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8" r:id="rId2"/>
    <p:sldId id="257" r:id="rId3"/>
    <p:sldId id="256"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78"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Beaver Gym</a:t>
            </a:r>
            <a:endParaRPr lang="en-US" dirty="0"/>
          </a:p>
        </p:txBody>
      </p:sp>
      <p:sp>
        <p:nvSpPr>
          <p:cNvPr id="3" name="Subtitle 2"/>
          <p:cNvSpPr>
            <a:spLocks noGrp="1"/>
          </p:cNvSpPr>
          <p:nvPr>
            <p:ph type="subTitle" idx="1"/>
          </p:nvPr>
        </p:nvSpPr>
        <p:spPr/>
        <p:txBody>
          <a:bodyPr/>
          <a:lstStyle/>
          <a:p>
            <a:r>
              <a:rPr lang="en-US" dirty="0" smtClean="0"/>
              <a:t>Matthew </a:t>
            </a:r>
            <a:r>
              <a:rPr lang="en-US" dirty="0" err="1" smtClean="0"/>
              <a:t>DeMarte</a:t>
            </a:r>
            <a:r>
              <a:rPr lang="en-US" dirty="0" smtClean="0"/>
              <a:t>, Elizabeth Lane, Christine Regan</a:t>
            </a:r>
            <a:endParaRPr lang="en-US" dirty="0"/>
          </a:p>
        </p:txBody>
      </p:sp>
    </p:spTree>
    <p:extLst>
      <p:ext uri="{BB962C8B-B14F-4D97-AF65-F5344CB8AC3E}">
        <p14:creationId xmlns:p14="http://schemas.microsoft.com/office/powerpoint/2010/main" val="3308742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558" y="95964"/>
            <a:ext cx="9187803" cy="5232202"/>
          </a:xfrm>
          <a:prstGeom prst="rect">
            <a:avLst/>
          </a:prstGeom>
        </p:spPr>
        <p:txBody>
          <a:bodyPr wrap="square" numCol="1">
            <a:spAutoFit/>
          </a:bodyPr>
          <a:lstStyle/>
          <a:p>
            <a:r>
              <a:rPr lang="en-US" sz="1200" dirty="0" smtClean="0">
                <a:solidFill>
                  <a:srgbClr val="24292E"/>
                </a:solidFill>
                <a:latin typeface="Arial" panose="020B0604020202020204" pitchFamily="34" charset="0"/>
              </a:rPr>
              <a:t>	</a:t>
            </a:r>
          </a:p>
          <a:p>
            <a:r>
              <a:rPr lang="en-US" sz="1200" dirty="0">
                <a:solidFill>
                  <a:srgbClr val="24292E"/>
                </a:solidFill>
                <a:latin typeface="Arial" panose="020B0604020202020204" pitchFamily="34" charset="0"/>
              </a:rPr>
              <a:t>	</a:t>
            </a:r>
            <a:r>
              <a:rPr lang="en-US" sz="1200" dirty="0" smtClean="0">
                <a:solidFill>
                  <a:srgbClr val="24292E"/>
                </a:solidFill>
                <a:latin typeface="Arial" panose="020B0604020202020204" pitchFamily="34" charset="0"/>
              </a:rPr>
              <a:t>In 2017, Matthew </a:t>
            </a:r>
            <a:r>
              <a:rPr lang="en-US" sz="1200" dirty="0">
                <a:solidFill>
                  <a:srgbClr val="24292E"/>
                </a:solidFill>
                <a:latin typeface="Arial" panose="020B0604020202020204" pitchFamily="34" charset="0"/>
              </a:rPr>
              <a:t>de </a:t>
            </a:r>
            <a:r>
              <a:rPr lang="en-US" sz="1200" dirty="0" err="1">
                <a:solidFill>
                  <a:srgbClr val="24292E"/>
                </a:solidFill>
                <a:latin typeface="Arial" panose="020B0604020202020204" pitchFamily="34" charset="0"/>
              </a:rPr>
              <a:t>Marte</a:t>
            </a:r>
            <a:r>
              <a:rPr lang="en-US" sz="1200" dirty="0">
                <a:solidFill>
                  <a:srgbClr val="24292E"/>
                </a:solidFill>
                <a:latin typeface="Arial" panose="020B0604020202020204" pitchFamily="34" charset="0"/>
              </a:rPr>
              <a:t>, Christine Regan and Elizabeth Lane started Beaver Gym in Wellesley, Massachusetts. Beaver Gym was founded with the goal to create a gym for all potential customers to achieve their fitness goals. Beaver Gym would cater to all: from athletes and powerlifters, to classes like yoga and </a:t>
            </a:r>
            <a:r>
              <a:rPr lang="en-US" sz="1200" dirty="0">
                <a:solidFill>
                  <a:srgbClr val="24292E"/>
                </a:solidFill>
                <a:latin typeface="Arial" panose="020B0604020202020204" pitchFamily="34" charset="0"/>
              </a:rPr>
              <a:t>Z</a:t>
            </a:r>
            <a:r>
              <a:rPr lang="en-US" sz="1200" dirty="0" smtClean="0">
                <a:solidFill>
                  <a:srgbClr val="24292E"/>
                </a:solidFill>
                <a:latin typeface="Arial" panose="020B0604020202020204" pitchFamily="34" charset="0"/>
              </a:rPr>
              <a:t>umba</a:t>
            </a:r>
            <a:r>
              <a:rPr lang="en-US" sz="1200" dirty="0">
                <a:solidFill>
                  <a:srgbClr val="24292E"/>
                </a:solidFill>
                <a:latin typeface="Arial" panose="020B0604020202020204" pitchFamily="34" charset="0"/>
              </a:rPr>
              <a:t>, and customers looking to just work out. Beaver Gym only has one current location, but is focused on giving its members </a:t>
            </a:r>
            <a:r>
              <a:rPr lang="en-US" sz="1200" dirty="0" smtClean="0">
                <a:solidFill>
                  <a:srgbClr val="24292E"/>
                </a:solidFill>
                <a:latin typeface="Arial" panose="020B0604020202020204" pitchFamily="34" charset="0"/>
              </a:rPr>
              <a:t>state-of-the-art </a:t>
            </a:r>
            <a:r>
              <a:rPr lang="en-US" sz="1200" dirty="0">
                <a:solidFill>
                  <a:srgbClr val="24292E"/>
                </a:solidFill>
                <a:latin typeface="Arial" panose="020B0604020202020204" pitchFamily="34" charset="0"/>
              </a:rPr>
              <a:t>service and </a:t>
            </a:r>
            <a:r>
              <a:rPr lang="en-US" sz="1200" dirty="0" smtClean="0">
                <a:solidFill>
                  <a:srgbClr val="24292E"/>
                </a:solidFill>
                <a:latin typeface="Arial" panose="020B0604020202020204" pitchFamily="34" charset="0"/>
              </a:rPr>
              <a:t>equipment.</a:t>
            </a:r>
          </a:p>
          <a:p>
            <a:endParaRPr lang="en-US" sz="1200" dirty="0" smtClean="0">
              <a:solidFill>
                <a:srgbClr val="24292E"/>
              </a:solidFill>
              <a:latin typeface="Arial" panose="020B0604020202020204" pitchFamily="34" charset="0"/>
            </a:endParaRPr>
          </a:p>
          <a:p>
            <a:r>
              <a:rPr lang="en-US" sz="1200" dirty="0" smtClean="0">
                <a:solidFill>
                  <a:srgbClr val="24292E"/>
                </a:solidFill>
                <a:latin typeface="Arial" panose="020B0604020202020204" pitchFamily="34" charset="0"/>
              </a:rPr>
              <a:t>	Beaver </a:t>
            </a:r>
            <a:r>
              <a:rPr lang="en-US" sz="1200" dirty="0">
                <a:solidFill>
                  <a:srgbClr val="24292E"/>
                </a:solidFill>
                <a:latin typeface="Arial" panose="020B0604020202020204" pitchFamily="34" charset="0"/>
              </a:rPr>
              <a:t>Gym employs 10 people, offers 10 different kinds of classes, </a:t>
            </a:r>
            <a:r>
              <a:rPr lang="en-US" sz="1200" dirty="0" smtClean="0">
                <a:solidFill>
                  <a:srgbClr val="24292E"/>
                </a:solidFill>
                <a:latin typeface="Arial" panose="020B0604020202020204" pitchFamily="34" charset="0"/>
              </a:rPr>
              <a:t>houses a state-of-the-art </a:t>
            </a:r>
            <a:r>
              <a:rPr lang="en-US" sz="1200" dirty="0">
                <a:solidFill>
                  <a:srgbClr val="24292E"/>
                </a:solidFill>
                <a:latin typeface="Arial" panose="020B0604020202020204" pitchFamily="34" charset="0"/>
              </a:rPr>
              <a:t>center for all forms of </a:t>
            </a:r>
            <a:r>
              <a:rPr lang="en-US" sz="1200" dirty="0">
                <a:solidFill>
                  <a:srgbClr val="24292E"/>
                </a:solidFill>
                <a:latin typeface="Arial" panose="020B0604020202020204" pitchFamily="34" charset="0"/>
              </a:rPr>
              <a:t>O</a:t>
            </a:r>
            <a:r>
              <a:rPr lang="en-US" sz="1200" dirty="0" smtClean="0">
                <a:solidFill>
                  <a:srgbClr val="24292E"/>
                </a:solidFill>
                <a:latin typeface="Arial" panose="020B0604020202020204" pitchFamily="34" charset="0"/>
              </a:rPr>
              <a:t>lympic </a:t>
            </a:r>
            <a:r>
              <a:rPr lang="en-US" sz="1200" dirty="0">
                <a:solidFill>
                  <a:srgbClr val="24292E"/>
                </a:solidFill>
                <a:latin typeface="Arial" panose="020B0604020202020204" pitchFamily="34" charset="0"/>
              </a:rPr>
              <a:t>lifting, 75 different machines, a section of free weights, an entire floor strictly for cardio machines </a:t>
            </a:r>
            <a:r>
              <a:rPr lang="en-US" sz="1200" dirty="0" smtClean="0">
                <a:solidFill>
                  <a:srgbClr val="24292E"/>
                </a:solidFill>
                <a:latin typeface="Arial" panose="020B0604020202020204" pitchFamily="34" charset="0"/>
              </a:rPr>
              <a:t>(such </a:t>
            </a:r>
            <a:r>
              <a:rPr lang="en-US" sz="1200" dirty="0">
                <a:solidFill>
                  <a:srgbClr val="24292E"/>
                </a:solidFill>
                <a:latin typeface="Arial" panose="020B0604020202020204" pitchFamily="34" charset="0"/>
              </a:rPr>
              <a:t>as </a:t>
            </a:r>
            <a:r>
              <a:rPr lang="en-US" sz="1200" dirty="0" smtClean="0">
                <a:solidFill>
                  <a:srgbClr val="24292E"/>
                </a:solidFill>
                <a:latin typeface="Arial" panose="020B0604020202020204" pitchFamily="34" charset="0"/>
              </a:rPr>
              <a:t>treadmills), </a:t>
            </a:r>
            <a:r>
              <a:rPr lang="en-US" sz="1200" dirty="0">
                <a:solidFill>
                  <a:srgbClr val="24292E"/>
                </a:solidFill>
                <a:latin typeface="Arial" panose="020B0604020202020204" pitchFamily="34" charset="0"/>
              </a:rPr>
              <a:t>a 50 x 50 yard athletic turf training </a:t>
            </a:r>
            <a:r>
              <a:rPr lang="en-US" sz="1200" dirty="0" smtClean="0">
                <a:solidFill>
                  <a:srgbClr val="24292E"/>
                </a:solidFill>
                <a:latin typeface="Arial" panose="020B0604020202020204" pitchFamily="34" charset="0"/>
              </a:rPr>
              <a:t>center, </a:t>
            </a:r>
            <a:r>
              <a:rPr lang="en-US" sz="1200" dirty="0" smtClean="0">
                <a:solidFill>
                  <a:srgbClr val="24292E"/>
                </a:solidFill>
                <a:latin typeface="Arial" panose="020B0604020202020204" pitchFamily="34" charset="0"/>
              </a:rPr>
              <a:t>a </a:t>
            </a:r>
            <a:r>
              <a:rPr lang="en-US" sz="1200" dirty="0" smtClean="0">
                <a:solidFill>
                  <a:srgbClr val="24292E"/>
                </a:solidFill>
                <a:latin typeface="Arial" panose="020B0604020202020204" pitchFamily="34" charset="0"/>
              </a:rPr>
              <a:t>full </a:t>
            </a:r>
            <a:r>
              <a:rPr lang="en-US" sz="1200" dirty="0">
                <a:solidFill>
                  <a:srgbClr val="24292E"/>
                </a:solidFill>
                <a:latin typeface="Arial" panose="020B0604020202020204" pitchFamily="34" charset="0"/>
              </a:rPr>
              <a:t>football field sized turf center where athletes of all kinds can train and are offered lessons, three basketball courts, three </a:t>
            </a:r>
            <a:r>
              <a:rPr lang="en-US" sz="1200" dirty="0" smtClean="0">
                <a:solidFill>
                  <a:srgbClr val="24292E"/>
                </a:solidFill>
                <a:latin typeface="Arial" panose="020B0604020202020204" pitchFamily="34" charset="0"/>
              </a:rPr>
              <a:t>tennis </a:t>
            </a:r>
            <a:r>
              <a:rPr lang="en-US" sz="1200" dirty="0">
                <a:solidFill>
                  <a:srgbClr val="24292E"/>
                </a:solidFill>
                <a:latin typeface="Arial" panose="020B0604020202020204" pitchFamily="34" charset="0"/>
              </a:rPr>
              <a:t>courts, a pool, two saunas and two locker </a:t>
            </a:r>
            <a:r>
              <a:rPr lang="en-US" sz="1200" dirty="0" smtClean="0">
                <a:solidFill>
                  <a:srgbClr val="24292E"/>
                </a:solidFill>
                <a:latin typeface="Arial" panose="020B0604020202020204" pitchFamily="34" charset="0"/>
              </a:rPr>
              <a:t>rooms.</a:t>
            </a:r>
          </a:p>
          <a:p>
            <a:endParaRPr lang="en-US" sz="1200" dirty="0" smtClean="0">
              <a:solidFill>
                <a:srgbClr val="24292E"/>
              </a:solidFill>
              <a:latin typeface="Arial" panose="020B0604020202020204" pitchFamily="34" charset="0"/>
            </a:endParaRPr>
          </a:p>
          <a:p>
            <a:r>
              <a:rPr lang="en-US" sz="1200" dirty="0" smtClean="0">
                <a:solidFill>
                  <a:srgbClr val="24292E"/>
                </a:solidFill>
                <a:latin typeface="Arial" panose="020B0604020202020204" pitchFamily="34" charset="0"/>
              </a:rPr>
              <a:t>	Beaver </a:t>
            </a:r>
            <a:r>
              <a:rPr lang="en-US" sz="1200" dirty="0">
                <a:solidFill>
                  <a:srgbClr val="24292E"/>
                </a:solidFill>
                <a:latin typeface="Arial" panose="020B0604020202020204" pitchFamily="34" charset="0"/>
              </a:rPr>
              <a:t>Gym is unique in </a:t>
            </a:r>
            <a:r>
              <a:rPr lang="en-US" sz="1200" dirty="0" smtClean="0">
                <a:solidFill>
                  <a:srgbClr val="24292E"/>
                </a:solidFill>
                <a:latin typeface="Arial" panose="020B0604020202020204" pitchFamily="34" charset="0"/>
              </a:rPr>
              <a:t>its </a:t>
            </a:r>
            <a:r>
              <a:rPr lang="en-US" sz="1200" dirty="0">
                <a:solidFill>
                  <a:srgbClr val="24292E"/>
                </a:solidFill>
                <a:latin typeface="Arial" panose="020B0604020202020204" pitchFamily="34" charset="0"/>
              </a:rPr>
              <a:t>business structure in that each of </a:t>
            </a:r>
            <a:r>
              <a:rPr lang="en-US" sz="1200" dirty="0" smtClean="0">
                <a:solidFill>
                  <a:srgbClr val="24292E"/>
                </a:solidFill>
                <a:latin typeface="Arial" panose="020B0604020202020204" pitchFamily="34" charset="0"/>
              </a:rPr>
              <a:t>its </a:t>
            </a:r>
            <a:r>
              <a:rPr lang="en-US" sz="1200" dirty="0">
                <a:solidFill>
                  <a:srgbClr val="24292E"/>
                </a:solidFill>
                <a:latin typeface="Arial" panose="020B0604020202020204" pitchFamily="34" charset="0"/>
              </a:rPr>
              <a:t>employees is specialized in a specific field and can add value in a niche role pertaining to fitness or athletic performance. Each of the ten employees is the head of a department in the gym. The ten departments are Personal Training, Fitness Classes, Athletic Training, Basketball, Tennis, Swimming, Baseball, Football, Lacrosse and Yoga. Members have ten different memberships to choose from. There are 6 different sport specific memberships Beaver Gym </a:t>
            </a:r>
            <a:r>
              <a:rPr lang="en-US" sz="1200" dirty="0" smtClean="0">
                <a:solidFill>
                  <a:srgbClr val="24292E"/>
                </a:solidFill>
                <a:latin typeface="Arial" panose="020B0604020202020204" pitchFamily="34" charset="0"/>
              </a:rPr>
              <a:t>offers: </a:t>
            </a:r>
            <a:r>
              <a:rPr lang="en-US" sz="1200" dirty="0">
                <a:solidFill>
                  <a:srgbClr val="24292E"/>
                </a:solidFill>
                <a:latin typeface="Arial" panose="020B0604020202020204" pitchFamily="34" charset="0"/>
              </a:rPr>
              <a:t>Basketball, Tennis, Swimming, Baseball, Football and Lacrosse. An athlete can purchase a specific membership for that sport that allows them access to use Beaver Gyms facilities to practice their specific sport. This membership also gives them access to use all of Beaver Gyms non-sport </a:t>
            </a:r>
            <a:r>
              <a:rPr lang="en-US" sz="1200" dirty="0" smtClean="0">
                <a:solidFill>
                  <a:srgbClr val="24292E"/>
                </a:solidFill>
                <a:latin typeface="Arial" panose="020B0604020202020204" pitchFamily="34" charset="0"/>
              </a:rPr>
              <a:t>offerings.</a:t>
            </a:r>
          </a:p>
          <a:p>
            <a:pPr>
              <a:spcBef>
                <a:spcPts val="1200"/>
              </a:spcBef>
              <a:spcAft>
                <a:spcPts val="2400"/>
              </a:spcAft>
            </a:pPr>
            <a:r>
              <a:rPr lang="en-US" sz="1200" dirty="0" smtClean="0">
                <a:solidFill>
                  <a:srgbClr val="24292E"/>
                </a:solidFill>
                <a:latin typeface="Arial" panose="020B0604020202020204" pitchFamily="34" charset="0"/>
              </a:rPr>
              <a:t>	Beaver </a:t>
            </a:r>
            <a:r>
              <a:rPr lang="en-US" sz="1200" dirty="0">
                <a:solidFill>
                  <a:srgbClr val="24292E"/>
                </a:solidFill>
                <a:latin typeface="Arial" panose="020B0604020202020204" pitchFamily="34" charset="0"/>
              </a:rPr>
              <a:t>Gym </a:t>
            </a:r>
            <a:r>
              <a:rPr lang="en-US" sz="1200" dirty="0" smtClean="0">
                <a:solidFill>
                  <a:srgbClr val="24292E"/>
                </a:solidFill>
                <a:latin typeface="Arial" panose="020B0604020202020204" pitchFamily="34" charset="0"/>
              </a:rPr>
              <a:t>also </a:t>
            </a:r>
            <a:r>
              <a:rPr lang="en-US" sz="1200" dirty="0">
                <a:solidFill>
                  <a:srgbClr val="24292E"/>
                </a:solidFill>
                <a:latin typeface="Arial" panose="020B0604020202020204" pitchFamily="34" charset="0"/>
              </a:rPr>
              <a:t>offers four other memberships for its </a:t>
            </a:r>
            <a:r>
              <a:rPr lang="en-US" sz="1200" dirty="0" smtClean="0">
                <a:solidFill>
                  <a:srgbClr val="24292E"/>
                </a:solidFill>
                <a:latin typeface="Arial" panose="020B0604020202020204" pitchFamily="34" charset="0"/>
              </a:rPr>
              <a:t>members: General</a:t>
            </a:r>
            <a:r>
              <a:rPr lang="en-US" sz="1200" dirty="0">
                <a:solidFill>
                  <a:srgbClr val="24292E"/>
                </a:solidFill>
                <a:latin typeface="Arial" panose="020B0604020202020204" pitchFamily="34" charset="0"/>
              </a:rPr>
              <a:t>, </a:t>
            </a:r>
            <a:r>
              <a:rPr lang="en-US" sz="1200" dirty="0" smtClean="0">
                <a:solidFill>
                  <a:srgbClr val="24292E"/>
                </a:solidFill>
                <a:latin typeface="Arial" panose="020B0604020202020204" pitchFamily="34" charset="0"/>
              </a:rPr>
              <a:t>Family</a:t>
            </a:r>
            <a:r>
              <a:rPr lang="en-US" sz="1200" dirty="0">
                <a:solidFill>
                  <a:srgbClr val="24292E"/>
                </a:solidFill>
                <a:latin typeface="Arial" panose="020B0604020202020204" pitchFamily="34" charset="0"/>
              </a:rPr>
              <a:t>, Lesson Plan and XL Lesson Plan. The </a:t>
            </a:r>
            <a:r>
              <a:rPr lang="en-US" sz="1200" dirty="0" smtClean="0">
                <a:solidFill>
                  <a:srgbClr val="24292E"/>
                </a:solidFill>
                <a:latin typeface="Arial" panose="020B0604020202020204" pitchFamily="34" charset="0"/>
              </a:rPr>
              <a:t>General </a:t>
            </a:r>
            <a:r>
              <a:rPr lang="en-US" sz="1200" dirty="0">
                <a:solidFill>
                  <a:srgbClr val="24292E"/>
                </a:solidFill>
                <a:latin typeface="Arial" panose="020B0604020202020204" pitchFamily="34" charset="0"/>
              </a:rPr>
              <a:t>membership </a:t>
            </a:r>
            <a:r>
              <a:rPr lang="en-US" sz="1200" dirty="0" smtClean="0">
                <a:solidFill>
                  <a:srgbClr val="24292E"/>
                </a:solidFill>
                <a:latin typeface="Arial" panose="020B0604020202020204" pitchFamily="34" charset="0"/>
              </a:rPr>
              <a:t>offers </a:t>
            </a:r>
            <a:r>
              <a:rPr lang="en-US" sz="1200" dirty="0">
                <a:solidFill>
                  <a:srgbClr val="24292E"/>
                </a:solidFill>
                <a:latin typeface="Arial" panose="020B0604020202020204" pitchFamily="34" charset="0"/>
              </a:rPr>
              <a:t>members access to all of Beaver Gyms non-sport offerings. The Family membership </a:t>
            </a:r>
            <a:r>
              <a:rPr lang="en-US" sz="1200" dirty="0" smtClean="0">
                <a:solidFill>
                  <a:srgbClr val="24292E"/>
                </a:solidFill>
                <a:latin typeface="Arial" panose="020B0604020202020204" pitchFamily="34" charset="0"/>
              </a:rPr>
              <a:t>offers </a:t>
            </a:r>
            <a:r>
              <a:rPr lang="en-US" sz="1200" dirty="0">
                <a:solidFill>
                  <a:srgbClr val="24292E"/>
                </a:solidFill>
                <a:latin typeface="Arial" panose="020B0604020202020204" pitchFamily="34" charset="0"/>
              </a:rPr>
              <a:t>the same thing to four or more people in a bundle that </a:t>
            </a:r>
            <a:r>
              <a:rPr lang="en-US" sz="1200" dirty="0" smtClean="0">
                <a:solidFill>
                  <a:srgbClr val="24292E"/>
                </a:solidFill>
                <a:latin typeface="Arial" panose="020B0604020202020204" pitchFamily="34" charset="0"/>
              </a:rPr>
              <a:t>is cheaper </a:t>
            </a:r>
            <a:r>
              <a:rPr lang="en-US" sz="1200" dirty="0">
                <a:solidFill>
                  <a:srgbClr val="24292E"/>
                </a:solidFill>
                <a:latin typeface="Arial" panose="020B0604020202020204" pitchFamily="34" charset="0"/>
              </a:rPr>
              <a:t>than the total of four individual memberships. The Lesson Plan </a:t>
            </a:r>
            <a:r>
              <a:rPr lang="en-US" sz="1200" dirty="0" smtClean="0">
                <a:solidFill>
                  <a:srgbClr val="24292E"/>
                </a:solidFill>
                <a:latin typeface="Arial" panose="020B0604020202020204" pitchFamily="34" charset="0"/>
              </a:rPr>
              <a:t>gives </a:t>
            </a:r>
            <a:r>
              <a:rPr lang="en-US" sz="1200" dirty="0">
                <a:solidFill>
                  <a:srgbClr val="24292E"/>
                </a:solidFill>
                <a:latin typeface="Arial" panose="020B0604020202020204" pitchFamily="34" charset="0"/>
              </a:rPr>
              <a:t>a member 5 lessons that can be used with any of the trainers at Beaver Gym. The XL Lesson Plan </a:t>
            </a:r>
            <a:r>
              <a:rPr lang="en-US" sz="1200" dirty="0" smtClean="0">
                <a:solidFill>
                  <a:srgbClr val="24292E"/>
                </a:solidFill>
                <a:latin typeface="Arial" panose="020B0604020202020204" pitchFamily="34" charset="0"/>
              </a:rPr>
              <a:t>offers a member </a:t>
            </a:r>
            <a:r>
              <a:rPr lang="en-US" sz="1200" dirty="0">
                <a:solidFill>
                  <a:srgbClr val="24292E"/>
                </a:solidFill>
                <a:latin typeface="Arial" panose="020B0604020202020204" pitchFamily="34" charset="0"/>
              </a:rPr>
              <a:t>20 lessons that can be used with any of Beaver Gyms </a:t>
            </a:r>
            <a:r>
              <a:rPr lang="en-US" sz="1200" dirty="0" smtClean="0">
                <a:solidFill>
                  <a:srgbClr val="24292E"/>
                </a:solidFill>
                <a:latin typeface="Arial" panose="020B0604020202020204" pitchFamily="34" charset="0"/>
              </a:rPr>
              <a:t>trainers</a:t>
            </a:r>
            <a:r>
              <a:rPr lang="en-US" sz="1200" dirty="0">
                <a:solidFill>
                  <a:srgbClr val="24292E"/>
                </a:solidFill>
                <a:latin typeface="Arial" panose="020B0604020202020204" pitchFamily="34" charset="0"/>
              </a:rPr>
              <a:t>.    </a:t>
            </a:r>
            <a:endParaRPr lang="en-US" sz="1200" dirty="0"/>
          </a:p>
          <a:p>
            <a:pPr algn="just"/>
            <a:r>
              <a:rPr lang="en-US" dirty="0"/>
              <a:t/>
            </a:r>
            <a:br>
              <a:rPr lang="en-US" dirty="0"/>
            </a:br>
            <a:endParaRPr lang="en-US" dirty="0"/>
          </a:p>
        </p:txBody>
      </p:sp>
    </p:spTree>
    <p:extLst>
      <p:ext uri="{BB962C8B-B14F-4D97-AF65-F5344CB8AC3E}">
        <p14:creationId xmlns:p14="http://schemas.microsoft.com/office/powerpoint/2010/main" val="219369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p:nvPr/>
        </p:nvSpPr>
        <p:spPr>
          <a:xfrm>
            <a:off x="59119" y="44477"/>
            <a:ext cx="2479343" cy="1871929"/>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lvl="0">
              <a:spcBef>
                <a:spcPts val="0"/>
              </a:spcBef>
              <a:buNone/>
            </a:pPr>
            <a:r>
              <a:rPr lang="en" b="1" dirty="0"/>
              <a:t>Instructor</a:t>
            </a:r>
          </a:p>
          <a:p>
            <a:pPr lvl="0">
              <a:spcBef>
                <a:spcPts val="0"/>
              </a:spcBef>
              <a:buNone/>
            </a:pPr>
            <a:r>
              <a:rPr lang="en" b="1" dirty="0"/>
              <a:t>	</a:t>
            </a:r>
            <a:r>
              <a:rPr lang="en" dirty="0"/>
              <a:t>Instructor ID (PK)</a:t>
            </a:r>
          </a:p>
          <a:p>
            <a:pPr lvl="0">
              <a:spcBef>
                <a:spcPts val="0"/>
              </a:spcBef>
              <a:buNone/>
            </a:pPr>
            <a:r>
              <a:rPr lang="en" dirty="0"/>
              <a:t>	First Name</a:t>
            </a:r>
          </a:p>
          <a:p>
            <a:pPr lvl="0">
              <a:spcBef>
                <a:spcPts val="0"/>
              </a:spcBef>
              <a:buNone/>
            </a:pPr>
            <a:r>
              <a:rPr lang="en" dirty="0"/>
              <a:t>	Last Name</a:t>
            </a:r>
          </a:p>
          <a:p>
            <a:pPr lvl="0">
              <a:spcBef>
                <a:spcPts val="0"/>
              </a:spcBef>
              <a:buNone/>
            </a:pPr>
            <a:r>
              <a:rPr lang="en" dirty="0"/>
              <a:t>	Cell Phone</a:t>
            </a:r>
          </a:p>
          <a:p>
            <a:pPr lvl="0">
              <a:spcBef>
                <a:spcPts val="0"/>
              </a:spcBef>
              <a:buNone/>
            </a:pPr>
            <a:r>
              <a:rPr lang="en" dirty="0"/>
              <a:t>	Email</a:t>
            </a:r>
          </a:p>
          <a:p>
            <a:pPr lvl="0">
              <a:spcBef>
                <a:spcPts val="0"/>
              </a:spcBef>
              <a:buNone/>
            </a:pPr>
            <a:r>
              <a:rPr lang="en" dirty="0"/>
              <a:t>	</a:t>
            </a:r>
            <a:r>
              <a:rPr lang="en" dirty="0" smtClean="0"/>
              <a:t>Gender</a:t>
            </a:r>
          </a:p>
          <a:p>
            <a:pPr lvl="0">
              <a:spcBef>
                <a:spcPts val="0"/>
              </a:spcBef>
              <a:buNone/>
            </a:pPr>
            <a:r>
              <a:rPr lang="en" dirty="0" smtClean="0"/>
              <a:t>	Speciality </a:t>
            </a:r>
          </a:p>
        </p:txBody>
      </p:sp>
      <p:sp>
        <p:nvSpPr>
          <p:cNvPr id="55" name="Shape 55"/>
          <p:cNvSpPr txBox="1"/>
          <p:nvPr/>
        </p:nvSpPr>
        <p:spPr>
          <a:xfrm>
            <a:off x="3305838" y="334449"/>
            <a:ext cx="2580270" cy="1702417"/>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lvl="0">
              <a:spcBef>
                <a:spcPts val="0"/>
              </a:spcBef>
              <a:buNone/>
            </a:pPr>
            <a:r>
              <a:rPr lang="en" b="1" dirty="0" smtClean="0"/>
              <a:t>*Class </a:t>
            </a:r>
            <a:endParaRPr lang="en" b="1" dirty="0"/>
          </a:p>
          <a:p>
            <a:pPr lvl="0">
              <a:spcBef>
                <a:spcPts val="0"/>
              </a:spcBef>
              <a:buNone/>
            </a:pPr>
            <a:r>
              <a:rPr lang="en" b="1" dirty="0"/>
              <a:t>	</a:t>
            </a:r>
            <a:r>
              <a:rPr lang="en" dirty="0"/>
              <a:t>Class ID (PK)</a:t>
            </a:r>
          </a:p>
          <a:p>
            <a:pPr lvl="0">
              <a:spcBef>
                <a:spcPts val="0"/>
              </a:spcBef>
              <a:buNone/>
            </a:pPr>
            <a:r>
              <a:rPr lang="en" dirty="0"/>
              <a:t>	Class Name </a:t>
            </a:r>
          </a:p>
          <a:p>
            <a:pPr lvl="0">
              <a:spcBef>
                <a:spcPts val="0"/>
              </a:spcBef>
              <a:buNone/>
            </a:pPr>
            <a:r>
              <a:rPr lang="en" dirty="0"/>
              <a:t>	</a:t>
            </a:r>
            <a:r>
              <a:rPr lang="en" dirty="0" smtClean="0"/>
              <a:t>*Room </a:t>
            </a:r>
            <a:r>
              <a:rPr lang="en" dirty="0"/>
              <a:t>Number</a:t>
            </a:r>
          </a:p>
          <a:p>
            <a:pPr lvl="0">
              <a:spcBef>
                <a:spcPts val="0"/>
              </a:spcBef>
              <a:buNone/>
            </a:pPr>
            <a:r>
              <a:rPr lang="en" dirty="0"/>
              <a:t>	Instructor ID (FK)</a:t>
            </a:r>
          </a:p>
          <a:p>
            <a:pPr lvl="0">
              <a:spcBef>
                <a:spcPts val="0"/>
              </a:spcBef>
              <a:buNone/>
            </a:pPr>
            <a:r>
              <a:rPr lang="en" dirty="0"/>
              <a:t>	</a:t>
            </a:r>
            <a:r>
              <a:rPr lang="en" dirty="0" smtClean="0"/>
              <a:t>*Day </a:t>
            </a:r>
            <a:endParaRPr lang="en" dirty="0"/>
          </a:p>
          <a:p>
            <a:pPr lvl="0">
              <a:spcBef>
                <a:spcPts val="0"/>
              </a:spcBef>
              <a:buNone/>
            </a:pPr>
            <a:r>
              <a:rPr lang="en"/>
              <a:t>	</a:t>
            </a:r>
            <a:r>
              <a:rPr lang="en" smtClean="0"/>
              <a:t>*Time</a:t>
            </a:r>
            <a:endParaRPr lang="en" dirty="0"/>
          </a:p>
          <a:p>
            <a:pPr lvl="0">
              <a:spcBef>
                <a:spcPts val="0"/>
              </a:spcBef>
              <a:buNone/>
            </a:pPr>
            <a:r>
              <a:rPr lang="en" b="1" dirty="0"/>
              <a:t>	</a:t>
            </a:r>
          </a:p>
          <a:p>
            <a:pPr lvl="0">
              <a:spcBef>
                <a:spcPts val="0"/>
              </a:spcBef>
              <a:buNone/>
            </a:pPr>
            <a:endParaRPr dirty="0"/>
          </a:p>
          <a:p>
            <a:pPr lvl="0" rtl="0">
              <a:spcBef>
                <a:spcPts val="0"/>
              </a:spcBef>
              <a:buNone/>
            </a:pPr>
            <a:endParaRPr b="1" dirty="0"/>
          </a:p>
          <a:p>
            <a:pPr lvl="0" rtl="0">
              <a:spcBef>
                <a:spcPts val="0"/>
              </a:spcBef>
              <a:buNone/>
            </a:pPr>
            <a:r>
              <a:rPr lang="en" b="1" dirty="0"/>
              <a:t>	</a:t>
            </a:r>
          </a:p>
        </p:txBody>
      </p:sp>
      <p:sp>
        <p:nvSpPr>
          <p:cNvPr id="56" name="Shape 56"/>
          <p:cNvSpPr txBox="1"/>
          <p:nvPr/>
        </p:nvSpPr>
        <p:spPr>
          <a:xfrm>
            <a:off x="6318975" y="0"/>
            <a:ext cx="2693614" cy="1225763"/>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lvl="0">
              <a:spcBef>
                <a:spcPts val="0"/>
              </a:spcBef>
              <a:buNone/>
            </a:pPr>
            <a:r>
              <a:rPr lang="en" b="1"/>
              <a:t>Class Registration </a:t>
            </a:r>
          </a:p>
          <a:p>
            <a:pPr lvl="0">
              <a:spcBef>
                <a:spcPts val="0"/>
              </a:spcBef>
              <a:buNone/>
            </a:pPr>
            <a:r>
              <a:rPr lang="en" b="1"/>
              <a:t>	</a:t>
            </a:r>
            <a:r>
              <a:rPr lang="en"/>
              <a:t>Registration ID (PK)</a:t>
            </a:r>
          </a:p>
          <a:p>
            <a:pPr lvl="0">
              <a:spcBef>
                <a:spcPts val="0"/>
              </a:spcBef>
              <a:buNone/>
            </a:pPr>
            <a:r>
              <a:rPr lang="en"/>
              <a:t>	Class ID (FK)</a:t>
            </a:r>
          </a:p>
          <a:p>
            <a:pPr lvl="0">
              <a:spcBef>
                <a:spcPts val="0"/>
              </a:spcBef>
              <a:buNone/>
            </a:pPr>
            <a:r>
              <a:rPr lang="en"/>
              <a:t>	Date </a:t>
            </a:r>
          </a:p>
          <a:p>
            <a:pPr lvl="0" rtl="0">
              <a:spcBef>
                <a:spcPts val="0"/>
              </a:spcBef>
              <a:buNone/>
            </a:pPr>
            <a:r>
              <a:rPr lang="en"/>
              <a:t>	Member ID (FK)</a:t>
            </a:r>
          </a:p>
          <a:p>
            <a:pPr lvl="0" rtl="0">
              <a:spcBef>
                <a:spcPts val="0"/>
              </a:spcBef>
              <a:buNone/>
            </a:pPr>
            <a:r>
              <a:rPr lang="en" b="1"/>
              <a:t>	</a:t>
            </a:r>
          </a:p>
        </p:txBody>
      </p:sp>
      <p:sp>
        <p:nvSpPr>
          <p:cNvPr id="57" name="Shape 57"/>
          <p:cNvSpPr txBox="1"/>
          <p:nvPr/>
        </p:nvSpPr>
        <p:spPr>
          <a:xfrm>
            <a:off x="6226724" y="1851350"/>
            <a:ext cx="2917275" cy="329215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lvl="0">
              <a:spcBef>
                <a:spcPts val="0"/>
              </a:spcBef>
              <a:buNone/>
            </a:pPr>
            <a:r>
              <a:rPr lang="en" b="1" dirty="0"/>
              <a:t>Member</a:t>
            </a:r>
          </a:p>
          <a:p>
            <a:pPr lvl="0">
              <a:spcBef>
                <a:spcPts val="0"/>
              </a:spcBef>
              <a:buNone/>
            </a:pPr>
            <a:r>
              <a:rPr lang="en" b="1" dirty="0"/>
              <a:t>	</a:t>
            </a:r>
            <a:r>
              <a:rPr lang="en" dirty="0"/>
              <a:t>Member ID (PK)</a:t>
            </a:r>
          </a:p>
          <a:p>
            <a:pPr lvl="0">
              <a:spcBef>
                <a:spcPts val="0"/>
              </a:spcBef>
              <a:buNone/>
            </a:pPr>
            <a:r>
              <a:rPr lang="en" dirty="0"/>
              <a:t>	First Name </a:t>
            </a:r>
          </a:p>
          <a:p>
            <a:pPr lvl="0">
              <a:spcBef>
                <a:spcPts val="0"/>
              </a:spcBef>
              <a:buNone/>
            </a:pPr>
            <a:r>
              <a:rPr lang="en" dirty="0"/>
              <a:t>	Last Name </a:t>
            </a:r>
          </a:p>
          <a:p>
            <a:pPr lvl="0">
              <a:spcBef>
                <a:spcPts val="0"/>
              </a:spcBef>
              <a:buNone/>
            </a:pPr>
            <a:r>
              <a:rPr lang="en" dirty="0"/>
              <a:t>	Address </a:t>
            </a:r>
          </a:p>
          <a:p>
            <a:pPr lvl="0">
              <a:spcBef>
                <a:spcPts val="0"/>
              </a:spcBef>
              <a:buNone/>
            </a:pPr>
            <a:r>
              <a:rPr lang="en" dirty="0"/>
              <a:t>	City </a:t>
            </a:r>
          </a:p>
          <a:p>
            <a:pPr lvl="0">
              <a:spcBef>
                <a:spcPts val="0"/>
              </a:spcBef>
              <a:buNone/>
            </a:pPr>
            <a:r>
              <a:rPr lang="en" dirty="0"/>
              <a:t>	State</a:t>
            </a:r>
          </a:p>
          <a:p>
            <a:pPr lvl="0">
              <a:spcBef>
                <a:spcPts val="0"/>
              </a:spcBef>
              <a:buNone/>
            </a:pPr>
            <a:r>
              <a:rPr lang="en" dirty="0"/>
              <a:t>	Zip</a:t>
            </a:r>
          </a:p>
          <a:p>
            <a:pPr lvl="0">
              <a:spcBef>
                <a:spcPts val="0"/>
              </a:spcBef>
              <a:buNone/>
            </a:pPr>
            <a:r>
              <a:rPr lang="en" dirty="0"/>
              <a:t>	Email</a:t>
            </a:r>
          </a:p>
          <a:p>
            <a:pPr lvl="0">
              <a:spcBef>
                <a:spcPts val="0"/>
              </a:spcBef>
              <a:buNone/>
            </a:pPr>
            <a:r>
              <a:rPr lang="en" dirty="0"/>
              <a:t>	Cell </a:t>
            </a:r>
            <a:r>
              <a:rPr lang="en" dirty="0" smtClean="0"/>
              <a:t>Phone</a:t>
            </a:r>
            <a:endParaRPr lang="en" dirty="0"/>
          </a:p>
          <a:p>
            <a:pPr lvl="0">
              <a:spcBef>
                <a:spcPts val="0"/>
              </a:spcBef>
              <a:buNone/>
            </a:pPr>
            <a:r>
              <a:rPr lang="en" dirty="0"/>
              <a:t>	Gender</a:t>
            </a:r>
          </a:p>
          <a:p>
            <a:pPr lvl="0" indent="457200" rtl="0">
              <a:spcBef>
                <a:spcPts val="0"/>
              </a:spcBef>
              <a:buNone/>
            </a:pPr>
            <a:r>
              <a:rPr lang="en" dirty="0" smtClean="0"/>
              <a:t>	Membership </a:t>
            </a:r>
            <a:r>
              <a:rPr lang="en" dirty="0"/>
              <a:t>Type ID</a:t>
            </a:r>
          </a:p>
          <a:p>
            <a:pPr lvl="0" indent="457200" rtl="0">
              <a:spcBef>
                <a:spcPts val="0"/>
              </a:spcBef>
              <a:buNone/>
            </a:pPr>
            <a:r>
              <a:rPr lang="en" dirty="0" smtClean="0">
                <a:solidFill>
                  <a:schemeClr val="dk1"/>
                </a:solidFill>
              </a:rPr>
              <a:t>	(</a:t>
            </a:r>
            <a:r>
              <a:rPr lang="en" dirty="0">
                <a:solidFill>
                  <a:schemeClr val="dk1"/>
                </a:solidFill>
              </a:rPr>
              <a:t>FK)</a:t>
            </a:r>
          </a:p>
          <a:p>
            <a:pPr lvl="0" indent="457200" rtl="0">
              <a:spcBef>
                <a:spcPts val="0"/>
              </a:spcBef>
              <a:buNone/>
            </a:pPr>
            <a:r>
              <a:rPr lang="en" dirty="0" smtClean="0">
                <a:solidFill>
                  <a:schemeClr val="dk1"/>
                </a:solidFill>
              </a:rPr>
              <a:t>	DOB</a:t>
            </a:r>
            <a:endParaRPr lang="en" dirty="0">
              <a:solidFill>
                <a:schemeClr val="dk1"/>
              </a:solidFill>
            </a:endParaRPr>
          </a:p>
          <a:p>
            <a:pPr lvl="0" rtl="0">
              <a:spcBef>
                <a:spcPts val="0"/>
              </a:spcBef>
              <a:buNone/>
            </a:pPr>
            <a:r>
              <a:rPr lang="en" b="1" dirty="0"/>
              <a:t>	</a:t>
            </a:r>
          </a:p>
        </p:txBody>
      </p:sp>
      <p:sp>
        <p:nvSpPr>
          <p:cNvPr id="58" name="Shape 58"/>
          <p:cNvSpPr txBox="1"/>
          <p:nvPr/>
        </p:nvSpPr>
        <p:spPr>
          <a:xfrm>
            <a:off x="611080" y="3131900"/>
            <a:ext cx="3148446" cy="1189202"/>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lvl="0">
              <a:spcBef>
                <a:spcPts val="0"/>
              </a:spcBef>
              <a:buNone/>
            </a:pPr>
            <a:r>
              <a:rPr lang="en" b="1"/>
              <a:t>Membership Type </a:t>
            </a:r>
          </a:p>
          <a:p>
            <a:pPr lvl="0">
              <a:spcBef>
                <a:spcPts val="0"/>
              </a:spcBef>
              <a:buNone/>
            </a:pPr>
            <a:r>
              <a:rPr lang="en" b="1"/>
              <a:t>	</a:t>
            </a:r>
            <a:r>
              <a:rPr lang="en"/>
              <a:t>Membership Type ID (PK)</a:t>
            </a:r>
          </a:p>
          <a:p>
            <a:pPr lvl="0">
              <a:spcBef>
                <a:spcPts val="0"/>
              </a:spcBef>
              <a:buNone/>
            </a:pPr>
            <a:r>
              <a:rPr lang="en"/>
              <a:t>	Type Name </a:t>
            </a:r>
          </a:p>
          <a:p>
            <a:pPr lvl="0">
              <a:spcBef>
                <a:spcPts val="0"/>
              </a:spcBef>
              <a:buNone/>
            </a:pPr>
            <a:r>
              <a:rPr lang="en"/>
              <a:t>	Monthly Due</a:t>
            </a:r>
          </a:p>
          <a:p>
            <a:pPr lvl="0" rtl="0">
              <a:spcBef>
                <a:spcPts val="0"/>
              </a:spcBef>
              <a:buNone/>
            </a:pPr>
            <a:r>
              <a:rPr lang="en"/>
              <a:t>	Monthly # of sessions</a:t>
            </a:r>
          </a:p>
          <a:p>
            <a:pPr lvl="0" rtl="0">
              <a:spcBef>
                <a:spcPts val="0"/>
              </a:spcBef>
              <a:buNone/>
            </a:pPr>
            <a:r>
              <a:rPr lang="en" b="1"/>
              <a:t>	</a:t>
            </a:r>
          </a:p>
        </p:txBody>
      </p:sp>
      <p:cxnSp>
        <p:nvCxnSpPr>
          <p:cNvPr id="59" name="Shape 59"/>
          <p:cNvCxnSpPr/>
          <p:nvPr/>
        </p:nvCxnSpPr>
        <p:spPr>
          <a:xfrm>
            <a:off x="2447511" y="466951"/>
            <a:ext cx="1801438" cy="934764"/>
          </a:xfrm>
          <a:prstGeom prst="straightConnector1">
            <a:avLst/>
          </a:prstGeom>
          <a:noFill/>
          <a:ln w="9525" cap="flat" cmpd="sng">
            <a:solidFill>
              <a:schemeClr val="dk2"/>
            </a:solidFill>
            <a:prstDash val="solid"/>
            <a:round/>
            <a:headEnd type="none" w="lg" len="lg"/>
            <a:tailEnd type="none" w="lg" len="lg"/>
          </a:ln>
        </p:spPr>
      </p:cxnSp>
      <p:sp>
        <p:nvSpPr>
          <p:cNvPr id="60" name="Shape 60"/>
          <p:cNvSpPr txBox="1"/>
          <p:nvPr/>
        </p:nvSpPr>
        <p:spPr>
          <a:xfrm>
            <a:off x="2538462" y="495300"/>
            <a:ext cx="339600" cy="389400"/>
          </a:xfrm>
          <a:prstGeom prst="rect">
            <a:avLst/>
          </a:prstGeom>
          <a:noFill/>
          <a:ln>
            <a:noFill/>
          </a:ln>
        </p:spPr>
        <p:txBody>
          <a:bodyPr wrap="square" lIns="91425" tIns="91425" rIns="91425" bIns="91425" anchor="t" anchorCtr="0">
            <a:noAutofit/>
          </a:bodyPr>
          <a:lstStyle/>
          <a:p>
            <a:pPr lvl="0">
              <a:spcBef>
                <a:spcPts val="0"/>
              </a:spcBef>
              <a:buNone/>
            </a:pPr>
            <a:r>
              <a:rPr lang="en" sz="1000" b="1"/>
              <a:t>1</a:t>
            </a:r>
          </a:p>
        </p:txBody>
      </p:sp>
      <p:cxnSp>
        <p:nvCxnSpPr>
          <p:cNvPr id="61" name="Shape 61"/>
          <p:cNvCxnSpPr/>
          <p:nvPr/>
        </p:nvCxnSpPr>
        <p:spPr>
          <a:xfrm flipV="1">
            <a:off x="5459023" y="624201"/>
            <a:ext cx="1774045" cy="93083"/>
          </a:xfrm>
          <a:prstGeom prst="straightConnector1">
            <a:avLst/>
          </a:prstGeom>
          <a:noFill/>
          <a:ln w="9525" cap="flat" cmpd="sng">
            <a:solidFill>
              <a:schemeClr val="dk2"/>
            </a:solidFill>
            <a:prstDash val="solid"/>
            <a:round/>
            <a:headEnd type="none" w="lg" len="lg"/>
            <a:tailEnd type="none" w="lg" len="lg"/>
          </a:ln>
        </p:spPr>
      </p:cxnSp>
      <p:cxnSp>
        <p:nvCxnSpPr>
          <p:cNvPr id="62" name="Shape 62"/>
          <p:cNvCxnSpPr/>
          <p:nvPr/>
        </p:nvCxnSpPr>
        <p:spPr>
          <a:xfrm flipH="1">
            <a:off x="7835368" y="1134978"/>
            <a:ext cx="26232" cy="1000447"/>
          </a:xfrm>
          <a:prstGeom prst="straightConnector1">
            <a:avLst/>
          </a:prstGeom>
          <a:noFill/>
          <a:ln w="9525" cap="flat" cmpd="sng">
            <a:solidFill>
              <a:schemeClr val="dk2"/>
            </a:solidFill>
            <a:prstDash val="solid"/>
            <a:round/>
            <a:headEnd type="none" w="lg" len="lg"/>
            <a:tailEnd type="none" w="lg" len="lg"/>
          </a:ln>
        </p:spPr>
      </p:cxnSp>
      <p:cxnSp>
        <p:nvCxnSpPr>
          <p:cNvPr id="63" name="Shape 63"/>
          <p:cNvCxnSpPr/>
          <p:nvPr/>
        </p:nvCxnSpPr>
        <p:spPr>
          <a:xfrm flipH="1" flipV="1">
            <a:off x="3666000" y="3540500"/>
            <a:ext cx="3479461" cy="883663"/>
          </a:xfrm>
          <a:prstGeom prst="straightConnector1">
            <a:avLst/>
          </a:prstGeom>
          <a:noFill/>
          <a:ln w="9525" cap="flat" cmpd="sng">
            <a:solidFill>
              <a:schemeClr val="dk2"/>
            </a:solidFill>
            <a:prstDash val="solid"/>
            <a:round/>
            <a:headEnd type="none" w="lg" len="lg"/>
            <a:tailEnd type="none" w="lg" len="lg"/>
          </a:ln>
        </p:spPr>
      </p:cxnSp>
      <p:sp>
        <p:nvSpPr>
          <p:cNvPr id="64" name="Shape 64"/>
          <p:cNvSpPr txBox="1"/>
          <p:nvPr/>
        </p:nvSpPr>
        <p:spPr>
          <a:xfrm>
            <a:off x="3035124" y="836363"/>
            <a:ext cx="339600" cy="389400"/>
          </a:xfrm>
          <a:prstGeom prst="rect">
            <a:avLst/>
          </a:prstGeom>
          <a:noFill/>
          <a:ln>
            <a:noFill/>
          </a:ln>
        </p:spPr>
        <p:txBody>
          <a:bodyPr wrap="square" lIns="91425" tIns="91425" rIns="91425" bIns="91425" anchor="t" anchorCtr="0">
            <a:noAutofit/>
          </a:bodyPr>
          <a:lstStyle/>
          <a:p>
            <a:pPr lvl="0" rtl="0">
              <a:spcBef>
                <a:spcPts val="0"/>
              </a:spcBef>
              <a:buNone/>
            </a:pPr>
            <a:r>
              <a:rPr lang="en" sz="1000" b="1" dirty="0"/>
              <a:t>M</a:t>
            </a:r>
          </a:p>
        </p:txBody>
      </p:sp>
      <p:sp>
        <p:nvSpPr>
          <p:cNvPr id="65" name="Shape 65"/>
          <p:cNvSpPr txBox="1"/>
          <p:nvPr/>
        </p:nvSpPr>
        <p:spPr>
          <a:xfrm>
            <a:off x="5810974" y="446963"/>
            <a:ext cx="339600" cy="389400"/>
          </a:xfrm>
          <a:prstGeom prst="rect">
            <a:avLst/>
          </a:prstGeom>
          <a:noFill/>
          <a:ln>
            <a:noFill/>
          </a:ln>
        </p:spPr>
        <p:txBody>
          <a:bodyPr wrap="square" lIns="91425" tIns="91425" rIns="91425" bIns="91425" anchor="t" anchorCtr="0">
            <a:noAutofit/>
          </a:bodyPr>
          <a:lstStyle/>
          <a:p>
            <a:pPr lvl="0" rtl="0">
              <a:spcBef>
                <a:spcPts val="0"/>
              </a:spcBef>
              <a:buNone/>
            </a:pPr>
            <a:r>
              <a:rPr lang="en" sz="1000" b="1" dirty="0"/>
              <a:t>1</a:t>
            </a:r>
          </a:p>
        </p:txBody>
      </p:sp>
      <p:sp>
        <p:nvSpPr>
          <p:cNvPr id="66" name="Shape 66"/>
          <p:cNvSpPr txBox="1"/>
          <p:nvPr/>
        </p:nvSpPr>
        <p:spPr>
          <a:xfrm>
            <a:off x="6098016" y="590979"/>
            <a:ext cx="339600" cy="389400"/>
          </a:xfrm>
          <a:prstGeom prst="rect">
            <a:avLst/>
          </a:prstGeom>
          <a:noFill/>
          <a:ln>
            <a:noFill/>
          </a:ln>
        </p:spPr>
        <p:txBody>
          <a:bodyPr wrap="square" lIns="91425" tIns="91425" rIns="91425" bIns="91425" anchor="t" anchorCtr="0">
            <a:noAutofit/>
          </a:bodyPr>
          <a:lstStyle/>
          <a:p>
            <a:pPr lvl="0" rtl="0">
              <a:spcBef>
                <a:spcPts val="0"/>
              </a:spcBef>
              <a:buNone/>
            </a:pPr>
            <a:r>
              <a:rPr lang="en" sz="1000" b="1" dirty="0"/>
              <a:t>M</a:t>
            </a:r>
          </a:p>
        </p:txBody>
      </p:sp>
      <p:sp>
        <p:nvSpPr>
          <p:cNvPr id="67" name="Shape 67"/>
          <p:cNvSpPr txBox="1"/>
          <p:nvPr/>
        </p:nvSpPr>
        <p:spPr>
          <a:xfrm>
            <a:off x="7608533" y="1184800"/>
            <a:ext cx="339600" cy="389400"/>
          </a:xfrm>
          <a:prstGeom prst="rect">
            <a:avLst/>
          </a:prstGeom>
          <a:noFill/>
          <a:ln>
            <a:noFill/>
          </a:ln>
        </p:spPr>
        <p:txBody>
          <a:bodyPr wrap="square" lIns="91425" tIns="91425" rIns="91425" bIns="91425" anchor="t" anchorCtr="0">
            <a:noAutofit/>
          </a:bodyPr>
          <a:lstStyle/>
          <a:p>
            <a:pPr lvl="0" rtl="0">
              <a:spcBef>
                <a:spcPts val="0"/>
              </a:spcBef>
              <a:buNone/>
            </a:pPr>
            <a:r>
              <a:rPr lang="en" sz="1000" b="1"/>
              <a:t>M</a:t>
            </a:r>
          </a:p>
        </p:txBody>
      </p:sp>
      <p:sp>
        <p:nvSpPr>
          <p:cNvPr id="68" name="Shape 68"/>
          <p:cNvSpPr txBox="1"/>
          <p:nvPr/>
        </p:nvSpPr>
        <p:spPr>
          <a:xfrm>
            <a:off x="7622914" y="1602078"/>
            <a:ext cx="339600" cy="389400"/>
          </a:xfrm>
          <a:prstGeom prst="rect">
            <a:avLst/>
          </a:prstGeom>
          <a:noFill/>
          <a:ln>
            <a:noFill/>
          </a:ln>
        </p:spPr>
        <p:txBody>
          <a:bodyPr wrap="square" lIns="91425" tIns="91425" rIns="91425" bIns="91425" anchor="t" anchorCtr="0">
            <a:noAutofit/>
          </a:bodyPr>
          <a:lstStyle/>
          <a:p>
            <a:pPr lvl="0" rtl="0">
              <a:spcBef>
                <a:spcPts val="0"/>
              </a:spcBef>
              <a:buNone/>
            </a:pPr>
            <a:r>
              <a:rPr lang="en" sz="1000" b="1"/>
              <a:t>1</a:t>
            </a:r>
          </a:p>
        </p:txBody>
      </p:sp>
      <p:sp>
        <p:nvSpPr>
          <p:cNvPr id="69" name="Shape 69"/>
          <p:cNvSpPr txBox="1"/>
          <p:nvPr/>
        </p:nvSpPr>
        <p:spPr>
          <a:xfrm>
            <a:off x="5963325" y="3889614"/>
            <a:ext cx="339600" cy="389400"/>
          </a:xfrm>
          <a:prstGeom prst="rect">
            <a:avLst/>
          </a:prstGeom>
          <a:noFill/>
          <a:ln>
            <a:noFill/>
          </a:ln>
        </p:spPr>
        <p:txBody>
          <a:bodyPr wrap="square" lIns="91425" tIns="91425" rIns="91425" bIns="91425" anchor="t" anchorCtr="0">
            <a:noAutofit/>
          </a:bodyPr>
          <a:lstStyle/>
          <a:p>
            <a:pPr lvl="0" rtl="0">
              <a:spcBef>
                <a:spcPts val="0"/>
              </a:spcBef>
              <a:buNone/>
            </a:pPr>
            <a:r>
              <a:rPr lang="en" sz="1000" b="1"/>
              <a:t>M</a:t>
            </a:r>
          </a:p>
        </p:txBody>
      </p:sp>
      <p:sp>
        <p:nvSpPr>
          <p:cNvPr id="70" name="Shape 70"/>
          <p:cNvSpPr txBox="1"/>
          <p:nvPr/>
        </p:nvSpPr>
        <p:spPr>
          <a:xfrm>
            <a:off x="3789847" y="3333850"/>
            <a:ext cx="339600" cy="389400"/>
          </a:xfrm>
          <a:prstGeom prst="rect">
            <a:avLst/>
          </a:prstGeom>
          <a:noFill/>
          <a:ln>
            <a:noFill/>
          </a:ln>
        </p:spPr>
        <p:txBody>
          <a:bodyPr wrap="square" lIns="91425" tIns="91425" rIns="91425" bIns="91425" anchor="t" anchorCtr="0">
            <a:noAutofit/>
          </a:bodyPr>
          <a:lstStyle/>
          <a:p>
            <a:pPr lvl="0" rtl="0">
              <a:spcBef>
                <a:spcPts val="0"/>
              </a:spcBef>
              <a:buNone/>
            </a:pPr>
            <a:r>
              <a:rPr lang="en" sz="1000" b="1"/>
              <a:t>1</a:t>
            </a:r>
          </a:p>
        </p:txBody>
      </p:sp>
      <p:sp>
        <p:nvSpPr>
          <p:cNvPr id="2" name="Rectangle 1"/>
          <p:cNvSpPr/>
          <p:nvPr/>
        </p:nvSpPr>
        <p:spPr>
          <a:xfrm>
            <a:off x="4454820" y="2417862"/>
            <a:ext cx="234360" cy="307777"/>
          </a:xfrm>
          <a:prstGeom prst="rect">
            <a:avLst/>
          </a:prstGeom>
        </p:spPr>
        <p:txBody>
          <a:bodyPr wrap="none">
            <a:spAutoFit/>
          </a:bodyPr>
          <a:lstStyle/>
          <a:p>
            <a:r>
              <a:rPr lang="en-US" dirty="0"/>
              <a:t> </a:t>
            </a:r>
          </a:p>
        </p:txBody>
      </p:sp>
      <p:sp>
        <p:nvSpPr>
          <p:cNvPr id="4" name="Rectangle 3"/>
          <p:cNvSpPr/>
          <p:nvPr/>
        </p:nvSpPr>
        <p:spPr>
          <a:xfrm>
            <a:off x="4454820" y="2417862"/>
            <a:ext cx="234360" cy="307777"/>
          </a:xfrm>
          <a:prstGeom prst="rect">
            <a:avLst/>
          </a:prstGeom>
        </p:spPr>
        <p:txBody>
          <a:bodyPr wrap="none">
            <a:spAutoFit/>
          </a:bodyPr>
          <a:lstStyle/>
          <a:p>
            <a:r>
              <a:rPr lang="en-US" dirty="0"/>
              <a:t> </a:t>
            </a:r>
          </a:p>
        </p:txBody>
      </p:sp>
      <p:sp>
        <p:nvSpPr>
          <p:cNvPr id="3" name="TextBox 2"/>
          <p:cNvSpPr txBox="1"/>
          <p:nvPr/>
        </p:nvSpPr>
        <p:spPr>
          <a:xfrm>
            <a:off x="3194258" y="2051857"/>
            <a:ext cx="2803429" cy="553998"/>
          </a:xfrm>
          <a:prstGeom prst="rect">
            <a:avLst/>
          </a:prstGeom>
          <a:noFill/>
        </p:spPr>
        <p:txBody>
          <a:bodyPr wrap="square" rtlCol="0">
            <a:spAutoFit/>
          </a:bodyPr>
          <a:lstStyle/>
          <a:p>
            <a:r>
              <a:rPr lang="en-US" sz="1000" dirty="0" smtClean="0"/>
              <a:t>*Assuming classes are only taught once a week, at the same time each week, and in the same room each week</a:t>
            </a:r>
            <a:endParaRPr lang="en-US" sz="10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50</Words>
  <Application>Microsoft Office PowerPoint</Application>
  <PresentationFormat>On-screen Show (16:9)</PresentationFormat>
  <Paragraphs>67</Paragraphs>
  <Slides>3</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Arial</vt:lpstr>
      <vt:lpstr>Simple Light</vt:lpstr>
      <vt:lpstr>Beaver Gym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Regan, Christine</dc:creator>
  <cp:lastModifiedBy>Windows User</cp:lastModifiedBy>
  <cp:revision>26</cp:revision>
  <dcterms:modified xsi:type="dcterms:W3CDTF">2017-10-23T03:06:46Z</dcterms:modified>
</cp:coreProperties>
</file>