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273" r:id="rId4"/>
    <p:sldId id="275" r:id="rId5"/>
    <p:sldId id="276" r:id="rId6"/>
    <p:sldId id="277" r:id="rId7"/>
    <p:sldId id="282" r:id="rId8"/>
    <p:sldId id="278" r:id="rId9"/>
    <p:sldId id="279" r:id="rId10"/>
    <p:sldId id="280" r:id="rId11"/>
    <p:sldId id="283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>
      <p:cViewPr varScale="1">
        <p:scale>
          <a:sx n="86" d="100"/>
          <a:sy n="86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9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Actual vs Relative</a:t>
            </a:r>
            <a:r>
              <a:rPr lang="en-US" baseline="0"/>
              <a:t> </a:t>
            </a:r>
            <a:r>
              <a:rPr lang="en-US"/>
              <a:t>Sales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Sheet1!$A$3:$A$29</c:f>
              <c:strCache>
                <c:ptCount val="27"/>
                <c:pt idx="0">
                  <c:v>JUL '17</c:v>
                </c:pt>
                <c:pt idx="1">
                  <c:v>AUG '17</c:v>
                </c:pt>
                <c:pt idx="2">
                  <c:v>SEP '17</c:v>
                </c:pt>
                <c:pt idx="3">
                  <c:v>OCT '17</c:v>
                </c:pt>
                <c:pt idx="4">
                  <c:v>NOV '17</c:v>
                </c:pt>
                <c:pt idx="5">
                  <c:v>DEC '17</c:v>
                </c:pt>
                <c:pt idx="6">
                  <c:v>JAN '18</c:v>
                </c:pt>
                <c:pt idx="7">
                  <c:v>FEB '18</c:v>
                </c:pt>
                <c:pt idx="8">
                  <c:v>MAR '18</c:v>
                </c:pt>
                <c:pt idx="9">
                  <c:v>APR '18</c:v>
                </c:pt>
                <c:pt idx="10">
                  <c:v>MAY '18</c:v>
                </c:pt>
                <c:pt idx="11">
                  <c:v>JUN '18</c:v>
                </c:pt>
                <c:pt idx="12">
                  <c:v>JUL '18</c:v>
                </c:pt>
                <c:pt idx="13">
                  <c:v>AUG '18</c:v>
                </c:pt>
                <c:pt idx="14">
                  <c:v>SEP '18</c:v>
                </c:pt>
                <c:pt idx="15">
                  <c:v>OCT '18</c:v>
                </c:pt>
                <c:pt idx="16">
                  <c:v>NOV '18</c:v>
                </c:pt>
                <c:pt idx="17">
                  <c:v>DEC '18</c:v>
                </c:pt>
                <c:pt idx="18">
                  <c:v>JAN '19</c:v>
                </c:pt>
                <c:pt idx="19">
                  <c:v>FEB '19</c:v>
                </c:pt>
                <c:pt idx="20">
                  <c:v>MAR '19</c:v>
                </c:pt>
                <c:pt idx="21">
                  <c:v>APR '19</c:v>
                </c:pt>
                <c:pt idx="22">
                  <c:v>MAY '19</c:v>
                </c:pt>
                <c:pt idx="23">
                  <c:v>JUN '19</c:v>
                </c:pt>
                <c:pt idx="24">
                  <c:v>JUL '19</c:v>
                </c:pt>
                <c:pt idx="25">
                  <c:v>AUG '19</c:v>
                </c:pt>
                <c:pt idx="26">
                  <c:v>SEP '19</c:v>
                </c:pt>
              </c:strCache>
            </c:strRef>
          </c:cat>
          <c:val>
            <c:numRef>
              <c:f>Sheet1!$B$3:$B$29</c:f>
              <c:numCache>
                <c:formatCode>General</c:formatCode>
                <c:ptCount val="27"/>
                <c:pt idx="0">
                  <c:v>728</c:v>
                </c:pt>
                <c:pt idx="1">
                  <c:v>946</c:v>
                </c:pt>
                <c:pt idx="2">
                  <c:v>984</c:v>
                </c:pt>
                <c:pt idx="3">
                  <c:v>1555</c:v>
                </c:pt>
                <c:pt idx="4">
                  <c:v>1258</c:v>
                </c:pt>
                <c:pt idx="5">
                  <c:v>1604</c:v>
                </c:pt>
                <c:pt idx="6">
                  <c:v>1405</c:v>
                </c:pt>
                <c:pt idx="7">
                  <c:v>1246</c:v>
                </c:pt>
                <c:pt idx="8">
                  <c:v>1878</c:v>
                </c:pt>
                <c:pt idx="9">
                  <c:v>1215</c:v>
                </c:pt>
                <c:pt idx="10">
                  <c:v>1875</c:v>
                </c:pt>
                <c:pt idx="11">
                  <c:v>1513</c:v>
                </c:pt>
                <c:pt idx="12">
                  <c:v>2407</c:v>
                </c:pt>
                <c:pt idx="13">
                  <c:v>2868</c:v>
                </c:pt>
                <c:pt idx="14">
                  <c:v>2751</c:v>
                </c:pt>
                <c:pt idx="15">
                  <c:v>2181</c:v>
                </c:pt>
                <c:pt idx="16">
                  <c:v>2069</c:v>
                </c:pt>
                <c:pt idx="17">
                  <c:v>2730</c:v>
                </c:pt>
                <c:pt idx="18">
                  <c:v>2391</c:v>
                </c:pt>
                <c:pt idx="19">
                  <c:v>2306</c:v>
                </c:pt>
                <c:pt idx="20">
                  <c:v>2824</c:v>
                </c:pt>
                <c:pt idx="21">
                  <c:v>1897</c:v>
                </c:pt>
                <c:pt idx="22">
                  <c:v>2274</c:v>
                </c:pt>
                <c:pt idx="23">
                  <c:v>1503</c:v>
                </c:pt>
                <c:pt idx="24">
                  <c:v>1697</c:v>
                </c:pt>
                <c:pt idx="25">
                  <c:v>1833</c:v>
                </c:pt>
                <c:pt idx="26">
                  <c:v>1546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E-47A9-B2C2-5C8717B7454C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Sheet1!$A$3:$A$29</c:f>
              <c:strCache>
                <c:ptCount val="27"/>
                <c:pt idx="0">
                  <c:v>JUL '17</c:v>
                </c:pt>
                <c:pt idx="1">
                  <c:v>AUG '17</c:v>
                </c:pt>
                <c:pt idx="2">
                  <c:v>SEP '17</c:v>
                </c:pt>
                <c:pt idx="3">
                  <c:v>OCT '17</c:v>
                </c:pt>
                <c:pt idx="4">
                  <c:v>NOV '17</c:v>
                </c:pt>
                <c:pt idx="5">
                  <c:v>DEC '17</c:v>
                </c:pt>
                <c:pt idx="6">
                  <c:v>JAN '18</c:v>
                </c:pt>
                <c:pt idx="7">
                  <c:v>FEB '18</c:v>
                </c:pt>
                <c:pt idx="8">
                  <c:v>MAR '18</c:v>
                </c:pt>
                <c:pt idx="9">
                  <c:v>APR '18</c:v>
                </c:pt>
                <c:pt idx="10">
                  <c:v>MAY '18</c:v>
                </c:pt>
                <c:pt idx="11">
                  <c:v>JUN '18</c:v>
                </c:pt>
                <c:pt idx="12">
                  <c:v>JUL '18</c:v>
                </c:pt>
                <c:pt idx="13">
                  <c:v>AUG '18</c:v>
                </c:pt>
                <c:pt idx="14">
                  <c:v>SEP '18</c:v>
                </c:pt>
                <c:pt idx="15">
                  <c:v>OCT '18</c:v>
                </c:pt>
                <c:pt idx="16">
                  <c:v>NOV '18</c:v>
                </c:pt>
                <c:pt idx="17">
                  <c:v>DEC '18</c:v>
                </c:pt>
                <c:pt idx="18">
                  <c:v>JAN '19</c:v>
                </c:pt>
                <c:pt idx="19">
                  <c:v>FEB '19</c:v>
                </c:pt>
                <c:pt idx="20">
                  <c:v>MAR '19</c:v>
                </c:pt>
                <c:pt idx="21">
                  <c:v>APR '19</c:v>
                </c:pt>
                <c:pt idx="22">
                  <c:v>MAY '19</c:v>
                </c:pt>
                <c:pt idx="23">
                  <c:v>JUN '19</c:v>
                </c:pt>
                <c:pt idx="24">
                  <c:v>JUL '19</c:v>
                </c:pt>
                <c:pt idx="25">
                  <c:v>AUG '19</c:v>
                </c:pt>
                <c:pt idx="26">
                  <c:v>SEP '19</c:v>
                </c:pt>
              </c:strCache>
            </c:strRef>
          </c:cat>
          <c:val>
            <c:numRef>
              <c:f>Sheet1!$C$3:$C$29</c:f>
              <c:numCache>
                <c:formatCode>General</c:formatCode>
                <c:ptCount val="27"/>
                <c:pt idx="0">
                  <c:v>14244</c:v>
                </c:pt>
                <c:pt idx="1">
                  <c:v>15539</c:v>
                </c:pt>
                <c:pt idx="2">
                  <c:v>15730</c:v>
                </c:pt>
                <c:pt idx="3">
                  <c:v>15853</c:v>
                </c:pt>
                <c:pt idx="4">
                  <c:v>16029</c:v>
                </c:pt>
                <c:pt idx="5">
                  <c:v>16711</c:v>
                </c:pt>
                <c:pt idx="6">
                  <c:v>17841</c:v>
                </c:pt>
                <c:pt idx="7">
                  <c:v>17866</c:v>
                </c:pt>
                <c:pt idx="8">
                  <c:v>20434</c:v>
                </c:pt>
                <c:pt idx="9">
                  <c:v>19684</c:v>
                </c:pt>
                <c:pt idx="10">
                  <c:v>24825</c:v>
                </c:pt>
                <c:pt idx="11">
                  <c:v>26443</c:v>
                </c:pt>
                <c:pt idx="12">
                  <c:v>24368</c:v>
                </c:pt>
                <c:pt idx="13">
                  <c:v>27683</c:v>
                </c:pt>
                <c:pt idx="14">
                  <c:v>26100</c:v>
                </c:pt>
                <c:pt idx="15">
                  <c:v>28574</c:v>
                </c:pt>
                <c:pt idx="16">
                  <c:v>26438</c:v>
                </c:pt>
                <c:pt idx="17">
                  <c:v>30103</c:v>
                </c:pt>
                <c:pt idx="18">
                  <c:v>30923</c:v>
                </c:pt>
                <c:pt idx="19">
                  <c:v>24480</c:v>
                </c:pt>
                <c:pt idx="20">
                  <c:v>32420</c:v>
                </c:pt>
                <c:pt idx="21">
                  <c:v>30801</c:v>
                </c:pt>
                <c:pt idx="22">
                  <c:v>35464</c:v>
                </c:pt>
                <c:pt idx="23">
                  <c:v>33861</c:v>
                </c:pt>
                <c:pt idx="24">
                  <c:v>34445</c:v>
                </c:pt>
                <c:pt idx="25">
                  <c:v>36016</c:v>
                </c:pt>
                <c:pt idx="26">
                  <c:v>31059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8E-47A9-B2C2-5C8717B745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2"/>
        <c:overlap val="-2"/>
        <c:axId val="354149440"/>
        <c:axId val="354151080"/>
      </c:barChart>
      <c:lineChart>
        <c:grouping val="standard"/>
        <c:varyColors val="0"/>
        <c:ser>
          <c:idx val="2"/>
          <c:order val="2"/>
          <c:tx>
            <c:strRef>
              <c:f>Sheet1!$D$2</c:f>
              <c:strCache>
                <c:ptCount val="1"/>
                <c:pt idx="0">
                  <c:v>Retail%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8E-47A9-B2C2-5C8717B7454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8E-47A9-B2C2-5C8717B7454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68E-47A9-B2C2-5C8717B7454C}"/>
                </c:ext>
              </c:extLst>
            </c:dLbl>
            <c:dLbl>
              <c:idx val="3"/>
              <c:layout>
                <c:manualLayout>
                  <c:x val="-5.9874443143705693E-2"/>
                  <c:y val="-4.16666158433079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8E-47A9-B2C2-5C8717B7454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8E-47A9-B2C2-5C8717B7454C}"/>
                </c:ext>
              </c:extLst>
            </c:dLbl>
            <c:dLbl>
              <c:idx val="5"/>
              <c:layout>
                <c:manualLayout>
                  <c:x val="-3.3333238304819164E-2"/>
                  <c:y val="-4.73645242384729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8E-47A9-B2C2-5C8717B7454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68E-47A9-B2C2-5C8717B7454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8E-47A9-B2C2-5C8717B7454C}"/>
                </c:ext>
              </c:extLst>
            </c:dLbl>
            <c:dLbl>
              <c:idx val="8"/>
              <c:layout>
                <c:manualLayout>
                  <c:x val="-4.1666666666666616E-2"/>
                  <c:y val="-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68E-47A9-B2C2-5C8717B7454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68E-47A9-B2C2-5C8717B7454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68E-47A9-B2C2-5C8717B7454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68E-47A9-B2C2-5C8717B7454C}"/>
                </c:ext>
              </c:extLst>
            </c:dLbl>
            <c:dLbl>
              <c:idx val="12"/>
              <c:layout>
                <c:manualLayout>
                  <c:x val="-0.12222222222222222"/>
                  <c:y val="-7.8703703703703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68E-47A9-B2C2-5C8717B7454C}"/>
                </c:ext>
              </c:extLst>
            </c:dLbl>
            <c:dLbl>
              <c:idx val="13"/>
              <c:layout>
                <c:manualLayout>
                  <c:x val="-5.5555555555555552E-2"/>
                  <c:y val="-8.3333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68E-47A9-B2C2-5C8717B7454C}"/>
                </c:ext>
              </c:extLst>
            </c:dLbl>
            <c:dLbl>
              <c:idx val="14"/>
              <c:layout>
                <c:manualLayout>
                  <c:x val="-2.7777777777777779E-3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68E-47A9-B2C2-5C8717B7454C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68E-47A9-B2C2-5C8717B7454C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68E-47A9-B2C2-5C8717B7454C}"/>
                </c:ext>
              </c:extLst>
            </c:dLbl>
            <c:dLbl>
              <c:idx val="17"/>
              <c:layout>
                <c:manualLayout>
                  <c:x val="-1.9444444444444545E-2"/>
                  <c:y val="-0.13888888888888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68E-47A9-B2C2-5C8717B7454C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68E-47A9-B2C2-5C8717B7454C}"/>
                </c:ext>
              </c:extLst>
            </c:dLbl>
            <c:dLbl>
              <c:idx val="19"/>
              <c:layout>
                <c:manualLayout>
                  <c:x val="8.3333333333332309E-3"/>
                  <c:y val="-8.33333333333333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68E-47A9-B2C2-5C8717B7454C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68E-47A9-B2C2-5C8717B7454C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68E-47A9-B2C2-5C8717B7454C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68E-47A9-B2C2-5C8717B7454C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68E-47A9-B2C2-5C8717B7454C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68E-47A9-B2C2-5C8717B7454C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68E-47A9-B2C2-5C8717B7454C}"/>
                </c:ext>
              </c:extLst>
            </c:dLbl>
            <c:dLbl>
              <c:idx val="26"/>
              <c:layout>
                <c:manualLayout>
                  <c:x val="-6.6666666666666763E-2"/>
                  <c:y val="-0.310185185185185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68E-47A9-B2C2-5C8717B745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Sheet1!$A$3:$A$29</c:f>
              <c:strCache>
                <c:ptCount val="27"/>
                <c:pt idx="0">
                  <c:v>JUL '17</c:v>
                </c:pt>
                <c:pt idx="1">
                  <c:v>AUG '17</c:v>
                </c:pt>
                <c:pt idx="2">
                  <c:v>SEP '17</c:v>
                </c:pt>
                <c:pt idx="3">
                  <c:v>OCT '17</c:v>
                </c:pt>
                <c:pt idx="4">
                  <c:v>NOV '17</c:v>
                </c:pt>
                <c:pt idx="5">
                  <c:v>DEC '17</c:v>
                </c:pt>
                <c:pt idx="6">
                  <c:v>JAN '18</c:v>
                </c:pt>
                <c:pt idx="7">
                  <c:v>FEB '18</c:v>
                </c:pt>
                <c:pt idx="8">
                  <c:v>MAR '18</c:v>
                </c:pt>
                <c:pt idx="9">
                  <c:v>APR '18</c:v>
                </c:pt>
                <c:pt idx="10">
                  <c:v>MAY '18</c:v>
                </c:pt>
                <c:pt idx="11">
                  <c:v>JUN '18</c:v>
                </c:pt>
                <c:pt idx="12">
                  <c:v>JUL '18</c:v>
                </c:pt>
                <c:pt idx="13">
                  <c:v>AUG '18</c:v>
                </c:pt>
                <c:pt idx="14">
                  <c:v>SEP '18</c:v>
                </c:pt>
                <c:pt idx="15">
                  <c:v>OCT '18</c:v>
                </c:pt>
                <c:pt idx="16">
                  <c:v>NOV '18</c:v>
                </c:pt>
                <c:pt idx="17">
                  <c:v>DEC '18</c:v>
                </c:pt>
                <c:pt idx="18">
                  <c:v>JAN '19</c:v>
                </c:pt>
                <c:pt idx="19">
                  <c:v>FEB '19</c:v>
                </c:pt>
                <c:pt idx="20">
                  <c:v>MAR '19</c:v>
                </c:pt>
                <c:pt idx="21">
                  <c:v>APR '19</c:v>
                </c:pt>
                <c:pt idx="22">
                  <c:v>MAY '19</c:v>
                </c:pt>
                <c:pt idx="23">
                  <c:v>JUN '19</c:v>
                </c:pt>
                <c:pt idx="24">
                  <c:v>JUL '19</c:v>
                </c:pt>
                <c:pt idx="25">
                  <c:v>AUG '19</c:v>
                </c:pt>
                <c:pt idx="26">
                  <c:v>SEP '19</c:v>
                </c:pt>
              </c:strCache>
            </c:strRef>
          </c:cat>
          <c:val>
            <c:numRef>
              <c:f>Sheet1!$D$3:$D$29</c:f>
              <c:numCache>
                <c:formatCode>0.00%</c:formatCode>
                <c:ptCount val="27"/>
                <c:pt idx="0">
                  <c:v>5.1109238977815219E-2</c:v>
                </c:pt>
                <c:pt idx="1">
                  <c:v>6.0879078447776562E-2</c:v>
                </c:pt>
                <c:pt idx="2">
                  <c:v>6.255562619198983E-2</c:v>
                </c:pt>
                <c:pt idx="3">
                  <c:v>9.8088689837885573E-2</c:v>
                </c:pt>
                <c:pt idx="4">
                  <c:v>7.8482750015596736E-2</c:v>
                </c:pt>
                <c:pt idx="5">
                  <c:v>9.5984680749207116E-2</c:v>
                </c:pt>
                <c:pt idx="6">
                  <c:v>7.8751191076733368E-2</c:v>
                </c:pt>
                <c:pt idx="7">
                  <c:v>6.9741408261502297E-2</c:v>
                </c:pt>
                <c:pt idx="8">
                  <c:v>9.1905647450327879E-2</c:v>
                </c:pt>
                <c:pt idx="9">
                  <c:v>6.1725259093680145E-2</c:v>
                </c:pt>
                <c:pt idx="10">
                  <c:v>7.5528700906344406E-2</c:v>
                </c:pt>
                <c:pt idx="11">
                  <c:v>5.7217411035056537E-2</c:v>
                </c:pt>
                <c:pt idx="12">
                  <c:v>9.8777084701247533E-2</c:v>
                </c:pt>
                <c:pt idx="13">
                  <c:v>0.10360148827800456</c:v>
                </c:pt>
                <c:pt idx="14">
                  <c:v>0.10540229885057471</c:v>
                </c:pt>
                <c:pt idx="15">
                  <c:v>7.6328130468257857E-2</c:v>
                </c:pt>
                <c:pt idx="16">
                  <c:v>7.8258567213858835E-2</c:v>
                </c:pt>
                <c:pt idx="17">
                  <c:v>9.0688635684151087E-2</c:v>
                </c:pt>
                <c:pt idx="18">
                  <c:v>7.7321087863402652E-2</c:v>
                </c:pt>
                <c:pt idx="19">
                  <c:v>9.4199346405228757E-2</c:v>
                </c:pt>
                <c:pt idx="20">
                  <c:v>8.7106724244293651E-2</c:v>
                </c:pt>
                <c:pt idx="21">
                  <c:v>6.1588909450991852E-2</c:v>
                </c:pt>
                <c:pt idx="22">
                  <c:v>6.4121362508459276E-2</c:v>
                </c:pt>
                <c:pt idx="23">
                  <c:v>4.4387348276778593E-2</c:v>
                </c:pt>
                <c:pt idx="24">
                  <c:v>4.9266947307301495E-2</c:v>
                </c:pt>
                <c:pt idx="25">
                  <c:v>5.0894047090182144E-2</c:v>
                </c:pt>
                <c:pt idx="26">
                  <c:v>4.9776232332013268E-2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368E-47A9-B2C2-5C8717B745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4148456"/>
        <c:axId val="354149112"/>
      </c:lineChart>
      <c:catAx>
        <c:axId val="35414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151080"/>
        <c:crosses val="autoZero"/>
        <c:auto val="1"/>
        <c:lblAlgn val="ctr"/>
        <c:lblOffset val="100"/>
        <c:tickLblSkip val="1"/>
        <c:noMultiLvlLbl val="0"/>
      </c:catAx>
      <c:valAx>
        <c:axId val="354151080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14944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354149112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148456"/>
        <c:crosses val="max"/>
        <c:crossBetween val="between"/>
      </c:valAx>
      <c:catAx>
        <c:axId val="354148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4149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Actual</a:t>
            </a:r>
            <a:r>
              <a:rPr lang="en-US" baseline="0"/>
              <a:t> vs Relative Sales</a:t>
            </a:r>
          </a:p>
          <a:p>
            <a:pPr>
              <a:defRPr/>
            </a:pPr>
            <a:r>
              <a:rPr lang="en-US" baseline="0">
                <a:solidFill>
                  <a:schemeClr val="bg1">
                    <a:lumMod val="65000"/>
                  </a:schemeClr>
                </a:solidFill>
              </a:rPr>
              <a:t>Forecast with Intervention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c:rich>
      </c:tx>
      <c:layout>
        <c:manualLayout>
          <c:xMode val="edge"/>
          <c:yMode val="edge"/>
          <c:x val="0.28097222222222223"/>
          <c:y val="8.3333333333333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Retail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B2-4611-8F0F-0837EE3424CC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B2-4611-8F0F-0837EE3424CC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B2-4611-8F0F-0837EE3424CC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B2-4611-8F0F-0837EE3424CC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7B2-4611-8F0F-0837EE3424CC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7B2-4611-8F0F-0837EE3424CC}"/>
              </c:ext>
            </c:extLst>
          </c:dPt>
          <c:dPt>
            <c:idx val="19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7B2-4611-8F0F-0837EE3424CC}"/>
              </c:ext>
            </c:extLst>
          </c:dPt>
          <c:dPt>
            <c:idx val="2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7B2-4611-8F0F-0837EE3424CC}"/>
              </c:ext>
            </c:extLst>
          </c:dPt>
          <c:dPt>
            <c:idx val="2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7B2-4611-8F0F-0837EE3424CC}"/>
              </c:ext>
            </c:extLst>
          </c:dPt>
          <c:dPt>
            <c:idx val="2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7B2-4611-8F0F-0837EE3424CC}"/>
              </c:ext>
            </c:extLst>
          </c:dPt>
          <c:dPt>
            <c:idx val="2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7B2-4611-8F0F-0837EE3424CC}"/>
              </c:ext>
            </c:extLst>
          </c:dPt>
          <c:dPt>
            <c:idx val="24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7B2-4611-8F0F-0837EE3424CC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7B2-4611-8F0F-0837EE3424CC}"/>
              </c:ext>
            </c:extLst>
          </c:dPt>
          <c:dPt>
            <c:idx val="2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E7B2-4611-8F0F-0837EE3424CC}"/>
              </c:ext>
            </c:extLst>
          </c:dPt>
          <c:dPt>
            <c:idx val="27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E7B2-4611-8F0F-0837EE3424CC}"/>
              </c:ext>
            </c:extLst>
          </c:dPt>
          <c:cat>
            <c:strRef>
              <c:f>Sheet1!$A$17:$A$44</c:f>
              <c:strCache>
                <c:ptCount val="28"/>
                <c:pt idx="0">
                  <c:v>SEP '18</c:v>
                </c:pt>
                <c:pt idx="1">
                  <c:v>OCT '18</c:v>
                </c:pt>
                <c:pt idx="2">
                  <c:v>NOV '18</c:v>
                </c:pt>
                <c:pt idx="3">
                  <c:v>DEC '18</c:v>
                </c:pt>
                <c:pt idx="4">
                  <c:v>JAN '19</c:v>
                </c:pt>
                <c:pt idx="5">
                  <c:v>FEB '19</c:v>
                </c:pt>
                <c:pt idx="6">
                  <c:v>MAR '19</c:v>
                </c:pt>
                <c:pt idx="7">
                  <c:v>APR '19</c:v>
                </c:pt>
                <c:pt idx="8">
                  <c:v>MAY '19</c:v>
                </c:pt>
                <c:pt idx="9">
                  <c:v>JUN '19</c:v>
                </c:pt>
                <c:pt idx="10">
                  <c:v>JUL '19</c:v>
                </c:pt>
                <c:pt idx="11">
                  <c:v>AUG '19</c:v>
                </c:pt>
                <c:pt idx="12">
                  <c:v>SEP '19</c:v>
                </c:pt>
                <c:pt idx="13">
                  <c:v>OCT '19</c:v>
                </c:pt>
                <c:pt idx="14">
                  <c:v>NOV '19</c:v>
                </c:pt>
                <c:pt idx="15">
                  <c:v>DEC '19</c:v>
                </c:pt>
                <c:pt idx="16">
                  <c:v>JAN '20</c:v>
                </c:pt>
                <c:pt idx="17">
                  <c:v>FEB '20</c:v>
                </c:pt>
                <c:pt idx="18">
                  <c:v>MAR '20</c:v>
                </c:pt>
                <c:pt idx="19">
                  <c:v>APR '20</c:v>
                </c:pt>
                <c:pt idx="20">
                  <c:v>MAY '20</c:v>
                </c:pt>
                <c:pt idx="21">
                  <c:v>JUN '20</c:v>
                </c:pt>
                <c:pt idx="22">
                  <c:v>JUL '20</c:v>
                </c:pt>
                <c:pt idx="23">
                  <c:v>AUG '20</c:v>
                </c:pt>
                <c:pt idx="24">
                  <c:v>SEP '20</c:v>
                </c:pt>
                <c:pt idx="25">
                  <c:v>OCT '20</c:v>
                </c:pt>
                <c:pt idx="26">
                  <c:v>NOV '20</c:v>
                </c:pt>
                <c:pt idx="27">
                  <c:v>DEC '20</c:v>
                </c:pt>
              </c:strCache>
            </c:strRef>
          </c:cat>
          <c:val>
            <c:numRef>
              <c:f>Sheet1!$B$17:$B$44</c:f>
              <c:numCache>
                <c:formatCode>General</c:formatCode>
                <c:ptCount val="28"/>
                <c:pt idx="0">
                  <c:v>2751</c:v>
                </c:pt>
                <c:pt idx="1">
                  <c:v>2181</c:v>
                </c:pt>
                <c:pt idx="2">
                  <c:v>2069</c:v>
                </c:pt>
                <c:pt idx="3">
                  <c:v>2730</c:v>
                </c:pt>
                <c:pt idx="4">
                  <c:v>2391</c:v>
                </c:pt>
                <c:pt idx="5">
                  <c:v>2306</c:v>
                </c:pt>
                <c:pt idx="6">
                  <c:v>2824</c:v>
                </c:pt>
                <c:pt idx="7">
                  <c:v>1897</c:v>
                </c:pt>
                <c:pt idx="8">
                  <c:v>2274</c:v>
                </c:pt>
                <c:pt idx="9">
                  <c:v>1503</c:v>
                </c:pt>
                <c:pt idx="10">
                  <c:v>1697</c:v>
                </c:pt>
                <c:pt idx="11">
                  <c:v>1833</c:v>
                </c:pt>
                <c:pt idx="12">
                  <c:v>1546</c:v>
                </c:pt>
                <c:pt idx="13">
                  <c:v>1697.949541</c:v>
                </c:pt>
                <c:pt idx="14">
                  <c:v>1857.6246544599999</c:v>
                </c:pt>
                <c:pt idx="15">
                  <c:v>2025.3521201407</c:v>
                </c:pt>
                <c:pt idx="16">
                  <c:v>2201.4713715732278</c:v>
                </c:pt>
                <c:pt idx="17">
                  <c:v>2386.3349611835811</c:v>
                </c:pt>
                <c:pt idx="18">
                  <c:v>2580.3090419361392</c:v>
                </c:pt>
                <c:pt idx="19">
                  <c:v>2783.7738660687855</c:v>
                </c:pt>
                <c:pt idx="20">
                  <c:v>2997.1243015116484</c:v>
                </c:pt>
                <c:pt idx="21">
                  <c:v>3220.7703666016209</c:v>
                </c:pt>
                <c:pt idx="22">
                  <c:v>3455.1377837256314</c:v>
                </c:pt>
                <c:pt idx="23">
                  <c:v>3700.6685525471412</c:v>
                </c:pt>
                <c:pt idx="24">
                  <c:v>3957.8215434925887</c:v>
                </c:pt>
                <c:pt idx="25">
                  <c:v>4227.0731121974695</c:v>
                </c:pt>
                <c:pt idx="26">
                  <c:v>4508.9177356355012</c:v>
                </c:pt>
                <c:pt idx="27">
                  <c:v>4803.8686706788367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7B2-4611-8F0F-0837EE3424CC}"/>
            </c:ext>
          </c:extLst>
        </c:ser>
        <c:ser>
          <c:idx val="1"/>
          <c:order val="1"/>
          <c:tx>
            <c:v>Service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3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E7B2-4611-8F0F-0837EE3424CC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E7B2-4611-8F0F-0837EE3424CC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E7B2-4611-8F0F-0837EE3424CC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E7B2-4611-8F0F-0837EE3424CC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E7B2-4611-8F0F-0837EE3424CC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E7B2-4611-8F0F-0837EE3424CC}"/>
              </c:ext>
            </c:extLst>
          </c:dPt>
          <c:dPt>
            <c:idx val="19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E7B2-4611-8F0F-0837EE3424CC}"/>
              </c:ext>
            </c:extLst>
          </c:dPt>
          <c:dPt>
            <c:idx val="2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E7B2-4611-8F0F-0837EE3424CC}"/>
              </c:ext>
            </c:extLst>
          </c:dPt>
          <c:dPt>
            <c:idx val="2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E7B2-4611-8F0F-0837EE3424CC}"/>
              </c:ext>
            </c:extLst>
          </c:dPt>
          <c:dPt>
            <c:idx val="2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E7B2-4611-8F0F-0837EE3424CC}"/>
              </c:ext>
            </c:extLst>
          </c:dPt>
          <c:dPt>
            <c:idx val="23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E7B2-4611-8F0F-0837EE3424CC}"/>
              </c:ext>
            </c:extLst>
          </c:dPt>
          <c:dPt>
            <c:idx val="24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E7B2-4611-8F0F-0837EE3424CC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E7B2-4611-8F0F-0837EE3424CC}"/>
              </c:ext>
            </c:extLst>
          </c:dPt>
          <c:dPt>
            <c:idx val="26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E7B2-4611-8F0F-0837EE3424CC}"/>
              </c:ext>
            </c:extLst>
          </c:dPt>
          <c:dPt>
            <c:idx val="27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E7B2-4611-8F0F-0837EE3424CC}"/>
              </c:ext>
            </c:extLst>
          </c:dPt>
          <c:cat>
            <c:strRef>
              <c:f>Sheet1!$A$17:$A$44</c:f>
              <c:strCache>
                <c:ptCount val="28"/>
                <c:pt idx="0">
                  <c:v>SEP '18</c:v>
                </c:pt>
                <c:pt idx="1">
                  <c:v>OCT '18</c:v>
                </c:pt>
                <c:pt idx="2">
                  <c:v>NOV '18</c:v>
                </c:pt>
                <c:pt idx="3">
                  <c:v>DEC '18</c:v>
                </c:pt>
                <c:pt idx="4">
                  <c:v>JAN '19</c:v>
                </c:pt>
                <c:pt idx="5">
                  <c:v>FEB '19</c:v>
                </c:pt>
                <c:pt idx="6">
                  <c:v>MAR '19</c:v>
                </c:pt>
                <c:pt idx="7">
                  <c:v>APR '19</c:v>
                </c:pt>
                <c:pt idx="8">
                  <c:v>MAY '19</c:v>
                </c:pt>
                <c:pt idx="9">
                  <c:v>JUN '19</c:v>
                </c:pt>
                <c:pt idx="10">
                  <c:v>JUL '19</c:v>
                </c:pt>
                <c:pt idx="11">
                  <c:v>AUG '19</c:v>
                </c:pt>
                <c:pt idx="12">
                  <c:v>SEP '19</c:v>
                </c:pt>
                <c:pt idx="13">
                  <c:v>OCT '19</c:v>
                </c:pt>
                <c:pt idx="14">
                  <c:v>NOV '19</c:v>
                </c:pt>
                <c:pt idx="15">
                  <c:v>DEC '19</c:v>
                </c:pt>
                <c:pt idx="16">
                  <c:v>JAN '20</c:v>
                </c:pt>
                <c:pt idx="17">
                  <c:v>FEB '20</c:v>
                </c:pt>
                <c:pt idx="18">
                  <c:v>MAR '20</c:v>
                </c:pt>
                <c:pt idx="19">
                  <c:v>APR '20</c:v>
                </c:pt>
                <c:pt idx="20">
                  <c:v>MAY '20</c:v>
                </c:pt>
                <c:pt idx="21">
                  <c:v>JUN '20</c:v>
                </c:pt>
                <c:pt idx="22">
                  <c:v>JUL '20</c:v>
                </c:pt>
                <c:pt idx="23">
                  <c:v>AUG '20</c:v>
                </c:pt>
                <c:pt idx="24">
                  <c:v>SEP '20</c:v>
                </c:pt>
                <c:pt idx="25">
                  <c:v>OCT '20</c:v>
                </c:pt>
                <c:pt idx="26">
                  <c:v>NOV '20</c:v>
                </c:pt>
                <c:pt idx="27">
                  <c:v>DEC '20</c:v>
                </c:pt>
              </c:strCache>
            </c:strRef>
          </c:cat>
          <c:val>
            <c:numRef>
              <c:f>Sheet1!$C$17:$C$44</c:f>
              <c:numCache>
                <c:formatCode>General</c:formatCode>
                <c:ptCount val="28"/>
                <c:pt idx="0">
                  <c:v>26100</c:v>
                </c:pt>
                <c:pt idx="1">
                  <c:v>28574</c:v>
                </c:pt>
                <c:pt idx="2">
                  <c:v>26438</c:v>
                </c:pt>
                <c:pt idx="3">
                  <c:v>30103</c:v>
                </c:pt>
                <c:pt idx="4">
                  <c:v>30923</c:v>
                </c:pt>
                <c:pt idx="5">
                  <c:v>24480</c:v>
                </c:pt>
                <c:pt idx="6">
                  <c:v>32420</c:v>
                </c:pt>
                <c:pt idx="7">
                  <c:v>30801</c:v>
                </c:pt>
                <c:pt idx="8">
                  <c:v>35464</c:v>
                </c:pt>
                <c:pt idx="9">
                  <c:v>33861</c:v>
                </c:pt>
                <c:pt idx="10">
                  <c:v>34445</c:v>
                </c:pt>
                <c:pt idx="11">
                  <c:v>36016</c:v>
                </c:pt>
                <c:pt idx="12">
                  <c:v>31059</c:v>
                </c:pt>
                <c:pt idx="13">
                  <c:v>31990.77</c:v>
                </c:pt>
                <c:pt idx="14">
                  <c:v>32950.4931</c:v>
                </c:pt>
                <c:pt idx="15">
                  <c:v>33939.007893000002</c:v>
                </c:pt>
                <c:pt idx="16">
                  <c:v>34957.178129790002</c:v>
                </c:pt>
                <c:pt idx="17">
                  <c:v>36005.893473683704</c:v>
                </c:pt>
                <c:pt idx="18">
                  <c:v>37086.070277894214</c:v>
                </c:pt>
                <c:pt idx="19">
                  <c:v>38198.652386231042</c:v>
                </c:pt>
                <c:pt idx="20">
                  <c:v>39344.611957817971</c:v>
                </c:pt>
                <c:pt idx="21">
                  <c:v>40524.950316552509</c:v>
                </c:pt>
                <c:pt idx="22">
                  <c:v>41740.698826049083</c:v>
                </c:pt>
                <c:pt idx="23">
                  <c:v>42992.919790830558</c:v>
                </c:pt>
                <c:pt idx="24">
                  <c:v>44282.707384555477</c:v>
                </c:pt>
                <c:pt idx="25">
                  <c:v>45611.188606092139</c:v>
                </c:pt>
                <c:pt idx="26">
                  <c:v>46979.524264274907</c:v>
                </c:pt>
                <c:pt idx="27">
                  <c:v>48388.909992203153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7B2-4611-8F0F-0837EE342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overlap val="-27"/>
        <c:axId val="553039688"/>
        <c:axId val="553040016"/>
      </c:barChart>
      <c:lineChart>
        <c:grouping val="standard"/>
        <c:varyColors val="0"/>
        <c:ser>
          <c:idx val="2"/>
          <c:order val="2"/>
          <c:tx>
            <c:v>Retail%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Sheet1!$A$17:$A$44</c:f>
              <c:strCache>
                <c:ptCount val="28"/>
                <c:pt idx="0">
                  <c:v>SEP '18</c:v>
                </c:pt>
                <c:pt idx="1">
                  <c:v>OCT '18</c:v>
                </c:pt>
                <c:pt idx="2">
                  <c:v>NOV '18</c:v>
                </c:pt>
                <c:pt idx="3">
                  <c:v>DEC '18</c:v>
                </c:pt>
                <c:pt idx="4">
                  <c:v>JAN '19</c:v>
                </c:pt>
                <c:pt idx="5">
                  <c:v>FEB '19</c:v>
                </c:pt>
                <c:pt idx="6">
                  <c:v>MAR '19</c:v>
                </c:pt>
                <c:pt idx="7">
                  <c:v>APR '19</c:v>
                </c:pt>
                <c:pt idx="8">
                  <c:v>MAY '19</c:v>
                </c:pt>
                <c:pt idx="9">
                  <c:v>JUN '19</c:v>
                </c:pt>
                <c:pt idx="10">
                  <c:v>JUL '19</c:v>
                </c:pt>
                <c:pt idx="11">
                  <c:v>AUG '19</c:v>
                </c:pt>
                <c:pt idx="12">
                  <c:v>SEP '19</c:v>
                </c:pt>
                <c:pt idx="13">
                  <c:v>OCT '19</c:v>
                </c:pt>
                <c:pt idx="14">
                  <c:v>NOV '19</c:v>
                </c:pt>
                <c:pt idx="15">
                  <c:v>DEC '19</c:v>
                </c:pt>
                <c:pt idx="16">
                  <c:v>JAN '20</c:v>
                </c:pt>
                <c:pt idx="17">
                  <c:v>FEB '20</c:v>
                </c:pt>
                <c:pt idx="18">
                  <c:v>MAR '20</c:v>
                </c:pt>
                <c:pt idx="19">
                  <c:v>APR '20</c:v>
                </c:pt>
                <c:pt idx="20">
                  <c:v>MAY '20</c:v>
                </c:pt>
                <c:pt idx="21">
                  <c:v>JUN '20</c:v>
                </c:pt>
                <c:pt idx="22">
                  <c:v>JUL '20</c:v>
                </c:pt>
                <c:pt idx="23">
                  <c:v>AUG '20</c:v>
                </c:pt>
                <c:pt idx="24">
                  <c:v>SEP '20</c:v>
                </c:pt>
                <c:pt idx="25">
                  <c:v>OCT '20</c:v>
                </c:pt>
                <c:pt idx="26">
                  <c:v>NOV '20</c:v>
                </c:pt>
                <c:pt idx="27">
                  <c:v>DEC '20</c:v>
                </c:pt>
              </c:strCache>
            </c:strRef>
          </c:cat>
          <c:val>
            <c:numRef>
              <c:f>Sheet1!$D$17:$D$44</c:f>
              <c:numCache>
                <c:formatCode>0.00%</c:formatCode>
                <c:ptCount val="28"/>
                <c:pt idx="0">
                  <c:v>0.10540229885057471</c:v>
                </c:pt>
                <c:pt idx="1">
                  <c:v>7.6328130468257857E-2</c:v>
                </c:pt>
                <c:pt idx="2">
                  <c:v>7.8258567213858835E-2</c:v>
                </c:pt>
                <c:pt idx="3">
                  <c:v>9.0688635684151087E-2</c:v>
                </c:pt>
                <c:pt idx="4">
                  <c:v>7.7321087863402652E-2</c:v>
                </c:pt>
                <c:pt idx="5">
                  <c:v>9.4199346405228757E-2</c:v>
                </c:pt>
                <c:pt idx="6">
                  <c:v>8.7106724244293651E-2</c:v>
                </c:pt>
                <c:pt idx="7">
                  <c:v>6.1588909450991852E-2</c:v>
                </c:pt>
                <c:pt idx="8">
                  <c:v>6.4121362508459276E-2</c:v>
                </c:pt>
                <c:pt idx="9">
                  <c:v>4.4387348276778593E-2</c:v>
                </c:pt>
                <c:pt idx="10">
                  <c:v>4.9266947307301495E-2</c:v>
                </c:pt>
                <c:pt idx="11">
                  <c:v>5.0894047090182144E-2</c:v>
                </c:pt>
                <c:pt idx="12">
                  <c:v>4.9776232332013268E-2</c:v>
                </c:pt>
                <c:pt idx="13">
                  <c:v>5.3076232332013265E-2</c:v>
                </c:pt>
                <c:pt idx="14">
                  <c:v>5.6376232332013262E-2</c:v>
                </c:pt>
                <c:pt idx="15">
                  <c:v>5.967623233201326E-2</c:v>
                </c:pt>
                <c:pt idx="16">
                  <c:v>6.2976232332013257E-2</c:v>
                </c:pt>
                <c:pt idx="17">
                  <c:v>6.6276232332013255E-2</c:v>
                </c:pt>
                <c:pt idx="18">
                  <c:v>6.9576232332013252E-2</c:v>
                </c:pt>
                <c:pt idx="19">
                  <c:v>7.2876232332013249E-2</c:v>
                </c:pt>
                <c:pt idx="20">
                  <c:v>7.6176232332013247E-2</c:v>
                </c:pt>
                <c:pt idx="21">
                  <c:v>7.9476232332013244E-2</c:v>
                </c:pt>
                <c:pt idx="22">
                  <c:v>8.2776232332013241E-2</c:v>
                </c:pt>
                <c:pt idx="23">
                  <c:v>8.6076232332013239E-2</c:v>
                </c:pt>
                <c:pt idx="24">
                  <c:v>8.9376232332013236E-2</c:v>
                </c:pt>
                <c:pt idx="25">
                  <c:v>9.2676232332013234E-2</c:v>
                </c:pt>
                <c:pt idx="26">
                  <c:v>9.5976232332013231E-2</c:v>
                </c:pt>
                <c:pt idx="27">
                  <c:v>9.9276232332013228E-2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E7B2-4611-8F0F-0837EE342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3036736"/>
        <c:axId val="553035096"/>
      </c:lineChart>
      <c:catAx>
        <c:axId val="55303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40016"/>
        <c:crosses val="autoZero"/>
        <c:auto val="1"/>
        <c:lblAlgn val="ctr"/>
        <c:lblOffset val="100"/>
        <c:tickLblSkip val="1"/>
        <c:noMultiLvlLbl val="0"/>
      </c:catAx>
      <c:valAx>
        <c:axId val="553040016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39688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553035096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36736"/>
        <c:crosses val="max"/>
        <c:crossBetween val="between"/>
      </c:valAx>
      <c:catAx>
        <c:axId val="553036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30350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EF07F4-0142-4A09-A32C-9100015462A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EECB46-5279-4E66-830E-ADC72792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25489-58CB-4D01-AD22-CEB79885C1D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5D1C6-A404-4F06-832B-A13F3EB7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D1C6-A404-4F06-832B-A13F3EB752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6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D1C6-A404-4F06-832B-A13F3EB752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63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D1C6-A404-4F06-832B-A13F3EB752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5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D1C6-A404-4F06-832B-A13F3EB752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0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D1C6-A404-4F06-832B-A13F3EB752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3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D1C6-A404-4F06-832B-A13F3EB752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D1C6-A404-4F06-832B-A13F3EB752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D1C6-A404-4F06-832B-A13F3EB752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6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D1C6-A404-4F06-832B-A13F3EB752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8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alternative for certain types  of initiatives: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D1C6-A404-4F06-832B-A13F3EB752A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76473"/>
              </p:ext>
            </p:extLst>
          </p:nvPr>
        </p:nvGraphicFramePr>
        <p:xfrm>
          <a:off x="914400" y="5334000"/>
          <a:ext cx="4673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asfag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fadsa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adsaf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dsafd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fdaaf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516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D1C6-A404-4F06-832B-A13F3EB752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9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91E8-48DA-461D-AF30-5C344AF44D7F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0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95A9-B71E-4FC6-AA45-CF068B22F04D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A887-8DED-4DD8-BE48-20FD77E0A731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8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30B2-5D39-4545-A4B0-47B44309698A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6D20-F073-4B7F-A57F-48CFD5DF9A9A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267B-E430-4989-AEFE-3EE64165B020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521E-D4C0-4A86-807C-10DCF5BFE927}" type="datetime1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44AA-3FBD-4A8E-82BD-9C9D8A08AE87}" type="datetime1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BB6D-6D65-4E48-9A06-82B232DA7109}" type="datetime1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FF79-D7A3-45A7-8A1A-1D42060B6835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7E28-00D4-4C1A-936B-D3F60D50EBCA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C190B-E283-4AAE-8B8C-F3E142909AEB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0F1D-C78E-4636-AEA1-4C1885872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514600"/>
            <a:ext cx="7772400" cy="1470025"/>
          </a:xfrm>
        </p:spPr>
        <p:txBody>
          <a:bodyPr/>
          <a:lstStyle/>
          <a:p>
            <a:r>
              <a:rPr lang="en-US" dirty="0"/>
              <a:t>IRONWORKS Retail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8" y="4294187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i="1" dirty="0"/>
              <a:t>Capstone Presentation</a:t>
            </a:r>
          </a:p>
          <a:p>
            <a:r>
              <a:rPr lang="en-US" sz="2800" i="1" dirty="0"/>
              <a:t>Eliot Cleveland – MBA Candidate</a:t>
            </a:r>
          </a:p>
          <a:p>
            <a:r>
              <a:rPr lang="en-US" sz="2800" i="1" dirty="0"/>
              <a:t>February 17,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6" descr="Image result for ironworks men's grooming">
            <a:extLst>
              <a:ext uri="{FF2B5EF4-FFF2-40B4-BE49-F238E27FC236}">
                <a16:creationId xmlns:a16="http://schemas.microsoft.com/office/drawing/2014/main" id="{03DE1061-403B-4DC2-B376-963FD85C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944" y="685371"/>
            <a:ext cx="1686109" cy="182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9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90600"/>
            <a:ext cx="2362200" cy="427038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Summary Take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74837"/>
            <a:ext cx="2667000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Situation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Retail sales are gradually slipping away despite increasing customer base.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comprehensive and sustained effort which aligns with Ironworks’ brand, staff and future aspirations is needed to secure and sustain future growth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8500" y="1874837"/>
            <a:ext cx="2667000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Action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Implement a Change Management Program designed to sustain and grow retail sales.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1874837"/>
            <a:ext cx="2667000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Result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Ironworks will strengthen its revenue structure.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$10k additional revenue after 15 months to invest in future growth.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743200" y="1524000"/>
            <a:ext cx="6096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835501" y="1524000"/>
            <a:ext cx="6096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514600"/>
            <a:ext cx="7772400" cy="1470025"/>
          </a:xfrm>
        </p:spPr>
        <p:txBody>
          <a:bodyPr/>
          <a:lstStyle/>
          <a:p>
            <a:r>
              <a:rPr lang="en-US" dirty="0"/>
              <a:t>IRONWORKS Retail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8" y="4294187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i="1" dirty="0"/>
              <a:t>Capstone Presentation</a:t>
            </a:r>
          </a:p>
          <a:p>
            <a:r>
              <a:rPr lang="en-US" sz="2800" i="1" dirty="0"/>
              <a:t>Eliot Cleveland – MBA Candidate</a:t>
            </a:r>
          </a:p>
          <a:p>
            <a:r>
              <a:rPr lang="en-US" sz="2800" i="1" dirty="0"/>
              <a:t>February 17,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6" descr="Image result for ironworks men's grooming">
            <a:extLst>
              <a:ext uri="{FF2B5EF4-FFF2-40B4-BE49-F238E27FC236}">
                <a16:creationId xmlns:a16="http://schemas.microsoft.com/office/drawing/2014/main" id="{03DE1061-403B-4DC2-B376-963FD85C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944" y="685371"/>
            <a:ext cx="1686109" cy="182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6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51130"/>
            <a:ext cx="7010400" cy="466507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Low sales culture misses opportunity to increase retail sales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3810000" cy="1905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Current situation</a:t>
            </a:r>
          </a:p>
          <a:p>
            <a:r>
              <a:rPr lang="en-US" sz="2400" dirty="0"/>
              <a:t>Retail sales peaked at 10% of service revenue in August ’18, declined gradually to about 5% of service revenue as of September 2019</a:t>
            </a:r>
          </a:p>
          <a:p>
            <a:r>
              <a:rPr lang="en-US" sz="2400" dirty="0"/>
              <a:t>Service revenue has grown steadily over the same time period, about 3% per month </a:t>
            </a:r>
          </a:p>
          <a:p>
            <a:r>
              <a:rPr lang="en-US" sz="2400" dirty="0"/>
              <a:t>2019 Retail Sales Estimate~$24k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Ironworks service revenue continues to grow, retail sales stagnate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1676400"/>
            <a:ext cx="3810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Desired situation</a:t>
            </a:r>
          </a:p>
          <a:p>
            <a:r>
              <a:rPr lang="en-US" sz="1600" dirty="0"/>
              <a:t>Retail sales should ideally grow in tandem with service revenue growth by virtue of increased foot traffic</a:t>
            </a:r>
          </a:p>
          <a:p>
            <a:r>
              <a:rPr lang="en-US" sz="1600" dirty="0"/>
              <a:t>Additional retail revenue should be self-sustaining, increase bottom line and shorten debt horizon</a:t>
            </a:r>
          </a:p>
          <a:p>
            <a:r>
              <a:rPr lang="en-US" sz="1600" dirty="0"/>
              <a:t>2020 Retail Sales Forecast~$41k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52400" y="1524000"/>
            <a:ext cx="41148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1524000"/>
            <a:ext cx="41148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310742" y="3733800"/>
            <a:ext cx="6096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630565"/>
              </p:ext>
            </p:extLst>
          </p:nvPr>
        </p:nvGraphicFramePr>
        <p:xfrm>
          <a:off x="228600" y="3696393"/>
          <a:ext cx="4005942" cy="2552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458532"/>
              </p:ext>
            </p:extLst>
          </p:nvPr>
        </p:nvGraphicFramePr>
        <p:xfrm>
          <a:off x="4963884" y="3498409"/>
          <a:ext cx="4027716" cy="2857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346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362"/>
            <a:ext cx="1981200" cy="503238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Decision Criteria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773161"/>
              </p:ext>
            </p:extLst>
          </p:nvPr>
        </p:nvGraphicFramePr>
        <p:xfrm>
          <a:off x="457200" y="1981200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is important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Why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this is important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Retail revenue growth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</a:t>
                      </a:r>
                      <a:r>
                        <a:rPr lang="en-US" baseline="0" dirty="0"/>
                        <a:t>l sales growth will increase profitability even when service capacity is met. Building Ironworks’ reputation as a retailer is a virtuous cycle.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</a:t>
                      </a:r>
                      <a:r>
                        <a:rPr lang="en-US" sz="1800" baseline="0" dirty="0"/>
                        <a:t> core business, service revenue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Service</a:t>
                      </a:r>
                      <a:r>
                        <a:rPr lang="en-US" sz="1800" baseline="0" dirty="0"/>
                        <a:t> revenue is the core profit driver. Any increases in retail sales should not inhibit customer retention.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Consistency of customer experience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Changes to sales approach should be delicate yet deliberate.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Staff Retention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Longevity is a strength of Ironworks. The staff should have an active role in </a:t>
                      </a:r>
                      <a:r>
                        <a:rPr lang="en-US" dirty="0" err="1"/>
                        <a:t>decisionmaking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Build Ironwork’s brand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brand becomes increasingly important as the company continues to grow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152400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Ironworks should implement a </a:t>
            </a:r>
            <a:r>
              <a:rPr lang="en-US" sz="2000" b="1" dirty="0"/>
              <a:t>Change Management Program</a:t>
            </a:r>
            <a:r>
              <a:rPr lang="en-US" sz="2000" dirty="0"/>
              <a:t> focused on increasing retail sales in a way that improves customer experience and strengthens its position as a supply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0362"/>
            <a:ext cx="2286000" cy="427038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Alternative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Direct commission to service or front desk staff</a:t>
            </a:r>
          </a:p>
          <a:p>
            <a:pPr marL="914400" lvl="1" indent="-514350"/>
            <a:r>
              <a:rPr lang="en-US" sz="2400" dirty="0"/>
              <a:t>Incentivize sales increases purely by instituting a sales commission on retail products.</a:t>
            </a:r>
          </a:p>
          <a:p>
            <a:pPr marL="914400" lvl="1" indent="-514350"/>
            <a:r>
              <a:rPr lang="en-US" sz="2400" dirty="0"/>
              <a:t>Stylists or front desk staff bear the weight of driving sales increases.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Increase variety of offerings </a:t>
            </a:r>
          </a:p>
          <a:p>
            <a:pPr marL="914400" lvl="1" indent="-514350"/>
            <a:r>
              <a:rPr lang="en-US" sz="2400" dirty="0"/>
              <a:t>Drive sales increases by adding more offerings; cast a wide 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Use technology to encourage retail sales growth </a:t>
            </a:r>
          </a:p>
          <a:p>
            <a:pPr marL="914400" lvl="1" indent="-514350"/>
            <a:r>
              <a:rPr lang="en-US" sz="2400" dirty="0"/>
              <a:t>Push sales using Booker app, email or social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solutions risk a “pushy” sales environment, carry an increased financial burden, or may be ineffective because they do not address the need for a change in culture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1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68526"/>
            <a:ext cx="2133600" cy="512674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Decision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03537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None of these options offers a comprehensive solution to sustainably drive retail sales growth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65613"/>
              </p:ext>
            </p:extLst>
          </p:nvPr>
        </p:nvGraphicFramePr>
        <p:xfrm>
          <a:off x="206832" y="2057400"/>
          <a:ext cx="868679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Retail</a:t>
                      </a:r>
                    </a:p>
                    <a:p>
                      <a:pPr algn="ctr"/>
                      <a:r>
                        <a:rPr lang="en-US" dirty="0"/>
                        <a:t>Revenue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Service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Experience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Staff Retention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Build Ironworks’ Brand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Summary</a:t>
                      </a:r>
                      <a:r>
                        <a:rPr lang="en-US" b="1" dirty="0"/>
                        <a:t>:  priority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  <a:p>
                      <a:pPr algn="ctr"/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 Variety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  <a:p>
                      <a:pPr algn="ctr"/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C000"/>
                          </a:solidFill>
                        </a:rPr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C000"/>
                          </a:solidFill>
                        </a:rPr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  <a:p>
                      <a:pPr algn="ctr"/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  <a:p>
                      <a:pPr algn="ctr"/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8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657600" cy="427038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Details of Change Management Plan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085148"/>
              </p:ext>
            </p:extLst>
          </p:nvPr>
        </p:nvGraphicFramePr>
        <p:xfrm>
          <a:off x="400049" y="1739858"/>
          <a:ext cx="8286751" cy="493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14 days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30 days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60 days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90 days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Phase </a:t>
                      </a:r>
                      <a:r>
                        <a:rPr lang="en-US" i="1" baseline="0" dirty="0"/>
                        <a:t>1: </a:t>
                      </a:r>
                      <a:r>
                        <a:rPr lang="en-US" i="1" dirty="0"/>
                        <a:t>Create a sense of urgency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Phase</a:t>
                      </a:r>
                      <a:r>
                        <a:rPr lang="en-US" i="1" baseline="0" dirty="0"/>
                        <a:t> 2: </a:t>
                      </a:r>
                      <a:r>
                        <a:rPr lang="en-US" i="1" dirty="0"/>
                        <a:t>Build a guiding coalition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Phase </a:t>
                      </a:r>
                      <a:r>
                        <a:rPr lang="en-US" i="1" baseline="0" dirty="0"/>
                        <a:t>3: </a:t>
                      </a:r>
                      <a:r>
                        <a:rPr lang="en-US" i="1" dirty="0"/>
                        <a:t>Form a strategic vision and initiatives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Phase</a:t>
                      </a:r>
                      <a:r>
                        <a:rPr lang="en-US" i="1" baseline="0" dirty="0"/>
                        <a:t> 4: Enlist a volunteer army</a:t>
                      </a:r>
                      <a:endParaRPr lang="en-US" i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Who 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Owner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Owner + First Followers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All Staff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Owner + First Followers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63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Activities 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Explain to staff the magnitude of the drop in sales. Let them know they will be part of the decision-making process 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Discuss staff concerns/ideas now that the topic has been broached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Discuss why and if making significant retail growth is important. Future Planning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Form an implementation plan. Trial phase – see what works and adjust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0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Outputs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Awareness across company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Establish business priorities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Vision Statement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Preliminary findings, adjustments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228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Change Management Plan is a process that will require input and buy-in from the entire Ironworks’ staff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81400" y="16764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52600" y="16764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4000" y="16764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16764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87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657600" cy="427038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Details of Change Management Plan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313494"/>
              </p:ext>
            </p:extLst>
          </p:nvPr>
        </p:nvGraphicFramePr>
        <p:xfrm>
          <a:off x="400049" y="1739858"/>
          <a:ext cx="8286751" cy="465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120 days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150 days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180 days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270 days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Phase </a:t>
                      </a:r>
                      <a:r>
                        <a:rPr lang="en-US" i="1" baseline="0" dirty="0"/>
                        <a:t>5: </a:t>
                      </a:r>
                      <a:r>
                        <a:rPr lang="en-US" i="1" dirty="0"/>
                        <a:t>Enable action by removing barriers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Phase</a:t>
                      </a:r>
                      <a:r>
                        <a:rPr lang="en-US" i="1" baseline="0" dirty="0"/>
                        <a:t> 6: </a:t>
                      </a:r>
                      <a:r>
                        <a:rPr lang="en-US" i="1" dirty="0"/>
                        <a:t>Generate short-term wins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Phase </a:t>
                      </a:r>
                      <a:r>
                        <a:rPr lang="en-US" i="1" baseline="0" dirty="0"/>
                        <a:t>7: </a:t>
                      </a:r>
                      <a:r>
                        <a:rPr lang="en-US" i="1" dirty="0"/>
                        <a:t>Sustain Acceleration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Phase</a:t>
                      </a:r>
                      <a:r>
                        <a:rPr lang="en-US" i="1" baseline="0" dirty="0"/>
                        <a:t> 8: Institute Change</a:t>
                      </a:r>
                      <a:endParaRPr lang="en-US" i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Who 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All Staff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Owner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All Staff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All Staff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63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Activities 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Identify weak points of plan. What might ensure positive response from all parties involved?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Track sales, acknowledge early successes, celebrate top performers/most-improved.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Continue to assess and improve processes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Notable retail sales gains and staff exuberance about the new normal 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0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Outputs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More training, adjustments to sale procedures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Validation of efforts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Updates to vision and initiatives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Sustained cultural change at Ironworks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228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Change Management Plan will gradually build and sustain buy in by constant assessment and revision until consistent participation is realized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7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81400" y="16764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52600" y="16764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4000" y="16764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16764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7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25562"/>
            <a:ext cx="2362200" cy="427038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Financial Justification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461633"/>
              </p:ext>
            </p:extLst>
          </p:nvPr>
        </p:nvGraphicFramePr>
        <p:xfrm>
          <a:off x="152400" y="1905000"/>
          <a:ext cx="403860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180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360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450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Profit uplift (a)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$ 252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$ 1046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$ 4982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$ 4232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Additional payroll (b) incurred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$ 300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$ 280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$ 140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$ 140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Net benefit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$ (-48)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$ 720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$ 5561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$ 9652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Retail % of Service Sales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5.97 %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6.96 %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8.94 %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9.93 %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2286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topic sentence here that summarizes the cost and financial benefit of your recommended initiative. 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562600"/>
            <a:ext cx="5122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Assumptions used: </a:t>
            </a:r>
          </a:p>
          <a:p>
            <a:pPr marL="228600" indent="-228600">
              <a:buAutoNum type="alphaLcParenBoth"/>
            </a:pPr>
            <a:r>
              <a:rPr lang="en-US" sz="1200" i="1" dirty="0"/>
              <a:t>Using product revenue-COGS July ‘19-Sept ‘19 as 90 day revenue base </a:t>
            </a:r>
          </a:p>
          <a:p>
            <a:r>
              <a:rPr lang="en-US" sz="1200" dirty="0"/>
              <a:t>(b) </a:t>
            </a:r>
            <a:r>
              <a:rPr lang="en-US" sz="1200" i="1" dirty="0"/>
              <a:t>Additional payroll for staff. 1 hour per staff per scheduled meeting @ $20/</a:t>
            </a:r>
            <a:r>
              <a:rPr lang="en-US" sz="1200" i="1" dirty="0" err="1"/>
              <a:t>hr</a:t>
            </a:r>
            <a:endParaRPr lang="en-US" sz="1200" i="1" dirty="0"/>
          </a:p>
          <a:p>
            <a:r>
              <a:rPr lang="en-US" sz="1200" i="1" dirty="0"/>
              <a:t>“First Followers” = 4 staff, All Staff = 7 staff</a:t>
            </a:r>
          </a:p>
          <a:p>
            <a:r>
              <a:rPr lang="en-US" sz="1200" dirty="0"/>
              <a:t>(c) </a:t>
            </a:r>
            <a:r>
              <a:rPr lang="en-US" sz="1200" i="1" dirty="0"/>
              <a:t>Assumes .33% growth in retail sales percentage of service revenue</a:t>
            </a:r>
          </a:p>
          <a:p>
            <a:r>
              <a:rPr lang="en-US" sz="1200" i="1" dirty="0"/>
              <a:t>and 3% service revenue growth each month until benchmark is met (10%)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866DE-91F2-4CD5-8EA7-CCBB7902F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002" y="1771095"/>
            <a:ext cx="4572396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4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1762"/>
            <a:ext cx="2514600" cy="427038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Risks and Contingencies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Change Management Program must closely monitor risks to brand, core service business, human &amp; financial resources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0F1D-C78E-4636-AEA1-4C188587203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154323"/>
              </p:ext>
            </p:extLst>
          </p:nvPr>
        </p:nvGraphicFramePr>
        <p:xfrm>
          <a:off x="457200" y="20574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Contingency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1. Sales tactics become pushy</a:t>
                      </a:r>
                    </a:p>
                    <a:p>
                      <a:endParaRPr lang="en-US" i="1" dirty="0"/>
                    </a:p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Track buying attitudes of customers and cease selling tactics per customer preference.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</a:t>
                      </a:r>
                      <a:r>
                        <a:rPr lang="en-US" i="1" dirty="0"/>
                        <a:t>Stylists sales tactics ineffective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Assess on a case by case basis. Offer counsel and additional training if needed to ensure consistency across staff.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</a:t>
                      </a:r>
                      <a:r>
                        <a:rPr lang="en-US" i="1" dirty="0"/>
                        <a:t>Employee morale slips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Celebrate small victories and milestones within the program.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Inventory gets 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inventory, especially new items in small quantities whenever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0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9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1116</Words>
  <Application>Microsoft Office PowerPoint</Application>
  <PresentationFormat>On-screen Show (4:3)</PresentationFormat>
  <Paragraphs>243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IRONWORKS Retail Strategy</vt:lpstr>
      <vt:lpstr>Low sales culture misses opportunity to increase retail sales </vt:lpstr>
      <vt:lpstr>Decision Criteria</vt:lpstr>
      <vt:lpstr>Alternative Solutions</vt:lpstr>
      <vt:lpstr>Decision Matrix</vt:lpstr>
      <vt:lpstr>Details of Change Management Plan</vt:lpstr>
      <vt:lpstr>Details of Change Management Plan</vt:lpstr>
      <vt:lpstr>Financial Justification</vt:lpstr>
      <vt:lpstr>Risks and Contingencies</vt:lpstr>
      <vt:lpstr>Summary Take Away</vt:lpstr>
      <vt:lpstr>IRONWORKS Retail Strategy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Bosse, Doug</dc:creator>
  <cp:lastModifiedBy>Cleveland, Eliot</cp:lastModifiedBy>
  <cp:revision>84</cp:revision>
  <cp:lastPrinted>2020-02-17T03:21:56Z</cp:lastPrinted>
  <dcterms:created xsi:type="dcterms:W3CDTF">2012-11-15T19:43:02Z</dcterms:created>
  <dcterms:modified xsi:type="dcterms:W3CDTF">2020-02-17T05:17:01Z</dcterms:modified>
</cp:coreProperties>
</file>