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Arrowhead_tools_white2.png" descr="Arrowhead_tools_whit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6990" y="4572683"/>
            <a:ext cx="1004728" cy="84949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Arrowhead_tools_blue2.png" descr="Arrowhead_tools_blu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3770" y="4587928"/>
            <a:ext cx="1005840" cy="87309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5" name="Arrowhead_tools_blue2.png" descr="Arrowhead_tools_blu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8854" y="4546614"/>
            <a:ext cx="1005841" cy="873096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6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7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849531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49531" y="1185151"/>
            <a:ext cx="7444938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Arrowhead_tools_blue2.png" descr="Arrowhead_tools_blu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5082" y="4560385"/>
            <a:ext cx="1005841" cy="87309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itia-iiot.github.io/ah5-docs-java-spring/home/welcome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</p:txBody>
      </p:sp>
      <p:sp>
        <p:nvSpPr>
          <p:cNvPr id="99" name="Roadmap W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 WG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admap WG Agenda - MoM 25050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 WG Agenda - MoM 250508</a:t>
            </a:r>
          </a:p>
        </p:txBody>
      </p:sp>
      <p:sp>
        <p:nvSpPr>
          <p:cNvPr id="102" name="Updates to the GSoSD, Jerker Support systems will be added in same document first with SysML models based on Arrowhead DS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925" indent="-288925" defTabSz="416052">
              <a:spcBef>
                <a:spcPts val="300"/>
              </a:spcBef>
              <a:buSzPct val="100000"/>
              <a:buFont typeface="Helvetica"/>
              <a:buAutoNum type="arabicPeriod" startAt="1"/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Updates to the GSoSD, Jerker</a:t>
            </a:r>
            <a:br/>
            <a:r>
              <a:rPr>
                <a:solidFill>
                  <a:srgbClr val="008F00"/>
                </a:solidFill>
              </a:rPr>
              <a:t>Support systems will be added in same document first with SysML models based on Arrowhead DSL.</a:t>
            </a:r>
          </a:p>
          <a:p>
            <a:pPr marL="288925" indent="-288925" defTabSz="416052">
              <a:spcBef>
                <a:spcPts val="300"/>
              </a:spcBef>
              <a:buSzPct val="100000"/>
              <a:buFont typeface="Helvetica"/>
              <a:buAutoNum type="arabicPeriod" startAt="1"/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Core system development status, AITIA</a:t>
            </a:r>
            <a:br/>
            <a:r>
              <a:rPr>
                <a:solidFill>
                  <a:srgbClr val="008F00"/>
                </a:solidFill>
              </a:rPr>
              <a:t>Documentation and code is available here: </a:t>
            </a:r>
            <a:r>
              <a:rPr>
                <a:solidFill>
                  <a:srgbClr val="008F00"/>
                </a:solidFill>
                <a:hlinkClick r:id="rId2" invalidUrl="" action="" tgtFrame="" tooltip="" history="1" highlightClick="0" endSnd="0"/>
              </a:rPr>
              <a:t>https://aitia-iiot.github.io/ah5-docs-java-spring/home/welcome/</a:t>
            </a:r>
          </a:p>
          <a:p>
            <a:pPr marL="288925" indent="-288925" defTabSz="416052">
              <a:spcBef>
                <a:spcPts val="300"/>
              </a:spcBef>
              <a:buSzPct val="100000"/>
              <a:buFont typeface="Helvetica"/>
              <a:buAutoNum type="arabicPeriod" startAt="1"/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Core systems implemented in Golang, Dezyne strategy </a:t>
            </a:r>
            <a:br/>
            <a:r>
              <a:rPr>
                <a:solidFill>
                  <a:srgbClr val="008F00"/>
                </a:solidFill>
              </a:rPr>
              <a:t>see slide 3. Discussion from Johan on how tests can be used to provide robust code implementation. </a:t>
            </a:r>
            <a:br>
              <a:rPr>
                <a:solidFill>
                  <a:srgbClr val="008F00"/>
                </a:solidFill>
              </a:rPr>
            </a:br>
            <a:r>
              <a:rPr>
                <a:solidFill>
                  <a:srgbClr val="008F00"/>
                </a:solidFill>
              </a:rPr>
              <a:t>Was concluded that Johan and Tamas/Raymond should have deeper lock into how this can introduced into our CI/CD process. The possibilities of the naming convention to enable a security issue in relation to the x.509 certificate was rised. No immediate security risk was identified.</a:t>
            </a:r>
          </a:p>
          <a:p>
            <a:pPr marL="288925" indent="-288925" defTabSz="416052">
              <a:spcBef>
                <a:spcPts val="300"/>
              </a:spcBef>
              <a:buSzPct val="100000"/>
              <a:buFont typeface="Helvetica"/>
              <a:buAutoNum type="arabicPeriod" startAt="4"/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Naming convention updates, Tamas, Raymond, Jan vD, and Jerker</a:t>
            </a:r>
            <a:br/>
            <a:r>
              <a:rPr>
                <a:solidFill>
                  <a:srgbClr val="008F00"/>
                </a:solidFill>
              </a:rPr>
              <a:t>see slide 4-5</a:t>
            </a:r>
          </a:p>
          <a:p>
            <a:pPr marL="288925" indent="-288925" defTabSz="416052">
              <a:spcBef>
                <a:spcPts val="300"/>
              </a:spcBef>
              <a:buSzPct val="100000"/>
              <a:buFont typeface="Helvetica"/>
              <a:buAutoNum type="arabicPeriod" startAt="4"/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Data model translation/integration based on ontologies - Arrowhead Framework Ontology, Jan vD</a:t>
            </a:r>
            <a:br/>
            <a:r>
              <a:rPr>
                <a:solidFill>
                  <a:srgbClr val="008F00"/>
                </a:solidFill>
              </a:rPr>
              <a:t>Jan show how the Arrowhead Framework Ontology can be used to enable reasoning on the current operational state is compliance with desired state.</a:t>
            </a:r>
          </a:p>
          <a:p>
            <a:pPr marL="288925" indent="-288925" defTabSz="416052">
              <a:spcBef>
                <a:spcPts val="300"/>
              </a:spcBef>
              <a:buSzPct val="100000"/>
              <a:buFont typeface="Helvetica"/>
              <a:buAutoNum type="arabicPeriod" startAt="4"/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How to provide identity? </a:t>
            </a:r>
            <a:br/>
            <a:r>
              <a:rPr>
                <a:solidFill>
                  <a:srgbClr val="008F00"/>
                </a:solidFill>
              </a:rPr>
              <a:t>Pushed to next meeting</a:t>
            </a:r>
          </a:p>
          <a:p>
            <a:pPr marL="288925" indent="-288925" defTabSz="416052">
              <a:spcBef>
                <a:spcPts val="300"/>
              </a:spcBef>
              <a:buSzPct val="100000"/>
              <a:buFont typeface="Helvetica"/>
              <a:buAutoNum type="arabicPeriod" startAt="4"/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AITIA v5.0 to make a feature presentation at the bi-weekly meetings.</a:t>
            </a:r>
            <a:br/>
            <a:r>
              <a:rPr>
                <a:solidFill>
                  <a:srgbClr val="008F00"/>
                </a:solidFill>
              </a:rPr>
              <a:t>Scheduled for May 20</a:t>
            </a:r>
          </a:p>
          <a:p>
            <a:pPr marL="288925" indent="-288925" defTabSz="416052">
              <a:spcBef>
                <a:spcPts val="300"/>
              </a:spcBef>
              <a:buSzPct val="100000"/>
              <a:buFont typeface="Helvetica"/>
              <a:buAutoNum type="arabicPeriod" startAt="4"/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Backward compatibility, AITIA</a:t>
            </a:r>
            <a:br/>
            <a:r>
              <a:rPr>
                <a:solidFill>
                  <a:srgbClr val="008F00"/>
                </a:solidFill>
              </a:rPr>
              <a:t>Slightly discussed in connection with item 3. Will be addressed when we are closer to first release of v.5</a:t>
            </a:r>
          </a:p>
          <a:p>
            <a:pPr marL="288925" indent="-288925" defTabSz="416052">
              <a:spcBef>
                <a:spcPts val="300"/>
              </a:spcBef>
              <a:buSzPct val="100000"/>
              <a:buFont typeface="Helvetica"/>
              <a:buAutoNum type="arabicPeriod" startAt="7"/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Issues in GitHub as time permit</a:t>
            </a:r>
            <a:br/>
            <a:r>
              <a:rPr>
                <a:solidFill>
                  <a:srgbClr val="008F00"/>
                </a:solidFill>
              </a:rPr>
              <a:t>Pushed to next meeting</a:t>
            </a:r>
          </a:p>
          <a:p>
            <a:pPr marL="288925" indent="-288925" defTabSz="416052">
              <a:spcBef>
                <a:spcPts val="0"/>
              </a:spcBef>
              <a:buSzPct val="100000"/>
              <a:buFont typeface="Helvetica"/>
              <a:buAutoNum type="arabicPeriod" startAt="7"/>
              <a:defRPr sz="1092">
                <a:latin typeface="+mn-lt"/>
                <a:ea typeface="+mn-ea"/>
                <a:cs typeface="+mn-cs"/>
                <a:sym typeface="Helvetica"/>
              </a:defRPr>
            </a:pPr>
            <a:r>
              <a:t>Next meeting: </a:t>
            </a:r>
            <a:br/>
            <a:r>
              <a:rPr>
                <a:solidFill>
                  <a:srgbClr val="008F00"/>
                </a:solidFill>
              </a:rPr>
              <a:t>Friday May 23, 8.30-10.00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ore system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Core system implementation</a:t>
            </a:r>
          </a:p>
        </p:txBody>
      </p:sp>
      <p:sp>
        <p:nvSpPr>
          <p:cNvPr id="105" name="Java - reference imple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8776" indent="-238776" defTabSz="406908">
              <a:spcBef>
                <a:spcPts val="300"/>
              </a:spcBef>
              <a:defRPr sz="1779"/>
            </a:pPr>
            <a:r>
              <a:t>Java - reference implementation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limitations are memory hungry, speed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</a:p>
          <a:p>
            <a:pPr marL="238776" indent="-238776" defTabSz="406908">
              <a:spcBef>
                <a:spcPts val="300"/>
              </a:spcBef>
              <a:defRPr sz="1779"/>
            </a:pPr>
            <a:r>
              <a:t>Golang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Early versions of core systems exists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slim on memory, fast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</a:p>
          <a:p>
            <a:pPr marL="238776" indent="-238776" defTabSz="406908">
              <a:spcBef>
                <a:spcPts val="300"/>
              </a:spcBef>
              <a:defRPr sz="1779"/>
            </a:pPr>
            <a:r>
              <a:t>Dezyne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Support for code generation and formal verification of generated executable code, C++, Pyton, Java script </a:t>
            </a:r>
          </a:p>
          <a:p>
            <a:pPr marL="238776" indent="-238776" defTabSz="406908">
              <a:spcBef>
                <a:spcPts val="300"/>
              </a:spcBef>
              <a:defRPr sz="1779"/>
            </a:pPr>
            <a:r>
              <a:t>SysML v2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Support for MBSE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Arrowhead DSL (now in SysML v1.6). Translation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Naming conven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Naming convention</a:t>
            </a:r>
          </a:p>
        </p:txBody>
      </p:sp>
      <p:sp>
        <p:nvSpPr>
          <p:cNvPr id="108" name="Why naming convention is necessar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1461" indent="-131461" defTabSz="224027">
              <a:spcBef>
                <a:spcPts val="100"/>
              </a:spcBef>
              <a:defRPr sz="980"/>
            </a:pPr>
            <a:r>
              <a:rPr b="1"/>
              <a:t>Why naming convention is necessary?</a:t>
            </a:r>
            <a:endParaRPr b="1"/>
          </a:p>
          <a:p>
            <a:pPr marL="224027" indent="-112013" defTabSz="224027">
              <a:lnSpc>
                <a:spcPct val="115833"/>
              </a:lnSpc>
              <a:spcBef>
                <a:spcPts val="300"/>
              </a:spcBef>
              <a:buSzPct val="100000"/>
              <a:buFont typeface="Symbol"/>
              <a:buChar char="·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System, service, operation, device and interface names are used in programing languages, URLs, DNS entries, file systems.</a:t>
            </a:r>
          </a:p>
          <a:p>
            <a:pPr lvl="1" marL="448055" indent="-112013" defTabSz="224027">
              <a:lnSpc>
                <a:spcPct val="115833"/>
              </a:lnSpc>
              <a:spcBef>
                <a:spcPts val="300"/>
              </a:spcBef>
              <a:buFont typeface="Symbol"/>
              <a:buChar char="®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Only ASCII characters to be allowed</a:t>
            </a:r>
          </a:p>
          <a:p>
            <a:pPr marL="224027" indent="-112013" defTabSz="224027">
              <a:lnSpc>
                <a:spcPct val="115833"/>
              </a:lnSpc>
              <a:spcBef>
                <a:spcPts val="300"/>
              </a:spcBef>
              <a:buSzPct val="100000"/>
              <a:buFont typeface="Symbol"/>
              <a:buChar char="·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Sometime system name and service name very similar (even the same), but people should be able to differentiate easiliy by reading.</a:t>
            </a:r>
          </a:p>
          <a:p>
            <a:pPr marL="224027" indent="-112013" defTabSz="224027">
              <a:lnSpc>
                <a:spcPct val="115833"/>
              </a:lnSpc>
              <a:spcBef>
                <a:spcPts val="300"/>
              </a:spcBef>
              <a:buSzPct val="100000"/>
              <a:buFont typeface="Symbol"/>
              <a:buChar char="·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We should promote consistency in naming within the community </a:t>
            </a:r>
          </a:p>
          <a:p>
            <a:pPr lvl="1" marL="448055" indent="-112013" defTabSz="224027">
              <a:lnSpc>
                <a:spcPct val="115833"/>
              </a:lnSpc>
              <a:spcBef>
                <a:spcPts val="300"/>
              </a:spcBef>
              <a:buFont typeface="Symbol"/>
              <a:buChar char="®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To use different styling per entity</a:t>
            </a:r>
          </a:p>
          <a:p>
            <a:pPr lvl="2" marL="672084" indent="-112013" defTabSz="224027">
              <a:lnSpc>
                <a:spcPct val="115833"/>
              </a:lnSpc>
              <a:spcBef>
                <a:spcPts val="300"/>
              </a:spcBef>
              <a:buChar char="▪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System name: PascalCase (ServiceRegistry)</a:t>
            </a:r>
          </a:p>
          <a:p>
            <a:pPr lvl="2" marL="672084" indent="-112013" defTabSz="224027">
              <a:lnSpc>
                <a:spcPct val="115833"/>
              </a:lnSpc>
              <a:spcBef>
                <a:spcPts val="300"/>
              </a:spcBef>
              <a:buChar char="▪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Service name: camelCase (serviceDiscovery)</a:t>
            </a:r>
          </a:p>
          <a:p>
            <a:pPr lvl="2" marL="672084" indent="-112013" defTabSz="224027">
              <a:lnSpc>
                <a:spcPct val="115833"/>
              </a:lnSpc>
              <a:spcBef>
                <a:spcPts val="300"/>
              </a:spcBef>
              <a:buChar char="▪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Service operation name: kebab-case (get-entries)</a:t>
            </a:r>
          </a:p>
          <a:p>
            <a:pPr lvl="2" marL="672084" indent="-112013" defTabSz="224027">
              <a:lnSpc>
                <a:spcPct val="115833"/>
              </a:lnSpc>
              <a:spcBef>
                <a:spcPts val="300"/>
              </a:spcBef>
              <a:buChar char="▪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Interface name: snake_case: generic_http</a:t>
            </a:r>
          </a:p>
          <a:p>
            <a:pPr lvl="2" marL="672084" indent="-112013" defTabSz="224027">
              <a:lnSpc>
                <a:spcPct val="115833"/>
              </a:lnSpc>
              <a:spcBef>
                <a:spcPts val="300"/>
              </a:spcBef>
              <a:buChar char="▪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Device name: UPPER_SNAKE_CASE (MY_DEVICE)</a:t>
            </a:r>
          </a:p>
          <a:p>
            <a:pPr lvl="1" marL="448055" indent="-112013" defTabSz="224027">
              <a:lnSpc>
                <a:spcPct val="115833"/>
              </a:lnSpc>
              <a:spcBef>
                <a:spcPts val="300"/>
              </a:spcBef>
              <a:buFont typeface="Symbol"/>
              <a:buChar char="®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To apply convention also to composite identifiers</a:t>
            </a:r>
          </a:p>
          <a:p>
            <a:pPr lvl="2" marL="672084" indent="-112013" defTabSz="224027">
              <a:lnSpc>
                <a:spcPct val="115833"/>
              </a:lnSpc>
              <a:spcBef>
                <a:spcPts val="300"/>
              </a:spcBef>
              <a:buChar char="▪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Service instance identifiers: SystemName</a:t>
            </a:r>
            <a:r>
              <a:rPr i="1"/>
              <a:t>&lt;delimiter&gt;</a:t>
            </a:r>
            <a:r>
              <a:t>serviceName</a:t>
            </a:r>
            <a:r>
              <a:rPr i="1"/>
              <a:t>&lt;delimiter&gt;</a:t>
            </a:r>
            <a:r>
              <a:t>version (ServiceRegistry</a:t>
            </a:r>
            <a:r>
              <a:rPr i="1"/>
              <a:t>&lt;delimiter&gt;</a:t>
            </a:r>
            <a:r>
              <a:t>serviceDiscovery</a:t>
            </a:r>
            <a:r>
              <a:rPr i="1"/>
              <a:t>&lt;delimiter&gt;</a:t>
            </a:r>
            <a:r>
              <a:t>1.0.0)</a:t>
            </a:r>
          </a:p>
          <a:p>
            <a:pPr lvl="3" marL="896111" indent="-112013" defTabSz="224027">
              <a:lnSpc>
                <a:spcPct val="115833"/>
              </a:lnSpc>
              <a:spcBef>
                <a:spcPts val="300"/>
              </a:spcBef>
              <a:buFont typeface="Symbol"/>
              <a:buChar char="®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What to use as delimiter? (“|”  is proposed) </a:t>
            </a:r>
          </a:p>
          <a:p>
            <a:pPr lvl="2" marL="672084" indent="-112013" defTabSz="224027">
              <a:lnSpc>
                <a:spcPct val="115833"/>
              </a:lnSpc>
              <a:spcBef>
                <a:spcPts val="300"/>
              </a:spcBef>
              <a:buChar char="▪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Cloud identifiers: CloudName</a:t>
            </a:r>
            <a:r>
              <a:rPr i="1"/>
              <a:t>&lt;delimiter&gt;</a:t>
            </a:r>
            <a:r>
              <a:t>Organization</a:t>
            </a:r>
            <a:br/>
            <a:r>
              <a:t>(TestCloud</a:t>
            </a:r>
            <a:r>
              <a:rPr i="1"/>
              <a:t>&lt;delimiter&gt;</a:t>
            </a:r>
            <a:r>
              <a:t>AitiaInc)</a:t>
            </a:r>
          </a:p>
          <a:p>
            <a:pPr lvl="3" marL="896111" indent="-112013" defTabSz="224027">
              <a:lnSpc>
                <a:spcPct val="115833"/>
              </a:lnSpc>
              <a:spcBef>
                <a:spcPts val="300"/>
              </a:spcBef>
              <a:buFont typeface="Symbol"/>
              <a:buChar char="®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What to use as delimiter? (“|”  is proposed) </a:t>
            </a:r>
          </a:p>
          <a:p>
            <a:pPr marL="0" indent="0" defTabSz="224027">
              <a:lnSpc>
                <a:spcPct val="115833"/>
              </a:lnSpc>
              <a:spcBef>
                <a:spcPts val="300"/>
              </a:spcBef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rPr b="1"/>
              <a:t>How to align with other standards in use?</a:t>
            </a:r>
            <a:endParaRPr b="1"/>
          </a:p>
          <a:p>
            <a:pPr marL="224027" indent="-112013" defTabSz="224027">
              <a:lnSpc>
                <a:spcPct val="115833"/>
              </a:lnSpc>
              <a:spcBef>
                <a:spcPts val="300"/>
              </a:spcBef>
              <a:buSzPct val="100000"/>
              <a:buFont typeface="Symbol"/>
              <a:buChar char="·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URL</a:t>
            </a:r>
            <a:br/>
            <a:r>
              <a:t>Reserved characters: ! * ' ( ) ; : @ &amp; = + $ , / ? # [ ]</a:t>
            </a:r>
          </a:p>
          <a:p>
            <a:pPr lvl="1" marL="448055" indent="-112013" defTabSz="224027">
              <a:lnSpc>
                <a:spcPct val="115833"/>
              </a:lnSpc>
              <a:spcBef>
                <a:spcPts val="300"/>
              </a:spcBef>
              <a:buFont typeface="Symbol"/>
              <a:buChar char="®"/>
              <a:defRPr b="1" sz="588">
                <a:uFill>
                  <a:solidFill>
                    <a:srgbClr val="000000"/>
                  </a:solidFill>
                </a:uFill>
              </a:defRPr>
            </a:pPr>
            <a:r>
              <a:rPr b="0"/>
              <a:t>Not to use these as separator in composite identifiers.</a:t>
            </a:r>
          </a:p>
          <a:p>
            <a:pPr marL="224027" indent="-112013" defTabSz="224027">
              <a:lnSpc>
                <a:spcPct val="115833"/>
              </a:lnSpc>
              <a:spcBef>
                <a:spcPts val="300"/>
              </a:spcBef>
              <a:buSzPct val="100000"/>
              <a:buFont typeface="Symbol"/>
              <a:buChar char="·"/>
              <a:defRPr b="1" sz="588">
                <a:uFill>
                  <a:solidFill>
                    <a:srgbClr val="000000"/>
                  </a:solidFill>
                </a:uFill>
              </a:defRPr>
            </a:pPr>
            <a:r>
              <a:rPr b="0"/>
              <a:t>Certificate authentication method: </a:t>
            </a:r>
            <a:br>
              <a:rPr b="0"/>
            </a:br>
            <a:r>
              <a:rPr b="0"/>
              <a:t>X.509 certificate common name allows only: uppercase letters, lowercase letters, digits, hyphen (but not at the start or end) and dot (as a separator between domain levels)</a:t>
            </a:r>
          </a:p>
          <a:p>
            <a:pPr lvl="1" marL="448055" indent="-112013" defTabSz="224027">
              <a:lnSpc>
                <a:spcPct val="115833"/>
              </a:lnSpc>
              <a:spcBef>
                <a:spcPts val="300"/>
              </a:spcBef>
              <a:buFont typeface="Symbol"/>
              <a:buChar char="®"/>
              <a:defRPr b="1" sz="588">
                <a:uFill>
                  <a:solidFill>
                    <a:srgbClr val="000000"/>
                  </a:solidFill>
                </a:uFill>
              </a:defRPr>
            </a:pPr>
            <a:r>
              <a:rPr b="0"/>
              <a:t>To use kebab-case in certificates and transform in code level</a:t>
            </a:r>
            <a:br>
              <a:rPr b="0"/>
            </a:br>
            <a:r>
              <a:rPr b="0"/>
              <a:t>(service-registry.test-cloud.aitia-inc.arrowhead.eu = ServiceRegistry.TestCloud.AitiaInc.arrowhead.eu)</a:t>
            </a:r>
          </a:p>
          <a:p>
            <a:pPr lvl="1" marL="448055" indent="-112013" defTabSz="224027">
              <a:lnSpc>
                <a:spcPct val="115833"/>
              </a:lnSpc>
              <a:spcBef>
                <a:spcPts val="300"/>
              </a:spcBef>
              <a:buFont typeface="Symbol"/>
              <a:buChar char="®"/>
              <a:defRPr b="1" sz="588">
                <a:uFill>
                  <a:solidFill>
                    <a:srgbClr val="000000"/>
                  </a:solidFill>
                </a:uFill>
              </a:defRPr>
            </a:pPr>
            <a:r>
              <a:rPr b="0"/>
              <a:t>Not to use dot as separator in composite identifiers.</a:t>
            </a:r>
          </a:p>
          <a:p>
            <a:pPr marL="224027" indent="0" defTabSz="224027">
              <a:lnSpc>
                <a:spcPct val="115833"/>
              </a:lnSpc>
              <a:spcBef>
                <a:spcPts val="300"/>
              </a:spcBef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CN represents a fully qualified domain name, which can be maximum 253 character and max 63 char per label.  (subdomain.example.com)</a:t>
            </a:r>
          </a:p>
          <a:p>
            <a:pPr marL="448055" indent="-112013" defTabSz="224027">
              <a:lnSpc>
                <a:spcPct val="115833"/>
              </a:lnSpc>
              <a:spcBef>
                <a:spcPts val="300"/>
              </a:spcBef>
              <a:buSzPct val="100000"/>
              <a:buFont typeface="Symbol"/>
              <a:buChar char="®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To apply max 63 char rule to the names</a:t>
            </a:r>
          </a:p>
          <a:p>
            <a:pPr marL="224027" indent="-112013" defTabSz="224027">
              <a:lnSpc>
                <a:spcPct val="115833"/>
              </a:lnSpc>
              <a:spcBef>
                <a:spcPts val="300"/>
              </a:spcBef>
              <a:buSzPct val="100000"/>
              <a:buFont typeface="Symbol"/>
              <a:buChar char="·"/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Semantic versioning: &lt;major&gt;.&lt;minor&gt;.&lt;patch&gt;</a:t>
            </a:r>
          </a:p>
          <a:p>
            <a:pPr lvl="1" marL="448055" indent="-112013" defTabSz="224027">
              <a:lnSpc>
                <a:spcPct val="115833"/>
              </a:lnSpc>
              <a:spcBef>
                <a:spcPts val="300"/>
              </a:spcBef>
              <a:buFont typeface="Symbol"/>
              <a:buChar char="®"/>
              <a:defRPr b="1" sz="588">
                <a:uFill>
                  <a:solidFill>
                    <a:srgbClr val="000000"/>
                  </a:solidFill>
                </a:uFill>
              </a:defRPr>
            </a:pPr>
            <a:r>
              <a:rPr b="0"/>
              <a:t>Not to use dot as separator in composite identifiers.</a:t>
            </a:r>
          </a:p>
          <a:p>
            <a:pPr marL="224027" indent="-112013" defTabSz="224027">
              <a:lnSpc>
                <a:spcPct val="115833"/>
              </a:lnSpc>
              <a:spcBef>
                <a:spcPts val="300"/>
              </a:spcBef>
              <a:buSzPct val="100000"/>
              <a:buFont typeface="Symbol"/>
              <a:buChar char="·"/>
              <a:defRPr b="1" sz="588">
                <a:uFill>
                  <a:solidFill>
                    <a:srgbClr val="000000"/>
                  </a:solidFill>
                </a:uFill>
              </a:defRPr>
            </a:pPr>
            <a:r>
              <a:rPr b="0"/>
              <a:t>RDF (Resource Description Framework) for Knowledge Graphs: </a:t>
            </a:r>
            <a:br>
              <a:rPr b="0"/>
            </a:br>
            <a:r>
              <a:rPr b="0"/>
              <a:t>Reserved characters: &lt;, &gt;, &amp;, “, </a:t>
            </a:r>
          </a:p>
          <a:p>
            <a:pPr lvl="1" marL="448055" indent="-112013" defTabSz="224027">
              <a:lnSpc>
                <a:spcPct val="115833"/>
              </a:lnSpc>
              <a:spcBef>
                <a:spcPts val="300"/>
              </a:spcBef>
              <a:buFont typeface="Symbol"/>
              <a:buChar char="®"/>
              <a:defRPr b="1" sz="588">
                <a:uFill>
                  <a:solidFill>
                    <a:srgbClr val="000000"/>
                  </a:solidFill>
                </a:uFill>
              </a:defRPr>
            </a:pPr>
            <a:r>
              <a:rPr b="0"/>
              <a:t>Not to use these as separator in composite identifiers.</a:t>
            </a:r>
            <a:br>
              <a:rPr b="0"/>
            </a:br>
          </a:p>
          <a:p>
            <a:pPr marL="0" indent="0" defTabSz="224027">
              <a:lnSpc>
                <a:spcPct val="115833"/>
              </a:lnSpc>
              <a:spcBef>
                <a:spcPts val="300"/>
              </a:spcBef>
              <a:defRPr sz="588">
                <a:uFill>
                  <a:solidFill>
                    <a:srgbClr val="000000"/>
                  </a:solidFill>
                </a:uFill>
              </a:defRPr>
            </a:pPr>
            <a:r>
              <a:t>camelCase is also recommended to use in attributes (keys in payloads, metadata, properties)!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aming conven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Naming convention</a:t>
            </a:r>
          </a:p>
        </p:txBody>
      </p:sp>
      <p:sp>
        <p:nvSpPr>
          <p:cNvPr id="111" name="How to align with other standards in us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9475">
              <a:lnSpc>
                <a:spcPct val="115833"/>
              </a:lnSpc>
              <a:spcBef>
                <a:spcPts val="600"/>
              </a:spcBef>
              <a:defRPr sz="996">
                <a:uFill>
                  <a:solidFill>
                    <a:srgbClr val="000000"/>
                  </a:solidFill>
                </a:uFill>
              </a:defRPr>
            </a:pPr>
            <a:r>
              <a:rPr b="1"/>
              <a:t>How to align with other standards in use?</a:t>
            </a:r>
            <a:endParaRPr b="1"/>
          </a:p>
          <a:p>
            <a:pPr marL="379475" indent="-189737" defTabSz="379475">
              <a:lnSpc>
                <a:spcPct val="115833"/>
              </a:lnSpc>
              <a:spcBef>
                <a:spcPts val="600"/>
              </a:spcBef>
              <a:buSzPct val="100000"/>
              <a:buFont typeface="Symbol"/>
              <a:buChar char="·"/>
              <a:defRPr sz="996">
                <a:uFill>
                  <a:solidFill>
                    <a:srgbClr val="000000"/>
                  </a:solidFill>
                </a:uFill>
              </a:defRPr>
            </a:pPr>
            <a:r>
              <a:t>URL</a:t>
            </a:r>
            <a:br/>
            <a:r>
              <a:t>Reserved characters: ! * ' ( ) ; : @ &amp; = + $ , / ? # [ ]</a:t>
            </a:r>
          </a:p>
          <a:p>
            <a:pPr lvl="1" marL="758951" indent="-189737" defTabSz="379475">
              <a:lnSpc>
                <a:spcPct val="115833"/>
              </a:lnSpc>
              <a:spcBef>
                <a:spcPts val="600"/>
              </a:spcBef>
              <a:buFont typeface="Symbol"/>
              <a:buChar char="®"/>
              <a:defRPr b="1" sz="996">
                <a:uFill>
                  <a:solidFill>
                    <a:srgbClr val="000000"/>
                  </a:solidFill>
                </a:uFill>
              </a:defRPr>
            </a:pPr>
            <a:r>
              <a:rPr b="0"/>
              <a:t>Not to use these as separator in composite identifiers.</a:t>
            </a:r>
          </a:p>
          <a:p>
            <a:pPr marL="379475" indent="-189737" defTabSz="379475">
              <a:lnSpc>
                <a:spcPct val="115833"/>
              </a:lnSpc>
              <a:spcBef>
                <a:spcPts val="600"/>
              </a:spcBef>
              <a:buSzPct val="100000"/>
              <a:buFont typeface="Symbol"/>
              <a:buChar char="·"/>
              <a:defRPr b="1" sz="996">
                <a:uFill>
                  <a:solidFill>
                    <a:srgbClr val="000000"/>
                  </a:solidFill>
                </a:uFill>
              </a:defRPr>
            </a:pPr>
            <a:r>
              <a:rPr b="0"/>
              <a:t>Certificate authentication method: </a:t>
            </a:r>
            <a:br>
              <a:rPr b="0"/>
            </a:br>
            <a:r>
              <a:rPr b="0"/>
              <a:t>X.509 certificate common name allows only: uppercase letters, lowercase letters, digits, hyphen (but not at the start or end) and dot (as a separator between domain levels)</a:t>
            </a:r>
          </a:p>
          <a:p>
            <a:pPr lvl="1" marL="758951" indent="-189737" defTabSz="379475">
              <a:lnSpc>
                <a:spcPct val="115833"/>
              </a:lnSpc>
              <a:spcBef>
                <a:spcPts val="600"/>
              </a:spcBef>
              <a:buFont typeface="Symbol"/>
              <a:buChar char="®"/>
              <a:defRPr b="1" sz="996">
                <a:uFill>
                  <a:solidFill>
                    <a:srgbClr val="000000"/>
                  </a:solidFill>
                </a:uFill>
              </a:defRPr>
            </a:pPr>
            <a:r>
              <a:rPr b="0"/>
              <a:t>To use kebab-case in certificates and transform in code level</a:t>
            </a:r>
            <a:br>
              <a:rPr b="0"/>
            </a:br>
            <a:r>
              <a:rPr b="0"/>
              <a:t>(service-registry.test-cloud.aitia-inc.arrowhead.eu = ServiceRegistry.TestCloud.AitiaInc.arrowhead.eu)</a:t>
            </a:r>
          </a:p>
          <a:p>
            <a:pPr lvl="1" marL="758951" indent="-189737" defTabSz="379475">
              <a:lnSpc>
                <a:spcPct val="115833"/>
              </a:lnSpc>
              <a:spcBef>
                <a:spcPts val="600"/>
              </a:spcBef>
              <a:buFont typeface="Symbol"/>
              <a:buChar char="®"/>
              <a:defRPr b="1" sz="996">
                <a:uFill>
                  <a:solidFill>
                    <a:srgbClr val="000000"/>
                  </a:solidFill>
                </a:uFill>
              </a:defRPr>
            </a:pPr>
            <a:r>
              <a:rPr b="0"/>
              <a:t>Not to use dot as separator in composite identifiers.</a:t>
            </a:r>
          </a:p>
          <a:p>
            <a:pPr marL="379475" indent="0" defTabSz="379475">
              <a:lnSpc>
                <a:spcPct val="115833"/>
              </a:lnSpc>
              <a:spcBef>
                <a:spcPts val="600"/>
              </a:spcBef>
              <a:defRPr sz="996">
                <a:uFill>
                  <a:solidFill>
                    <a:srgbClr val="000000"/>
                  </a:solidFill>
                </a:uFill>
              </a:defRPr>
            </a:pPr>
            <a:r>
              <a:t>CN represents a fully qualified domain name, which can be maximum 253 character and max 63 char per label.  (subdomain.example.com)</a:t>
            </a:r>
          </a:p>
          <a:p>
            <a:pPr marL="758951" indent="-189737" defTabSz="379475">
              <a:lnSpc>
                <a:spcPct val="115833"/>
              </a:lnSpc>
              <a:spcBef>
                <a:spcPts val="600"/>
              </a:spcBef>
              <a:buSzPct val="100000"/>
              <a:buFont typeface="Symbol"/>
              <a:buChar char="®"/>
              <a:defRPr sz="996">
                <a:uFill>
                  <a:solidFill>
                    <a:srgbClr val="000000"/>
                  </a:solidFill>
                </a:uFill>
              </a:defRPr>
            </a:pPr>
            <a:r>
              <a:t>To apply max 63 char rule to the names</a:t>
            </a:r>
          </a:p>
          <a:p>
            <a:pPr marL="379475" indent="-189737" defTabSz="379475">
              <a:lnSpc>
                <a:spcPct val="115833"/>
              </a:lnSpc>
              <a:spcBef>
                <a:spcPts val="600"/>
              </a:spcBef>
              <a:buSzPct val="100000"/>
              <a:buFont typeface="Symbol"/>
              <a:buChar char="·"/>
              <a:defRPr sz="996">
                <a:uFill>
                  <a:solidFill>
                    <a:srgbClr val="000000"/>
                  </a:solidFill>
                </a:uFill>
              </a:defRPr>
            </a:pPr>
            <a:r>
              <a:t>Semantic versioning: &lt;major&gt;.&lt;minor&gt;.&lt;patch&gt;</a:t>
            </a:r>
          </a:p>
          <a:p>
            <a:pPr lvl="1" marL="758951" indent="-189737" defTabSz="379475">
              <a:lnSpc>
                <a:spcPct val="115833"/>
              </a:lnSpc>
              <a:spcBef>
                <a:spcPts val="600"/>
              </a:spcBef>
              <a:buFont typeface="Symbol"/>
              <a:buChar char="®"/>
              <a:defRPr b="1" sz="996">
                <a:uFill>
                  <a:solidFill>
                    <a:srgbClr val="000000"/>
                  </a:solidFill>
                </a:uFill>
              </a:defRPr>
            </a:pPr>
            <a:r>
              <a:rPr b="0"/>
              <a:t>Not to use dot as separator in composite identifiers.</a:t>
            </a:r>
          </a:p>
          <a:p>
            <a:pPr marL="379475" indent="-189737" defTabSz="379475">
              <a:lnSpc>
                <a:spcPct val="115833"/>
              </a:lnSpc>
              <a:spcBef>
                <a:spcPts val="600"/>
              </a:spcBef>
              <a:buSzPct val="100000"/>
              <a:buFont typeface="Symbol"/>
              <a:buChar char="·"/>
              <a:defRPr b="1" sz="996">
                <a:uFill>
                  <a:solidFill>
                    <a:srgbClr val="000000"/>
                  </a:solidFill>
                </a:uFill>
              </a:defRPr>
            </a:pPr>
            <a:r>
              <a:rPr b="0"/>
              <a:t>RDF (Resource Description Framework) for Knowledge Graphs: </a:t>
            </a:r>
            <a:br>
              <a:rPr b="0"/>
            </a:br>
            <a:r>
              <a:rPr b="0"/>
              <a:t>Reserved characters: &lt;, &gt;, &amp;, “, </a:t>
            </a:r>
          </a:p>
          <a:p>
            <a:pPr lvl="1" marL="758951" indent="-189737" defTabSz="379475">
              <a:lnSpc>
                <a:spcPct val="115833"/>
              </a:lnSpc>
              <a:spcBef>
                <a:spcPts val="600"/>
              </a:spcBef>
              <a:buFont typeface="Symbol"/>
              <a:buChar char="®"/>
              <a:defRPr b="1" sz="996">
                <a:uFill>
                  <a:solidFill>
                    <a:srgbClr val="000000"/>
                  </a:solidFill>
                </a:uFill>
              </a:defRPr>
            </a:pPr>
            <a:r>
              <a:rPr b="0"/>
              <a:t>Not to use these as separator in composite identifiers.</a:t>
            </a:r>
          </a:p>
          <a:p>
            <a:pPr lvl="1" marL="0" indent="379475" defTabSz="379475">
              <a:lnSpc>
                <a:spcPct val="115833"/>
              </a:lnSpc>
              <a:spcBef>
                <a:spcPts val="600"/>
              </a:spcBef>
              <a:buSzTx/>
              <a:buNone/>
              <a:defRPr sz="996">
                <a:uFill>
                  <a:solidFill>
                    <a:srgbClr val="000000"/>
                  </a:solidFill>
                </a:uFill>
              </a:defRPr>
            </a:pPr>
          </a:p>
          <a:p>
            <a:pPr lvl="1" marL="0" indent="379475" defTabSz="379475">
              <a:lnSpc>
                <a:spcPct val="115833"/>
              </a:lnSpc>
              <a:spcBef>
                <a:spcPts val="600"/>
              </a:spcBef>
              <a:buSzTx/>
              <a:buNone/>
              <a:defRPr sz="996">
                <a:uFill>
                  <a:solidFill>
                    <a:srgbClr val="000000"/>
                  </a:solidFill>
                </a:uFill>
              </a:defRPr>
            </a:pPr>
            <a:r>
              <a:t>camelCase is also recommended to use in attributes (keys in payloads, metadata, properties)!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