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Arrowhead_tools_white2.png" descr="Arrowhead_tools_whit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6990" y="4572683"/>
            <a:ext cx="1004728" cy="84949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3770" y="4587928"/>
            <a:ext cx="1005840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854" y="4546614"/>
            <a:ext cx="1005841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6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49531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49531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5082" y="4560385"/>
            <a:ext cx="1005841" cy="87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ur02.safelinks.protection.outlook.com/?url=https%3A%2F%2Faitia-iiot.github.io%2Fah5-docs-java-spring%2Fapi%2Fdata-models%2Fmqtt-request-template%2F&amp;data=05%7C02%7Cjerker.delsing%40ltu.se%7C17cb541711b14155d10c08dd857ddbae%7C5453408ba6cd4c1e8b1018b500fb544e%7C0%7C0%7C638813498401934799%7CUnknown%7CTWFpbGZsb3d8eyJFbXB0eU1hcGkiOnRydWUsIlYiOiIwLjAuMDAwMCIsIlAiOiJXaW4zMiIsIkFOIjoiTWFpbCIsIldUIjoyfQ%3D%3D%7C40000%7C%7C%7C&amp;sdata=U70BPP%2BC6P8NQYrjKF9H0ubC04BAPWgnuPHct3NddxA%3D&amp;reserved=0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</p:txBody>
      </p:sp>
      <p:sp>
        <p:nvSpPr>
          <p:cNvPr id="99" name="Roadmap W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admap WG Agenda 250508"/>
          <p:cNvSpPr txBox="1"/>
          <p:nvPr>
            <p:ph type="title"/>
          </p:nvPr>
        </p:nvSpPr>
        <p:spPr>
          <a:xfrm>
            <a:off x="799889" y="282328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Roadmap WG Agenda 250508</a:t>
            </a:r>
          </a:p>
        </p:txBody>
      </p:sp>
      <p:sp>
        <p:nvSpPr>
          <p:cNvPr id="102" name="Updates to the GSoSD, Jerker…"/>
          <p:cNvSpPr txBox="1"/>
          <p:nvPr>
            <p:ph type="body" idx="1"/>
          </p:nvPr>
        </p:nvSpPr>
        <p:spPr>
          <a:xfrm>
            <a:off x="799889" y="975211"/>
            <a:ext cx="8270269" cy="4266861"/>
          </a:xfrm>
          <a:prstGeom prst="rect">
            <a:avLst/>
          </a:prstGeom>
        </p:spPr>
        <p:txBody>
          <a:bodyPr/>
          <a:lstStyle/>
          <a:p>
            <a:pPr marL="317500" indent="-317500">
              <a:buSzPct val="100000"/>
              <a:buFont typeface="Helvetica"/>
              <a:buAutoNum type="arabicPeriod" startAt="1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Updates to the GSoSD, Jerker</a:t>
            </a:r>
          </a:p>
          <a:p>
            <a:pPr marL="317500" indent="-317500">
              <a:buSzPct val="100000"/>
              <a:buFont typeface="Helvetica"/>
              <a:buAutoNum type="arabicPeriod" startAt="1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Core system development status, AITIA</a:t>
            </a:r>
          </a:p>
          <a:p>
            <a:pPr marL="317500" indent="-317500">
              <a:buSzPct val="100000"/>
              <a:buFont typeface="Helvetica"/>
              <a:buAutoNum type="arabicPeriod" startAt="1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Core system in GOlang, strategy discussion</a:t>
            </a:r>
          </a:p>
          <a:p>
            <a:pPr marL="317500" indent="-317500">
              <a:buSzPct val="100000"/>
              <a:buFont typeface="Helvetica"/>
              <a:buAutoNum type="arabicPeriod" startAt="4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Naming convention updates, Jerker, Jan vD, and AITIA</a:t>
            </a:r>
          </a:p>
          <a:p>
            <a:pPr marL="317500" indent="-317500">
              <a:buSzPct val="100000"/>
              <a:buFont typeface="Helvetica"/>
              <a:buAutoNum type="arabicPeriod" startAt="4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Data model translation/integration based on ontologies, Jan vD </a:t>
            </a:r>
          </a:p>
          <a:p>
            <a:pPr marL="317500" indent="-317500">
              <a:buSzPct val="100000"/>
              <a:buFont typeface="Helvetica"/>
              <a:buAutoNum type="arabicPeriod" startAt="4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How to provide identity? </a:t>
            </a:r>
          </a:p>
          <a:p>
            <a:pPr lvl="1" marL="355600" indent="-127000">
              <a:buFont typeface="Helvetica"/>
              <a:defRPr sz="1200" u="sng">
                <a:uFill>
                  <a:solidFill>
                    <a:srgbClr val="0068DA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t>See AITIA implementation MQTT Request Template: </a:t>
            </a:r>
            <a:br/>
            <a:r>
              <a:rPr>
                <a:hlinkClick r:id="rId2" invalidUrl="" action="" tgtFrame="" tooltip="" history="1" highlightClick="0" endSnd="0"/>
              </a:rPr>
              <a:t>https://aitia-iiot.github.io/ah5-docs-java-spring/api/data-models/mqtt-request-template/</a:t>
            </a:r>
          </a:p>
          <a:p>
            <a:pPr marL="317500" indent="-317500">
              <a:buSzPct val="100000"/>
              <a:buFont typeface="Helvetica"/>
              <a:buAutoNum type="arabicPeriod" startAt="4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AITIA v5.0 to make a feature presentation at the bi-weekly meetings.</a:t>
            </a:r>
          </a:p>
          <a:p>
            <a:pPr marL="317500" indent="-317500">
              <a:buSzPct val="100000"/>
              <a:buFont typeface="Helvetica"/>
              <a:buAutoNum type="arabicPeriod" startAt="4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Backward compatibility, AITIA</a:t>
            </a:r>
          </a:p>
          <a:p>
            <a:pPr lvl="1" marL="381000" indent="-127000">
              <a:buFont typeface="Helvetica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Documentation on migration from v4.6 -&gt; v5.0 to be created (AITIA)</a:t>
            </a:r>
          </a:p>
          <a:p>
            <a:pPr lvl="1" marL="381000" indent="-127000">
              <a:buFont typeface="Helvetica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Backward compatibility info needed in the v5.0 release notes (AITIA)</a:t>
            </a:r>
          </a:p>
          <a:p>
            <a:pPr lvl="1" marL="381000" indent="-127000">
              <a:buFont typeface="Helvetica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Can we make a translator? Open question for now.</a:t>
            </a:r>
          </a:p>
          <a:p>
            <a:pPr marL="317500" indent="-317500">
              <a:buSzPct val="100000"/>
              <a:buFont typeface="Helvetica"/>
              <a:buAutoNum type="arabicPeriod" startAt="7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Issues in GitHub as time permit</a:t>
            </a:r>
          </a:p>
          <a:p>
            <a:pPr marL="317500" indent="-317500">
              <a:spcBef>
                <a:spcPts val="0"/>
              </a:spcBef>
              <a:buSzPct val="100000"/>
              <a:buFont typeface="Helvetica"/>
              <a:buAutoNum type="arabicPeriod" startAt="7"/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Next meeting: Proposal Friday May 23, 8.30-10.0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re system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 naming</a:t>
            </a:r>
          </a:p>
        </p:txBody>
      </p:sp>
      <p:sp>
        <p:nvSpPr>
          <p:cNvPr id="105" name="ServiceRegist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ServiceRegistry</a:t>
            </a:r>
          </a:p>
          <a:p>
            <a:pPr/>
          </a:p>
          <a:p>
            <a:pPr/>
            <a:r>
              <a:t>Potential name changes</a:t>
            </a:r>
          </a:p>
          <a:p>
            <a:pPr/>
            <a:r>
              <a:t>ServiceOrchestrationSystem</a:t>
            </a:r>
          </a:p>
          <a:p>
            <a:pPr/>
            <a:r>
              <a:t>ConsumerAuthorisationSystem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pport system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system naming</a:t>
            </a:r>
          </a:p>
        </p:txBody>
      </p:sp>
      <p:sp>
        <p:nvSpPr>
          <p:cNvPr id="108" name="Namen cha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Namen changes</a:t>
            </a:r>
          </a:p>
          <a:p>
            <a:pPr lvl="1" marL="581526" indent="-200526"/>
            <a:r>
              <a:t>Gateway -&gt; GateTunnel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New support system</a:t>
            </a:r>
          </a:p>
          <a:p>
            <a:pPr lvl="1" marL="581526" indent="-200526"/>
            <a:r>
              <a:t>MicrosystemMonitor</a:t>
            </a:r>
          </a:p>
          <a:p>
            <a:pPr lvl="1" marL="581526" indent="-200526"/>
            <a:r>
              <a:t>Service: sysMonitor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