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9144000" cy="571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6" name="Shape 9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rrowhea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www.arrowhead.eu"/>
          <p:cNvSpPr txBox="1"/>
          <p:nvPr/>
        </p:nvSpPr>
        <p:spPr>
          <a:xfrm>
            <a:off x="374546" y="5168258"/>
            <a:ext cx="3966633" cy="196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pic>
        <p:nvPicPr>
          <p:cNvPr id="23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5740" y="4516958"/>
            <a:ext cx="1005843" cy="987494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half" idx="1"/>
          </p:nvPr>
        </p:nvSpPr>
        <p:spPr>
          <a:xfrm>
            <a:off x="799889" y="1185151"/>
            <a:ext cx="3645240" cy="452985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2 - 1 column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Bildobjekt 2" descr="Bildobjek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97" y="-7872"/>
            <a:ext cx="9144793" cy="5730742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www.arrowhead.eu"/>
          <p:cNvSpPr txBox="1"/>
          <p:nvPr/>
        </p:nvSpPr>
        <p:spPr>
          <a:xfrm>
            <a:off x="374546" y="5168258"/>
            <a:ext cx="3966633" cy="196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35" name="Title Text"/>
          <p:cNvSpPr txBox="1"/>
          <p:nvPr>
            <p:ph type="title"/>
          </p:nvPr>
        </p:nvSpPr>
        <p:spPr>
          <a:xfrm>
            <a:off x="799889" y="916071"/>
            <a:ext cx="7444938" cy="5865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6" name="Body Level One…"/>
          <p:cNvSpPr txBox="1"/>
          <p:nvPr>
            <p:ph type="body" idx="1"/>
          </p:nvPr>
        </p:nvSpPr>
        <p:spPr>
          <a:xfrm>
            <a:off x="799889" y="1502657"/>
            <a:ext cx="7444938" cy="42123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2 - 2 column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97" y="-7872"/>
            <a:ext cx="9144793" cy="5730742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www.arrowhead.eu"/>
          <p:cNvSpPr txBox="1"/>
          <p:nvPr/>
        </p:nvSpPr>
        <p:spPr>
          <a:xfrm>
            <a:off x="374546" y="5168258"/>
            <a:ext cx="3966633" cy="196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46" name="Title Text"/>
          <p:cNvSpPr txBox="1"/>
          <p:nvPr>
            <p:ph type="title"/>
          </p:nvPr>
        </p:nvSpPr>
        <p:spPr>
          <a:xfrm>
            <a:off x="799889" y="916071"/>
            <a:ext cx="7444938" cy="5865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7" name="Body Level One…"/>
          <p:cNvSpPr txBox="1"/>
          <p:nvPr>
            <p:ph type="body" sz="half" idx="1"/>
          </p:nvPr>
        </p:nvSpPr>
        <p:spPr>
          <a:xfrm>
            <a:off x="799889" y="1502657"/>
            <a:ext cx="3645240" cy="42123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owhead_3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Bildobjekt 2" descr="Bildobjek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496" y="-10920"/>
            <a:ext cx="9156991" cy="5736839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www.arrowhead.eu"/>
          <p:cNvSpPr txBox="1"/>
          <p:nvPr/>
        </p:nvSpPr>
        <p:spPr>
          <a:xfrm>
            <a:off x="374546" y="5168258"/>
            <a:ext cx="3966633" cy="196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57" name="Title Text"/>
          <p:cNvSpPr txBox="1"/>
          <p:nvPr>
            <p:ph type="title"/>
          </p:nvPr>
        </p:nvSpPr>
        <p:spPr>
          <a:xfrm>
            <a:off x="799889" y="916071"/>
            <a:ext cx="7444938" cy="586589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Body Level One…"/>
          <p:cNvSpPr txBox="1"/>
          <p:nvPr>
            <p:ph type="body" sz="half" idx="1"/>
          </p:nvPr>
        </p:nvSpPr>
        <p:spPr>
          <a:xfrm>
            <a:off x="799889" y="1502657"/>
            <a:ext cx="3645240" cy="421234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3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Bildobjekt 1" descr="Bildobjekt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496" y="-10920"/>
            <a:ext cx="9156991" cy="5736839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Title Text"/>
          <p:cNvSpPr txBox="1"/>
          <p:nvPr>
            <p:ph type="title"/>
          </p:nvPr>
        </p:nvSpPr>
        <p:spPr>
          <a:xfrm>
            <a:off x="799889" y="916071"/>
            <a:ext cx="7444938" cy="58659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8" name="Body Level One…"/>
          <p:cNvSpPr txBox="1"/>
          <p:nvPr>
            <p:ph type="body" idx="1"/>
          </p:nvPr>
        </p:nvSpPr>
        <p:spPr>
          <a:xfrm>
            <a:off x="799889" y="1502657"/>
            <a:ext cx="7444938" cy="4212343"/>
          </a:xfrm>
          <a:prstGeom prst="rect">
            <a:avLst/>
          </a:prstGeom>
        </p:spPr>
        <p:txBody>
          <a:bodyPr/>
          <a:lstStyle>
            <a:lvl1pPr marL="1587" indent="-1587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Text"/>
          <p:cNvSpPr txBox="1"/>
          <p:nvPr>
            <p:ph type="title"/>
          </p:nvPr>
        </p:nvSpPr>
        <p:spPr>
          <a:xfrm>
            <a:off x="1333500" y="1775354"/>
            <a:ext cx="6477000" cy="1225025"/>
          </a:xfrm>
          <a:prstGeom prst="rect">
            <a:avLst/>
          </a:prstGeom>
        </p:spPr>
        <p:txBody>
          <a:bodyPr lIns="38100" tIns="38100" rIns="38100" bIns="38100" anchor="ctr"/>
          <a:lstStyle>
            <a:lvl1pPr algn="ctr" defTabSz="762000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7" name="Body Level One…"/>
          <p:cNvSpPr txBox="1"/>
          <p:nvPr>
            <p:ph type="body" sz="quarter" idx="1"/>
          </p:nvPr>
        </p:nvSpPr>
        <p:spPr>
          <a:xfrm>
            <a:off x="1905000" y="3238500"/>
            <a:ext cx="5334000" cy="1460500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 defTabSz="762000">
              <a:spcBef>
                <a:spcPts val="600"/>
              </a:spcBef>
              <a:defRPr sz="2600">
                <a:solidFill>
                  <a:srgbClr val="FFFFFF"/>
                </a:solidFill>
              </a:defRPr>
            </a:lvl1pPr>
            <a:lvl2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2pPr>
            <a:lvl3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3pPr>
            <a:lvl4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4pPr>
            <a:lvl5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78" name="Bildobjekt 2" descr="Bildobjek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6399" y="4517999"/>
            <a:ext cx="1004730" cy="986403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Slide Number"/>
          <p:cNvSpPr txBox="1"/>
          <p:nvPr>
            <p:ph type="sldNum" sz="quarter" idx="2"/>
          </p:nvPr>
        </p:nvSpPr>
        <p:spPr>
          <a:xfrm>
            <a:off x="7783364" y="5342459"/>
            <a:ext cx="217637" cy="213271"/>
          </a:xfrm>
          <a:prstGeom prst="rect">
            <a:avLst/>
          </a:prstGeom>
        </p:spPr>
        <p:txBody>
          <a:bodyPr lIns="38100" tIns="38100" rIns="38100" bIns="38100"/>
          <a:lstStyle>
            <a:lvl1pPr defTabSz="7620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Text"/>
          <p:cNvSpPr txBox="1"/>
          <p:nvPr>
            <p:ph type="title"/>
          </p:nvPr>
        </p:nvSpPr>
        <p:spPr>
          <a:xfrm>
            <a:off x="1333500" y="1775354"/>
            <a:ext cx="6477000" cy="1225025"/>
          </a:xfrm>
          <a:prstGeom prst="rect">
            <a:avLst/>
          </a:prstGeom>
        </p:spPr>
        <p:txBody>
          <a:bodyPr lIns="38100" tIns="38100" rIns="38100" bIns="38100" anchor="ctr"/>
          <a:lstStyle>
            <a:lvl1pPr algn="ctr" defTabSz="762000"/>
          </a:lstStyle>
          <a:p>
            <a:pPr/>
            <a:r>
              <a:t>Title Text</a:t>
            </a:r>
          </a:p>
        </p:txBody>
      </p:sp>
      <p:sp>
        <p:nvSpPr>
          <p:cNvPr id="87" name="Body Level One…"/>
          <p:cNvSpPr txBox="1"/>
          <p:nvPr>
            <p:ph type="body" sz="quarter" idx="1"/>
          </p:nvPr>
        </p:nvSpPr>
        <p:spPr>
          <a:xfrm>
            <a:off x="1905000" y="3238500"/>
            <a:ext cx="5334000" cy="1460500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 defTabSz="762000">
              <a:spcBef>
                <a:spcPts val="600"/>
              </a:spcBef>
              <a:defRPr sz="2600">
                <a:solidFill>
                  <a:srgbClr val="888888"/>
                </a:solidFill>
              </a:defRPr>
            </a:lvl1pPr>
            <a:lvl2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2pPr>
            <a:lvl3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3pPr>
            <a:lvl4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4pPr>
            <a:lvl5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88" name="Bildobjekt 4" descr="Bildobjekt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5740" y="4516958"/>
            <a:ext cx="1005843" cy="987494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Slide Number"/>
          <p:cNvSpPr txBox="1"/>
          <p:nvPr>
            <p:ph type="sldNum" sz="quarter" idx="2"/>
          </p:nvPr>
        </p:nvSpPr>
        <p:spPr>
          <a:xfrm>
            <a:off x="7783364" y="5342459"/>
            <a:ext cx="217637" cy="213271"/>
          </a:xfrm>
          <a:prstGeom prst="rect">
            <a:avLst/>
          </a:prstGeom>
        </p:spPr>
        <p:txBody>
          <a:bodyPr lIns="38100" tIns="38100" rIns="38100" bIns="38100"/>
          <a:lstStyle>
            <a:lvl1pPr defTabSz="7620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ww.arrowhead.eu"/>
          <p:cNvSpPr txBox="1"/>
          <p:nvPr/>
        </p:nvSpPr>
        <p:spPr>
          <a:xfrm>
            <a:off x="-19588" y="5549241"/>
            <a:ext cx="3966630" cy="196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pic>
        <p:nvPicPr>
          <p:cNvPr id="3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5740" y="4516958"/>
            <a:ext cx="1005843" cy="987494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le Text"/>
          <p:cNvSpPr txBox="1"/>
          <p:nvPr>
            <p:ph type="title"/>
          </p:nvPr>
        </p:nvSpPr>
        <p:spPr>
          <a:xfrm>
            <a:off x="799889" y="598565"/>
            <a:ext cx="7444938" cy="586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799889" y="1185151"/>
            <a:ext cx="7444938" cy="4071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8708977" y="197587"/>
            <a:ext cx="232873" cy="22850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268288" marR="0" indent="-268288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74700" marR="0" indent="-3175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00150" marR="0" indent="-28575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698169" marR="0" indent="-326569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209800" marR="0" indent="-3810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5146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29718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4290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8862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Eclipse Arrowhead…"/>
          <p:cNvSpPr txBox="1"/>
          <p:nvPr>
            <p:ph type="title"/>
          </p:nvPr>
        </p:nvSpPr>
        <p:spPr>
          <a:xfrm>
            <a:off x="1333500" y="1775354"/>
            <a:ext cx="6477000" cy="1225025"/>
          </a:xfrm>
          <a:prstGeom prst="rect">
            <a:avLst/>
          </a:prstGeom>
        </p:spPr>
        <p:txBody>
          <a:bodyPr/>
          <a:lstStyle/>
          <a:p>
            <a:pPr/>
            <a:r>
              <a:t>Eclipse Arrowhead</a:t>
            </a:r>
          </a:p>
          <a:p>
            <a:pPr/>
            <a:r>
              <a:t>Roadmap WG</a:t>
            </a:r>
          </a:p>
        </p:txBody>
      </p:sp>
      <p:sp>
        <p:nvSpPr>
          <p:cNvPr id="99" name="Agenda 210428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220222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Agenda"/>
          <p:cNvSpPr txBox="1"/>
          <p:nvPr>
            <p:ph type="title"/>
          </p:nvPr>
        </p:nvSpPr>
        <p:spPr>
          <a:xfrm>
            <a:off x="785624" y="235414"/>
            <a:ext cx="7444938" cy="586590"/>
          </a:xfrm>
          <a:prstGeom prst="rect">
            <a:avLst/>
          </a:prstGeom>
        </p:spPr>
        <p:txBody>
          <a:bodyPr/>
          <a:lstStyle/>
          <a:p>
            <a:pPr/>
            <a:r>
              <a:t>Agenda </a:t>
            </a:r>
            <a:r>
              <a:rPr sz="2000">
                <a:solidFill>
                  <a:srgbClr val="FF2600"/>
                </a:solidFill>
              </a:rPr>
              <a:t>(MoM from last meeting in red)</a:t>
            </a:r>
          </a:p>
        </p:txBody>
      </p:sp>
      <p:sp>
        <p:nvSpPr>
          <p:cNvPr id="102" name="EclipseCon - talk proposals - https://www.eclipsecon.org/2021…"/>
          <p:cNvSpPr txBox="1"/>
          <p:nvPr>
            <p:ph type="body" idx="1"/>
          </p:nvPr>
        </p:nvSpPr>
        <p:spPr>
          <a:xfrm>
            <a:off x="753538" y="826938"/>
            <a:ext cx="8096826" cy="4390114"/>
          </a:xfrm>
          <a:prstGeom prst="rect">
            <a:avLst/>
          </a:prstGeom>
        </p:spPr>
        <p:txBody>
          <a:bodyPr/>
          <a:lstStyle/>
          <a:p>
            <a:pPr marL="140741" indent="-140741" defTabSz="240669">
              <a:spcBef>
                <a:spcPts val="100"/>
              </a:spcBef>
              <a:buSzPct val="100000"/>
              <a:buAutoNum type="arabicPeriod" startAt="1"/>
              <a:defRPr sz="1100"/>
            </a:pPr>
            <a:r>
              <a:t>v5.0.0 release - what should be fixed, what can be included, when?</a:t>
            </a:r>
            <a:br/>
            <a:r>
              <a:rPr>
                <a:solidFill>
                  <a:srgbClr val="FF2600"/>
                </a:solidFill>
              </a:rPr>
              <a:t>Proposla document  mandatory core system SystemRegistry, ServiceRegistry, DeviceRegistry from Szvetlin in Github.</a:t>
            </a:r>
            <a:br>
              <a:rPr>
                <a:solidFill>
                  <a:srgbClr val="FF2600"/>
                </a:solidFill>
              </a:rPr>
            </a:br>
            <a:r>
              <a:rPr>
                <a:solidFill>
                  <a:srgbClr val="FF2600"/>
                </a:solidFill>
              </a:rPr>
              <a:t>To new discussed in a separate date: 7/3 at 15.00</a:t>
            </a:r>
            <a:endParaRPr>
              <a:solidFill>
                <a:srgbClr val="FF2600"/>
              </a:solidFill>
            </a:endParaRPr>
          </a:p>
          <a:p>
            <a:pPr marL="140741" indent="-140741" defTabSz="240669">
              <a:spcBef>
                <a:spcPts val="100"/>
              </a:spcBef>
              <a:buSzPct val="100000"/>
              <a:buAutoNum type="arabicPeriod" startAt="1"/>
              <a:defRPr sz="1100"/>
            </a:pPr>
            <a:r>
              <a:t>CI/CD + Jenkins server for generation of packages for different OS and HW.</a:t>
            </a:r>
            <a:br/>
            <a:r>
              <a:rPr>
                <a:solidFill>
                  <a:srgbClr val="FF2600"/>
                </a:solidFill>
              </a:rPr>
              <a:t>Docker images to be generated by Szvetlin, no updates</a:t>
            </a:r>
            <a:endParaRPr>
              <a:solidFill>
                <a:srgbClr val="FF2600"/>
              </a:solidFill>
            </a:endParaRPr>
          </a:p>
          <a:p>
            <a:pPr marL="140741" indent="-140741" defTabSz="240669">
              <a:spcBef>
                <a:spcPts val="100"/>
              </a:spcBef>
              <a:buSzPct val="100000"/>
              <a:buAutoNum type="arabicPeriod" startAt="1"/>
              <a:defRPr sz="1100"/>
            </a:pPr>
            <a:r>
              <a:t>Move of code from arrowhead-f to eclipse-arrowhead</a:t>
            </a:r>
            <a:br/>
            <a:r>
              <a:t>Move only IP okayed by Eclipse repositories and working with v4.3.0. Naming convention of repository names. Proposal of names and repos to move. </a:t>
            </a:r>
            <a:br/>
            <a:r>
              <a:rPr>
                <a:solidFill>
                  <a:srgbClr val="FF2600"/>
                </a:solidFill>
              </a:rPr>
              <a:t>List of libraries and app + SoS skeletons to be created by Szvetlin as an issue in the roadmap repo, no-update</a:t>
            </a:r>
          </a:p>
          <a:p>
            <a:pPr marL="140741" indent="-140741" defTabSz="240669">
              <a:spcBef>
                <a:spcPts val="100"/>
              </a:spcBef>
              <a:buSzPct val="100000"/>
              <a:buAutoNum type="arabicPeriod" startAt="1"/>
              <a:defRPr sz="1100"/>
            </a:pPr>
            <a:r>
              <a:t>Lowering the entry step - status reports</a:t>
            </a:r>
          </a:p>
          <a:p>
            <a:pPr lvl="1" marL="408152" indent="-140741" defTabSz="240669">
              <a:spcBef>
                <a:spcPts val="100"/>
              </a:spcBef>
              <a:buAutoNum type="arabicPeriod" startAt="1"/>
              <a:defRPr sz="1100"/>
            </a:pPr>
            <a:r>
              <a:t>Gabor - VirtualBox on any environment, core systems + providers and consumers. </a:t>
            </a:r>
            <a:br/>
            <a:r>
              <a:rPr>
                <a:solidFill>
                  <a:srgbClr val="FF2600"/>
                </a:solidFill>
              </a:rPr>
              <a:t>Working prototype with nested VM’s with local clouds. Dynamic certificate and a web UI is in the works. Set-up is not yet automated. Image size is now &lt; 1GB. Scripts for start-up and adding application systems etc. Changes of Certificates with one script in testing.</a:t>
            </a:r>
            <a:br>
              <a:rPr>
                <a:solidFill>
                  <a:srgbClr val="FF2600"/>
                </a:solidFill>
              </a:rPr>
            </a:br>
            <a:r>
              <a:rPr>
                <a:solidFill>
                  <a:srgbClr val="FF2600"/>
                </a:solidFill>
              </a:rPr>
              <a:t>Presentation at bi-weekly March 15.</a:t>
            </a:r>
          </a:p>
          <a:p>
            <a:pPr lvl="1" marL="408152" indent="-140741" defTabSz="240669">
              <a:spcBef>
                <a:spcPts val="100"/>
              </a:spcBef>
              <a:buAutoNum type="arabicPeriod" startAt="1"/>
              <a:defRPr sz="1100"/>
            </a:pPr>
            <a:r>
              <a:t>Emanuel - Device daemon, Local cloud deamon, Local cloud management - </a:t>
            </a:r>
            <a:r>
              <a:rPr>
                <a:solidFill>
                  <a:srgbClr val="FF2600"/>
                </a:solidFill>
              </a:rPr>
              <a:t>Work started. System definition in progress.</a:t>
            </a:r>
            <a:br>
              <a:rPr>
                <a:solidFill>
                  <a:srgbClr val="FF2600"/>
                </a:solidFill>
              </a:rPr>
            </a:br>
          </a:p>
          <a:p>
            <a:pPr lvl="1" marL="408152" indent="-140741" defTabSz="240669">
              <a:spcBef>
                <a:spcPts val="100"/>
              </a:spcBef>
              <a:buAutoNum type="arabicPeriod" startAt="1"/>
              <a:defRPr sz="1100"/>
            </a:pPr>
            <a:r>
              <a:t>Cristina - From models to code and deployment - </a:t>
            </a:r>
            <a:br/>
            <a:r>
              <a:t>Plugin to IDE and Papyrus to select Local clouds and systems you like to include, current development of producers and consumers.</a:t>
            </a:r>
            <a:r>
              <a:rPr>
                <a:solidFill>
                  <a:srgbClr val="FF2600"/>
                </a:solidFill>
              </a:rPr>
              <a:t> </a:t>
            </a:r>
            <a:br>
              <a:rPr>
                <a:solidFill>
                  <a:srgbClr val="FF2600"/>
                </a:solidFill>
              </a:rPr>
            </a:br>
            <a:r>
              <a:rPr>
                <a:solidFill>
                  <a:srgbClr val="FF2600"/>
                </a:solidFill>
              </a:rPr>
              <a:t>Tests in progress with several OS. Documentation and tutorial in progress. Considered as a beta version, since very few test with different SysML model.</a:t>
            </a:r>
          </a:p>
          <a:p>
            <a:pPr marL="140741" indent="-140741" defTabSz="240669">
              <a:spcBef>
                <a:spcPts val="100"/>
              </a:spcBef>
              <a:buSzPct val="100000"/>
              <a:buAutoNum type="arabicPeriod" startAt="1"/>
              <a:defRPr sz="1100"/>
            </a:pPr>
            <a:r>
              <a:t>Documentation strategy</a:t>
            </a:r>
            <a:br/>
            <a:r>
              <a:rPr>
                <a:solidFill>
                  <a:srgbClr val="FF2600"/>
                </a:solidFill>
              </a:rPr>
              <a:t>Mats in progress still waiting for more responses to the questioner.</a:t>
            </a:r>
            <a:br>
              <a:rPr>
                <a:solidFill>
                  <a:srgbClr val="FF2600"/>
                </a:solidFill>
              </a:rPr>
            </a:b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Eclipse Arrowhead architecture - core systems"/>
          <p:cNvSpPr txBox="1"/>
          <p:nvPr>
            <p:ph type="title"/>
          </p:nvPr>
        </p:nvSpPr>
        <p:spPr>
          <a:xfrm>
            <a:off x="786644" y="81912"/>
            <a:ext cx="7444941" cy="586592"/>
          </a:xfrm>
          <a:prstGeom prst="rect">
            <a:avLst/>
          </a:prstGeom>
        </p:spPr>
        <p:txBody>
          <a:bodyPr/>
          <a:lstStyle/>
          <a:p>
            <a:pPr lvl="1" defTabSz="393190">
              <a:defRPr sz="3000"/>
            </a:pPr>
            <a:r>
              <a:t>Agenda</a:t>
            </a:r>
            <a:r>
              <a:rPr>
                <a:solidFill>
                  <a:srgbClr val="FF2600"/>
                </a:solidFill>
              </a:rPr>
              <a:t> </a:t>
            </a:r>
            <a:r>
              <a:rPr sz="2000">
                <a:solidFill>
                  <a:srgbClr val="FF2600"/>
                </a:solidFill>
              </a:rPr>
              <a:t>(MoM from meeting in red)</a:t>
            </a:r>
          </a:p>
        </p:txBody>
      </p:sp>
      <p:sp>
        <p:nvSpPr>
          <p:cNvPr id="105" name="How shall serviceConsumers be registered in SystemRegistry?…"/>
          <p:cNvSpPr txBox="1"/>
          <p:nvPr>
            <p:ph type="body" idx="1"/>
          </p:nvPr>
        </p:nvSpPr>
        <p:spPr>
          <a:xfrm>
            <a:off x="453942" y="709981"/>
            <a:ext cx="8236116" cy="4893129"/>
          </a:xfrm>
          <a:prstGeom prst="rect">
            <a:avLst/>
          </a:prstGeom>
        </p:spPr>
        <p:txBody>
          <a:bodyPr/>
          <a:lstStyle/>
          <a:p>
            <a:pPr marL="200526" indent="-200526">
              <a:buSzPct val="100000"/>
              <a:buAutoNum type="arabicPeriod" startAt="6"/>
              <a:defRPr sz="1200"/>
            </a:pPr>
            <a:r>
              <a:t>ServiceRegistry, SystemRegistry, DeviceRegistry - metadata, compliance to other service registries, Query - SemanticDiscovery  </a:t>
            </a:r>
            <a:br/>
            <a:r>
              <a:rPr>
                <a:solidFill>
                  <a:srgbClr val="FF2600"/>
                </a:solidFill>
              </a:rPr>
              <a:t>Per: an adaptor for </a:t>
            </a:r>
            <a:r>
              <a:rPr i="1">
                <a:solidFill>
                  <a:srgbClr val="FF2600"/>
                </a:solidFill>
              </a:rPr>
              <a:t>CONSUL</a:t>
            </a:r>
            <a:r>
              <a:rPr>
                <a:solidFill>
                  <a:srgbClr val="FF2600"/>
                </a:solidFill>
              </a:rPr>
              <a:t> has been prototyped by Sinetiq. A dependency with the Authorisation system need t be discussed. This might influence the GateKeeper and Gateway systems. Point ot be merged with 1)</a:t>
            </a:r>
            <a:br>
              <a:rPr>
                <a:solidFill>
                  <a:srgbClr val="FF2600"/>
                </a:solidFill>
              </a:rPr>
            </a:br>
            <a:r>
              <a:rPr>
                <a:solidFill>
                  <a:srgbClr val="FF2600"/>
                </a:solidFill>
              </a:rPr>
              <a:t>SemanticDiscovery to become an own agenda item.</a:t>
            </a:r>
            <a:endParaRPr>
              <a:solidFill>
                <a:srgbClr val="FF2600"/>
              </a:solidFill>
            </a:endParaRPr>
          </a:p>
          <a:p>
            <a:pPr marL="200526" indent="-200526">
              <a:buSzPct val="100000"/>
              <a:buAutoNum type="arabicPeriod" startAt="6"/>
              <a:defRPr sz="1200"/>
            </a:pPr>
            <a:r>
              <a:t>Monitoring service - Per presentation on industrial requirements</a:t>
            </a:r>
            <a:br/>
            <a:r>
              <a:rPr>
                <a:solidFill>
                  <a:srgbClr val="FF2600"/>
                </a:solidFill>
              </a:rPr>
              <a:t>Per to give a 10 min report on monitoring requirements at next meeting. Discussion between Per and Olov S.</a:t>
            </a:r>
            <a:endParaRPr>
              <a:solidFill>
                <a:srgbClr val="FF2600"/>
              </a:solidFill>
            </a:endParaRPr>
          </a:p>
          <a:p>
            <a:pPr marL="200526" indent="-200526">
              <a:buSzPct val="100000"/>
              <a:buAutoNum type="arabicPeriod" startAt="6"/>
              <a:defRPr sz="1200"/>
            </a:pPr>
            <a:r>
              <a:t>Request/Response models in Arrowhead </a:t>
            </a:r>
            <a:r>
              <a:rPr>
                <a:solidFill>
                  <a:srgbClr val="57606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#15</a:t>
            </a:r>
            <a:br>
              <a:rPr>
                <a:solidFill>
                  <a:srgbClr val="57606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>
                <a:solidFill>
                  <a:srgbClr val="FF2600"/>
                </a:solidFill>
              </a:rPr>
              <a:t>Mario not on-line today. Szvetlin will look into this for the v5.0.0 documentaiton. Too be discussed 7/3.</a:t>
            </a:r>
            <a:endParaRPr>
              <a:solidFill>
                <a:srgbClr val="FF2600"/>
              </a:solidFill>
            </a:endParaRPr>
          </a:p>
          <a:p>
            <a:pPr marL="200526" indent="-200526">
              <a:buSzPct val="100000"/>
              <a:buAutoNum type="arabicPeriod" startAt="6"/>
              <a:defRPr sz="1200"/>
            </a:pPr>
            <a:r>
              <a:t>Necessary updates to Orchestration and Authorisation  system - </a:t>
            </a:r>
            <a:r>
              <a:rPr>
                <a:solidFill>
                  <a:schemeClr val="accent2"/>
                </a:solidFill>
              </a:rPr>
              <a:t> </a:t>
            </a:r>
          </a:p>
          <a:p>
            <a:pPr lvl="1" marL="775367" indent="-267367">
              <a:buAutoNum type="arabicPeriod" startAt="1"/>
              <a:defRPr sz="1200"/>
            </a:pPr>
            <a:r>
              <a:t>Format for Orchestration policy and Authorisation policy data,</a:t>
            </a:r>
            <a:r>
              <a:rPr>
                <a:solidFill>
                  <a:srgbClr val="FF2600"/>
                </a:solidFill>
              </a:rPr>
              <a:t>.To be discussed in the light of changes in the ServiceRegistry, etc.</a:t>
            </a:r>
            <a:endParaRPr>
              <a:solidFill>
                <a:srgbClr val="FF2600"/>
              </a:solidFill>
            </a:endParaRPr>
          </a:p>
          <a:p>
            <a:pPr marL="267368" indent="-267368">
              <a:buSzPct val="100000"/>
              <a:buAutoNum type="arabicPeriod" startAt="9"/>
              <a:defRPr sz="1200"/>
            </a:pPr>
            <a:r>
              <a:t>GateKeeper and Gateway systems</a:t>
            </a:r>
          </a:p>
          <a:p>
            <a:pPr lvl="1" marL="775367" indent="-267367">
              <a:buClr>
                <a:srgbClr val="000000"/>
              </a:buClr>
              <a:buAutoNum type="arabicPeriod" startAt="1"/>
              <a:defRPr sz="1200"/>
            </a:pPr>
            <a:r>
              <a:t>Scenarios for § 4, 5, and 6, Mario sequence diagram from Marios scenario 2a</a:t>
            </a:r>
            <a:r>
              <a:rPr>
                <a:solidFill>
                  <a:schemeClr val="accent2"/>
                </a:solidFill>
              </a:rPr>
              <a:t>.</a:t>
            </a:r>
            <a:r>
              <a:t>  </a:t>
            </a:r>
            <a:r>
              <a:rPr>
                <a:solidFill>
                  <a:srgbClr val="FF2600"/>
                </a:solidFill>
              </a:rPr>
              <a:t>Mario to check in resources for hosting a WG. No updates from Mario. Ensure with Markus and Silia to get this finalised. JD to contact Markus T on this.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Agenda (MoM from meeting in red)"/>
          <p:cNvSpPr txBox="1"/>
          <p:nvPr>
            <p:ph type="title"/>
          </p:nvPr>
        </p:nvSpPr>
        <p:spPr>
          <a:xfrm>
            <a:off x="799889" y="344570"/>
            <a:ext cx="7444938" cy="586590"/>
          </a:xfrm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  <a:r>
              <a:rPr>
                <a:solidFill>
                  <a:srgbClr val="FF2600"/>
                </a:solidFill>
              </a:rPr>
              <a:t> </a:t>
            </a:r>
            <a:r>
              <a:rPr sz="2000">
                <a:solidFill>
                  <a:srgbClr val="FF2600"/>
                </a:solidFill>
              </a:rPr>
              <a:t>(MoM from meeting in red)</a:t>
            </a:r>
          </a:p>
        </p:txBody>
      </p:sp>
      <p:sp>
        <p:nvSpPr>
          <p:cNvPr id="108" name="Issue lists in GitHub…"/>
          <p:cNvSpPr txBox="1"/>
          <p:nvPr>
            <p:ph type="body" idx="1"/>
          </p:nvPr>
        </p:nvSpPr>
        <p:spPr>
          <a:xfrm>
            <a:off x="799889" y="1132386"/>
            <a:ext cx="7444938" cy="4582615"/>
          </a:xfrm>
          <a:prstGeom prst="rect">
            <a:avLst/>
          </a:prstGeom>
        </p:spPr>
        <p:txBody>
          <a:bodyPr/>
          <a:lstStyle/>
          <a:p>
            <a:pPr marL="149725" indent="-149725" defTabSz="256031">
              <a:spcBef>
                <a:spcPts val="200"/>
              </a:spcBef>
              <a:buSzPct val="100000"/>
              <a:buAutoNum type="arabicPeriod" startAt="10"/>
              <a:defRPr sz="1200"/>
            </a:pPr>
            <a:r>
              <a:t>Issue lists in GitHub</a:t>
            </a:r>
            <a:br/>
            <a:r>
              <a:rPr>
                <a:solidFill>
                  <a:schemeClr val="accent2"/>
                </a:solidFill>
              </a:rPr>
              <a:t>See github for close and updated issues</a:t>
            </a:r>
            <a:endParaRPr>
              <a:solidFill>
                <a:schemeClr val="accent2"/>
              </a:solidFill>
            </a:endParaRPr>
          </a:p>
          <a:p>
            <a:pPr marL="149725" indent="-149725" defTabSz="256031">
              <a:spcBef>
                <a:spcPts val="200"/>
              </a:spcBef>
              <a:buSzPct val="100000"/>
              <a:buAutoNum type="arabicPeriod" startAt="10"/>
              <a:defRPr sz="1200"/>
            </a:pPr>
            <a:r>
              <a:t>Roadmap WG meeting</a:t>
            </a:r>
            <a:br/>
            <a:r>
              <a:rPr>
                <a:solidFill>
                  <a:schemeClr val="accent2"/>
                </a:solidFill>
              </a:rPr>
              <a:t>March 16 at 15.00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opics on hold"/>
          <p:cNvSpPr txBox="1"/>
          <p:nvPr>
            <p:ph type="title"/>
          </p:nvPr>
        </p:nvSpPr>
        <p:spPr>
          <a:xfrm>
            <a:off x="799889" y="598565"/>
            <a:ext cx="7444938" cy="586589"/>
          </a:xfrm>
          <a:prstGeom prst="rect">
            <a:avLst/>
          </a:prstGeom>
        </p:spPr>
        <p:txBody>
          <a:bodyPr/>
          <a:lstStyle/>
          <a:p>
            <a:pPr/>
            <a:r>
              <a:t>Topics on hold</a:t>
            </a:r>
          </a:p>
        </p:txBody>
      </p:sp>
      <p:sp>
        <p:nvSpPr>
          <p:cNvPr id="111" name="Possible change of core system database - ON HOLD Light database is a request - WAPICE, On hold until item 6 is a closed"/>
          <p:cNvSpPr txBox="1"/>
          <p:nvPr>
            <p:ph type="body" idx="1"/>
          </p:nvPr>
        </p:nvSpPr>
        <p:spPr>
          <a:xfrm>
            <a:off x="799889" y="1185151"/>
            <a:ext cx="7444938" cy="4071628"/>
          </a:xfrm>
          <a:prstGeom prst="rect">
            <a:avLst/>
          </a:prstGeom>
        </p:spPr>
        <p:txBody>
          <a:bodyPr/>
          <a:lstStyle/>
          <a:p>
            <a:pPr marL="267368" indent="-267368">
              <a:buClr>
                <a:srgbClr val="000000"/>
              </a:buClr>
              <a:buSzPct val="100000"/>
              <a:buAutoNum type="arabicPeriod" startAt="1"/>
              <a:defRPr sz="1500"/>
            </a:pPr>
            <a:r>
              <a:t>Possible change of core system database - </a:t>
            </a:r>
            <a:r>
              <a:rPr>
                <a:solidFill>
                  <a:srgbClr val="FF2600"/>
                </a:solidFill>
              </a:rPr>
              <a:t>ON HOLD</a:t>
            </a:r>
            <a:br>
              <a:rPr>
                <a:solidFill>
                  <a:srgbClr val="FF2600"/>
                </a:solidFill>
              </a:rPr>
            </a:br>
            <a:r>
              <a:rPr sz="1200">
                <a:solidFill>
                  <a:srgbClr val="FF2600"/>
                </a:solidFill>
              </a:rPr>
              <a:t>Light database is a request - WAPICE, On hold until item 6 is a closed</a:t>
            </a:r>
            <a:r>
              <a:rPr>
                <a:solidFill>
                  <a:srgbClr val="FF2600"/>
                </a:solidFill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