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2"/>
            <a:ext cx="9144793" cy="5730742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6" y="5168258"/>
            <a:ext cx="3966633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6" y="-10920"/>
            <a:ext cx="9156991" cy="5736839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30" cy="98640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3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xfrm>
            <a:off x="1333500" y="1775354"/>
            <a:ext cx="6477000" cy="1225025"/>
          </a:xfrm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220222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4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53538" y="826938"/>
            <a:ext cx="8096826" cy="4390114"/>
          </a:xfrm>
          <a:prstGeom prst="rect">
            <a:avLst/>
          </a:prstGeom>
        </p:spPr>
        <p:txBody>
          <a:bodyPr/>
          <a:lstStyle/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v5.0.0 release - what should be fixed, what can be included, when?</a:t>
            </a:r>
            <a:br/>
            <a:r>
              <a:rPr>
                <a:solidFill>
                  <a:srgbClr val="FF2600"/>
                </a:solidFill>
              </a:rPr>
              <a:t>Proposla document  mandatory core system SystemRegistry, ServiceRegistry, DeviceRegistry from Szvetlin in Github.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Discussion continuation from the 7/3 meeting, see issue #44.</a:t>
            </a: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Documentation strategy</a:t>
            </a:r>
            <a:br/>
            <a:r>
              <a:rPr>
                <a:solidFill>
                  <a:srgbClr val="FF2600"/>
                </a:solidFill>
              </a:rPr>
              <a:t>Mats in progress still waiting for more responses to the questioner.</a:t>
            </a:r>
            <a:br>
              <a:rPr>
                <a:solidFill>
                  <a:srgbClr val="FF2600"/>
                </a:solidFill>
              </a:rPr>
            </a:b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CI/CD + Jenkins server for generation of packages for different OS and HW.</a:t>
            </a:r>
            <a:br/>
            <a:r>
              <a:rPr>
                <a:solidFill>
                  <a:srgbClr val="FF2600"/>
                </a:solidFill>
              </a:rPr>
              <a:t>Docker images to be generated by Szvetlin, no updates</a:t>
            </a:r>
            <a:endParaRPr>
              <a:solidFill>
                <a:srgbClr val="FF2600"/>
              </a:solidFill>
            </a:endParaRP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br/>
            <a:r>
              <a:rPr>
                <a:solidFill>
                  <a:srgbClr val="FF2600"/>
                </a:solidFill>
              </a:rPr>
              <a:t>List of libraries and app + SoS skeletons to be created by Szvetlin as an issue in the roadmap repo, no-update</a:t>
            </a:r>
          </a:p>
          <a:p>
            <a:pPr marL="140741" indent="-140741" defTabSz="240669">
              <a:spcBef>
                <a:spcPts val="100"/>
              </a:spcBef>
              <a:buSzPct val="100000"/>
              <a:buAutoNum type="arabicPeriod" startAt="1"/>
              <a:defRPr sz="1100"/>
            </a:pPr>
            <a:r>
              <a:t>Lowering the entry step - status reports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Gabor - VirtualBox on any environment, core systems + providers and consumers. </a:t>
            </a:r>
            <a:br/>
            <a:r>
              <a:rPr>
                <a:solidFill>
                  <a:srgbClr val="FF2600"/>
                </a:solidFill>
              </a:rPr>
              <a:t>Working prototype with nested VM’s with local clouds. Dynamic certificate and a web UI is in the works. Set-up is not yet automated. Image size is now &lt; 1GB. Scripts for start-up and adding application systems etc. Changes of Certificates with one script in testing.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Presentation at bi-weekly March 15.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Emanuel - Device daemon, Local cloud deamon, Local cloud management - </a:t>
            </a:r>
            <a:r>
              <a:rPr>
                <a:solidFill>
                  <a:srgbClr val="FF2600"/>
                </a:solidFill>
              </a:rPr>
              <a:t>Work started. System definition in progress.</a:t>
            </a:r>
          </a:p>
          <a:p>
            <a:pPr lvl="1" marL="408152" indent="-140741" defTabSz="240669">
              <a:spcBef>
                <a:spcPts val="100"/>
              </a:spcBef>
              <a:buAutoNum type="arabicPeriod" startAt="1"/>
              <a:defRPr sz="1100"/>
            </a:pPr>
            <a:r>
              <a:t>Cristina - From models to code and deployment - </a:t>
            </a:r>
            <a:br/>
            <a:r>
              <a:t>Plugin to IDE and Papyrus to select Local clouds and systems you like to include, current development of producers and consumers.</a:t>
            </a:r>
            <a:r>
              <a:rPr>
                <a:solidFill>
                  <a:srgbClr val="FF2600"/>
                </a:solidFill>
              </a:rPr>
              <a:t> 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Tests in progress with several OS. Documentation and tutorial in progress. Considered as a beta version, since very few test with different SysML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4" y="81912"/>
            <a:ext cx="7444941" cy="586592"/>
          </a:xfrm>
          <a:prstGeom prst="rect">
            <a:avLst/>
          </a:prstGeom>
        </p:spPr>
        <p:txBody>
          <a:bodyPr/>
          <a:lstStyle/>
          <a:p>
            <a:pPr lvl="1" defTabSz="393190">
              <a:defRPr sz="3000"/>
            </a:pPr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last meeting in red)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53942" y="709981"/>
            <a:ext cx="8236116" cy="4893129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eriod" startAt="6"/>
              <a:defRPr sz="1200"/>
            </a:pPr>
            <a:r>
              <a:t>ServiceRegistry, SystemRegistry, DeviceRegistry - metadata, compliance to other service registries, Query - SemanticDiscovery  </a:t>
            </a:r>
            <a:br/>
            <a:r>
              <a:rPr>
                <a:solidFill>
                  <a:srgbClr val="FF2600"/>
                </a:solidFill>
              </a:rPr>
              <a:t>Per: an adaptor for </a:t>
            </a:r>
            <a:r>
              <a:rPr i="1">
                <a:solidFill>
                  <a:srgbClr val="FF2600"/>
                </a:solidFill>
              </a:rPr>
              <a:t>CONSUL</a:t>
            </a:r>
            <a:r>
              <a:rPr>
                <a:solidFill>
                  <a:srgbClr val="FF2600"/>
                </a:solidFill>
              </a:rPr>
              <a:t> has been prototyped by Sinetiq. A dependency with the Authorisation system need t be discussed. This might influence the GateKeeper and Gateway systems. Point ot be merged with 1)</a:t>
            </a:r>
            <a:br>
              <a:rPr>
                <a:solidFill>
                  <a:srgbClr val="FF2600"/>
                </a:solidFill>
              </a:rPr>
            </a:br>
            <a:r>
              <a:rPr>
                <a:solidFill>
                  <a:srgbClr val="FF2600"/>
                </a:solidFill>
              </a:rPr>
              <a:t>SemanticDiscovery to become an own agenda item.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Monitoring service - Per presentation on industrial requirements</a:t>
            </a:r>
            <a:br/>
            <a:r>
              <a:rPr>
                <a:solidFill>
                  <a:srgbClr val="FF2600"/>
                </a:solidFill>
              </a:rPr>
              <a:t>Per to give a 10 min report on monitoring requirements at next meeting. Discussion between Per and Olov S.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Request/Response models in Arrowhead </a:t>
            </a:r>
            <a: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#15</a:t>
            </a:r>
            <a:br>
              <a:rPr>
                <a:solidFill>
                  <a:srgbClr val="5760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>
                <a:solidFill>
                  <a:srgbClr val="FF2600"/>
                </a:solidFill>
              </a:rPr>
              <a:t>Mario not on-line today. Szvetlin will look into this for the v5.0.0 documentaiton. Too be discussed 7/3.</a:t>
            </a:r>
            <a:endParaRPr>
              <a:solidFill>
                <a:srgbClr val="FF2600"/>
              </a:solidFill>
            </a:endParaRPr>
          </a:p>
          <a:p>
            <a:pPr marL="200526" indent="-200526">
              <a:buSzPct val="100000"/>
              <a:buAutoNum type="arabicPeriod" startAt="6"/>
              <a:defRPr sz="12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200"/>
            </a:pPr>
            <a:r>
              <a:t>Format for Orchestration policy and Authorisation policy data,</a:t>
            </a:r>
            <a:r>
              <a:rPr>
                <a:solidFill>
                  <a:srgbClr val="FF2600"/>
                </a:solidFill>
              </a:rPr>
              <a:t>.To be discussed in the light of changes in the ServiceRegistry, etc.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9"/>
              <a:defRPr sz="1200"/>
            </a:pPr>
            <a:r>
              <a:t>GateKeeper and Gateway systems</a:t>
            </a:r>
          </a:p>
          <a:p>
            <a:pPr lvl="1" marL="775367" indent="-267367">
              <a:buClr>
                <a:srgbClr val="000000"/>
              </a:buClr>
              <a:buAutoNum type="arabicPeriod" startAt="1"/>
              <a:defRPr sz="1200"/>
            </a:pPr>
            <a:r>
              <a:t>Scenarios for § 4, 5, and 6, Mario sequence diagram from Marios scenario 2a</a:t>
            </a:r>
            <a:r>
              <a:rPr>
                <a:solidFill>
                  <a:schemeClr val="accent2"/>
                </a:solidFill>
              </a:rPr>
              <a:t>.</a:t>
            </a:r>
            <a:r>
              <a:t>  </a:t>
            </a:r>
            <a:r>
              <a:rPr>
                <a:solidFill>
                  <a:srgbClr val="FF2600"/>
                </a:solidFill>
              </a:rPr>
              <a:t>Mario to check in resources for hosting a WG. No updates from Mario. Ensure with Markus and Silia to get this finalised. JD to contact Markus T on this.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genda (MoM from meeting in red)"/>
          <p:cNvSpPr txBox="1"/>
          <p:nvPr>
            <p:ph type="title"/>
          </p:nvPr>
        </p:nvSpPr>
        <p:spPr>
          <a:xfrm>
            <a:off x="799889" y="344570"/>
            <a:ext cx="7444938" cy="58659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  <a:r>
              <a:rPr>
                <a:solidFill>
                  <a:srgbClr val="FF2600"/>
                </a:solidFill>
              </a:rPr>
              <a:t> </a:t>
            </a:r>
            <a:r>
              <a:rPr sz="2000">
                <a:solidFill>
                  <a:srgbClr val="FF2600"/>
                </a:solidFill>
              </a:rPr>
              <a:t>(MoM from meeting in red)</a:t>
            </a:r>
          </a:p>
        </p:txBody>
      </p:sp>
      <p:sp>
        <p:nvSpPr>
          <p:cNvPr id="108" name="Issue lists in GitHub…"/>
          <p:cNvSpPr txBox="1"/>
          <p:nvPr>
            <p:ph type="body" idx="1"/>
          </p:nvPr>
        </p:nvSpPr>
        <p:spPr>
          <a:xfrm>
            <a:off x="799889" y="1132386"/>
            <a:ext cx="7444938" cy="4582615"/>
          </a:xfrm>
          <a:prstGeom prst="rect">
            <a:avLst/>
          </a:prstGeom>
        </p:spPr>
        <p:txBody>
          <a:bodyPr/>
          <a:lstStyle/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Issue lists in GitHub</a:t>
            </a:r>
            <a:br/>
            <a:r>
              <a:rPr>
                <a:solidFill>
                  <a:schemeClr val="accent2"/>
                </a:solidFill>
              </a:rPr>
              <a:t>See github for close and updated issues</a:t>
            </a:r>
            <a:endParaRPr>
              <a:solidFill>
                <a:schemeClr val="accent2"/>
              </a:solidFill>
            </a:endParaRPr>
          </a:p>
          <a:p>
            <a:pPr marL="149725" indent="-149725" defTabSz="256031">
              <a:spcBef>
                <a:spcPts val="200"/>
              </a:spcBef>
              <a:buSzPct val="100000"/>
              <a:buAutoNum type="arabicPeriod" startAt="10"/>
              <a:defRPr sz="1200"/>
            </a:pPr>
            <a:r>
              <a:t>Roadmap WG meeting</a:t>
            </a:r>
            <a:br/>
            <a:r>
              <a:rPr>
                <a:solidFill>
                  <a:schemeClr val="accent2"/>
                </a:solidFill>
              </a:rPr>
              <a:t>March 16 at 15.00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opics on hold"/>
          <p:cNvSpPr txBox="1"/>
          <p:nvPr>
            <p:ph type="title"/>
          </p:nvPr>
        </p:nvSpPr>
        <p:spPr>
          <a:xfrm>
            <a:off x="799889" y="59856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Topics on hold</a:t>
            </a:r>
          </a:p>
        </p:txBody>
      </p:sp>
      <p:sp>
        <p:nvSpPr>
          <p:cNvPr id="111" name="Possible change of core system database - ON HOLD Light database is a request - WAPICE, On hold until item 6 is a closed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</p:spPr>
        <p:txBody>
          <a:bodyPr/>
          <a:lstStyle/>
          <a:p>
            <a:pPr marL="267368" indent="-267368">
              <a:buClr>
                <a:srgbClr val="000000"/>
              </a:buClr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ON HOLD</a:t>
            </a:r>
            <a:br>
              <a:rPr>
                <a:solidFill>
                  <a:srgbClr val="FF2600"/>
                </a:solidFill>
              </a:rPr>
            </a:br>
            <a:r>
              <a:rPr sz="1200">
                <a:solidFill>
                  <a:srgbClr val="FF2600"/>
                </a:solidFill>
              </a:rPr>
              <a:t>Light database is a request - WAPICE, On hold until item 6 is a closed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