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4"/>
            <a:ext cx="9144793" cy="573074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4"/>
            <a:ext cx="9144793" cy="57307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8" y="-10922"/>
            <a:ext cx="9156994" cy="573684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8" y="-10922"/>
            <a:ext cx="9156994" cy="5736842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7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2" cy="98640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7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88287"/>
            <a:ext cx="6477000" cy="1225027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220428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3"/>
            <a:ext cx="7444938" cy="58659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 </a:t>
            </a:r>
            <a:r>
              <a:rPr sz="18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26665" indent="-126665" defTabSz="216602">
              <a:spcBef>
                <a:spcPts val="0"/>
              </a:spcBef>
              <a:buSzPct val="100000"/>
              <a:buAutoNum type="arabicPeriod" startAt="1"/>
              <a:defRPr sz="989"/>
            </a:pPr>
            <a:r>
              <a:t>v5.0.0 release - what should be fixed, what can be included, when?</a:t>
            </a:r>
            <a:br/>
            <a:r>
              <a:rPr>
                <a:solidFill>
                  <a:srgbClr val="FF2600"/>
                </a:solidFill>
              </a:rPr>
              <a:t>Proposal document  mandatory core system SystemRegistry, ServiceRegistry, DeviceRegistry from Szvetlin in Github.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SysD and SD documentation workshop May 13 lead by Per Olofsson</a:t>
            </a:r>
          </a:p>
          <a:p>
            <a:pPr marL="126665" indent="-126665" defTabSz="216602">
              <a:spcBef>
                <a:spcPts val="0"/>
              </a:spcBef>
              <a:buSzPct val="100000"/>
              <a:buAutoNum type="arabicPeriod" startAt="1"/>
              <a:defRPr sz="989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in progress still waiting for more responses to the questioner.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Mats to invite to a session to walk through the document items.</a:t>
            </a:r>
            <a:br>
              <a:rPr>
                <a:solidFill>
                  <a:srgbClr val="00B050"/>
                </a:solidFill>
              </a:rPr>
            </a:br>
            <a:endParaRPr>
              <a:solidFill>
                <a:srgbClr val="FF2600"/>
              </a:solidFill>
            </a:endParaRPr>
          </a:p>
          <a:p>
            <a:pPr marL="126665" indent="-126665" defTabSz="216602">
              <a:spcBef>
                <a:spcPts val="0"/>
              </a:spcBef>
              <a:buSzPct val="100000"/>
              <a:buAutoNum type="arabicPeriod" startAt="1"/>
              <a:defRPr sz="989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Szvetlin, no updates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no update</a:t>
            </a:r>
            <a:r>
              <a:rPr>
                <a:solidFill>
                  <a:srgbClr val="00B050"/>
                </a:solidFill>
              </a:rPr>
              <a:t>  </a:t>
            </a: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CLOSE</a:t>
            </a:r>
            <a:endParaRPr>
              <a:solidFill>
                <a:srgbClr val="00B050"/>
              </a:solidFill>
            </a:endParaRPr>
          </a:p>
          <a:p>
            <a:pPr marL="126665" indent="-126665" defTabSz="216602">
              <a:spcBef>
                <a:spcPts val="0"/>
              </a:spcBef>
              <a:buSzPct val="100000"/>
              <a:buAutoNum type="arabicPeriod" startAt="1"/>
              <a:defRPr sz="989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List of libraries and app + SoS skeletons to be created by Szvetlin as an issue in the roadmap repo, no-update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no update</a:t>
            </a:r>
            <a:endParaRPr>
              <a:solidFill>
                <a:srgbClr val="00B050"/>
              </a:solidFill>
            </a:endParaRPr>
          </a:p>
          <a:p>
            <a:pPr marL="126665" indent="-126665" defTabSz="216602">
              <a:spcBef>
                <a:spcPts val="0"/>
              </a:spcBef>
              <a:buClr>
                <a:schemeClr val="accent1"/>
              </a:buClr>
              <a:buSzPct val="100000"/>
              <a:buAutoNum type="arabicPeriod" startAt="1"/>
              <a:defRPr sz="989"/>
            </a:pPr>
            <a:r>
              <a:t>Lowering the entry step - status reports </a:t>
            </a:r>
            <a:r>
              <a:rPr>
                <a:solidFill>
                  <a:schemeClr val="accent1"/>
                </a:solidFill>
              </a:rPr>
              <a:t>CLOSE</a:t>
            </a:r>
          </a:p>
          <a:p>
            <a:pPr lvl="1" marL="367335" indent="-126665" defTabSz="216602">
              <a:spcBef>
                <a:spcPts val="0"/>
              </a:spcBef>
              <a:buAutoNum type="arabicPeriod" startAt="1"/>
              <a:defRPr sz="989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Dynamic certificate and a web UI is in the works. Set-up is not yet automated. Image size is now &lt; 1GB. Scripts for start-up and adding application systems etc. Changes of Certificates with one script in testing.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Presentation at bi-weekly March 15. </a:t>
            </a:r>
            <a:r>
              <a:rPr>
                <a:solidFill>
                  <a:srgbClr val="00B050"/>
                </a:solidFill>
              </a:rPr>
              <a:t>Presentation made, references in the Bi-weekly minutes.</a:t>
            </a:r>
            <a:br>
              <a:rPr>
                <a:solidFill>
                  <a:srgbClr val="00B050"/>
                </a:solidFill>
              </a:rPr>
            </a:b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DONE V4.5.0 CLOSE</a:t>
            </a:r>
            <a:endParaRPr>
              <a:solidFill>
                <a:srgbClr val="00B050"/>
              </a:solidFill>
            </a:endParaRPr>
          </a:p>
          <a:p>
            <a:pPr lvl="1" marL="367335" indent="-126665" defTabSz="216602">
              <a:spcBef>
                <a:spcPts val="0"/>
              </a:spcBef>
              <a:buAutoNum type="arabicPeriod" startAt="1"/>
              <a:defRPr sz="989"/>
            </a:pPr>
            <a:r>
              <a:t>Emanuel - Device </a:t>
            </a:r>
            <a:r>
              <a:rPr>
                <a:solidFill>
                  <a:srgbClr val="00B050"/>
                </a:solidFill>
              </a:rPr>
              <a:t>agent under implementation (code in GitHub)</a:t>
            </a:r>
            <a:r>
              <a:t>, </a:t>
            </a:r>
            <a:r>
              <a:rPr>
                <a:solidFill>
                  <a:srgbClr val="00B050"/>
                </a:solidFill>
              </a:rPr>
              <a:t>Device supervisor</a:t>
            </a:r>
            <a:r>
              <a:t> - </a:t>
            </a:r>
            <a:r>
              <a:rPr>
                <a:solidFill>
                  <a:srgbClr val="FF2600"/>
                </a:solidFill>
              </a:rPr>
              <a:t>Work started. System definition in progress.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DONE V4.5.0 CLOSE</a:t>
            </a:r>
            <a:endParaRPr>
              <a:solidFill>
                <a:srgbClr val="FF2600"/>
              </a:solidFill>
            </a:endParaRPr>
          </a:p>
          <a:p>
            <a:pPr lvl="1" marL="367335" indent="-126665" defTabSz="216602">
              <a:spcBef>
                <a:spcPts val="0"/>
              </a:spcBef>
              <a:buAutoNum type="arabicPeriod" startAt="1"/>
              <a:defRPr sz="989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DONE V4.5.0 CLOSE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Tests in progress with several OS. Documentation and tutorial in progress. Considered as a beta version, since very few test with different SysML model. </a:t>
            </a:r>
            <a:r>
              <a:rPr>
                <a:solidFill>
                  <a:srgbClr val="00B050"/>
                </a:solidFill>
              </a:rPr>
              <a:t>Some tests ongoing, start with tutorial, demo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4" y="81911"/>
            <a:ext cx="7444941" cy="586594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53942" y="709979"/>
            <a:ext cx="8236116" cy="4893133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ServiceRegistry, SystemRegistry, DeviceRegistry - metadata, compliance to other service registries, Query - SemanticDiscovery  </a:t>
            </a:r>
            <a:br/>
            <a:r>
              <a:rPr>
                <a:solidFill>
                  <a:srgbClr val="FF2600"/>
                </a:solidFill>
              </a:rPr>
              <a:t>Per: an adaptor for </a:t>
            </a:r>
            <a:r>
              <a:rPr i="1">
                <a:solidFill>
                  <a:srgbClr val="FF2600"/>
                </a:solidFill>
              </a:rPr>
              <a:t>CONSUL</a:t>
            </a:r>
            <a:r>
              <a:rPr>
                <a:solidFill>
                  <a:srgbClr val="FF2600"/>
                </a:solidFill>
              </a:rPr>
              <a:t> has been prototyped by Sinetiq. A dependency with the Authorisation system need t be discussed. This might influence the GateKeeper and Gateway systems. Point ot be merged with 1)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SemanticDiscovery to become an own agenda item. </a:t>
            </a:r>
            <a:r>
              <a:rPr>
                <a:solidFill>
                  <a:srgbClr val="00B050"/>
                </a:solidFill>
              </a:rPr>
              <a:t>Not handled </a:t>
            </a:r>
            <a:r>
              <a:rPr>
                <a:solidFill>
                  <a:schemeClr val="accent1"/>
                </a:solidFill>
              </a:rPr>
              <a:t>CLOSE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Per presentation on industrial requirements</a:t>
            </a:r>
            <a:br/>
            <a:r>
              <a:rPr>
                <a:solidFill>
                  <a:srgbClr val="FF2600"/>
                </a:solidFill>
              </a:rPr>
              <a:t>Per to give a 10 min report on monitoring requirements at next meeting. Discussion between Per and Olov S. </a:t>
            </a:r>
            <a:r>
              <a:rPr>
                <a:solidFill>
                  <a:srgbClr val="00B050"/>
                </a:solidFill>
              </a:rPr>
              <a:t>Postponed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</a:rPr>
              <a:t>Mario not on-line today. Szvetlin will look into this for the v5.0.0 documentaiton. Too be discussed 7/3. </a:t>
            </a:r>
            <a:r>
              <a:rPr>
                <a:solidFill>
                  <a:srgbClr val="00B050"/>
                </a:solidFill>
              </a:rPr>
              <a:t>No progress </a:t>
            </a:r>
            <a:r>
              <a:rPr>
                <a:solidFill>
                  <a:schemeClr val="accent1"/>
                </a:solidFill>
              </a:rPr>
              <a:t>CLOSE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policy.</a:t>
            </a:r>
          </a:p>
          <a:p>
            <a:pPr lvl="1" marL="775367" indent="-267367">
              <a:buAutoNum type="arabicPeriod" startAt="1"/>
              <a:defRPr sz="1200"/>
            </a:pPr>
            <a:r>
              <a:t>NGAC WG: Authorisation policy data,</a:t>
            </a:r>
            <a:r>
              <a:rPr>
                <a:solidFill>
                  <a:srgbClr val="FF2600"/>
                </a:solidFill>
              </a:rPr>
              <a:t>.To be discussed in the light of changes in the ServiceRegistry, etc. </a:t>
            </a:r>
            <a:r>
              <a:rPr>
                <a:solidFill>
                  <a:srgbClr val="00B050"/>
                </a:solidFill>
              </a:rPr>
              <a:t>No progress (based on Item 1 decition)</a:t>
            </a:r>
            <a:endParaRPr>
              <a:solidFill>
                <a:srgbClr val="00B05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 JD to contact Markus T on this. </a:t>
            </a:r>
            <a:r>
              <a:rPr>
                <a:solidFill>
                  <a:srgbClr val="00B050"/>
                </a:solidFill>
              </a:rPr>
              <a:t>Not handled, Szvetlin and Jerker to address Markus Tauber on the issue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69"/>
            <a:ext cx="7444938" cy="58659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18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4"/>
            <a:ext cx="7444938" cy="4582619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br/>
            <a:r>
              <a:rPr>
                <a:solidFill>
                  <a:schemeClr val="accent2"/>
                </a:solidFill>
              </a:rPr>
              <a:t>See github for close and updated issues </a:t>
            </a:r>
            <a:r>
              <a:rPr>
                <a:solidFill>
                  <a:srgbClr val="00B050"/>
                </a:solidFill>
              </a:rPr>
              <a:t>(No more issues addresses (after Item #1)</a:t>
            </a:r>
            <a:endParaRPr>
              <a:solidFill>
                <a:srgbClr val="00B050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  <a:br/>
            <a:r>
              <a:rPr>
                <a:solidFill>
                  <a:srgbClr val="00B050"/>
                </a:solidFill>
              </a:rPr>
              <a:t>April 6th at 15.00 </a:t>
            </a:r>
            <a:br>
              <a:rPr>
                <a:solidFill>
                  <a:srgbClr val="00B050"/>
                </a:solidFill>
              </a:rPr>
            </a:br>
            <a:r>
              <a:rPr>
                <a:solidFill>
                  <a:srgbClr val="00B050"/>
                </a:solidFill>
              </a:rPr>
              <a:t>(And the Per documents meeting April 7th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xfrm>
            <a:off x="799889" y="598565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0"/>
            <a:ext cx="7444938" cy="4071630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