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71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9" name="Shape 9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 latinLnBrk="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rrowhea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23" name="Title Text"/>
          <p:cNvSpPr txBox="1"/>
          <p:nvPr>
            <p:ph type="title"/>
          </p:nvPr>
        </p:nvSpPr>
        <p:spPr>
          <a:xfrm>
            <a:off x="799889" y="598565"/>
            <a:ext cx="7444937" cy="58658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4" name="Body Level One…"/>
          <p:cNvSpPr txBox="1"/>
          <p:nvPr>
            <p:ph type="body" sz="half" idx="1"/>
          </p:nvPr>
        </p:nvSpPr>
        <p:spPr>
          <a:xfrm>
            <a:off x="799889" y="1185151"/>
            <a:ext cx="3645240" cy="452985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63443" y="4661549"/>
            <a:ext cx="922023" cy="780402"/>
          </a:xfrm>
          <a:prstGeom prst="rect">
            <a:avLst/>
          </a:prstGeom>
          <a:ln w="12700">
            <a:miter lim="400000"/>
          </a:ln>
        </p:spPr>
      </p:pic>
      <p:sp>
        <p:nvSpPr>
          <p:cNvPr id="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1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Bildobjekt 2" descr="Bildobjekt 2"/>
          <p:cNvPicPr>
            <a:picLocks noChangeAspect="1"/>
          </p:cNvPicPr>
          <p:nvPr/>
        </p:nvPicPr>
        <p:blipFill>
          <a:blip r:embed="rId2">
            <a:extLst/>
          </a:blip>
          <a:srcRect l="8003" t="1805" r="0" b="0"/>
          <a:stretch>
            <a:fillRect/>
          </a:stretch>
        </p:blipFill>
        <p:spPr>
          <a:xfrm>
            <a:off x="-77541" y="-466437"/>
            <a:ext cx="9244033" cy="6183232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5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Body Level One…"/>
          <p:cNvSpPr txBox="1"/>
          <p:nvPr>
            <p:ph type="body" idx="1"/>
          </p:nvPr>
        </p:nvSpPr>
        <p:spPr>
          <a:xfrm>
            <a:off x="849531" y="1463856"/>
            <a:ext cx="7444938" cy="35804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Rectangle"/>
          <p:cNvSpPr/>
          <p:nvPr/>
        </p:nvSpPr>
        <p:spPr>
          <a:xfrm>
            <a:off x="7768676" y="53535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2 - 2 column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objekt 6" descr="Bildobjekt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97" y="-7870"/>
            <a:ext cx="9144793" cy="5730739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47" name="Title Text"/>
          <p:cNvSpPr txBox="1"/>
          <p:nvPr>
            <p:ph type="title"/>
          </p:nvPr>
        </p:nvSpPr>
        <p:spPr>
          <a:xfrm>
            <a:off x="799889" y="916071"/>
            <a:ext cx="7444937" cy="5865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799889" y="1502657"/>
            <a:ext cx="3645240" cy="42123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Rectangle"/>
          <p:cNvSpPr/>
          <p:nvPr/>
        </p:nvSpPr>
        <p:spPr>
          <a:xfrm>
            <a:off x="7768676" y="5391636"/>
            <a:ext cx="1040924" cy="2999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owhead_3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748154" y="528065"/>
            <a:ext cx="7444938" cy="58658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half" idx="1"/>
          </p:nvPr>
        </p:nvSpPr>
        <p:spPr>
          <a:xfrm>
            <a:off x="799889" y="1107994"/>
            <a:ext cx="3645240" cy="40649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60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rrowhead_3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arrowhead powerpointmall_NYA2.png" descr="arrowhead powerpointmall_NYA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709" y="-8147"/>
            <a:ext cx="9155418" cy="5731294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799889" y="540998"/>
            <a:ext cx="7444938" cy="586588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r>
              <a:t>Title Text</a:t>
            </a:r>
          </a:p>
        </p:txBody>
      </p:sp>
      <p:sp>
        <p:nvSpPr>
          <p:cNvPr id="70" name="Body Level One…"/>
          <p:cNvSpPr txBox="1"/>
          <p:nvPr>
            <p:ph type="body" idx="1"/>
          </p:nvPr>
        </p:nvSpPr>
        <p:spPr>
          <a:xfrm>
            <a:off x="799889" y="1198415"/>
            <a:ext cx="7444938" cy="4048004"/>
          </a:xfrm>
          <a:prstGeom prst="rect">
            <a:avLst/>
          </a:prstGeom>
        </p:spPr>
        <p:txBody>
          <a:bodyPr lIns="45718" tIns="45718" rIns="45718" bIns="45718"/>
          <a:lstStyle>
            <a:lvl1pPr marL="1587" indent="-1587"/>
            <a:lvl4pPr marL="1698169" indent="-326569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8708976" y="197587"/>
            <a:ext cx="232873" cy="228507"/>
          </a:xfrm>
          <a:prstGeom prst="rect">
            <a:avLst/>
          </a:prstGeom>
        </p:spPr>
        <p:txBody>
          <a:bodyPr lIns="45718" tIns="45718" rIns="45718" bIns="45718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002F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FFFFFF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1" name="Arrowhead white.png" descr="Arrowhead whit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68818" y="4501693"/>
            <a:ext cx="1126173" cy="953194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1333500" y="1775354"/>
            <a:ext cx="6477000" cy="1225023"/>
          </a:xfrm>
          <a:prstGeom prst="rect">
            <a:avLst/>
          </a:prstGeom>
        </p:spPr>
        <p:txBody>
          <a:bodyPr lIns="38100" tIns="38100" rIns="38100" bIns="38100" anchor="ctr"/>
          <a:lstStyle>
            <a:lvl1pPr algn="ctr" defTabSz="762000"/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quarter" idx="1"/>
          </p:nvPr>
        </p:nvSpPr>
        <p:spPr>
          <a:xfrm>
            <a:off x="1905000" y="3238500"/>
            <a:ext cx="5334000" cy="1460500"/>
          </a:xfrm>
          <a:prstGeom prst="rect">
            <a:avLst/>
          </a:prstGeom>
        </p:spPr>
        <p:txBody>
          <a:bodyPr lIns="38100" tIns="38100" rIns="38100" bIns="38100"/>
          <a:lstStyle>
            <a:lvl1pPr marL="0" indent="0" algn="ctr" defTabSz="762000">
              <a:spcBef>
                <a:spcPts val="600"/>
              </a:spcBef>
              <a:defRPr sz="2600">
                <a:solidFill>
                  <a:srgbClr val="888888"/>
                </a:solidFill>
              </a:defRPr>
            </a:lvl1pPr>
            <a:lvl2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2pPr>
            <a:lvl3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3pPr>
            <a:lvl4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4pPr>
            <a:lvl5pPr marL="0" indent="0" algn="ctr" defTabSz="762000">
              <a:spcBef>
                <a:spcPts val="600"/>
              </a:spcBef>
              <a:buSzTx/>
              <a:buNone/>
              <a:defRPr sz="26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1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7783364" y="5342459"/>
            <a:ext cx="217637" cy="213271"/>
          </a:xfrm>
          <a:prstGeom prst="rect">
            <a:avLst/>
          </a:prstGeom>
        </p:spPr>
        <p:txBody>
          <a:bodyPr lIns="38100" tIns="38100" rIns="38100" bIns="38100"/>
          <a:lstStyle>
            <a:lvl1pPr defTabSz="762000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ww.arrowhead.eu"/>
          <p:cNvSpPr txBox="1"/>
          <p:nvPr/>
        </p:nvSpPr>
        <p:spPr>
          <a:xfrm>
            <a:off x="374547" y="5168258"/>
            <a:ext cx="3966630" cy="1960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8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www.arrowhead.eu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99889" y="430429"/>
            <a:ext cx="7444937" cy="586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99889" y="1008543"/>
            <a:ext cx="7444937" cy="4166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Arrowhead blue.png" descr="Arrowhead blu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60243" y="4559084"/>
            <a:ext cx="1058086" cy="89556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8708974" y="197586"/>
            <a:ext cx="232875" cy="22850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68288" marR="0" indent="-268288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74700" marR="0" indent="-3175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00150" marR="0" indent="-28575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698170" marR="0" indent="-32657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09800" marR="0" indent="-3810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5146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9718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4290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886200" marR="0" indent="-228600" algn="l" defTabSz="457200" rtl="0" latinLnBrk="0">
        <a:lnSpc>
          <a:spcPct val="100000"/>
        </a:lnSpc>
        <a:spcBef>
          <a:spcPts val="4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Eclipse Arrowhead v5 WG…"/>
          <p:cNvSpPr txBox="1"/>
          <p:nvPr>
            <p:ph type="title"/>
          </p:nvPr>
        </p:nvSpPr>
        <p:spPr>
          <a:xfrm>
            <a:off x="799889" y="430429"/>
            <a:ext cx="7444937" cy="895566"/>
          </a:xfrm>
          <a:prstGeom prst="rect">
            <a:avLst/>
          </a:prstGeom>
        </p:spPr>
        <p:txBody>
          <a:bodyPr/>
          <a:lstStyle/>
          <a:p>
            <a:pPr defTabSz="370331">
              <a:defRPr sz="2916"/>
            </a:pPr>
            <a:r>
              <a:t>Eclipse Arrowhead v5 WG</a:t>
            </a:r>
          </a:p>
          <a:p>
            <a:pPr defTabSz="370331">
              <a:defRPr sz="2916"/>
            </a:pPr>
            <a:r>
              <a:t>March 6, 2025 meeting</a:t>
            </a:r>
          </a:p>
        </p:txBody>
      </p:sp>
      <p:sp>
        <p:nvSpPr>
          <p:cNvPr id="102" name="Agenda with MoM notes…"/>
          <p:cNvSpPr txBox="1"/>
          <p:nvPr>
            <p:ph type="body" idx="1"/>
          </p:nvPr>
        </p:nvSpPr>
        <p:spPr>
          <a:xfrm>
            <a:off x="799889" y="1468592"/>
            <a:ext cx="7444937" cy="3706091"/>
          </a:xfrm>
          <a:prstGeom prst="rect">
            <a:avLst/>
          </a:prstGeom>
        </p:spPr>
        <p:txBody>
          <a:bodyPr/>
          <a:lstStyle/>
          <a:p>
            <a:pPr marL="238776" indent="-238776" defTabSz="406908">
              <a:spcBef>
                <a:spcPts val="300"/>
              </a:spcBef>
              <a:defRPr sz="1779"/>
            </a:pPr>
            <a:r>
              <a:t>Agenda with MoM notes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1) Specifikation status, Jerker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2) Kod development, Tamas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3) Point four discussions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- Specification documentations approach</a:t>
            </a:r>
          </a:p>
          <a:p>
            <a:pPr lvl="1" marL="238776" indent="168131" defTabSz="406908">
              <a:spcBef>
                <a:spcPts val="300"/>
              </a:spcBef>
              <a:buSzTx/>
              <a:buNone/>
              <a:defRPr sz="1779"/>
            </a:pPr>
            <a:r>
              <a:t>-  Backwards compatibility - I do find many name changes of microsystem, microservice, variable etc. are these necessary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4) Way forward - formulation of action points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5) Time line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6) AoB</a:t>
            </a:r>
          </a:p>
          <a:p>
            <a:pPr marL="238776" indent="-238776" defTabSz="406908">
              <a:spcBef>
                <a:spcPts val="300"/>
              </a:spcBef>
              <a:defRPr sz="1779"/>
            </a:pPr>
            <a:r>
              <a:t>7) Next meeting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7) Next meet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7) Next meeting</a:t>
            </a:r>
          </a:p>
        </p:txBody>
      </p:sp>
      <p:sp>
        <p:nvSpPr>
          <p:cNvPr id="129" name="Thursday March 27 - 8.30 - 10 C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Thursday March 27 - 8.30 - 10 CET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1) Specifikation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 Specifikation status</a:t>
            </a:r>
          </a:p>
        </p:txBody>
      </p:sp>
      <p:sp>
        <p:nvSpPr>
          <p:cNvPr id="105" name="Foundational principles - fairly OK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Foundational principles - fairly OK</a:t>
            </a:r>
          </a:p>
          <a:p>
            <a:pPr/>
            <a:r>
              <a:t>GSoSD - fairly OK</a:t>
            </a:r>
          </a:p>
          <a:p>
            <a:pPr/>
          </a:p>
          <a:p>
            <a:pPr/>
            <a:r>
              <a:t>Core systems</a:t>
            </a:r>
          </a:p>
          <a:p>
            <a:pPr lvl="1" marL="268288" indent="188911">
              <a:buSzTx/>
              <a:buNone/>
            </a:pPr>
            <a:r>
              <a:t>SysDs</a:t>
            </a:r>
          </a:p>
          <a:p>
            <a:pPr lvl="2" marL="268288" indent="646112">
              <a:buSzTx/>
              <a:buNone/>
            </a:pPr>
            <a:r>
              <a:t>ServiceRegistry - exist 2Y old</a:t>
            </a:r>
          </a:p>
          <a:p>
            <a:pPr lvl="2" marL="268288" indent="646112">
              <a:buSzTx/>
              <a:buNone/>
            </a:pPr>
            <a:r>
              <a:t>ServiceOrchestration - exist 2Y old</a:t>
            </a:r>
          </a:p>
          <a:p>
            <a:pPr lvl="2" marL="268288" indent="646112">
              <a:buSzTx/>
              <a:buNone/>
            </a:pPr>
            <a:r>
              <a:t>Authorization - exist 9M old</a:t>
            </a:r>
          </a:p>
          <a:p>
            <a:pPr lvl="1" marL="268288" indent="188911">
              <a:buSzTx/>
              <a:buNone/>
            </a:pPr>
          </a:p>
          <a:p>
            <a:pPr lvl="2" marL="268288" indent="646112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1) Specifikation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 Specifikation status</a:t>
            </a:r>
          </a:p>
        </p:txBody>
      </p:sp>
      <p:sp>
        <p:nvSpPr>
          <p:cNvPr id="108" name="Core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Core systems</a:t>
            </a:r>
          </a:p>
          <a:p>
            <a:pPr lvl="1" marL="268288" indent="188911">
              <a:buSzTx/>
              <a:buNone/>
            </a:pPr>
            <a:r>
              <a:t>SysDs</a:t>
            </a:r>
          </a:p>
          <a:p>
            <a:pPr lvl="2" marL="268288" indent="646112">
              <a:buSzTx/>
              <a:buNone/>
            </a:pPr>
            <a:r>
              <a:t>ServiceRegistry - exist 2Y OLD</a:t>
            </a:r>
          </a:p>
          <a:p>
            <a:pPr lvl="2" marL="268288" indent="646112">
              <a:buSzTx/>
              <a:buNone/>
            </a:pPr>
            <a:r>
              <a:t>ServiceOrchestration - exist 2Y OLD</a:t>
            </a:r>
          </a:p>
          <a:p>
            <a:pPr lvl="2" marL="268288" indent="646112">
              <a:buSzTx/>
              <a:buNone/>
            </a:pPr>
            <a:r>
              <a:t>Authorization - exist 9M OLD</a:t>
            </a:r>
          </a:p>
          <a:p>
            <a:pPr lvl="1" marL="268288" indent="188911">
              <a:buSzTx/>
              <a:buNone/>
            </a:pPr>
            <a:r>
              <a:t>SDs</a:t>
            </a:r>
          </a:p>
          <a:p>
            <a:pPr lvl="2" marL="268288" indent="646112">
              <a:buSzTx/>
              <a:buNone/>
            </a:pPr>
            <a:r>
              <a:t>ServiceDiscovery - 3Y OLD</a:t>
            </a:r>
          </a:p>
          <a:p>
            <a:pPr lvl="2" marL="268288" indent="646112">
              <a:buSzTx/>
              <a:buNone/>
            </a:pPr>
            <a:r>
              <a:t>ServiceRegistry Administration - 3Y OLD</a:t>
            </a:r>
          </a:p>
          <a:p>
            <a:pPr lvl="2" marL="268288" indent="646112">
              <a:buSzTx/>
              <a:buNone/>
            </a:pPr>
            <a:r>
              <a:t>Identity provider - 3Y 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1) Specifikation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 Specifikation status</a:t>
            </a:r>
          </a:p>
        </p:txBody>
      </p:sp>
      <p:sp>
        <p:nvSpPr>
          <p:cNvPr id="111" name="Support system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Support systems</a:t>
            </a:r>
          </a:p>
          <a:p>
            <a:pPr lvl="1" marL="268288" indent="188911">
              <a:buSzTx/>
              <a:buNone/>
            </a:pPr>
            <a:r>
              <a:t>SysDs</a:t>
            </a:r>
          </a:p>
          <a:p>
            <a:pPr lvl="2" marL="268288" indent="646112">
              <a:buSzTx/>
              <a:buNone/>
            </a:pPr>
            <a:r>
              <a:t>MicrosystemMonitor - 8M OLD</a:t>
            </a:r>
          </a:p>
          <a:p>
            <a:pPr lvl="1" marL="268288" indent="188911">
              <a:buSzTx/>
              <a:buNone/>
            </a:pPr>
            <a:r>
              <a:t>SDs</a:t>
            </a:r>
          </a:p>
          <a:p>
            <a:pPr lvl="2" marL="268288" indent="646112">
              <a:buSzTx/>
              <a:buNone/>
            </a:pPr>
            <a:r>
              <a:t>SysMonitor - 6M OLD</a:t>
            </a:r>
          </a:p>
          <a:p>
            <a:pPr lvl="2" marL="268288" indent="646112">
              <a:buSzTx/>
              <a:buNone/>
            </a:pPr>
            <a:r>
              <a:t>SysMonitorData - SysML model 1M OLD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ode develop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Code development</a:t>
            </a:r>
          </a:p>
        </p:txBody>
      </p:sp>
      <p:sp>
        <p:nvSpPr>
          <p:cNvPr id="114" name="Java - Tama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03898" indent="-203898" defTabSz="347472">
              <a:spcBef>
                <a:spcPts val="300"/>
              </a:spcBef>
              <a:defRPr sz="1520"/>
            </a:pPr>
            <a:r>
              <a:t>Java - Tamas</a:t>
            </a:r>
          </a:p>
          <a:p>
            <a:pPr lvl="1" marL="203898" indent="143573" defTabSz="347472">
              <a:spcBef>
                <a:spcPts val="300"/>
              </a:spcBef>
              <a:buSzTx/>
              <a:buNone/>
              <a:defRPr sz="1520"/>
            </a:pPr>
            <a:r>
              <a:t>Core system code and documentation/website done but not yet integrated to the GitHub Eclipse arrowhead repo</a:t>
            </a:r>
          </a:p>
          <a:p>
            <a:pPr lvl="1" marL="203898" indent="143573" defTabSz="347472">
              <a:spcBef>
                <a:spcPts val="300"/>
              </a:spcBef>
              <a:buSzTx/>
              <a:buNone/>
              <a:defRPr sz="1520"/>
            </a:pPr>
          </a:p>
          <a:p>
            <a:pPr marL="203898" indent="-203898" defTabSz="347472">
              <a:spcBef>
                <a:spcPts val="300"/>
              </a:spcBef>
              <a:defRPr sz="1520"/>
            </a:pPr>
            <a:r>
              <a:t>GOlang</a:t>
            </a:r>
          </a:p>
          <a:p>
            <a:pPr lvl="1" marL="203898" indent="143573" defTabSz="347472">
              <a:spcBef>
                <a:spcPts val="300"/>
              </a:spcBef>
              <a:buSzTx/>
              <a:buNone/>
              <a:defRPr sz="1520"/>
            </a:pPr>
            <a:r>
              <a:t>3 different versions on-going</a:t>
            </a:r>
          </a:p>
          <a:p>
            <a:pPr lvl="2" marL="203898" indent="491045" defTabSz="347472">
              <a:spcBef>
                <a:spcPts val="300"/>
              </a:spcBef>
              <a:buSzTx/>
              <a:buNone/>
              <a:defRPr sz="1520"/>
            </a:pPr>
            <a:r>
              <a:t>Thingwave, Jens Eliasson</a:t>
            </a:r>
          </a:p>
          <a:p>
            <a:pPr lvl="3" marL="203898" indent="838517" defTabSz="347472">
              <a:spcBef>
                <a:spcPts val="300"/>
              </a:spcBef>
              <a:buSzTx/>
              <a:buNone/>
              <a:defRPr sz="1520"/>
            </a:pPr>
            <a:r>
              <a:t>Commercial product</a:t>
            </a:r>
          </a:p>
          <a:p>
            <a:pPr lvl="2" marL="203898" indent="491045" defTabSz="347472">
              <a:spcBef>
                <a:spcPts val="300"/>
              </a:spcBef>
              <a:buSzTx/>
              <a:buNone/>
              <a:defRPr sz="1520"/>
            </a:pPr>
            <a:r>
              <a:t>LTU, Jan van Deventer, ServiceRegistry, ServiceOrchestration, resilience focus, data model ontology integration</a:t>
            </a:r>
          </a:p>
          <a:p>
            <a:pPr lvl="2" marL="203898" indent="491045" defTabSz="347472">
              <a:spcBef>
                <a:spcPts val="300"/>
              </a:spcBef>
              <a:buSzTx/>
              <a:buNone/>
              <a:defRPr sz="1520"/>
            </a:pPr>
            <a:r>
              <a:t>LTU, Johan Kristiansson core systems including a SDK</a:t>
            </a:r>
          </a:p>
          <a:p>
            <a:pPr marL="203898" indent="-203898" defTabSz="347472">
              <a:spcBef>
                <a:spcPts val="300"/>
              </a:spcBef>
              <a:defRPr sz="1520"/>
            </a:pPr>
            <a:r>
              <a:t>SysML </a:t>
            </a:r>
          </a:p>
          <a:p>
            <a:pPr lvl="1" marL="203898" indent="143573" defTabSz="347472">
              <a:spcBef>
                <a:spcPts val="300"/>
              </a:spcBef>
              <a:buSzTx/>
              <a:buNone/>
              <a:defRPr sz="1520"/>
            </a:pPr>
            <a:r>
              <a:t>Models of core systems and a set of support systems plus use case examples available in GitHub. </a:t>
            </a:r>
          </a:p>
          <a:p>
            <a:pPr lvl="1" marL="203898" indent="143573" defTabSz="347472">
              <a:spcBef>
                <a:spcPts val="300"/>
              </a:spcBef>
              <a:buSzTx/>
              <a:buNone/>
              <a:defRPr sz="1520"/>
            </a:pPr>
            <a:r>
              <a:t>https://github.com/eclipse-arrowhead/profile-library-sysml/tree/main/distribution/Papyrus/ArrowheadDSL_2025_v5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3) Points four discuss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3) Points four discussions</a:t>
            </a:r>
          </a:p>
        </p:txBody>
      </p:sp>
      <p:sp>
        <p:nvSpPr>
          <p:cNvPr id="117" name="- Specification documentations approac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Specification documentations approach</a:t>
            </a:r>
          </a:p>
          <a:p>
            <a:pPr lvl="1" marL="268288" indent="188911">
              <a:buSzTx/>
              <a:buNone/>
            </a:pPr>
            <a:r>
              <a:t>Word or Latex has been the agreed approach</a:t>
            </a:r>
          </a:p>
          <a:p>
            <a:pPr lvl="1" marL="268288" indent="188911">
              <a:buSzTx/>
              <a:buNone/>
            </a:pPr>
            <a:r>
              <a:t>github web pages </a:t>
            </a:r>
          </a:p>
          <a:p>
            <a:pPr lvl="1" marL="268288" indent="188911">
              <a:buSzTx/>
              <a:buNone/>
            </a:pPr>
            <a:r>
              <a:t>roadmap direction is SysML</a:t>
            </a:r>
          </a:p>
          <a:p>
            <a:pPr lvl="1" marL="268288" indent="188911">
              <a:buSzTx/>
              <a:buNone/>
            </a:pPr>
            <a:r>
              <a:t>we now see yamal code as well</a:t>
            </a:r>
          </a:p>
          <a:p>
            <a:pPr/>
          </a:p>
          <a:p>
            <a:pPr/>
            <a:r>
              <a:t>-  Backwards compatibility - I do find many name changes of microsystem, microservice, variable etc. are these necessary</a:t>
            </a:r>
          </a:p>
          <a:p>
            <a:pPr lvl="1" marL="268288" indent="188911">
              <a:buSzTx/>
              <a:buNone/>
            </a:pPr>
            <a:r>
              <a:t>Microsystems Name changes</a:t>
            </a:r>
          </a:p>
          <a:p>
            <a:pPr lvl="1" marL="268288" indent="188911">
              <a:buSzTx/>
              <a:buNone/>
            </a:pPr>
            <a:r>
              <a:t>Microservice Name changes</a:t>
            </a:r>
          </a:p>
          <a:p>
            <a:pPr lvl="2" marL="268288" indent="646112">
              <a:buSzTx/>
              <a:buNone/>
            </a:pPr>
            <a:r>
              <a:t>variable changes are plentiful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4) Way forwar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4) Way forward</a:t>
            </a:r>
          </a:p>
        </p:txBody>
      </p:sp>
      <p:sp>
        <p:nvSpPr>
          <p:cNvPr id="120" name="Action poin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Action points</a:t>
            </a:r>
          </a:p>
          <a:p>
            <a:pPr lvl="1" marL="268288" indent="188911">
              <a:buSzTx/>
              <a:buNone/>
            </a:pPr>
            <a:r>
              <a:t>Alignment of AITIA documentation/website  and LTU SysML work, Jerker and Raymond/Tamas</a:t>
            </a:r>
          </a:p>
          <a:p>
            <a:pPr lvl="1" marL="268288" indent="188911">
              <a:buSzTx/>
              <a:buNone/>
            </a:pPr>
            <a:r>
              <a:t>Integration of LTU GOlang initiatives to one major branch, Jerker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5) Time lin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5) Time line</a:t>
            </a:r>
          </a:p>
        </p:txBody>
      </p:sp>
      <p:sp>
        <p:nvSpPr>
          <p:cNvPr id="123" name="To be pushed to GitHub by AITI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 be pushed to GitHub by AITIA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6) Ao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6) AoB</a:t>
            </a:r>
          </a:p>
        </p:txBody>
      </p:sp>
      <p:sp>
        <p:nvSpPr>
          <p:cNvPr id="126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