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85" r:id="rId5"/>
    <p:sldId id="259" r:id="rId6"/>
    <p:sldId id="283" r:id="rId7"/>
    <p:sldId id="284" r:id="rId8"/>
    <p:sldId id="260" r:id="rId9"/>
    <p:sldId id="290" r:id="rId10"/>
    <p:sldId id="262" r:id="rId11"/>
    <p:sldId id="287" r:id="rId12"/>
    <p:sldId id="288" r:id="rId13"/>
    <p:sldId id="264" r:id="rId14"/>
    <p:sldId id="289" r:id="rId15"/>
    <p:sldId id="273" r:id="rId16"/>
  </p:sldIdLst>
  <p:sldSz cx="9144000" cy="5715000" type="screen16x1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15"/>
    <p:restoredTop sz="94694"/>
  </p:normalViewPr>
  <p:slideViewPr>
    <p:cSldViewPr snapToGrid="0" snapToObjects="1">
      <p:cViewPr varScale="1">
        <p:scale>
          <a:sx n="100" d="100"/>
          <a:sy n="100" d="100"/>
        </p:scale>
        <p:origin x="17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2" name="Shape 1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rrowhead_3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Bildobjekt 1" descr="Bildobjekt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97" y="-10921"/>
            <a:ext cx="9156992" cy="573684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Title Text"/>
          <p:cNvSpPr txBox="1">
            <a:spLocks noGrp="1"/>
          </p:cNvSpPr>
          <p:nvPr>
            <p:ph type="title"/>
          </p:nvPr>
        </p:nvSpPr>
        <p:spPr>
          <a:xfrm>
            <a:off x="799889" y="916071"/>
            <a:ext cx="7444938" cy="58659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/>
          <a:lstStyle>
            <a:lvl1pPr marL="1587" indent="-1587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rrowhea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99889" y="1185151"/>
            <a:ext cx="3645240" cy="45298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rrowhead_2 - 1 column">
    <p:bg>
      <p:bgPr>
        <a:solidFill>
          <a:srgbClr val="002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Bildobjekt 2" descr="Bildobjekt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7872"/>
            <a:ext cx="9144793" cy="5730742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www.arrowhead.eu"/>
          <p:cNvSpPr txBox="1"/>
          <p:nvPr/>
        </p:nvSpPr>
        <p:spPr>
          <a:xfrm>
            <a:off x="374547" y="5168258"/>
            <a:ext cx="3966631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www.arrowhead.eu</a:t>
            </a:r>
          </a:p>
        </p:txBody>
      </p:sp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799889" y="916071"/>
            <a:ext cx="7444938" cy="5865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rrowhead_2 - 2 column">
    <p:bg>
      <p:bgPr>
        <a:solidFill>
          <a:srgbClr val="002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Bildobjekt 6" descr="Bildobjekt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7872"/>
            <a:ext cx="9144793" cy="5730742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www.arrowhead.eu"/>
          <p:cNvSpPr txBox="1"/>
          <p:nvPr/>
        </p:nvSpPr>
        <p:spPr>
          <a:xfrm>
            <a:off x="374547" y="5168258"/>
            <a:ext cx="3966631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www.arrowhead.eu</a:t>
            </a:r>
          </a:p>
        </p:txBody>
      </p:sp>
      <p:sp>
        <p:nvSpPr>
          <p:cNvPr id="44" name="Title Text"/>
          <p:cNvSpPr txBox="1">
            <a:spLocks noGrp="1"/>
          </p:cNvSpPr>
          <p:nvPr>
            <p:ph type="title"/>
          </p:nvPr>
        </p:nvSpPr>
        <p:spPr>
          <a:xfrm>
            <a:off x="799889" y="916071"/>
            <a:ext cx="7444938" cy="5865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rowhead_3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Bildobjekt 2" descr="Bildobjekt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96" y="-10920"/>
            <a:ext cx="9156991" cy="5736839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www.arrowhead.eu"/>
          <p:cNvSpPr txBox="1"/>
          <p:nvPr/>
        </p:nvSpPr>
        <p:spPr>
          <a:xfrm>
            <a:off x="374547" y="5168258"/>
            <a:ext cx="3966631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www.arrowhead.eu</a:t>
            </a:r>
          </a:p>
        </p:txBody>
      </p:sp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799889" y="916071"/>
            <a:ext cx="7444938" cy="58658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rrowhead_3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Bildobjekt 1" descr="Bildobjekt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96" y="-10920"/>
            <a:ext cx="9156991" cy="5736839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799889" y="916071"/>
            <a:ext cx="7444938" cy="58659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6" name="Body Level One…"/>
          <p:cNvSpPr txBox="1">
            <a:spLocks noGrp="1"/>
          </p:cNvSpPr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/>
          <a:lstStyle>
            <a:lvl1pPr marL="1587" indent="-1587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08978" y="197587"/>
            <a:ext cx="232873" cy="22850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Rubrikbild">
    <p:bg>
      <p:bgPr>
        <a:solidFill>
          <a:srgbClr val="002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xfrm>
            <a:off x="1333500" y="1775354"/>
            <a:ext cx="6477000" cy="1225025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FFFFFF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76" name="Bildobjekt 2" descr="Bildobjekt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399" y="4517999"/>
            <a:ext cx="1004730" cy="986403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>
            <a:spLocks noGrp="1"/>
          </p:cNvSpPr>
          <p:nvPr>
            <p:ph type="title"/>
          </p:nvPr>
        </p:nvSpPr>
        <p:spPr>
          <a:xfrm>
            <a:off x="1333500" y="1775354"/>
            <a:ext cx="6477000" cy="1225025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/>
          </a:lstStyle>
          <a:p>
            <a:r>
              <a:t>Title Text</a:t>
            </a:r>
          </a:p>
        </p:txBody>
      </p:sp>
      <p:sp>
        <p:nvSpPr>
          <p:cNvPr id="8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888888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86" name="Bildobjekt 4" descr="Bildobjek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740" y="4516958"/>
            <a:ext cx="1005843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www.arrowhead.eu"/>
          <p:cNvSpPr txBox="1"/>
          <p:nvPr/>
        </p:nvSpPr>
        <p:spPr>
          <a:xfrm>
            <a:off x="374545" y="5168258"/>
            <a:ext cx="3966635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www.arrowhead.eu</a:t>
            </a:r>
          </a:p>
        </p:txBody>
      </p:sp>
      <p:pic>
        <p:nvPicPr>
          <p:cNvPr id="95" name="Bildobjekt 6" descr="Bildobjekt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740" y="4516958"/>
            <a:ext cx="1005844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08978" y="197587"/>
            <a:ext cx="232873" cy="22850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ww.arrowhead.eu"/>
          <p:cNvSpPr txBox="1"/>
          <p:nvPr/>
        </p:nvSpPr>
        <p:spPr>
          <a:xfrm>
            <a:off x="374547" y="5168258"/>
            <a:ext cx="3966631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www.arrowhead.eu</a:t>
            </a:r>
          </a:p>
        </p:txBody>
      </p:sp>
      <p:pic>
        <p:nvPicPr>
          <p:cNvPr id="3" name="Bildobjekt 6" descr="Bildobjekt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25740" y="4516958"/>
            <a:ext cx="1005843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799889" y="598565"/>
            <a:ext cx="7444938" cy="58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799889" y="1185151"/>
            <a:ext cx="7444938" cy="452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08977" y="197587"/>
            <a:ext cx="232873" cy="22850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68288" marR="0" indent="-26828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69" marR="0" indent="-326569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146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9718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290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886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eclipse-arrowhead/core-java-spring/releas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eclipse-arrowhead/core-java-spring/pull/29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lipse-arrowhead/core-java-spring" TargetMode="External"/><Relationship Id="rId2" Type="http://schemas.openxmlformats.org/officeDocument/2006/relationships/hyperlink" Target="https://github.com/eclipse-arrowhea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roductive4.0 and Arrowhead Tools meeting"/>
          <p:cNvSpPr txBox="1">
            <a:spLocks noGrp="1"/>
          </p:cNvSpPr>
          <p:nvPr>
            <p:ph type="title"/>
          </p:nvPr>
        </p:nvSpPr>
        <p:spPr>
          <a:xfrm>
            <a:off x="1333500" y="1775354"/>
            <a:ext cx="6477000" cy="1225025"/>
          </a:xfrm>
          <a:prstGeom prst="rect">
            <a:avLst/>
          </a:prstGeom>
        </p:spPr>
        <p:txBody>
          <a:bodyPr/>
          <a:lstStyle/>
          <a:p>
            <a:r>
              <a:rPr lang="hu-HU" dirty="0" err="1"/>
              <a:t>GitHub</a:t>
            </a:r>
            <a:r>
              <a:rPr lang="hu-HU" dirty="0"/>
              <a:t> </a:t>
            </a:r>
            <a:r>
              <a:rPr lang="hu-HU" dirty="0" err="1"/>
              <a:t>contribution</a:t>
            </a:r>
            <a:endParaRPr dirty="0"/>
          </a:p>
        </p:txBody>
      </p:sp>
      <p:sp>
        <p:nvSpPr>
          <p:cNvPr id="195" name="V0.6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dirty="0"/>
              <a:t>Szvetlin Tanyi</a:t>
            </a:r>
            <a:br>
              <a:rPr lang="hu-HU" dirty="0"/>
            </a:br>
            <a:r>
              <a:rPr lang="hu-HU" dirty="0" err="1"/>
              <a:t>szvetlin@aitia.ai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Day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dirty="0"/>
              <a:t>CI/CD</a:t>
            </a:r>
            <a:endParaRPr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Day 0"/>
          <p:cNvSpPr txBox="1">
            <a:spLocks noGrp="1"/>
          </p:cNvSpPr>
          <p:nvPr>
            <p:ph type="title"/>
          </p:nvPr>
        </p:nvSpPr>
        <p:spPr>
          <a:xfrm>
            <a:off x="731051" y="222997"/>
            <a:ext cx="6700445" cy="43141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79439">
              <a:defRPr sz="2500"/>
            </a:lvl1pPr>
          </a:lstStyle>
          <a:p>
            <a:r>
              <a:rPr lang="hu-HU" dirty="0" err="1"/>
              <a:t>GitHub</a:t>
            </a:r>
            <a:r>
              <a:rPr lang="hu-HU" dirty="0"/>
              <a:t> </a:t>
            </a:r>
            <a:r>
              <a:rPr lang="hu-HU" dirty="0" err="1"/>
              <a:t>Actions</a:t>
            </a:r>
            <a:endParaRPr dirty="0"/>
          </a:p>
        </p:txBody>
      </p:sp>
      <p:sp>
        <p:nvSpPr>
          <p:cNvPr id="201" name="16.00 MC meeting…"/>
          <p:cNvSpPr txBox="1">
            <a:spLocks noGrp="1"/>
          </p:cNvSpPr>
          <p:nvPr>
            <p:ph type="body" idx="1"/>
          </p:nvPr>
        </p:nvSpPr>
        <p:spPr>
          <a:xfrm>
            <a:off x="727351" y="912197"/>
            <a:ext cx="8622319" cy="4525904"/>
          </a:xfrm>
          <a:prstGeom prst="rect">
            <a:avLst/>
          </a:prstGeom>
        </p:spPr>
        <p:txBody>
          <a:bodyPr/>
          <a:lstStyle/>
          <a:p>
            <a:pPr marL="285750" indent="-285750" defTabSz="452627">
              <a:spcBef>
                <a:spcPts val="300"/>
              </a:spcBef>
              <a:buFont typeface="Arial" panose="020B0604020202020204" pitchFamily="34" charset="0"/>
              <a:buChar char="•"/>
              <a:defRPr sz="1782"/>
            </a:pPr>
            <a:r>
              <a:rPr lang="hu-HU" dirty="0" err="1"/>
              <a:t>Automatic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every</a:t>
            </a:r>
            <a:r>
              <a:rPr lang="hu-HU" dirty="0"/>
              <a:t> </a:t>
            </a:r>
            <a:r>
              <a:rPr lang="hu-HU" dirty="0" err="1"/>
              <a:t>push</a:t>
            </a:r>
            <a:endParaRPr lang="hu-HU" dirty="0"/>
          </a:p>
          <a:p>
            <a:pPr marL="285750" indent="-285750" defTabSz="452627">
              <a:spcBef>
                <a:spcPts val="300"/>
              </a:spcBef>
              <a:buFont typeface="Arial" panose="020B0604020202020204" pitchFamily="34" charset="0"/>
              <a:buChar char="•"/>
              <a:defRPr sz="1782"/>
            </a:pP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style</a:t>
            </a:r>
            <a:r>
              <a:rPr lang="hu-HU" dirty="0"/>
              <a:t> </a:t>
            </a:r>
            <a:r>
              <a:rPr lang="hu-HU" dirty="0" err="1"/>
              <a:t>enforcing</a:t>
            </a:r>
            <a:r>
              <a:rPr lang="hu-HU" dirty="0"/>
              <a:t> (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style</a:t>
            </a:r>
            <a:r>
              <a:rPr lang="hu-HU" dirty="0"/>
              <a:t> </a:t>
            </a:r>
            <a:r>
              <a:rPr lang="hu-HU" dirty="0" err="1"/>
              <a:t>will</a:t>
            </a:r>
            <a:r>
              <a:rPr lang="hu-HU" dirty="0"/>
              <a:t> be </a:t>
            </a:r>
            <a:r>
              <a:rPr lang="hu-HU" dirty="0" err="1"/>
              <a:t>included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project </a:t>
            </a:r>
            <a:r>
              <a:rPr lang="hu-HU" dirty="0" err="1"/>
              <a:t>too</a:t>
            </a:r>
            <a:r>
              <a:rPr lang="hu-HU" dirty="0"/>
              <a:t>)</a:t>
            </a:r>
          </a:p>
          <a:p>
            <a:pPr marL="285750" indent="-285750" defTabSz="452627">
              <a:spcBef>
                <a:spcPts val="300"/>
              </a:spcBef>
              <a:buFont typeface="Arial" panose="020B0604020202020204" pitchFamily="34" charset="0"/>
              <a:buChar char="•"/>
              <a:defRPr sz="1782"/>
            </a:pPr>
            <a:r>
              <a:rPr lang="hu-HU" dirty="0" err="1"/>
              <a:t>Tries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build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project</a:t>
            </a:r>
          </a:p>
          <a:p>
            <a:pPr marL="285750" indent="-285750" defTabSz="452627">
              <a:spcBef>
                <a:spcPts val="300"/>
              </a:spcBef>
              <a:buFont typeface="Arial" panose="020B0604020202020204" pitchFamily="34" charset="0"/>
              <a:buChar char="•"/>
              <a:defRPr sz="1782"/>
            </a:pPr>
            <a:r>
              <a:rPr lang="hu-HU" dirty="0" err="1"/>
              <a:t>Runs</a:t>
            </a:r>
            <a:r>
              <a:rPr lang="hu-HU" dirty="0"/>
              <a:t> unit &amp; </a:t>
            </a:r>
            <a:r>
              <a:rPr lang="hu-HU" dirty="0" err="1"/>
              <a:t>integration</a:t>
            </a:r>
            <a:r>
              <a:rPr lang="hu-HU" dirty="0"/>
              <a:t> test</a:t>
            </a:r>
          </a:p>
          <a:p>
            <a:pPr marL="285750" indent="-285750" defTabSz="452627">
              <a:spcBef>
                <a:spcPts val="300"/>
              </a:spcBef>
              <a:buFont typeface="Arial" panose="020B0604020202020204" pitchFamily="34" charset="0"/>
              <a:buChar char="•"/>
              <a:defRPr sz="1782"/>
            </a:pPr>
            <a:endParaRPr lang="hu-HU" dirty="0"/>
          </a:p>
          <a:p>
            <a:pPr marL="285750" indent="-285750" defTabSz="452627">
              <a:spcBef>
                <a:spcPts val="300"/>
              </a:spcBef>
              <a:buFont typeface="Arial" panose="020B0604020202020204" pitchFamily="34" charset="0"/>
              <a:buChar char="•"/>
              <a:defRPr sz="1782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58FE0E-E43B-9543-AB3F-4FEA5904C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805" y="2315538"/>
            <a:ext cx="2391192" cy="31764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9F7414-2EDF-264E-A18A-49B98B768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664" y="1569143"/>
            <a:ext cx="5276335" cy="412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8891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16B2-8510-A944-BC68-220B8A9F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HU" dirty="0"/>
              <a:t>Jenkins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68906-689D-AC4A-8B3F-F41168F3B0D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99889" y="1185151"/>
            <a:ext cx="7120792" cy="39312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HU" dirty="0"/>
              <a:t>Request an instance from Eclipse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HU" dirty="0"/>
              <a:t>It will build the Docker images and upload them do DockerHub.</a:t>
            </a:r>
          </a:p>
          <a:p>
            <a:pPr marL="0" indent="0"/>
            <a:endParaRPr lang="en-HU" dirty="0"/>
          </a:p>
        </p:txBody>
      </p:sp>
    </p:spTree>
    <p:extLst>
      <p:ext uri="{BB962C8B-B14F-4D97-AF65-F5344CB8AC3E}">
        <p14:creationId xmlns:p14="http://schemas.microsoft.com/office/powerpoint/2010/main" val="415272747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Basic architecture training ses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dirty="0" err="1"/>
              <a:t>Releases</a:t>
            </a:r>
            <a:endParaRPr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16B2-8510-A944-BC68-220B8A9F8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89" y="166765"/>
            <a:ext cx="7444938" cy="586588"/>
          </a:xfrm>
        </p:spPr>
        <p:txBody>
          <a:bodyPr>
            <a:normAutofit fontScale="90000"/>
          </a:bodyPr>
          <a:lstStyle/>
          <a:p>
            <a:r>
              <a:rPr lang="en-HU" dirty="0"/>
              <a:t>Releases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68906-689D-AC4A-8B3F-F41168F3B0D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99888" y="753353"/>
            <a:ext cx="8229811" cy="45298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HU" dirty="0"/>
              <a:t>Source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HU" dirty="0"/>
              <a:t>JAR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HU" dirty="0"/>
              <a:t>Documentation – PDF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https://github.com/eclipse-arrowhead/core-java-spring/releases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H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H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80318-4999-2245-B8C3-40C268A86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4272"/>
            <a:ext cx="9144000" cy="340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42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chnology development ses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dirty="0" err="1"/>
              <a:t>Questions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Agenda"/>
          <p:cNvSpPr txBox="1">
            <a:spLocks noGrp="1"/>
          </p:cNvSpPr>
          <p:nvPr>
            <p:ph type="title"/>
          </p:nvPr>
        </p:nvSpPr>
        <p:spPr>
          <a:xfrm>
            <a:off x="353840" y="198659"/>
            <a:ext cx="7444939" cy="586589"/>
          </a:xfrm>
          <a:prstGeom prst="rect">
            <a:avLst/>
          </a:prstGeom>
        </p:spPr>
        <p:txBody>
          <a:bodyPr/>
          <a:lstStyle>
            <a:lvl1pPr defTabSz="402336">
              <a:defRPr sz="2500"/>
            </a:lvl1pPr>
          </a:lstStyle>
          <a:p>
            <a:pPr algn="ctr"/>
            <a:r>
              <a:rPr lang="hu-HU" dirty="0" err="1"/>
              <a:t>GitHub</a:t>
            </a:r>
            <a:r>
              <a:rPr lang="hu-HU" dirty="0"/>
              <a:t> </a:t>
            </a:r>
            <a:r>
              <a:rPr lang="hu-HU" dirty="0" err="1"/>
              <a:t>Issues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9DC88C-7BA5-B54A-92B4-980E0CCB9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81" y="762173"/>
            <a:ext cx="7316855" cy="484127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Day 0"/>
          <p:cNvSpPr txBox="1">
            <a:spLocks noGrp="1"/>
          </p:cNvSpPr>
          <p:nvPr>
            <p:ph type="title"/>
          </p:nvPr>
        </p:nvSpPr>
        <p:spPr>
          <a:xfrm>
            <a:off x="731051" y="222997"/>
            <a:ext cx="6700445" cy="43141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79439">
              <a:defRPr sz="2500"/>
            </a:lvl1pPr>
          </a:lstStyle>
          <a:p>
            <a:pPr algn="ctr"/>
            <a:r>
              <a:rPr lang="hu-HU" dirty="0" err="1"/>
              <a:t>Filing</a:t>
            </a:r>
            <a:r>
              <a:rPr lang="hu-HU" dirty="0"/>
              <a:t> a </a:t>
            </a:r>
            <a:r>
              <a:rPr lang="hu-HU" dirty="0" err="1"/>
              <a:t>new</a:t>
            </a:r>
            <a:r>
              <a:rPr lang="hu-HU" dirty="0"/>
              <a:t> </a:t>
            </a:r>
            <a:r>
              <a:rPr lang="hu-HU" dirty="0" err="1"/>
              <a:t>issue</a:t>
            </a:r>
            <a:endParaRPr dirty="0"/>
          </a:p>
        </p:txBody>
      </p:sp>
      <p:sp>
        <p:nvSpPr>
          <p:cNvPr id="201" name="16.00 MC meeting…"/>
          <p:cNvSpPr txBox="1">
            <a:spLocks noGrp="1"/>
          </p:cNvSpPr>
          <p:nvPr>
            <p:ph type="body" idx="1"/>
          </p:nvPr>
        </p:nvSpPr>
        <p:spPr>
          <a:xfrm>
            <a:off x="727351" y="912197"/>
            <a:ext cx="8622319" cy="4525904"/>
          </a:xfrm>
          <a:prstGeom prst="rect">
            <a:avLst/>
          </a:prstGeom>
        </p:spPr>
        <p:txBody>
          <a:bodyPr/>
          <a:lstStyle/>
          <a:p>
            <a:pPr marL="285750" indent="-285750" defTabSz="452627">
              <a:spcBef>
                <a:spcPts val="300"/>
              </a:spcBef>
              <a:buFont typeface="Arial" panose="020B0604020202020204" pitchFamily="34" charset="0"/>
              <a:buChar char="•"/>
              <a:defRPr sz="1782"/>
            </a:pPr>
            <a:r>
              <a:rPr lang="en-HU" dirty="0"/>
              <a:t>Descriptive Title</a:t>
            </a:r>
          </a:p>
          <a:p>
            <a:pPr marL="285750" indent="-285750" defTabSz="452627">
              <a:spcBef>
                <a:spcPts val="300"/>
              </a:spcBef>
              <a:buFont typeface="Arial" panose="020B0604020202020204" pitchFamily="34" charset="0"/>
              <a:buChar char="•"/>
              <a:defRPr sz="1782"/>
            </a:pPr>
            <a:r>
              <a:rPr lang="en-HU" dirty="0"/>
              <a:t>Description with explanation, proposal, images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6918B1-3D48-AD43-9406-B281F0455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30" y="1591407"/>
            <a:ext cx="6477485" cy="355672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583A4-68B4-7346-8074-03F58FF4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HU" sz="2500" dirty="0"/>
              <a:t>Replying to issues / pull requests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D05FF-2094-D84F-A565-E1C1255338F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99888" y="1185151"/>
            <a:ext cx="6743911" cy="45298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https://github.com/eclipse-arrowhead/core-java-spring/pull/290</a:t>
            </a:r>
            <a:endParaRPr lang="en-GB" dirty="0"/>
          </a:p>
          <a:p>
            <a:endParaRPr lang="en-H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5C5F7B-FC26-7644-B6AC-50DC7D645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81" y="2211826"/>
            <a:ext cx="6515100" cy="2476500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34759C16-CD5A-FF48-A184-F85F192919D4}"/>
              </a:ext>
            </a:extLst>
          </p:cNvPr>
          <p:cNvSpPr/>
          <p:nvPr/>
        </p:nvSpPr>
        <p:spPr>
          <a:xfrm>
            <a:off x="2321169" y="4185138"/>
            <a:ext cx="1116623" cy="246185"/>
          </a:xfrm>
          <a:prstGeom prst="frame">
            <a:avLst/>
          </a:prstGeom>
          <a:solidFill>
            <a:schemeClr val="accent2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H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781872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ay 0"/>
          <p:cNvSpPr txBox="1">
            <a:spLocks noGrp="1"/>
          </p:cNvSpPr>
          <p:nvPr>
            <p:ph type="title"/>
          </p:nvPr>
        </p:nvSpPr>
        <p:spPr>
          <a:xfrm>
            <a:off x="1177099" y="142565"/>
            <a:ext cx="6700445" cy="527938"/>
          </a:xfrm>
          <a:prstGeom prst="rect">
            <a:avLst/>
          </a:prstGeom>
        </p:spPr>
        <p:txBody>
          <a:bodyPr/>
          <a:lstStyle>
            <a:lvl1pPr defTabSz="379439">
              <a:defRPr sz="2500"/>
            </a:lvl1pPr>
          </a:lstStyle>
          <a:p>
            <a:pPr algn="ctr"/>
            <a:r>
              <a:rPr lang="hu-HU" dirty="0" err="1"/>
              <a:t>Contribution</a:t>
            </a:r>
            <a:r>
              <a:rPr lang="hu-HU" dirty="0"/>
              <a:t> - </a:t>
            </a:r>
            <a:r>
              <a:rPr lang="hu-HU" dirty="0" err="1"/>
              <a:t>Eclipse</a:t>
            </a:r>
            <a:r>
              <a:rPr lang="hu-HU" dirty="0"/>
              <a:t> </a:t>
            </a:r>
            <a:r>
              <a:rPr lang="hu-HU" dirty="0" err="1"/>
              <a:t>Committer</a:t>
            </a:r>
            <a:endParaRPr dirty="0"/>
          </a:p>
        </p:txBody>
      </p:sp>
      <p:sp>
        <p:nvSpPr>
          <p:cNvPr id="204" name="16.00 MC meeting…"/>
          <p:cNvSpPr txBox="1">
            <a:spLocks noGrp="1"/>
          </p:cNvSpPr>
          <p:nvPr>
            <p:ph type="body" idx="1"/>
          </p:nvPr>
        </p:nvSpPr>
        <p:spPr>
          <a:xfrm>
            <a:off x="1177099" y="569870"/>
            <a:ext cx="6700445" cy="40768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Fill</a:t>
            </a:r>
            <a:r>
              <a:rPr lang="hu-HU" dirty="0"/>
              <a:t> out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GitHub</a:t>
            </a:r>
            <a:r>
              <a:rPr lang="hu-HU" dirty="0"/>
              <a:t> ID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same</a:t>
            </a:r>
            <a:r>
              <a:rPr lang="hu-HU" dirty="0"/>
              <a:t> email </a:t>
            </a:r>
            <a:r>
              <a:rPr lang="hu-HU" dirty="0" err="1"/>
              <a:t>address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commit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changes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machine</a:t>
            </a:r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0A7879-936A-D941-AC55-D08905A5F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23" y="1753042"/>
            <a:ext cx="5346439" cy="1887357"/>
          </a:xfrm>
          <a:prstGeom prst="rect">
            <a:avLst/>
          </a:prstGeo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EFA383A3-7828-014A-AFF2-9185DFEA4ED3}"/>
              </a:ext>
            </a:extLst>
          </p:cNvPr>
          <p:cNvSpPr/>
          <p:nvPr/>
        </p:nvSpPr>
        <p:spPr>
          <a:xfrm>
            <a:off x="4783015" y="3182815"/>
            <a:ext cx="747347" cy="414834"/>
          </a:xfrm>
          <a:prstGeom prst="frame">
            <a:avLst/>
          </a:prstGeom>
          <a:solidFill>
            <a:schemeClr val="accent2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H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E087EE-26E8-B841-BE85-A5360C697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930" y="1875099"/>
            <a:ext cx="1968500" cy="1765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1BAE52-A2C7-DD43-92B0-8876603F3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23" y="3823273"/>
            <a:ext cx="7297616" cy="148519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D19D694-F057-4344-A683-349562D8F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74" y="0"/>
            <a:ext cx="6341452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5219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6CFFAA8-375D-2A4F-B547-606060A47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791"/>
            <a:ext cx="4590190" cy="1625061"/>
          </a:xfrm>
          <a:prstGeom prst="rect">
            <a:avLst/>
          </a:prstGeom>
        </p:spPr>
      </p:pic>
      <p:pic>
        <p:nvPicPr>
          <p:cNvPr id="8" name="Picture 7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76A4167A-6BB4-F34D-A0CF-DF57EA3B5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3595"/>
            <a:ext cx="5169877" cy="28406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76990D-AD85-2346-B933-246EAE06A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0"/>
            <a:ext cx="4572000" cy="16250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E3DFE4-C433-3C4A-9EBE-0D8CD226C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568963"/>
            <a:ext cx="4571999" cy="22429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1A40CE-3A4C-6949-8888-E85C6D050139}"/>
              </a:ext>
            </a:extLst>
          </p:cNvPr>
          <p:cNvSpPr txBox="1"/>
          <p:nvPr/>
        </p:nvSpPr>
        <p:spPr>
          <a:xfrm>
            <a:off x="1041400" y="4424254"/>
            <a:ext cx="6629400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kumimoji="0" lang="en-H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Don’t forget to add this line to your commit message: </a:t>
            </a:r>
            <a:br>
              <a:rPr kumimoji="0" lang="en-H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</a:br>
            <a:r>
              <a:rPr lang="en-GB" dirty="0"/>
              <a:t>Signed-off-by: YOUR_NAME &lt;</a:t>
            </a:r>
            <a:r>
              <a:rPr lang="en-GB" dirty="0" err="1"/>
              <a:t>your_email@address.com</a:t>
            </a:r>
            <a:r>
              <a:rPr lang="en-GB" dirty="0"/>
              <a:t>&gt;</a:t>
            </a:r>
            <a:endParaRPr kumimoji="0" lang="en-H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616492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Day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dirty="0"/>
              <a:t>New </a:t>
            </a:r>
            <a:r>
              <a:rPr lang="hu-HU" dirty="0" err="1"/>
              <a:t>Core</a:t>
            </a:r>
            <a:r>
              <a:rPr lang="hu-HU" dirty="0"/>
              <a:t> Systems</a:t>
            </a:r>
            <a:endParaRPr dirty="0"/>
          </a:p>
        </p:txBody>
      </p:sp>
      <p:sp>
        <p:nvSpPr>
          <p:cNvPr id="207" name="Tuesday April 13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16B2-8510-A944-BC68-220B8A9F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U" sz="2500" dirty="0"/>
              <a:t>New core system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68906-689D-AC4A-8B3F-F41168F3B0D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99889" y="1185151"/>
            <a:ext cx="7120792" cy="41900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HU" dirty="0"/>
              <a:t>Contact Jerker and AITIA about the idea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HU" dirty="0"/>
              <a:t>Start a discussion, work out the details, make a proposal.</a:t>
            </a:r>
          </a:p>
          <a:p>
            <a:pPr marL="849312" lvl="1" indent="-342900">
              <a:buFont typeface="Arial" panose="020B0604020202020204" pitchFamily="34" charset="0"/>
              <a:buChar char="•"/>
            </a:pPr>
            <a:r>
              <a:rPr lang="en-HU" dirty="0"/>
              <a:t>Database</a:t>
            </a:r>
          </a:p>
          <a:p>
            <a:pPr marL="849312" lvl="1" indent="-342900">
              <a:buFont typeface="Arial" panose="020B0604020202020204" pitchFamily="34" charset="0"/>
              <a:buChar char="•"/>
            </a:pPr>
            <a:r>
              <a:rPr lang="en-HU" dirty="0"/>
              <a:t>API</a:t>
            </a:r>
          </a:p>
          <a:p>
            <a:pPr marL="849312" lvl="1" indent="-342900">
              <a:buFont typeface="Arial" panose="020B0604020202020204" pitchFamily="34" charset="0"/>
              <a:buChar char="•"/>
            </a:pPr>
            <a:r>
              <a:rPr lang="en-HU" dirty="0"/>
              <a:t>JSON</a:t>
            </a:r>
          </a:p>
          <a:p>
            <a:pPr marL="355600" lvl="1" indent="-342900">
              <a:buFont typeface="Arial" panose="020B0604020202020204" pitchFamily="34" charset="0"/>
              <a:buChar char="•"/>
            </a:pPr>
            <a:r>
              <a:rPr lang="en-HU" dirty="0"/>
              <a:t>Arrowhead WG Meeting: proposal review</a:t>
            </a:r>
          </a:p>
          <a:p>
            <a:pPr marL="355600" lvl="1" indent="-342900">
              <a:buFont typeface="Arial" panose="020B0604020202020204" pitchFamily="34" charset="0"/>
              <a:buChar char="•"/>
            </a:pPr>
            <a:r>
              <a:rPr lang="en-HU" dirty="0"/>
              <a:t>Development process</a:t>
            </a:r>
          </a:p>
          <a:p>
            <a:pPr marL="355600" lvl="1" indent="-342900">
              <a:buFont typeface="Arial" panose="020B0604020202020204" pitchFamily="34" charset="0"/>
              <a:buChar char="•"/>
            </a:pPr>
            <a:r>
              <a:rPr lang="en-HU" dirty="0"/>
              <a:t>Create a PR from your branch / fork to the </a:t>
            </a:r>
            <a:r>
              <a:rPr lang="en-HU" b="1" dirty="0"/>
              <a:t>“development” </a:t>
            </a:r>
            <a:r>
              <a:rPr lang="en-HU" dirty="0"/>
              <a:t>branch of the </a:t>
            </a:r>
            <a:r>
              <a:rPr lang="en-GB" dirty="0">
                <a:hlinkClick r:id="rId2"/>
              </a:rPr>
              <a:t>eclipse-arrowhead</a:t>
            </a:r>
            <a:r>
              <a:rPr lang="en-GB" dirty="0"/>
              <a:t>/</a:t>
            </a:r>
            <a:r>
              <a:rPr lang="en-GB" b="1" dirty="0">
                <a:hlinkClick r:id="rId3"/>
              </a:rPr>
              <a:t>core-java-spring</a:t>
            </a:r>
            <a:r>
              <a:rPr lang="en-GB" b="1" dirty="0"/>
              <a:t> </a:t>
            </a:r>
            <a:r>
              <a:rPr lang="en-GB" dirty="0"/>
              <a:t>repository.</a:t>
            </a:r>
          </a:p>
          <a:p>
            <a:pPr marL="355600" lvl="1" indent="-342900">
              <a:buFont typeface="Arial" panose="020B0604020202020204" pitchFamily="34" charset="0"/>
              <a:buChar char="•"/>
            </a:pPr>
            <a:endParaRPr lang="en-HU" b="1" dirty="0"/>
          </a:p>
        </p:txBody>
      </p:sp>
    </p:spTree>
    <p:extLst>
      <p:ext uri="{BB962C8B-B14F-4D97-AF65-F5344CB8AC3E}">
        <p14:creationId xmlns:p14="http://schemas.microsoft.com/office/powerpoint/2010/main" val="27303401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227</Words>
  <Application>Microsoft Macintosh PowerPoint</Application>
  <PresentationFormat>On-screen Show (16:10)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Roman</vt:lpstr>
      <vt:lpstr>Calibri</vt:lpstr>
      <vt:lpstr>Helvetica</vt:lpstr>
      <vt:lpstr>Default</vt:lpstr>
      <vt:lpstr>GitHub contribution</vt:lpstr>
      <vt:lpstr>GitHub Issues</vt:lpstr>
      <vt:lpstr>Filing a new issue</vt:lpstr>
      <vt:lpstr>Replying to issues / pull requests</vt:lpstr>
      <vt:lpstr>Contribution - Eclipse Committer</vt:lpstr>
      <vt:lpstr>PowerPoint Presentation</vt:lpstr>
      <vt:lpstr>PowerPoint Presentation</vt:lpstr>
      <vt:lpstr>New Core Systems</vt:lpstr>
      <vt:lpstr>New core system development</vt:lpstr>
      <vt:lpstr>CI/CD</vt:lpstr>
      <vt:lpstr>GitHub Actions</vt:lpstr>
      <vt:lpstr>Jenkins</vt:lpstr>
      <vt:lpstr>Releases</vt:lpstr>
      <vt:lpstr>Releases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April 13-15 Arrowhead Tools</dc:title>
  <cp:lastModifiedBy>Tanyi Szvetlin</cp:lastModifiedBy>
  <cp:revision>4</cp:revision>
  <dcterms:modified xsi:type="dcterms:W3CDTF">2021-03-30T14:01:38Z</dcterms:modified>
</cp:coreProperties>
</file>