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ur02.safelinks.protection.outlook.com/?url=https%3A%2F%2Fwww.hashicorp.com%2Fproducts%2Fnomad%2Ffeatures&amp;data=05%7C01%7Cjerker.delsing%40ltu.se%7Cea880ed4a4e04b6210b708db73f375f3%7C5453408ba6cd4c1e8b1018b500fb544e%7C0%7C0%7C638231261770013520%7CUnknown%7CTWFpbGZsb3d8eyJWIjoiMC4wLjAwMDAiLCJQIjoiV2luMzIiLCJBTiI6Ik1haWwiLCJXVCI6Mn0%3D%7C3000%7C%7C%7C&amp;sdata=7ekCLUebuAAwTuiGQ%2BMiEh8UKq5lf6PQsjQPR6VNsjA%3D&amp;reserved=0" TargetMode="External"/><Relationship Id="rId3" Type="http://schemas.openxmlformats.org/officeDocument/2006/relationships/hyperlink" Target="https://eur02.safelinks.protection.outlook.com/?url=https%3A%2F%2Fstackoverflow.com%2Fquestions%2F4127241%2Forchestration-vs-choreography&amp;data=05%7C01%7Cjerker.delsing%40ltu.se%7Cea880ed4a4e04b6210b708db73f375f3%7C5453408ba6cd4c1e8b1018b500fb544e%7C0%7C0%7C638231261770013520%7CUnknown%7CTWFpbGZsb3d8eyJWIjoiMC4wLjAwMDAiLCJQIjoiV2luMzIiLCJBTiI6Ik1haWwiLCJXVCI6Mn0%3D%7C3000%7C%7C%7C&amp;sdata=2D%2FFmLeKYnJs93eTGDsiZcClmha4nRskdjSpiRtDkmk%3D&amp;reserved=0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ur02.safelinks.protection.outlook.com/?url=https%3A%2F%2Foauth.net%2F2%2F&amp;data=05%7C01%7Cjerker.delsing%40ltu.se%7Cea880ed4a4e04b6210b708db73f375f3%7C5453408ba6cd4c1e8b1018b500fb544e%7C0%7C0%7C638231261770013520%7CUnknown%7CTWFpbGZsb3d8eyJWIjoiMC4wLjAwMDAiLCJQIjoiV2luMzIiLCJBTiI6Ik1haWwiLCJXVCI6Mn0%3D%7C3000%7C%7C%7C&amp;sdata=s94NCi0yp7%2F1Q%2BIftm8n%2B9c5xCajammin0Tu6vINI1M%3D&amp;reserved=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WG 230627"/>
          <p:cNvSpPr txBox="1"/>
          <p:nvPr>
            <p:ph type="title"/>
          </p:nvPr>
        </p:nvSpPr>
        <p:spPr>
          <a:xfrm>
            <a:off x="799889" y="210559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Roadmap WG 230627</a:t>
            </a:r>
          </a:p>
        </p:txBody>
      </p:sp>
      <p:sp>
        <p:nvSpPr>
          <p:cNvPr id="102" name="Reports on the major points of discussion still to be solved for finalising the GSoSD…"/>
          <p:cNvSpPr txBox="1"/>
          <p:nvPr>
            <p:ph type="body" idx="1"/>
          </p:nvPr>
        </p:nvSpPr>
        <p:spPr>
          <a:xfrm>
            <a:off x="799889" y="677157"/>
            <a:ext cx="8064061" cy="459674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Reports on the major points of discussion still to be solved for finalising the GSoSD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1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Should Eclipse Arrowhead Core and Support systems be designed to be </a:t>
            </a:r>
            <a:r>
              <a:rPr i="1"/>
              <a:t>proactive</a:t>
            </a:r>
            <a:r>
              <a:t> (actively try to fulfill their intended functions) or </a:t>
            </a:r>
            <a:r>
              <a:rPr i="1"/>
              <a:t>reactive</a:t>
            </a:r>
            <a:r>
              <a:t> (passively wait for instructions to be received)? Do we need to choose?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Per Olofsson, Sinetiq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1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"specification documents" should exist apart from the </a:t>
            </a:r>
            <a:r>
              <a:rPr i="1"/>
              <a:t>GSoSD</a:t>
            </a:r>
            <a:r>
              <a:t>, the </a:t>
            </a:r>
            <a:r>
              <a:rPr i="1"/>
              <a:t>Concepts Reference</a:t>
            </a:r>
            <a:r>
              <a:t> and the </a:t>
            </a:r>
            <a:r>
              <a:rPr i="1"/>
              <a:t>Foundational Principles</a:t>
            </a:r>
            <a:r>
              <a:t> documents? What is the scope of each document?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Pal Varga, BME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3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do we name clouds, systems, services, operations, devices and other components? Should there be both human-readable names and machine-readable names, or can one type of name be used for both?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Cristina Paniagua, LTU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4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do we name the Orchestration System (Core) and the Choreography System (Support) such that we avoid unneccessary confusion from the Microservices communities? </a:t>
            </a:r>
            <a:r>
              <a:rPr>
                <a:solidFill>
                  <a:srgbClr val="0068DA"/>
                </a:solidFill>
                <a:hlinkClick r:id="rId2" invalidUrl="" action="" tgtFrame="" tooltip="" history="1" highlightClick="0" endSnd="0"/>
              </a:rPr>
              <a:t>[1]</a:t>
            </a:r>
            <a:r>
              <a:t> </a:t>
            </a:r>
            <a:r>
              <a:rPr>
                <a:solidFill>
                  <a:srgbClr val="0068DA"/>
                </a:solidFill>
                <a:hlinkClick r:id="rId3" invalidUrl="" action="" tgtFrame="" tooltip="" history="1" highlightClick="0" endSnd="0"/>
              </a:rPr>
              <a:t>[2]</a:t>
            </a:r>
            <a:r>
              <a:t> Is renaming them necessary?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Felix Laringa, University of Mondragon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5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Should all current kinds of orchestration be supported by the same one orchestration system?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Jerker Delsing, LTU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admap WG 230627"/>
          <p:cNvSpPr txBox="1"/>
          <p:nvPr>
            <p:ph type="title"/>
          </p:nvPr>
        </p:nvSpPr>
        <p:spPr>
          <a:xfrm>
            <a:off x="799889" y="210559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Roadmap WG 230627</a:t>
            </a:r>
          </a:p>
        </p:txBody>
      </p:sp>
      <p:sp>
        <p:nvSpPr>
          <p:cNvPr id="105" name="Should an &quot;Authentication System&quot; be part of the Core or Support systems of Eclipse Arrowhead? What should its name be? Should it support OpenID? SAML 2.0? LDAP? Does it have its own self-managed database of users/systems?…"/>
          <p:cNvSpPr txBox="1"/>
          <p:nvPr>
            <p:ph type="body" idx="1"/>
          </p:nvPr>
        </p:nvSpPr>
        <p:spPr>
          <a:xfrm>
            <a:off x="799889" y="677157"/>
            <a:ext cx="8064061" cy="4596740"/>
          </a:xfrm>
          <a:prstGeom prst="rect">
            <a:avLst/>
          </a:prstGeom>
        </p:spPr>
        <p:txBody>
          <a:bodyPr/>
          <a:lstStyle/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6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Should an </a:t>
            </a:r>
            <a:r>
              <a:rPr i="1"/>
              <a:t>"Authentication System"</a:t>
            </a:r>
            <a:r>
              <a:t> be part of the Core or Support systems of Eclipse Arrowhead? What should its name be? Should it support OpenID? SAML 2.0? LDAP? Does it have its own self-managed database of users/systems?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Per Olofsson, Sinetiq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7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authorization mechanisms should be supported by the </a:t>
            </a:r>
            <a:r>
              <a:rPr i="1"/>
              <a:t>Authorization System</a:t>
            </a:r>
            <a:r>
              <a:t>? </a:t>
            </a:r>
            <a:r>
              <a:rPr>
                <a:solidFill>
                  <a:srgbClr val="0068DA"/>
                </a:solidFill>
                <a:hlinkClick r:id="rId2" invalidUrl="" action="" tgtFrame="" tooltip="" history="1" highlightClick="0" endSnd="0"/>
              </a:rPr>
              <a:t>OAuth 2.0</a:t>
            </a:r>
            <a:r>
              <a:t>? OpenID Connect (together with the "Authentication System")?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Olof Schelén, LTU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8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terms to use for Services and Systems? Microservices and microsystems?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Jerker Delsing, LTU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9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Does each individual Core system have to be useful on its own, or can they depend on each other directly?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Rajmund Bocsi, AITIA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10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kind of backwards compatibility should Arrowhead version 5.0 offer with regards to version 4.*? Interface compatibility? Documentation format compatibility?</a:t>
            </a:r>
          </a:p>
          <a:p>
            <a:pPr lvl="1" marL="914400">
              <a:spcBef>
                <a:spcPts val="0"/>
              </a:spcBef>
              <a:buClr>
                <a:srgbClr val="1F2328"/>
              </a:buClr>
              <a:buFont typeface="Helvetica"/>
              <a:buChar char="◦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Lead: Jan van Deventer, LTU</a:t>
            </a:r>
          </a:p>
          <a:p>
            <a:pPr marL="457200" indent="-317500">
              <a:spcBef>
                <a:spcPts val="0"/>
              </a:spcBef>
              <a:buClr>
                <a:srgbClr val="1F2328"/>
              </a:buClr>
              <a:buSzPct val="100000"/>
              <a:buFont typeface="Helvetica"/>
              <a:buAutoNum type="arabicPeriod" startAt="11"/>
              <a:defRPr sz="1400">
                <a:solidFill>
                  <a:srgbClr val="1F232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AoB and Next meeting.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