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</p:sldIdLst>
  <p:sldSz cx="9144000" cy="5715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6" name="Shape 9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1pPr>
    <a:lvl2pPr indent="2286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2pPr>
    <a:lvl3pPr indent="4572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3pPr>
    <a:lvl4pPr indent="6858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4pPr>
    <a:lvl5pPr indent="9144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5pPr>
    <a:lvl6pPr indent="11430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6pPr>
    <a:lvl7pPr indent="13716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7pPr>
    <a:lvl8pPr indent="16002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8pPr>
    <a:lvl9pPr indent="18288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rrowhead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4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Arrowhead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www.arrowhead.eu"/>
          <p:cNvSpPr txBox="1"/>
          <p:nvPr/>
        </p:nvSpPr>
        <p:spPr>
          <a:xfrm>
            <a:off x="374545" y="5168258"/>
            <a:ext cx="3966635" cy="1960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www.arrowhead.eu</a:t>
            </a:r>
          </a:p>
        </p:txBody>
      </p:sp>
      <p:pic>
        <p:nvPicPr>
          <p:cNvPr id="23" name="Bildobjekt 6" descr="Bildobjekt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825740" y="4516958"/>
            <a:ext cx="1005844" cy="987494"/>
          </a:xfrm>
          <a:prstGeom prst="rect">
            <a:avLst/>
          </a:prstGeom>
          <a:ln w="12700">
            <a:miter lim="400000"/>
          </a:ln>
        </p:spPr>
      </p:pic>
      <p:sp>
        <p:nvSpPr>
          <p:cNvPr id="24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5" name="Body Level One…"/>
          <p:cNvSpPr txBox="1"/>
          <p:nvPr>
            <p:ph type="body" sz="half" idx="1"/>
          </p:nvPr>
        </p:nvSpPr>
        <p:spPr>
          <a:xfrm>
            <a:off x="799889" y="1185151"/>
            <a:ext cx="3645240" cy="452985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Arrowhead_2 - 1 column">
    <p:bg>
      <p:bgPr>
        <a:solidFill>
          <a:srgbClr val="002F4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Bildobjekt 2" descr="Bildobjekt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397" y="-7873"/>
            <a:ext cx="9144793" cy="5730744"/>
          </a:xfrm>
          <a:prstGeom prst="rect">
            <a:avLst/>
          </a:prstGeom>
          <a:ln w="12700">
            <a:miter lim="400000"/>
          </a:ln>
        </p:spPr>
      </p:pic>
      <p:sp>
        <p:nvSpPr>
          <p:cNvPr id="34" name="www.arrowhead.eu"/>
          <p:cNvSpPr txBox="1"/>
          <p:nvPr/>
        </p:nvSpPr>
        <p:spPr>
          <a:xfrm>
            <a:off x="374545" y="5168258"/>
            <a:ext cx="3966635" cy="1960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www.arrowhead.eu</a:t>
            </a:r>
          </a:p>
        </p:txBody>
      </p:sp>
      <p:sp>
        <p:nvSpPr>
          <p:cNvPr id="35" name="Title Text"/>
          <p:cNvSpPr txBox="1"/>
          <p:nvPr>
            <p:ph type="title"/>
          </p:nvPr>
        </p:nvSpPr>
        <p:spPr>
          <a:xfrm>
            <a:off x="799889" y="916071"/>
            <a:ext cx="7444938" cy="58659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6" name="Body Level One…"/>
          <p:cNvSpPr txBox="1"/>
          <p:nvPr>
            <p:ph type="body" idx="1"/>
          </p:nvPr>
        </p:nvSpPr>
        <p:spPr>
          <a:xfrm>
            <a:off x="799889" y="1502657"/>
            <a:ext cx="7444938" cy="421234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Arrowhead_2 - 2 column">
    <p:bg>
      <p:bgPr>
        <a:solidFill>
          <a:srgbClr val="002F4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Bildobjekt 6" descr="Bildobjekt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397" y="-7873"/>
            <a:ext cx="9144793" cy="5730744"/>
          </a:xfrm>
          <a:prstGeom prst="rect">
            <a:avLst/>
          </a:prstGeom>
          <a:ln w="12700">
            <a:miter lim="400000"/>
          </a:ln>
        </p:spPr>
      </p:pic>
      <p:sp>
        <p:nvSpPr>
          <p:cNvPr id="45" name="www.arrowhead.eu"/>
          <p:cNvSpPr txBox="1"/>
          <p:nvPr/>
        </p:nvSpPr>
        <p:spPr>
          <a:xfrm>
            <a:off x="374545" y="5168258"/>
            <a:ext cx="3966635" cy="1960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www.arrowhead.eu</a:t>
            </a:r>
          </a:p>
        </p:txBody>
      </p:sp>
      <p:sp>
        <p:nvSpPr>
          <p:cNvPr id="46" name="Title Text"/>
          <p:cNvSpPr txBox="1"/>
          <p:nvPr>
            <p:ph type="title"/>
          </p:nvPr>
        </p:nvSpPr>
        <p:spPr>
          <a:xfrm>
            <a:off x="799889" y="916071"/>
            <a:ext cx="7444938" cy="58659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7" name="Body Level One…"/>
          <p:cNvSpPr txBox="1"/>
          <p:nvPr>
            <p:ph type="body" sz="half" idx="1"/>
          </p:nvPr>
        </p:nvSpPr>
        <p:spPr>
          <a:xfrm>
            <a:off x="799889" y="1502657"/>
            <a:ext cx="3645240" cy="421234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Arowhead_3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Bildobjekt 2" descr="Bildobjekt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497" y="-10921"/>
            <a:ext cx="9156992" cy="5736840"/>
          </a:xfrm>
          <a:prstGeom prst="rect">
            <a:avLst/>
          </a:prstGeom>
          <a:ln w="12700">
            <a:miter lim="400000"/>
          </a:ln>
        </p:spPr>
      </p:pic>
      <p:sp>
        <p:nvSpPr>
          <p:cNvPr id="56" name="www.arrowhead.eu"/>
          <p:cNvSpPr txBox="1"/>
          <p:nvPr/>
        </p:nvSpPr>
        <p:spPr>
          <a:xfrm>
            <a:off x="374545" y="5168258"/>
            <a:ext cx="3966635" cy="1960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www.arrowhead.eu</a:t>
            </a:r>
          </a:p>
        </p:txBody>
      </p:sp>
      <p:sp>
        <p:nvSpPr>
          <p:cNvPr id="57" name="Title Text"/>
          <p:cNvSpPr txBox="1"/>
          <p:nvPr>
            <p:ph type="title"/>
          </p:nvPr>
        </p:nvSpPr>
        <p:spPr>
          <a:xfrm>
            <a:off x="799889" y="916071"/>
            <a:ext cx="7444938" cy="58659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8" name="Body Level One…"/>
          <p:cNvSpPr txBox="1"/>
          <p:nvPr>
            <p:ph type="body" sz="half" idx="1"/>
          </p:nvPr>
        </p:nvSpPr>
        <p:spPr>
          <a:xfrm>
            <a:off x="799889" y="1502657"/>
            <a:ext cx="3645240" cy="4212343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Arrowhead_3 -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Bildobjekt 1" descr="Bildobjekt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497" y="-10921"/>
            <a:ext cx="9156992" cy="5736840"/>
          </a:xfrm>
          <a:prstGeom prst="rect">
            <a:avLst/>
          </a:prstGeom>
          <a:ln w="12700">
            <a:miter lim="400000"/>
          </a:ln>
        </p:spPr>
      </p:pic>
      <p:sp>
        <p:nvSpPr>
          <p:cNvPr id="67" name="Title Text"/>
          <p:cNvSpPr txBox="1"/>
          <p:nvPr>
            <p:ph type="title"/>
          </p:nvPr>
        </p:nvSpPr>
        <p:spPr>
          <a:xfrm>
            <a:off x="799889" y="916071"/>
            <a:ext cx="7444938" cy="586591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8" name="Body Level One…"/>
          <p:cNvSpPr txBox="1"/>
          <p:nvPr>
            <p:ph type="body" idx="1"/>
          </p:nvPr>
        </p:nvSpPr>
        <p:spPr>
          <a:xfrm>
            <a:off x="799889" y="1502657"/>
            <a:ext cx="7444938" cy="4212343"/>
          </a:xfrm>
          <a:prstGeom prst="rect">
            <a:avLst/>
          </a:prstGeom>
        </p:spPr>
        <p:txBody>
          <a:bodyPr/>
          <a:lstStyle>
            <a:lvl1pPr marL="1587" indent="-1587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Slide">
    <p:bg>
      <p:bgPr>
        <a:solidFill>
          <a:srgbClr val="002F4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itle Text"/>
          <p:cNvSpPr txBox="1"/>
          <p:nvPr>
            <p:ph type="title"/>
          </p:nvPr>
        </p:nvSpPr>
        <p:spPr>
          <a:xfrm>
            <a:off x="1333500" y="1775354"/>
            <a:ext cx="6477000" cy="1225026"/>
          </a:xfrm>
          <a:prstGeom prst="rect">
            <a:avLst/>
          </a:prstGeom>
        </p:spPr>
        <p:txBody>
          <a:bodyPr lIns="38100" tIns="38100" rIns="38100" bIns="38100" anchor="ctr"/>
          <a:lstStyle>
            <a:lvl1pPr algn="ctr" defTabSz="762000"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7" name="Body Level One…"/>
          <p:cNvSpPr txBox="1"/>
          <p:nvPr>
            <p:ph type="body" sz="quarter" idx="1"/>
          </p:nvPr>
        </p:nvSpPr>
        <p:spPr>
          <a:xfrm>
            <a:off x="1905000" y="3238500"/>
            <a:ext cx="5334000" cy="1460500"/>
          </a:xfrm>
          <a:prstGeom prst="rect">
            <a:avLst/>
          </a:prstGeom>
        </p:spPr>
        <p:txBody>
          <a:bodyPr lIns="38100" tIns="38100" rIns="38100" bIns="38100"/>
          <a:lstStyle>
            <a:lvl1pPr marL="0" indent="0" algn="ctr" defTabSz="762000">
              <a:spcBef>
                <a:spcPts val="600"/>
              </a:spcBef>
              <a:defRPr sz="2600">
                <a:solidFill>
                  <a:srgbClr val="FFFFFF"/>
                </a:solidFill>
              </a:defRPr>
            </a:lvl1pPr>
            <a:lvl2pPr marL="0" indent="0" algn="ctr" defTabSz="762000">
              <a:spcBef>
                <a:spcPts val="600"/>
              </a:spcBef>
              <a:buSzTx/>
              <a:buNone/>
              <a:defRPr sz="2600">
                <a:solidFill>
                  <a:srgbClr val="FFFFFF"/>
                </a:solidFill>
              </a:defRPr>
            </a:lvl2pPr>
            <a:lvl3pPr marL="0" indent="0" algn="ctr" defTabSz="762000">
              <a:spcBef>
                <a:spcPts val="600"/>
              </a:spcBef>
              <a:buSzTx/>
              <a:buNone/>
              <a:defRPr sz="2600">
                <a:solidFill>
                  <a:srgbClr val="FFFFFF"/>
                </a:solidFill>
              </a:defRPr>
            </a:lvl3pPr>
            <a:lvl4pPr marL="0" indent="0" algn="ctr" defTabSz="762000">
              <a:spcBef>
                <a:spcPts val="600"/>
              </a:spcBef>
              <a:buSzTx/>
              <a:buNone/>
              <a:defRPr sz="2600">
                <a:solidFill>
                  <a:srgbClr val="FFFFFF"/>
                </a:solidFill>
              </a:defRPr>
            </a:lvl4pPr>
            <a:lvl5pPr marL="0" indent="0" algn="ctr" defTabSz="762000">
              <a:spcBef>
                <a:spcPts val="600"/>
              </a:spcBef>
              <a:buSzTx/>
              <a:buNone/>
              <a:defRPr sz="2600"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78" name="Bildobjekt 2" descr="Bildobjekt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826399" y="4517999"/>
            <a:ext cx="1004731" cy="986404"/>
          </a:xfrm>
          <a:prstGeom prst="rect">
            <a:avLst/>
          </a:prstGeom>
          <a:ln w="12700">
            <a:miter lim="400000"/>
          </a:ln>
        </p:spPr>
      </p:pic>
      <p:sp>
        <p:nvSpPr>
          <p:cNvPr id="79" name="Slide Number"/>
          <p:cNvSpPr txBox="1"/>
          <p:nvPr>
            <p:ph type="sldNum" sz="quarter" idx="2"/>
          </p:nvPr>
        </p:nvSpPr>
        <p:spPr>
          <a:xfrm>
            <a:off x="7783364" y="5342459"/>
            <a:ext cx="217637" cy="213272"/>
          </a:xfrm>
          <a:prstGeom prst="rect">
            <a:avLst/>
          </a:prstGeom>
        </p:spPr>
        <p:txBody>
          <a:bodyPr lIns="38100" tIns="38100" rIns="38100" bIns="38100"/>
          <a:lstStyle>
            <a:lvl1pPr defTabSz="762000"/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itle Text"/>
          <p:cNvSpPr txBox="1"/>
          <p:nvPr>
            <p:ph type="title"/>
          </p:nvPr>
        </p:nvSpPr>
        <p:spPr>
          <a:xfrm>
            <a:off x="1333500" y="1775354"/>
            <a:ext cx="6477000" cy="1225026"/>
          </a:xfrm>
          <a:prstGeom prst="rect">
            <a:avLst/>
          </a:prstGeom>
        </p:spPr>
        <p:txBody>
          <a:bodyPr lIns="38100" tIns="38100" rIns="38100" bIns="38100" anchor="ctr"/>
          <a:lstStyle>
            <a:lvl1pPr algn="ctr" defTabSz="762000"/>
          </a:lstStyle>
          <a:p>
            <a:pPr/>
            <a:r>
              <a:t>Title Text</a:t>
            </a:r>
          </a:p>
        </p:txBody>
      </p:sp>
      <p:sp>
        <p:nvSpPr>
          <p:cNvPr id="87" name="Body Level One…"/>
          <p:cNvSpPr txBox="1"/>
          <p:nvPr>
            <p:ph type="body" sz="quarter" idx="1"/>
          </p:nvPr>
        </p:nvSpPr>
        <p:spPr>
          <a:xfrm>
            <a:off x="1905000" y="3238500"/>
            <a:ext cx="5334000" cy="1460500"/>
          </a:xfrm>
          <a:prstGeom prst="rect">
            <a:avLst/>
          </a:prstGeom>
        </p:spPr>
        <p:txBody>
          <a:bodyPr lIns="38100" tIns="38100" rIns="38100" bIns="38100"/>
          <a:lstStyle>
            <a:lvl1pPr marL="0" indent="0" algn="ctr" defTabSz="762000">
              <a:spcBef>
                <a:spcPts val="600"/>
              </a:spcBef>
              <a:defRPr sz="2600">
                <a:solidFill>
                  <a:srgbClr val="888888"/>
                </a:solidFill>
              </a:defRPr>
            </a:lvl1pPr>
            <a:lvl2pPr marL="0" indent="0" algn="ctr" defTabSz="762000">
              <a:spcBef>
                <a:spcPts val="600"/>
              </a:spcBef>
              <a:buSzTx/>
              <a:buNone/>
              <a:defRPr sz="2600">
                <a:solidFill>
                  <a:srgbClr val="888888"/>
                </a:solidFill>
              </a:defRPr>
            </a:lvl2pPr>
            <a:lvl3pPr marL="0" indent="0" algn="ctr" defTabSz="762000">
              <a:spcBef>
                <a:spcPts val="600"/>
              </a:spcBef>
              <a:buSzTx/>
              <a:buNone/>
              <a:defRPr sz="2600">
                <a:solidFill>
                  <a:srgbClr val="888888"/>
                </a:solidFill>
              </a:defRPr>
            </a:lvl3pPr>
            <a:lvl4pPr marL="0" indent="0" algn="ctr" defTabSz="762000">
              <a:spcBef>
                <a:spcPts val="600"/>
              </a:spcBef>
              <a:buSzTx/>
              <a:buNone/>
              <a:defRPr sz="2600">
                <a:solidFill>
                  <a:srgbClr val="888888"/>
                </a:solidFill>
              </a:defRPr>
            </a:lvl4pPr>
            <a:lvl5pPr marL="0" indent="0" algn="ctr" defTabSz="762000">
              <a:spcBef>
                <a:spcPts val="600"/>
              </a:spcBef>
              <a:buSzTx/>
              <a:buNone/>
              <a:defRPr sz="26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88" name="Bildobjekt 4" descr="Bildobjekt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825740" y="4516958"/>
            <a:ext cx="1005844" cy="987494"/>
          </a:xfrm>
          <a:prstGeom prst="rect">
            <a:avLst/>
          </a:prstGeom>
          <a:ln w="12700">
            <a:miter lim="400000"/>
          </a:ln>
        </p:spPr>
      </p:pic>
      <p:sp>
        <p:nvSpPr>
          <p:cNvPr id="89" name="Slide Number"/>
          <p:cNvSpPr txBox="1"/>
          <p:nvPr>
            <p:ph type="sldNum" sz="quarter" idx="2"/>
          </p:nvPr>
        </p:nvSpPr>
        <p:spPr>
          <a:xfrm>
            <a:off x="7783364" y="5342459"/>
            <a:ext cx="217637" cy="213272"/>
          </a:xfrm>
          <a:prstGeom prst="rect">
            <a:avLst/>
          </a:prstGeom>
        </p:spPr>
        <p:txBody>
          <a:bodyPr lIns="38100" tIns="38100" rIns="38100" bIns="38100"/>
          <a:lstStyle>
            <a:lvl1pPr defTabSz="762000"/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www.arrowhead.eu"/>
          <p:cNvSpPr txBox="1"/>
          <p:nvPr/>
        </p:nvSpPr>
        <p:spPr>
          <a:xfrm>
            <a:off x="-19588" y="5549241"/>
            <a:ext cx="3966630" cy="1960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www.arrowhead.eu</a:t>
            </a:r>
          </a:p>
        </p:txBody>
      </p:sp>
      <p:pic>
        <p:nvPicPr>
          <p:cNvPr id="3" name="Bildobjekt 6" descr="Bildobjekt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825740" y="4516958"/>
            <a:ext cx="1005844" cy="987494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Title Text"/>
          <p:cNvSpPr txBox="1"/>
          <p:nvPr>
            <p:ph type="title"/>
          </p:nvPr>
        </p:nvSpPr>
        <p:spPr>
          <a:xfrm>
            <a:off x="799889" y="598565"/>
            <a:ext cx="7444938" cy="586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5" name="Body Level One…"/>
          <p:cNvSpPr txBox="1"/>
          <p:nvPr>
            <p:ph type="body" idx="1"/>
          </p:nvPr>
        </p:nvSpPr>
        <p:spPr>
          <a:xfrm>
            <a:off x="799889" y="1185151"/>
            <a:ext cx="7444938" cy="40716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" name="Slide Number"/>
          <p:cNvSpPr txBox="1"/>
          <p:nvPr>
            <p:ph type="sldNum" sz="quarter" idx="2"/>
          </p:nvPr>
        </p:nvSpPr>
        <p:spPr>
          <a:xfrm>
            <a:off x="8708977" y="197587"/>
            <a:ext cx="232873" cy="22850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</p:sldLayoutIdLst>
  <p:transition xmlns:p14="http://schemas.microsoft.com/office/powerpoint/2010/main" spd="med" advClick="1"/>
  <p:txStyles>
    <p:titleStyle>
      <a:lvl1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titleStyle>
    <p:bodyStyle>
      <a:lvl1pPr marL="268288" marR="0" indent="-268288" algn="l" defTabSz="4572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774700" marR="0" indent="-317500" algn="l" defTabSz="4572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0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1200150" marR="0" indent="-285750" algn="l" defTabSz="4572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0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1698169" marR="0" indent="-326569" algn="l" defTabSz="4572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0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2209800" marR="0" indent="-381000" algn="l" defTabSz="4572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0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2514600" marR="0" indent="-228600" algn="l" defTabSz="4572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0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2971800" marR="0" indent="-228600" algn="l" defTabSz="4572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0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3429000" marR="0" indent="-228600" algn="l" defTabSz="4572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0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3886200" marR="0" indent="-228600" algn="l" defTabSz="4572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0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Eclipse Arrowhead…"/>
          <p:cNvSpPr txBox="1"/>
          <p:nvPr>
            <p:ph type="title"/>
          </p:nvPr>
        </p:nvSpPr>
        <p:spPr>
          <a:xfrm>
            <a:off x="1333500" y="1775354"/>
            <a:ext cx="6477000" cy="1225026"/>
          </a:xfrm>
          <a:prstGeom prst="rect">
            <a:avLst/>
          </a:prstGeom>
        </p:spPr>
        <p:txBody>
          <a:bodyPr/>
          <a:lstStyle/>
          <a:p>
            <a:pPr/>
            <a:r>
              <a:t>Eclipse Arrowhead</a:t>
            </a:r>
          </a:p>
          <a:p>
            <a:pPr/>
            <a:r>
              <a:t>Roadmap WG</a:t>
            </a:r>
          </a:p>
        </p:txBody>
      </p:sp>
      <p:sp>
        <p:nvSpPr>
          <p:cNvPr id="99" name="Agenda 210428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Agenda 220222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Agenda"/>
          <p:cNvSpPr txBox="1"/>
          <p:nvPr>
            <p:ph type="title"/>
          </p:nvPr>
        </p:nvSpPr>
        <p:spPr>
          <a:xfrm>
            <a:off x="785624" y="235413"/>
            <a:ext cx="7444938" cy="586592"/>
          </a:xfrm>
          <a:prstGeom prst="rect">
            <a:avLst/>
          </a:prstGeom>
        </p:spPr>
        <p:txBody>
          <a:bodyPr/>
          <a:lstStyle/>
          <a:p>
            <a:pPr>
              <a:defRPr sz="3200"/>
            </a:pPr>
            <a:r>
              <a:t>Agenda </a:t>
            </a:r>
            <a:r>
              <a:rPr sz="1800">
                <a:solidFill>
                  <a:srgbClr val="FF2600"/>
                </a:solidFill>
              </a:rPr>
              <a:t>(MoM from last meeting in red)</a:t>
            </a:r>
          </a:p>
        </p:txBody>
      </p:sp>
      <p:sp>
        <p:nvSpPr>
          <p:cNvPr id="102" name="EclipseCon - talk proposals - https://www.eclipsecon.org/2021…"/>
          <p:cNvSpPr txBox="1"/>
          <p:nvPr>
            <p:ph type="body" idx="1"/>
          </p:nvPr>
        </p:nvSpPr>
        <p:spPr>
          <a:xfrm>
            <a:off x="753538" y="826938"/>
            <a:ext cx="8096826" cy="4390114"/>
          </a:xfrm>
          <a:prstGeom prst="rect">
            <a:avLst/>
          </a:prstGeom>
        </p:spPr>
        <p:txBody>
          <a:bodyPr/>
          <a:lstStyle/>
          <a:p>
            <a:pPr marL="140740" indent="-140740" defTabSz="240669">
              <a:spcBef>
                <a:spcPts val="100"/>
              </a:spcBef>
              <a:buSzPct val="100000"/>
              <a:buAutoNum type="arabicPeriod" startAt="1"/>
              <a:defRPr sz="1100"/>
            </a:pPr>
            <a:r>
              <a:t>v5.0.0 release - what should be fixed, what can be included, when?</a:t>
            </a:r>
            <a:br/>
            <a:r>
              <a:rPr>
                <a:solidFill>
                  <a:srgbClr val="FF2600"/>
                </a:solidFill>
              </a:rPr>
              <a:t>Proposa</a:t>
            </a:r>
            <a:r>
              <a:rPr>
                <a:solidFill>
                  <a:srgbClr val="FF2600"/>
                </a:solidFill>
              </a:rPr>
              <a:t>l</a:t>
            </a:r>
            <a:r>
              <a:rPr>
                <a:solidFill>
                  <a:srgbClr val="FF2600"/>
                </a:solidFill>
              </a:rPr>
              <a:t> document  mandatory core system SystemRegistry, ServiceRegistry, DeviceRegistry from Szvetlin in Github.</a:t>
            </a:r>
            <a:br>
              <a:rPr>
                <a:solidFill>
                  <a:srgbClr val="FF2600"/>
                </a:solidFill>
              </a:rPr>
            </a:br>
            <a:r>
              <a:rPr>
                <a:solidFill>
                  <a:srgbClr val="FF2600"/>
                </a:solidFill>
              </a:rPr>
              <a:t>Discussion continuation from the 7/3 meeting, see issue #44.</a:t>
            </a:r>
          </a:p>
          <a:p>
            <a:pPr marL="140740" indent="-140740" defTabSz="240669">
              <a:spcBef>
                <a:spcPts val="100"/>
              </a:spcBef>
              <a:buSzPct val="100000"/>
              <a:buAutoNum type="arabicPeriod" startAt="1"/>
              <a:defRPr sz="1100"/>
            </a:pPr>
            <a:r>
              <a:t>Documentation strategy</a:t>
            </a:r>
            <a:br/>
            <a:r>
              <a:rPr>
                <a:solidFill>
                  <a:srgbClr val="FF2600"/>
                </a:solidFill>
              </a:rPr>
              <a:t>Mats in progress still waiting for more responses to the questioner.</a:t>
            </a:r>
            <a:br>
              <a:rPr>
                <a:solidFill>
                  <a:srgbClr val="FF2600"/>
                </a:solidFill>
              </a:rPr>
            </a:br>
            <a:r>
              <a:rPr>
                <a:solidFill>
                  <a:srgbClr val="00B050"/>
                </a:solidFill>
              </a:rPr>
              <a:t>Mats to invite to a session to walk through the document items.</a:t>
            </a:r>
            <a:br>
              <a:rPr>
                <a:solidFill>
                  <a:srgbClr val="00B050"/>
                </a:solidFill>
              </a:rPr>
            </a:br>
            <a:endParaRPr>
              <a:solidFill>
                <a:srgbClr val="FF2600"/>
              </a:solidFill>
            </a:endParaRPr>
          </a:p>
          <a:p>
            <a:pPr marL="140740" indent="-140740" defTabSz="240669">
              <a:spcBef>
                <a:spcPts val="100"/>
              </a:spcBef>
              <a:buSzPct val="100000"/>
              <a:buAutoNum type="arabicPeriod" startAt="1"/>
              <a:defRPr sz="1100"/>
            </a:pPr>
            <a:r>
              <a:t>CI/CD + Jenkins server for generation of packages for different OS and HW.</a:t>
            </a:r>
            <a:br/>
            <a:r>
              <a:rPr>
                <a:solidFill>
                  <a:srgbClr val="FF2600"/>
                </a:solidFill>
              </a:rPr>
              <a:t>Docker images to be generated by Szvetlin, no updates</a:t>
            </a:r>
            <a:br>
              <a:rPr>
                <a:solidFill>
                  <a:srgbClr val="FF2600"/>
                </a:solidFill>
              </a:rPr>
            </a:br>
            <a:r>
              <a:rPr>
                <a:solidFill>
                  <a:srgbClr val="00B050"/>
                </a:solidFill>
              </a:rPr>
              <a:t>no update</a:t>
            </a:r>
            <a:endParaRPr>
              <a:solidFill>
                <a:srgbClr val="00B050"/>
              </a:solidFill>
            </a:endParaRPr>
          </a:p>
          <a:p>
            <a:pPr marL="140740" indent="-140740" defTabSz="240669">
              <a:spcBef>
                <a:spcPts val="100"/>
              </a:spcBef>
              <a:buSzPct val="100000"/>
              <a:buAutoNum type="arabicPeriod" startAt="1"/>
              <a:defRPr sz="1100"/>
            </a:pPr>
            <a:r>
              <a:t>Move of code from arrowhead-f to eclipse-arrowhead</a:t>
            </a:r>
            <a:br/>
            <a:r>
              <a:t>Move only IP okayed by Eclipse repositories and working with v4.3.0. Naming convention of repository names. Proposal of names and repos to move. </a:t>
            </a:r>
            <a:br/>
            <a:r>
              <a:rPr>
                <a:solidFill>
                  <a:srgbClr val="FF2600"/>
                </a:solidFill>
              </a:rPr>
              <a:t>List of libraries and app + SoS skeletons to be created by Szvetlin as an issue in the roadmap repo, no-update</a:t>
            </a:r>
            <a:br>
              <a:rPr>
                <a:solidFill>
                  <a:srgbClr val="FF2600"/>
                </a:solidFill>
              </a:rPr>
            </a:br>
            <a:r>
              <a:rPr>
                <a:solidFill>
                  <a:srgbClr val="00B050"/>
                </a:solidFill>
              </a:rPr>
              <a:t>no update</a:t>
            </a:r>
            <a:endParaRPr>
              <a:solidFill>
                <a:srgbClr val="00B050"/>
              </a:solidFill>
            </a:endParaRPr>
          </a:p>
          <a:p>
            <a:pPr marL="140740" indent="-140740" defTabSz="240669">
              <a:spcBef>
                <a:spcPts val="100"/>
              </a:spcBef>
              <a:buSzPct val="100000"/>
              <a:buAutoNum type="arabicPeriod" startAt="1"/>
              <a:defRPr sz="1100"/>
            </a:pPr>
            <a:r>
              <a:t>Lowering the entry step - status reports</a:t>
            </a:r>
          </a:p>
          <a:p>
            <a:pPr lvl="1" marL="408151" indent="-140740" defTabSz="240669">
              <a:spcBef>
                <a:spcPts val="100"/>
              </a:spcBef>
              <a:buAutoNum type="arabicPeriod" startAt="1"/>
              <a:defRPr sz="1100"/>
            </a:pPr>
            <a:r>
              <a:t>Gabor - VirtualBox on any environment, core systems + providers and consumers. </a:t>
            </a:r>
            <a:br/>
            <a:r>
              <a:rPr>
                <a:solidFill>
                  <a:srgbClr val="FF2600"/>
                </a:solidFill>
              </a:rPr>
              <a:t>Working prototype with nested VM’s with local clouds. Dynamic certificate and a web UI is in the works. Set-up is not yet automated. Image size is now &lt; 1GB. Scripts for start-up and adding application systems etc. Changes of Certificates with one script in testing.</a:t>
            </a:r>
            <a:br>
              <a:rPr>
                <a:solidFill>
                  <a:srgbClr val="FF2600"/>
                </a:solidFill>
              </a:rPr>
            </a:br>
            <a:r>
              <a:rPr>
                <a:solidFill>
                  <a:srgbClr val="FF2600"/>
                </a:solidFill>
              </a:rPr>
              <a:t>Presentation at bi-weekly March 15.</a:t>
            </a:r>
            <a:r>
              <a:rPr>
                <a:solidFill>
                  <a:srgbClr val="FF2600"/>
                </a:solidFill>
              </a:rPr>
              <a:t> </a:t>
            </a:r>
            <a:r>
              <a:rPr>
                <a:solidFill>
                  <a:srgbClr val="00B050"/>
                </a:solidFill>
              </a:rPr>
              <a:t>Presentation made, references in the Bi-weekly minutes.</a:t>
            </a:r>
            <a:endParaRPr>
              <a:solidFill>
                <a:srgbClr val="00B050"/>
              </a:solidFill>
            </a:endParaRPr>
          </a:p>
          <a:p>
            <a:pPr lvl="1" marL="408151" indent="-140740" defTabSz="240669">
              <a:spcBef>
                <a:spcPts val="100"/>
              </a:spcBef>
              <a:buAutoNum type="arabicPeriod" startAt="1"/>
              <a:defRPr sz="1100"/>
            </a:pPr>
            <a:r>
              <a:t>Emanuel - Device </a:t>
            </a:r>
            <a:r>
              <a:rPr>
                <a:solidFill>
                  <a:srgbClr val="00B050"/>
                </a:solidFill>
              </a:rPr>
              <a:t>agent under implementation (code in GitHub)</a:t>
            </a:r>
            <a:r>
              <a:t>, </a:t>
            </a:r>
            <a:r>
              <a:rPr>
                <a:solidFill>
                  <a:srgbClr val="00B050"/>
                </a:solidFill>
              </a:rPr>
              <a:t>Device supervisor</a:t>
            </a:r>
            <a:r>
              <a:t> </a:t>
            </a:r>
            <a:r>
              <a:t>- </a:t>
            </a:r>
            <a:r>
              <a:rPr>
                <a:solidFill>
                  <a:srgbClr val="FF2600"/>
                </a:solidFill>
              </a:rPr>
              <a:t>Work started. System definition in progress.</a:t>
            </a:r>
            <a:r>
              <a:rPr>
                <a:solidFill>
                  <a:srgbClr val="FF2600"/>
                </a:solidFill>
              </a:rPr>
              <a:t> </a:t>
            </a:r>
            <a:endParaRPr>
              <a:solidFill>
                <a:srgbClr val="FF2600"/>
              </a:solidFill>
            </a:endParaRPr>
          </a:p>
          <a:p>
            <a:pPr lvl="1" marL="408151" indent="-140740" defTabSz="240669">
              <a:spcBef>
                <a:spcPts val="100"/>
              </a:spcBef>
              <a:buAutoNum type="arabicPeriod" startAt="1"/>
              <a:defRPr sz="1100"/>
            </a:pPr>
            <a:r>
              <a:t>Cristina - From models to code and deployment - </a:t>
            </a:r>
            <a:br/>
            <a:r>
              <a:t>Plugin to IDE and Papyrus to select Local clouds and systems you like to include, current development of producers and consumers.</a:t>
            </a:r>
            <a:r>
              <a:rPr>
                <a:solidFill>
                  <a:srgbClr val="FF2600"/>
                </a:solidFill>
              </a:rPr>
              <a:t> </a:t>
            </a:r>
            <a:br>
              <a:rPr>
                <a:solidFill>
                  <a:srgbClr val="FF2600"/>
                </a:solidFill>
              </a:rPr>
            </a:br>
            <a:r>
              <a:rPr>
                <a:solidFill>
                  <a:srgbClr val="FF2600"/>
                </a:solidFill>
              </a:rPr>
              <a:t>Tests in progress with several OS. Documentation and tutorial in progress. Considered as a beta version, since very few test with different SysML model.</a:t>
            </a:r>
            <a:r>
              <a:rPr>
                <a:solidFill>
                  <a:srgbClr val="FF2600"/>
                </a:solidFill>
              </a:rPr>
              <a:t> </a:t>
            </a:r>
            <a:r>
              <a:rPr>
                <a:solidFill>
                  <a:srgbClr val="00B050"/>
                </a:solidFill>
              </a:rPr>
              <a:t>Some tests ongoing, start with tutorial, demo etc.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Eclipse Arrowhead architecture - core systems"/>
          <p:cNvSpPr txBox="1"/>
          <p:nvPr>
            <p:ph type="title"/>
          </p:nvPr>
        </p:nvSpPr>
        <p:spPr>
          <a:xfrm>
            <a:off x="786644" y="81911"/>
            <a:ext cx="7444941" cy="586594"/>
          </a:xfrm>
          <a:prstGeom prst="rect">
            <a:avLst/>
          </a:prstGeom>
        </p:spPr>
        <p:txBody>
          <a:bodyPr/>
          <a:lstStyle/>
          <a:p>
            <a:pPr lvl="1" defTabSz="393190">
              <a:defRPr sz="3000"/>
            </a:pPr>
            <a:r>
              <a:t>Agenda</a:t>
            </a:r>
            <a:r>
              <a:rPr>
                <a:solidFill>
                  <a:srgbClr val="FF2600"/>
                </a:solidFill>
              </a:rPr>
              <a:t> </a:t>
            </a:r>
            <a:r>
              <a:rPr sz="2000">
                <a:solidFill>
                  <a:srgbClr val="FF2600"/>
                </a:solidFill>
              </a:rPr>
              <a:t>(MoM from last meeting in red)</a:t>
            </a:r>
          </a:p>
        </p:txBody>
      </p:sp>
      <p:sp>
        <p:nvSpPr>
          <p:cNvPr id="105" name="How shall serviceConsumers be registered in SystemRegistry?…"/>
          <p:cNvSpPr txBox="1"/>
          <p:nvPr>
            <p:ph type="body" idx="1"/>
          </p:nvPr>
        </p:nvSpPr>
        <p:spPr>
          <a:xfrm>
            <a:off x="453942" y="709980"/>
            <a:ext cx="8236116" cy="4893131"/>
          </a:xfrm>
          <a:prstGeom prst="rect">
            <a:avLst/>
          </a:prstGeom>
        </p:spPr>
        <p:txBody>
          <a:bodyPr/>
          <a:lstStyle/>
          <a:p>
            <a:pPr marL="200526" indent="-200526">
              <a:buSzPct val="100000"/>
              <a:buAutoNum type="arabicPeriod" startAt="6"/>
              <a:defRPr sz="1200"/>
            </a:pPr>
            <a:r>
              <a:t>ServiceRegistry, SystemRegistry, DeviceRegistry - metadata, compliance to other service registries, Query - SemanticDiscovery  </a:t>
            </a:r>
            <a:br/>
            <a:r>
              <a:rPr>
                <a:solidFill>
                  <a:srgbClr val="FF2600"/>
                </a:solidFill>
              </a:rPr>
              <a:t>Per: an adaptor for </a:t>
            </a:r>
            <a:r>
              <a:rPr i="1">
                <a:solidFill>
                  <a:srgbClr val="FF2600"/>
                </a:solidFill>
              </a:rPr>
              <a:t>CONSUL</a:t>
            </a:r>
            <a:r>
              <a:rPr>
                <a:solidFill>
                  <a:srgbClr val="FF2600"/>
                </a:solidFill>
              </a:rPr>
              <a:t> has been prototyped by Sinetiq. A dependency with the Authorisation system need t be discussed. This might influence the GateKeeper and Gateway systems. Point ot be merged with 1)</a:t>
            </a:r>
            <a:br>
              <a:rPr>
                <a:solidFill>
                  <a:srgbClr val="FF2600"/>
                </a:solidFill>
              </a:rPr>
            </a:br>
            <a:r>
              <a:rPr>
                <a:solidFill>
                  <a:srgbClr val="FF2600"/>
                </a:solidFill>
              </a:rPr>
              <a:t>SemanticDiscovery to become an own agenda item.</a:t>
            </a:r>
            <a:r>
              <a:rPr>
                <a:solidFill>
                  <a:srgbClr val="FF2600"/>
                </a:solidFill>
              </a:rPr>
              <a:t> </a:t>
            </a:r>
            <a:r>
              <a:rPr>
                <a:solidFill>
                  <a:srgbClr val="00B050"/>
                </a:solidFill>
              </a:rPr>
              <a:t>Not handled</a:t>
            </a:r>
            <a:endParaRPr>
              <a:solidFill>
                <a:srgbClr val="00B050"/>
              </a:solidFill>
            </a:endParaRPr>
          </a:p>
          <a:p>
            <a:pPr marL="200526" indent="-200526">
              <a:buSzPct val="100000"/>
              <a:buAutoNum type="arabicPeriod" startAt="6"/>
              <a:defRPr sz="1200"/>
            </a:pPr>
            <a:r>
              <a:t>Monitoring service - Per presentation on industrial requirements</a:t>
            </a:r>
            <a:br/>
            <a:r>
              <a:rPr>
                <a:solidFill>
                  <a:srgbClr val="FF2600"/>
                </a:solidFill>
              </a:rPr>
              <a:t>Per to give a 10 min report on monitoring requirements at next meeting. Discussion between Per and Olov S.</a:t>
            </a:r>
            <a:r>
              <a:rPr>
                <a:solidFill>
                  <a:srgbClr val="FF2600"/>
                </a:solidFill>
              </a:rPr>
              <a:t> </a:t>
            </a:r>
            <a:r>
              <a:rPr>
                <a:solidFill>
                  <a:srgbClr val="00B050"/>
                </a:solidFill>
              </a:rPr>
              <a:t>Postsponed</a:t>
            </a:r>
            <a:endParaRPr>
              <a:solidFill>
                <a:srgbClr val="00B050"/>
              </a:solidFill>
            </a:endParaRPr>
          </a:p>
          <a:p>
            <a:pPr marL="200526" indent="-200526">
              <a:buSzPct val="100000"/>
              <a:buAutoNum type="arabicPeriod" startAt="6"/>
              <a:defRPr sz="1200"/>
            </a:pPr>
            <a:r>
              <a:t>Request/Response models in Arrowhead </a:t>
            </a:r>
            <a:r>
              <a:rPr>
                <a:solidFill>
                  <a:srgbClr val="57606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#15</a:t>
            </a:r>
            <a:br>
              <a:rPr>
                <a:solidFill>
                  <a:srgbClr val="57606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</a:br>
            <a:r>
              <a:rPr>
                <a:solidFill>
                  <a:srgbClr val="FF2600"/>
                </a:solidFill>
              </a:rPr>
              <a:t>Mario not on-line today. Szvetlin will look into this for the v5.0.0 documentaiton. Too be discussed 7/3.</a:t>
            </a:r>
            <a:r>
              <a:rPr>
                <a:solidFill>
                  <a:srgbClr val="FF2600"/>
                </a:solidFill>
              </a:rPr>
              <a:t> </a:t>
            </a:r>
            <a:r>
              <a:rPr>
                <a:solidFill>
                  <a:srgbClr val="00B050"/>
                </a:solidFill>
              </a:rPr>
              <a:t>No progress</a:t>
            </a:r>
            <a:endParaRPr>
              <a:solidFill>
                <a:srgbClr val="00B050"/>
              </a:solidFill>
            </a:endParaRPr>
          </a:p>
          <a:p>
            <a:pPr marL="200526" indent="-200526">
              <a:buSzPct val="100000"/>
              <a:buAutoNum type="arabicPeriod" startAt="6"/>
              <a:defRPr sz="1200"/>
            </a:pPr>
            <a:r>
              <a:t>Necessary updates to Orchestration and Authorisation  system - </a:t>
            </a:r>
            <a:r>
              <a:rPr>
                <a:solidFill>
                  <a:schemeClr val="accent2"/>
                </a:solidFill>
              </a:rPr>
              <a:t> </a:t>
            </a:r>
          </a:p>
          <a:p>
            <a:pPr lvl="1" marL="775367" indent="-267367">
              <a:buAutoNum type="arabicPeriod" startAt="1"/>
              <a:defRPr sz="1200"/>
            </a:pPr>
            <a:r>
              <a:t>Format for Orchestration policy and Authorisation policy data,</a:t>
            </a:r>
            <a:r>
              <a:rPr>
                <a:solidFill>
                  <a:srgbClr val="FF2600"/>
                </a:solidFill>
              </a:rPr>
              <a:t>.To be discussed in the light of changes in the ServiceRegistry, etc.</a:t>
            </a:r>
            <a:r>
              <a:rPr>
                <a:solidFill>
                  <a:srgbClr val="FF2600"/>
                </a:solidFill>
              </a:rPr>
              <a:t> </a:t>
            </a:r>
            <a:r>
              <a:rPr>
                <a:solidFill>
                  <a:srgbClr val="00B050"/>
                </a:solidFill>
              </a:rPr>
              <a:t>No progress (based on Item 1 decition)</a:t>
            </a:r>
            <a:endParaRPr>
              <a:solidFill>
                <a:srgbClr val="00B050"/>
              </a:solidFill>
            </a:endParaRPr>
          </a:p>
          <a:p>
            <a:pPr marL="267368" indent="-267368">
              <a:buSzPct val="100000"/>
              <a:buAutoNum type="arabicPeriod" startAt="9"/>
              <a:defRPr sz="1200"/>
            </a:pPr>
            <a:r>
              <a:t>GateKeeper and Gateway systems</a:t>
            </a:r>
          </a:p>
          <a:p>
            <a:pPr lvl="1" marL="775367" indent="-267367">
              <a:buClr>
                <a:srgbClr val="000000"/>
              </a:buClr>
              <a:buAutoNum type="arabicPeriod" startAt="1"/>
              <a:defRPr sz="1200"/>
            </a:pPr>
            <a:r>
              <a:t>Scenarios for § 4, 5, and 6, Mario sequence diagram from Marios scenario 2a</a:t>
            </a:r>
            <a:r>
              <a:rPr>
                <a:solidFill>
                  <a:schemeClr val="accent2"/>
                </a:solidFill>
              </a:rPr>
              <a:t>.</a:t>
            </a:r>
            <a:r>
              <a:t>  </a:t>
            </a:r>
            <a:r>
              <a:rPr>
                <a:solidFill>
                  <a:srgbClr val="FF2600"/>
                </a:solidFill>
              </a:rPr>
              <a:t>Mario to check in resources for hosting a WG. No updates from Mario. Ensure with Markus and Silia to get this finalised. JD to contact Markus T on this.</a:t>
            </a:r>
            <a:r>
              <a:rPr>
                <a:solidFill>
                  <a:srgbClr val="FF2600"/>
                </a:solidFill>
              </a:rPr>
              <a:t> </a:t>
            </a:r>
            <a:r>
              <a:rPr>
                <a:solidFill>
                  <a:srgbClr val="00B050"/>
                </a:solidFill>
              </a:rPr>
              <a:t>Not handled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Agenda (MoM from meeting in red)"/>
          <p:cNvSpPr txBox="1"/>
          <p:nvPr>
            <p:ph type="title"/>
          </p:nvPr>
        </p:nvSpPr>
        <p:spPr>
          <a:xfrm>
            <a:off x="799889" y="344569"/>
            <a:ext cx="7444938" cy="586592"/>
          </a:xfrm>
          <a:prstGeom prst="rect">
            <a:avLst/>
          </a:prstGeom>
        </p:spPr>
        <p:txBody>
          <a:bodyPr/>
          <a:lstStyle/>
          <a:p>
            <a:pPr>
              <a:defRPr sz="3200"/>
            </a:pPr>
            <a:r>
              <a:t>Agenda</a:t>
            </a:r>
            <a:r>
              <a:rPr>
                <a:solidFill>
                  <a:srgbClr val="FF2600"/>
                </a:solidFill>
              </a:rPr>
              <a:t> </a:t>
            </a:r>
            <a:r>
              <a:rPr sz="1800">
                <a:solidFill>
                  <a:srgbClr val="FF2600"/>
                </a:solidFill>
              </a:rPr>
              <a:t>(MoM from meeting in red)</a:t>
            </a:r>
          </a:p>
        </p:txBody>
      </p:sp>
      <p:sp>
        <p:nvSpPr>
          <p:cNvPr id="108" name="Issue lists in GitHub…"/>
          <p:cNvSpPr txBox="1"/>
          <p:nvPr>
            <p:ph type="body" idx="1"/>
          </p:nvPr>
        </p:nvSpPr>
        <p:spPr>
          <a:xfrm>
            <a:off x="799889" y="1132385"/>
            <a:ext cx="7444938" cy="4582617"/>
          </a:xfrm>
          <a:prstGeom prst="rect">
            <a:avLst/>
          </a:prstGeom>
        </p:spPr>
        <p:txBody>
          <a:bodyPr/>
          <a:lstStyle/>
          <a:p>
            <a:pPr marL="149725" indent="-149725" defTabSz="256031">
              <a:spcBef>
                <a:spcPts val="200"/>
              </a:spcBef>
              <a:buSzPct val="100000"/>
              <a:buAutoNum type="arabicPeriod" startAt="10"/>
              <a:defRPr sz="1200"/>
            </a:pPr>
            <a:r>
              <a:t>Issue lists in GitHub</a:t>
            </a:r>
            <a:br/>
            <a:r>
              <a:rPr>
                <a:solidFill>
                  <a:schemeClr val="accent2"/>
                </a:solidFill>
              </a:rPr>
              <a:t>See github for close and updated issues</a:t>
            </a:r>
            <a:r>
              <a:rPr>
                <a:solidFill>
                  <a:schemeClr val="accent2"/>
                </a:solidFill>
              </a:rPr>
              <a:t> </a:t>
            </a:r>
            <a:r>
              <a:rPr>
                <a:solidFill>
                  <a:srgbClr val="00B050"/>
                </a:solidFill>
              </a:rPr>
              <a:t>(No more issues addresses (after Item #1)</a:t>
            </a:r>
            <a:endParaRPr>
              <a:solidFill>
                <a:srgbClr val="00B050"/>
              </a:solidFill>
            </a:endParaRPr>
          </a:p>
          <a:p>
            <a:pPr marL="149725" indent="-149725" defTabSz="256031">
              <a:spcBef>
                <a:spcPts val="200"/>
              </a:spcBef>
              <a:buSzPct val="100000"/>
              <a:buAutoNum type="arabicPeriod" startAt="10"/>
              <a:defRPr sz="1200"/>
            </a:pPr>
            <a:r>
              <a:t>Roadmap WG meeting</a:t>
            </a:r>
            <a:br/>
            <a:r>
              <a:rPr>
                <a:solidFill>
                  <a:srgbClr val="00B050"/>
                </a:solidFill>
              </a:rPr>
              <a:t>April 6th</a:t>
            </a:r>
            <a:r>
              <a:rPr>
                <a:solidFill>
                  <a:srgbClr val="00B050"/>
                </a:solidFill>
              </a:rPr>
              <a:t> at 15.00</a:t>
            </a:r>
            <a:r>
              <a:rPr>
                <a:solidFill>
                  <a:srgbClr val="00B050"/>
                </a:solidFill>
              </a:rPr>
              <a:t> </a:t>
            </a:r>
            <a:br>
              <a:rPr>
                <a:solidFill>
                  <a:srgbClr val="00B050"/>
                </a:solidFill>
              </a:rPr>
            </a:br>
            <a:r>
              <a:rPr>
                <a:solidFill>
                  <a:srgbClr val="00B050"/>
                </a:solidFill>
              </a:rPr>
              <a:t>(And the Per documents meeting April 7th 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opics on hold"/>
          <p:cNvSpPr txBox="1"/>
          <p:nvPr>
            <p:ph type="title"/>
          </p:nvPr>
        </p:nvSpPr>
        <p:spPr>
          <a:xfrm>
            <a:off x="799889" y="598565"/>
            <a:ext cx="7444938" cy="58659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pPr/>
            <a:r>
              <a:t>Topics on hold</a:t>
            </a:r>
          </a:p>
        </p:txBody>
      </p:sp>
      <p:sp>
        <p:nvSpPr>
          <p:cNvPr id="111" name="Possible change of core system database - ON HOLD Light database is a request - WAPICE, On hold until item 6 is a closed"/>
          <p:cNvSpPr txBox="1"/>
          <p:nvPr>
            <p:ph type="body" idx="1"/>
          </p:nvPr>
        </p:nvSpPr>
        <p:spPr>
          <a:xfrm>
            <a:off x="799889" y="1185150"/>
            <a:ext cx="7444938" cy="4071629"/>
          </a:xfrm>
          <a:prstGeom prst="rect">
            <a:avLst/>
          </a:prstGeom>
        </p:spPr>
        <p:txBody>
          <a:bodyPr/>
          <a:lstStyle/>
          <a:p>
            <a:pPr marL="267368" indent="-267368">
              <a:buClr>
                <a:srgbClr val="000000"/>
              </a:buClr>
              <a:buSzPct val="100000"/>
              <a:buAutoNum type="arabicPeriod" startAt="1"/>
              <a:defRPr sz="1500"/>
            </a:pPr>
            <a:r>
              <a:t>Possible change of core system database - </a:t>
            </a:r>
            <a:r>
              <a:rPr>
                <a:solidFill>
                  <a:srgbClr val="FF2600"/>
                </a:solidFill>
              </a:rPr>
              <a:t>ON HOLD</a:t>
            </a:r>
            <a:br>
              <a:rPr>
                <a:solidFill>
                  <a:srgbClr val="FF2600"/>
                </a:solidFill>
              </a:rPr>
            </a:br>
            <a:r>
              <a:rPr sz="1200">
                <a:solidFill>
                  <a:srgbClr val="FF2600"/>
                </a:solidFill>
              </a:rPr>
              <a:t>Light database is a request - WAPICE, On hold until item 6 is a closed</a:t>
            </a:r>
            <a:r>
              <a:rPr>
                <a:solidFill>
                  <a:srgbClr val="FF2600"/>
                </a:solidFill>
              </a:rP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Avenir Roman"/>
        <a:ea typeface="Avenir Roman"/>
        <a:cs typeface="Avenir Roman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Avenir Roman"/>
        <a:ea typeface="Avenir Roman"/>
        <a:cs typeface="Avenir Roman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