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4" y="5168258"/>
            <a:ext cx="3966637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2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5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4"/>
            <a:ext cx="9144793" cy="5730746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4" y="5168258"/>
            <a:ext cx="3966637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8" cy="5865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4"/>
            <a:ext cx="9144793" cy="5730746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www.arrowhead.eu"/>
          <p:cNvSpPr txBox="1"/>
          <p:nvPr/>
        </p:nvSpPr>
        <p:spPr>
          <a:xfrm>
            <a:off x="374544" y="5168258"/>
            <a:ext cx="3966637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799889" y="916071"/>
            <a:ext cx="7444938" cy="5865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8" y="-10922"/>
            <a:ext cx="9156994" cy="5736842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www.arrowhead.eu"/>
          <p:cNvSpPr txBox="1"/>
          <p:nvPr/>
        </p:nvSpPr>
        <p:spPr>
          <a:xfrm>
            <a:off x="374544" y="5168258"/>
            <a:ext cx="3966637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799889" y="916071"/>
            <a:ext cx="7444938" cy="5865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8" y="-10922"/>
            <a:ext cx="9156994" cy="5736842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799889" y="916071"/>
            <a:ext cx="7444938" cy="58659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 marL="1587" indent="-158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333500" y="1775354"/>
            <a:ext cx="6477000" cy="1225027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32" cy="986405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2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333500" y="1775354"/>
            <a:ext cx="6477000" cy="1225027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5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2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-19588" y="5549241"/>
            <a:ext cx="3966630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5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8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8" cy="4071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7" y="197587"/>
            <a:ext cx="232873" cy="22850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69" marR="0" indent="-326569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…"/>
          <p:cNvSpPr txBox="1"/>
          <p:nvPr>
            <p:ph type="title"/>
          </p:nvPr>
        </p:nvSpPr>
        <p:spPr>
          <a:xfrm>
            <a:off x="1333500" y="1788287"/>
            <a:ext cx="6477000" cy="1225027"/>
          </a:xfrm>
          <a:prstGeom prst="rect">
            <a:avLst/>
          </a:prstGeom>
        </p:spPr>
        <p:txBody>
          <a:bodyPr/>
          <a:lstStyle/>
          <a:p>
            <a:pPr/>
            <a:r>
              <a:t>Eclipse Arrowhead</a:t>
            </a:r>
          </a:p>
          <a:p>
            <a:pPr/>
            <a:r>
              <a:t>Roadmap WG</a:t>
            </a:r>
          </a:p>
        </p:txBody>
      </p:sp>
      <p:sp>
        <p:nvSpPr>
          <p:cNvPr id="99" name="Agenda 210428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220608, 15.00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"/>
          <p:cNvSpPr txBox="1"/>
          <p:nvPr>
            <p:ph type="title"/>
          </p:nvPr>
        </p:nvSpPr>
        <p:spPr>
          <a:xfrm>
            <a:off x="785624" y="235413"/>
            <a:ext cx="7444938" cy="586593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Agenda </a:t>
            </a:r>
            <a:r>
              <a:rPr sz="1800">
                <a:solidFill>
                  <a:srgbClr val="FF2600"/>
                </a:solidFill>
              </a:rPr>
              <a:t>(MoM from last meeting in red)</a:t>
            </a:r>
          </a:p>
        </p:txBody>
      </p:sp>
      <p:sp>
        <p:nvSpPr>
          <p:cNvPr id="102" name="EclipseCon - talk proposals - https://www.eclipsecon.org/2021…"/>
          <p:cNvSpPr txBox="1"/>
          <p:nvPr>
            <p:ph type="body" idx="1"/>
          </p:nvPr>
        </p:nvSpPr>
        <p:spPr>
          <a:xfrm>
            <a:off x="753538" y="826938"/>
            <a:ext cx="8096826" cy="4390114"/>
          </a:xfrm>
          <a:prstGeom prst="rect">
            <a:avLst/>
          </a:prstGeom>
        </p:spPr>
        <p:txBody>
          <a:bodyPr/>
          <a:lstStyle/>
          <a:p>
            <a:pPr marL="140739" indent="-140739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v5.0.0 release -</a:t>
            </a:r>
            <a:br/>
            <a:r>
              <a:t>SoSD, SysD and SD documentation workshop May 13 lead by Per Olofsson</a:t>
            </a:r>
            <a:br/>
            <a:r>
              <a:t>Recommendations on Service - operations - push/pull vs broadcast</a:t>
            </a:r>
            <a:br/>
            <a:r>
              <a:t>Subscribe strategy - library and basic IDD documentation</a:t>
            </a:r>
          </a:p>
          <a:p>
            <a:pPr marL="140739" indent="-140739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Documentation strategy - Mats</a:t>
            </a:r>
            <a:endParaRPr>
              <a:solidFill>
                <a:srgbClr val="FF2600"/>
              </a:solidFill>
            </a:endParaRPr>
          </a:p>
          <a:p>
            <a:pPr marL="140739" indent="-140739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Move of code from arrowhead-f to eclipse-arrowhead</a:t>
            </a:r>
            <a:br/>
            <a:r>
              <a:t>Move only IP okayed by Eclipse repositories and working with v4.3.0. Naming convention of repository names. Proposal of names and repos to move. </a:t>
            </a:r>
            <a:br/>
            <a:r>
              <a:rPr>
                <a:solidFill>
                  <a:srgbClr val="FF2600"/>
                </a:solidFill>
              </a:rPr>
              <a:t>List of libraries and app + SoS skeletons to be created by Szvetlin as an issue in the roadmap repo, no-update</a:t>
            </a:r>
            <a:endParaRPr>
              <a:solidFill>
                <a:srgbClr val="FF2600"/>
              </a:solidFill>
            </a:endParaRPr>
          </a:p>
          <a:p>
            <a:pPr marL="140739" indent="-140739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SysD template update - Interface and Thing</a:t>
            </a:r>
          </a:p>
          <a:p>
            <a:pPr lvl="1" marL="408151" indent="-140740" defTabSz="240669">
              <a:spcBef>
                <a:spcPts val="100"/>
              </a:spcBef>
              <a:buAutoNum type="arabicPeriod" startAt="1"/>
              <a:defRPr sz="1100"/>
            </a:pPr>
            <a:r>
              <a:t>SysML profile to include Interface and Thing concept.</a:t>
            </a:r>
          </a:p>
          <a:p>
            <a:pPr marL="140739" indent="-140739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Establish WG on NGAC</a:t>
            </a:r>
          </a:p>
          <a:p>
            <a:pPr lvl="1" marL="408151" indent="-140740" defTabSz="240669">
              <a:spcBef>
                <a:spcPts val="100"/>
              </a:spcBef>
              <a:buAutoNum type="arabicPeriod" startAt="1"/>
              <a:defRPr sz="1100"/>
            </a:pPr>
            <a:r>
              <a:t>Aim: SoSD section on NGAC security - Cristina to initiate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Agenda"/>
          <p:cNvSpPr txBox="1"/>
          <p:nvPr>
            <p:ph type="title"/>
          </p:nvPr>
        </p:nvSpPr>
        <p:spPr>
          <a:xfrm>
            <a:off x="785624" y="235413"/>
            <a:ext cx="7444938" cy="586593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Agenda </a:t>
            </a:r>
            <a:r>
              <a:rPr sz="1800">
                <a:solidFill>
                  <a:srgbClr val="FF2600"/>
                </a:solidFill>
              </a:rPr>
              <a:t>(MoM from last meeting in red)</a:t>
            </a:r>
          </a:p>
        </p:txBody>
      </p:sp>
      <p:sp>
        <p:nvSpPr>
          <p:cNvPr id="105" name="EclipseCon - talk proposals - https://www.eclipsecon.org/2021…"/>
          <p:cNvSpPr txBox="1"/>
          <p:nvPr>
            <p:ph type="body" idx="1"/>
          </p:nvPr>
        </p:nvSpPr>
        <p:spPr>
          <a:xfrm>
            <a:off x="753538" y="826938"/>
            <a:ext cx="8096826" cy="4390114"/>
          </a:xfrm>
          <a:prstGeom prst="rect">
            <a:avLst/>
          </a:prstGeom>
        </p:spPr>
        <p:txBody>
          <a:bodyPr/>
          <a:lstStyle/>
          <a:p>
            <a:pPr marL="140739" indent="-140739" defTabSz="240669">
              <a:spcBef>
                <a:spcPts val="100"/>
              </a:spcBef>
              <a:buSzPct val="100000"/>
              <a:buAutoNum type="arabicPeriod" startAt="6"/>
              <a:defRPr sz="1100"/>
            </a:pPr>
            <a:r>
              <a:t>Metadata language WG</a:t>
            </a:r>
          </a:p>
          <a:p>
            <a:pPr lvl="1" marL="408151" indent="-140740" defTabSz="240669">
              <a:spcBef>
                <a:spcPts val="100"/>
              </a:spcBef>
              <a:buAutoNum type="arabicPeriod" startAt="1"/>
              <a:defRPr sz="1100"/>
            </a:pPr>
            <a:r>
              <a:t>Aim: SosD section on Metadata principles - Lead: Cristina P</a:t>
            </a:r>
          </a:p>
          <a:p>
            <a:pPr marL="140739" indent="-140739" defTabSz="240669">
              <a:spcBef>
                <a:spcPts val="100"/>
              </a:spcBef>
              <a:buSzPct val="100000"/>
              <a:buAutoNum type="arabicPeriod" startAt="6"/>
              <a:defRPr sz="1100"/>
            </a:pPr>
            <a:r>
              <a:t>Security translator WG</a:t>
            </a:r>
          </a:p>
          <a:p>
            <a:pPr lvl="1" marL="408151" indent="-140740" defTabSz="240669">
              <a:spcBef>
                <a:spcPts val="100"/>
              </a:spcBef>
              <a:buAutoNum type="arabicPeriod" startAt="1"/>
              <a:defRPr sz="1100"/>
            </a:pPr>
            <a:r>
              <a:t>Aim: Security translator SysD - Lead: AITIA </a:t>
            </a:r>
          </a:p>
          <a:p>
            <a:pPr marL="140739" indent="-140739" defTabSz="240669">
              <a:spcBef>
                <a:spcPts val="100"/>
              </a:spcBef>
              <a:buSzPct val="100000"/>
              <a:buAutoNum type="arabicPeriod" startAt="6"/>
              <a:defRPr sz="1100"/>
            </a:pPr>
            <a:r>
              <a:t>Datamodel translator WG</a:t>
            </a:r>
          </a:p>
          <a:p>
            <a:pPr lvl="1" marL="408151" indent="-140740" defTabSz="240669">
              <a:spcBef>
                <a:spcPts val="100"/>
              </a:spcBef>
              <a:buAutoNum type="arabicPeriod" startAt="1"/>
              <a:defRPr sz="1100"/>
            </a:pPr>
            <a:r>
              <a:t>Aim: Data model translator SysD - Lead: LTU</a:t>
            </a:r>
          </a:p>
          <a:p>
            <a:pPr marL="140739" indent="-140739" defTabSz="240669">
              <a:spcBef>
                <a:spcPts val="100"/>
              </a:spcBef>
              <a:buSzPct val="100000"/>
              <a:buAutoNum type="arabicPeriod" startAt="6"/>
              <a:defRPr sz="1100"/>
            </a:pPr>
            <a:r>
              <a:t>Monitoring of Services, Systems, Devices, Local Clouds</a:t>
            </a:r>
          </a:p>
          <a:p>
            <a:pPr lvl="1" marL="408151" indent="-140740" defTabSz="240669">
              <a:spcBef>
                <a:spcPts val="100"/>
              </a:spcBef>
              <a:buAutoNum type="arabicPeriod" startAt="1"/>
              <a:defRPr sz="1100"/>
            </a:pPr>
            <a:r>
              <a:t>Monitor: state of Interface and Thing, history (audit)</a:t>
            </a:r>
          </a:p>
          <a:p>
            <a:pPr lvl="1" marL="408151" indent="-140740" defTabSz="240669">
              <a:spcBef>
                <a:spcPts val="100"/>
              </a:spcBef>
              <a:buAutoNum type="arabicPeriod" startAt="1"/>
              <a:defRPr sz="1100"/>
            </a:pPr>
            <a:r>
              <a:t>Service QoS</a:t>
            </a:r>
          </a:p>
          <a:p>
            <a:pPr lvl="1" marL="408151" indent="-140740" defTabSz="240669">
              <a:spcBef>
                <a:spcPts val="100"/>
              </a:spcBef>
              <a:buAutoNum type="arabicPeriod" startAt="1"/>
              <a:defRPr sz="1100"/>
            </a:pPr>
            <a:r>
              <a:t>Data quality and trends</a:t>
            </a:r>
          </a:p>
          <a:p>
            <a:pPr lvl="1" marL="408151" indent="-140740" defTabSz="240669">
              <a:spcBef>
                <a:spcPts val="100"/>
              </a:spcBef>
              <a:buAutoNum type="arabicPeriod" startAt="1"/>
              <a:defRPr sz="1100"/>
            </a:pPr>
            <a:r>
              <a:t>State within the Thing</a:t>
            </a:r>
          </a:p>
          <a:p>
            <a:pPr lvl="1" marL="408151" indent="-140740" defTabSz="240669">
              <a:spcBef>
                <a:spcPts val="100"/>
              </a:spcBef>
              <a:buAutoNum type="arabicPeriod" startAt="1"/>
              <a:defRPr sz="1100"/>
            </a:pPr>
            <a:r>
              <a:t>SoS monitoring </a:t>
            </a:r>
          </a:p>
          <a:p>
            <a:pPr lvl="2" marL="1055139" indent="-140739" defTabSz="240669">
              <a:spcBef>
                <a:spcPts val="100"/>
              </a:spcBef>
              <a:buAutoNum type="arabicPeriod" startAt="1"/>
              <a:defRPr sz="1100"/>
            </a:pPr>
            <a:r>
              <a:t>event - action</a:t>
            </a:r>
          </a:p>
          <a:p>
            <a:pPr lvl="2" marL="1055139" indent="-140739" defTabSz="240669">
              <a:spcBef>
                <a:spcPts val="100"/>
              </a:spcBef>
              <a:buAutoNum type="arabicPeriod" startAt="1"/>
              <a:defRPr sz="1100"/>
            </a:pPr>
            <a:r>
              <a:t>topology</a:t>
            </a:r>
          </a:p>
          <a:p>
            <a:pPr lvl="2" marL="1055139" indent="-140739" defTabSz="240669">
              <a:spcBef>
                <a:spcPts val="100"/>
              </a:spcBef>
              <a:buAutoNum type="arabicPeriod" startAt="1"/>
              <a:defRPr sz="1100"/>
            </a:pPr>
            <a:r>
              <a:t>cyber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clipse Arrowhead architecture - core systems"/>
          <p:cNvSpPr txBox="1"/>
          <p:nvPr>
            <p:ph type="title"/>
          </p:nvPr>
        </p:nvSpPr>
        <p:spPr>
          <a:xfrm>
            <a:off x="786644" y="81911"/>
            <a:ext cx="7444941" cy="586594"/>
          </a:xfrm>
          <a:prstGeom prst="rect">
            <a:avLst/>
          </a:prstGeom>
        </p:spPr>
        <p:txBody>
          <a:bodyPr/>
          <a:lstStyle/>
          <a:p>
            <a:pPr lvl="1" defTabSz="393190">
              <a:defRPr sz="3000"/>
            </a:pPr>
            <a:r>
              <a:t>Agenda</a:t>
            </a:r>
            <a:r>
              <a:rPr>
                <a:solidFill>
                  <a:srgbClr val="FF2600"/>
                </a:solidFill>
              </a:rPr>
              <a:t> </a:t>
            </a:r>
            <a:r>
              <a:rPr sz="2000">
                <a:solidFill>
                  <a:srgbClr val="FF2600"/>
                </a:solidFill>
              </a:rPr>
              <a:t>(MoM from last meeting in red)</a:t>
            </a:r>
          </a:p>
        </p:txBody>
      </p:sp>
      <p:sp>
        <p:nvSpPr>
          <p:cNvPr id="108" name="How shall serviceConsumers be registered in SystemRegistry?…"/>
          <p:cNvSpPr txBox="1"/>
          <p:nvPr>
            <p:ph type="body" idx="1"/>
          </p:nvPr>
        </p:nvSpPr>
        <p:spPr>
          <a:xfrm>
            <a:off x="453942" y="709979"/>
            <a:ext cx="8236116" cy="4893133"/>
          </a:xfrm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AutoNum type="arabicPeriod" startAt="10"/>
              <a:defRPr sz="1200"/>
            </a:pPr>
            <a:r>
              <a:t>SemanticDiscovery WG</a:t>
            </a:r>
            <a:endParaRPr>
              <a:solidFill>
                <a:srgbClr val="FF2600"/>
              </a:solidFill>
            </a:endParaRPr>
          </a:p>
          <a:p>
            <a:pPr lvl="1" marL="708526" indent="-200526">
              <a:buAutoNum type="arabicPeriod" startAt="1"/>
              <a:defRPr sz="1200"/>
            </a:pPr>
            <a:r>
              <a:t>Aim: SoS chapter</a:t>
            </a:r>
          </a:p>
          <a:p>
            <a:pPr lvl="1" marL="708526" indent="-200526">
              <a:buAutoNum type="arabicPeriod" startAt="1"/>
              <a:defRPr sz="1200"/>
            </a:pPr>
            <a:r>
              <a:t>Lead: ?</a:t>
            </a:r>
          </a:p>
          <a:p>
            <a:pPr marL="200526" indent="-200526">
              <a:buSzPct val="100000"/>
              <a:buAutoNum type="arabicPeriod" startAt="10"/>
              <a:defRPr sz="1200"/>
            </a:pPr>
            <a:r>
              <a:t>GateKeeper and Gateway systems</a:t>
            </a:r>
          </a:p>
          <a:p>
            <a:pPr lvl="1" marL="775367" indent="-267367">
              <a:buClr>
                <a:srgbClr val="000000"/>
              </a:buClr>
              <a:buAutoNum type="arabicPeriod" startAt="1"/>
              <a:defRPr sz="1200"/>
            </a:pPr>
            <a:r>
              <a:t>Scenarios for § 4, 5, and 6, Mario sequence diagram from Marios scenario 2a</a:t>
            </a:r>
            <a:r>
              <a:rPr>
                <a:solidFill>
                  <a:schemeClr val="accent2"/>
                </a:solidFill>
              </a:rPr>
              <a:t>.</a:t>
            </a:r>
            <a:r>
              <a:t>  </a:t>
            </a:r>
            <a:r>
              <a:rPr>
                <a:solidFill>
                  <a:srgbClr val="FF2600"/>
                </a:solidFill>
              </a:rPr>
              <a:t>Mario to check in resources for hosting a WG. No updates from Mario. Ensure with Markus and Silia to get this finalised. JD to contact Markus T on this. 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00B050"/>
                </a:solidFill>
              </a:rPr>
              <a:t>Szvetlin and Jerker to address Markus Tauber on the issue</a:t>
            </a:r>
            <a:endParaRPr>
              <a:solidFill>
                <a:srgbClr val="00B050"/>
              </a:solidFill>
            </a:endParaRPr>
          </a:p>
          <a:p>
            <a:pPr marL="149725" indent="-149725" defTabSz="256031">
              <a:spcBef>
                <a:spcPts val="200"/>
              </a:spcBef>
              <a:buSzPct val="100000"/>
              <a:buAutoNum type="arabicPeriod" startAt="10"/>
              <a:defRPr sz="1200"/>
            </a:pPr>
            <a:r>
              <a:t>Issue lists in GitHub</a:t>
            </a:r>
            <a:br/>
            <a:endParaRPr>
              <a:solidFill>
                <a:schemeClr val="accent2"/>
              </a:solidFill>
            </a:endParaRPr>
          </a:p>
          <a:p>
            <a:pPr marL="149725" indent="-149725" defTabSz="256031">
              <a:spcBef>
                <a:spcPts val="200"/>
              </a:spcBef>
              <a:buSzPct val="100000"/>
              <a:buAutoNum type="arabicPeriod" startAt="10"/>
              <a:defRPr sz="1200"/>
            </a:pPr>
            <a:r>
              <a:t>Roadmap WG meeting</a:t>
            </a:r>
          </a:p>
          <a:p>
            <a:pPr lvl="1" marL="606925" indent="-149725" defTabSz="256031">
              <a:spcBef>
                <a:spcPts val="200"/>
              </a:spcBef>
              <a:buAutoNum type="arabicPeriod" startAt="1"/>
              <a:defRPr sz="1200"/>
            </a:pPr>
            <a:r>
              <a:t>June 8 15.00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Agenda (MoM from meeting in red)"/>
          <p:cNvSpPr txBox="1"/>
          <p:nvPr>
            <p:ph type="title"/>
          </p:nvPr>
        </p:nvSpPr>
        <p:spPr>
          <a:xfrm>
            <a:off x="799889" y="344569"/>
            <a:ext cx="7444938" cy="586593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Agenda</a:t>
            </a:r>
            <a:r>
              <a:rPr>
                <a:solidFill>
                  <a:srgbClr val="FF2600"/>
                </a:solidFill>
              </a:rPr>
              <a:t> </a:t>
            </a:r>
            <a:r>
              <a:rPr sz="1800">
                <a:solidFill>
                  <a:srgbClr val="FF2600"/>
                </a:solidFill>
              </a:rPr>
              <a:t>(MoM from meeting in red)</a:t>
            </a:r>
          </a:p>
        </p:txBody>
      </p:sp>
      <p:sp>
        <p:nvSpPr>
          <p:cNvPr id="111" name="Issue lists in GitHub…"/>
          <p:cNvSpPr txBox="1"/>
          <p:nvPr>
            <p:ph type="body" idx="1"/>
          </p:nvPr>
        </p:nvSpPr>
        <p:spPr>
          <a:xfrm>
            <a:off x="799889" y="1132384"/>
            <a:ext cx="7444938" cy="4582619"/>
          </a:xfrm>
          <a:prstGeom prst="rect">
            <a:avLst/>
          </a:prstGeom>
        </p:spPr>
        <p:txBody>
          <a:bodyPr/>
          <a:lstStyle/>
          <a:p>
            <a:pPr marL="149725" indent="-149725" defTabSz="256031">
              <a:spcBef>
                <a:spcPts val="200"/>
              </a:spcBef>
              <a:buSzPct val="100000"/>
              <a:buAutoNum type="arabicPeriod" startAt="1"/>
              <a:defRPr sz="1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opics on hold"/>
          <p:cNvSpPr txBox="1"/>
          <p:nvPr>
            <p:ph type="title"/>
          </p:nvPr>
        </p:nvSpPr>
        <p:spPr>
          <a:xfrm>
            <a:off x="799889" y="598565"/>
            <a:ext cx="7444938" cy="5865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Topics on hold</a:t>
            </a:r>
          </a:p>
        </p:txBody>
      </p:sp>
      <p:sp>
        <p:nvSpPr>
          <p:cNvPr id="114" name="Possible change of core system database - ON HOLD Light database is a request - WAPICE, On hold until item 6 is a closed"/>
          <p:cNvSpPr txBox="1"/>
          <p:nvPr>
            <p:ph type="body" idx="1"/>
          </p:nvPr>
        </p:nvSpPr>
        <p:spPr>
          <a:xfrm>
            <a:off x="799889" y="1185150"/>
            <a:ext cx="7444938" cy="4071630"/>
          </a:xfrm>
          <a:prstGeom prst="rect">
            <a:avLst/>
          </a:prstGeom>
        </p:spPr>
        <p:txBody>
          <a:bodyPr/>
          <a:lstStyle/>
          <a:p>
            <a:pPr marL="267368" indent="-267368">
              <a:buClr>
                <a:srgbClr val="000000"/>
              </a:buClr>
              <a:buSzPct val="100000"/>
              <a:buAutoNum type="arabicPeriod" startAt="1"/>
              <a:defRPr sz="1500"/>
            </a:pPr>
            <a:r>
              <a:t>Possible change of core system database - </a:t>
            </a:r>
            <a:r>
              <a:rPr>
                <a:solidFill>
                  <a:srgbClr val="FF2600"/>
                </a:solidFill>
              </a:rPr>
              <a:t>ON HOLD</a:t>
            </a:r>
            <a:br>
              <a:rPr>
                <a:solidFill>
                  <a:srgbClr val="FF2600"/>
                </a:solidFill>
              </a:rPr>
            </a:br>
            <a:r>
              <a:rPr sz="1200">
                <a:solidFill>
                  <a:srgbClr val="FF2600"/>
                </a:solidFill>
              </a:rPr>
              <a:t>Light database is a request - WAPICE, On hold until item 6 is a closed</a:t>
            </a:r>
            <a:r>
              <a:rPr>
                <a:solidFill>
                  <a:srgbClr val="FF260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