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6" name="Shape 9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half" idx="1"/>
          </p:nvPr>
        </p:nvSpPr>
        <p:spPr>
          <a:xfrm>
            <a:off x="799889" y="1185151"/>
            <a:ext cx="3645240" cy="45298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5" name="Arrowhead blue.png" descr="Arrowhead bl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63443" y="4661549"/>
            <a:ext cx="922023" cy="780402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1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0"/>
            <a:ext cx="9144793" cy="5730739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35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idx="1"/>
          </p:nvPr>
        </p:nvSpPr>
        <p:spPr>
          <a:xfrm>
            <a:off x="799889" y="1502657"/>
            <a:ext cx="7444937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2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0"/>
            <a:ext cx="9144793" cy="5730739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46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owhead_3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94" y="-10918"/>
            <a:ext cx="9156988" cy="5736835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3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Bildobjekt 1" descr="Bildobjekt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94" y="-10918"/>
            <a:ext cx="9156988" cy="5736835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Title Text"/>
          <p:cNvSpPr txBox="1"/>
          <p:nvPr>
            <p:ph type="title"/>
          </p:nvPr>
        </p:nvSpPr>
        <p:spPr>
          <a:xfrm>
            <a:off x="799889" y="916071"/>
            <a:ext cx="7444938" cy="586588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r>
              <a:t>Title Text</a:t>
            </a:r>
          </a:p>
        </p:txBody>
      </p:sp>
      <p:sp>
        <p:nvSpPr>
          <p:cNvPr id="68" name="Body Level One…"/>
          <p:cNvSpPr txBox="1"/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 lIns="45718" tIns="45718" rIns="45718" bIns="45718"/>
          <a:lstStyle>
            <a:lvl1pPr marL="1587" indent="-1587"/>
            <a:lvl4pPr marL="1698169" indent="-32656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xfrm>
            <a:off x="8708976" y="197587"/>
            <a:ext cx="232873" cy="228507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FFFFFF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8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6399" y="4517999"/>
            <a:ext cx="1004728" cy="986401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/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888888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8" name="Arrowhead blue.png" descr="Arrowhead bl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60243" y="4559084"/>
            <a:ext cx="1058086" cy="895566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99889" y="598565"/>
            <a:ext cx="7444937" cy="58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99889" y="1185151"/>
            <a:ext cx="7444937" cy="452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" name="Arrowhead blue.png" descr="Arrowhead bl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60243" y="4559084"/>
            <a:ext cx="1058086" cy="89556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708974" y="197586"/>
            <a:ext cx="232875" cy="22850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70" marR="0" indent="-32657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oadmap WG 230607"/>
          <p:cNvSpPr txBox="1"/>
          <p:nvPr>
            <p:ph type="title"/>
          </p:nvPr>
        </p:nvSpPr>
        <p:spPr>
          <a:xfrm>
            <a:off x="799889" y="275226"/>
            <a:ext cx="7963092" cy="586588"/>
          </a:xfrm>
          <a:prstGeom prst="rect">
            <a:avLst/>
          </a:prstGeom>
        </p:spPr>
        <p:txBody>
          <a:bodyPr/>
          <a:lstStyle/>
          <a:p>
            <a:pPr/>
            <a:r>
              <a:t>Roadmap WG 230607</a:t>
            </a:r>
          </a:p>
        </p:txBody>
      </p:sp>
      <p:sp>
        <p:nvSpPr>
          <p:cNvPr id="99" name="0) Introduction to the v5.0 specifications, Jerker…"/>
          <p:cNvSpPr txBox="1"/>
          <p:nvPr>
            <p:ph type="body" idx="1"/>
          </p:nvPr>
        </p:nvSpPr>
        <p:spPr>
          <a:xfrm>
            <a:off x="799889" y="945392"/>
            <a:ext cx="7963092" cy="4222868"/>
          </a:xfrm>
          <a:prstGeom prst="rect">
            <a:avLst/>
          </a:prstGeom>
        </p:spPr>
        <p:txBody>
          <a:bodyPr/>
          <a:lstStyle/>
          <a:p>
            <a:pPr marL="222679" indent="-222679" defTabSz="379475">
              <a:spcBef>
                <a:spcPts val="300"/>
              </a:spcBef>
              <a:defRPr sz="1660"/>
            </a:pPr>
            <a:r>
              <a:t>0) Introduction to the v5.0 specifications, Jerker</a:t>
            </a:r>
          </a:p>
          <a:p>
            <a:pPr marL="222679" indent="-222679" defTabSz="379475">
              <a:spcBef>
                <a:spcPts val="300"/>
              </a:spcBef>
              <a:defRPr sz="1660"/>
            </a:pPr>
            <a:r>
              <a:t>1) Eclipse Arrowhead foundational principles document, in Github, Jerker</a:t>
            </a:r>
          </a:p>
          <a:p>
            <a:pPr marL="222679" indent="-222679" defTabSz="379475">
              <a:spcBef>
                <a:spcPts val="300"/>
              </a:spcBef>
              <a:defRPr sz="1660"/>
            </a:pPr>
            <a:r>
              <a:t>2) GSoS status, Per and Jerker</a:t>
            </a:r>
          </a:p>
          <a:p>
            <a:pPr marL="222679" indent="-222679" defTabSz="379475">
              <a:spcBef>
                <a:spcPts val="300"/>
              </a:spcBef>
              <a:defRPr sz="1660"/>
            </a:pPr>
            <a:r>
              <a:t>Per please upload the latest version to Github</a:t>
            </a:r>
          </a:p>
          <a:p>
            <a:pPr marL="222679" indent="-222679" defTabSz="379475">
              <a:spcBef>
                <a:spcPts val="300"/>
              </a:spcBef>
              <a:defRPr sz="1660"/>
            </a:pPr>
            <a:r>
              <a:t>3) Way forward</a:t>
            </a:r>
          </a:p>
          <a:p>
            <a:pPr marL="222679" indent="-222679" defTabSz="379475">
              <a:spcBef>
                <a:spcPts val="300"/>
              </a:spcBef>
              <a:defRPr sz="1660"/>
            </a:pPr>
            <a:r>
              <a:t>Time line for v5.0 GSoSD</a:t>
            </a:r>
          </a:p>
          <a:p>
            <a:pPr marL="222679" indent="-222679" defTabSz="379475">
              <a:spcBef>
                <a:spcPts val="300"/>
              </a:spcBef>
              <a:defRPr sz="1660"/>
            </a:pPr>
            <a:r>
              <a:t>Primary Core system SysD, SDs, IDDs and SysDD time line</a:t>
            </a:r>
          </a:p>
          <a:p>
            <a:pPr marL="222679" indent="-222679" defTabSz="379475">
              <a:spcBef>
                <a:spcPts val="300"/>
              </a:spcBef>
              <a:defRPr sz="1660"/>
            </a:pPr>
            <a:r>
              <a:t>Support core system SysD, SDs, IDDs and SysDD time line</a:t>
            </a:r>
          </a:p>
          <a:p>
            <a:pPr marL="222679" indent="-222679" defTabSz="379475">
              <a:spcBef>
                <a:spcPts val="300"/>
              </a:spcBef>
              <a:defRPr sz="1660"/>
            </a:pPr>
            <a:r>
              <a:t>4) Implementation</a:t>
            </a:r>
          </a:p>
          <a:p>
            <a:pPr marL="222679" indent="-222679" defTabSz="379475">
              <a:spcBef>
                <a:spcPts val="300"/>
              </a:spcBef>
              <a:defRPr sz="1660"/>
            </a:pPr>
            <a:r>
              <a:t>Code implementation timeline</a:t>
            </a:r>
          </a:p>
          <a:p>
            <a:pPr marL="222679" indent="-222679" defTabSz="379475">
              <a:spcBef>
                <a:spcPts val="300"/>
              </a:spcBef>
              <a:defRPr sz="1660"/>
            </a:pPr>
            <a:r>
              <a:t>Java, GO lang or?</a:t>
            </a:r>
          </a:p>
          <a:p>
            <a:pPr marL="222679" indent="-222679" defTabSz="379475">
              <a:spcBef>
                <a:spcPts val="300"/>
              </a:spcBef>
              <a:defRPr sz="1660"/>
            </a:pPr>
            <a:r>
              <a:t>5) Resolving remaining major issues fo the GSoSD including backward compatibility strategy</a:t>
            </a:r>
          </a:p>
          <a:p>
            <a:pPr marL="222679" indent="-222679" defTabSz="379475">
              <a:spcBef>
                <a:spcPts val="300"/>
              </a:spcBef>
              <a:defRPr sz="1660"/>
            </a:pPr>
            <a:r>
              <a:t>6) AoB and Next meeting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2" name="Double-click to edi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