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9144000" cy="571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6" name="Shape 9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bg>
      <p:bgPr>
        <a:solidFill>
          <a:srgbClr val="002F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xfrm>
            <a:off x="1333500" y="1775354"/>
            <a:ext cx="6477000" cy="1225023"/>
          </a:xfrm>
          <a:prstGeom prst="rect">
            <a:avLst/>
          </a:prstGeom>
        </p:spPr>
        <p:txBody>
          <a:bodyPr lIns="38100" tIns="38100" rIns="38100" bIns="38100" anchor="ctr"/>
          <a:lstStyle>
            <a:lvl1pPr algn="ctr" defTabSz="762000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1905000" y="3238500"/>
            <a:ext cx="5334000" cy="1460500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 algn="ctr" defTabSz="762000">
              <a:spcBef>
                <a:spcPts val="600"/>
              </a:spcBef>
              <a:defRPr sz="2600">
                <a:solidFill>
                  <a:srgbClr val="FFFFFF"/>
                </a:solidFill>
              </a:defRPr>
            </a:lvl1pPr>
            <a:lvl2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2pPr>
            <a:lvl3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3pPr>
            <a:lvl4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4pPr>
            <a:lvl5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5" name="Arrowhead_tools_white2.png" descr="Arrowhead_tools_whit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06990" y="4572683"/>
            <a:ext cx="1004728" cy="849492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Slide Number"/>
          <p:cNvSpPr txBox="1"/>
          <p:nvPr>
            <p:ph type="sldNum" sz="quarter" idx="2"/>
          </p:nvPr>
        </p:nvSpPr>
        <p:spPr>
          <a:xfrm>
            <a:off x="7783364" y="5342459"/>
            <a:ext cx="217637" cy="213271"/>
          </a:xfrm>
          <a:prstGeom prst="rect">
            <a:avLst/>
          </a:prstGeom>
        </p:spPr>
        <p:txBody>
          <a:bodyPr lIns="38100" tIns="38100" rIns="38100" bIns="38100"/>
          <a:lstStyle>
            <a:lvl1pPr defTabSz="7620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/>
          <p:cNvSpPr txBox="1"/>
          <p:nvPr>
            <p:ph type="title"/>
          </p:nvPr>
        </p:nvSpPr>
        <p:spPr>
          <a:xfrm>
            <a:off x="1333500" y="1775354"/>
            <a:ext cx="6477000" cy="1225023"/>
          </a:xfrm>
          <a:prstGeom prst="rect">
            <a:avLst/>
          </a:prstGeom>
        </p:spPr>
        <p:txBody>
          <a:bodyPr lIns="38100" tIns="38100" rIns="38100" bIns="38100" anchor="ctr"/>
          <a:lstStyle>
            <a:lvl1pPr algn="ctr" defTabSz="762000"/>
          </a:lstStyle>
          <a:p>
            <a:pPr/>
            <a:r>
              <a:t>Title Text</a:t>
            </a:r>
          </a:p>
        </p:txBody>
      </p:sp>
      <p:sp>
        <p:nvSpPr>
          <p:cNvPr id="24" name="Body Level One…"/>
          <p:cNvSpPr txBox="1"/>
          <p:nvPr>
            <p:ph type="body" sz="quarter" idx="1"/>
          </p:nvPr>
        </p:nvSpPr>
        <p:spPr>
          <a:xfrm>
            <a:off x="1905000" y="3238500"/>
            <a:ext cx="5334000" cy="1460500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 algn="ctr" defTabSz="762000">
              <a:spcBef>
                <a:spcPts val="600"/>
              </a:spcBef>
              <a:defRPr sz="2600">
                <a:solidFill>
                  <a:srgbClr val="888888"/>
                </a:solidFill>
              </a:defRPr>
            </a:lvl1pPr>
            <a:lvl2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2pPr>
            <a:lvl3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3pPr>
            <a:lvl4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4pPr>
            <a:lvl5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5" name="Arrowhead_tools_blue2.png" descr="Arrowhead_tools_blu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93770" y="4587928"/>
            <a:ext cx="1005840" cy="873096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7783364" y="5342459"/>
            <a:ext cx="217637" cy="213271"/>
          </a:xfrm>
          <a:prstGeom prst="rect">
            <a:avLst/>
          </a:prstGeom>
        </p:spPr>
        <p:txBody>
          <a:bodyPr lIns="38100" tIns="38100" rIns="38100" bIns="38100"/>
          <a:lstStyle>
            <a:lvl1pPr defTabSz="7620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rrowhea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www.arrowhead.eu"/>
          <p:cNvSpPr txBox="1"/>
          <p:nvPr/>
        </p:nvSpPr>
        <p:spPr>
          <a:xfrm>
            <a:off x="374547" y="5168258"/>
            <a:ext cx="3966630" cy="196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xfrm>
            <a:off x="799889" y="598565"/>
            <a:ext cx="7444937" cy="58658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sz="half" idx="1"/>
          </p:nvPr>
        </p:nvSpPr>
        <p:spPr>
          <a:xfrm>
            <a:off x="799889" y="1185151"/>
            <a:ext cx="3645240" cy="452985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5" name="Arrowhead_tools_blue2.png" descr="Arrowhead_tools_blu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48854" y="4546614"/>
            <a:ext cx="1005841" cy="873096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_2 - 1 column">
    <p:bg>
      <p:bgPr>
        <a:solidFill>
          <a:srgbClr val="002F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www.arrowhead.eu"/>
          <p:cNvSpPr txBox="1"/>
          <p:nvPr/>
        </p:nvSpPr>
        <p:spPr>
          <a:xfrm>
            <a:off x="374547" y="5168258"/>
            <a:ext cx="3966630" cy="196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54" name="Title Text"/>
          <p:cNvSpPr txBox="1"/>
          <p:nvPr>
            <p:ph type="title"/>
          </p:nvPr>
        </p:nvSpPr>
        <p:spPr>
          <a:xfrm>
            <a:off x="799889" y="916071"/>
            <a:ext cx="7444937" cy="5865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5" name="Body Level One…"/>
          <p:cNvSpPr txBox="1"/>
          <p:nvPr>
            <p:ph type="body" idx="1"/>
          </p:nvPr>
        </p:nvSpPr>
        <p:spPr>
          <a:xfrm>
            <a:off x="799889" y="1502657"/>
            <a:ext cx="7444937" cy="42123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56" name="arrowhead powerpointmall_NYA.png" descr="arrowhead powerpointmall_NY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" y="-9775"/>
            <a:ext cx="9145008" cy="5724775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_2 - 2 column">
    <p:bg>
      <p:bgPr>
        <a:solidFill>
          <a:srgbClr val="002F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www.arrowhead.eu"/>
          <p:cNvSpPr txBox="1"/>
          <p:nvPr/>
        </p:nvSpPr>
        <p:spPr>
          <a:xfrm>
            <a:off x="374547" y="5168258"/>
            <a:ext cx="3966630" cy="196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65" name="Title Text"/>
          <p:cNvSpPr txBox="1"/>
          <p:nvPr>
            <p:ph type="title"/>
          </p:nvPr>
        </p:nvSpPr>
        <p:spPr>
          <a:xfrm>
            <a:off x="799889" y="916071"/>
            <a:ext cx="7444937" cy="5865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6" name="Body Level One…"/>
          <p:cNvSpPr txBox="1"/>
          <p:nvPr>
            <p:ph type="body" sz="half" idx="1"/>
          </p:nvPr>
        </p:nvSpPr>
        <p:spPr>
          <a:xfrm>
            <a:off x="799889" y="1502657"/>
            <a:ext cx="3645240" cy="42123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67" name="arrowhead powerpointmall_NYA.png" descr="arrowhead powerpointmall_NY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" y="-9775"/>
            <a:ext cx="9145008" cy="5724775"/>
          </a:xfrm>
          <a:prstGeom prst="rect">
            <a:avLst/>
          </a:prstGeom>
          <a:ln w="12700">
            <a:miter lim="400000"/>
          </a:ln>
        </p:spPr>
      </p:pic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owhead_3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www.arrowhead.eu"/>
          <p:cNvSpPr txBox="1"/>
          <p:nvPr/>
        </p:nvSpPr>
        <p:spPr>
          <a:xfrm>
            <a:off x="374547" y="5168258"/>
            <a:ext cx="3966630" cy="196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76" name="Title Text"/>
          <p:cNvSpPr txBox="1"/>
          <p:nvPr>
            <p:ph type="title"/>
          </p:nvPr>
        </p:nvSpPr>
        <p:spPr>
          <a:xfrm>
            <a:off x="799889" y="916071"/>
            <a:ext cx="7444937" cy="58658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7" name="Body Level One…"/>
          <p:cNvSpPr txBox="1"/>
          <p:nvPr>
            <p:ph type="body" sz="half" idx="1"/>
          </p:nvPr>
        </p:nvSpPr>
        <p:spPr>
          <a:xfrm>
            <a:off x="799889" y="1502657"/>
            <a:ext cx="3645240" cy="421234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78" name="arrowhead powerpointmall_NYA2.png" descr="arrowhead powerpointmall_NYA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709" y="-8147"/>
            <a:ext cx="9155418" cy="5731294"/>
          </a:xfrm>
          <a:prstGeom prst="rect">
            <a:avLst/>
          </a:prstGeom>
          <a:ln w="12700">
            <a:miter lim="400000"/>
          </a:ln>
        </p:spPr>
      </p:pic>
      <p:sp>
        <p:nvSpPr>
          <p:cNvPr id="7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_3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Text"/>
          <p:cNvSpPr txBox="1"/>
          <p:nvPr>
            <p:ph type="title"/>
          </p:nvPr>
        </p:nvSpPr>
        <p:spPr>
          <a:xfrm>
            <a:off x="799889" y="916071"/>
            <a:ext cx="7444938" cy="586588"/>
          </a:xfrm>
          <a:prstGeom prst="rect">
            <a:avLst/>
          </a:prstGeom>
        </p:spPr>
        <p:txBody>
          <a:bodyPr lIns="45718" tIns="45718" rIns="45718" bIns="45718"/>
          <a:lstStyle/>
          <a:p>
            <a:pPr/>
            <a:r>
              <a:t>Title Text</a:t>
            </a:r>
          </a:p>
        </p:txBody>
      </p:sp>
      <p:sp>
        <p:nvSpPr>
          <p:cNvPr id="87" name="Body Level One…"/>
          <p:cNvSpPr txBox="1"/>
          <p:nvPr>
            <p:ph type="body" idx="1"/>
          </p:nvPr>
        </p:nvSpPr>
        <p:spPr>
          <a:xfrm>
            <a:off x="799889" y="1502657"/>
            <a:ext cx="7444938" cy="4212343"/>
          </a:xfrm>
          <a:prstGeom prst="rect">
            <a:avLst/>
          </a:prstGeom>
        </p:spPr>
        <p:txBody>
          <a:bodyPr lIns="45718" tIns="45718" rIns="45718" bIns="45718"/>
          <a:lstStyle>
            <a:lvl1pPr marL="1587" indent="-1587"/>
            <a:lvl4pPr marL="1698169" indent="-326569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88" name="arrowhead powerpointmall_NYA2.png" descr="arrowhead powerpointmall_NYA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709" y="-8147"/>
            <a:ext cx="9155418" cy="5731294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Slide Number"/>
          <p:cNvSpPr txBox="1"/>
          <p:nvPr>
            <p:ph type="sldNum" sz="quarter" idx="2"/>
          </p:nvPr>
        </p:nvSpPr>
        <p:spPr>
          <a:xfrm>
            <a:off x="8708976" y="197587"/>
            <a:ext cx="232873" cy="228507"/>
          </a:xfrm>
          <a:prstGeom prst="rect">
            <a:avLst/>
          </a:prstGeom>
        </p:spPr>
        <p:txBody>
          <a:bodyPr lIns="45718" tIns="45718" rIns="45718" bIns="45718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ww.arrowhead.eu"/>
          <p:cNvSpPr txBox="1"/>
          <p:nvPr/>
        </p:nvSpPr>
        <p:spPr>
          <a:xfrm>
            <a:off x="374547" y="5168258"/>
            <a:ext cx="3966630" cy="196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849531" y="598565"/>
            <a:ext cx="7444938" cy="586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849531" y="1185151"/>
            <a:ext cx="7444938" cy="4529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5" name="Arrowhead_tools_blue2.png" descr="Arrowhead_tools_blue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35082" y="4560385"/>
            <a:ext cx="1005841" cy="873097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8708974" y="197586"/>
            <a:ext cx="232875" cy="22850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transition xmlns:p14="http://schemas.microsoft.com/office/powerpoint/2010/main" spd="med" advClick="1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268288" marR="0" indent="-268288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74700" marR="0" indent="-3175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00150" marR="0" indent="-28575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698170" marR="0" indent="-32657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209800" marR="0" indent="-3810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5146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29718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4290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38862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aitia-iiot.github.io/ah5-docs-java-spring/api/data-models/mqtt-request-template/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Eclipse Arrowhead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Eclipse Arrowhead</a:t>
            </a:r>
          </a:p>
        </p:txBody>
      </p:sp>
      <p:sp>
        <p:nvSpPr>
          <p:cNvPr id="99" name="Roadmap WG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Roadmap WG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Agenda 250424"/>
          <p:cNvSpPr txBox="1"/>
          <p:nvPr>
            <p:ph type="title"/>
          </p:nvPr>
        </p:nvSpPr>
        <p:spPr>
          <a:xfrm>
            <a:off x="799889" y="282328"/>
            <a:ext cx="7444937" cy="586587"/>
          </a:xfrm>
          <a:prstGeom prst="rect">
            <a:avLst/>
          </a:prstGeom>
        </p:spPr>
        <p:txBody>
          <a:bodyPr/>
          <a:lstStyle/>
          <a:p>
            <a:pPr/>
            <a:r>
              <a:t>Agenda 250424</a:t>
            </a:r>
          </a:p>
        </p:txBody>
      </p:sp>
      <p:sp>
        <p:nvSpPr>
          <p:cNvPr id="102" name="GSoSD adding interaction with compute and deployment orchestration as upcoming work Suggestions for support system integration…"/>
          <p:cNvSpPr txBox="1"/>
          <p:nvPr>
            <p:ph type="body" idx="1"/>
          </p:nvPr>
        </p:nvSpPr>
        <p:spPr>
          <a:xfrm>
            <a:off x="799889" y="975211"/>
            <a:ext cx="8270269" cy="4266861"/>
          </a:xfrm>
          <a:prstGeom prst="rect">
            <a:avLst/>
          </a:prstGeom>
        </p:spPr>
        <p:txBody>
          <a:bodyPr/>
          <a:lstStyle/>
          <a:p>
            <a:pPr marL="229936" indent="-229936" defTabSz="393192">
              <a:spcBef>
                <a:spcPts val="300"/>
              </a:spcBef>
              <a:buSzPct val="100000"/>
              <a:buAutoNum type="arabicPeriod" startAt="1"/>
              <a:defRPr sz="1720"/>
            </a:pPr>
            <a:r>
              <a:t>GSoSD adding interaction with compute and deployment orchestration as upcoming work</a:t>
            </a:r>
            <a:br/>
            <a:r>
              <a:t>Suggestions for support system integration</a:t>
            </a:r>
          </a:p>
          <a:p>
            <a:pPr marL="229936" indent="-229936" defTabSz="393192">
              <a:spcBef>
                <a:spcPts val="300"/>
              </a:spcBef>
              <a:buSzPct val="100000"/>
              <a:buAutoNum type="arabicPeriod" startAt="1"/>
              <a:defRPr sz="1720"/>
            </a:pPr>
            <a:r>
              <a:t>Core system development status, AITIA</a:t>
            </a:r>
          </a:p>
          <a:p>
            <a:pPr marL="229936" indent="-229936" defTabSz="393192">
              <a:spcBef>
                <a:spcPts val="300"/>
              </a:spcBef>
              <a:buSzPct val="100000"/>
              <a:buAutoNum type="arabicPeriod" startAt="1"/>
              <a:defRPr sz="1720"/>
            </a:pPr>
            <a:r>
              <a:t>SysMonitor to be updated in the SysD.</a:t>
            </a:r>
            <a:br/>
            <a:r>
              <a:t>How to provide identity? - See AITIA implementation MQTT Request Template: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https://aitia-iiot.github.io/ah5-docs-java-spring/api/data-models/mqtt-request-template/</a:t>
            </a:r>
            <a:br/>
            <a:r>
              <a:t>Basic key value pairs echo, power, SW-version. </a:t>
            </a:r>
            <a:br/>
            <a:r>
              <a:t>Adding key value pairs possible, list of keys in the ServiceRegistry metadata.</a:t>
            </a:r>
          </a:p>
          <a:p>
            <a:pPr marL="229936" indent="-229936" defTabSz="393192">
              <a:spcBef>
                <a:spcPts val="300"/>
              </a:spcBef>
              <a:buSzPct val="100000"/>
              <a:buAutoNum type="arabicPeriod" startAt="1"/>
              <a:defRPr sz="1720"/>
            </a:pPr>
            <a:r>
              <a:t>Naming convention</a:t>
            </a:r>
            <a:br/>
            <a:r>
              <a:t>Documentation update required</a:t>
            </a:r>
          </a:p>
          <a:p>
            <a:pPr marL="229936" indent="-229936" defTabSz="393192">
              <a:spcBef>
                <a:spcPts val="300"/>
              </a:spcBef>
              <a:buSzPct val="100000"/>
              <a:buAutoNum type="arabicPeriod" startAt="1"/>
              <a:defRPr sz="1720"/>
            </a:pPr>
            <a:r>
              <a:t>Issues in GitHub</a:t>
            </a:r>
          </a:p>
          <a:p>
            <a:pPr marL="229936" indent="-229936" defTabSz="393192">
              <a:spcBef>
                <a:spcPts val="300"/>
              </a:spcBef>
              <a:buSzPct val="100000"/>
              <a:buAutoNum type="arabicPeriod" startAt="1"/>
              <a:defRPr sz="1720"/>
            </a:pPr>
            <a:r>
              <a:t>On-boarding need to be revisited</a:t>
            </a:r>
          </a:p>
          <a:p>
            <a:pPr marL="229936" indent="-229936" defTabSz="393192">
              <a:spcBef>
                <a:spcPts val="300"/>
              </a:spcBef>
              <a:buSzPct val="100000"/>
              <a:buAutoNum type="arabicPeriod" startAt="1"/>
              <a:defRPr sz="1720"/>
            </a:pPr>
            <a:r>
              <a:t>GetPublicKey service  obsolete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ore system nam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Core system naming</a:t>
            </a:r>
          </a:p>
        </p:txBody>
      </p:sp>
      <p:sp>
        <p:nvSpPr>
          <p:cNvPr id="105" name="ServiceRegistr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ServiceRegistry</a:t>
            </a:r>
          </a:p>
          <a:p>
            <a:pPr/>
          </a:p>
          <a:p>
            <a:pPr/>
            <a:r>
              <a:t>Potential name changes</a:t>
            </a:r>
          </a:p>
          <a:p>
            <a:pPr/>
            <a:r>
              <a:t>ServiceOrchestrationSystem</a:t>
            </a:r>
          </a:p>
          <a:p>
            <a:pPr/>
            <a:r>
              <a:t>ConsumerAuthorisationSystem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upport system nam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Support system naming</a:t>
            </a:r>
          </a:p>
        </p:txBody>
      </p:sp>
      <p:sp>
        <p:nvSpPr>
          <p:cNvPr id="108" name="Namen chang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00526" indent="-200526">
              <a:buSzPct val="100000"/>
              <a:buChar char="•"/>
            </a:pPr>
            <a:r>
              <a:t>Namen changes</a:t>
            </a:r>
          </a:p>
          <a:p>
            <a:pPr lvl="1" marL="581526" indent="-200526"/>
            <a:r>
              <a:t>Gateway -&gt; GateTunnel</a:t>
            </a:r>
          </a:p>
          <a:p>
            <a:pPr marL="200526" indent="-200526">
              <a:buSzPct val="100000"/>
              <a:buChar char="•"/>
            </a:pPr>
          </a:p>
          <a:p>
            <a:pPr marL="200526" indent="-200526">
              <a:buSzPct val="100000"/>
              <a:buChar char="•"/>
            </a:pPr>
            <a:r>
              <a:t>New support system</a:t>
            </a:r>
          </a:p>
          <a:p>
            <a:pPr lvl="1" marL="581526" indent="-200526"/>
            <a:r>
              <a:t>MicrosystemMonitor</a:t>
            </a:r>
          </a:p>
          <a:p>
            <a:pPr lvl="1" marL="581526" indent="-200526"/>
            <a:r>
              <a:t>Service: sysMonitor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