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defRPr sz="1000"/>
            </a:pPr>
            <a:r>
              <a:t>Operational independence/autonomy of the elements The constituent systems can operate independently in a meaningful way and are useful in their own right. </a:t>
            </a:r>
          </a:p>
          <a:p>
            <a:pPr>
              <a:defRPr sz="1000"/>
            </a:pPr>
            <a:r>
              <a:t>Belonging The autonomous constituent systems choose to belong to the SoS because they see value for themselves to give up some of their autonomy to receive benefits. </a:t>
            </a:r>
          </a:p>
          <a:p>
            <a:pPr>
              <a:defRPr sz="1000"/>
            </a:pPr>
            <a:r>
              <a:t>Connectivity To let the constituent systems interact, they must be connected, and unless they provide sufficiently generic interfaces, they must be modified to provide such interoperability. Connectivity in an SoS is, thus, dynamic, with interfaces and links forming and vanishing as the need arises. </a:t>
            </a:r>
          </a:p>
          <a:p>
            <a:pPr>
              <a:defRPr sz="1000"/>
            </a:pPr>
            <a:r>
              <a:t>Diversity Whereas many other systems strive to minimize diversity to simplify the system, increased diversity in an SoS gives it the ability to better address unforeseen situations during its life-cycle. </a:t>
            </a:r>
          </a:p>
          <a:p>
            <a:pPr>
              <a:defRPr sz="1000"/>
            </a:pPr>
            <a:r>
              <a:t>Emergent behavior appears in any system, and in many systems, this is deliberately and intentionally designed in and tested. In an SoS, emergent behavior is not restricted to what can be foreseen. Instead, the system should have the capability to detect (in an early stage) and eliminate bad behavior that emerges. </a:t>
            </a:r>
          </a:p>
          <a:p>
            <a:pPr>
              <a:defRPr sz="1000"/>
            </a:pPr>
            <a:r>
              <a:t>Managerial independence of the elements The con- stituent systems not only can but do operate inde- pendently, even while being part of the SoS. Further, elements can be added individually to the SoS. </a:t>
            </a:r>
          </a:p>
          <a:p>
            <a:pPr>
              <a:defRPr sz="1000"/>
            </a:pPr>
            <a:r>
              <a:t>Evolutionary development The SoS does not appear fully formed, and functions and purposes are added based on experience. </a:t>
            </a:r>
          </a:p>
          <a:p>
            <a:pPr>
              <a:defRPr sz="1000"/>
            </a:pPr>
            <a:r>
              <a:t>Geographical distribution The constituent systems only exchange information and not substantial quantities of mass or energy. </a:t>
            </a:r>
          </a:p>
          <a:p>
            <a:pPr>
              <a:defRPr sz="1000"/>
            </a:pPr>
            <a:r>
              <a:t>Secure and safe Malicious behavior in an SoS and its constituent systems must be detected and mitigated to ensure information, system and SoS integrity.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first page">
    <p:bg>
      <p:bgPr>
        <a:solidFill>
          <a:srgbClr val="002F4F"/>
        </a:solidFill>
      </p:bgPr>
    </p:bg>
    <p:spTree>
      <p:nvGrpSpPr>
        <p:cNvPr id="1" name=""/>
        <p:cNvGrpSpPr/>
        <p:nvPr/>
      </p:nvGrpSpPr>
      <p:grpSpPr>
        <a:xfrm>
          <a:off x="0" y="0"/>
          <a:ext cx="0" cy="0"/>
          <a:chOff x="0" y="0"/>
          <a:chExt cx="0" cy="0"/>
        </a:xfrm>
      </p:grpSpPr>
      <p:pic>
        <p:nvPicPr>
          <p:cNvPr id="107" name="image1.png" descr="image1.png"/>
          <p:cNvPicPr>
            <a:picLocks noChangeAspect="1"/>
          </p:cNvPicPr>
          <p:nvPr/>
        </p:nvPicPr>
        <p:blipFill>
          <a:blip r:embed="rId2">
            <a:extLst/>
          </a:blip>
          <a:stretch>
            <a:fillRect/>
          </a:stretch>
        </p:blipFill>
        <p:spPr>
          <a:xfrm>
            <a:off x="0" y="5205"/>
            <a:ext cx="9129394" cy="5715002"/>
          </a:xfrm>
          <a:prstGeom prst="rect">
            <a:avLst/>
          </a:prstGeom>
          <a:ln w="12700">
            <a:miter lim="400000"/>
          </a:ln>
        </p:spPr>
      </p:pic>
      <p:sp>
        <p:nvSpPr>
          <p:cNvPr id="108" name="Title Text"/>
          <p:cNvSpPr txBox="1"/>
          <p:nvPr>
            <p:ph type="title"/>
          </p:nvPr>
        </p:nvSpPr>
        <p:spPr>
          <a:xfrm>
            <a:off x="799889" y="1280403"/>
            <a:ext cx="7517810" cy="3398025"/>
          </a:xfrm>
          <a:prstGeom prst="rect">
            <a:avLst/>
          </a:prstGeom>
        </p:spPr>
        <p:txBody>
          <a:bodyPr/>
          <a:lstStyle>
            <a:lvl1pPr>
              <a:defRPr>
                <a:solidFill>
                  <a:srgbClr val="FFFFFF"/>
                </a:solidFill>
              </a:defRPr>
            </a:lvl1pPr>
          </a:lstStyle>
          <a:p>
            <a:pPr/>
            <a:r>
              <a:t>Title Text</a:t>
            </a:r>
          </a:p>
        </p:txBody>
      </p:sp>
      <p:sp>
        <p:nvSpPr>
          <p:cNvPr id="109" name="Body Level One…"/>
          <p:cNvSpPr txBox="1"/>
          <p:nvPr>
            <p:ph type="body" sz="quarter" idx="1"/>
          </p:nvPr>
        </p:nvSpPr>
        <p:spPr>
          <a:xfrm>
            <a:off x="426599" y="4678426"/>
            <a:ext cx="4596289" cy="1036575"/>
          </a:xfrm>
          <a:prstGeom prst="rect">
            <a:avLst/>
          </a:prstGeom>
        </p:spPr>
        <p:txBody>
          <a:bodyPr/>
          <a:lstStyle>
            <a:lvl1pPr marL="0" indent="0">
              <a:spcBef>
                <a:spcPts val="200"/>
              </a:spcBef>
              <a:defRPr sz="1200">
                <a:solidFill>
                  <a:srgbClr val="FFFFFF"/>
                </a:solidFill>
              </a:defRPr>
            </a:lvl1pPr>
            <a:lvl2pPr marL="0" indent="0">
              <a:spcBef>
                <a:spcPts val="200"/>
              </a:spcBef>
              <a:buSzTx/>
              <a:buNone/>
              <a:defRPr sz="1200">
                <a:solidFill>
                  <a:srgbClr val="FFFFFF"/>
                </a:solidFill>
              </a:defRPr>
            </a:lvl2pPr>
            <a:lvl3pPr marL="0" indent="0">
              <a:spcBef>
                <a:spcPts val="200"/>
              </a:spcBef>
              <a:buSzTx/>
              <a:buNone/>
              <a:defRPr sz="1200">
                <a:solidFill>
                  <a:srgbClr val="FFFFFF"/>
                </a:solidFill>
              </a:defRPr>
            </a:lvl3pPr>
            <a:lvl4pPr marL="0" indent="0">
              <a:spcBef>
                <a:spcPts val="200"/>
              </a:spcBef>
              <a:buSzTx/>
              <a:buNone/>
              <a:defRPr sz="1200">
                <a:solidFill>
                  <a:srgbClr val="FFFFFF"/>
                </a:solidFill>
              </a:defRPr>
            </a:lvl4pPr>
            <a:lvl5pPr marL="0" indent="0">
              <a:spcBef>
                <a:spcPts val="200"/>
              </a:spcBef>
              <a:buSzTx/>
              <a:buNone/>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xfrm>
            <a:off x="8682949" y="228828"/>
            <a:ext cx="232876" cy="22851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7" y="5168258"/>
            <a:ext cx="3966630"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25" name="Arrowhead blue.png" descr="Arrowhead blue.png"/>
          <p:cNvPicPr>
            <a:picLocks noChangeAspect="1"/>
          </p:cNvPicPr>
          <p:nvPr/>
        </p:nvPicPr>
        <p:blipFill>
          <a:blip r:embed="rId2">
            <a:extLst/>
          </a:blip>
          <a:stretch>
            <a:fillRect/>
          </a:stretch>
        </p:blipFill>
        <p:spPr>
          <a:xfrm>
            <a:off x="7863443" y="4661549"/>
            <a:ext cx="922023" cy="780402"/>
          </a:xfrm>
          <a:prstGeom prst="rect">
            <a:avLst/>
          </a:prstGeom>
          <a:ln w="12700">
            <a:miter lim="400000"/>
          </a:ln>
        </p:spPr>
      </p:pic>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0"/>
            <a:ext cx="9144793" cy="5730739"/>
          </a:xfrm>
          <a:prstGeom prst="rect">
            <a:avLst/>
          </a:prstGeom>
          <a:ln w="12700">
            <a:miter lim="400000"/>
          </a:ln>
        </p:spPr>
      </p:pic>
      <p:sp>
        <p:nvSpPr>
          <p:cNvPr id="34" name="www.arrowhead.eu"/>
          <p:cNvSpPr txBox="1"/>
          <p:nvPr/>
        </p:nvSpPr>
        <p:spPr>
          <a:xfrm>
            <a:off x="374547" y="5168258"/>
            <a:ext cx="3966630"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7" cy="586587"/>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7"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0"/>
            <a:ext cx="9144793" cy="5730739"/>
          </a:xfrm>
          <a:prstGeom prst="rect">
            <a:avLst/>
          </a:prstGeom>
          <a:ln w="12700">
            <a:miter lim="400000"/>
          </a:ln>
        </p:spPr>
      </p:pic>
      <p:sp>
        <p:nvSpPr>
          <p:cNvPr id="45" name="www.arrowhead.eu"/>
          <p:cNvSpPr txBox="1"/>
          <p:nvPr/>
        </p:nvSpPr>
        <p:spPr>
          <a:xfrm>
            <a:off x="374547" y="5168258"/>
            <a:ext cx="3966630"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7" cy="586587"/>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4" y="-10918"/>
            <a:ext cx="9156988" cy="5736835"/>
          </a:xfrm>
          <a:prstGeom prst="rect">
            <a:avLst/>
          </a:prstGeom>
          <a:ln w="12700">
            <a:miter lim="400000"/>
          </a:ln>
        </p:spPr>
      </p:pic>
      <p:sp>
        <p:nvSpPr>
          <p:cNvPr id="56" name="www.arrowhead.eu"/>
          <p:cNvSpPr txBox="1"/>
          <p:nvPr/>
        </p:nvSpPr>
        <p:spPr>
          <a:xfrm>
            <a:off x="374547" y="5168258"/>
            <a:ext cx="3966630"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7" cy="586587"/>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4" y="-10918"/>
            <a:ext cx="9156988" cy="5736835"/>
          </a:xfrm>
          <a:prstGeom prst="rect">
            <a:avLst/>
          </a:prstGeom>
          <a:ln w="12700">
            <a:miter lim="400000"/>
          </a:ln>
        </p:spPr>
      </p:pic>
      <p:sp>
        <p:nvSpPr>
          <p:cNvPr id="67" name="Title Text"/>
          <p:cNvSpPr txBox="1"/>
          <p:nvPr>
            <p:ph type="title"/>
          </p:nvPr>
        </p:nvSpPr>
        <p:spPr>
          <a:xfrm>
            <a:off x="799889" y="916071"/>
            <a:ext cx="7444938" cy="586588"/>
          </a:xfrm>
          <a:prstGeom prst="rect">
            <a:avLst/>
          </a:prstGeom>
        </p:spPr>
        <p:txBody>
          <a:bodyPr lIns="45718" tIns="45718" rIns="45718" bIns="45718"/>
          <a:lstStyle/>
          <a:p>
            <a:pPr/>
            <a:r>
              <a:t>Title Text</a:t>
            </a:r>
          </a:p>
        </p:txBody>
      </p:sp>
      <p:sp>
        <p:nvSpPr>
          <p:cNvPr id="68" name="Body Level One…"/>
          <p:cNvSpPr txBox="1"/>
          <p:nvPr>
            <p:ph type="body" idx="1"/>
          </p:nvPr>
        </p:nvSpPr>
        <p:spPr>
          <a:xfrm>
            <a:off x="799889" y="1502657"/>
            <a:ext cx="7444938" cy="4212343"/>
          </a:xfrm>
          <a:prstGeom prst="rect">
            <a:avLst/>
          </a:prstGeom>
        </p:spPr>
        <p:txBody>
          <a:bodyPr lIns="45718" tIns="45718" rIns="45718" bIns="45718"/>
          <a:lstStyle>
            <a:lvl1pPr marL="1587" indent="-1587"/>
            <a:lvl4pPr marL="1698169" indent="-326569"/>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xfrm>
            <a:off x="8708976" y="197587"/>
            <a:ext cx="232873" cy="2285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3"/>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28" cy="986401"/>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3"/>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Arrowhead blue.png" descr="Arrowhead blue.png"/>
          <p:cNvPicPr>
            <a:picLocks noChangeAspect="1"/>
          </p:cNvPicPr>
          <p:nvPr/>
        </p:nvPicPr>
        <p:blipFill>
          <a:blip r:embed="rId2">
            <a:extLst/>
          </a:blip>
          <a:stretch>
            <a:fillRect/>
          </a:stretch>
        </p:blipFill>
        <p:spPr>
          <a:xfrm>
            <a:off x="7660243" y="4559084"/>
            <a:ext cx="1058086" cy="895566"/>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1 column">
    <p:spTree>
      <p:nvGrpSpPr>
        <p:cNvPr id="1" name=""/>
        <p:cNvGrpSpPr/>
        <p:nvPr/>
      </p:nvGrpSpPr>
      <p:grpSpPr>
        <a:xfrm>
          <a:off x="0" y="0"/>
          <a:ext cx="0" cy="0"/>
          <a:chOff x="0" y="0"/>
          <a:chExt cx="0" cy="0"/>
        </a:xfrm>
      </p:grpSpPr>
      <p:sp>
        <p:nvSpPr>
          <p:cNvPr id="96" name="www.arrowhead.eu"/>
          <p:cNvSpPr txBox="1"/>
          <p:nvPr/>
        </p:nvSpPr>
        <p:spPr>
          <a:xfrm>
            <a:off x="374547" y="5168258"/>
            <a:ext cx="3966630"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97" name="Bildobjekt 6" descr="Bildobjekt 6"/>
          <p:cNvPicPr>
            <a:picLocks noChangeAspect="1"/>
          </p:cNvPicPr>
          <p:nvPr/>
        </p:nvPicPr>
        <p:blipFill>
          <a:blip r:embed="rId2">
            <a:extLst/>
          </a:blip>
          <a:stretch>
            <a:fillRect/>
          </a:stretch>
        </p:blipFill>
        <p:spPr>
          <a:xfrm>
            <a:off x="7825740" y="4516958"/>
            <a:ext cx="1005841" cy="987494"/>
          </a:xfrm>
          <a:prstGeom prst="rect">
            <a:avLst/>
          </a:prstGeom>
          <a:ln w="12700">
            <a:miter lim="400000"/>
          </a:ln>
        </p:spPr>
      </p:pic>
      <p:sp>
        <p:nvSpPr>
          <p:cNvPr id="98" name="Title Text"/>
          <p:cNvSpPr txBox="1"/>
          <p:nvPr>
            <p:ph type="title"/>
          </p:nvPr>
        </p:nvSpPr>
        <p:spPr>
          <a:prstGeom prst="rect">
            <a:avLst/>
          </a:prstGeom>
        </p:spPr>
        <p:txBody>
          <a:bodyPr/>
          <a:lstStyle/>
          <a:p>
            <a:pPr/>
            <a:r>
              <a:t>Title Text</a:t>
            </a:r>
          </a:p>
        </p:txBody>
      </p:sp>
      <p:sp>
        <p:nvSpPr>
          <p:cNvPr id="9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374547" y="5168258"/>
            <a:ext cx="3966630"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3" name="Title Text"/>
          <p:cNvSpPr txBox="1"/>
          <p:nvPr>
            <p:ph type="title"/>
          </p:nvPr>
        </p:nvSpPr>
        <p:spPr>
          <a:xfrm>
            <a:off x="799889" y="598565"/>
            <a:ext cx="7444937"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4" name="Body Level One…"/>
          <p:cNvSpPr txBox="1"/>
          <p:nvPr>
            <p:ph type="body" idx="1"/>
          </p:nvPr>
        </p:nvSpPr>
        <p:spPr>
          <a:xfrm>
            <a:off x="799889" y="1185151"/>
            <a:ext cx="7444937" cy="45298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5" name="Arrowhead blue.png" descr="Arrowhead blue.png"/>
          <p:cNvPicPr>
            <a:picLocks noChangeAspect="1"/>
          </p:cNvPicPr>
          <p:nvPr/>
        </p:nvPicPr>
        <p:blipFill>
          <a:blip r:embed="rId2">
            <a:extLst/>
          </a:blip>
          <a:stretch>
            <a:fillRect/>
          </a:stretch>
        </p:blipFill>
        <p:spPr>
          <a:xfrm>
            <a:off x="7660243" y="4559084"/>
            <a:ext cx="1058086" cy="895566"/>
          </a:xfrm>
          <a:prstGeom prst="rect">
            <a:avLst/>
          </a:prstGeom>
          <a:ln w="12700">
            <a:miter lim="400000"/>
          </a:ln>
        </p:spPr>
      </p:pic>
      <p:sp>
        <p:nvSpPr>
          <p:cNvPr id="6" name="Slide Number"/>
          <p:cNvSpPr txBox="1"/>
          <p:nvPr>
            <p:ph type="sldNum" sz="quarter" idx="2"/>
          </p:nvPr>
        </p:nvSpPr>
        <p:spPr>
          <a:xfrm>
            <a:off x="8708974" y="197586"/>
            <a:ext cx="232875" cy="228509"/>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70" marR="0" indent="-32657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oadmap WG 221219"/>
          <p:cNvSpPr txBox="1"/>
          <p:nvPr>
            <p:ph type="title"/>
          </p:nvPr>
        </p:nvSpPr>
        <p:spPr>
          <a:prstGeom prst="rect">
            <a:avLst/>
          </a:prstGeom>
        </p:spPr>
        <p:txBody>
          <a:bodyPr/>
          <a:lstStyle/>
          <a:p>
            <a:pPr/>
            <a:r>
              <a:t>Roadmap WG 221219</a:t>
            </a:r>
          </a:p>
        </p:txBody>
      </p:sp>
      <p:sp>
        <p:nvSpPr>
          <p:cNvPr id="120" name="Double-click to edit"/>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oundational concept 2"/>
          <p:cNvSpPr txBox="1"/>
          <p:nvPr>
            <p:ph type="title"/>
          </p:nvPr>
        </p:nvSpPr>
        <p:spPr>
          <a:prstGeom prst="rect">
            <a:avLst/>
          </a:prstGeom>
        </p:spPr>
        <p:txBody>
          <a:bodyPr/>
          <a:lstStyle/>
          <a:p>
            <a:pPr/>
            <a:r>
              <a:t>Foundational concept 2</a:t>
            </a:r>
          </a:p>
        </p:txBody>
      </p:sp>
      <p:sp>
        <p:nvSpPr>
          <p:cNvPr id="149" name="Local clouds - “Micro clouds”…"/>
          <p:cNvSpPr txBox="1"/>
          <p:nvPr>
            <p:ph type="body" idx="1"/>
          </p:nvPr>
        </p:nvSpPr>
        <p:spPr>
          <a:prstGeom prst="rect">
            <a:avLst/>
          </a:prstGeom>
        </p:spPr>
        <p:txBody>
          <a:bodyPr/>
          <a:lstStyle/>
          <a:p>
            <a:pPr marL="238776" indent="-238776" defTabSz="406908">
              <a:spcBef>
                <a:spcPts val="300"/>
              </a:spcBef>
              <a:defRPr sz="1779"/>
            </a:pPr>
            <a:r>
              <a:t>Local clouds - “Micro clouds”</a:t>
            </a:r>
          </a:p>
          <a:p>
            <a:pPr lvl="1" marL="238776" indent="168131" defTabSz="406908">
              <a:spcBef>
                <a:spcPts val="300"/>
              </a:spcBef>
              <a:buSzTx/>
              <a:buNone/>
              <a:defRPr sz="1779"/>
            </a:pPr>
            <a:r>
              <a:t>Enabling real time performance using Internet technologies</a:t>
            </a:r>
          </a:p>
          <a:p>
            <a:pPr lvl="1" marL="238776" indent="168131" defTabSz="406908">
              <a:spcBef>
                <a:spcPts val="300"/>
              </a:spcBef>
              <a:buSzTx/>
              <a:buNone/>
              <a:defRPr sz="1779"/>
            </a:pPr>
            <a:r>
              <a:t>Provides improved Security</a:t>
            </a:r>
          </a:p>
          <a:p>
            <a:pPr lvl="1" marL="238776" indent="168131" defTabSz="406908">
              <a:spcBef>
                <a:spcPts val="300"/>
              </a:spcBef>
              <a:buSzTx/>
              <a:buNone/>
              <a:defRPr sz="1779"/>
            </a:pPr>
            <a:r>
              <a:t>Supports engineering simplicity and scalability</a:t>
            </a:r>
          </a:p>
        </p:txBody>
      </p:sp>
      <p:pic>
        <p:nvPicPr>
          <p:cNvPr id="150" name="C:\Users\sga\Downloads\TDK Szeles Nikolett\Képek\2cloud adatut.PNG" descr="C:\Users\sga\Downloads\TDK Szeles Nikolett\Képek\2cloud adatut.PNG"/>
          <p:cNvPicPr>
            <a:picLocks noChangeAspect="1"/>
          </p:cNvPicPr>
          <p:nvPr/>
        </p:nvPicPr>
        <p:blipFill>
          <a:blip r:embed="rId2">
            <a:extLst/>
          </a:blip>
          <a:stretch>
            <a:fillRect/>
          </a:stretch>
        </p:blipFill>
        <p:spPr>
          <a:xfrm>
            <a:off x="799889" y="1185151"/>
            <a:ext cx="7085084" cy="313681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genda"/>
          <p:cNvSpPr txBox="1"/>
          <p:nvPr>
            <p:ph type="title"/>
          </p:nvPr>
        </p:nvSpPr>
        <p:spPr>
          <a:xfrm>
            <a:off x="799889" y="314027"/>
            <a:ext cx="7444937" cy="586588"/>
          </a:xfrm>
          <a:prstGeom prst="rect">
            <a:avLst/>
          </a:prstGeom>
        </p:spPr>
        <p:txBody>
          <a:bodyPr/>
          <a:lstStyle/>
          <a:p>
            <a:pPr/>
            <a:r>
              <a:t>Agenda</a:t>
            </a:r>
          </a:p>
        </p:txBody>
      </p:sp>
      <p:sp>
        <p:nvSpPr>
          <p:cNvPr id="123" name="1) Follow up on the discussion with preferable a decision on mandatory core systems…"/>
          <p:cNvSpPr txBox="1"/>
          <p:nvPr>
            <p:ph type="body" idx="1"/>
          </p:nvPr>
        </p:nvSpPr>
        <p:spPr>
          <a:xfrm>
            <a:off x="235868" y="1087556"/>
            <a:ext cx="8672264" cy="4035176"/>
          </a:xfrm>
          <a:prstGeom prst="rect">
            <a:avLst/>
          </a:prstGeom>
        </p:spPr>
        <p:txBody>
          <a:bodyPr/>
          <a:lstStyle/>
          <a:p>
            <a:pPr marL="262922" indent="-262922" defTabSz="448055">
              <a:spcBef>
                <a:spcPts val="300"/>
              </a:spcBef>
              <a:defRPr sz="1960"/>
            </a:pPr>
            <a:r>
              <a:t>1) Follow up on the discussion with preferable a decision on mandatory core systems</a:t>
            </a:r>
          </a:p>
          <a:p>
            <a:pPr marL="262922" indent="-262922" defTabSz="448055">
              <a:spcBef>
                <a:spcPts val="300"/>
              </a:spcBef>
              <a:defRPr sz="1960"/>
            </a:pPr>
            <a:r>
              <a:t> </a:t>
            </a:r>
          </a:p>
          <a:p>
            <a:pPr marL="262922" indent="-262922" defTabSz="448055">
              <a:spcBef>
                <a:spcPts val="300"/>
              </a:spcBef>
              <a:defRPr sz="1960"/>
            </a:pPr>
            <a:r>
              <a:t>2) SoSD - updates, Per Olofsson</a:t>
            </a:r>
          </a:p>
          <a:p>
            <a:pPr marL="262922" indent="-262922" defTabSz="448055">
              <a:spcBef>
                <a:spcPts val="300"/>
              </a:spcBef>
              <a:defRPr sz="1960"/>
            </a:pPr>
          </a:p>
          <a:p>
            <a:pPr marL="262922" indent="-262922" defTabSz="448055">
              <a:spcBef>
                <a:spcPts val="300"/>
              </a:spcBef>
              <a:defRPr sz="1960"/>
            </a:pPr>
            <a:r>
              <a:t>3) Microsystem fundamental properties, Jerker</a:t>
            </a:r>
          </a:p>
          <a:p>
            <a:pPr marL="262922" indent="-262922" defTabSz="448055">
              <a:spcBef>
                <a:spcPts val="300"/>
              </a:spcBef>
              <a:defRPr sz="1960"/>
            </a:pPr>
          </a:p>
          <a:p>
            <a:pPr marL="262922" indent="-262922" defTabSz="448055">
              <a:spcBef>
                <a:spcPts val="300"/>
              </a:spcBef>
              <a:defRPr sz="1960"/>
            </a:pPr>
            <a:r>
              <a:t>4) Microservice fundamental properties, Jerker</a:t>
            </a:r>
          </a:p>
          <a:p>
            <a:pPr marL="262922" indent="-262922" defTabSz="448055">
              <a:spcBef>
                <a:spcPts val="300"/>
              </a:spcBef>
              <a:defRPr sz="1960"/>
            </a:pPr>
          </a:p>
          <a:p>
            <a:pPr marL="262922" indent="-262922" defTabSz="448055">
              <a:spcBef>
                <a:spcPts val="300"/>
              </a:spcBef>
              <a:defRPr sz="1960"/>
            </a:pPr>
            <a:r>
              <a:t>5) SoS fundamental properties</a:t>
            </a:r>
          </a:p>
          <a:p>
            <a:pPr marL="262922" indent="-262922" defTabSz="448055">
              <a:spcBef>
                <a:spcPts val="300"/>
              </a:spcBef>
              <a:defRPr sz="1960"/>
            </a:pPr>
          </a:p>
          <a:p>
            <a:pPr marL="262922" indent="-262922" defTabSz="448055">
              <a:spcBef>
                <a:spcPts val="300"/>
              </a:spcBef>
              <a:defRPr sz="1960"/>
            </a:pPr>
            <a:r>
              <a:t>6) Next step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3), 4), 5) Technology foundation…"/>
          <p:cNvSpPr txBox="1"/>
          <p:nvPr>
            <p:ph type="title"/>
          </p:nvPr>
        </p:nvSpPr>
        <p:spPr>
          <a:prstGeom prst="rect">
            <a:avLst/>
          </a:prstGeom>
        </p:spPr>
        <p:txBody>
          <a:bodyPr/>
          <a:lstStyle/>
          <a:p>
            <a:pPr/>
            <a:r>
              <a:t>3), 4), 5) Technology foundation </a:t>
            </a:r>
          </a:p>
          <a:p>
            <a:pPr/>
          </a:p>
          <a:p>
            <a:pPr/>
            <a:r>
              <a:t>Microservice - microsystem paradigm</a:t>
            </a:r>
          </a:p>
          <a:p>
            <a:pPr/>
            <a:r>
              <a:t>System of Systems paradigm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Key properties of Microservice SoS"/>
          <p:cNvSpPr txBox="1"/>
          <p:nvPr>
            <p:ph type="title"/>
          </p:nvPr>
        </p:nvSpPr>
        <p:spPr>
          <a:xfrm>
            <a:off x="799889" y="249359"/>
            <a:ext cx="7444937" cy="586588"/>
          </a:xfrm>
          <a:prstGeom prst="rect">
            <a:avLst/>
          </a:prstGeom>
        </p:spPr>
        <p:txBody>
          <a:bodyPr/>
          <a:lstStyle/>
          <a:p>
            <a:pPr/>
            <a:r>
              <a:t>Key properties of Microservice SoS</a:t>
            </a:r>
          </a:p>
        </p:txBody>
      </p:sp>
      <p:sp>
        <p:nvSpPr>
          <p:cNvPr id="128" name="SOA…"/>
          <p:cNvSpPr txBox="1"/>
          <p:nvPr>
            <p:ph type="body" idx="1"/>
          </p:nvPr>
        </p:nvSpPr>
        <p:spPr>
          <a:xfrm>
            <a:off x="799889" y="834422"/>
            <a:ext cx="7444937" cy="4344400"/>
          </a:xfrm>
          <a:prstGeom prst="rect">
            <a:avLst/>
          </a:prstGeom>
        </p:spPr>
        <p:txBody>
          <a:bodyPr/>
          <a:lstStyle/>
          <a:p>
            <a:pPr marL="200526" indent="-200526">
              <a:buSzPct val="100000"/>
              <a:buChar char="•"/>
              <a:defRPr b="1"/>
            </a:pPr>
            <a:r>
              <a:t>SOA</a:t>
            </a:r>
          </a:p>
          <a:p>
            <a:pPr lvl="1" marL="581526" indent="-200526"/>
            <a:r>
              <a:t>Look-up</a:t>
            </a:r>
          </a:p>
          <a:p>
            <a:pPr lvl="1" marL="581526" indent="-200526"/>
            <a:r>
              <a:t>Late binding</a:t>
            </a:r>
          </a:p>
          <a:p>
            <a:pPr lvl="1" marL="581526" indent="-200526"/>
            <a:r>
              <a:t>Loose coupling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Key properties of Microservice SoS"/>
          <p:cNvSpPr txBox="1"/>
          <p:nvPr>
            <p:ph type="title"/>
          </p:nvPr>
        </p:nvSpPr>
        <p:spPr>
          <a:xfrm>
            <a:off x="799889" y="249359"/>
            <a:ext cx="7444937" cy="586588"/>
          </a:xfrm>
          <a:prstGeom prst="rect">
            <a:avLst/>
          </a:prstGeom>
        </p:spPr>
        <p:txBody>
          <a:bodyPr/>
          <a:lstStyle/>
          <a:p>
            <a:pPr/>
            <a:r>
              <a:t>Key properties of Microservice SoS</a:t>
            </a:r>
          </a:p>
        </p:txBody>
      </p:sp>
      <p:sp>
        <p:nvSpPr>
          <p:cNvPr id="131" name="Microsystem…"/>
          <p:cNvSpPr txBox="1"/>
          <p:nvPr>
            <p:ph type="body" idx="1"/>
          </p:nvPr>
        </p:nvSpPr>
        <p:spPr>
          <a:xfrm>
            <a:off x="799889" y="834422"/>
            <a:ext cx="7444937" cy="4344400"/>
          </a:xfrm>
          <a:prstGeom prst="rect">
            <a:avLst/>
          </a:prstGeom>
        </p:spPr>
        <p:txBody>
          <a:bodyPr/>
          <a:lstStyle/>
          <a:p>
            <a:pPr marL="200526" indent="-200526">
              <a:buSzPct val="100000"/>
              <a:buChar char="•"/>
              <a:defRPr b="1"/>
            </a:pPr>
            <a:r>
              <a:t>Microsystem</a:t>
            </a:r>
          </a:p>
          <a:p>
            <a:pPr lvl="1" marL="581526" indent="-200526"/>
            <a:r>
              <a:t>A microsystem performs its function independently. </a:t>
            </a:r>
          </a:p>
          <a:p>
            <a:pPr lvl="1" marL="581526" indent="-200526"/>
            <a:r>
              <a:t>A microsystem can be </a:t>
            </a:r>
            <a:endParaRPr sz="1200"/>
          </a:p>
          <a:p>
            <a:pPr lvl="2" marL="962526" indent="-200526"/>
            <a:r>
              <a:t>stateful and is then responsible for storing its own state; or </a:t>
            </a:r>
            <a:endParaRPr sz="1200"/>
          </a:p>
          <a:p>
            <a:pPr lvl="2" marL="962526" indent="-200526"/>
            <a:r>
              <a:t>stateless.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Key properties of Microservice SoS"/>
          <p:cNvSpPr txBox="1"/>
          <p:nvPr>
            <p:ph type="title"/>
          </p:nvPr>
        </p:nvSpPr>
        <p:spPr>
          <a:xfrm>
            <a:off x="799889" y="249359"/>
            <a:ext cx="7444937" cy="586588"/>
          </a:xfrm>
          <a:prstGeom prst="rect">
            <a:avLst/>
          </a:prstGeom>
        </p:spPr>
        <p:txBody>
          <a:bodyPr/>
          <a:lstStyle/>
          <a:p>
            <a:pPr/>
            <a:r>
              <a:t>Key properties of Microservice SoS</a:t>
            </a:r>
          </a:p>
        </p:txBody>
      </p:sp>
      <p:sp>
        <p:nvSpPr>
          <p:cNvPr id="134" name="SoS…"/>
          <p:cNvSpPr txBox="1"/>
          <p:nvPr>
            <p:ph type="body" idx="1"/>
          </p:nvPr>
        </p:nvSpPr>
        <p:spPr>
          <a:xfrm>
            <a:off x="799889" y="834422"/>
            <a:ext cx="7444937" cy="4344400"/>
          </a:xfrm>
          <a:prstGeom prst="rect">
            <a:avLst/>
          </a:prstGeom>
        </p:spPr>
        <p:txBody>
          <a:bodyPr/>
          <a:lstStyle/>
          <a:p>
            <a:pPr marL="200526" indent="-200526">
              <a:buSzPct val="100000"/>
              <a:buChar char="•"/>
              <a:defRPr b="1"/>
            </a:pPr>
            <a:r>
              <a:t>SoS</a:t>
            </a:r>
          </a:p>
          <a:p>
            <a:pPr lvl="1" marL="360000" indent="-180000"/>
            <a:r>
              <a:t>Operational independence/autonomy of the elements</a:t>
            </a:r>
            <a:endParaRPr sz="1200"/>
          </a:p>
          <a:p>
            <a:pPr lvl="1" marL="360000" indent="-180000"/>
            <a:r>
              <a:t>Belonging </a:t>
            </a:r>
            <a:endParaRPr sz="1200"/>
          </a:p>
          <a:p>
            <a:pPr lvl="1" marL="360000" indent="-180000"/>
            <a:r>
              <a:t>Connectivity</a:t>
            </a:r>
            <a:endParaRPr sz="1200"/>
          </a:p>
          <a:p>
            <a:pPr lvl="1" marL="360000" indent="-180000"/>
            <a:r>
              <a:t>Diversity</a:t>
            </a:r>
            <a:endParaRPr sz="1200"/>
          </a:p>
          <a:p>
            <a:pPr lvl="1" marL="360000" indent="-180000"/>
            <a:r>
              <a:t>Emergent behaviour </a:t>
            </a:r>
            <a:endParaRPr sz="1200"/>
          </a:p>
          <a:p>
            <a:pPr lvl="1" marL="360000" indent="-180000"/>
            <a:r>
              <a:t>Managerial independence of the elements </a:t>
            </a:r>
            <a:endParaRPr sz="1200"/>
          </a:p>
          <a:p>
            <a:pPr lvl="1" marL="360000" indent="-180000"/>
            <a:r>
              <a:t>Evolutionary development </a:t>
            </a:r>
            <a:endParaRPr sz="1200"/>
          </a:p>
          <a:p>
            <a:pPr lvl="1" marL="360000" indent="-180000"/>
            <a:r>
              <a:t>Geographical distribution</a:t>
            </a:r>
            <a:endParaRPr sz="1200"/>
          </a:p>
          <a:p>
            <a:pPr lvl="1" marL="360000" indent="-180000"/>
            <a:r>
              <a:t>Secure and safe</a:t>
            </a:r>
          </a:p>
          <a:p>
            <a:pPr lvl="1" marL="360000" indent="-180000"/>
            <a:r>
              <a:t>Competition</a:t>
            </a:r>
          </a:p>
          <a:p>
            <a:pPr lvl="1" marL="360000" indent="-180000"/>
            <a:r>
              <a:t>Business transaction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Key properties of Microservice SoS"/>
          <p:cNvSpPr txBox="1"/>
          <p:nvPr>
            <p:ph type="title"/>
          </p:nvPr>
        </p:nvSpPr>
        <p:spPr>
          <a:xfrm>
            <a:off x="799889" y="249359"/>
            <a:ext cx="7444937" cy="586588"/>
          </a:xfrm>
          <a:prstGeom prst="rect">
            <a:avLst/>
          </a:prstGeom>
        </p:spPr>
        <p:txBody>
          <a:bodyPr/>
          <a:lstStyle/>
          <a:p>
            <a:pPr/>
            <a:r>
              <a:t>Key properties of Microservice SoS</a:t>
            </a:r>
          </a:p>
        </p:txBody>
      </p:sp>
      <p:sp>
        <p:nvSpPr>
          <p:cNvPr id="137" name="SoS…"/>
          <p:cNvSpPr txBox="1"/>
          <p:nvPr>
            <p:ph type="body" idx="1"/>
          </p:nvPr>
        </p:nvSpPr>
        <p:spPr>
          <a:xfrm>
            <a:off x="799889" y="834422"/>
            <a:ext cx="7444937" cy="4344400"/>
          </a:xfrm>
          <a:prstGeom prst="rect">
            <a:avLst/>
          </a:prstGeom>
        </p:spPr>
        <p:txBody>
          <a:bodyPr/>
          <a:lstStyle/>
          <a:p>
            <a:pPr marL="126331" indent="-126331" defTabSz="288036">
              <a:spcBef>
                <a:spcPts val="200"/>
              </a:spcBef>
              <a:buSzPct val="100000"/>
              <a:buChar char="•"/>
              <a:defRPr b="1" sz="1260"/>
            </a:pPr>
            <a:r>
              <a:t>SoS</a:t>
            </a:r>
          </a:p>
          <a:p>
            <a:pPr lvl="1" marL="226800" indent="-113400" defTabSz="288036">
              <a:spcBef>
                <a:spcPts val="200"/>
              </a:spcBef>
              <a:defRPr sz="1260"/>
            </a:pPr>
            <a:r>
              <a:rPr i="1"/>
              <a:t>Operational independence/autonomy of the elements </a:t>
            </a:r>
            <a:r>
              <a:t>The constituent systems can operate independently in a meaningful way and are useful in their own right. </a:t>
            </a:r>
            <a:endParaRPr sz="756"/>
          </a:p>
          <a:p>
            <a:pPr lvl="1" marL="226800" indent="-113400" defTabSz="288036">
              <a:spcBef>
                <a:spcPts val="200"/>
              </a:spcBef>
              <a:defRPr sz="1260"/>
            </a:pPr>
            <a:r>
              <a:rPr i="1"/>
              <a:t>Belonging </a:t>
            </a:r>
            <a:r>
              <a:t>The autonomous constituent systems choose to belong to the SoS because they see value for themselves to give up some of their autonomy to receive benefits. </a:t>
            </a:r>
            <a:endParaRPr sz="756"/>
          </a:p>
          <a:p>
            <a:pPr lvl="1" marL="226800" indent="-113400" defTabSz="288036">
              <a:spcBef>
                <a:spcPts val="200"/>
              </a:spcBef>
              <a:defRPr sz="1260"/>
            </a:pPr>
            <a:r>
              <a:rPr i="1"/>
              <a:t>Connectivity </a:t>
            </a:r>
            <a:r>
              <a:t>To let the constituent systems interact, they must be connected, and unless they provide sufficiently generic interfaces, they must be modified to provide such interoperability. Connectivity in an SoS is, thus, dynamic, with interfaces and links forming and vanishing as the need arises. </a:t>
            </a:r>
            <a:endParaRPr sz="756"/>
          </a:p>
          <a:p>
            <a:pPr lvl="1" marL="226800" indent="-113400" defTabSz="288036">
              <a:spcBef>
                <a:spcPts val="200"/>
              </a:spcBef>
              <a:defRPr sz="1260"/>
            </a:pPr>
            <a:r>
              <a:rPr i="1"/>
              <a:t>Diversity </a:t>
            </a:r>
            <a:r>
              <a:t>Whereas many other systems strive to minimize diversity to simplify the system, increased diversity in an SoS gives it the ability to better address unforeseen situations during its life-cycle. </a:t>
            </a:r>
            <a:endParaRPr sz="756"/>
          </a:p>
          <a:p>
            <a:pPr lvl="1" marL="226800" indent="-113400" defTabSz="288036">
              <a:spcBef>
                <a:spcPts val="200"/>
              </a:spcBef>
              <a:defRPr sz="1260"/>
            </a:pPr>
            <a:r>
              <a:rPr i="1"/>
              <a:t>Emergent behavior </a:t>
            </a:r>
            <a:r>
              <a:t>appears in any system, and in many systems, this is deliberately and intentionally designed in and tested. In an SoS, emergent behavior is not restricted to what can be foreseen. Instead, the system should have the capability to detect (in an early stage) and eliminate bad behavior that emerges. </a:t>
            </a:r>
            <a:endParaRPr sz="756"/>
          </a:p>
          <a:p>
            <a:pPr lvl="1" marL="226800" indent="-113400" defTabSz="288036">
              <a:spcBef>
                <a:spcPts val="200"/>
              </a:spcBef>
              <a:defRPr sz="1260"/>
            </a:pPr>
            <a:r>
              <a:rPr i="1"/>
              <a:t>Managerial independence of the elements </a:t>
            </a:r>
            <a:r>
              <a:t>The con- stituent systems not only can but do operate inde- pendently, even while being part of the SoS. Further, elements can be added individually to the SoS. </a:t>
            </a:r>
            <a:endParaRPr sz="756"/>
          </a:p>
          <a:p>
            <a:pPr lvl="1" marL="226800" indent="-113400" defTabSz="288036">
              <a:spcBef>
                <a:spcPts val="200"/>
              </a:spcBef>
              <a:defRPr sz="1260"/>
            </a:pPr>
            <a:r>
              <a:rPr i="1"/>
              <a:t>Evolutionary development </a:t>
            </a:r>
            <a:r>
              <a:t>The SoS does not appear fully formed, and functions and purposes are added based on experience. </a:t>
            </a:r>
            <a:endParaRPr sz="756"/>
          </a:p>
          <a:p>
            <a:pPr lvl="1" marL="226800" indent="-113400" defTabSz="288036">
              <a:spcBef>
                <a:spcPts val="200"/>
              </a:spcBef>
              <a:defRPr sz="1260"/>
            </a:pPr>
            <a:r>
              <a:rPr i="1"/>
              <a:t>Geographical distribution </a:t>
            </a:r>
            <a:r>
              <a:t>The constituent systems only exchange information and not substantial quantities of mass or energy. </a:t>
            </a:r>
            <a:endParaRPr sz="756"/>
          </a:p>
          <a:p>
            <a:pPr lvl="1" marL="226800" indent="-113400" defTabSz="288036">
              <a:spcBef>
                <a:spcPts val="200"/>
              </a:spcBef>
              <a:defRPr sz="1260"/>
            </a:pPr>
            <a:r>
              <a:rPr i="1"/>
              <a:t>Secure and safe </a:t>
            </a:r>
            <a:r>
              <a:t>Malicious behavior in an SoS and its constituent systems must be detected and mitigated to ensure information, system and SoS integrity.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Architectural foundation"/>
          <p:cNvSpPr txBox="1"/>
          <p:nvPr>
            <p:ph type="title"/>
          </p:nvPr>
        </p:nvSpPr>
        <p:spPr>
          <a:prstGeom prst="rect">
            <a:avLst/>
          </a:prstGeom>
        </p:spPr>
        <p:txBody>
          <a:bodyPr/>
          <a:lstStyle/>
          <a:p>
            <a:pPr/>
            <a:r>
              <a:t>Architectural foundation</a:t>
            </a:r>
          </a:p>
        </p:txBody>
      </p:sp>
      <p:sp>
        <p:nvSpPr>
          <p:cNvPr id="142" name="Double-click to edit"/>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oundational concept 1"/>
          <p:cNvSpPr txBox="1"/>
          <p:nvPr>
            <p:ph type="title"/>
          </p:nvPr>
        </p:nvSpPr>
        <p:spPr>
          <a:prstGeom prst="rect">
            <a:avLst/>
          </a:prstGeom>
        </p:spPr>
        <p:txBody>
          <a:bodyPr/>
          <a:lstStyle/>
          <a:p>
            <a:pPr/>
            <a:r>
              <a:t>Foundational concept 1</a:t>
            </a:r>
          </a:p>
        </p:txBody>
      </p:sp>
      <p:sp>
        <p:nvSpPr>
          <p:cNvPr id="145" name="Microservice based…"/>
          <p:cNvSpPr txBox="1"/>
          <p:nvPr>
            <p:ph type="body" idx="1"/>
          </p:nvPr>
        </p:nvSpPr>
        <p:spPr>
          <a:prstGeom prst="rect">
            <a:avLst/>
          </a:prstGeom>
        </p:spPr>
        <p:txBody>
          <a:bodyPr/>
          <a:lstStyle>
            <a:lvl2pPr marL="268288" indent="188911">
              <a:buSzTx/>
              <a:buNone/>
            </a:lvl2pPr>
          </a:lstStyle>
          <a:p>
            <a:pPr/>
            <a:r>
              <a:t>Microservice based</a:t>
            </a:r>
          </a:p>
          <a:p>
            <a:pPr lvl="1"/>
            <a:r>
              <a:t>Providing core SOA properties - control plane &amp; data plane</a:t>
            </a:r>
          </a:p>
        </p:txBody>
      </p:sp>
      <p:pic>
        <p:nvPicPr>
          <p:cNvPr id="146" name="Local_cloud_admin.png" descr="Local_cloud_admin.png"/>
          <p:cNvPicPr>
            <a:picLocks noChangeAspect="1"/>
          </p:cNvPicPr>
          <p:nvPr/>
        </p:nvPicPr>
        <p:blipFill>
          <a:blip r:embed="rId2">
            <a:extLst/>
          </a:blip>
          <a:stretch>
            <a:fillRect/>
          </a:stretch>
        </p:blipFill>
        <p:spPr>
          <a:xfrm>
            <a:off x="2229904" y="2102465"/>
            <a:ext cx="4584907" cy="325088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