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3443" y="4661549"/>
            <a:ext cx="922023" cy="78040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rcRect l="8003" t="1805" r="0" b="0"/>
          <a:stretch>
            <a:fillRect/>
          </a:stretch>
        </p:blipFill>
        <p:spPr>
          <a:xfrm>
            <a:off x="-77541" y="-466437"/>
            <a:ext cx="9244033" cy="618323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849531" y="1463856"/>
            <a:ext cx="7444938" cy="3580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Rectangle"/>
          <p:cNvSpPr/>
          <p:nvPr/>
        </p:nvSpPr>
        <p:spPr>
          <a:xfrm>
            <a:off x="7768676" y="5353536"/>
            <a:ext cx="1040924" cy="299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Rectangle"/>
          <p:cNvSpPr/>
          <p:nvPr/>
        </p:nvSpPr>
        <p:spPr>
          <a:xfrm>
            <a:off x="7768676" y="5391636"/>
            <a:ext cx="1040924" cy="299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748154" y="528065"/>
            <a:ext cx="7444938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799889" y="1107994"/>
            <a:ext cx="3645240" cy="40649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0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799889" y="540998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idx="1"/>
          </p:nvPr>
        </p:nvSpPr>
        <p:spPr>
          <a:xfrm>
            <a:off x="799889" y="1198415"/>
            <a:ext cx="7444938" cy="4048004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1" name="Arrowhead white.png" descr="Arrowhead 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8818" y="4501693"/>
            <a:ext cx="1126173" cy="953194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1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99889" y="430429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99889" y="1008543"/>
            <a:ext cx="7444937" cy="416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clipse-arrowhead/roadmap/issues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clipse Arrowhead v5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 v5.0</a:t>
            </a:r>
          </a:p>
        </p:txBody>
      </p:sp>
      <p:sp>
        <p:nvSpPr>
          <p:cNvPr id="102" name="Prof. Jerker Delsin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Prof. Jerker Delsing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ong journ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Long journey </a:t>
            </a:r>
          </a:p>
        </p:txBody>
      </p:sp>
      <p:sp>
        <p:nvSpPr>
          <p:cNvPr id="105" name="Started fall 202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Started fall 2022</a:t>
            </a:r>
          </a:p>
          <a:p>
            <a:pPr/>
            <a:r>
              <a:t>Roadmap WG meetings roughly every 3:ed week for one year</a:t>
            </a:r>
          </a:p>
          <a:p>
            <a:pPr lvl="1" marL="268288" indent="188911">
              <a:buSzTx/>
              <a:buNone/>
            </a:pPr>
            <a:r>
              <a:t>10-20+ people working </a:t>
            </a:r>
          </a:p>
          <a:p>
            <a:pPr/>
            <a:r>
              <a:t>May 2023 we still had 10 issues </a:t>
            </a:r>
          </a:p>
          <a:p>
            <a:pPr lvl="1" marL="268288" indent="188911">
              <a:buSzTx/>
              <a:buNone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https://github.com/eclipse-arrowhead/roadmap/issues</a:t>
            </a:r>
          </a:p>
          <a:p>
            <a:pPr/>
            <a:r>
              <a:t>Sept 2023 the Generic SoSD (GSoSD) document is ready for prime time.</a:t>
            </a:r>
          </a:p>
          <a:p>
            <a:pPr lvl="1" marL="268288" indent="188911">
              <a:buSzTx/>
              <a:buNone/>
            </a:pPr>
            <a:r>
              <a:t>GSosD core systems v5.0</a:t>
            </a:r>
          </a:p>
          <a:p>
            <a:pPr lvl="1" marL="268288" indent="188911">
              <a:buSzTx/>
              <a:buNone/>
            </a:pPr>
            <a:r>
              <a:t>GSoSD support systems v5.0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Major upd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updates</a:t>
            </a:r>
          </a:p>
        </p:txBody>
      </p:sp>
      <p:sp>
        <p:nvSpPr>
          <p:cNvPr id="108" name="The Eclipse Arrowhead project focus is to provide microservices which produces and consumes microservice at the ed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 marL="0" indent="0">
              <a:defRPr sz="2300"/>
            </a:pPr>
            <a:r>
              <a:t>The Eclipse Arrowhead project focus is to provide microservices which produces and consumes microservice at the edge. </a:t>
            </a:r>
          </a:p>
          <a:p>
            <a:pPr marL="0" indent="0">
              <a:defRPr sz="2300"/>
            </a:pPr>
            <a:r>
              <a:t>Eclipse Arrowhead provides an microservice SOA architecture and reference implementation to be deployed on heterogeneous devices from deep edge to fog with interoperability to cloud servers.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Vocabul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Vocabulary</a:t>
            </a:r>
          </a:p>
        </p:txBody>
      </p:sp>
      <p:sp>
        <p:nvSpPr>
          <p:cNvPr id="111" name="Main mess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message</a:t>
            </a:r>
          </a:p>
          <a:p>
            <a:pPr/>
          </a:p>
          <a:p>
            <a:pPr>
              <a:defRPr b="1" sz="3000"/>
            </a:pPr>
            <a:r>
              <a:t>Microsystems and microservices at the edge</a:t>
            </a:r>
          </a:p>
          <a:p>
            <a:pPr>
              <a:defRPr b="1"/>
            </a:pPr>
          </a:p>
          <a:p>
            <a:pPr marL="200526" indent="-200526">
              <a:buSzPct val="100000"/>
              <a:buChar char="•"/>
            </a:pPr>
            <a:r>
              <a:t>We will use microsystem and microservice and system and service interchangeable to simplify writing, while misunderstandings can be expected to minimal.</a:t>
            </a:r>
          </a:p>
          <a:p>
            <a:pPr marL="200526" indent="-200526">
              <a:buSzPct val="100000"/>
              <a:buChar char="•"/>
            </a:pPr>
            <a:r>
              <a:t>Naming convention for microsystem, microservices and local clouds still to be defined. Target is v5.1.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ore sy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Core systems</a:t>
            </a:r>
          </a:p>
        </p:txBody>
      </p:sp>
      <p:sp>
        <p:nvSpPr>
          <p:cNvPr id="114" name="Service Registry…"/>
          <p:cNvSpPr txBox="1"/>
          <p:nvPr>
            <p:ph type="body" idx="1"/>
          </p:nvPr>
        </p:nvSpPr>
        <p:spPr>
          <a:xfrm>
            <a:off x="799889" y="1008543"/>
            <a:ext cx="7862604" cy="4166140"/>
          </a:xfrm>
          <a:prstGeom prst="rect">
            <a:avLst/>
          </a:prstGeom>
        </p:spPr>
        <p:txBody>
          <a:bodyPr/>
          <a:lstStyle/>
          <a:p>
            <a:pPr/>
            <a:r>
              <a:t>Service Registry</a:t>
            </a:r>
          </a:p>
          <a:p>
            <a:pPr/>
            <a:r>
              <a:t>Authorisation system</a:t>
            </a:r>
          </a:p>
          <a:p>
            <a:pPr>
              <a:defRPr b="1"/>
            </a:pPr>
            <a:r>
              <a:t>Authentication system  - new</a:t>
            </a:r>
          </a:p>
          <a:p>
            <a:pPr lvl="1" marL="268288" indent="188911">
              <a:buSzTx/>
              <a:buNone/>
            </a:pPr>
            <a:r>
              <a:t>separated from the Authorisation system</a:t>
            </a:r>
          </a:p>
          <a:p>
            <a:pPr lvl="1" marL="268288" indent="188911">
              <a:buSzTx/>
              <a:buNone/>
            </a:pPr>
            <a:r>
              <a:t>additional authentication mechanisms will be considered from v5.1</a:t>
            </a:r>
          </a:p>
          <a:p>
            <a:pPr/>
            <a:r>
              <a:t>Orchestration system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ntegration into brown field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Integration into brown field operations</a:t>
            </a:r>
          </a:p>
        </p:txBody>
      </p:sp>
      <p:sp>
        <p:nvSpPr>
          <p:cNvPr id="117" name="Relaxation of shall definitions and usage  to recommended us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Relaxation of shall definitions and usage  to recommended usage</a:t>
            </a:r>
          </a:p>
          <a:p>
            <a:pPr lvl="1" marL="539999" indent="-179999"/>
            <a:r>
              <a:t>Supporting integration to existing brown field technology and company conventions!</a:t>
            </a:r>
          </a:p>
          <a:p>
            <a:pPr lvl="1" marL="539999" indent="-179999"/>
            <a:r>
              <a:t>Special notes on that deviations from recommendation will render less architecture support for desired properties like e.g.</a:t>
            </a:r>
          </a:p>
          <a:p>
            <a:pPr lvl="2" marL="942000" indent="-180000"/>
            <a:r>
              <a:t>real time, security, safety, ….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V5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V5.0</a:t>
            </a:r>
          </a:p>
        </p:txBody>
      </p:sp>
      <p:sp>
        <p:nvSpPr>
          <p:cNvPr id="120" name="Open point of discuss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2679" indent="-222679" defTabSz="379475">
              <a:spcBef>
                <a:spcPts val="300"/>
              </a:spcBef>
              <a:defRPr sz="1660"/>
            </a:pPr>
            <a:r>
              <a:t>Open point of discussion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#1 Per to introduce into GSoSD - issue #58 - DONE but not merged yet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#2 Pal to add to GSoSD- issue # 66 - DONE in GSoSD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#3 communication - not urgent - issues #69 - to v5.1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#4 Felix to introduce into GSoSD - issue #67 - waiting for Felix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#5 Jerker to introduce into GSoSD - issue #65 - DONE in GSoSD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#6 Per to introduce into the GSoSD - issue #64 - DONE but not merged yet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#7 Jerker to introduce into GSoSD- issue #70 - DONE in GSoSD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#8 communication - branding - issues #68 - DONE in GSoSD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#9 Technology - issue #62 - DONE in GSoSD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  <a:r>
              <a:t>#10 Technology - issue #71 - DONE in GSoSD</a:t>
            </a:r>
          </a:p>
          <a:p>
            <a:pPr marL="222679" indent="-222679" defTabSz="379475">
              <a:spcBef>
                <a:spcPts val="300"/>
              </a:spcBef>
              <a:defRPr sz="1660"/>
            </a:pPr>
          </a:p>
          <a:p>
            <a:pPr marL="222679" indent="-222679" defTabSz="379475">
              <a:spcBef>
                <a:spcPts val="300"/>
              </a:spcBef>
              <a:defRPr sz="166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