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372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19" r:id="rId30"/>
    <p:sldId id="396" r:id="rId31"/>
    <p:sldId id="448" r:id="rId32"/>
    <p:sldId id="449" r:id="rId33"/>
    <p:sldId id="395" r:id="rId34"/>
    <p:sldId id="454" r:id="rId35"/>
    <p:sldId id="455" r:id="rId36"/>
    <p:sldId id="478" r:id="rId37"/>
    <p:sldId id="456" r:id="rId38"/>
    <p:sldId id="457" r:id="rId39"/>
    <p:sldId id="458" r:id="rId40"/>
    <p:sldId id="459" r:id="rId41"/>
    <p:sldId id="460" r:id="rId42"/>
    <p:sldId id="385" r:id="rId43"/>
    <p:sldId id="477" r:id="rId44"/>
    <p:sldId id="479" r:id="rId45"/>
    <p:sldId id="476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73" r:id="rId55"/>
    <p:sldId id="462" r:id="rId56"/>
    <p:sldId id="463" r:id="rId57"/>
    <p:sldId id="464" r:id="rId5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2D"/>
    <a:srgbClr val="00B022"/>
    <a:srgbClr val="FFC247"/>
    <a:srgbClr val="FFFFFF"/>
    <a:srgbClr val="DCDCDC"/>
    <a:srgbClr val="DDDDDD"/>
    <a:srgbClr val="DEDEDE"/>
    <a:srgbClr val="2F2672"/>
    <a:srgbClr val="0066FF"/>
    <a:srgbClr val="806EA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1" autoAdjust="0"/>
    <p:restoredTop sz="94706" autoAdjust="0"/>
  </p:normalViewPr>
  <p:slideViewPr>
    <p:cSldViewPr snapToObjects="1">
      <p:cViewPr>
        <p:scale>
          <a:sx n="70" d="100"/>
          <a:sy n="70" d="100"/>
        </p:scale>
        <p:origin x="-1392" y="-19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14.10.2010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14.10.2010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32" y="2459041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Scale, Share and Store</a:t>
            </a:r>
            <a:br>
              <a:rPr lang="en-US" smtClean="0"/>
            </a:br>
            <a:r>
              <a:rPr lang="en-US" smtClean="0"/>
              <a:t>your Models with CDO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643174" y="4714884"/>
            <a:ext cx="3857652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JAX Modeling Talk, May 3, 2010</a:t>
            </a:r>
          </a:p>
        </p:txBody>
      </p:sp>
      <p:cxnSp>
        <p:nvCxnSpPr>
          <p:cNvPr id="18" name="Gerade Verbindung 17"/>
          <p:cNvCxnSpPr/>
          <p:nvPr/>
        </p:nvCxnSpPr>
        <p:spPr>
          <a:xfrm>
            <a:off x="2731458" y="4714884"/>
            <a:ext cx="3670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>
            <a:off x="2731458" y="5044778"/>
            <a:ext cx="3670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252852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060871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0" name="Wolke 19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4" name="Wolke 2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1357290" y="571480"/>
            <a:ext cx="6429420" cy="200026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5" name="Gruppieren 274"/>
          <p:cNvGrpSpPr/>
          <p:nvPr/>
        </p:nvGrpSpPr>
        <p:grpSpPr>
          <a:xfrm>
            <a:off x="1857356" y="2928934"/>
            <a:ext cx="857258" cy="928694"/>
            <a:chOff x="1857356" y="2928934"/>
            <a:chExt cx="857258" cy="928694"/>
          </a:xfrm>
        </p:grpSpPr>
        <p:sp>
          <p:nvSpPr>
            <p:cNvPr id="68" name="Gefaltete Ecke 67"/>
            <p:cNvSpPr/>
            <p:nvPr/>
          </p:nvSpPr>
          <p:spPr>
            <a:xfrm flipV="1">
              <a:off x="1857357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857356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6" name="Gruppieren 275"/>
          <p:cNvGrpSpPr/>
          <p:nvPr/>
        </p:nvGrpSpPr>
        <p:grpSpPr>
          <a:xfrm>
            <a:off x="2928925" y="2928934"/>
            <a:ext cx="857258" cy="928694"/>
            <a:chOff x="2928925" y="2928934"/>
            <a:chExt cx="857258" cy="928694"/>
          </a:xfrm>
        </p:grpSpPr>
        <p:sp>
          <p:nvSpPr>
            <p:cNvPr id="100" name="Gefaltete Ecke 99"/>
            <p:cNvSpPr/>
            <p:nvPr/>
          </p:nvSpPr>
          <p:spPr>
            <a:xfrm flipV="1">
              <a:off x="2928926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2928925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7" name="Gruppieren 276"/>
          <p:cNvGrpSpPr/>
          <p:nvPr/>
        </p:nvGrpSpPr>
        <p:grpSpPr>
          <a:xfrm>
            <a:off x="4071933" y="2928934"/>
            <a:ext cx="857258" cy="928694"/>
            <a:chOff x="4071933" y="2928934"/>
            <a:chExt cx="857258" cy="928694"/>
          </a:xfrm>
        </p:grpSpPr>
        <p:sp>
          <p:nvSpPr>
            <p:cNvPr id="102" name="Gefaltete Ecke 101"/>
            <p:cNvSpPr/>
            <p:nvPr/>
          </p:nvSpPr>
          <p:spPr>
            <a:xfrm flipV="1">
              <a:off x="4071934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4071933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8" name="Gruppieren 277"/>
          <p:cNvGrpSpPr/>
          <p:nvPr/>
        </p:nvGrpSpPr>
        <p:grpSpPr>
          <a:xfrm>
            <a:off x="5214941" y="2928934"/>
            <a:ext cx="857258" cy="928694"/>
            <a:chOff x="5214941" y="2928934"/>
            <a:chExt cx="857258" cy="928694"/>
          </a:xfrm>
        </p:grpSpPr>
        <p:sp>
          <p:nvSpPr>
            <p:cNvPr id="104" name="Gefaltete Ecke 103"/>
            <p:cNvSpPr/>
            <p:nvPr/>
          </p:nvSpPr>
          <p:spPr>
            <a:xfrm flipV="1">
              <a:off x="5214942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5214941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9" name="Gruppieren 278"/>
          <p:cNvGrpSpPr/>
          <p:nvPr/>
        </p:nvGrpSpPr>
        <p:grpSpPr>
          <a:xfrm>
            <a:off x="6429386" y="2928934"/>
            <a:ext cx="857258" cy="928694"/>
            <a:chOff x="6429386" y="2928934"/>
            <a:chExt cx="857258" cy="928694"/>
          </a:xfrm>
        </p:grpSpPr>
        <p:sp>
          <p:nvSpPr>
            <p:cNvPr id="106" name="Gefaltete Ecke 105"/>
            <p:cNvSpPr/>
            <p:nvPr/>
          </p:nvSpPr>
          <p:spPr>
            <a:xfrm flipV="1">
              <a:off x="6429387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6429386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8" name="Gruppieren 227"/>
          <p:cNvGrpSpPr/>
          <p:nvPr/>
        </p:nvGrpSpPr>
        <p:grpSpPr>
          <a:xfrm>
            <a:off x="1678761" y="843975"/>
            <a:ext cx="5871550" cy="1513456"/>
            <a:chOff x="1678761" y="843975"/>
            <a:chExt cx="5871550" cy="1513456"/>
          </a:xfrm>
        </p:grpSpPr>
        <p:cxnSp>
          <p:nvCxnSpPr>
            <p:cNvPr id="149" name="Gerade Verbindung 148"/>
            <p:cNvCxnSpPr/>
            <p:nvPr/>
          </p:nvCxnSpPr>
          <p:spPr>
            <a:xfrm rot="16200000" flipH="1">
              <a:off x="2029127" y="1114087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 rot="16200000" flipH="1">
              <a:off x="1685585" y="1471279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 rot="16200000" flipH="1">
              <a:off x="2591391" y="980846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>
              <a:off x="2406792" y="1438724"/>
              <a:ext cx="665012" cy="3472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>
              <a:off x="2049602" y="1821645"/>
              <a:ext cx="522136" cy="20589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>
              <a:off x="1678761" y="2178836"/>
              <a:ext cx="535786" cy="409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2982506" y="2219779"/>
              <a:ext cx="803677" cy="13765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 flipV="1">
              <a:off x="4348755" y="2060056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/>
            <p:nvPr/>
          </p:nvCxnSpPr>
          <p:spPr>
            <a:xfrm flipV="1">
              <a:off x="4071933" y="1689217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3513573" y="1850965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flipV="1">
              <a:off x="2460116" y="1285859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7070713" y="1993842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flipV="1">
              <a:off x="7100796" y="1500174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 flipV="1">
              <a:off x="6607981" y="1247529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 flipV="1">
              <a:off x="5214941" y="2150367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5717035" y="2192484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6072198" y="1821646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5024725" y="1558452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>
              <a:off x="6882111" y="928667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/>
            <p:nvPr/>
          </p:nvCxnSpPr>
          <p:spPr>
            <a:xfrm>
              <a:off x="6362540" y="928668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flipV="1">
              <a:off x="6046672" y="928669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5717035" y="1217623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6167555" y="1438724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 flipV="1">
              <a:off x="7127378" y="928667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rot="5400000" flipH="1" flipV="1">
              <a:off x="6832721" y="1975405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 flipH="1" flipV="1">
              <a:off x="7305937" y="1714497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193"/>
            <p:cNvCxnSpPr/>
            <p:nvPr/>
          </p:nvCxnSpPr>
          <p:spPr>
            <a:xfrm rot="5400000" flipH="1" flipV="1">
              <a:off x="6883341" y="1486994"/>
              <a:ext cx="467874" cy="329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/>
            <p:nvPr/>
          </p:nvCxnSpPr>
          <p:spPr>
            <a:xfrm rot="5400000" flipH="1" flipV="1">
              <a:off x="6318537" y="1913890"/>
              <a:ext cx="381061" cy="37164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>
              <a:off x="6678408" y="1983393"/>
              <a:ext cx="395923" cy="27786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5374171" y="1816732"/>
              <a:ext cx="376557" cy="36210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16200000" flipH="1">
              <a:off x="4548663" y="1723672"/>
              <a:ext cx="395946" cy="2768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4859018" y="2021301"/>
              <a:ext cx="355923" cy="2689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V="1">
              <a:off x="4750594" y="1842968"/>
              <a:ext cx="714888" cy="2170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rot="16200000" flipH="1">
              <a:off x="6299770" y="1080753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rot="5400000" flipH="1" flipV="1">
              <a:off x="5411824" y="1839932"/>
              <a:ext cx="677809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739692" y="1544086"/>
              <a:ext cx="427863" cy="291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 flipV="1">
              <a:off x="1857356" y="928668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flipV="1">
              <a:off x="2214547" y="843975"/>
              <a:ext cx="522137" cy="999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 flipV="1">
              <a:off x="2200899" y="1967205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flipV="1">
              <a:off x="2571738" y="1737018"/>
              <a:ext cx="459121" cy="2842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 flipV="1">
              <a:off x="2996408" y="1511631"/>
              <a:ext cx="638477" cy="225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3406921" y="2005235"/>
              <a:ext cx="379262" cy="3363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2996408" y="2010690"/>
              <a:ext cx="466372" cy="1817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Ellipse 107"/>
          <p:cNvSpPr/>
          <p:nvPr/>
        </p:nvSpPr>
        <p:spPr>
          <a:xfrm>
            <a:off x="1663006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1841601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1484411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198792" y="126277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520263" y="6912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2698858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821688" y="155172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2423553" y="181221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2836509" y="200445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3234644" y="17985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619130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3877582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4199052" y="19771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4624483" y="18395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5008970" y="209998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199187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556378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6063695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5968160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5877848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235035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6697767" y="71272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949417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7270888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7374847" y="12952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6413632" y="12270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6413630" y="176284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6866356" y="15369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6872754" y="2036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7291785" y="17700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2002940" y="73159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06548" y="207151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9" name="Gruppieren 238"/>
          <p:cNvGrpSpPr/>
          <p:nvPr/>
        </p:nvGrpSpPr>
        <p:grpSpPr>
          <a:xfrm>
            <a:off x="1486518" y="696658"/>
            <a:ext cx="1571638" cy="1737438"/>
            <a:chOff x="1640935" y="4263331"/>
            <a:chExt cx="1571638" cy="1737438"/>
          </a:xfrm>
        </p:grpSpPr>
        <p:sp>
          <p:nvSpPr>
            <p:cNvPr id="230" name="Ellipse 229"/>
            <p:cNvSpPr/>
            <p:nvPr/>
          </p:nvSpPr>
          <p:spPr>
            <a:xfrm>
              <a:off x="1819530" y="462052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1" name="Ellipse 230"/>
            <p:cNvSpPr/>
            <p:nvPr/>
          </p:nvSpPr>
          <p:spPr>
            <a:xfrm>
              <a:off x="1998125" y="519202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Ellipse 231"/>
            <p:cNvSpPr/>
            <p:nvPr/>
          </p:nvSpPr>
          <p:spPr>
            <a:xfrm>
              <a:off x="1640935" y="5549218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Ellipse 232"/>
            <p:cNvSpPr/>
            <p:nvPr/>
          </p:nvSpPr>
          <p:spPr>
            <a:xfrm>
              <a:off x="2355316" y="4834836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" name="Ellipse 233"/>
            <p:cNvSpPr/>
            <p:nvPr/>
          </p:nvSpPr>
          <p:spPr>
            <a:xfrm>
              <a:off x="2676787" y="426333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Ellipse 234"/>
            <p:cNvSpPr/>
            <p:nvPr/>
          </p:nvSpPr>
          <p:spPr>
            <a:xfrm>
              <a:off x="2855382" y="465624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" name="Ellipse 235"/>
            <p:cNvSpPr/>
            <p:nvPr/>
          </p:nvSpPr>
          <p:spPr>
            <a:xfrm>
              <a:off x="2580077" y="538427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" name="Ellipse 236"/>
            <p:cNvSpPr/>
            <p:nvPr/>
          </p:nvSpPr>
          <p:spPr>
            <a:xfrm>
              <a:off x="2159464" y="430365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Ellipse 237"/>
            <p:cNvSpPr/>
            <p:nvPr/>
          </p:nvSpPr>
          <p:spPr>
            <a:xfrm>
              <a:off x="2163072" y="5643578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6" name="Gruppieren 245"/>
          <p:cNvGrpSpPr/>
          <p:nvPr/>
        </p:nvGrpSpPr>
        <p:grpSpPr>
          <a:xfrm>
            <a:off x="2823960" y="901374"/>
            <a:ext cx="1154633" cy="1552768"/>
            <a:chOff x="2974088" y="1057985"/>
            <a:chExt cx="1154633" cy="1552768"/>
          </a:xfrm>
        </p:grpSpPr>
        <p:sp>
          <p:nvSpPr>
            <p:cNvPr id="240" name="Ellipse 239"/>
            <p:cNvSpPr/>
            <p:nvPr/>
          </p:nvSpPr>
          <p:spPr>
            <a:xfrm>
              <a:off x="2974088" y="1704129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/>
            <p:cNvSpPr/>
            <p:nvPr/>
          </p:nvSpPr>
          <p:spPr>
            <a:xfrm>
              <a:off x="2988909" y="215685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Ellipse 241"/>
            <p:cNvSpPr/>
            <p:nvPr/>
          </p:nvSpPr>
          <p:spPr>
            <a:xfrm>
              <a:off x="3387044" y="10579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3565636" y="14898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3387044" y="19509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3771530" y="22535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4" name="Gruppieren 253"/>
          <p:cNvGrpSpPr/>
          <p:nvPr/>
        </p:nvGrpSpPr>
        <p:grpSpPr>
          <a:xfrm>
            <a:off x="3884916" y="1044250"/>
            <a:ext cx="1348901" cy="1285886"/>
            <a:chOff x="4029982" y="1200862"/>
            <a:chExt cx="1348901" cy="1285886"/>
          </a:xfrm>
        </p:grpSpPr>
        <p:sp>
          <p:nvSpPr>
            <p:cNvPr id="247" name="Ellipse 246"/>
            <p:cNvSpPr/>
            <p:nvPr/>
          </p:nvSpPr>
          <p:spPr>
            <a:xfrm>
              <a:off x="4029982" y="177236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" name="Ellipse 247"/>
            <p:cNvSpPr/>
            <p:nvPr/>
          </p:nvSpPr>
          <p:spPr>
            <a:xfrm>
              <a:off x="4029982" y="12365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Ellipse 248"/>
            <p:cNvSpPr/>
            <p:nvPr/>
          </p:nvSpPr>
          <p:spPr>
            <a:xfrm>
              <a:off x="4708644" y="12008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Ellipse 249"/>
            <p:cNvSpPr/>
            <p:nvPr/>
          </p:nvSpPr>
          <p:spPr>
            <a:xfrm>
              <a:off x="4530048" y="15937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" name="Ellipse 250"/>
            <p:cNvSpPr/>
            <p:nvPr/>
          </p:nvSpPr>
          <p:spPr>
            <a:xfrm>
              <a:off x="4351452" y="212955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" name="Ellipse 251"/>
            <p:cNvSpPr/>
            <p:nvPr/>
          </p:nvSpPr>
          <p:spPr>
            <a:xfrm>
              <a:off x="4776883" y="199190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" name="Ellipse 252"/>
            <p:cNvSpPr/>
            <p:nvPr/>
          </p:nvSpPr>
          <p:spPr>
            <a:xfrm>
              <a:off x="5021692" y="14982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3" name="Gruppieren 262"/>
          <p:cNvGrpSpPr/>
          <p:nvPr/>
        </p:nvGrpSpPr>
        <p:grpSpPr>
          <a:xfrm>
            <a:off x="5011242" y="1000108"/>
            <a:ext cx="1411916" cy="1464482"/>
            <a:chOff x="5161370" y="1146271"/>
            <a:chExt cx="1411916" cy="1464482"/>
          </a:xfrm>
        </p:grpSpPr>
        <p:sp>
          <p:nvSpPr>
            <p:cNvPr id="255" name="Ellipse 254"/>
            <p:cNvSpPr/>
            <p:nvPr/>
          </p:nvSpPr>
          <p:spPr>
            <a:xfrm>
              <a:off x="5161370" y="225238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Ellipse 255"/>
            <p:cNvSpPr/>
            <p:nvPr/>
          </p:nvSpPr>
          <p:spPr>
            <a:xfrm>
              <a:off x="5392530" y="11462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Ellipse 256"/>
            <p:cNvSpPr/>
            <p:nvPr/>
          </p:nvSpPr>
          <p:spPr>
            <a:xfrm>
              <a:off x="5695130" y="14898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Ellipse 257"/>
            <p:cNvSpPr/>
            <p:nvPr/>
          </p:nvSpPr>
          <p:spPr>
            <a:xfrm>
              <a:off x="5351587" y="177236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Ellipse 258"/>
            <p:cNvSpPr/>
            <p:nvPr/>
          </p:nvSpPr>
          <p:spPr>
            <a:xfrm>
              <a:off x="5708778" y="2129558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Ellipse 259"/>
            <p:cNvSpPr/>
            <p:nvPr/>
          </p:nvSpPr>
          <p:spPr>
            <a:xfrm>
              <a:off x="6216095" y="22535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" name="Ellipse 260"/>
            <p:cNvSpPr/>
            <p:nvPr/>
          </p:nvSpPr>
          <p:spPr>
            <a:xfrm>
              <a:off x="6120560" y="177236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" name="Ellipse 261"/>
            <p:cNvSpPr/>
            <p:nvPr/>
          </p:nvSpPr>
          <p:spPr>
            <a:xfrm>
              <a:off x="6030248" y="12008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/>
          <p:cNvGrpSpPr/>
          <p:nvPr/>
        </p:nvGrpSpPr>
        <p:grpSpPr>
          <a:xfrm>
            <a:off x="6237307" y="714356"/>
            <a:ext cx="1497003" cy="1681443"/>
            <a:chOff x="6387435" y="865121"/>
            <a:chExt cx="1497003" cy="1681443"/>
          </a:xfrm>
        </p:grpSpPr>
        <p:sp>
          <p:nvSpPr>
            <p:cNvPr id="264" name="Ellipse 263"/>
            <p:cNvSpPr/>
            <p:nvPr/>
          </p:nvSpPr>
          <p:spPr>
            <a:xfrm>
              <a:off x="6387435" y="879389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Ellipse 264"/>
            <p:cNvSpPr/>
            <p:nvPr/>
          </p:nvSpPr>
          <p:spPr>
            <a:xfrm>
              <a:off x="6850167" y="86512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6" name="Ellipse 265"/>
            <p:cNvSpPr/>
            <p:nvPr/>
          </p:nvSpPr>
          <p:spPr>
            <a:xfrm>
              <a:off x="7101817" y="12365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" name="Ellipse 266"/>
            <p:cNvSpPr/>
            <p:nvPr/>
          </p:nvSpPr>
          <p:spPr>
            <a:xfrm>
              <a:off x="7423288" y="879389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" name="Ellipse 267"/>
            <p:cNvSpPr/>
            <p:nvPr/>
          </p:nvSpPr>
          <p:spPr>
            <a:xfrm>
              <a:off x="7527247" y="1447696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" name="Ellipse 268"/>
            <p:cNvSpPr/>
            <p:nvPr/>
          </p:nvSpPr>
          <p:spPr>
            <a:xfrm>
              <a:off x="6566032" y="137945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" name="Ellipse 269"/>
            <p:cNvSpPr/>
            <p:nvPr/>
          </p:nvSpPr>
          <p:spPr>
            <a:xfrm>
              <a:off x="6566030" y="191524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" name="Ellipse 270"/>
            <p:cNvSpPr/>
            <p:nvPr/>
          </p:nvSpPr>
          <p:spPr>
            <a:xfrm>
              <a:off x="7018756" y="168930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" name="Ellipse 271"/>
            <p:cNvSpPr/>
            <p:nvPr/>
          </p:nvSpPr>
          <p:spPr>
            <a:xfrm>
              <a:off x="7025154" y="2189373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" name="Ellipse 272"/>
            <p:cNvSpPr/>
            <p:nvPr/>
          </p:nvSpPr>
          <p:spPr>
            <a:xfrm>
              <a:off x="7444185" y="1922493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0" name="Zylinder 279"/>
          <p:cNvSpPr/>
          <p:nvPr/>
        </p:nvSpPr>
        <p:spPr>
          <a:xfrm>
            <a:off x="1889102" y="4572008"/>
            <a:ext cx="5326104" cy="1428760"/>
          </a:xfrm>
          <a:prstGeom prst="can">
            <a:avLst>
              <a:gd name="adj" fmla="val 3177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SCM</a:t>
            </a:r>
            <a:endParaRPr lang="en-US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1" name="Gruppieren 280"/>
          <p:cNvGrpSpPr/>
          <p:nvPr/>
        </p:nvGrpSpPr>
        <p:grpSpPr>
          <a:xfrm>
            <a:off x="1857357" y="2928934"/>
            <a:ext cx="857258" cy="928694"/>
            <a:chOff x="1857356" y="2928934"/>
            <a:chExt cx="857258" cy="928694"/>
          </a:xfrm>
        </p:grpSpPr>
        <p:sp>
          <p:nvSpPr>
            <p:cNvPr id="282" name="Gefaltete Ecke 281"/>
            <p:cNvSpPr/>
            <p:nvPr/>
          </p:nvSpPr>
          <p:spPr>
            <a:xfrm flipV="1">
              <a:off x="1857357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3" name="Textfeld 282"/>
            <p:cNvSpPr txBox="1"/>
            <p:nvPr/>
          </p:nvSpPr>
          <p:spPr>
            <a:xfrm>
              <a:off x="1857356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4" name="Gruppieren 283"/>
          <p:cNvGrpSpPr/>
          <p:nvPr/>
        </p:nvGrpSpPr>
        <p:grpSpPr>
          <a:xfrm>
            <a:off x="2928926" y="2928934"/>
            <a:ext cx="857258" cy="928694"/>
            <a:chOff x="2928925" y="2928934"/>
            <a:chExt cx="857258" cy="928694"/>
          </a:xfrm>
        </p:grpSpPr>
        <p:sp>
          <p:nvSpPr>
            <p:cNvPr id="285" name="Gefaltete Ecke 284"/>
            <p:cNvSpPr/>
            <p:nvPr/>
          </p:nvSpPr>
          <p:spPr>
            <a:xfrm flipV="1">
              <a:off x="2928926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2928925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7" name="Gruppieren 286"/>
          <p:cNvGrpSpPr/>
          <p:nvPr/>
        </p:nvGrpSpPr>
        <p:grpSpPr>
          <a:xfrm>
            <a:off x="4071934" y="2928934"/>
            <a:ext cx="857258" cy="928694"/>
            <a:chOff x="4071933" y="2928934"/>
            <a:chExt cx="857258" cy="928694"/>
          </a:xfrm>
        </p:grpSpPr>
        <p:sp>
          <p:nvSpPr>
            <p:cNvPr id="288" name="Gefaltete Ecke 287"/>
            <p:cNvSpPr/>
            <p:nvPr/>
          </p:nvSpPr>
          <p:spPr>
            <a:xfrm flipV="1">
              <a:off x="4071934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" name="Textfeld 288"/>
            <p:cNvSpPr txBox="1"/>
            <p:nvPr/>
          </p:nvSpPr>
          <p:spPr>
            <a:xfrm>
              <a:off x="4071933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0" name="Gruppieren 289"/>
          <p:cNvGrpSpPr/>
          <p:nvPr/>
        </p:nvGrpSpPr>
        <p:grpSpPr>
          <a:xfrm>
            <a:off x="5214942" y="2928934"/>
            <a:ext cx="857258" cy="928694"/>
            <a:chOff x="5214941" y="2928934"/>
            <a:chExt cx="857258" cy="928694"/>
          </a:xfrm>
        </p:grpSpPr>
        <p:sp>
          <p:nvSpPr>
            <p:cNvPr id="291" name="Gefaltete Ecke 290"/>
            <p:cNvSpPr/>
            <p:nvPr/>
          </p:nvSpPr>
          <p:spPr>
            <a:xfrm flipV="1">
              <a:off x="5214942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" name="Textfeld 291"/>
            <p:cNvSpPr txBox="1"/>
            <p:nvPr/>
          </p:nvSpPr>
          <p:spPr>
            <a:xfrm>
              <a:off x="5214941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3" name="Gruppieren 292"/>
          <p:cNvGrpSpPr/>
          <p:nvPr/>
        </p:nvGrpSpPr>
        <p:grpSpPr>
          <a:xfrm>
            <a:off x="6429387" y="2928934"/>
            <a:ext cx="857258" cy="928694"/>
            <a:chOff x="6429386" y="2928934"/>
            <a:chExt cx="857258" cy="928694"/>
          </a:xfrm>
        </p:grpSpPr>
        <p:sp>
          <p:nvSpPr>
            <p:cNvPr id="294" name="Gefaltete Ecke 293"/>
            <p:cNvSpPr/>
            <p:nvPr/>
          </p:nvSpPr>
          <p:spPr>
            <a:xfrm flipV="1">
              <a:off x="6429387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5" name="Textfeld 294"/>
            <p:cNvSpPr txBox="1"/>
            <p:nvPr/>
          </p:nvSpPr>
          <p:spPr>
            <a:xfrm>
              <a:off x="6429386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"/>
                            </p:stCondLst>
                            <p:childTnLst>
                              <p:par>
                                <p:cTn id="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"/>
                            </p:stCondLst>
                            <p:childTnLst>
                              <p:par>
                                <p:cTn id="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"/>
                            </p:stCondLst>
                            <p:childTnLst>
                              <p:par>
                                <p:cTn id="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600"/>
                            </p:stCondLst>
                            <p:childTnLst>
                              <p:par>
                                <p:cTn id="10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900"/>
                            </p:stCondLst>
                            <p:childTnLst>
                              <p:par>
                                <p:cTn id="1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100"/>
                            </p:stCondLst>
                            <p:childTnLst>
                              <p:par>
                                <p:cTn id="1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200"/>
                            </p:stCondLst>
                            <p:childTnLst>
                              <p:par>
                                <p:cTn id="1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300"/>
                            </p:stCondLst>
                            <p:childTnLst>
                              <p:par>
                                <p:cTn id="1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400"/>
                            </p:stCondLst>
                            <p:childTnLst>
                              <p:par>
                                <p:cTn id="15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0"/>
                            </p:stCondLst>
                            <p:childTnLst>
                              <p:par>
                                <p:cTn id="16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600"/>
                            </p:stCondLst>
                            <p:childTnLst>
                              <p:par>
                                <p:cTn id="16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800"/>
                            </p:stCondLst>
                            <p:childTnLst>
                              <p:par>
                                <p:cTn id="1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900"/>
                            </p:stCondLst>
                            <p:childTnLst>
                              <p:par>
                                <p:cTn id="18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100"/>
                            </p:stCondLst>
                            <p:childTnLst>
                              <p:par>
                                <p:cTn id="19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200"/>
                            </p:stCondLst>
                            <p:childTnLst>
                              <p:par>
                                <p:cTn id="20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300"/>
                            </p:stCondLst>
                            <p:childTnLst>
                              <p:par>
                                <p:cTn id="20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400"/>
                            </p:stCondLst>
                            <p:childTnLst>
                              <p:par>
                                <p:cTn id="2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600"/>
                            </p:stCondLst>
                            <p:childTnLst>
                              <p:par>
                                <p:cTn id="2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700"/>
                            </p:stCondLst>
                            <p:childTnLst>
                              <p:par>
                                <p:cTn id="2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800"/>
                            </p:stCondLst>
                            <p:childTnLst>
                              <p:par>
                                <p:cTn id="2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3900"/>
                            </p:stCondLst>
                            <p:childTnLst>
                              <p:par>
                                <p:cTn id="2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000"/>
                            </p:stCondLst>
                            <p:childTnLst>
                              <p:par>
                                <p:cTn id="2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3000"/>
                            </p:stCondLst>
                            <p:childTnLst>
                              <p:par>
                                <p:cTn id="2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4000"/>
                            </p:stCondLst>
                            <p:childTnLst>
                              <p:par>
                                <p:cTn id="3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000"/>
                            </p:stCondLst>
                            <p:childTnLst>
                              <p:par>
                                <p:cTn id="34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3000"/>
                            </p:stCondLst>
                            <p:childTnLst>
                              <p:par>
                                <p:cTn id="3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000"/>
                            </p:stCondLst>
                            <p:childTnLst>
                              <p:par>
                                <p:cTn id="35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4000"/>
                            </p:stCondLst>
                            <p:childTnLst>
                              <p:par>
                                <p:cTn id="3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28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Wolke 27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Wolke 29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33" name="Abgerundetes Rechteck 32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34" name="Wolke 3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78889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321827" y="3426644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42" name="Abgerundetes Rechteck 41"/>
          <p:cNvSpPr/>
          <p:nvPr/>
        </p:nvSpPr>
        <p:spPr>
          <a:xfrm>
            <a:off x="3956895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43" name="Abgerundetes Rechteck 42"/>
          <p:cNvSpPr/>
          <p:nvPr/>
        </p:nvSpPr>
        <p:spPr>
          <a:xfrm>
            <a:off x="4635557" y="3426644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44" name="Wolke 4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78889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321827" y="3426644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3956895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4635557" y="3426644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47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2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3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64" name="Gruppieren 43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65" name="Abgerundetes Rechteck 64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82" name="Gruppieren 81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</p:grpSpPr>
        <p:sp>
          <p:nvSpPr>
            <p:cNvPr id="83" name="Abgerundetes Rechteck 82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3" name="Abgerundetes Rechteck 92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5" name="Abgerundetes Rechteck 94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2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3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6" name="Gruppieren 43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65" name="Abgerundetes Rechteck 64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7" name="Gruppieren 81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</p:grpSpPr>
        <p:sp>
          <p:nvSpPr>
            <p:cNvPr id="83" name="Abgerundetes Rechteck 82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3" name="Abgerundetes Rechteck 92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5" name="Abgerundetes Rechteck 94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99" name="Gruppieren 43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100" name="Abgerundetes Rechteck 99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2" name="Abgerundetes Rechteck 101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5" name="Abgerundetes Rechteck 104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6" name="Abgerundetes Rechteck 105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7" name="Abgerundetes Rechteck 106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8" name="Abgerundetes Rechteck 107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9" name="Abgerundetes Rechteck 108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10" name="Abgerundetes Rechteck 109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116" name="Gruppieren 81"/>
          <p:cNvGrpSpPr/>
          <p:nvPr/>
        </p:nvGrpSpPr>
        <p:grpSpPr>
          <a:xfrm>
            <a:off x="2982495" y="3214686"/>
            <a:ext cx="3776787" cy="1859744"/>
            <a:chOff x="2678889" y="3426644"/>
            <a:chExt cx="3776787" cy="1859744"/>
          </a:xfrm>
        </p:grpSpPr>
        <p:sp>
          <p:nvSpPr>
            <p:cNvPr id="119" name="Abgerundetes Rechteck 118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0" name="Abgerundetes Rechteck 119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1" name="Abgerundetes Rechteck 120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5" name="Abgerundetes Rechteck 124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7" name="Abgerundetes Rechteck 126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1" name="Abgerundetes Rechteck 13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2" name="Abgerundetes Rechteck 13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3" name="Abgerundetes Rechteck 13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4" name="Abgerundetes Rechteck 13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5" name="Abgerundetes Rechteck 13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139" name="Abgerundetes Rechteck 138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40" name="Abgerundetes Rechteck 139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3625433" y="321468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grpSp>
        <p:nvGrpSpPr>
          <p:cNvPr id="191" name="Gruppieren 190"/>
          <p:cNvGrpSpPr/>
          <p:nvPr/>
        </p:nvGrpSpPr>
        <p:grpSpPr>
          <a:xfrm>
            <a:off x="857224" y="1214422"/>
            <a:ext cx="7500990" cy="4143404"/>
            <a:chOff x="857224" y="1214422"/>
            <a:chExt cx="7500990" cy="4143404"/>
          </a:xfrm>
        </p:grpSpPr>
        <p:sp>
          <p:nvSpPr>
            <p:cNvPr id="176" name="Abgerundetes Rechteck 175"/>
            <p:cNvSpPr/>
            <p:nvPr/>
          </p:nvSpPr>
          <p:spPr>
            <a:xfrm>
              <a:off x="1000100" y="1214422"/>
              <a:ext cx="7358114" cy="4143404"/>
            </a:xfrm>
            <a:prstGeom prst="roundRect">
              <a:avLst>
                <a:gd name="adj" fmla="val 385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      CDORevision</a:t>
              </a:r>
            </a:p>
          </p:txBody>
        </p:sp>
        <p:sp>
          <p:nvSpPr>
            <p:cNvPr id="177" name="Textfeld 176"/>
            <p:cNvSpPr txBox="1"/>
            <p:nvPr/>
          </p:nvSpPr>
          <p:spPr>
            <a:xfrm>
              <a:off x="857224" y="2165179"/>
              <a:ext cx="2177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CDOBranch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</p:txBody>
        </p:sp>
        <p:sp>
          <p:nvSpPr>
            <p:cNvPr id="178" name="Textfeld 177"/>
            <p:cNvSpPr txBox="1"/>
            <p:nvPr/>
          </p:nvSpPr>
          <p:spPr>
            <a:xfrm>
              <a:off x="3035212" y="2165179"/>
              <a:ext cx="2177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branch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version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created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revised</a:t>
              </a:r>
            </a:p>
          </p:txBody>
        </p:sp>
        <p:sp>
          <p:nvSpPr>
            <p:cNvPr id="179" name="Abgerundetes Rechteck 178"/>
            <p:cNvSpPr/>
            <p:nvPr/>
          </p:nvSpPr>
          <p:spPr>
            <a:xfrm>
              <a:off x="4469199" y="1533145"/>
              <a:ext cx="3603264" cy="3505957"/>
            </a:xfrm>
            <a:prstGeom prst="roundRect">
              <a:avLst>
                <a:gd name="adj" fmla="val 6448"/>
              </a:avLst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Revision Data</a:t>
              </a:r>
            </a:p>
          </p:txBody>
        </p:sp>
        <p:sp>
          <p:nvSpPr>
            <p:cNvPr id="180" name="Textfeld 179"/>
            <p:cNvSpPr txBox="1"/>
            <p:nvPr/>
          </p:nvSpPr>
          <p:spPr>
            <a:xfrm>
              <a:off x="4746239" y="2170592"/>
              <a:ext cx="3049183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resourceID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containerID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 containerFeature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Object[] values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>
              <a:off x="5094717" y="4219134"/>
              <a:ext cx="2310743" cy="607486"/>
              <a:chOff x="5143504" y="3449146"/>
              <a:chExt cx="1894809" cy="408482"/>
            </a:xfrm>
          </p:grpSpPr>
          <p:sp>
            <p:nvSpPr>
              <p:cNvPr id="184" name="Rechteck 183"/>
              <p:cNvSpPr/>
              <p:nvPr/>
            </p:nvSpPr>
            <p:spPr>
              <a:xfrm>
                <a:off x="5143504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hteck 184"/>
              <p:cNvSpPr/>
              <p:nvPr/>
            </p:nvSpPr>
            <p:spPr>
              <a:xfrm>
                <a:off x="5414191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hteck 185"/>
              <p:cNvSpPr/>
              <p:nvPr/>
            </p:nvSpPr>
            <p:spPr>
              <a:xfrm>
                <a:off x="5684878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hteck 186"/>
              <p:cNvSpPr/>
              <p:nvPr/>
            </p:nvSpPr>
            <p:spPr>
              <a:xfrm>
                <a:off x="5955565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hteck 187"/>
              <p:cNvSpPr/>
              <p:nvPr/>
            </p:nvSpPr>
            <p:spPr>
              <a:xfrm>
                <a:off x="6226252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hteck 188"/>
              <p:cNvSpPr/>
              <p:nvPr/>
            </p:nvSpPr>
            <p:spPr>
              <a:xfrm>
                <a:off x="6496939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hteck 189"/>
              <p:cNvSpPr/>
              <p:nvPr/>
            </p:nvSpPr>
            <p:spPr>
              <a:xfrm>
                <a:off x="6767626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1" name="Abgerundetes Rechteck 80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2" name="Abgerundetes Rechteck 81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0" name="Abgerundetes Rechteck 89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3" name="Abgerundetes Rechteck 92"/>
          <p:cNvSpPr/>
          <p:nvPr/>
        </p:nvSpPr>
        <p:spPr>
          <a:xfrm>
            <a:off x="4786314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6" name="Abgerundetes Rechteck 95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1" name="Abgerundetes Rechteck 100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2" name="Abgerundetes Rechteck 101"/>
          <p:cNvSpPr/>
          <p:nvPr/>
        </p:nvSpPr>
        <p:spPr>
          <a:xfrm>
            <a:off x="5786446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3" name="Abgerundetes Rechteck 102"/>
          <p:cNvSpPr/>
          <p:nvPr/>
        </p:nvSpPr>
        <p:spPr>
          <a:xfrm>
            <a:off x="6786578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4" name="Abgerundetes Rechteck 103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5" name="Abgerundetes Rechteck 104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3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6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7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56" name="Abgerundetes Rechteck 155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70" name="Abgerundetes Rechteck 169"/>
          <p:cNvSpPr/>
          <p:nvPr/>
        </p:nvSpPr>
        <p:spPr>
          <a:xfrm>
            <a:off x="3786182" y="321081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62" name="Abgerundetes Rechteck 161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63" name="Abgerundetes Rechteck 162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4" name="Abgerundetes Rechteck 163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125" name="Gewinkelte Verbindung 124"/>
          <p:cNvCxnSpPr/>
          <p:nvPr/>
        </p:nvCxnSpPr>
        <p:spPr>
          <a:xfrm rot="5400000">
            <a:off x="3494534" y="2895711"/>
            <a:ext cx="2004893" cy="18103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4390379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21" name="Gewinkelte Verbindung 120"/>
          <p:cNvCxnSpPr>
            <a:stCxn id="117" idx="5"/>
          </p:cNvCxnSpPr>
          <p:nvPr/>
        </p:nvCxnSpPr>
        <p:spPr>
          <a:xfrm rot="16200000" flipH="1">
            <a:off x="2415251" y="1888307"/>
            <a:ext cx="1487659" cy="158598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00500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208808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bgerundetes Rechteck 119"/>
          <p:cNvSpPr/>
          <p:nvPr/>
        </p:nvSpPr>
        <p:spPr>
          <a:xfrm>
            <a:off x="6960450" y="1571612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cxnSp>
        <p:nvCxnSpPr>
          <p:cNvPr id="139" name="Gewinkelte Verbindung 124"/>
          <p:cNvCxnSpPr>
            <a:stCxn id="119" idx="6"/>
          </p:cNvCxnSpPr>
          <p:nvPr/>
        </p:nvCxnSpPr>
        <p:spPr>
          <a:xfrm flipV="1">
            <a:off x="6615987" y="1785118"/>
            <a:ext cx="515751" cy="80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winkelte Verbindung 120"/>
          <p:cNvCxnSpPr>
            <a:stCxn id="117" idx="5"/>
          </p:cNvCxnSpPr>
          <p:nvPr/>
        </p:nvCxnSpPr>
        <p:spPr>
          <a:xfrm rot="16200000" flipH="1">
            <a:off x="2701003" y="1602555"/>
            <a:ext cx="907488" cy="157731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winkelte Verbindung 120"/>
          <p:cNvCxnSpPr/>
          <p:nvPr/>
        </p:nvCxnSpPr>
        <p:spPr>
          <a:xfrm rot="10800000" flipV="1">
            <a:off x="4464252" y="1904514"/>
            <a:ext cx="1755998" cy="94643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71" name="Gewinkelte Verbindung 120"/>
          <p:cNvCxnSpPr/>
          <p:nvPr/>
        </p:nvCxnSpPr>
        <p:spPr>
          <a:xfrm rot="10800000" flipV="1">
            <a:off x="4548353" y="1907626"/>
            <a:ext cx="1734209" cy="152137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6187359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2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4757 0.23958 L 2.77778E-7 3.33333E-6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2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7 3.33333E-6 L -0.31684 0.63171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316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63" presetClass="path" presetSubtype="0" ac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1.01025 3.7037E-7 " pathEditMode="relative" rAng="0" ptsTypes="AA">
                                      <p:cBhvr>
                                        <p:cTn id="268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0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1684 0.63171 L -0.34757 0.15555 " pathEditMode="relative" rAng="0" ptsTypes="AA">
                                      <p:cBhvr>
                                        <p:cTn id="27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-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60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1" grpId="1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56" grpId="0" animBg="1"/>
      <p:bldP spid="156" grpId="1" animBg="1"/>
      <p:bldP spid="181" grpId="0" animBg="1"/>
      <p:bldP spid="158" grpId="0" animBg="1"/>
      <p:bldP spid="157" grpId="0" animBg="1"/>
      <p:bldP spid="170" grpId="0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18" grpId="0" animBg="1"/>
      <p:bldP spid="66" grpId="0"/>
      <p:bldP spid="120" grpId="0" animBg="1"/>
      <p:bldP spid="120" grpId="1" animBg="1"/>
      <p:bldP spid="120" grpId="2" animBg="1"/>
      <p:bldP spid="120" grpId="3" animBg="1"/>
      <p:bldP spid="117" grpId="0" animBg="1"/>
      <p:bldP spid="1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1357290" y="571480"/>
            <a:ext cx="6429420" cy="200026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uppieren 227"/>
          <p:cNvGrpSpPr/>
          <p:nvPr/>
        </p:nvGrpSpPr>
        <p:grpSpPr>
          <a:xfrm>
            <a:off x="1678761" y="843975"/>
            <a:ext cx="5871550" cy="1513456"/>
            <a:chOff x="1678761" y="843975"/>
            <a:chExt cx="5871550" cy="1513456"/>
          </a:xfrm>
        </p:grpSpPr>
        <p:cxnSp>
          <p:nvCxnSpPr>
            <p:cNvPr id="149" name="Gerade Verbindung 148"/>
            <p:cNvCxnSpPr/>
            <p:nvPr/>
          </p:nvCxnSpPr>
          <p:spPr>
            <a:xfrm rot="16200000" flipH="1">
              <a:off x="2029127" y="1114087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 rot="16200000" flipH="1">
              <a:off x="1685585" y="1471279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 rot="16200000" flipH="1">
              <a:off x="2591391" y="980846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>
              <a:off x="2406792" y="1438724"/>
              <a:ext cx="665012" cy="3472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>
              <a:off x="2049602" y="1821645"/>
              <a:ext cx="522136" cy="20589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>
              <a:off x="1678761" y="2178836"/>
              <a:ext cx="535786" cy="409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2982506" y="2219779"/>
              <a:ext cx="803677" cy="13765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 flipV="1">
              <a:off x="4348755" y="2060056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/>
            <p:nvPr/>
          </p:nvCxnSpPr>
          <p:spPr>
            <a:xfrm flipV="1">
              <a:off x="4071933" y="1689217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3513573" y="1850965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flipV="1">
              <a:off x="2460116" y="1285859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7070713" y="1993842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flipV="1">
              <a:off x="7100796" y="1500174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 flipV="1">
              <a:off x="6607981" y="1247529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 flipV="1">
              <a:off x="5214941" y="2150367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5717035" y="2192484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6072198" y="1821646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5024725" y="1558452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>
              <a:off x="6882111" y="928667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/>
            <p:nvPr/>
          </p:nvCxnSpPr>
          <p:spPr>
            <a:xfrm>
              <a:off x="6362540" y="928668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flipV="1">
              <a:off x="6046672" y="928669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5717035" y="1217623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6167555" y="1438724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 flipV="1">
              <a:off x="7127378" y="928667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rot="5400000" flipH="1" flipV="1">
              <a:off x="6832721" y="1975405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 flipH="1" flipV="1">
              <a:off x="7305937" y="1714497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193"/>
            <p:cNvCxnSpPr/>
            <p:nvPr/>
          </p:nvCxnSpPr>
          <p:spPr>
            <a:xfrm rot="5400000" flipH="1" flipV="1">
              <a:off x="6883341" y="1486994"/>
              <a:ext cx="467874" cy="329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/>
            <p:nvPr/>
          </p:nvCxnSpPr>
          <p:spPr>
            <a:xfrm rot="5400000" flipH="1" flipV="1">
              <a:off x="6318537" y="1913890"/>
              <a:ext cx="381061" cy="37164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>
              <a:off x="6678408" y="1983393"/>
              <a:ext cx="395923" cy="27786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5374171" y="1816732"/>
              <a:ext cx="376557" cy="36210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16200000" flipH="1">
              <a:off x="4548663" y="1723672"/>
              <a:ext cx="395946" cy="2768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4859018" y="2021301"/>
              <a:ext cx="355923" cy="2689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V="1">
              <a:off x="4750594" y="1842968"/>
              <a:ext cx="714888" cy="2170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rot="16200000" flipH="1">
              <a:off x="6299770" y="1080753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rot="5400000" flipH="1" flipV="1">
              <a:off x="5411824" y="1839932"/>
              <a:ext cx="677809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739692" y="1544086"/>
              <a:ext cx="427863" cy="291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 flipV="1">
              <a:off x="1857356" y="928668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flipV="1">
              <a:off x="2214547" y="843975"/>
              <a:ext cx="522137" cy="999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 flipV="1">
              <a:off x="2200899" y="1967205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flipV="1">
              <a:off x="2571738" y="1737018"/>
              <a:ext cx="459121" cy="2842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 flipV="1">
              <a:off x="2996408" y="1511631"/>
              <a:ext cx="638477" cy="225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3406921" y="2005235"/>
              <a:ext cx="379262" cy="3363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2996408" y="2010690"/>
              <a:ext cx="466372" cy="1817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Ellipse 107"/>
          <p:cNvSpPr/>
          <p:nvPr/>
        </p:nvSpPr>
        <p:spPr>
          <a:xfrm>
            <a:off x="1663006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1841601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1484411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198792" y="126277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520263" y="6912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2698858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821688" y="155172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2423553" y="181221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2836509" y="200445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3234644" y="17985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619130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3877582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4199052" y="19771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4624483" y="18395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5008970" y="209998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199187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556378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6063695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5968160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5877848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235035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6697767" y="71272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949417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7270888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7374847" y="12952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6413632" y="12270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6413630" y="176284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6866356" y="15369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6872754" y="2036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7291785" y="17700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2002940" y="73159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06548" y="207151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Inhaltsplatzhalter 2"/>
          <p:cNvSpPr>
            <a:spLocks noGrp="1"/>
          </p:cNvSpPr>
          <p:nvPr>
            <p:ph idx="1"/>
          </p:nvPr>
        </p:nvSpPr>
        <p:spPr>
          <a:xfrm>
            <a:off x="1071538" y="2786058"/>
            <a:ext cx="7572428" cy="3539207"/>
          </a:xfrm>
        </p:spPr>
        <p:txBody>
          <a:bodyPr>
            <a:normAutofit fontScale="92500" lnSpcReduction="10000"/>
          </a:bodyPr>
          <a:lstStyle/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Huge models require lots of smaller files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Partitioning must be done at design time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Saving changes is not transactional safe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Loading single objects is still impossible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Garbage collection of objects is impossible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Conflicts must be resolved in text form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change notifications to other clients</a:t>
            </a:r>
          </a:p>
          <a:p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2002436" y="2500306"/>
            <a:ext cx="4924814" cy="1576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Reflective Delegation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794468" y="2500306"/>
            <a:ext cx="3349167" cy="1571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title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pages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category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Writer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author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2793675" y="2500306"/>
            <a:ext cx="3349961" cy="1572429"/>
            <a:chOff x="2793675" y="2500306"/>
            <a:chExt cx="3349961" cy="1572429"/>
          </a:xfrm>
        </p:grpSpPr>
        <p:cxnSp>
          <p:nvCxnSpPr>
            <p:cNvPr id="44" name="Gerade Verbindung 43"/>
            <p:cNvCxnSpPr/>
            <p:nvPr/>
          </p:nvCxnSpPr>
          <p:spPr>
            <a:xfrm rot="10800000">
              <a:off x="2794469" y="2500306"/>
              <a:ext cx="334916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rot="5400000">
              <a:off x="2009445" y="3286918"/>
              <a:ext cx="157004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/>
          <p:cNvGrpSpPr/>
          <p:nvPr/>
        </p:nvGrpSpPr>
        <p:grpSpPr>
          <a:xfrm>
            <a:off x="2793674" y="2501100"/>
            <a:ext cx="3350756" cy="1573224"/>
            <a:chOff x="2793674" y="2501100"/>
            <a:chExt cx="3350756" cy="1573224"/>
          </a:xfrm>
        </p:grpSpPr>
        <p:cxnSp>
          <p:nvCxnSpPr>
            <p:cNvPr id="48" name="Gerade Verbindung 47"/>
            <p:cNvCxnSpPr/>
            <p:nvPr/>
          </p:nvCxnSpPr>
          <p:spPr>
            <a:xfrm>
              <a:off x="2793674" y="4072736"/>
              <a:ext cx="3349961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rot="5400000" flipH="1" flipV="1">
              <a:off x="5357818" y="3286124"/>
              <a:ext cx="1571636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feld 78"/>
          <p:cNvSpPr txBox="1"/>
          <p:nvPr/>
        </p:nvSpPr>
        <p:spPr>
          <a:xfrm>
            <a:off x="2002436" y="2505070"/>
            <a:ext cx="4924814" cy="15801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cs typeface="Courier New" pitchFamily="49" charset="0"/>
              </a:rPr>
              <a:t>Root Extends Class</a:t>
            </a:r>
          </a:p>
        </p:txBody>
      </p:sp>
      <p:grpSp>
        <p:nvGrpSpPr>
          <p:cNvPr id="71" name="Gruppieren 70"/>
          <p:cNvGrpSpPr/>
          <p:nvPr/>
        </p:nvGrpSpPr>
        <p:grpSpPr>
          <a:xfrm>
            <a:off x="2786050" y="2502688"/>
            <a:ext cx="3356792" cy="1574018"/>
            <a:chOff x="2940038" y="2652706"/>
            <a:chExt cx="3356792" cy="1574018"/>
          </a:xfrm>
        </p:grpSpPr>
        <p:sp>
          <p:nvSpPr>
            <p:cNvPr id="55" name="Textfeld 54"/>
            <p:cNvSpPr txBox="1"/>
            <p:nvPr/>
          </p:nvSpPr>
          <p:spPr>
            <a:xfrm>
              <a:off x="2940038" y="2652706"/>
              <a:ext cx="3349167" cy="157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String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title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   int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pages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Writer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author</a:t>
              </a:r>
            </a:p>
          </p:txBody>
        </p:sp>
        <p:grpSp>
          <p:nvGrpSpPr>
            <p:cNvPr id="56" name="Gruppieren 55"/>
            <p:cNvGrpSpPr/>
            <p:nvPr/>
          </p:nvGrpSpPr>
          <p:grpSpPr>
            <a:xfrm>
              <a:off x="2946075" y="2652706"/>
              <a:ext cx="3349961" cy="1572429"/>
              <a:chOff x="2793675" y="2500306"/>
              <a:chExt cx="3349961" cy="1572429"/>
            </a:xfrm>
          </p:grpSpPr>
          <p:cxnSp>
            <p:nvCxnSpPr>
              <p:cNvPr id="59" name="Gerade Verbindung 58"/>
              <p:cNvCxnSpPr/>
              <p:nvPr/>
            </p:nvCxnSpPr>
            <p:spPr>
              <a:xfrm rot="10800000">
                <a:off x="2794469" y="2500306"/>
                <a:ext cx="334916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 rot="5400000">
                <a:off x="2009445" y="3286918"/>
                <a:ext cx="157004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uppieren 61"/>
            <p:cNvGrpSpPr/>
            <p:nvPr/>
          </p:nvGrpSpPr>
          <p:grpSpPr>
            <a:xfrm>
              <a:off x="2946074" y="2653500"/>
              <a:ext cx="3350756" cy="1573224"/>
              <a:chOff x="2793674" y="2501100"/>
              <a:chExt cx="3350756" cy="1573224"/>
            </a:xfrm>
          </p:grpSpPr>
          <p:cxnSp>
            <p:nvCxnSpPr>
              <p:cNvPr id="63" name="Gerade Verbindung 62"/>
              <p:cNvCxnSpPr/>
              <p:nvPr/>
            </p:nvCxnSpPr>
            <p:spPr>
              <a:xfrm>
                <a:off x="2793674" y="4072736"/>
                <a:ext cx="3349961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 rot="5400000" flipH="1" flipV="1">
                <a:off x="5357818" y="3286124"/>
                <a:ext cx="1571636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424572" flipV="1">
            <a:off x="5659353" y="2010248"/>
            <a:ext cx="1217158" cy="935043"/>
          </a:xfrm>
          <a:prstGeom prst="rect">
            <a:avLst/>
          </a:prstGeom>
          <a:noFill/>
        </p:spPr>
      </p:pic>
      <p:pic>
        <p:nvPicPr>
          <p:cNvPr id="72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400000" flipV="1">
            <a:off x="2124612" y="1914920"/>
            <a:ext cx="1217158" cy="935043"/>
          </a:xfrm>
          <a:prstGeom prst="rect">
            <a:avLst/>
          </a:prstGeom>
          <a:noFill/>
        </p:spPr>
      </p:pic>
      <p:pic>
        <p:nvPicPr>
          <p:cNvPr id="73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000000" flipV="1">
            <a:off x="2124612" y="3670654"/>
            <a:ext cx="1217158" cy="935043"/>
          </a:xfrm>
          <a:prstGeom prst="rect">
            <a:avLst/>
          </a:prstGeom>
          <a:noFill/>
        </p:spPr>
      </p:pic>
      <p:pic>
        <p:nvPicPr>
          <p:cNvPr id="74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600000" flipV="1">
            <a:off x="5601290" y="3722285"/>
            <a:ext cx="1217158" cy="935043"/>
          </a:xfrm>
          <a:prstGeom prst="rect">
            <a:avLst/>
          </a:prstGeom>
          <a:noFill/>
        </p:spPr>
      </p:pic>
      <p:sp>
        <p:nvSpPr>
          <p:cNvPr id="82" name="Ellipse 81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4.23682E-6 L 0.24792 0.222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38229 -1.11111E-6 " pathEditMode="fixed" rAng="0" ptsTypes="AA">
                                      <p:cBhvr>
                                        <p:cTn id="28" dur="1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0434 0.01389 L 0.00434 0.2507 " pathEditMode="relative" rAng="0" ptsTypes="AA">
                                      <p:cBhvr>
                                        <p:cTn id="34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532 L 0.37882 -0.00532 " pathEditMode="relative" rAng="0" ptsTypes="AA">
                                      <p:cBhvr>
                                        <p:cTn id="45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139 -0.01296 L -0.00139 -0.26273 " pathEditMode="relative" rAng="0" ptsTypes="AA">
                                      <p:cBhvr>
                                        <p:cTn id="51" dur="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324 C -0.00712 0.19329 -0.01597 0.38333 -0.00017 0.43264 C 0.01597 0.48194 0.06649 0.29792 0.09809 0.2993 C 0.12986 0.30069 0.16406 0.43102 0.19045 0.44051 C 0.21649 0.45 0.22257 0.35648 0.25521 0.35579 C 0.28785 0.35509 0.34097 0.43403 0.38611 0.43611 C 0.43108 0.43819 0.46424 0.36759 0.52517 0.36829 C 0.58594 0.36898 0.71337 0.41088 0.75139 0.44051 " pathEditMode="relative" rAng="0" ptsTypes="aaaaaaaA">
                                      <p:cBhvr>
                                        <p:cTn id="6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58" grpId="0"/>
      <p:bldP spid="58" grpId="2"/>
      <p:bldP spid="70" grpId="0" animBg="1"/>
      <p:bldP spid="70" grpId="1" animBg="1"/>
      <p:bldP spid="79" grpId="0"/>
      <p:bldP spid="82" grpId="0" animBg="1"/>
      <p:bldP spid="82" grpId="1" animBg="1"/>
      <p:bldP spid="82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385060" y="1500174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  <a:endParaRPr lang="de-DE" sz="3200"/>
          </a:p>
        </p:txBody>
      </p:sp>
      <p:sp>
        <p:nvSpPr>
          <p:cNvPr id="29" name="Textfeld 28"/>
          <p:cNvSpPr txBox="1"/>
          <p:nvPr/>
        </p:nvSpPr>
        <p:spPr>
          <a:xfrm>
            <a:off x="3000364" y="142852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EObjectImpl</a:t>
            </a:r>
            <a:endParaRPr lang="de-DE" sz="3200"/>
          </a:p>
        </p:txBody>
      </p:sp>
      <p:sp>
        <p:nvSpPr>
          <p:cNvPr id="30" name="Rechteck 29"/>
          <p:cNvSpPr/>
          <p:nvPr/>
        </p:nvSpPr>
        <p:spPr>
          <a:xfrm>
            <a:off x="2643174" y="71414"/>
            <a:ext cx="357190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/>
          <p:cNvGrpSpPr/>
          <p:nvPr/>
        </p:nvGrpSpPr>
        <p:grpSpPr>
          <a:xfrm>
            <a:off x="4214810" y="2893215"/>
            <a:ext cx="471683" cy="964413"/>
            <a:chOff x="7429520" y="1643050"/>
            <a:chExt cx="571504" cy="1214447"/>
          </a:xfrm>
        </p:grpSpPr>
        <p:cxnSp>
          <p:nvCxnSpPr>
            <p:cNvPr id="32" name="Gerade Verbindung 31"/>
            <p:cNvCxnSpPr/>
            <p:nvPr/>
          </p:nvCxnSpPr>
          <p:spPr>
            <a:xfrm rot="5400000">
              <a:off x="7328999" y="2471222"/>
              <a:ext cx="772549" cy="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Gleichschenkliges Dreieck 32"/>
            <p:cNvSpPr/>
            <p:nvPr/>
          </p:nvSpPr>
          <p:spPr>
            <a:xfrm>
              <a:off x="7429520" y="1643050"/>
              <a:ext cx="571504" cy="428628"/>
            </a:xfrm>
            <a:prstGeom prst="triangl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2457941" y="3000372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CDOObjectImpl</a:t>
            </a:r>
            <a:endParaRPr lang="de-DE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29" grpId="1"/>
      <p:bldP spid="3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33826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2000232" y="785794"/>
            <a:ext cx="4927018" cy="4927018"/>
            <a:chOff x="2000232" y="785794"/>
            <a:chExt cx="4927018" cy="4927018"/>
          </a:xfrm>
        </p:grpSpPr>
        <p:sp>
          <p:nvSpPr>
            <p:cNvPr id="69" name="Ellipse 68"/>
            <p:cNvSpPr/>
            <p:nvPr/>
          </p:nvSpPr>
          <p:spPr>
            <a:xfrm>
              <a:off x="2000232" y="785794"/>
              <a:ext cx="4927018" cy="49270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457941" y="1857364"/>
              <a:ext cx="4185761" cy="3293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CDOObjectImpl</a:t>
              </a:r>
            </a:p>
            <a:p>
              <a:pPr algn="ctr"/>
              <a:endPara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CDOID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CDORevision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CDOState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CDOView</a:t>
              </a:r>
              <a:endParaRPr lang="de-DE" sz="400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8506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Gewinkelte Verbindung 47"/>
          <p:cNvCxnSpPr>
            <a:stCxn id="84" idx="1"/>
            <a:endCxn id="155" idx="2"/>
          </p:cNvCxnSpPr>
          <p:nvPr/>
        </p:nvCxnSpPr>
        <p:spPr bwMode="auto">
          <a:xfrm rot="10800000">
            <a:off x="1443516" y="2963528"/>
            <a:ext cx="1300672" cy="27813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4" name="Abgerundetes Rechteck 83"/>
          <p:cNvSpPr/>
          <p:nvPr/>
        </p:nvSpPr>
        <p:spPr bwMode="auto">
          <a:xfrm>
            <a:off x="2744188" y="1000108"/>
            <a:ext cx="5542587" cy="4483100"/>
          </a:xfrm>
          <a:prstGeom prst="roundRect">
            <a:avLst>
              <a:gd name="adj" fmla="val 4353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 E R S I S T E N T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5" name="Gewinkelte Verbindung 47"/>
          <p:cNvCxnSpPr>
            <a:stCxn id="156" idx="3"/>
          </p:cNvCxnSpPr>
          <p:nvPr/>
        </p:nvCxnSpPr>
        <p:spPr bwMode="auto">
          <a:xfrm>
            <a:off x="4569261" y="2142776"/>
            <a:ext cx="618327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6" name="Gewinkelte Verbindung 47"/>
          <p:cNvCxnSpPr>
            <a:stCxn id="151" idx="1"/>
          </p:cNvCxnSpPr>
          <p:nvPr/>
        </p:nvCxnSpPr>
        <p:spPr bwMode="auto">
          <a:xfrm rot="10800000" flipV="1">
            <a:off x="5887463" y="2142776"/>
            <a:ext cx="589913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Gewinkelte Verbindung 47"/>
          <p:cNvCxnSpPr>
            <a:stCxn id="153" idx="3"/>
          </p:cNvCxnSpPr>
          <p:nvPr/>
        </p:nvCxnSpPr>
        <p:spPr bwMode="auto">
          <a:xfrm flipV="1">
            <a:off x="6265361" y="2429031"/>
            <a:ext cx="622231" cy="85877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0" name="Textfeld 89"/>
          <p:cNvSpPr txBox="1"/>
          <p:nvPr/>
        </p:nvSpPr>
        <p:spPr>
          <a:xfrm>
            <a:off x="7173344" y="2439966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6276411" y="3011470"/>
            <a:ext cx="543739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4542129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384542" y="3838746"/>
            <a:ext cx="5084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Gewinkelte Verbindung 47"/>
          <p:cNvCxnSpPr/>
          <p:nvPr/>
        </p:nvCxnSpPr>
        <p:spPr bwMode="auto">
          <a:xfrm rot="5400000">
            <a:off x="6345436" y="3270611"/>
            <a:ext cx="1678087" cy="7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8" name="Gewinkelte Verbindung 47"/>
          <p:cNvCxnSpPr>
            <a:stCxn id="153" idx="2"/>
            <a:endCxn id="152" idx="3"/>
          </p:cNvCxnSpPr>
          <p:nvPr/>
        </p:nvCxnSpPr>
        <p:spPr bwMode="auto">
          <a:xfrm rot="5400000">
            <a:off x="4652837" y="3490485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1" name="Gewinkelte Verbindung 47"/>
          <p:cNvCxnSpPr>
            <a:stCxn id="152" idx="0"/>
            <a:endCxn id="153" idx="1"/>
          </p:cNvCxnSpPr>
          <p:nvPr/>
        </p:nvCxnSpPr>
        <p:spPr bwMode="auto">
          <a:xfrm rot="5400000" flipH="1" flipV="1">
            <a:off x="3946127" y="3204229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2" name="Gewinkelte Verbindung 47"/>
          <p:cNvCxnSpPr>
            <a:stCxn id="154" idx="2"/>
            <a:endCxn id="152" idx="2"/>
          </p:cNvCxnSpPr>
          <p:nvPr/>
        </p:nvCxnSpPr>
        <p:spPr bwMode="auto">
          <a:xfrm rot="5400000">
            <a:off x="5523195" y="3021792"/>
            <a:ext cx="1818" cy="3321532"/>
          </a:xfrm>
          <a:prstGeom prst="bentConnector3">
            <a:avLst>
              <a:gd name="adj1" fmla="val 20793457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3" name="Textfeld 102"/>
          <p:cNvSpPr txBox="1"/>
          <p:nvPr/>
        </p:nvSpPr>
        <p:spPr>
          <a:xfrm>
            <a:off x="6429388" y="4678287"/>
            <a:ext cx="7745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rollback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1369163" y="1868462"/>
            <a:ext cx="12025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attach to view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1245886" y="3274737"/>
            <a:ext cx="14414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detach from view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786446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Gewinkelte Verbindung 47"/>
          <p:cNvCxnSpPr>
            <a:stCxn id="155" idx="0"/>
            <a:endCxn id="156" idx="1"/>
          </p:cNvCxnSpPr>
          <p:nvPr/>
        </p:nvCxnSpPr>
        <p:spPr bwMode="auto">
          <a:xfrm rot="5400000" flipH="1" flipV="1">
            <a:off x="2175562" y="1410731"/>
            <a:ext cx="248237" cy="171232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0" name="Textfeld 149"/>
          <p:cNvSpPr txBox="1"/>
          <p:nvPr/>
        </p:nvSpPr>
        <p:spPr>
          <a:xfrm>
            <a:off x="5549531" y="3582974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Abgerundetes Rechteck 150"/>
          <p:cNvSpPr/>
          <p:nvPr/>
        </p:nvSpPr>
        <p:spPr bwMode="auto">
          <a:xfrm>
            <a:off x="6477375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DIRTY</a:t>
            </a:r>
          </a:p>
        </p:txBody>
      </p:sp>
      <p:sp>
        <p:nvSpPr>
          <p:cNvPr id="152" name="Abgerundetes Rechteck 151"/>
          <p:cNvSpPr/>
          <p:nvPr/>
        </p:nvSpPr>
        <p:spPr bwMode="auto">
          <a:xfrm>
            <a:off x="3155844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</a:p>
        </p:txBody>
      </p:sp>
      <p:sp>
        <p:nvSpPr>
          <p:cNvPr id="153" name="Abgerundetes Rechteck 152"/>
          <p:cNvSpPr/>
          <p:nvPr/>
        </p:nvSpPr>
        <p:spPr bwMode="auto">
          <a:xfrm>
            <a:off x="4851944" y="3001546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CLEAN</a:t>
            </a:r>
          </a:p>
        </p:txBody>
      </p:sp>
      <p:sp>
        <p:nvSpPr>
          <p:cNvPr id="154" name="Abgerundetes Rechteck 153"/>
          <p:cNvSpPr/>
          <p:nvPr/>
        </p:nvSpPr>
        <p:spPr bwMode="auto">
          <a:xfrm>
            <a:off x="6477375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CONFLICT</a:t>
            </a:r>
          </a:p>
        </p:txBody>
      </p:sp>
      <p:sp>
        <p:nvSpPr>
          <p:cNvPr id="155" name="Abgerundetes Rechteck 154"/>
          <p:cNvSpPr/>
          <p:nvPr/>
        </p:nvSpPr>
        <p:spPr bwMode="auto">
          <a:xfrm>
            <a:off x="642910" y="2391013"/>
            <a:ext cx="1601212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TRANSIENT</a:t>
            </a:r>
          </a:p>
        </p:txBody>
      </p:sp>
      <p:sp>
        <p:nvSpPr>
          <p:cNvPr id="156" name="Abgerundetes Rechteck 155"/>
          <p:cNvSpPr/>
          <p:nvPr/>
        </p:nvSpPr>
        <p:spPr bwMode="auto">
          <a:xfrm>
            <a:off x="3155844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90" grpId="0"/>
      <p:bldP spid="91" grpId="0"/>
      <p:bldP spid="93" grpId="0"/>
      <p:bldP spid="95" grpId="0"/>
      <p:bldP spid="103" grpId="0"/>
      <p:bldP spid="104" grpId="0"/>
      <p:bldP spid="105" grpId="0"/>
      <p:bldP spid="117" grpId="0"/>
      <p:bldP spid="150" grpId="0"/>
      <p:bldP spid="151" grpId="0" animBg="1"/>
      <p:bldP spid="152" grpId="0" animBg="1"/>
      <p:bldP spid="153" grpId="0" animBg="1"/>
      <p:bldP spid="154" grpId="0" animBg="1"/>
      <p:bldP spid="15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642910" y="1000108"/>
            <a:ext cx="7643865" cy="4483100"/>
            <a:chOff x="642910" y="1000108"/>
            <a:chExt cx="7643865" cy="4483100"/>
          </a:xfrm>
        </p:grpSpPr>
        <p:cxnSp>
          <p:nvCxnSpPr>
            <p:cNvPr id="83" name="Gewinkelte Verbindung 47"/>
            <p:cNvCxnSpPr>
              <a:stCxn id="84" idx="1"/>
              <a:endCxn id="155" idx="2"/>
            </p:cNvCxnSpPr>
            <p:nvPr/>
          </p:nvCxnSpPr>
          <p:spPr bwMode="auto">
            <a:xfrm rot="10800000">
              <a:off x="1443516" y="2963528"/>
              <a:ext cx="1300672" cy="278130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4" name="Abgerundetes Rechteck 83"/>
            <p:cNvSpPr/>
            <p:nvPr/>
          </p:nvSpPr>
          <p:spPr bwMode="auto">
            <a:xfrm>
              <a:off x="2744188" y="1000108"/>
              <a:ext cx="5542587" cy="4483100"/>
            </a:xfrm>
            <a:prstGeom prst="roundRect">
              <a:avLst>
                <a:gd name="adj" fmla="val 43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P E R S I S T E N T</a:t>
              </a:r>
              <a:endPara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Gewinkelte Verbindung 47"/>
            <p:cNvCxnSpPr>
              <a:stCxn id="156" idx="3"/>
            </p:cNvCxnSpPr>
            <p:nvPr/>
          </p:nvCxnSpPr>
          <p:spPr bwMode="auto">
            <a:xfrm>
              <a:off x="4569261" y="2142776"/>
              <a:ext cx="618327" cy="85877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Gewinkelte Verbindung 47"/>
            <p:cNvCxnSpPr>
              <a:stCxn id="151" idx="1"/>
            </p:cNvCxnSpPr>
            <p:nvPr/>
          </p:nvCxnSpPr>
          <p:spPr bwMode="auto">
            <a:xfrm rot="10800000" flipV="1">
              <a:off x="5887463" y="2142776"/>
              <a:ext cx="589913" cy="85877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Gewinkelte Verbindung 47"/>
            <p:cNvCxnSpPr>
              <a:stCxn id="153" idx="3"/>
            </p:cNvCxnSpPr>
            <p:nvPr/>
          </p:nvCxnSpPr>
          <p:spPr bwMode="auto">
            <a:xfrm flipV="1">
              <a:off x="6265361" y="2429031"/>
              <a:ext cx="622231" cy="858773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0" name="Textfeld 89"/>
            <p:cNvSpPr txBox="1"/>
            <p:nvPr/>
          </p:nvSpPr>
          <p:spPr>
            <a:xfrm>
              <a:off x="7173344" y="2439966"/>
              <a:ext cx="8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remote</a:t>
              </a:r>
            </a:p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invalidate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6276411" y="3011470"/>
              <a:ext cx="5437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write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542129" y="1868462"/>
              <a:ext cx="7312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commit</a:t>
              </a: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3384542" y="3838746"/>
              <a:ext cx="508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read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6" name="Gewinkelte Verbindung 47"/>
            <p:cNvCxnSpPr/>
            <p:nvPr/>
          </p:nvCxnSpPr>
          <p:spPr bwMode="auto">
            <a:xfrm rot="5400000">
              <a:off x="6345436" y="3270611"/>
              <a:ext cx="1678087" cy="78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Gewinkelte Verbindung 47"/>
            <p:cNvCxnSpPr>
              <a:stCxn id="153" idx="2"/>
              <a:endCxn id="152" idx="3"/>
            </p:cNvCxnSpPr>
            <p:nvPr/>
          </p:nvCxnSpPr>
          <p:spPr bwMode="auto">
            <a:xfrm rot="5400000">
              <a:off x="4652837" y="3490485"/>
              <a:ext cx="822241" cy="98939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Gewinkelte Verbindung 47"/>
            <p:cNvCxnSpPr>
              <a:stCxn id="152" idx="0"/>
              <a:endCxn id="153" idx="1"/>
            </p:cNvCxnSpPr>
            <p:nvPr/>
          </p:nvCxnSpPr>
          <p:spPr bwMode="auto">
            <a:xfrm rot="5400000" flipH="1" flipV="1">
              <a:off x="3946127" y="3204229"/>
              <a:ext cx="822241" cy="98939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Gewinkelte Verbindung 47"/>
            <p:cNvCxnSpPr>
              <a:stCxn id="154" idx="2"/>
              <a:endCxn id="152" idx="2"/>
            </p:cNvCxnSpPr>
            <p:nvPr/>
          </p:nvCxnSpPr>
          <p:spPr bwMode="auto">
            <a:xfrm rot="5400000">
              <a:off x="5523195" y="3021792"/>
              <a:ext cx="1818" cy="3321532"/>
            </a:xfrm>
            <a:prstGeom prst="bentConnector3">
              <a:avLst>
                <a:gd name="adj1" fmla="val 20793457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3" name="Textfeld 102"/>
            <p:cNvSpPr txBox="1"/>
            <p:nvPr/>
          </p:nvSpPr>
          <p:spPr>
            <a:xfrm>
              <a:off x="6429388" y="4678287"/>
              <a:ext cx="7745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rollback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1369163" y="1868462"/>
              <a:ext cx="12025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attach to view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1245886" y="3274737"/>
              <a:ext cx="14414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detach from view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5786446" y="1868462"/>
              <a:ext cx="7312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commit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8" name="Gewinkelte Verbindung 47"/>
            <p:cNvCxnSpPr>
              <a:stCxn id="155" idx="0"/>
              <a:endCxn id="156" idx="1"/>
            </p:cNvCxnSpPr>
            <p:nvPr/>
          </p:nvCxnSpPr>
          <p:spPr bwMode="auto">
            <a:xfrm rot="5400000" flipH="1" flipV="1">
              <a:off x="2175562" y="1410731"/>
              <a:ext cx="248237" cy="1712328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0" name="Textfeld 149"/>
            <p:cNvSpPr txBox="1"/>
            <p:nvPr/>
          </p:nvSpPr>
          <p:spPr>
            <a:xfrm>
              <a:off x="5549531" y="3582974"/>
              <a:ext cx="8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remote</a:t>
              </a:r>
            </a:p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invalidate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Abgerundetes Rechteck 150"/>
            <p:cNvSpPr/>
            <p:nvPr/>
          </p:nvSpPr>
          <p:spPr bwMode="auto">
            <a:xfrm>
              <a:off x="6477375" y="1856518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DIRTY</a:t>
              </a:r>
            </a:p>
          </p:txBody>
        </p:sp>
        <p:sp>
          <p:nvSpPr>
            <p:cNvPr id="152" name="Abgerundetes Rechteck 151"/>
            <p:cNvSpPr/>
            <p:nvPr/>
          </p:nvSpPr>
          <p:spPr bwMode="auto">
            <a:xfrm>
              <a:off x="3155844" y="4110045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PROXY</a:t>
              </a:r>
            </a:p>
          </p:txBody>
        </p:sp>
        <p:sp>
          <p:nvSpPr>
            <p:cNvPr id="153" name="Abgerundetes Rechteck 152"/>
            <p:cNvSpPr/>
            <p:nvPr/>
          </p:nvSpPr>
          <p:spPr bwMode="auto">
            <a:xfrm>
              <a:off x="4851944" y="3001546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CLEAN</a:t>
              </a:r>
            </a:p>
          </p:txBody>
        </p:sp>
        <p:sp>
          <p:nvSpPr>
            <p:cNvPr id="154" name="Abgerundetes Rechteck 153"/>
            <p:cNvSpPr/>
            <p:nvPr/>
          </p:nvSpPr>
          <p:spPr bwMode="auto">
            <a:xfrm>
              <a:off x="6477375" y="4110045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CONFLICT</a:t>
              </a:r>
            </a:p>
          </p:txBody>
        </p:sp>
        <p:sp>
          <p:nvSpPr>
            <p:cNvPr id="155" name="Abgerundetes Rechteck 154"/>
            <p:cNvSpPr/>
            <p:nvPr/>
          </p:nvSpPr>
          <p:spPr bwMode="auto">
            <a:xfrm>
              <a:off x="642910" y="2391013"/>
              <a:ext cx="1601212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TRANSIENT</a:t>
              </a:r>
            </a:p>
          </p:txBody>
        </p:sp>
        <p:sp>
          <p:nvSpPr>
            <p:cNvPr id="156" name="Abgerundetes Rechteck 155"/>
            <p:cNvSpPr/>
            <p:nvPr/>
          </p:nvSpPr>
          <p:spPr bwMode="auto">
            <a:xfrm>
              <a:off x="3155844" y="1856518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NEW</a:t>
              </a:r>
            </a:p>
          </p:txBody>
        </p:sp>
      </p:grpSp>
      <p:sp>
        <p:nvSpPr>
          <p:cNvPr id="33" name="Rechteck 32"/>
          <p:cNvSpPr/>
          <p:nvPr/>
        </p:nvSpPr>
        <p:spPr>
          <a:xfrm>
            <a:off x="3428992" y="428604"/>
            <a:ext cx="214314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InternalEObject</a:t>
            </a:r>
          </a:p>
        </p:txBody>
      </p:sp>
      <p:sp>
        <p:nvSpPr>
          <p:cNvPr id="34" name="Rechteck 33"/>
          <p:cNvSpPr/>
          <p:nvPr/>
        </p:nvSpPr>
        <p:spPr>
          <a:xfrm>
            <a:off x="3154252" y="1571612"/>
            <a:ext cx="2703632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InternalCDOObject</a:t>
            </a:r>
          </a:p>
        </p:txBody>
      </p:sp>
      <p:sp>
        <p:nvSpPr>
          <p:cNvPr id="35" name="Rechteck 34"/>
          <p:cNvSpPr/>
          <p:nvPr/>
        </p:nvSpPr>
        <p:spPr>
          <a:xfrm>
            <a:off x="664934" y="3357562"/>
            <a:ext cx="2121116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CDOObjectImpl</a:t>
            </a:r>
          </a:p>
        </p:txBody>
      </p:sp>
      <p:sp>
        <p:nvSpPr>
          <p:cNvPr id="36" name="Rechteck 35"/>
          <p:cNvSpPr/>
          <p:nvPr/>
        </p:nvSpPr>
        <p:spPr>
          <a:xfrm>
            <a:off x="3154252" y="4929198"/>
            <a:ext cx="2417880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DynamicCDOObject</a:t>
            </a:r>
          </a:p>
        </p:txBody>
      </p:sp>
      <p:sp>
        <p:nvSpPr>
          <p:cNvPr id="37" name="Rechteck 36"/>
          <p:cNvSpPr/>
          <p:nvPr/>
        </p:nvSpPr>
        <p:spPr>
          <a:xfrm>
            <a:off x="972710" y="4786322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07810" y="4929198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64934" y="5072074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Generated Classes</a:t>
            </a:r>
          </a:p>
        </p:txBody>
      </p:sp>
      <p:sp>
        <p:nvSpPr>
          <p:cNvPr id="40" name="Gleichschenkliges Dreieck 39"/>
          <p:cNvSpPr/>
          <p:nvPr/>
        </p:nvSpPr>
        <p:spPr>
          <a:xfrm>
            <a:off x="4363186" y="928670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Gerade Verbindung 40"/>
          <p:cNvCxnSpPr>
            <a:stCxn id="40" idx="3"/>
            <a:endCxn id="34" idx="0"/>
          </p:cNvCxnSpPr>
          <p:nvPr/>
        </p:nvCxnSpPr>
        <p:spPr>
          <a:xfrm rot="16200000" flipH="1">
            <a:off x="4291751" y="1357295"/>
            <a:ext cx="428628" cy="6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Gleichschenkliges Dreieck 41"/>
          <p:cNvSpPr/>
          <p:nvPr/>
        </p:nvSpPr>
        <p:spPr>
          <a:xfrm rot="5400000">
            <a:off x="2893207" y="171448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rade Verbindung 45"/>
          <p:cNvCxnSpPr>
            <a:stCxn id="42" idx="3"/>
            <a:endCxn id="35" idx="0"/>
          </p:cNvCxnSpPr>
          <p:nvPr/>
        </p:nvCxnSpPr>
        <p:spPr>
          <a:xfrm rot="10800000" flipV="1">
            <a:off x="1725492" y="1821644"/>
            <a:ext cx="1203434" cy="1535917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Gleichschenkliges Dreieck 43"/>
          <p:cNvSpPr/>
          <p:nvPr/>
        </p:nvSpPr>
        <p:spPr>
          <a:xfrm>
            <a:off x="1593628" y="385762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Gerade Verbindung 44"/>
          <p:cNvCxnSpPr>
            <a:stCxn id="44" idx="3"/>
            <a:endCxn id="37" idx="0"/>
          </p:cNvCxnSpPr>
          <p:nvPr/>
        </p:nvCxnSpPr>
        <p:spPr>
          <a:xfrm rot="5400000">
            <a:off x="1373808" y="4423626"/>
            <a:ext cx="714380" cy="11012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/>
          <p:cNvCxnSpPr>
            <a:endCxn id="36" idx="0"/>
          </p:cNvCxnSpPr>
          <p:nvPr/>
        </p:nvCxnSpPr>
        <p:spPr>
          <a:xfrm>
            <a:off x="1725491" y="4572008"/>
            <a:ext cx="2637701" cy="357190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hteck 46"/>
          <p:cNvSpPr/>
          <p:nvPr/>
        </p:nvSpPr>
        <p:spPr>
          <a:xfrm>
            <a:off x="6154648" y="3357562"/>
            <a:ext cx="2632194" cy="500066"/>
          </a:xfrm>
          <a:prstGeom prst="rect">
            <a:avLst/>
          </a:prstGeom>
          <a:gradFill flip="none" rotWithShape="1">
            <a:gsLst>
              <a:gs pos="0">
                <a:srgbClr val="FFD47D">
                  <a:tint val="66000"/>
                  <a:satMod val="160000"/>
                </a:srgb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CDOLegacyAdapter</a:t>
            </a:r>
          </a:p>
        </p:txBody>
      </p:sp>
      <p:sp>
        <p:nvSpPr>
          <p:cNvPr id="48" name="Gleichschenkliges Dreieck 47"/>
          <p:cNvSpPr/>
          <p:nvPr/>
        </p:nvSpPr>
        <p:spPr>
          <a:xfrm rot="16200000" flipH="1">
            <a:off x="5822165" y="171448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Gerade Verbindung 45"/>
          <p:cNvCxnSpPr>
            <a:stCxn id="48" idx="3"/>
            <a:endCxn id="47" idx="0"/>
          </p:cNvCxnSpPr>
          <p:nvPr/>
        </p:nvCxnSpPr>
        <p:spPr>
          <a:xfrm>
            <a:off x="6072198" y="1821645"/>
            <a:ext cx="1398547" cy="1535917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 Verbindung 49"/>
          <p:cNvCxnSpPr/>
          <p:nvPr/>
        </p:nvCxnSpPr>
        <p:spPr>
          <a:xfrm rot="16200000" flipH="1">
            <a:off x="7053129" y="4286255"/>
            <a:ext cx="857256" cy="1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chteck 50"/>
          <p:cNvSpPr/>
          <p:nvPr/>
        </p:nvSpPr>
        <p:spPr>
          <a:xfrm>
            <a:off x="6852650" y="4714884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6687750" y="4857760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6544874" y="5000636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Generated Classes</a:t>
            </a:r>
          </a:p>
        </p:txBody>
      </p:sp>
      <p:cxnSp>
        <p:nvCxnSpPr>
          <p:cNvPr id="54" name="Gerade Verbindung 53"/>
          <p:cNvCxnSpPr/>
          <p:nvPr/>
        </p:nvCxnSpPr>
        <p:spPr>
          <a:xfrm rot="5400000">
            <a:off x="4216920" y="2358519"/>
            <a:ext cx="575992" cy="2309"/>
          </a:xfrm>
          <a:prstGeom prst="line">
            <a:avLst/>
          </a:prstGeom>
          <a:noFill/>
          <a:ln w="28575">
            <a:solidFill>
              <a:srgbClr val="FFC2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7" grpId="0" animBg="1"/>
      <p:bldP spid="48" grpId="0" animBg="1"/>
      <p:bldP spid="51" grpId="0" animBg="1"/>
      <p:bldP spid="52" grpId="0" animBg="1"/>
      <p:bldP spid="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64934" y="3357562"/>
            <a:ext cx="2121116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CDOObjectImpl</a:t>
            </a:r>
          </a:p>
        </p:txBody>
      </p:sp>
      <p:sp>
        <p:nvSpPr>
          <p:cNvPr id="37" name="Rechteck 36"/>
          <p:cNvSpPr/>
          <p:nvPr/>
        </p:nvSpPr>
        <p:spPr>
          <a:xfrm>
            <a:off x="972710" y="4786322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07810" y="4929198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64934" y="5072074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Generated Classes</a:t>
            </a:r>
          </a:p>
        </p:txBody>
      </p:sp>
      <p:sp>
        <p:nvSpPr>
          <p:cNvPr id="44" name="Gleichschenkliges Dreieck 43"/>
          <p:cNvSpPr/>
          <p:nvPr/>
        </p:nvSpPr>
        <p:spPr>
          <a:xfrm>
            <a:off x="1593628" y="385762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Gerade Verbindung 44"/>
          <p:cNvCxnSpPr>
            <a:stCxn id="44" idx="3"/>
            <a:endCxn id="37" idx="0"/>
          </p:cNvCxnSpPr>
          <p:nvPr/>
        </p:nvCxnSpPr>
        <p:spPr>
          <a:xfrm rot="5400000">
            <a:off x="1373808" y="4423626"/>
            <a:ext cx="714380" cy="11012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Gleichschenkliges Dreieck 54"/>
          <p:cNvSpPr/>
          <p:nvPr/>
        </p:nvSpPr>
        <p:spPr>
          <a:xfrm>
            <a:off x="4297260" y="1214422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Gerade Verbindung 55"/>
          <p:cNvCxnSpPr>
            <a:stCxn id="55" idx="3"/>
          </p:cNvCxnSpPr>
          <p:nvPr/>
        </p:nvCxnSpPr>
        <p:spPr>
          <a:xfrm rot="5400000">
            <a:off x="4077440" y="1780420"/>
            <a:ext cx="714380" cy="11012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hteck 56"/>
          <p:cNvSpPr/>
          <p:nvPr/>
        </p:nvSpPr>
        <p:spPr>
          <a:xfrm>
            <a:off x="3071802" y="1785926"/>
            <a:ext cx="2714644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CDOResourceNode</a:t>
            </a:r>
          </a:p>
        </p:txBody>
      </p:sp>
      <p:sp>
        <p:nvSpPr>
          <p:cNvPr id="58" name="Gleichschenkliges Dreieck 57"/>
          <p:cNvSpPr/>
          <p:nvPr/>
        </p:nvSpPr>
        <p:spPr>
          <a:xfrm>
            <a:off x="4297260" y="2321711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Gerade Verbindung 58"/>
          <p:cNvCxnSpPr>
            <a:stCxn id="58" idx="3"/>
            <a:endCxn id="60" idx="0"/>
          </p:cNvCxnSpPr>
          <p:nvPr/>
        </p:nvCxnSpPr>
        <p:spPr>
          <a:xfrm rot="5400000">
            <a:off x="3184465" y="1994734"/>
            <a:ext cx="714380" cy="179696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Rechteck 59"/>
          <p:cNvSpPr/>
          <p:nvPr/>
        </p:nvSpPr>
        <p:spPr>
          <a:xfrm>
            <a:off x="1643042" y="3250405"/>
            <a:ext cx="2000264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</a:t>
            </a:r>
          </a:p>
        </p:txBody>
      </p:sp>
      <p:sp>
        <p:nvSpPr>
          <p:cNvPr id="63" name="Rechteck 62"/>
          <p:cNvSpPr/>
          <p:nvPr/>
        </p:nvSpPr>
        <p:spPr>
          <a:xfrm>
            <a:off x="4714876" y="3250406"/>
            <a:ext cx="2714644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CDOResourceFolder</a:t>
            </a:r>
          </a:p>
        </p:txBody>
      </p:sp>
      <p:cxnSp>
        <p:nvCxnSpPr>
          <p:cNvPr id="64" name="Gerade Verbindung 58"/>
          <p:cNvCxnSpPr>
            <a:stCxn id="58" idx="3"/>
            <a:endCxn id="63" idx="0"/>
          </p:cNvCxnSpPr>
          <p:nvPr/>
        </p:nvCxnSpPr>
        <p:spPr>
          <a:xfrm rot="16200000" flipH="1">
            <a:off x="4898977" y="2077184"/>
            <a:ext cx="714381" cy="163206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Gerade Verbindung 58"/>
          <p:cNvCxnSpPr>
            <a:stCxn id="63" idx="3"/>
            <a:endCxn id="57" idx="3"/>
          </p:cNvCxnSpPr>
          <p:nvPr/>
        </p:nvCxnSpPr>
        <p:spPr>
          <a:xfrm flipH="1" flipV="1">
            <a:off x="5786446" y="2035959"/>
            <a:ext cx="1643074" cy="1464480"/>
          </a:xfrm>
          <a:prstGeom prst="bentConnector3">
            <a:avLst>
              <a:gd name="adj1" fmla="val -40493"/>
            </a:avLst>
          </a:prstGeom>
          <a:noFill/>
          <a:ln w="28575">
            <a:solidFill>
              <a:srgbClr val="FFAA0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8462" y="4071952"/>
            <a:ext cx="3173736" cy="200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5.92044E-7 L 0.30347 -0.393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-1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 animBg="1"/>
      <p:bldP spid="37" grpId="1" animBg="1"/>
      <p:bldP spid="38" grpId="1" animBg="1"/>
      <p:bldP spid="39" grpId="1" animBg="1"/>
      <p:bldP spid="44" grpId="1" animBg="1"/>
      <p:bldP spid="55" grpId="0" animBg="1"/>
      <p:bldP spid="57" grpId="0" animBg="1"/>
      <p:bldP spid="58" grpId="0" animBg="1"/>
      <p:bldP spid="60" grpId="0" animBg="1"/>
      <p:bldP spid="6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428604"/>
            <a:ext cx="7753368" cy="5557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071802" y="571480"/>
            <a:ext cx="3000396" cy="1428760"/>
            <a:chOff x="3071802" y="571480"/>
            <a:chExt cx="3000396" cy="1428760"/>
          </a:xfrm>
        </p:grpSpPr>
        <p:sp>
          <p:nvSpPr>
            <p:cNvPr id="79" name="Abgerundetes Rechteck 7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234248" y="2428868"/>
            <a:ext cx="8666069" cy="3643338"/>
            <a:chOff x="234248" y="2428868"/>
            <a:chExt cx="8666069" cy="3643338"/>
          </a:xfrm>
        </p:grpSpPr>
        <p:cxnSp>
          <p:nvCxnSpPr>
            <p:cNvPr id="250" name="Form 249"/>
            <p:cNvCxnSpPr>
              <a:stCxn id="98" idx="3"/>
            </p:cNvCxnSpPr>
            <p:nvPr/>
          </p:nvCxnSpPr>
          <p:spPr>
            <a:xfrm>
              <a:off x="3234644" y="3143248"/>
              <a:ext cx="800557" cy="1785950"/>
            </a:xfrm>
            <a:prstGeom prst="bentConnector2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Form 251"/>
            <p:cNvCxnSpPr>
              <a:stCxn id="232" idx="1"/>
            </p:cNvCxnSpPr>
            <p:nvPr/>
          </p:nvCxnSpPr>
          <p:spPr>
            <a:xfrm rot="10800000" flipV="1">
              <a:off x="5063643" y="3143248"/>
              <a:ext cx="836279" cy="1785950"/>
            </a:xfrm>
            <a:prstGeom prst="bentConnector2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ieren 96"/>
            <p:cNvGrpSpPr/>
            <p:nvPr/>
          </p:nvGrpSpPr>
          <p:grpSpPr>
            <a:xfrm>
              <a:off x="234248" y="2428868"/>
              <a:ext cx="3000396" cy="1428760"/>
              <a:chOff x="3071802" y="571480"/>
              <a:chExt cx="3000396" cy="1428760"/>
            </a:xfrm>
          </p:grpSpPr>
          <p:sp>
            <p:nvSpPr>
              <p:cNvPr id="98" name="Abgerundetes Rechteck 97"/>
              <p:cNvSpPr/>
              <p:nvPr/>
            </p:nvSpPr>
            <p:spPr>
              <a:xfrm>
                <a:off x="3071802" y="571480"/>
                <a:ext cx="3000396" cy="1428760"/>
              </a:xfrm>
              <a:prstGeom prst="roundRect">
                <a:avLst>
                  <a:gd name="adj" fmla="val 592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EMF Application</a:t>
                </a:r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 rot="16200000" flipH="1">
                <a:off x="3292120" y="1222454"/>
                <a:ext cx="474405" cy="20066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4049865" y="1251706"/>
                <a:ext cx="522133" cy="423864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5393537" y="1201261"/>
                <a:ext cx="357191" cy="2631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>
                <a:off x="4706451" y="1247529"/>
                <a:ext cx="357191" cy="2631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3428991" y="1119865"/>
                <a:ext cx="606210" cy="9775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/>
              <p:cNvSpPr/>
              <p:nvPr/>
            </p:nvSpPr>
            <p:spPr>
              <a:xfrm>
                <a:off x="3234644" y="905585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3413236" y="1337414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3877582" y="1084180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556244" y="1048462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Ellipse 147"/>
              <p:cNvSpPr/>
              <p:nvPr/>
            </p:nvSpPr>
            <p:spPr>
              <a:xfrm>
                <a:off x="4377648" y="1441371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Ellipse 149"/>
              <p:cNvSpPr/>
              <p:nvPr/>
            </p:nvSpPr>
            <p:spPr>
              <a:xfrm>
                <a:off x="4869292" y="1345837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5240130" y="993871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/>
              <p:cNvSpPr/>
              <p:nvPr/>
            </p:nvSpPr>
            <p:spPr>
              <a:xfrm>
                <a:off x="5542730" y="1337414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" name="Gruppieren 230"/>
            <p:cNvGrpSpPr/>
            <p:nvPr/>
          </p:nvGrpSpPr>
          <p:grpSpPr>
            <a:xfrm>
              <a:off x="5899921" y="2428868"/>
              <a:ext cx="3000396" cy="1428760"/>
              <a:chOff x="3071802" y="571480"/>
              <a:chExt cx="3000396" cy="1428760"/>
            </a:xfrm>
          </p:grpSpPr>
          <p:sp>
            <p:nvSpPr>
              <p:cNvPr id="232" name="Abgerundetes Rechteck 231"/>
              <p:cNvSpPr/>
              <p:nvPr/>
            </p:nvSpPr>
            <p:spPr>
              <a:xfrm>
                <a:off x="3071802" y="571480"/>
                <a:ext cx="3000396" cy="1428760"/>
              </a:xfrm>
              <a:prstGeom prst="roundRect">
                <a:avLst>
                  <a:gd name="adj" fmla="val 592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EMF Application</a:t>
                </a:r>
              </a:p>
            </p:txBody>
          </p:sp>
          <p:cxnSp>
            <p:nvCxnSpPr>
              <p:cNvPr id="233" name="Gerade Verbindung 232"/>
              <p:cNvCxnSpPr/>
              <p:nvPr/>
            </p:nvCxnSpPr>
            <p:spPr>
              <a:xfrm rot="16200000" flipH="1">
                <a:off x="3292120" y="1222454"/>
                <a:ext cx="474405" cy="20066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Gerade Verbindung 233"/>
              <p:cNvCxnSpPr/>
              <p:nvPr/>
            </p:nvCxnSpPr>
            <p:spPr>
              <a:xfrm>
                <a:off x="4049865" y="1251706"/>
                <a:ext cx="522133" cy="423864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Gerade Verbindung 234"/>
              <p:cNvCxnSpPr/>
              <p:nvPr/>
            </p:nvCxnSpPr>
            <p:spPr>
              <a:xfrm>
                <a:off x="5393537" y="1201261"/>
                <a:ext cx="357191" cy="2631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Gerade Verbindung 235"/>
              <p:cNvCxnSpPr/>
              <p:nvPr/>
            </p:nvCxnSpPr>
            <p:spPr>
              <a:xfrm>
                <a:off x="4706451" y="1247529"/>
                <a:ext cx="357191" cy="2631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Gerade Verbindung 236"/>
              <p:cNvCxnSpPr/>
              <p:nvPr/>
            </p:nvCxnSpPr>
            <p:spPr>
              <a:xfrm>
                <a:off x="3428991" y="1119865"/>
                <a:ext cx="606210" cy="9775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Ellipse 237"/>
              <p:cNvSpPr/>
              <p:nvPr/>
            </p:nvSpPr>
            <p:spPr>
              <a:xfrm>
                <a:off x="3234644" y="905585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Ellipse 238"/>
              <p:cNvSpPr/>
              <p:nvPr/>
            </p:nvSpPr>
            <p:spPr>
              <a:xfrm>
                <a:off x="3413236" y="1337414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Ellipse 239"/>
              <p:cNvSpPr/>
              <p:nvPr/>
            </p:nvSpPr>
            <p:spPr>
              <a:xfrm>
                <a:off x="3877582" y="1084180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1" name="Ellipse 240"/>
              <p:cNvSpPr/>
              <p:nvPr/>
            </p:nvSpPr>
            <p:spPr>
              <a:xfrm>
                <a:off x="4556244" y="1048462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2" name="Ellipse 241"/>
              <p:cNvSpPr/>
              <p:nvPr/>
            </p:nvSpPr>
            <p:spPr>
              <a:xfrm>
                <a:off x="4377648" y="1441371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3" name="Ellipse 242"/>
              <p:cNvSpPr/>
              <p:nvPr/>
            </p:nvSpPr>
            <p:spPr>
              <a:xfrm>
                <a:off x="4869292" y="1345837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4" name="Ellipse 243"/>
              <p:cNvSpPr/>
              <p:nvPr/>
            </p:nvSpPr>
            <p:spPr>
              <a:xfrm>
                <a:off x="5240130" y="993871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5" name="Ellipse 244"/>
              <p:cNvSpPr/>
              <p:nvPr/>
            </p:nvSpPr>
            <p:spPr>
              <a:xfrm>
                <a:off x="5542730" y="1337414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7" name="Abgerundetes Rechteck 246"/>
            <p:cNvSpPr/>
            <p:nvPr/>
          </p:nvSpPr>
          <p:spPr>
            <a:xfrm>
              <a:off x="2428860" y="4929198"/>
              <a:ext cx="4292972" cy="1143008"/>
            </a:xfrm>
            <a:prstGeom prst="roundRect">
              <a:avLst/>
            </a:prstGeom>
            <a:solidFill>
              <a:srgbClr val="FFD47D"/>
            </a:solidFill>
            <a:ln w="3810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Model Repository</a:t>
              </a:r>
            </a:p>
          </p:txBody>
        </p:sp>
      </p:grpSp>
      <p:grpSp>
        <p:nvGrpSpPr>
          <p:cNvPr id="58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73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89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8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5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6827E-6 L 8.33333E-7 0.1322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9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10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6357715" y="3587573"/>
            <a:ext cx="722774" cy="16988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476918" y="3644927"/>
            <a:ext cx="484369" cy="48436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6476918" y="4208226"/>
            <a:ext cx="484369" cy="484369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6476918" y="4755828"/>
            <a:ext cx="484369" cy="484369"/>
          </a:xfrm>
          <a:prstGeom prst="ellipse">
            <a:avLst/>
          </a:prstGeom>
          <a:solidFill>
            <a:srgbClr val="00EE2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Textfeld 124"/>
          <p:cNvSpPr txBox="1"/>
          <p:nvPr/>
        </p:nvSpPr>
        <p:spPr>
          <a:xfrm>
            <a:off x="7286644" y="47863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3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6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6357715" y="3587573"/>
            <a:ext cx="722774" cy="16988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476918" y="3644927"/>
            <a:ext cx="484369" cy="48436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6476918" y="4208226"/>
            <a:ext cx="484369" cy="484369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6476918" y="4755828"/>
            <a:ext cx="484369" cy="484369"/>
          </a:xfrm>
          <a:prstGeom prst="ellipse">
            <a:avLst/>
          </a:prstGeom>
          <a:solidFill>
            <a:srgbClr val="00EE2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Textfeld 124"/>
          <p:cNvSpPr txBox="1"/>
          <p:nvPr/>
        </p:nvSpPr>
        <p:spPr>
          <a:xfrm>
            <a:off x="7286644" y="47863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Ellipse 72"/>
          <p:cNvSpPr/>
          <p:nvPr/>
        </p:nvSpPr>
        <p:spPr>
          <a:xfrm>
            <a:off x="6476918" y="4747427"/>
            <a:ext cx="484369" cy="484369"/>
          </a:xfrm>
          <a:prstGeom prst="ellipse">
            <a:avLst/>
          </a:prstGeom>
          <a:solidFill>
            <a:srgbClr val="00EE2D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/>
        </p:nvSpPr>
        <p:spPr>
          <a:xfrm>
            <a:off x="6476918" y="3643314"/>
            <a:ext cx="484369" cy="48436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/>
          <p:cNvSpPr txBox="1"/>
          <p:nvPr/>
        </p:nvSpPr>
        <p:spPr>
          <a:xfrm>
            <a:off x="7286644" y="370261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OFFLINE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8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21" grpId="0" animBg="1"/>
      <p:bldP spid="125" grpId="0"/>
      <p:bldP spid="73" grpId="0" animBg="1"/>
      <p:bldP spid="79" grpId="0" animBg="1"/>
      <p:bldP spid="8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1357290" y="571480"/>
            <a:ext cx="6429420" cy="200026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227"/>
          <p:cNvGrpSpPr/>
          <p:nvPr/>
        </p:nvGrpSpPr>
        <p:grpSpPr>
          <a:xfrm>
            <a:off x="1678761" y="843975"/>
            <a:ext cx="5871550" cy="1513456"/>
            <a:chOff x="1678761" y="843975"/>
            <a:chExt cx="5871550" cy="1513456"/>
          </a:xfrm>
        </p:grpSpPr>
        <p:cxnSp>
          <p:nvCxnSpPr>
            <p:cNvPr id="149" name="Gerade Verbindung 148"/>
            <p:cNvCxnSpPr/>
            <p:nvPr/>
          </p:nvCxnSpPr>
          <p:spPr>
            <a:xfrm rot="16200000" flipH="1">
              <a:off x="2029127" y="1114087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 rot="16200000" flipH="1">
              <a:off x="1685585" y="1471279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 rot="16200000" flipH="1">
              <a:off x="2591391" y="980846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>
              <a:off x="2406792" y="1438724"/>
              <a:ext cx="665012" cy="3472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>
              <a:off x="2049602" y="1821645"/>
              <a:ext cx="522136" cy="20589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>
              <a:off x="1678761" y="2178836"/>
              <a:ext cx="535786" cy="409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2982506" y="2219779"/>
              <a:ext cx="803677" cy="13765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 flipV="1">
              <a:off x="4348755" y="2060056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/>
            <p:nvPr/>
          </p:nvCxnSpPr>
          <p:spPr>
            <a:xfrm flipV="1">
              <a:off x="4071933" y="1689217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3513573" y="1850965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flipV="1">
              <a:off x="2460116" y="1285859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7070713" y="1993842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flipV="1">
              <a:off x="7100796" y="1500174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 flipV="1">
              <a:off x="6607981" y="1247529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 flipV="1">
              <a:off x="5214941" y="2150367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5717035" y="2192484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6072198" y="1821646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5024725" y="1558452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>
              <a:off x="6882111" y="928667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/>
            <p:nvPr/>
          </p:nvCxnSpPr>
          <p:spPr>
            <a:xfrm>
              <a:off x="6362540" y="928668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flipV="1">
              <a:off x="6046672" y="928669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5717035" y="1217623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6167555" y="1438724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 flipV="1">
              <a:off x="7127378" y="928667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rot="5400000" flipH="1" flipV="1">
              <a:off x="6832721" y="1975405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 flipH="1" flipV="1">
              <a:off x="7305937" y="1714497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193"/>
            <p:cNvCxnSpPr/>
            <p:nvPr/>
          </p:nvCxnSpPr>
          <p:spPr>
            <a:xfrm rot="5400000" flipH="1" flipV="1">
              <a:off x="6883341" y="1486994"/>
              <a:ext cx="467874" cy="329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/>
            <p:nvPr/>
          </p:nvCxnSpPr>
          <p:spPr>
            <a:xfrm rot="5400000" flipH="1" flipV="1">
              <a:off x="6318537" y="1913890"/>
              <a:ext cx="381061" cy="37164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>
              <a:off x="6678408" y="1983393"/>
              <a:ext cx="395923" cy="27786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5374171" y="1816732"/>
              <a:ext cx="376557" cy="36210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16200000" flipH="1">
              <a:off x="4548663" y="1723672"/>
              <a:ext cx="395946" cy="2768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4859018" y="2021301"/>
              <a:ext cx="355923" cy="2689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V="1">
              <a:off x="4750594" y="1842968"/>
              <a:ext cx="714888" cy="2170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rot="16200000" flipH="1">
              <a:off x="6299770" y="1080753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rot="5400000" flipH="1" flipV="1">
              <a:off x="5411824" y="1839932"/>
              <a:ext cx="677809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739692" y="1544086"/>
              <a:ext cx="427863" cy="291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 flipV="1">
              <a:off x="1857356" y="928668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flipV="1">
              <a:off x="2214547" y="843975"/>
              <a:ext cx="522137" cy="999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 flipV="1">
              <a:off x="2200899" y="1967205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flipV="1">
              <a:off x="2571738" y="1737018"/>
              <a:ext cx="459121" cy="2842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 flipV="1">
              <a:off x="2996408" y="1511631"/>
              <a:ext cx="638477" cy="225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3406921" y="2005235"/>
              <a:ext cx="379262" cy="3363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2996408" y="2010690"/>
              <a:ext cx="466372" cy="1817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Ellipse 107"/>
          <p:cNvSpPr/>
          <p:nvPr/>
        </p:nvSpPr>
        <p:spPr>
          <a:xfrm>
            <a:off x="1663006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1841601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1484411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198792" y="126277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520263" y="6912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2698858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821688" y="155172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2423553" y="181221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2836509" y="200445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3234644" y="17985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619130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3877582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4199052" y="19771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4624483" y="18395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5008970" y="209998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199187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556378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6063695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5968160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5877848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235035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6697767" y="71272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949417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7270888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7374847" y="12952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6413632" y="12270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6413630" y="176284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6866356" y="15369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6872754" y="2036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7291785" y="17700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2002940" y="73159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06548" y="207151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Inhaltsplatzhalter 2"/>
          <p:cNvSpPr>
            <a:spLocks noGrp="1"/>
          </p:cNvSpPr>
          <p:nvPr>
            <p:ph idx="1"/>
          </p:nvPr>
        </p:nvSpPr>
        <p:spPr>
          <a:xfrm>
            <a:off x="928662" y="2714620"/>
            <a:ext cx="7715304" cy="3143271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200000"/>
              </a:lnSpc>
              <a:buNone/>
            </a:pPr>
            <a:r>
              <a:rPr lang="de-DE" sz="4800" u="sng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Does not scale well</a:t>
            </a:r>
          </a:p>
          <a:p>
            <a:pPr algn="ctr">
              <a:lnSpc>
                <a:spcPct val="200000"/>
              </a:lnSpc>
              <a:buNone/>
            </a:pPr>
            <a:r>
              <a:rPr lang="de-DE" sz="4800" u="sng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 suitable for multi-user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3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6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6357715" y="3587573"/>
            <a:ext cx="722774" cy="16988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476918" y="3644121"/>
            <a:ext cx="484369" cy="48436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6476918" y="4211522"/>
            <a:ext cx="484369" cy="484369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6476918" y="4755828"/>
            <a:ext cx="484369" cy="484369"/>
          </a:xfrm>
          <a:prstGeom prst="ellipse">
            <a:avLst/>
          </a:prstGeom>
          <a:solidFill>
            <a:srgbClr val="00EE2D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/>
        </p:nvSpPr>
        <p:spPr>
          <a:xfrm>
            <a:off x="6476918" y="3644121"/>
            <a:ext cx="484369" cy="48436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/>
          <p:cNvSpPr txBox="1"/>
          <p:nvPr/>
        </p:nvSpPr>
        <p:spPr>
          <a:xfrm>
            <a:off x="7286644" y="370261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OFFLINE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6476918" y="4211522"/>
            <a:ext cx="484369" cy="484369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feld 98"/>
          <p:cNvSpPr txBox="1"/>
          <p:nvPr/>
        </p:nvSpPr>
        <p:spPr>
          <a:xfrm>
            <a:off x="7286644" y="4260466"/>
            <a:ext cx="10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SYNCING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9" grpId="0" animBg="1"/>
      <p:bldP spid="79" grpId="0" animBg="1"/>
      <p:bldP spid="89" grpId="0"/>
      <p:bldP spid="98" grpId="0" animBg="1"/>
      <p:bldP spid="9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3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6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6357715" y="3587573"/>
            <a:ext cx="722774" cy="16988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476918" y="3644927"/>
            <a:ext cx="484369" cy="48436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6476918" y="4208226"/>
            <a:ext cx="484369" cy="484369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6476918" y="4755828"/>
            <a:ext cx="484369" cy="484369"/>
          </a:xfrm>
          <a:prstGeom prst="ellipse">
            <a:avLst/>
          </a:prstGeom>
          <a:solidFill>
            <a:srgbClr val="00EE2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Textfeld 124"/>
          <p:cNvSpPr txBox="1"/>
          <p:nvPr/>
        </p:nvSpPr>
        <p:spPr>
          <a:xfrm>
            <a:off x="7286644" y="47863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3500438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3500438"/>
            <a:ext cx="4500594" cy="50006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1000100" y="2214554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1000100" y="1571612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Notification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500430" y="2857496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2857496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500430" y="2214554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500430" y="928670"/>
            <a:ext cx="4500594" cy="114300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368374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11250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654126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000100" y="928670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Branch Manager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23" grpId="0" animBg="1"/>
      <p:bldP spid="23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4" grpId="0" animBg="1"/>
      <p:bldP spid="58" grpId="0" animBg="1"/>
      <p:bldP spid="22" grpId="0" animBg="1"/>
      <p:bldP spid="23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erade Verbindung 230"/>
          <p:cNvCxnSpPr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407194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DBStore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1785919" y="335756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MEMStore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2643174" y="264318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HibernateStore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3571869" y="192880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DB4OStore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4643438" y="121442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ObjectivityStore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929322" y="571480"/>
            <a:ext cx="2214578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????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1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03052"/>
            <a:ext cx="8181996" cy="5784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582842"/>
            <a:ext cx="8286808" cy="1131910"/>
          </a:xfrm>
        </p:spPr>
        <p:txBody>
          <a:bodyPr/>
          <a:lstStyle/>
          <a:p>
            <a:r>
              <a:rPr lang="de-DE" smtClean="0"/>
              <a:t>CDO Core Features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Distribution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Various ways to set up an IRepository</a:t>
            </a:r>
          </a:p>
          <a:p>
            <a:pPr lvl="1"/>
            <a:r>
              <a:rPr lang="en-US" smtClean="0"/>
              <a:t>XML config file, programmatically, Spring, …</a:t>
            </a:r>
          </a:p>
          <a:p>
            <a:pPr lvl="1"/>
            <a:r>
              <a:rPr lang="en-US" smtClean="0"/>
              <a:t>OSGi, stand-alone, …</a:t>
            </a:r>
          </a:p>
          <a:p>
            <a:pPr lvl="1"/>
            <a:r>
              <a:rPr lang="en-US" smtClean="0"/>
              <a:t>All components customizeable</a:t>
            </a:r>
          </a:p>
          <a:p>
            <a:r>
              <a:rPr lang="en-US" smtClean="0"/>
              <a:t>Various ways to open a CDOSession</a:t>
            </a:r>
          </a:p>
          <a:p>
            <a:pPr lvl="1"/>
            <a:r>
              <a:rPr lang="en-US" smtClean="0"/>
              <a:t>Net4j: TCP, HTTP, embedded, …</a:t>
            </a:r>
          </a:p>
          <a:p>
            <a:pPr lvl="1"/>
            <a:r>
              <a:rPr lang="en-US" smtClean="0"/>
              <a:t>CDO: embedded</a:t>
            </a:r>
          </a:p>
          <a:p>
            <a:pPr lvl="1"/>
            <a:r>
              <a:rPr lang="en-US" smtClean="0"/>
              <a:t>Other transports possible</a:t>
            </a:r>
          </a:p>
          <a:p>
            <a:r>
              <a:rPr lang="en-US" smtClean="0"/>
              <a:t>Offline mode coming soons</a:t>
            </a:r>
          </a:p>
          <a:p>
            <a:pPr lvl="1"/>
            <a:r>
              <a:rPr lang="en-US" smtClean="0"/>
              <a:t>Cloned and sync’ed repository, normal sessions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Persistence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Pluggable storage backend adapters (IStores)</a:t>
            </a:r>
          </a:p>
          <a:p>
            <a:pPr lvl="1"/>
            <a:r>
              <a:rPr lang="en-US" smtClean="0"/>
              <a:t>DBStore (CDO’s own O/R mapper)</a:t>
            </a:r>
          </a:p>
          <a:p>
            <a:pPr lvl="1"/>
            <a:r>
              <a:rPr lang="en-US" smtClean="0"/>
              <a:t>HibernateStore / Teneo</a:t>
            </a:r>
          </a:p>
          <a:p>
            <a:pPr lvl="1"/>
            <a:r>
              <a:rPr lang="en-US" smtClean="0"/>
              <a:t>ObjectivityStore</a:t>
            </a:r>
          </a:p>
          <a:p>
            <a:pPr lvl="1"/>
            <a:r>
              <a:rPr lang="en-US" smtClean="0"/>
              <a:t>DB4OStore</a:t>
            </a:r>
          </a:p>
          <a:p>
            <a:pPr lvl="1"/>
            <a:r>
              <a:rPr lang="en-US" smtClean="0"/>
              <a:t>MEMStore</a:t>
            </a:r>
          </a:p>
          <a:p>
            <a:r>
              <a:rPr lang="en-US" smtClean="0"/>
              <a:t>Changing the store type does not affect</a:t>
            </a:r>
            <a:br>
              <a:rPr lang="en-US" smtClean="0"/>
            </a:br>
            <a:r>
              <a:rPr lang="en-US" smtClean="0"/>
              <a:t>client applications!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Resources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CDOResource is an EObject</a:t>
            </a:r>
          </a:p>
          <a:p>
            <a:r>
              <a:rPr lang="en-US" smtClean="0"/>
              <a:t>A repository contains CDOResourceNodes</a:t>
            </a:r>
          </a:p>
          <a:p>
            <a:pPr lvl="1"/>
            <a:r>
              <a:rPr lang="en-US" smtClean="0"/>
              <a:t>CDOResourceFolders</a:t>
            </a:r>
          </a:p>
          <a:p>
            <a:pPr lvl="1"/>
            <a:r>
              <a:rPr lang="en-US" smtClean="0"/>
              <a:t>CDOResources</a:t>
            </a:r>
          </a:p>
          <a:p>
            <a:r>
              <a:rPr lang="en-US" smtClean="0"/>
              <a:t>The resource tree is</a:t>
            </a:r>
          </a:p>
          <a:p>
            <a:pPr lvl="1"/>
            <a:r>
              <a:rPr lang="en-US" smtClean="0"/>
              <a:t>Navigable through EMF</a:t>
            </a:r>
          </a:p>
          <a:p>
            <a:pPr lvl="1"/>
            <a:r>
              <a:rPr lang="en-US" smtClean="0"/>
              <a:t>Queryable through CDO</a:t>
            </a:r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Versioning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CDO supports record temporality</a:t>
            </a:r>
          </a:p>
          <a:p>
            <a:pPr lvl="1"/>
            <a:r>
              <a:rPr lang="en-US" smtClean="0"/>
              <a:t>Must be supported by IStore</a:t>
            </a:r>
          </a:p>
          <a:p>
            <a:pPr lvl="1"/>
            <a:r>
              <a:rPr lang="en-US" smtClean="0"/>
              <a:t>Can be configured per IRepository</a:t>
            </a:r>
          </a:p>
          <a:p>
            <a:r>
              <a:rPr lang="en-US" smtClean="0"/>
              <a:t>CDO supports branching</a:t>
            </a:r>
          </a:p>
          <a:p>
            <a:pPr lvl="1"/>
            <a:r>
              <a:rPr lang="en-US" smtClean="0"/>
              <a:t>Must be supported by IStore</a:t>
            </a:r>
          </a:p>
          <a:p>
            <a:pPr lvl="1"/>
            <a:r>
              <a:rPr lang="en-US" smtClean="0"/>
              <a:t>Can be configured per IRepository</a:t>
            </a:r>
          </a:p>
          <a:p>
            <a:r>
              <a:rPr lang="en-US" smtClean="0"/>
              <a:t>A CDOView provides consistent graphs</a:t>
            </a:r>
          </a:p>
          <a:p>
            <a:pPr lvl="1"/>
            <a:r>
              <a:rPr lang="en-US" smtClean="0"/>
              <a:t>From a particular branch</a:t>
            </a:r>
          </a:p>
          <a:p>
            <a:pPr lvl="1"/>
            <a:r>
              <a:rPr lang="en-US" smtClean="0"/>
              <a:t>From a particular point in time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6" name="Gruppieren 95"/>
          <p:cNvGrpSpPr/>
          <p:nvPr/>
        </p:nvGrpSpPr>
        <p:grpSpPr>
          <a:xfrm>
            <a:off x="3071802" y="571480"/>
            <a:ext cx="3000396" cy="1428760"/>
            <a:chOff x="3071802" y="571480"/>
            <a:chExt cx="3000396" cy="1428760"/>
          </a:xfrm>
        </p:grpSpPr>
        <p:sp>
          <p:nvSpPr>
            <p:cNvPr id="79" name="Abgerundetes Rechteck 7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7" name="Gruppieren 96"/>
          <p:cNvGrpSpPr/>
          <p:nvPr/>
        </p:nvGrpSpPr>
        <p:grpSpPr>
          <a:xfrm>
            <a:off x="234248" y="2428868"/>
            <a:ext cx="3000396" cy="1428760"/>
            <a:chOff x="3071802" y="571480"/>
            <a:chExt cx="3000396" cy="1428760"/>
          </a:xfrm>
        </p:grpSpPr>
        <p:sp>
          <p:nvSpPr>
            <p:cNvPr id="98" name="Abgerundetes Rechteck 97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9" name="Gerade Verbindung 98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1" name="Gruppieren 230"/>
          <p:cNvGrpSpPr/>
          <p:nvPr/>
        </p:nvGrpSpPr>
        <p:grpSpPr>
          <a:xfrm>
            <a:off x="5899921" y="2428868"/>
            <a:ext cx="3000396" cy="1428760"/>
            <a:chOff x="3071802" y="571480"/>
            <a:chExt cx="3000396" cy="1428760"/>
          </a:xfrm>
        </p:grpSpPr>
        <p:sp>
          <p:nvSpPr>
            <p:cNvPr id="232" name="Abgerundetes Rechteck 231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233" name="Gerade Verbindung 232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Ellipse 237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Ellipse 239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Ellipse 241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Scalability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Lazy loading at object granule</a:t>
            </a:r>
          </a:p>
          <a:p>
            <a:r>
              <a:rPr lang="en-US" smtClean="0"/>
              <a:t>Lazy loading without container object</a:t>
            </a:r>
          </a:p>
          <a:p>
            <a:r>
              <a:rPr lang="en-US" smtClean="0"/>
              <a:t>Partial collection loading, chunking</a:t>
            </a:r>
          </a:p>
          <a:p>
            <a:r>
              <a:rPr lang="en-US" smtClean="0"/>
              <a:t>Adaptive prefetching</a:t>
            </a:r>
          </a:p>
          <a:p>
            <a:r>
              <a:rPr lang="en-US" smtClean="0"/>
              <a:t>Manual prefetching</a:t>
            </a:r>
          </a:p>
          <a:p>
            <a:r>
              <a:rPr lang="en-US" smtClean="0"/>
              <a:t>Automatic unloading at object granule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Queries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CDO includes a generic query framework</a:t>
            </a:r>
          </a:p>
          <a:p>
            <a:pPr lvl="1"/>
            <a:r>
              <a:rPr lang="en-US" smtClean="0"/>
              <a:t>Supports any query language</a:t>
            </a:r>
          </a:p>
          <a:p>
            <a:pPr lvl="1"/>
            <a:r>
              <a:rPr lang="en-US" smtClean="0"/>
              <a:t>Supports named parameters</a:t>
            </a:r>
          </a:p>
          <a:p>
            <a:pPr lvl="1"/>
            <a:r>
              <a:rPr lang="en-US" smtClean="0"/>
              <a:t>Supports synchronous execution</a:t>
            </a:r>
          </a:p>
          <a:p>
            <a:pPr lvl="1"/>
            <a:r>
              <a:rPr lang="en-US" smtClean="0"/>
              <a:t>Supports asynchronous execution</a:t>
            </a:r>
          </a:p>
          <a:p>
            <a:r>
              <a:rPr lang="en-US" smtClean="0"/>
              <a:t>Query language handlers can be</a:t>
            </a:r>
          </a:p>
          <a:p>
            <a:pPr lvl="1"/>
            <a:r>
              <a:rPr lang="en-US" smtClean="0"/>
              <a:t>plugged into an IRepository (OCL?, EMF-Q?, …)</a:t>
            </a:r>
          </a:p>
          <a:p>
            <a:pPr lvl="1"/>
            <a:r>
              <a:rPr lang="en-US" smtClean="0"/>
              <a:t>implemented by an IStore (SQL, HQL, custom, …)</a:t>
            </a:r>
          </a:p>
          <a:p>
            <a:pPr lvl="1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Transactionality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Strong transactional safety at model-level</a:t>
            </a:r>
          </a:p>
          <a:p>
            <a:r>
              <a:rPr lang="en-US" smtClean="0"/>
              <a:t>Multiple transactions per session</a:t>
            </a:r>
          </a:p>
          <a:p>
            <a:r>
              <a:rPr lang="en-US" smtClean="0"/>
              <a:t>Multiple save points per transaction</a:t>
            </a:r>
          </a:p>
          <a:p>
            <a:r>
              <a:rPr lang="en-US" smtClean="0"/>
              <a:t>Rollback to any save point</a:t>
            </a:r>
          </a:p>
          <a:p>
            <a:r>
              <a:rPr lang="en-US" smtClean="0"/>
              <a:t>Commit with progress monitoring</a:t>
            </a:r>
          </a:p>
          <a:p>
            <a:r>
              <a:rPr lang="en-US" smtClean="0"/>
              <a:t>Hooks for custom transaction handlers</a:t>
            </a:r>
          </a:p>
          <a:p>
            <a:r>
              <a:rPr lang="en-US" smtClean="0"/>
              <a:t>Conflict detection and fail-early-transactions</a:t>
            </a:r>
          </a:p>
          <a:p>
            <a:r>
              <a:rPr lang="en-US" smtClean="0"/>
              <a:t>Pluggable conflict resolvers</a:t>
            </a:r>
          </a:p>
          <a:p>
            <a:r>
              <a:rPr lang="en-US" smtClean="0"/>
              <a:t>Explicit read/write locking on object granule</a:t>
            </a:r>
          </a:p>
          <a:p>
            <a:r>
              <a:rPr lang="en-US" smtClean="0"/>
              <a:t>XA transactions to multiple repositories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Collaboration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Passive Updates</a:t>
            </a:r>
          </a:p>
          <a:p>
            <a:pPr lvl="1"/>
            <a:r>
              <a:rPr lang="en-US" smtClean="0"/>
              <a:t>Asynchronous commit notifications</a:t>
            </a:r>
          </a:p>
          <a:p>
            <a:pPr lvl="1"/>
            <a:r>
              <a:rPr lang="en-US" smtClean="0"/>
              <a:t>Invalidation of objects, lazy reload if needed</a:t>
            </a:r>
          </a:p>
          <a:p>
            <a:pPr lvl="1"/>
            <a:r>
              <a:rPr lang="en-US" smtClean="0"/>
              <a:t>Can be switched off per session</a:t>
            </a:r>
          </a:p>
          <a:p>
            <a:r>
              <a:rPr lang="en-US" smtClean="0"/>
              <a:t>Change subscriptions</a:t>
            </a:r>
          </a:p>
          <a:p>
            <a:pPr lvl="1"/>
            <a:r>
              <a:rPr lang="en-US" smtClean="0"/>
              <a:t>Asynchronous change delta delivery</a:t>
            </a:r>
          </a:p>
          <a:p>
            <a:pPr lvl="1"/>
            <a:r>
              <a:rPr lang="en-US" smtClean="0"/>
              <a:t>Registration with repository per object</a:t>
            </a:r>
          </a:p>
          <a:p>
            <a:pPr lvl="1"/>
            <a:r>
              <a:rPr lang="en-US" smtClean="0"/>
              <a:t>Automated through pluggable adapter policies</a:t>
            </a:r>
          </a:p>
          <a:p>
            <a:r>
              <a:rPr lang="en-US" smtClean="0"/>
              <a:t>Remote session manager</a:t>
            </a:r>
          </a:p>
          <a:p>
            <a:pPr lvl="1"/>
            <a:r>
              <a:rPr lang="en-US" smtClean="0"/>
              <a:t>Notifies about state of other sessions</a:t>
            </a:r>
          </a:p>
          <a:p>
            <a:pPr lvl="1"/>
            <a:r>
              <a:rPr lang="en-US" smtClean="0"/>
              <a:t>Supports sending/receiving of arbitrary messages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Integration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910" y="1571612"/>
            <a:ext cx="8501090" cy="457203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Integrates with EMF at the model level,</a:t>
            </a:r>
            <a:br>
              <a:rPr lang="en-US" smtClean="0"/>
            </a:br>
            <a:r>
              <a:rPr lang="en-US" smtClean="0"/>
              <a:t>not at the edit- or UI-level.</a:t>
            </a:r>
          </a:p>
          <a:p>
            <a:r>
              <a:rPr lang="en-US" smtClean="0"/>
              <a:t>Uninvasive to the .ecore file.</a:t>
            </a:r>
          </a:p>
          <a:p>
            <a:r>
              <a:rPr lang="en-US" smtClean="0"/>
              <a:t>Best results with regenerated models (native)</a:t>
            </a:r>
          </a:p>
          <a:p>
            <a:r>
              <a:rPr lang="en-US" smtClean="0"/>
              <a:t>Regeneration not needed (legacy)</a:t>
            </a:r>
          </a:p>
          <a:p>
            <a:r>
              <a:rPr lang="en-US" smtClean="0"/>
              <a:t>Dynamic models supported</a:t>
            </a:r>
          </a:p>
          <a:p>
            <a:r>
              <a:rPr lang="en-US" smtClean="0"/>
              <a:t>Multiple repositories per ResourceSet</a:t>
            </a:r>
          </a:p>
          <a:p>
            <a:r>
              <a:rPr lang="en-US" smtClean="0"/>
              <a:t>External references</a:t>
            </a:r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Web-View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493" y="785793"/>
            <a:ext cx="8690225" cy="550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el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31910"/>
          </a:xfrm>
        </p:spPr>
        <p:txBody>
          <a:bodyPr>
            <a:normAutofit/>
          </a:bodyPr>
          <a:lstStyle/>
          <a:p>
            <a:r>
              <a:rPr lang="en-US" smtClean="0"/>
              <a:t>Dawn – Rise of Graphical Collaboration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Dawn – Rise of Graphical 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DE" dirty="0" smtClean="0"/>
          </a:p>
          <a:p>
            <a:pPr lvl="1"/>
            <a:r>
              <a:rPr lang="en-GB" dirty="0" smtClean="0"/>
              <a:t>Conflict handling</a:t>
            </a:r>
            <a:endParaRPr lang="de-DE" dirty="0" smtClean="0"/>
          </a:p>
          <a:p>
            <a:pPr lvl="2"/>
            <a:r>
              <a:rPr lang="en-GB" dirty="0" smtClean="0"/>
              <a:t>Dawn provides detection and handling mechanisms for conflicts</a:t>
            </a:r>
            <a:endParaRPr lang="de-DE" dirty="0" smtClean="0"/>
          </a:p>
          <a:p>
            <a:pPr lvl="2"/>
            <a:r>
              <a:rPr lang="en-GB" dirty="0" smtClean="0"/>
              <a:t>It will build on the CDO conflict mechanisms and provide flexible and intuitive UI to handle conflicts</a:t>
            </a:r>
            <a:endParaRPr lang="de-DE" dirty="0" smtClean="0"/>
          </a:p>
          <a:p>
            <a:pPr lvl="2"/>
            <a:r>
              <a:rPr lang="en-GB" dirty="0" smtClean="0"/>
              <a:t>Conflicts are displayed inside the diagram editor. Conflicts that cannot be visualized inside the editor will be show in a special view (Dawn Conflict View)</a:t>
            </a:r>
            <a:endParaRPr lang="de-DE" dirty="0" smtClean="0"/>
          </a:p>
          <a:p>
            <a:pPr lvl="1"/>
            <a:r>
              <a:rPr lang="de-DE" dirty="0" smtClean="0"/>
              <a:t>Locking</a:t>
            </a:r>
          </a:p>
          <a:p>
            <a:pPr lvl="2"/>
            <a:r>
              <a:rPr lang="en-GB" dirty="0" smtClean="0"/>
              <a:t>Dawn will support locking on different hierarchy levels in the GMF diagram</a:t>
            </a:r>
            <a:endParaRPr lang="de-DE" dirty="0" smtClean="0"/>
          </a:p>
          <a:p>
            <a:pPr lvl="2"/>
            <a:r>
              <a:rPr lang="en-GB" dirty="0" smtClean="0"/>
              <a:t>Locked objects are marked with special visualisations</a:t>
            </a:r>
            <a:endParaRPr lang="de-DE" dirty="0" smtClean="0"/>
          </a:p>
          <a:p>
            <a:pPr lvl="1"/>
            <a:r>
              <a:rPr lang="de-DE" dirty="0" smtClean="0"/>
              <a:t>WebViewer/WebEditor</a:t>
            </a:r>
          </a:p>
          <a:p>
            <a:pPr lvl="2"/>
            <a:r>
              <a:rPr lang="en-GB" dirty="0" smtClean="0"/>
              <a:t>Dawn provides a web viewer to view changes in the diagram while they are processed in Eclipse</a:t>
            </a:r>
            <a:endParaRPr lang="de-DE" dirty="0" smtClean="0"/>
          </a:p>
          <a:p>
            <a:pPr lvl="2"/>
            <a:r>
              <a:rPr lang="en-GB" dirty="0" smtClean="0"/>
              <a:t>It also will support changing the diagram (adding/deleting/manipulating) in a browser</a:t>
            </a:r>
            <a:endParaRPr lang="de-DE" dirty="0" smtClean="0"/>
          </a:p>
          <a:p>
            <a:pPr lvl="2"/>
            <a:r>
              <a:rPr lang="en-GB" dirty="0" smtClean="0"/>
              <a:t>Allows editing GMF-diagrams on mobile devices even if no Java platform is installed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Dawn – Rise of Graphical 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DE" dirty="0" smtClean="0"/>
          </a:p>
          <a:p>
            <a:pPr lvl="1"/>
            <a:r>
              <a:rPr lang="en-GB" dirty="0" smtClean="0"/>
              <a:t>Do not change existing code</a:t>
            </a:r>
            <a:endParaRPr lang="de-DE" dirty="0" smtClean="0"/>
          </a:p>
          <a:p>
            <a:pPr lvl="2"/>
            <a:r>
              <a:rPr lang="en-GB" dirty="0" smtClean="0"/>
              <a:t>A dynamic design and a flexible generator will make it possible to “collaborate” existing GMF editors even if the source is</a:t>
            </a:r>
            <a:endParaRPr lang="de-DE" dirty="0" smtClean="0"/>
          </a:p>
          <a:p>
            <a:pPr lvl="2"/>
            <a:r>
              <a:rPr lang="en-GB" dirty="0" smtClean="0"/>
              <a:t>Existing editor do not need to modified</a:t>
            </a:r>
            <a:endParaRPr lang="de-DE" dirty="0" smtClean="0"/>
          </a:p>
          <a:p>
            <a:pPr lvl="1"/>
            <a:r>
              <a:rPr lang="en-GB" dirty="0" smtClean="0"/>
              <a:t>Firewall transparency mode</a:t>
            </a:r>
            <a:endParaRPr lang="de-DE" dirty="0" smtClean="0"/>
          </a:p>
          <a:p>
            <a:pPr lvl="2"/>
            <a:r>
              <a:rPr lang="en-GB" dirty="0" smtClean="0"/>
              <a:t>Allows to operate from within restricted networks</a:t>
            </a:r>
            <a:endParaRPr lang="de-DE" dirty="0" smtClean="0"/>
          </a:p>
          <a:p>
            <a:pPr lvl="2"/>
            <a:r>
              <a:rPr lang="en-GB" dirty="0" smtClean="0"/>
              <a:t>This mode will use a web-based protocol on CDO</a:t>
            </a:r>
            <a:endParaRPr lang="de-DE" dirty="0" smtClean="0"/>
          </a:p>
          <a:p>
            <a:pPr lvl="1"/>
            <a:r>
              <a:rPr lang="en-GB" dirty="0" smtClean="0"/>
              <a:t>Network independence (Offline Mode)</a:t>
            </a:r>
            <a:endParaRPr lang="de-DE" dirty="0" smtClean="0"/>
          </a:p>
          <a:p>
            <a:pPr lvl="2"/>
            <a:r>
              <a:rPr lang="en-GB" dirty="0" smtClean="0"/>
              <a:t>Using one of the latest CDO features (offline support) Dawn will allow modifying GMF diagrams without a repository connection.</a:t>
            </a:r>
            <a:endParaRPr lang="de-DE" dirty="0" smtClean="0"/>
          </a:p>
          <a:p>
            <a:pPr lvl="1"/>
            <a:r>
              <a:rPr lang="en-GB" dirty="0" smtClean="0"/>
              <a:t>Authentication/Authorization</a:t>
            </a:r>
            <a:endParaRPr lang="de-DE" dirty="0" smtClean="0"/>
          </a:p>
          <a:p>
            <a:pPr lvl="2"/>
            <a:r>
              <a:rPr lang="en-GB" dirty="0" smtClean="0"/>
              <a:t>Providing access rights on diagram level will allow to protect your model data</a:t>
            </a:r>
            <a:endParaRPr lang="de-DE" dirty="0" smtClean="0"/>
          </a:p>
          <a:p>
            <a:pPr lvl="2"/>
            <a:r>
              <a:rPr lang="en-GB" dirty="0" smtClean="0"/>
              <a:t>Additionally the use of the diagram (show, modify, view) will be </a:t>
            </a:r>
            <a:r>
              <a:rPr lang="en-GB" dirty="0" err="1" smtClean="0"/>
              <a:t>restrictable</a:t>
            </a:r>
            <a:r>
              <a:rPr lang="en-GB" dirty="0" smtClean="0"/>
              <a:t>. Locking behaviour can also be influenced.  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4119882" y="101062"/>
            <a:ext cx="1104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Modify</a:t>
            </a:r>
            <a:endParaRPr lang="de-DE" sz="24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645137" y="2028758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Commit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2555983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52647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2908</Words>
  <Application>Microsoft Office PowerPoint</Application>
  <PresentationFormat>Bildschirmpräsentation (4:3)</PresentationFormat>
  <Paragraphs>916</Paragraphs>
  <Slides>57</Slides>
  <Notes>43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57</vt:i4>
      </vt:variant>
    </vt:vector>
  </HeadingPairs>
  <TitlesOfParts>
    <vt:vector size="58" baseType="lpstr">
      <vt:lpstr>Template</vt:lpstr>
      <vt:lpstr>Scale, Share and Store your Models with CDO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Folie 32</vt:lpstr>
      <vt:lpstr>Folie 33</vt:lpstr>
      <vt:lpstr>Folie 34</vt:lpstr>
      <vt:lpstr>Folie 35</vt:lpstr>
      <vt:lpstr>Folie 36</vt:lpstr>
      <vt:lpstr>Folie 37</vt:lpstr>
      <vt:lpstr>Folie 38</vt:lpstr>
      <vt:lpstr>Folie 39</vt:lpstr>
      <vt:lpstr>Folie 40</vt:lpstr>
      <vt:lpstr>Folie 41</vt:lpstr>
      <vt:lpstr>Folie 42</vt:lpstr>
      <vt:lpstr>Folie 43</vt:lpstr>
      <vt:lpstr>Folie 44</vt:lpstr>
      <vt:lpstr>CDO Core Features</vt:lpstr>
      <vt:lpstr>Distribution</vt:lpstr>
      <vt:lpstr>Persistence</vt:lpstr>
      <vt:lpstr>Resources</vt:lpstr>
      <vt:lpstr>Versioning</vt:lpstr>
      <vt:lpstr>Scalability</vt:lpstr>
      <vt:lpstr>Queries</vt:lpstr>
      <vt:lpstr>Transactionality</vt:lpstr>
      <vt:lpstr>Collaboration</vt:lpstr>
      <vt:lpstr>Integration</vt:lpstr>
      <vt:lpstr>Dawn – Rise of Graphical Collaboration</vt:lpstr>
      <vt:lpstr>Dawn – Rise of Graphical Collaboration</vt:lpstr>
      <vt:lpstr>Dawn – Rise of Graphical Collaboration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Eike Stepper</cp:lastModifiedBy>
  <cp:revision>1690</cp:revision>
  <dcterms:created xsi:type="dcterms:W3CDTF">2008-08-22T09:52:33Z</dcterms:created>
  <dcterms:modified xsi:type="dcterms:W3CDTF">2010-10-14T13:51:56Z</dcterms:modified>
</cp:coreProperties>
</file>