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65" r:id="rId3"/>
    <p:sldId id="267" r:id="rId4"/>
    <p:sldId id="266" r:id="rId5"/>
    <p:sldId id="269" r:id="rId6"/>
    <p:sldId id="268" r:id="rId7"/>
    <p:sldId id="270" r:id="rId8"/>
    <p:sldId id="271" r:id="rId9"/>
    <p:sldId id="272" r:id="rId10"/>
    <p:sldId id="284" r:id="rId11"/>
    <p:sldId id="273" r:id="rId12"/>
    <p:sldId id="280" r:id="rId13"/>
    <p:sldId id="299" r:id="rId14"/>
    <p:sldId id="300" r:id="rId15"/>
    <p:sldId id="301" r:id="rId16"/>
    <p:sldId id="302" r:id="rId17"/>
    <p:sldId id="281" r:id="rId18"/>
    <p:sldId id="303" r:id="rId19"/>
    <p:sldId id="304" r:id="rId20"/>
    <p:sldId id="305" r:id="rId21"/>
    <p:sldId id="306" r:id="rId22"/>
    <p:sldId id="279" r:id="rId23"/>
    <p:sldId id="288" r:id="rId24"/>
    <p:sldId id="292" r:id="rId25"/>
    <p:sldId id="287" r:id="rId26"/>
    <p:sldId id="293" r:id="rId27"/>
    <p:sldId id="289" r:id="rId28"/>
    <p:sldId id="308" r:id="rId29"/>
    <p:sldId id="307" r:id="rId30"/>
    <p:sldId id="294" r:id="rId31"/>
    <p:sldId id="286" r:id="rId32"/>
    <p:sldId id="309" r:id="rId33"/>
    <p:sldId id="310" r:id="rId34"/>
    <p:sldId id="311" r:id="rId35"/>
    <p:sldId id="295" r:id="rId36"/>
    <p:sldId id="297" r:id="rId37"/>
    <p:sldId id="291" r:id="rId38"/>
    <p:sldId id="275" r:id="rId39"/>
    <p:sldId id="283" r:id="rId40"/>
    <p:sldId id="282" r:id="rId41"/>
    <p:sldId id="276" r:id="rId42"/>
    <p:sldId id="277" r:id="rId43"/>
    <p:sldId id="278" r:id="rId44"/>
    <p:sldId id="285" r:id="rId45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CC"/>
    <a:srgbClr val="993366"/>
    <a:srgbClr val="3333CC"/>
    <a:srgbClr val="006600"/>
    <a:srgbClr val="1EBA1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843" autoAdjust="0"/>
    <p:restoredTop sz="90929"/>
  </p:normalViewPr>
  <p:slideViewPr>
    <p:cSldViewPr>
      <p:cViewPr varScale="1">
        <p:scale>
          <a:sx n="103" d="100"/>
          <a:sy n="103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9" d="100"/>
          <a:sy n="119" d="100"/>
        </p:scale>
        <p:origin x="-3192" y="-104"/>
      </p:cViewPr>
      <p:guideLst>
        <p:guide orient="horz" pos="3225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3" tIns="41537" rIns="83073" bIns="41537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45" y="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3" tIns="41537" rIns="83073" bIns="41537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endParaRPr lang="en-US" dirty="0"/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3" tIns="41537" rIns="83073" bIns="41537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45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3" tIns="41537" rIns="83073" bIns="41537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4C195E0D-C352-436A-AAB2-4D4F6E04E849}" type="slidenum">
              <a:rPr lang="en-US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3" tIns="41537" rIns="83073" bIns="41537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45" y="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3" tIns="41537" rIns="83073" bIns="41537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endParaRPr lang="en-US" dirty="0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9938"/>
            <a:ext cx="5111750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80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3" tIns="41537" rIns="83073" bIns="41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3" tIns="41537" rIns="83073" bIns="41537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45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3" tIns="41537" rIns="83073" bIns="41537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21B804CD-E38C-44FE-B740-A29C6E539222}" type="slidenum">
              <a:rPr lang="en-US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light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4579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Connected Data Objects</a:t>
            </a:r>
            <a:endParaRPr lang="en-US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The EMF Model Repository</a:t>
            </a:r>
            <a:endParaRPr lang="en-US" dirty="0"/>
          </a:p>
        </p:txBody>
      </p:sp>
      <p:pic>
        <p:nvPicPr>
          <p:cNvPr id="24581" name="Picture 5" descr="eclipsecon_2008"/>
          <p:cNvPicPr>
            <a:picLocks noChangeAspect="1" noChangeArrowheads="1"/>
          </p:cNvPicPr>
          <p:nvPr userDrawn="1"/>
        </p:nvPicPr>
        <p:blipFill>
          <a:blip r:embed="rId3" cstate="print"/>
          <a:srcRect t="13081" b="12592"/>
          <a:stretch>
            <a:fillRect/>
          </a:stretch>
        </p:blipFill>
        <p:spPr bwMode="auto">
          <a:xfrm>
            <a:off x="187325" y="0"/>
            <a:ext cx="3328988" cy="965200"/>
          </a:xfrm>
          <a:prstGeom prst="rect">
            <a:avLst/>
          </a:prstGeom>
          <a:noFill/>
        </p:spPr>
      </p:pic>
      <p:sp>
        <p:nvSpPr>
          <p:cNvPr id="2458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3400" y="241300"/>
            <a:ext cx="2133600" cy="476250"/>
          </a:xfrm>
          <a:ln/>
        </p:spPr>
        <p:txBody>
          <a:bodyPr/>
          <a:lstStyle>
            <a:lvl1pPr>
              <a:spcBef>
                <a:spcPct val="0"/>
              </a:spcBef>
              <a:defRPr sz="1400" b="0"/>
            </a:lvl1pPr>
          </a:lstStyle>
          <a:p>
            <a:endParaRPr lang="de-DE" dirty="0"/>
          </a:p>
        </p:txBody>
      </p:sp>
      <p:sp>
        <p:nvSpPr>
          <p:cNvPr id="24585" name="Rectangle 9"/>
          <p:cNvSpPr>
            <a:spLocks noChangeArrowheads="1"/>
          </p:cNvSpPr>
          <p:nvPr userDrawn="1"/>
        </p:nvSpPr>
        <p:spPr bwMode="black">
          <a:xfrm>
            <a:off x="46038" y="6456363"/>
            <a:ext cx="90995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300" dirty="0">
                <a:cs typeface="Arial" charset="0"/>
              </a:rPr>
              <a:t>© 2008 by </a:t>
            </a:r>
            <a:r>
              <a:rPr lang="en-US" sz="1300" dirty="0" smtClean="0">
                <a:cs typeface="Arial" charset="0"/>
              </a:rPr>
              <a:t>Eike</a:t>
            </a:r>
            <a:r>
              <a:rPr lang="en-US" sz="1300" baseline="0" dirty="0" smtClean="0">
                <a:cs typeface="Arial" charset="0"/>
              </a:rPr>
              <a:t> Stepper</a:t>
            </a:r>
            <a:r>
              <a:rPr lang="en-US" sz="1300" dirty="0" smtClean="0">
                <a:cs typeface="Arial" charset="0"/>
              </a:rPr>
              <a:t>; </a:t>
            </a:r>
            <a:r>
              <a:rPr lang="en-US" sz="1300" dirty="0">
                <a:cs typeface="Arial" charset="0"/>
              </a:rPr>
              <a:t>made available under the EPL v1.0 |  </a:t>
            </a:r>
            <a:r>
              <a:rPr lang="en-US" sz="1300" dirty="0" smtClean="0">
                <a:cs typeface="Arial" charset="0"/>
              </a:rPr>
              <a:t>03-18-2008</a:t>
            </a:r>
            <a:endParaRPr lang="en-US" sz="1300" dirty="0"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4DC80D-BC9E-4C98-B1EA-52D7E6166468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066800"/>
            <a:ext cx="1943100" cy="5029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066800"/>
            <a:ext cx="5676900" cy="50292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ABF63E-6A5C-4F9F-BB69-AFB31D681C91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8E37D1-2572-4B84-9D77-27F6B325F740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0CD2C0-0D69-4C4A-97DC-06E10BA02BFB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0180C3-699E-4C2C-B682-2775D1F6F310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251E92-73BC-4C04-B25A-B75D82583E36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747FF1-FB10-4622-B7FB-8E417B107233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697576-3A58-44D2-ACA2-4EE364F48220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1C02E9-8818-459E-B777-9067066A389A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2153AE-DEA8-4276-BA54-8E3242D4705D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light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0668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Connected Data Objects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pic>
        <p:nvPicPr>
          <p:cNvPr id="1031" name="Picture 7" descr="eclipsecon_2008"/>
          <p:cNvPicPr>
            <a:picLocks noChangeAspect="1" noChangeArrowheads="1"/>
          </p:cNvPicPr>
          <p:nvPr/>
        </p:nvPicPr>
        <p:blipFill>
          <a:blip r:embed="rId14" cstate="print"/>
          <a:srcRect t="13081" b="12592"/>
          <a:stretch>
            <a:fillRect/>
          </a:stretch>
        </p:blipFill>
        <p:spPr bwMode="auto">
          <a:xfrm>
            <a:off x="187325" y="0"/>
            <a:ext cx="3328988" cy="965200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black">
          <a:xfrm>
            <a:off x="1447800" y="6475413"/>
            <a:ext cx="7696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 dirty="0">
                <a:cs typeface="Arial" charset="0"/>
              </a:rPr>
              <a:t> </a:t>
            </a:r>
            <a:r>
              <a:rPr lang="en-US" sz="1000" dirty="0" smtClean="0">
                <a:cs typeface="Arial" charset="0"/>
              </a:rPr>
              <a:t>Connected Data Objects  </a:t>
            </a:r>
            <a:r>
              <a:rPr lang="en-US" sz="1000" dirty="0">
                <a:cs typeface="Arial" charset="0"/>
              </a:rPr>
              <a:t>|  </a:t>
            </a:r>
            <a:r>
              <a:rPr lang="en-US" sz="1000" dirty="0" smtClean="0">
                <a:cs typeface="Arial" charset="0"/>
              </a:rPr>
              <a:t>The EMF Model Repository  </a:t>
            </a:r>
            <a:r>
              <a:rPr lang="en-US" sz="1000" dirty="0">
                <a:cs typeface="Arial" charset="0"/>
              </a:rPr>
              <a:t>|  © 2008 by </a:t>
            </a:r>
            <a:r>
              <a:rPr lang="en-US" sz="1000" dirty="0" smtClean="0">
                <a:cs typeface="Arial" charset="0"/>
              </a:rPr>
              <a:t>Eike Stepper; </a:t>
            </a:r>
            <a:r>
              <a:rPr lang="en-US" sz="1000" dirty="0">
                <a:cs typeface="Arial" charset="0"/>
              </a:rPr>
              <a:t>made available under the EPL v1.0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52400" y="6537325"/>
            <a:ext cx="1006475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000" b="1">
                <a:cs typeface="+mj-cs"/>
              </a:defRPr>
            </a:lvl1pPr>
          </a:lstStyle>
          <a:p>
            <a:fld id="{E0057161-9591-4DED-A25C-180553094DA9}" type="slidenum">
              <a:rPr lang="en-US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9pPr>
    </p:titleStyle>
    <p:bodyStyle>
      <a:lvl1pPr marL="173038" indent="-173038" algn="l" rtl="0" eaLnBrk="1" fontAlgn="base" hangingPunct="1">
        <a:spcBef>
          <a:spcPct val="20000"/>
        </a:spcBef>
        <a:spcAft>
          <a:spcPct val="0"/>
        </a:spcAft>
        <a:buChar char="•"/>
        <a:tabLst>
          <a:tab pos="404813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7013" algn="l" rtl="0" eaLnBrk="1" fontAlgn="base" hangingPunct="1">
        <a:spcBef>
          <a:spcPct val="20000"/>
        </a:spcBef>
        <a:spcAft>
          <a:spcPct val="0"/>
        </a:spcAft>
        <a:buFont typeface="Wingdings" pitchFamily="80" charset="2"/>
        <a:buChar char="w"/>
        <a:tabLst>
          <a:tab pos="404813" algn="l"/>
        </a:tabLst>
        <a:defRPr sz="2000">
          <a:solidFill>
            <a:schemeClr val="tx1"/>
          </a:solidFill>
          <a:latin typeface="+mn-lt"/>
          <a:ea typeface="+mn-ea"/>
        </a:defRPr>
      </a:lvl2pPr>
      <a:lvl3pPr marL="973138" indent="-173038" algn="l" rtl="0" eaLnBrk="1" fontAlgn="base" hangingPunct="1">
        <a:spcBef>
          <a:spcPct val="20000"/>
        </a:spcBef>
        <a:spcAft>
          <a:spcPct val="0"/>
        </a:spcAft>
        <a:buFont typeface="Wingdings" pitchFamily="80" charset="2"/>
        <a:buChar char="§"/>
        <a:tabLst>
          <a:tab pos="404813" algn="l"/>
        </a:tabLst>
        <a:defRPr>
          <a:solidFill>
            <a:schemeClr val="tx1"/>
          </a:solidFill>
          <a:latin typeface="+mn-lt"/>
          <a:ea typeface="+mn-ea"/>
        </a:defRPr>
      </a:lvl3pPr>
      <a:lvl4pPr marL="1311275" indent="-223838" algn="l" rtl="0" eaLnBrk="1" fontAlgn="base" hangingPunct="1">
        <a:spcBef>
          <a:spcPct val="20000"/>
        </a:spcBef>
        <a:spcAft>
          <a:spcPct val="0"/>
        </a:spcAft>
        <a:buFont typeface="Wingdings" pitchFamily="80" charset="2"/>
        <a:buChar char=""/>
        <a:tabLst>
          <a:tab pos="404813" algn="l"/>
        </a:tabLst>
        <a:defRPr sz="1600">
          <a:solidFill>
            <a:schemeClr val="tx1"/>
          </a:solidFill>
          <a:latin typeface="+mn-lt"/>
          <a:ea typeface="+mn-ea"/>
        </a:defRPr>
      </a:lvl4pPr>
      <a:lvl5pPr marL="1716088" indent="-231775" algn="l" rtl="0" eaLnBrk="1" fontAlgn="base" hangingPunct="1">
        <a:spcBef>
          <a:spcPct val="20000"/>
        </a:spcBef>
        <a:spcAft>
          <a:spcPct val="0"/>
        </a:spcAft>
        <a:buFont typeface="Wingdings" pitchFamily="80" charset="2"/>
        <a:buChar char=""/>
        <a:tabLst>
          <a:tab pos="404813" algn="l"/>
        </a:tabLst>
        <a:defRPr sz="1600">
          <a:solidFill>
            <a:schemeClr val="tx1"/>
          </a:solidFill>
          <a:latin typeface="+mn-lt"/>
          <a:ea typeface="+mn-ea"/>
        </a:defRPr>
      </a:lvl5pPr>
      <a:lvl6pPr marL="2173288" indent="-231775" algn="l" rtl="0" eaLnBrk="1" fontAlgn="base" hangingPunct="1">
        <a:spcBef>
          <a:spcPct val="20000"/>
        </a:spcBef>
        <a:spcAft>
          <a:spcPct val="0"/>
        </a:spcAft>
        <a:buFont typeface="Wingdings" pitchFamily="80" charset="2"/>
        <a:buChar char=""/>
        <a:tabLst>
          <a:tab pos="404813" algn="l"/>
        </a:tabLst>
        <a:defRPr sz="1600">
          <a:solidFill>
            <a:schemeClr val="tx1"/>
          </a:solidFill>
          <a:latin typeface="+mn-lt"/>
          <a:ea typeface="+mn-ea"/>
        </a:defRPr>
      </a:lvl6pPr>
      <a:lvl7pPr marL="2630488" indent="-231775" algn="l" rtl="0" eaLnBrk="1" fontAlgn="base" hangingPunct="1">
        <a:spcBef>
          <a:spcPct val="20000"/>
        </a:spcBef>
        <a:spcAft>
          <a:spcPct val="0"/>
        </a:spcAft>
        <a:buFont typeface="Wingdings" pitchFamily="80" charset="2"/>
        <a:buChar char=""/>
        <a:tabLst>
          <a:tab pos="404813" algn="l"/>
        </a:tabLst>
        <a:defRPr sz="1600">
          <a:solidFill>
            <a:schemeClr val="tx1"/>
          </a:solidFill>
          <a:latin typeface="+mn-lt"/>
          <a:ea typeface="+mn-ea"/>
        </a:defRPr>
      </a:lvl7pPr>
      <a:lvl8pPr marL="3087688" indent="-231775" algn="l" rtl="0" eaLnBrk="1" fontAlgn="base" hangingPunct="1">
        <a:spcBef>
          <a:spcPct val="20000"/>
        </a:spcBef>
        <a:spcAft>
          <a:spcPct val="0"/>
        </a:spcAft>
        <a:buFont typeface="Wingdings" pitchFamily="80" charset="2"/>
        <a:buChar char=""/>
        <a:tabLst>
          <a:tab pos="404813" algn="l"/>
        </a:tabLst>
        <a:defRPr sz="1600">
          <a:solidFill>
            <a:schemeClr val="tx1"/>
          </a:solidFill>
          <a:latin typeface="+mn-lt"/>
          <a:ea typeface="+mn-ea"/>
        </a:defRPr>
      </a:lvl8pPr>
      <a:lvl9pPr marL="3544888" indent="-231775" algn="l" rtl="0" eaLnBrk="1" fontAlgn="base" hangingPunct="1">
        <a:spcBef>
          <a:spcPct val="20000"/>
        </a:spcBef>
        <a:spcAft>
          <a:spcPct val="0"/>
        </a:spcAft>
        <a:buFont typeface="Wingdings" pitchFamily="80" charset="2"/>
        <a:buChar char=""/>
        <a:tabLst>
          <a:tab pos="404813" algn="l"/>
        </a:tabLst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eclipse.org/CDO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eclipse.org/Net4j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43050"/>
            <a:ext cx="9144000" cy="1143000"/>
          </a:xfrm>
        </p:spPr>
        <p:txBody>
          <a:bodyPr/>
          <a:lstStyle/>
          <a:p>
            <a:pPr algn="ctr"/>
            <a:r>
              <a:rPr lang="en-US" sz="4000" b="1" dirty="0" smtClean="0"/>
              <a:t>Connected Data Objects (CDO)</a:t>
            </a:r>
            <a:endParaRPr lang="en-US" sz="4000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643182"/>
            <a:ext cx="9144000" cy="1571636"/>
          </a:xfrm>
        </p:spPr>
        <p:txBody>
          <a:bodyPr/>
          <a:lstStyle/>
          <a:p>
            <a:r>
              <a:rPr lang="de-DE" dirty="0" smtClean="0"/>
              <a:t>The EMF Model Repository</a:t>
            </a:r>
            <a:endParaRPr lang="de-DE" dirty="0"/>
          </a:p>
        </p:txBody>
      </p:sp>
      <p:pic>
        <p:nvPicPr>
          <p:cNvPr id="5151" name="Picture 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5214950"/>
            <a:ext cx="46005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50" name="Picture 3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48" y="4214826"/>
            <a:ext cx="857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53" name="Picture 3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85918" y="3824306"/>
            <a:ext cx="2590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/>
          <p:cNvSpPr/>
          <p:nvPr/>
        </p:nvSpPr>
        <p:spPr bwMode="auto">
          <a:xfrm>
            <a:off x="428596" y="1000108"/>
            <a:ext cx="1357322" cy="71438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Live Demonstrations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Developing a CDO Model</a:t>
            </a:r>
          </a:p>
          <a:p>
            <a:endParaRPr lang="en-US" dirty="0" smtClean="0"/>
          </a:p>
          <a:p>
            <a:r>
              <a:rPr lang="en-US" dirty="0" smtClean="0"/>
              <a:t>Setting Up a CDO Server</a:t>
            </a:r>
          </a:p>
          <a:p>
            <a:endParaRPr lang="en-US" dirty="0" smtClean="0"/>
          </a:p>
          <a:p>
            <a:r>
              <a:rPr lang="en-US" dirty="0" smtClean="0"/>
              <a:t>Using the CDO Client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sz="2000" kern="0" dirty="0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≤ 15 minutes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a CDO Model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an Ecore model</a:t>
            </a:r>
          </a:p>
          <a:p>
            <a:pPr lvl="1"/>
            <a:r>
              <a:rPr lang="en-US" dirty="0" smtClean="0"/>
              <a:t>Just as you are used to it</a:t>
            </a:r>
          </a:p>
          <a:p>
            <a:pPr lvl="1"/>
            <a:r>
              <a:rPr lang="en-US" dirty="0" smtClean="0"/>
              <a:t>No additional expenses to be met</a:t>
            </a:r>
          </a:p>
          <a:p>
            <a:r>
              <a:rPr lang="en-US" dirty="0" smtClean="0"/>
              <a:t>Derive a generator model</a:t>
            </a:r>
          </a:p>
          <a:p>
            <a:pPr lvl="1"/>
            <a:r>
              <a:rPr lang="en-US" dirty="0" smtClean="0"/>
              <a:t>Use the CDO Importer or the CDO Migrator</a:t>
            </a:r>
          </a:p>
          <a:p>
            <a:pPr lvl="1"/>
            <a:r>
              <a:rPr lang="en-US" dirty="0" smtClean="0"/>
              <a:t>Do it manually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Live Demonstrations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788" y="1571612"/>
            <a:ext cx="21145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3763" y="3857628"/>
            <a:ext cx="49815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1538" y="4286256"/>
            <a:ext cx="17907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CDO Server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Live Demonstrations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14487"/>
            <a:ext cx="5643602" cy="4509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76486" y="2571744"/>
            <a:ext cx="286748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CDO Server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Live Demonstrations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1500166" y="2285992"/>
            <a:ext cx="5757839" cy="2562238"/>
            <a:chOff x="1500166" y="2643182"/>
            <a:chExt cx="5757839" cy="2562238"/>
          </a:xfrm>
        </p:grpSpPr>
        <p:pic>
          <p:nvPicPr>
            <p:cNvPr id="2150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00166" y="2643182"/>
              <a:ext cx="5757839" cy="256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hteck 7"/>
            <p:cNvSpPr/>
            <p:nvPr/>
          </p:nvSpPr>
          <p:spPr bwMode="auto">
            <a:xfrm>
              <a:off x="2071670" y="4500570"/>
              <a:ext cx="2857520" cy="500066"/>
            </a:xfrm>
            <a:prstGeom prst="rect">
              <a:avLst/>
            </a:prstGeom>
            <a:solidFill>
              <a:schemeClr val="accent3">
                <a:alpha val="5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928794" y="3071810"/>
              <a:ext cx="3357586" cy="428628"/>
            </a:xfrm>
            <a:prstGeom prst="rect">
              <a:avLst/>
            </a:prstGeom>
            <a:solidFill>
              <a:schemeClr val="accent3">
                <a:alpha val="5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endParaRPr>
            </a:p>
          </p:txBody>
        </p:sp>
      </p:grp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CDO Server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Live Demonstrations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1191275" y="1643050"/>
            <a:ext cx="5952493" cy="4612589"/>
            <a:chOff x="905523" y="1643050"/>
            <a:chExt cx="5952493" cy="4612589"/>
          </a:xfrm>
        </p:grpSpPr>
        <p:pic>
          <p:nvPicPr>
            <p:cNvPr id="22532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5523" y="1643050"/>
              <a:ext cx="5952493" cy="4612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Rechteck 8"/>
            <p:cNvSpPr/>
            <p:nvPr/>
          </p:nvSpPr>
          <p:spPr bwMode="auto">
            <a:xfrm>
              <a:off x="1285852" y="2000240"/>
              <a:ext cx="3357586" cy="357190"/>
            </a:xfrm>
            <a:prstGeom prst="rect">
              <a:avLst/>
            </a:prstGeom>
            <a:solidFill>
              <a:schemeClr val="accent3">
                <a:alpha val="5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214414" y="6000768"/>
              <a:ext cx="3357586" cy="214314"/>
            </a:xfrm>
            <a:prstGeom prst="rect">
              <a:avLst/>
            </a:prstGeom>
            <a:solidFill>
              <a:schemeClr val="accent3">
                <a:alpha val="5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CDO Server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Live Demonstrations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251" y="1643051"/>
            <a:ext cx="7480525" cy="451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CDO Client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Live Demonstrations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5768" y="1643050"/>
            <a:ext cx="6470942" cy="456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CDO Client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Live Demonstrations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2357430"/>
            <a:ext cx="5214974" cy="2902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CDO Client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Live Demonstrations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549088"/>
            <a:ext cx="6715172" cy="474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CDO Client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Live Demonstrations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3" y="1533080"/>
            <a:ext cx="6643735" cy="4682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lke 5"/>
          <p:cNvSpPr/>
          <p:nvPr/>
        </p:nvSpPr>
        <p:spPr bwMode="auto">
          <a:xfrm>
            <a:off x="428596" y="1000108"/>
            <a:ext cx="1357322" cy="71438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3886200" cy="4343400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Live Demonstrations</a:t>
            </a:r>
          </a:p>
          <a:p>
            <a:r>
              <a:rPr lang="en-US" dirty="0" smtClean="0"/>
              <a:t>Detailed Architecture</a:t>
            </a:r>
          </a:p>
          <a:p>
            <a:r>
              <a:rPr lang="en-US" dirty="0" smtClean="0"/>
              <a:t>Programming Examples</a:t>
            </a:r>
          </a:p>
          <a:p>
            <a:r>
              <a:rPr lang="en-US" dirty="0" smtClean="0"/>
              <a:t>Advanced Features</a:t>
            </a:r>
          </a:p>
          <a:p>
            <a:r>
              <a:rPr lang="en-US" dirty="0" smtClean="0"/>
              <a:t>Open Discussion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714876" y="1714488"/>
            <a:ext cx="371477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3038" marR="0" lvl="0" indent="-173038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404813" algn="l"/>
              </a:tabLst>
              <a:defRPr/>
            </a:pPr>
            <a:r>
              <a:rPr lang="en-US" kern="0" dirty="0" smtClean="0">
                <a:latin typeface="+mn-lt"/>
                <a:ea typeface="+mn-ea"/>
              </a:rPr>
              <a:t>≤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minutes</a:t>
            </a:r>
          </a:p>
          <a:p>
            <a:pPr marL="173038" lvl="0" indent="-173038" algn="r" eaLnBrk="1" hangingPunct="1">
              <a:spcBef>
                <a:spcPct val="20000"/>
              </a:spcBef>
              <a:tabLst>
                <a:tab pos="404813" algn="l"/>
              </a:tabLst>
            </a:pPr>
            <a:r>
              <a:rPr lang="en-US" kern="0" dirty="0" smtClean="0"/>
              <a:t>≤ 15 minutes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3038" lvl="0" indent="-173038" algn="r" eaLnBrk="1" hangingPunct="1">
              <a:spcBef>
                <a:spcPct val="20000"/>
              </a:spcBef>
              <a:tabLst>
                <a:tab pos="404813" algn="l"/>
              </a:tabLst>
            </a:pPr>
            <a:r>
              <a:rPr lang="en-US" kern="0" dirty="0" smtClean="0"/>
              <a:t>≤ 5 minutes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3038" lvl="0" indent="-173038" algn="r" eaLnBrk="1" hangingPunct="1">
              <a:spcBef>
                <a:spcPct val="20000"/>
              </a:spcBef>
              <a:tabLst>
                <a:tab pos="404813" algn="l"/>
              </a:tabLst>
            </a:pPr>
            <a:r>
              <a:rPr lang="en-US" kern="0" dirty="0" smtClean="0"/>
              <a:t>≤ 10 minutes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3038" lvl="0" indent="-173038" algn="r" eaLnBrk="1" hangingPunct="1">
              <a:spcBef>
                <a:spcPct val="20000"/>
              </a:spcBef>
              <a:tabLst>
                <a:tab pos="404813" algn="l"/>
              </a:tabLst>
            </a:pPr>
            <a:r>
              <a:rPr lang="en-US" kern="0" dirty="0" smtClean="0"/>
              <a:t>≤ 5 minutes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3038" lvl="0" indent="-173038" algn="r" eaLnBrk="1" hangingPunct="1">
              <a:spcBef>
                <a:spcPct val="20000"/>
              </a:spcBef>
              <a:tabLst>
                <a:tab pos="404813" algn="l"/>
              </a:tabLst>
            </a:pPr>
            <a:r>
              <a:rPr lang="en-US" kern="0" dirty="0" smtClean="0"/>
              <a:t>≥ 10 minutes</a:t>
            </a:r>
          </a:p>
          <a:p>
            <a:pPr marL="173038" lvl="0" indent="-173038" algn="r" eaLnBrk="1" hangingPunct="1">
              <a:spcBef>
                <a:spcPct val="20000"/>
              </a:spcBef>
              <a:tabLst>
                <a:tab pos="404813" algn="l"/>
              </a:tabLst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______________</a:t>
            </a:r>
          </a:p>
          <a:p>
            <a:pPr marL="173038" lvl="0" indent="-173038" algn="r" eaLnBrk="1" hangingPunct="1">
              <a:spcBef>
                <a:spcPct val="20000"/>
              </a:spcBef>
              <a:tabLst>
                <a:tab pos="404813" algn="l"/>
              </a:tabLst>
            </a:pPr>
            <a:r>
              <a:rPr lang="en-US" kern="0" dirty="0" smtClean="0">
                <a:latin typeface="+mn-lt"/>
                <a:ea typeface="+mn-ea"/>
              </a:rPr>
              <a:t> ~ 50 minutes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CDO Client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Live Demonstrations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89" y="1571612"/>
            <a:ext cx="6346677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CDO Client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Live Demonstrations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0735" y="1564539"/>
            <a:ext cx="6697413" cy="472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/>
          <p:cNvSpPr/>
          <p:nvPr/>
        </p:nvSpPr>
        <p:spPr bwMode="auto">
          <a:xfrm>
            <a:off x="428596" y="1000108"/>
            <a:ext cx="1357322" cy="71438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Detailed Architecture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Deployment Options</a:t>
            </a:r>
          </a:p>
          <a:p>
            <a:pPr lvl="1"/>
            <a:r>
              <a:rPr lang="en-US" dirty="0" smtClean="0"/>
              <a:t>Networked Remote Server</a:t>
            </a:r>
          </a:p>
          <a:p>
            <a:pPr lvl="1"/>
            <a:r>
              <a:rPr lang="en-US" dirty="0" smtClean="0"/>
              <a:t>Embedded Server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Static Decomposition</a:t>
            </a:r>
          </a:p>
          <a:p>
            <a:pPr lvl="1"/>
            <a:r>
              <a:rPr lang="en-US" dirty="0" smtClean="0"/>
              <a:t>Server Components</a:t>
            </a:r>
          </a:p>
          <a:p>
            <a:pPr lvl="1"/>
            <a:r>
              <a:rPr lang="en-US" dirty="0" smtClean="0"/>
              <a:t>Client Components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Component Interaction</a:t>
            </a:r>
          </a:p>
          <a:p>
            <a:pPr lvl="1"/>
            <a:r>
              <a:rPr lang="en-US" dirty="0" smtClean="0"/>
              <a:t>Committing a Transaction</a:t>
            </a:r>
          </a:p>
          <a:p>
            <a:pPr lvl="1"/>
            <a:r>
              <a:rPr lang="en-US" dirty="0" smtClean="0"/>
              <a:t>Demand Loading Objects</a:t>
            </a:r>
          </a:p>
          <a:p>
            <a:pPr lvl="1"/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sz="2000" kern="0" dirty="0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≤ 5 minutes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Options - Networked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Detailed Architecture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285720" y="2071678"/>
            <a:ext cx="3467124" cy="3714776"/>
          </a:xfrm>
          <a:prstGeom prst="roundRect">
            <a:avLst>
              <a:gd name="adj" fmla="val 4353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1689080" y="2814633"/>
            <a:ext cx="1816113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CDO Client</a:t>
            </a: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1689080" y="3392487"/>
            <a:ext cx="1816113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CDO Protocol</a:t>
            </a: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1689080" y="3970341"/>
            <a:ext cx="1816113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Net4j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0" charset="-128"/>
              </a:rPr>
              <a:t>TCP</a:t>
            </a: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1689080" y="4548195"/>
            <a:ext cx="1816113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Net4j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 rot="16200000">
            <a:off x="-44482" y="3970341"/>
            <a:ext cx="2724169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EMF</a:t>
            </a:r>
          </a:p>
        </p:txBody>
      </p:sp>
      <p:sp>
        <p:nvSpPr>
          <p:cNvPr id="13" name="Abgerundetes Rechteck 12"/>
          <p:cNvSpPr/>
          <p:nvPr/>
        </p:nvSpPr>
        <p:spPr bwMode="auto">
          <a:xfrm rot="16200000">
            <a:off x="-601693" y="3949703"/>
            <a:ext cx="2724171" cy="454031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Generated Models</a:t>
            </a:r>
          </a:p>
        </p:txBody>
      </p:sp>
      <p:sp>
        <p:nvSpPr>
          <p:cNvPr id="14" name="Abgerundetes Rechteck 13"/>
          <p:cNvSpPr/>
          <p:nvPr/>
        </p:nvSpPr>
        <p:spPr bwMode="auto">
          <a:xfrm>
            <a:off x="1689080" y="5126049"/>
            <a:ext cx="1816113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OSGi / Eclipse</a:t>
            </a: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533372" y="2236779"/>
            <a:ext cx="2971821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Client Applications</a:t>
            </a: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4660901" y="2071678"/>
            <a:ext cx="2311416" cy="3714776"/>
          </a:xfrm>
          <a:prstGeom prst="roundRect">
            <a:avLst>
              <a:gd name="adj" fmla="val 4353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4908553" y="2814633"/>
            <a:ext cx="1816113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CDO Server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4908553" y="3392487"/>
            <a:ext cx="1816113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CDO Protocol</a:t>
            </a: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4908553" y="3970341"/>
            <a:ext cx="1816113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Net4j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0" charset="-128"/>
              </a:rPr>
              <a:t>TCP</a:t>
            </a:r>
          </a:p>
        </p:txBody>
      </p:sp>
      <p:sp>
        <p:nvSpPr>
          <p:cNvPr id="28" name="Abgerundetes Rechteck 27"/>
          <p:cNvSpPr/>
          <p:nvPr/>
        </p:nvSpPr>
        <p:spPr bwMode="auto">
          <a:xfrm>
            <a:off x="4908553" y="4548195"/>
            <a:ext cx="1816113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Net4j</a:t>
            </a:r>
          </a:p>
        </p:txBody>
      </p:sp>
      <p:sp>
        <p:nvSpPr>
          <p:cNvPr id="31" name="Abgerundetes Rechteck 30"/>
          <p:cNvSpPr/>
          <p:nvPr/>
        </p:nvSpPr>
        <p:spPr bwMode="auto">
          <a:xfrm>
            <a:off x="4908553" y="5126049"/>
            <a:ext cx="1816113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OSGi / Eclipse</a:t>
            </a:r>
          </a:p>
        </p:txBody>
      </p:sp>
      <p:sp>
        <p:nvSpPr>
          <p:cNvPr id="33" name="Pfeil nach links und rechts 32"/>
          <p:cNvSpPr/>
          <p:nvPr/>
        </p:nvSpPr>
        <p:spPr bwMode="auto">
          <a:xfrm>
            <a:off x="3505193" y="4052892"/>
            <a:ext cx="1403360" cy="247652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34" name="Zylinder 33"/>
          <p:cNvSpPr/>
          <p:nvPr/>
        </p:nvSpPr>
        <p:spPr bwMode="auto">
          <a:xfrm>
            <a:off x="7550171" y="4300544"/>
            <a:ext cx="1403360" cy="1485910"/>
          </a:xfrm>
          <a:prstGeom prst="can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  <a:ea typeface="ＭＳ Ｐゴシック" pitchFamily="80" charset="-128"/>
              </a:rPr>
              <a:t>Backend</a:t>
            </a:r>
          </a:p>
        </p:txBody>
      </p:sp>
      <p:sp>
        <p:nvSpPr>
          <p:cNvPr id="37" name="Pfeil nach rechts 36"/>
          <p:cNvSpPr/>
          <p:nvPr/>
        </p:nvSpPr>
        <p:spPr bwMode="auto">
          <a:xfrm flipH="1">
            <a:off x="6724665" y="2319330"/>
            <a:ext cx="1568461" cy="24765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39" name="Pfeil nach unten 38"/>
          <p:cNvSpPr/>
          <p:nvPr/>
        </p:nvSpPr>
        <p:spPr bwMode="auto">
          <a:xfrm>
            <a:off x="8128025" y="2401880"/>
            <a:ext cx="247652" cy="1898663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dirty="0" smtClean="0"/>
          </a:p>
        </p:txBody>
      </p:sp>
      <p:sp>
        <p:nvSpPr>
          <p:cNvPr id="40" name="Abgerundetes Rechteck 39"/>
          <p:cNvSpPr/>
          <p:nvPr/>
        </p:nvSpPr>
        <p:spPr bwMode="auto">
          <a:xfrm>
            <a:off x="4908553" y="2236779"/>
            <a:ext cx="1816113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CDO Store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Options - Embedded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Detailed Architecture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428596" y="1857364"/>
            <a:ext cx="6076993" cy="4143404"/>
          </a:xfrm>
          <a:prstGeom prst="roundRect">
            <a:avLst>
              <a:gd name="adj" fmla="val 4353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993882" y="2686045"/>
            <a:ext cx="2025664" cy="460378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CDO Client</a:t>
            </a: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1993882" y="3330574"/>
            <a:ext cx="4235480" cy="460378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CDO Protocol</a:t>
            </a: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1993882" y="3975104"/>
            <a:ext cx="4235480" cy="460378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Net4j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0" charset="-128"/>
              </a:rPr>
              <a:t>JVM</a:t>
            </a: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1993882" y="4619633"/>
            <a:ext cx="4235480" cy="460378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Net4j</a:t>
            </a:r>
          </a:p>
        </p:txBody>
      </p:sp>
      <p:sp>
        <p:nvSpPr>
          <p:cNvPr id="10" name="Abgerundetes Rechteck 9"/>
          <p:cNvSpPr/>
          <p:nvPr/>
        </p:nvSpPr>
        <p:spPr bwMode="auto">
          <a:xfrm rot="16200000">
            <a:off x="60293" y="3975104"/>
            <a:ext cx="3038496" cy="460378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EMF</a:t>
            </a:r>
          </a:p>
        </p:txBody>
      </p:sp>
      <p:sp>
        <p:nvSpPr>
          <p:cNvPr id="11" name="Abgerundetes Rechteck 10"/>
          <p:cNvSpPr/>
          <p:nvPr/>
        </p:nvSpPr>
        <p:spPr bwMode="auto">
          <a:xfrm rot="16200000">
            <a:off x="-561211" y="3952084"/>
            <a:ext cx="3038499" cy="506419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Generated Models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1993882" y="5264163"/>
            <a:ext cx="4235480" cy="460378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OSGi / Eclipse</a:t>
            </a: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704823" y="2041515"/>
            <a:ext cx="3314723" cy="460378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Client Applications</a:t>
            </a: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4203697" y="2686045"/>
            <a:ext cx="2025664" cy="460378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CDO Server</a:t>
            </a:r>
          </a:p>
        </p:txBody>
      </p:sp>
      <p:sp>
        <p:nvSpPr>
          <p:cNvPr id="21" name="Zylinder 20"/>
          <p:cNvSpPr/>
          <p:nvPr/>
        </p:nvSpPr>
        <p:spPr bwMode="auto">
          <a:xfrm>
            <a:off x="7150118" y="4343406"/>
            <a:ext cx="1565286" cy="1657362"/>
          </a:xfrm>
          <a:prstGeom prst="can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  <a:ea typeface="ＭＳ Ｐゴシック" pitchFamily="80" charset="-128"/>
              </a:rPr>
              <a:t>Backend</a:t>
            </a:r>
          </a:p>
        </p:txBody>
      </p:sp>
      <p:sp>
        <p:nvSpPr>
          <p:cNvPr id="22" name="Pfeil nach rechts 21"/>
          <p:cNvSpPr/>
          <p:nvPr/>
        </p:nvSpPr>
        <p:spPr bwMode="auto">
          <a:xfrm flipH="1">
            <a:off x="6229362" y="2133591"/>
            <a:ext cx="1749437" cy="27622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3" name="Pfeil nach unten 22"/>
          <p:cNvSpPr/>
          <p:nvPr/>
        </p:nvSpPr>
        <p:spPr bwMode="auto">
          <a:xfrm>
            <a:off x="7794648" y="2225667"/>
            <a:ext cx="276227" cy="211774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dirty="0" smtClean="0"/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4203697" y="2041515"/>
            <a:ext cx="2025664" cy="460378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CDO Store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Decomposition - Server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Detailed Architecture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04" name="Gruppieren 103"/>
          <p:cNvGrpSpPr/>
          <p:nvPr/>
        </p:nvGrpSpPr>
        <p:grpSpPr>
          <a:xfrm>
            <a:off x="785786" y="1928802"/>
            <a:ext cx="7429552" cy="4000528"/>
            <a:chOff x="1428728" y="2714620"/>
            <a:chExt cx="5857916" cy="2857520"/>
          </a:xfrm>
        </p:grpSpPr>
        <p:sp>
          <p:nvSpPr>
            <p:cNvPr id="5" name="Abgerundetes Rechteck 4"/>
            <p:cNvSpPr/>
            <p:nvPr/>
          </p:nvSpPr>
          <p:spPr bwMode="auto">
            <a:xfrm>
              <a:off x="1428728" y="2714620"/>
              <a:ext cx="5857916" cy="2857520"/>
            </a:xfrm>
            <a:prstGeom prst="roundRect">
              <a:avLst>
                <a:gd name="adj" fmla="val 435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endParaRPr>
            </a:p>
          </p:txBody>
        </p:sp>
        <p:sp>
          <p:nvSpPr>
            <p:cNvPr id="6" name="Abgerundetes Rechteck 5"/>
            <p:cNvSpPr/>
            <p:nvPr/>
          </p:nvSpPr>
          <p:spPr bwMode="auto">
            <a:xfrm>
              <a:off x="1643042" y="2928934"/>
              <a:ext cx="1285884" cy="357190"/>
            </a:xfrm>
            <a:prstGeom prst="roundRect">
              <a:avLst>
                <a:gd name="adj" fmla="val 137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80" charset="-128"/>
                </a:rPr>
                <a:t>IRepository</a:t>
              </a: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2500298" y="3429000"/>
              <a:ext cx="2000264" cy="357190"/>
            </a:xfrm>
            <a:prstGeom prst="roundRect">
              <a:avLst>
                <a:gd name="adj" fmla="val 137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80" charset="-128"/>
                </a:rPr>
                <a:t>IPackageManager</a:t>
              </a:r>
            </a:p>
          </p:txBody>
        </p:sp>
        <p:sp>
          <p:nvSpPr>
            <p:cNvPr id="17" name="Abgerundetes Rechteck 16"/>
            <p:cNvSpPr/>
            <p:nvPr/>
          </p:nvSpPr>
          <p:spPr bwMode="auto">
            <a:xfrm>
              <a:off x="2500298" y="3929066"/>
              <a:ext cx="2000264" cy="357190"/>
            </a:xfrm>
            <a:prstGeom prst="roundRect">
              <a:avLst>
                <a:gd name="adj" fmla="val 137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80" charset="-128"/>
                </a:rPr>
                <a:t>IRevisionManager</a:t>
              </a: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2500298" y="4429132"/>
              <a:ext cx="2000264" cy="357190"/>
            </a:xfrm>
            <a:prstGeom prst="roundRect">
              <a:avLst>
                <a:gd name="adj" fmla="val 137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80" charset="-128"/>
                </a:rPr>
                <a:t>IResourceManager</a:t>
              </a:r>
            </a:p>
          </p:txBody>
        </p:sp>
        <p:sp>
          <p:nvSpPr>
            <p:cNvPr id="19" name="Abgerundetes Rechteck 18"/>
            <p:cNvSpPr/>
            <p:nvPr/>
          </p:nvSpPr>
          <p:spPr bwMode="auto">
            <a:xfrm>
              <a:off x="2500298" y="4929198"/>
              <a:ext cx="2000264" cy="357190"/>
            </a:xfrm>
            <a:prstGeom prst="roundRect">
              <a:avLst>
                <a:gd name="adj" fmla="val 137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80" charset="-128"/>
                </a:rPr>
                <a:t>ISessionManager</a:t>
              </a:r>
            </a:p>
          </p:txBody>
        </p:sp>
        <p:cxnSp>
          <p:nvCxnSpPr>
            <p:cNvPr id="21" name="Form 20"/>
            <p:cNvCxnSpPr>
              <a:stCxn id="6" idx="2"/>
              <a:endCxn id="16" idx="1"/>
            </p:cNvCxnSpPr>
            <p:nvPr/>
          </p:nvCxnSpPr>
          <p:spPr bwMode="auto">
            <a:xfrm rot="16200000" flipH="1">
              <a:off x="2232406" y="3339702"/>
              <a:ext cx="321471" cy="2143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Form 24"/>
            <p:cNvCxnSpPr>
              <a:stCxn id="6" idx="2"/>
              <a:endCxn id="17" idx="1"/>
            </p:cNvCxnSpPr>
            <p:nvPr/>
          </p:nvCxnSpPr>
          <p:spPr bwMode="auto">
            <a:xfrm rot="16200000" flipH="1">
              <a:off x="1982373" y="3589735"/>
              <a:ext cx="821537" cy="2143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Form 26"/>
            <p:cNvCxnSpPr>
              <a:stCxn id="6" idx="2"/>
              <a:endCxn id="18" idx="1"/>
            </p:cNvCxnSpPr>
            <p:nvPr/>
          </p:nvCxnSpPr>
          <p:spPr bwMode="auto">
            <a:xfrm rot="16200000" flipH="1">
              <a:off x="1732340" y="3839768"/>
              <a:ext cx="1321603" cy="2143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Form 28"/>
            <p:cNvCxnSpPr>
              <a:stCxn id="6" idx="2"/>
              <a:endCxn id="19" idx="1"/>
            </p:cNvCxnSpPr>
            <p:nvPr/>
          </p:nvCxnSpPr>
          <p:spPr bwMode="auto">
            <a:xfrm rot="16200000" flipH="1">
              <a:off x="1482307" y="4089801"/>
              <a:ext cx="1821669" cy="2143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7" name="Abgerundetes Rechteck 46"/>
            <p:cNvSpPr/>
            <p:nvPr/>
          </p:nvSpPr>
          <p:spPr bwMode="auto">
            <a:xfrm>
              <a:off x="3643306" y="2928934"/>
              <a:ext cx="857256" cy="357190"/>
            </a:xfrm>
            <a:prstGeom prst="roundRect">
              <a:avLst>
                <a:gd name="adj" fmla="val 13767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80" charset="-128"/>
                </a:rPr>
                <a:t>IStore</a:t>
              </a:r>
            </a:p>
          </p:txBody>
        </p:sp>
        <p:sp>
          <p:nvSpPr>
            <p:cNvPr id="52" name="Abgerundetes Rechteck 51"/>
            <p:cNvSpPr/>
            <p:nvPr/>
          </p:nvSpPr>
          <p:spPr bwMode="auto">
            <a:xfrm>
              <a:off x="5286380" y="4929198"/>
              <a:ext cx="1714512" cy="357190"/>
            </a:xfrm>
            <a:prstGeom prst="roundRect">
              <a:avLst>
                <a:gd name="adj" fmla="val 137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80" charset="-128"/>
                </a:rPr>
                <a:t>ISessions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286380" y="3929066"/>
              <a:ext cx="1714512" cy="357190"/>
            </a:xfrm>
            <a:prstGeom prst="roundRect">
              <a:avLst>
                <a:gd name="adj" fmla="val 137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80" charset="-128"/>
                </a:rPr>
                <a:t>CDORevisions</a:t>
              </a:r>
            </a:p>
          </p:txBody>
        </p:sp>
        <p:cxnSp>
          <p:nvCxnSpPr>
            <p:cNvPr id="63" name="Gerade Verbindung mit Pfeil 62"/>
            <p:cNvCxnSpPr>
              <a:stCxn id="17" idx="3"/>
              <a:endCxn id="61" idx="1"/>
            </p:cNvCxnSpPr>
            <p:nvPr/>
          </p:nvCxnSpPr>
          <p:spPr bwMode="auto">
            <a:xfrm>
              <a:off x="4500562" y="4107661"/>
              <a:ext cx="785818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" name="Abgerundetes Rechteck 66"/>
            <p:cNvSpPr/>
            <p:nvPr/>
          </p:nvSpPr>
          <p:spPr bwMode="auto">
            <a:xfrm>
              <a:off x="5286380" y="3429000"/>
              <a:ext cx="1714512" cy="357190"/>
            </a:xfrm>
            <a:prstGeom prst="roundRect">
              <a:avLst>
                <a:gd name="adj" fmla="val 137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80" charset="-128"/>
                </a:rPr>
                <a:t>CDOPackages</a:t>
              </a:r>
            </a:p>
          </p:txBody>
        </p:sp>
        <p:cxnSp>
          <p:nvCxnSpPr>
            <p:cNvPr id="68" name="Gerade Verbindung mit Pfeil 67"/>
            <p:cNvCxnSpPr>
              <a:stCxn id="16" idx="3"/>
              <a:endCxn id="67" idx="1"/>
            </p:cNvCxnSpPr>
            <p:nvPr/>
          </p:nvCxnSpPr>
          <p:spPr bwMode="auto">
            <a:xfrm>
              <a:off x="4500562" y="3607595"/>
              <a:ext cx="785818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1" name="Gerade Verbindung mit Pfeil 70"/>
            <p:cNvCxnSpPr>
              <a:stCxn id="19" idx="3"/>
              <a:endCxn id="52" idx="1"/>
            </p:cNvCxnSpPr>
            <p:nvPr/>
          </p:nvCxnSpPr>
          <p:spPr bwMode="auto">
            <a:xfrm>
              <a:off x="4500562" y="5107793"/>
              <a:ext cx="785818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7" name="Abgerundetes Rechteck 76"/>
            <p:cNvSpPr/>
            <p:nvPr/>
          </p:nvSpPr>
          <p:spPr bwMode="auto">
            <a:xfrm>
              <a:off x="5286380" y="4429132"/>
              <a:ext cx="1714512" cy="357190"/>
            </a:xfrm>
            <a:prstGeom prst="roundRect">
              <a:avLst>
                <a:gd name="adj" fmla="val 137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80" charset="-128"/>
                </a:rPr>
                <a:t>Path Mappings</a:t>
              </a:r>
            </a:p>
          </p:txBody>
        </p:sp>
        <p:cxnSp>
          <p:nvCxnSpPr>
            <p:cNvPr id="78" name="Gerade Verbindung mit Pfeil 77"/>
            <p:cNvCxnSpPr>
              <a:stCxn id="18" idx="3"/>
              <a:endCxn id="77" idx="1"/>
            </p:cNvCxnSpPr>
            <p:nvPr/>
          </p:nvCxnSpPr>
          <p:spPr bwMode="auto">
            <a:xfrm>
              <a:off x="4500562" y="4607727"/>
              <a:ext cx="785818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2" name="Abgerundetes Rechteck 81"/>
            <p:cNvSpPr/>
            <p:nvPr/>
          </p:nvSpPr>
          <p:spPr bwMode="auto">
            <a:xfrm>
              <a:off x="5286380" y="2928934"/>
              <a:ext cx="1714512" cy="357190"/>
            </a:xfrm>
            <a:prstGeom prst="roundRect">
              <a:avLst>
                <a:gd name="adj" fmla="val 13767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80" charset="-128"/>
                </a:rPr>
                <a:t>IStoreAccessors</a:t>
              </a:r>
            </a:p>
          </p:txBody>
        </p:sp>
        <p:cxnSp>
          <p:nvCxnSpPr>
            <p:cNvPr id="87" name="Gerade Verbindung mit Pfeil 86"/>
            <p:cNvCxnSpPr>
              <a:stCxn id="47" idx="3"/>
              <a:endCxn id="82" idx="1"/>
            </p:cNvCxnSpPr>
            <p:nvPr/>
          </p:nvCxnSpPr>
          <p:spPr bwMode="auto">
            <a:xfrm>
              <a:off x="4500562" y="3107529"/>
              <a:ext cx="785818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>
                  <a:lumMod val="75000"/>
                </a:schemeClr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0" name="Gerade Verbindung mit Pfeil 89"/>
            <p:cNvCxnSpPr>
              <a:stCxn id="6" idx="3"/>
              <a:endCxn id="47" idx="1"/>
            </p:cNvCxnSpPr>
            <p:nvPr/>
          </p:nvCxnSpPr>
          <p:spPr bwMode="auto">
            <a:xfrm>
              <a:off x="2928926" y="3107529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8" name="Textfeld 97"/>
            <p:cNvSpPr txBox="1"/>
            <p:nvPr/>
          </p:nvSpPr>
          <p:spPr>
            <a:xfrm>
              <a:off x="4652675" y="2894442"/>
              <a:ext cx="603050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smtClean="0"/>
                <a:t>creates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Decomposition: Client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Detailed Architecture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88" name="Gruppieren 87"/>
          <p:cNvGrpSpPr/>
          <p:nvPr/>
        </p:nvGrpSpPr>
        <p:grpSpPr>
          <a:xfrm>
            <a:off x="857224" y="1785926"/>
            <a:ext cx="7429552" cy="4143404"/>
            <a:chOff x="1500166" y="2500306"/>
            <a:chExt cx="6000792" cy="3357586"/>
          </a:xfrm>
        </p:grpSpPr>
        <p:sp>
          <p:nvSpPr>
            <p:cNvPr id="5" name="Abgerundetes Rechteck 4"/>
            <p:cNvSpPr/>
            <p:nvPr/>
          </p:nvSpPr>
          <p:spPr bwMode="auto">
            <a:xfrm>
              <a:off x="1500166" y="2500306"/>
              <a:ext cx="6000792" cy="3357586"/>
            </a:xfrm>
            <a:prstGeom prst="roundRect">
              <a:avLst>
                <a:gd name="adj" fmla="val 435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endParaRPr>
            </a:p>
          </p:txBody>
        </p:sp>
        <p:sp>
          <p:nvSpPr>
            <p:cNvPr id="6" name="Abgerundetes Rechteck 5"/>
            <p:cNvSpPr/>
            <p:nvPr/>
          </p:nvSpPr>
          <p:spPr bwMode="auto">
            <a:xfrm>
              <a:off x="1714480" y="2714620"/>
              <a:ext cx="1428760" cy="357190"/>
            </a:xfrm>
            <a:prstGeom prst="roundRect">
              <a:avLst>
                <a:gd name="adj" fmla="val 137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80" charset="-128"/>
                </a:rPr>
                <a:t>CDOSession</a:t>
              </a:r>
            </a:p>
          </p:txBody>
        </p:sp>
        <p:sp>
          <p:nvSpPr>
            <p:cNvPr id="7" name="Abgerundetes Rechteck 6"/>
            <p:cNvSpPr/>
            <p:nvPr/>
          </p:nvSpPr>
          <p:spPr bwMode="auto">
            <a:xfrm>
              <a:off x="2714612" y="3286124"/>
              <a:ext cx="2286016" cy="357190"/>
            </a:xfrm>
            <a:prstGeom prst="roundRect">
              <a:avLst>
                <a:gd name="adj" fmla="val 137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/>
                <a:t>CDO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80" charset="-128"/>
                </a:rPr>
                <a:t>PackageManager</a:t>
              </a:r>
            </a:p>
          </p:txBody>
        </p:sp>
        <p:sp>
          <p:nvSpPr>
            <p:cNvPr id="8" name="Abgerundetes Rechteck 7"/>
            <p:cNvSpPr/>
            <p:nvPr/>
          </p:nvSpPr>
          <p:spPr bwMode="auto">
            <a:xfrm>
              <a:off x="2714612" y="3929066"/>
              <a:ext cx="2286016" cy="357190"/>
            </a:xfrm>
            <a:prstGeom prst="roundRect">
              <a:avLst>
                <a:gd name="adj" fmla="val 137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80" charset="-128"/>
                </a:rPr>
                <a:t>CDORevisionManager</a:t>
              </a:r>
            </a:p>
          </p:txBody>
        </p:sp>
        <p:sp>
          <p:nvSpPr>
            <p:cNvPr id="9" name="Abgerundetes Rechteck 8"/>
            <p:cNvSpPr/>
            <p:nvPr/>
          </p:nvSpPr>
          <p:spPr bwMode="auto">
            <a:xfrm>
              <a:off x="2714612" y="4572008"/>
              <a:ext cx="2286016" cy="357190"/>
            </a:xfrm>
            <a:prstGeom prst="roundRect">
              <a:avLst>
                <a:gd name="adj" fmla="val 13767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80" charset="-128"/>
                </a:rPr>
                <a:t>CDOViews</a:t>
              </a:r>
            </a:p>
          </p:txBody>
        </p:sp>
        <p:sp>
          <p:nvSpPr>
            <p:cNvPr id="10" name="Abgerundetes Rechteck 9"/>
            <p:cNvSpPr/>
            <p:nvPr/>
          </p:nvSpPr>
          <p:spPr bwMode="auto">
            <a:xfrm>
              <a:off x="2714612" y="5214950"/>
              <a:ext cx="2286016" cy="357190"/>
            </a:xfrm>
            <a:prstGeom prst="roundRect">
              <a:avLst>
                <a:gd name="adj" fmla="val 13767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80" charset="-128"/>
                </a:rPr>
                <a:t>CDOTransactions</a:t>
              </a:r>
            </a:p>
          </p:txBody>
        </p:sp>
        <p:cxnSp>
          <p:nvCxnSpPr>
            <p:cNvPr id="11" name="Form 10"/>
            <p:cNvCxnSpPr>
              <a:stCxn id="6" idx="2"/>
              <a:endCxn id="7" idx="1"/>
            </p:cNvCxnSpPr>
            <p:nvPr/>
          </p:nvCxnSpPr>
          <p:spPr bwMode="auto">
            <a:xfrm rot="16200000" flipH="1">
              <a:off x="2375282" y="3125388"/>
              <a:ext cx="392909" cy="2857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" name="Form 11"/>
            <p:cNvCxnSpPr>
              <a:stCxn id="6" idx="2"/>
              <a:endCxn id="8" idx="1"/>
            </p:cNvCxnSpPr>
            <p:nvPr/>
          </p:nvCxnSpPr>
          <p:spPr bwMode="auto">
            <a:xfrm rot="16200000" flipH="1">
              <a:off x="2053811" y="3446859"/>
              <a:ext cx="1035851" cy="2857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" name="Form 12"/>
            <p:cNvCxnSpPr>
              <a:stCxn id="6" idx="2"/>
              <a:endCxn id="9" idx="1"/>
            </p:cNvCxnSpPr>
            <p:nvPr/>
          </p:nvCxnSpPr>
          <p:spPr bwMode="auto">
            <a:xfrm rot="16200000" flipH="1">
              <a:off x="1732340" y="3768330"/>
              <a:ext cx="1678793" cy="2857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" name="Abgerundetes Rechteck 16"/>
            <p:cNvSpPr/>
            <p:nvPr/>
          </p:nvSpPr>
          <p:spPr bwMode="auto">
            <a:xfrm>
              <a:off x="5500694" y="3929066"/>
              <a:ext cx="1714512" cy="357190"/>
            </a:xfrm>
            <a:prstGeom prst="roundRect">
              <a:avLst>
                <a:gd name="adj" fmla="val 137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80" charset="-128"/>
                </a:rPr>
                <a:t>CDORevisions</a:t>
              </a:r>
            </a:p>
          </p:txBody>
        </p:sp>
        <p:cxnSp>
          <p:nvCxnSpPr>
            <p:cNvPr id="18" name="Gerade Verbindung mit Pfeil 17"/>
            <p:cNvCxnSpPr>
              <a:stCxn id="8" idx="3"/>
              <a:endCxn id="17" idx="1"/>
            </p:cNvCxnSpPr>
            <p:nvPr/>
          </p:nvCxnSpPr>
          <p:spPr bwMode="auto">
            <a:xfrm>
              <a:off x="5000628" y="4107661"/>
              <a:ext cx="500066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9" name="Abgerundetes Rechteck 18"/>
            <p:cNvSpPr/>
            <p:nvPr/>
          </p:nvSpPr>
          <p:spPr bwMode="auto">
            <a:xfrm>
              <a:off x="5500694" y="3286124"/>
              <a:ext cx="1714512" cy="357190"/>
            </a:xfrm>
            <a:prstGeom prst="roundRect">
              <a:avLst>
                <a:gd name="adj" fmla="val 137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80" charset="-128"/>
                </a:rPr>
                <a:t>CDOPackages</a:t>
              </a:r>
            </a:p>
          </p:txBody>
        </p:sp>
        <p:cxnSp>
          <p:nvCxnSpPr>
            <p:cNvPr id="20" name="Gerade Verbindung mit Pfeil 19"/>
            <p:cNvCxnSpPr>
              <a:stCxn id="7" idx="3"/>
              <a:endCxn id="19" idx="1"/>
            </p:cNvCxnSpPr>
            <p:nvPr/>
          </p:nvCxnSpPr>
          <p:spPr bwMode="auto">
            <a:xfrm>
              <a:off x="5000628" y="3464719"/>
              <a:ext cx="500066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" name="Abgerundetes Rechteck 21"/>
            <p:cNvSpPr/>
            <p:nvPr/>
          </p:nvSpPr>
          <p:spPr bwMode="auto">
            <a:xfrm>
              <a:off x="5500694" y="4572008"/>
              <a:ext cx="1714512" cy="357190"/>
            </a:xfrm>
            <a:prstGeom prst="roundRect">
              <a:avLst>
                <a:gd name="adj" fmla="val 13767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80" charset="-128"/>
                </a:rPr>
                <a:t>CDOObjects</a:t>
              </a:r>
            </a:p>
          </p:txBody>
        </p:sp>
        <p:cxnSp>
          <p:nvCxnSpPr>
            <p:cNvPr id="23" name="Gerade Verbindung mit Pfeil 22"/>
            <p:cNvCxnSpPr>
              <a:stCxn id="9" idx="3"/>
              <a:endCxn id="22" idx="1"/>
            </p:cNvCxnSpPr>
            <p:nvPr/>
          </p:nvCxnSpPr>
          <p:spPr bwMode="auto">
            <a:xfrm>
              <a:off x="5000628" y="4750603"/>
              <a:ext cx="500066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2" name="Abgerundetes Rechteck 51"/>
            <p:cNvSpPr/>
            <p:nvPr/>
          </p:nvSpPr>
          <p:spPr bwMode="auto">
            <a:xfrm>
              <a:off x="5500694" y="5214950"/>
              <a:ext cx="1714512" cy="357190"/>
            </a:xfrm>
            <a:prstGeom prst="roundRect">
              <a:avLst>
                <a:gd name="adj" fmla="val 137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80" charset="-128"/>
                </a:rPr>
                <a:t>Deltas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227319" y="4929198"/>
              <a:ext cx="563248" cy="19952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smtClean="0"/>
                <a:t>extends</a:t>
              </a:r>
              <a:endParaRPr lang="en-US" sz="1000" dirty="0"/>
            </a:p>
          </p:txBody>
        </p:sp>
        <p:cxnSp>
          <p:nvCxnSpPr>
            <p:cNvPr id="58" name="Gerade Verbindung mit Pfeil 57"/>
            <p:cNvCxnSpPr>
              <a:stCxn id="10" idx="0"/>
              <a:endCxn id="9" idx="2"/>
            </p:cNvCxnSpPr>
            <p:nvPr/>
          </p:nvCxnSpPr>
          <p:spPr bwMode="auto">
            <a:xfrm rot="5400000" flipH="1" flipV="1">
              <a:off x="3714744" y="5072074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>
                  <a:lumMod val="75000"/>
                </a:schemeClr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" name="Gerade Verbindung mit Pfeil 61"/>
            <p:cNvCxnSpPr>
              <a:stCxn id="10" idx="3"/>
              <a:endCxn id="52" idx="1"/>
            </p:cNvCxnSpPr>
            <p:nvPr/>
          </p:nvCxnSpPr>
          <p:spPr bwMode="auto">
            <a:xfrm>
              <a:off x="5000628" y="5393545"/>
              <a:ext cx="500066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" name="Gerade Verbindung mit Pfeil 64"/>
            <p:cNvCxnSpPr>
              <a:stCxn id="52" idx="0"/>
              <a:endCxn id="22" idx="2"/>
            </p:cNvCxnSpPr>
            <p:nvPr/>
          </p:nvCxnSpPr>
          <p:spPr bwMode="auto">
            <a:xfrm rot="5400000" flipH="1" flipV="1">
              <a:off x="6215074" y="5072074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3" name="Gerade Verbindung mit Pfeil 72"/>
            <p:cNvCxnSpPr>
              <a:stCxn id="17" idx="0"/>
              <a:endCxn id="19" idx="2"/>
            </p:cNvCxnSpPr>
            <p:nvPr/>
          </p:nvCxnSpPr>
          <p:spPr bwMode="auto">
            <a:xfrm rot="5400000" flipH="1" flipV="1">
              <a:off x="6215074" y="3786190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4" name="Gerade Verbindung mit Pfeil 83"/>
            <p:cNvCxnSpPr>
              <a:stCxn id="22" idx="0"/>
              <a:endCxn id="17" idx="2"/>
            </p:cNvCxnSpPr>
            <p:nvPr/>
          </p:nvCxnSpPr>
          <p:spPr bwMode="auto">
            <a:xfrm rot="5400000" flipH="1" flipV="1">
              <a:off x="6215074" y="442913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Interaction – CDOStateMachine (1)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Detailed Architecture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2678893" y="1785926"/>
            <a:ext cx="6107949" cy="4071966"/>
          </a:xfrm>
          <a:prstGeom prst="roundRect">
            <a:avLst>
              <a:gd name="adj" fmla="val 4353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PERSISTENT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81985" y="2356001"/>
            <a:ext cx="1628786" cy="570075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TRANSIENT</a:t>
            </a: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3004650" y="2356001"/>
            <a:ext cx="1628786" cy="570075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NEW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6832298" y="2356001"/>
            <a:ext cx="1628786" cy="570075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DIRTY</a:t>
            </a:r>
          </a:p>
        </p:txBody>
      </p:sp>
      <p:sp>
        <p:nvSpPr>
          <p:cNvPr id="14" name="Abgerundetes Rechteck 13"/>
          <p:cNvSpPr/>
          <p:nvPr/>
        </p:nvSpPr>
        <p:spPr bwMode="auto">
          <a:xfrm>
            <a:off x="3004650" y="4599928"/>
            <a:ext cx="1628786" cy="570075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PROXY</a:t>
            </a: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4959194" y="3496152"/>
            <a:ext cx="1628786" cy="570075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CLEAN</a:t>
            </a:r>
          </a:p>
        </p:txBody>
      </p:sp>
      <p:cxnSp>
        <p:nvCxnSpPr>
          <p:cNvPr id="30" name="Gerade Verbindung mit Pfeil 29"/>
          <p:cNvCxnSpPr>
            <a:stCxn id="6" idx="3"/>
            <a:endCxn id="7" idx="1"/>
          </p:cNvCxnSpPr>
          <p:nvPr/>
        </p:nvCxnSpPr>
        <p:spPr bwMode="auto">
          <a:xfrm>
            <a:off x="1910771" y="2641039"/>
            <a:ext cx="1093879" cy="18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1" name="Abgerundetes Rechteck 30"/>
          <p:cNvSpPr/>
          <p:nvPr/>
        </p:nvSpPr>
        <p:spPr bwMode="auto">
          <a:xfrm>
            <a:off x="6832298" y="4599928"/>
            <a:ext cx="1628786" cy="570075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CONFLICT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cxnSp>
        <p:nvCxnSpPr>
          <p:cNvPr id="48" name="Gewinkelte Verbindung 47"/>
          <p:cNvCxnSpPr>
            <a:stCxn id="7" idx="3"/>
            <a:endCxn id="16" idx="0"/>
          </p:cNvCxnSpPr>
          <p:nvPr/>
        </p:nvCxnSpPr>
        <p:spPr bwMode="auto">
          <a:xfrm>
            <a:off x="4633437" y="2641039"/>
            <a:ext cx="1140150" cy="85511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1" name="Gewinkelte Verbindung 47"/>
          <p:cNvCxnSpPr>
            <a:stCxn id="8" idx="1"/>
            <a:endCxn id="16" idx="0"/>
          </p:cNvCxnSpPr>
          <p:nvPr/>
        </p:nvCxnSpPr>
        <p:spPr bwMode="auto">
          <a:xfrm rot="10800000" flipV="1">
            <a:off x="5773587" y="2641038"/>
            <a:ext cx="1058711" cy="85511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Gewinkelte Verbindung 47"/>
          <p:cNvCxnSpPr>
            <a:stCxn id="16" idx="3"/>
            <a:endCxn id="8" idx="2"/>
          </p:cNvCxnSpPr>
          <p:nvPr/>
        </p:nvCxnSpPr>
        <p:spPr bwMode="auto">
          <a:xfrm flipV="1">
            <a:off x="6587980" y="2926076"/>
            <a:ext cx="1058711" cy="85511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9" name="Textfeld 58"/>
          <p:cNvSpPr txBox="1"/>
          <p:nvPr/>
        </p:nvSpPr>
        <p:spPr>
          <a:xfrm>
            <a:off x="5366391" y="4889312"/>
            <a:ext cx="824533" cy="2806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 smtClean="0"/>
              <a:t>invalidate</a:t>
            </a:r>
            <a:endParaRPr lang="en-US" sz="1000" dirty="0"/>
          </a:p>
        </p:txBody>
      </p:sp>
      <p:sp>
        <p:nvSpPr>
          <p:cNvPr id="60" name="Textfeld 59"/>
          <p:cNvSpPr txBox="1"/>
          <p:nvPr/>
        </p:nvSpPr>
        <p:spPr>
          <a:xfrm>
            <a:off x="6587980" y="3496152"/>
            <a:ext cx="519354" cy="2806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 smtClean="0"/>
              <a:t>write</a:t>
            </a:r>
            <a:endParaRPr lang="en-US" sz="1000" dirty="0"/>
          </a:p>
        </p:txBody>
      </p:sp>
      <p:sp>
        <p:nvSpPr>
          <p:cNvPr id="69" name="Textfeld 68"/>
          <p:cNvSpPr txBox="1"/>
          <p:nvPr/>
        </p:nvSpPr>
        <p:spPr>
          <a:xfrm>
            <a:off x="5447830" y="2356001"/>
            <a:ext cx="681995" cy="2806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 smtClean="0"/>
              <a:t>commit</a:t>
            </a:r>
            <a:endParaRPr lang="en-US" sz="1000" dirty="0"/>
          </a:p>
        </p:txBody>
      </p:sp>
      <p:sp>
        <p:nvSpPr>
          <p:cNvPr id="70" name="Textfeld 69"/>
          <p:cNvSpPr txBox="1"/>
          <p:nvPr/>
        </p:nvSpPr>
        <p:spPr>
          <a:xfrm>
            <a:off x="3330408" y="4319236"/>
            <a:ext cx="501080" cy="2806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 smtClean="0"/>
              <a:t>read</a:t>
            </a:r>
            <a:endParaRPr lang="en-US" sz="1000" dirty="0"/>
          </a:p>
        </p:txBody>
      </p:sp>
      <p:cxnSp>
        <p:nvCxnSpPr>
          <p:cNvPr id="71" name="Gewinkelte Verbindung 47"/>
          <p:cNvCxnSpPr>
            <a:stCxn id="16" idx="2"/>
            <a:endCxn id="31" idx="1"/>
          </p:cNvCxnSpPr>
          <p:nvPr/>
        </p:nvCxnSpPr>
        <p:spPr bwMode="auto">
          <a:xfrm rot="16200000" flipH="1">
            <a:off x="5893573" y="3946241"/>
            <a:ext cx="818739" cy="1058711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4" name="Gewinkelte Verbindung 47"/>
          <p:cNvCxnSpPr>
            <a:stCxn id="16" idx="2"/>
            <a:endCxn id="14" idx="3"/>
          </p:cNvCxnSpPr>
          <p:nvPr/>
        </p:nvCxnSpPr>
        <p:spPr bwMode="auto">
          <a:xfrm rot="5400000">
            <a:off x="4794143" y="3905521"/>
            <a:ext cx="818739" cy="114015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9" name="Gewinkelte Verbindung 47"/>
          <p:cNvCxnSpPr>
            <a:stCxn id="14" idx="0"/>
            <a:endCxn id="16" idx="1"/>
          </p:cNvCxnSpPr>
          <p:nvPr/>
        </p:nvCxnSpPr>
        <p:spPr bwMode="auto">
          <a:xfrm rot="5400000" flipH="1" flipV="1">
            <a:off x="3979749" y="3620484"/>
            <a:ext cx="818739" cy="114015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2" name="Gewinkelte Verbindung 47"/>
          <p:cNvCxnSpPr>
            <a:stCxn id="31" idx="2"/>
            <a:endCxn id="14" idx="2"/>
          </p:cNvCxnSpPr>
          <p:nvPr/>
        </p:nvCxnSpPr>
        <p:spPr bwMode="auto">
          <a:xfrm rot="5400000">
            <a:off x="5732868" y="3256179"/>
            <a:ext cx="1810" cy="3827648"/>
          </a:xfrm>
          <a:prstGeom prst="bentConnector3">
            <a:avLst>
              <a:gd name="adj1" fmla="val 20793457"/>
            </a:avLst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6" name="Textfeld 85"/>
          <p:cNvSpPr txBox="1"/>
          <p:nvPr/>
        </p:nvSpPr>
        <p:spPr>
          <a:xfrm>
            <a:off x="7646692" y="5170003"/>
            <a:ext cx="614380" cy="2806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 smtClean="0"/>
              <a:t>reload</a:t>
            </a:r>
            <a:endParaRPr lang="en-US" sz="1000" dirty="0"/>
          </a:p>
        </p:txBody>
      </p:sp>
      <p:sp>
        <p:nvSpPr>
          <p:cNvPr id="90" name="Textfeld 89"/>
          <p:cNvSpPr txBox="1"/>
          <p:nvPr/>
        </p:nvSpPr>
        <p:spPr>
          <a:xfrm>
            <a:off x="1910771" y="2356001"/>
            <a:ext cx="605243" cy="2806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 smtClean="0"/>
              <a:t>attach</a:t>
            </a:r>
            <a:endParaRPr lang="en-US" sz="1000" dirty="0"/>
          </a:p>
        </p:txBody>
      </p:sp>
      <p:cxnSp>
        <p:nvCxnSpPr>
          <p:cNvPr id="91" name="Gewinkelte Verbindung 47"/>
          <p:cNvCxnSpPr>
            <a:stCxn id="5" idx="1"/>
            <a:endCxn id="6" idx="2"/>
          </p:cNvCxnSpPr>
          <p:nvPr/>
        </p:nvCxnSpPr>
        <p:spPr bwMode="auto">
          <a:xfrm rot="10800000">
            <a:off x="1096379" y="2926076"/>
            <a:ext cx="1582515" cy="895833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4" name="Textfeld 93"/>
          <p:cNvSpPr txBox="1"/>
          <p:nvPr/>
        </p:nvSpPr>
        <p:spPr>
          <a:xfrm>
            <a:off x="2027379" y="3577591"/>
            <a:ext cx="645446" cy="2806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 smtClean="0"/>
              <a:t>detach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Interaction – CDOStateMachine (2)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Detailed Architecture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2678893" y="1785926"/>
            <a:ext cx="6107949" cy="4071966"/>
          </a:xfrm>
          <a:prstGeom prst="roundRect">
            <a:avLst>
              <a:gd name="adj" fmla="val 4353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PERSISTENT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35" name="Abgerundetes Rechteck 34"/>
          <p:cNvSpPr/>
          <p:nvPr/>
        </p:nvSpPr>
        <p:spPr bwMode="auto">
          <a:xfrm>
            <a:off x="281985" y="2356001"/>
            <a:ext cx="1628786" cy="570075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TRANSIENT</a:t>
            </a:r>
          </a:p>
        </p:txBody>
      </p:sp>
      <p:sp>
        <p:nvSpPr>
          <p:cNvPr id="36" name="Abgerundetes Rechteck 35"/>
          <p:cNvSpPr/>
          <p:nvPr/>
        </p:nvSpPr>
        <p:spPr bwMode="auto">
          <a:xfrm>
            <a:off x="3004650" y="2356001"/>
            <a:ext cx="1628786" cy="570075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NEW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cxnSp>
        <p:nvCxnSpPr>
          <p:cNvPr id="40" name="Gerade Verbindung mit Pfeil 39"/>
          <p:cNvCxnSpPr>
            <a:stCxn id="35" idx="3"/>
            <a:endCxn id="36" idx="1"/>
          </p:cNvCxnSpPr>
          <p:nvPr/>
        </p:nvCxnSpPr>
        <p:spPr bwMode="auto">
          <a:xfrm>
            <a:off x="1910771" y="2641039"/>
            <a:ext cx="1093879" cy="18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7" name="Textfeld 56"/>
          <p:cNvSpPr txBox="1"/>
          <p:nvPr/>
        </p:nvSpPr>
        <p:spPr>
          <a:xfrm>
            <a:off x="1910771" y="2356001"/>
            <a:ext cx="605243" cy="2806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 smtClean="0"/>
              <a:t>attach</a:t>
            </a:r>
            <a:endParaRPr lang="en-US" sz="1000" dirty="0"/>
          </a:p>
        </p:txBody>
      </p:sp>
      <p:cxnSp>
        <p:nvCxnSpPr>
          <p:cNvPr id="58" name="Gewinkelte Verbindung 47"/>
          <p:cNvCxnSpPr>
            <a:stCxn id="34" idx="1"/>
            <a:endCxn id="35" idx="2"/>
          </p:cNvCxnSpPr>
          <p:nvPr/>
        </p:nvCxnSpPr>
        <p:spPr bwMode="auto">
          <a:xfrm rot="10800000">
            <a:off x="1096379" y="2926076"/>
            <a:ext cx="1582515" cy="895833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1" name="Textfeld 60"/>
          <p:cNvSpPr txBox="1"/>
          <p:nvPr/>
        </p:nvSpPr>
        <p:spPr>
          <a:xfrm>
            <a:off x="2027379" y="3577591"/>
            <a:ext cx="645446" cy="2806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 smtClean="0"/>
              <a:t>detach</a:t>
            </a:r>
            <a:endParaRPr lang="en-US" sz="1000" dirty="0"/>
          </a:p>
        </p:txBody>
      </p:sp>
      <p:grpSp>
        <p:nvGrpSpPr>
          <p:cNvPr id="72" name="Gruppieren 71"/>
          <p:cNvGrpSpPr/>
          <p:nvPr/>
        </p:nvGrpSpPr>
        <p:grpSpPr>
          <a:xfrm>
            <a:off x="285720" y="4357694"/>
            <a:ext cx="1714512" cy="1000132"/>
            <a:chOff x="428596" y="4071942"/>
            <a:chExt cx="1714512" cy="1000132"/>
          </a:xfrm>
        </p:grpSpPr>
        <p:sp>
          <p:nvSpPr>
            <p:cNvPr id="62" name="Gefaltete Ecke 61"/>
            <p:cNvSpPr/>
            <p:nvPr/>
          </p:nvSpPr>
          <p:spPr bwMode="auto">
            <a:xfrm flipV="1">
              <a:off x="428596" y="4071942"/>
              <a:ext cx="1714512" cy="1000132"/>
            </a:xfrm>
            <a:prstGeom prst="foldedCorner">
              <a:avLst>
                <a:gd name="adj" fmla="val 2682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28596" y="4071942"/>
              <a:ext cx="1714512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400" i="1" dirty="0" smtClean="0"/>
                <a:t> No CDOID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i="1" dirty="0" smtClean="0"/>
                <a:t> No CDOView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i="1" dirty="0" smtClean="0"/>
                <a:t> No CDORevision</a:t>
              </a:r>
              <a:br>
                <a:rPr lang="en-US" sz="1400" i="1" dirty="0" smtClean="0"/>
              </a:br>
              <a:r>
                <a:rPr lang="en-US" sz="1400" i="1" dirty="0" smtClean="0"/>
                <a:t>  (state is in object)</a:t>
              </a:r>
              <a:endParaRPr lang="en-US" sz="1400" i="1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2928926" y="4357694"/>
            <a:ext cx="1857388" cy="1000132"/>
            <a:chOff x="642910" y="5214950"/>
            <a:chExt cx="1857388" cy="1000132"/>
          </a:xfrm>
        </p:grpSpPr>
        <p:sp>
          <p:nvSpPr>
            <p:cNvPr id="63" name="Gefaltete Ecke 62"/>
            <p:cNvSpPr/>
            <p:nvPr/>
          </p:nvSpPr>
          <p:spPr bwMode="auto">
            <a:xfrm flipV="1">
              <a:off x="642910" y="5214950"/>
              <a:ext cx="1857388" cy="1000132"/>
            </a:xfrm>
            <a:prstGeom prst="foldedCorner">
              <a:avLst>
                <a:gd name="adj" fmla="val 2682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42910" y="5214950"/>
              <a:ext cx="1857388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400" i="1" dirty="0" smtClean="0"/>
                <a:t> With CDOID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i="1" dirty="0" smtClean="0"/>
                <a:t> With CDOView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i="1" dirty="0" smtClean="0"/>
                <a:t> With CDORevision</a:t>
              </a:r>
              <a:br>
                <a:rPr lang="en-US" sz="1400" i="1" dirty="0" smtClean="0"/>
              </a:br>
              <a:r>
                <a:rPr lang="en-US" sz="1400" i="1" dirty="0" smtClean="0"/>
                <a:t>  (state is in revision)</a:t>
              </a:r>
              <a:endParaRPr lang="en-US" sz="1400" i="1" dirty="0"/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5286380" y="2500306"/>
            <a:ext cx="1857388" cy="357190"/>
            <a:chOff x="642910" y="5286388"/>
            <a:chExt cx="1857388" cy="357190"/>
          </a:xfrm>
        </p:grpSpPr>
        <p:sp>
          <p:nvSpPr>
            <p:cNvPr id="65" name="Gefaltete Ecke 64"/>
            <p:cNvSpPr/>
            <p:nvPr/>
          </p:nvSpPr>
          <p:spPr bwMode="auto">
            <a:xfrm flipV="1">
              <a:off x="642910" y="5286388"/>
              <a:ext cx="1857388" cy="357190"/>
            </a:xfrm>
            <a:prstGeom prst="foldedCorner">
              <a:avLst>
                <a:gd name="adj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642910" y="5286388"/>
              <a:ext cx="178595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200" i="1" dirty="0" smtClean="0"/>
                <a:t> With Temp CDOID</a:t>
              </a:r>
              <a:endParaRPr lang="en-US" sz="1200" i="1" dirty="0"/>
            </a:p>
          </p:txBody>
        </p:sp>
      </p:grpSp>
      <p:cxnSp>
        <p:nvCxnSpPr>
          <p:cNvPr id="68" name="Gerade Verbindung 67"/>
          <p:cNvCxnSpPr>
            <a:stCxn id="36" idx="3"/>
            <a:endCxn id="33" idx="1"/>
          </p:cNvCxnSpPr>
          <p:nvPr/>
        </p:nvCxnSpPr>
        <p:spPr bwMode="auto">
          <a:xfrm flipV="1">
            <a:off x="4633436" y="2638806"/>
            <a:ext cx="652944" cy="22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auto">
          <a:xfrm>
            <a:off x="285720" y="1714488"/>
            <a:ext cx="8643998" cy="2071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0" charset="-128"/>
              </a:rPr>
              <a:t>Client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85720" y="3786190"/>
            <a:ext cx="8643998" cy="17859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0" charset="-128"/>
              </a:rPr>
              <a:t>Server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285720" y="5572140"/>
            <a:ext cx="8643998" cy="5000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0" charset="-128"/>
              </a:rPr>
              <a:t>Client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Interaction - Committing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458100" cy="4343400"/>
          </a:xfrm>
        </p:spPr>
        <p:txBody>
          <a:bodyPr/>
          <a:lstStyle/>
          <a:p>
            <a:pPr marL="457200" indent="-457200"/>
            <a:r>
              <a:rPr lang="en-US" dirty="0" smtClean="0"/>
              <a:t>Client adds/modifies CDOObjects</a:t>
            </a:r>
          </a:p>
          <a:p>
            <a:pPr marL="457200" indent="-457200"/>
            <a:r>
              <a:rPr lang="en-US" dirty="0" smtClean="0"/>
              <a:t>Client transaction creates temporary IDs for new objects and records change deltas</a:t>
            </a:r>
          </a:p>
          <a:p>
            <a:pPr marL="457200" indent="-457200"/>
            <a:r>
              <a:rPr lang="en-US" dirty="0" smtClean="0"/>
              <a:t>Commit() sends new packages, new revisions and revision deltas to the server</a:t>
            </a:r>
          </a:p>
          <a:p>
            <a:pPr marL="457200" indent="-457200"/>
            <a:r>
              <a:rPr lang="en-US" dirty="0" smtClean="0"/>
              <a:t>Server passes data to the configured store</a:t>
            </a:r>
          </a:p>
          <a:p>
            <a:pPr marL="457200" indent="-457200"/>
            <a:r>
              <a:rPr lang="en-US" dirty="0" smtClean="0"/>
              <a:t>Store remaps temporary IDs and persists the data</a:t>
            </a:r>
          </a:p>
          <a:p>
            <a:pPr marL="457200" indent="-457200"/>
            <a:r>
              <a:rPr lang="en-US" dirty="0" smtClean="0"/>
              <a:t>Server sends back ID mappings</a:t>
            </a:r>
          </a:p>
          <a:p>
            <a:pPr marL="457200" indent="-457200"/>
            <a:r>
              <a:rPr lang="en-US" dirty="0" smtClean="0"/>
              <a:t>Server notifies other sessions about invalidations</a:t>
            </a:r>
          </a:p>
          <a:p>
            <a:pPr marL="457200" indent="-457200"/>
            <a:r>
              <a:rPr lang="en-US" dirty="0" smtClean="0"/>
              <a:t>Client transaction applies ID mappings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Detailed Architecture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/>
          <p:cNvSpPr/>
          <p:nvPr/>
        </p:nvSpPr>
        <p:spPr bwMode="auto">
          <a:xfrm>
            <a:off x="428596" y="1000108"/>
            <a:ext cx="1357322" cy="71438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the Author </a:t>
            </a:r>
          </a:p>
          <a:p>
            <a:endParaRPr lang="en-US" dirty="0" smtClean="0"/>
          </a:p>
          <a:p>
            <a:r>
              <a:rPr lang="en-US" dirty="0" smtClean="0"/>
              <a:t>EMF Intro</a:t>
            </a:r>
          </a:p>
          <a:p>
            <a:pPr lvl="1"/>
            <a:r>
              <a:rPr lang="en-US" dirty="0" smtClean="0"/>
              <a:t>EMF Persistence Framework</a:t>
            </a:r>
          </a:p>
          <a:p>
            <a:pPr lvl="1"/>
            <a:r>
              <a:rPr lang="en-US" dirty="0" smtClean="0"/>
              <a:t>Issues with XML Files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Distributed Shared Models</a:t>
            </a:r>
          </a:p>
          <a:p>
            <a:endParaRPr lang="en-US" dirty="0" smtClean="0"/>
          </a:p>
          <a:p>
            <a:r>
              <a:rPr lang="en-US" dirty="0" smtClean="0"/>
              <a:t>What is CDO About?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sz="2000" kern="0" dirty="0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≤ 5 minutes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285720" y="1714488"/>
            <a:ext cx="8643998" cy="2786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0" charset="-128"/>
              </a:rPr>
              <a:t>Client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285720" y="4500570"/>
            <a:ext cx="8643998" cy="9286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0" charset="-128"/>
              </a:rPr>
              <a:t>Server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285720" y="5429264"/>
            <a:ext cx="8643998" cy="785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0" charset="-128"/>
              </a:rPr>
              <a:t>Client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Interaction – Demand Loading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01042" cy="4343400"/>
          </a:xfrm>
        </p:spPr>
        <p:txBody>
          <a:bodyPr/>
          <a:lstStyle/>
          <a:p>
            <a:pPr marL="457200" indent="-457200"/>
            <a:r>
              <a:rPr lang="en-US" dirty="0" smtClean="0"/>
              <a:t>Client accesses an EReference</a:t>
            </a:r>
          </a:p>
          <a:p>
            <a:pPr marL="457200" indent="-457200"/>
            <a:r>
              <a:rPr lang="en-US" dirty="0" smtClean="0"/>
              <a:t>CDORevision delivers target CDOID</a:t>
            </a:r>
          </a:p>
          <a:p>
            <a:pPr marL="457200" indent="-457200"/>
            <a:r>
              <a:rPr lang="en-US" dirty="0" smtClean="0"/>
              <a:t>CDOView looks up target CDOObject</a:t>
            </a:r>
          </a:p>
          <a:p>
            <a:pPr marL="911225" lvl="1" indent="-457200"/>
            <a:r>
              <a:rPr lang="en-US" dirty="0" smtClean="0"/>
              <a:t>Found → Finished </a:t>
            </a:r>
          </a:p>
          <a:p>
            <a:pPr marL="911225" lvl="1" indent="-457200"/>
            <a:r>
              <a:rPr lang="en-US" dirty="0" smtClean="0"/>
              <a:t>CDORevisionManager looks up CDORevision</a:t>
            </a:r>
          </a:p>
          <a:p>
            <a:pPr marL="1257300" lvl="2" indent="-457200"/>
            <a:r>
              <a:rPr lang="en-US" dirty="0" smtClean="0"/>
              <a:t>Found → Creates new CDOObject, links it with revision, finished</a:t>
            </a:r>
          </a:p>
          <a:p>
            <a:pPr marL="1257300" lvl="2" indent="-457200"/>
            <a:r>
              <a:rPr lang="en-US" dirty="0" smtClean="0"/>
              <a:t>CDORevisionManager sends LoadRevisionRequest</a:t>
            </a:r>
          </a:p>
          <a:p>
            <a:pPr marL="1257300" lvl="2" indent="-457200"/>
            <a:r>
              <a:rPr lang="en-US" dirty="0" smtClean="0"/>
              <a:t>IRevisionManager looks up CDORevision</a:t>
            </a:r>
          </a:p>
          <a:p>
            <a:pPr marL="1595437" lvl="3" indent="-457200"/>
            <a:r>
              <a:rPr lang="en-US" dirty="0" smtClean="0"/>
              <a:t>If not found → Loads CDORevision from IStore and caches it</a:t>
            </a:r>
          </a:p>
          <a:p>
            <a:pPr marL="1257300" lvl="2" indent="-457200"/>
            <a:r>
              <a:rPr lang="en-US" dirty="0" smtClean="0"/>
              <a:t>IRevisionManager sends back CDORevision to client</a:t>
            </a:r>
          </a:p>
          <a:p>
            <a:pPr marL="1257300" lvl="2" indent="-457200"/>
            <a:r>
              <a:rPr lang="en-US" dirty="0" smtClean="0"/>
              <a:t>CDORevisionManager caches CDORevision</a:t>
            </a:r>
          </a:p>
          <a:p>
            <a:pPr marL="457200" indent="-457200"/>
            <a:r>
              <a:rPr lang="en-US" dirty="0" smtClean="0"/>
              <a:t>Creates new CDOObject, links it with revision, finished</a:t>
            </a:r>
          </a:p>
          <a:p>
            <a:pPr marL="1257300" lvl="2" indent="-457200"/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Detailed Architecture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/>
          <p:cNvSpPr/>
          <p:nvPr/>
        </p:nvSpPr>
        <p:spPr bwMode="auto">
          <a:xfrm>
            <a:off x="428596" y="1000108"/>
            <a:ext cx="1357322" cy="71438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Programming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a Managed Container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Using the Server API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Using the Client API</a:t>
            </a:r>
          </a:p>
          <a:p>
            <a:pPr lvl="1"/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sz="2000" kern="0" dirty="0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≤ 10 minutes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Managed Container (1)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43050"/>
            <a:ext cx="8315356" cy="4643470"/>
          </a:xfrm>
        </p:spPr>
        <p:txBody>
          <a:bodyPr/>
          <a:lstStyle/>
          <a:p>
            <a:pPr>
              <a:buNone/>
            </a:pPr>
            <a:r>
              <a:rPr lang="en-US" sz="1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IManagedContainer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IContainer&lt;Object&gt;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IRegistry&lt;IFactoryKey, IFactory&gt; </a:t>
            </a:r>
            <a:r>
              <a:rPr lang="en-US" sz="10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getFactoryRegistry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IManagedContainer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registerFactory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(IFactory factory);</a:t>
            </a:r>
          </a:p>
          <a:p>
            <a:pPr>
              <a:buNone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List&lt;IElementProcessor&gt;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getPostProcessors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addPostProcessor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(IElementProcessor postProcessor, boolean processExistingElements);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addPostProcessor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(IElementProcessor postProcessor);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removePostProcessor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(IElementProcessor postProcessor);</a:t>
            </a:r>
          </a:p>
          <a:p>
            <a:pPr>
              <a:buNone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Set&lt;String&gt;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getProductGroups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Set&lt;String&gt;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getFactoryTypes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(String productGroup);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IFactory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getFactory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(String productGroup, String factoryType);</a:t>
            </a:r>
          </a:p>
          <a:p>
            <a:pPr>
              <a:buNone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putElement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(String productGroup, String factoryType, String description, Object element);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sz="10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removeElement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(String productGroup, String factoryType, String description);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sz="10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getElement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(String productGroup, String factoryType, String description);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Object[] </a:t>
            </a:r>
            <a:r>
              <a:rPr lang="en-US" sz="10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getElements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(String productGroup, String factoryType);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Object[] </a:t>
            </a:r>
            <a:r>
              <a:rPr lang="en-US" sz="10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getElements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(String productGroup);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String[] </a:t>
            </a:r>
            <a:r>
              <a:rPr lang="en-US" sz="10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getElementKey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(Object element);</a:t>
            </a:r>
          </a:p>
          <a:p>
            <a:pPr>
              <a:buNone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clearElements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loadElements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(InputStream stream) </a:t>
            </a:r>
            <a:r>
              <a:rPr lang="en-US" sz="1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IOException;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saveElements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(OutputStream stream) </a:t>
            </a:r>
            <a:r>
              <a:rPr lang="en-US" sz="1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IOException;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Programming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Managed Container (2)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43050"/>
            <a:ext cx="8315356" cy="4643470"/>
          </a:xfrm>
        </p:spPr>
        <p:txBody>
          <a:bodyPr/>
          <a:lstStyle/>
          <a:p>
            <a:pPr>
              <a:buNone/>
            </a:pPr>
            <a:r>
              <a:rPr lang="en-US" sz="1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&lt;plugin&gt;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&lt;extension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     point=</a:t>
            </a:r>
            <a:r>
              <a:rPr lang="en-US" sz="1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"org.eclipse.net4j.util.factories"</a:t>
            </a:r>
            <a:r>
              <a:rPr lang="en-US" sz="1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  &lt;factory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        class=</a:t>
            </a:r>
            <a:r>
              <a:rPr lang="en-US" sz="1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"org.eclipse.net4j.internal.tcp.TCPAcceptorFactory"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        productGroup=</a:t>
            </a:r>
            <a:r>
              <a:rPr lang="en-US" sz="1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"org.eclipse.net4j.acceptors"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        type=</a:t>
            </a:r>
            <a:r>
              <a:rPr lang="en-US" sz="1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"tcp"</a:t>
            </a:r>
            <a:r>
              <a:rPr lang="en-US" sz="1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  &lt;factory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        class=</a:t>
            </a:r>
            <a:r>
              <a:rPr lang="en-US" sz="1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"org.eclipse.net4j.internal.tcp.TCPConnectorFactory"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        productGroup=</a:t>
            </a:r>
            <a:r>
              <a:rPr lang="en-US" sz="1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"org.eclipse.net4j.connectors"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        type=</a:t>
            </a:r>
            <a:r>
              <a:rPr lang="en-US" sz="1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"tcp"</a:t>
            </a:r>
            <a:r>
              <a:rPr lang="en-US" sz="1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  &lt;factory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        class=</a:t>
            </a:r>
            <a:r>
              <a:rPr lang="en-US" sz="1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"org.eclipse.net4j.internal.tcp.TCPSelectorFactory"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        productGroup=</a:t>
            </a:r>
            <a:r>
              <a:rPr lang="en-US" sz="1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"org.eclipse.net4j.selectors"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        type=</a:t>
            </a:r>
            <a:r>
              <a:rPr lang="en-US" sz="1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"tcp"</a:t>
            </a:r>
            <a:r>
              <a:rPr lang="en-US" sz="1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&lt;/extension&gt;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&lt;extension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     point=</a:t>
            </a:r>
            <a:r>
              <a:rPr lang="en-US" sz="1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"org.eclipse.net4j.util.elementProcessors"</a:t>
            </a:r>
            <a:r>
              <a:rPr lang="en-US" sz="1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  &lt;elementProcessor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        class=</a:t>
            </a:r>
            <a:r>
              <a:rPr lang="en-US" sz="1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"org.eclipse.net4j.internal.tcp.TCPSelectorInjector"</a:t>
            </a:r>
            <a:r>
              <a:rPr lang="en-US" sz="1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  &lt;/elementProcessor&gt;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&lt;/extension&gt;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&lt;/plugin&gt;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Programming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Managed Container (3)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43050"/>
            <a:ext cx="8315356" cy="4643470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IManagedContainer container = IPluginContainer.INSTANCE;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IConnector connector = (IConnector)container.getElement(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4					</a:t>
            </a:r>
            <a:r>
              <a:rPr lang="en-US" sz="1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“org.eclipse.net4j.connectors”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					</a:t>
            </a:r>
            <a:r>
              <a:rPr lang="en-US" sz="1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“tcp”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					</a:t>
            </a:r>
            <a:r>
              <a:rPr lang="en-US" sz="1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“localhost:2036”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400" dirty="0" smtClean="0">
              <a:solidFill>
                <a:srgbClr val="99336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&gt;	TCPSelector [debug.lifecycle.dump] DUMP TCPClientConnector@8</a:t>
            </a:r>
          </a:p>
          <a:p>
            <a:pPr>
              <a:buNone/>
            </a:pP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&gt; 		Connector.userID = null</a:t>
            </a:r>
          </a:p>
          <a:p>
            <a:pPr>
              <a:buNone/>
            </a:pP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&gt; 		</a:t>
            </a: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Connector.negotiator = null</a:t>
            </a:r>
          </a:p>
          <a:p>
            <a:pPr>
              <a:buNone/>
            </a:pP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&gt; 		Connector.negotiationContext = null</a:t>
            </a:r>
          </a:p>
          <a:p>
            <a:pPr>
              <a:buNone/>
            </a:pP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&gt; 		</a:t>
            </a: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Connector.bufferProvider = BufferPool[4.096]</a:t>
            </a:r>
          </a:p>
          <a:p>
            <a:pPr>
              <a:buNone/>
            </a:pP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&gt; 		</a:t>
            </a: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Connector.receiveExecutor = java.util.concurrent.ThreadPoolExecutor@dd7404</a:t>
            </a:r>
          </a:p>
          <a:p>
            <a:pPr>
              <a:buNone/>
            </a:pP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&gt; 		Connector.nextChannelID = 1</a:t>
            </a:r>
          </a:p>
          <a:p>
            <a:pPr>
              <a:buNone/>
            </a:pP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&gt; 		Connector.connectorState = CONNECTED</a:t>
            </a:r>
          </a:p>
          <a:p>
            <a:pPr>
              <a:buNone/>
            </a:pP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&gt; 		</a:t>
            </a: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TCPConnector.selector = TCPSelector</a:t>
            </a:r>
          </a:p>
          <a:p>
            <a:pPr>
              <a:buNone/>
            </a:pP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&gt; 		TCPConnector.controlChannel = Channel[Control]</a:t>
            </a:r>
          </a:p>
          <a:p>
            <a:pPr>
              <a:buNone/>
            </a:pP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&gt; 		TCPConnector.host = localhost</a:t>
            </a:r>
          </a:p>
          <a:p>
            <a:pPr>
              <a:buNone/>
            </a:pP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&gt; 		TCPConnector.port = 2036</a:t>
            </a:r>
            <a:endParaRPr lang="en-US" sz="1400" i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Programming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Managed Container (4)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315356" cy="4462482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Turn on tracing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OMPlatform.</a:t>
            </a:r>
            <a:r>
              <a:rPr lang="en-US" sz="1400" b="1" i="1" dirty="0" smtClean="0">
                <a:latin typeface="Courier New" pitchFamily="49" charset="0"/>
                <a:cs typeface="Courier New" pitchFamily="49" charset="0"/>
              </a:rPr>
              <a:t>INSTANCE.setDebugging(true);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Prepare the standalone infra structure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Not needed when running inside Eclipse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IManagedContainer container = ContainerUtil.</a:t>
            </a:r>
            <a:r>
              <a:rPr lang="en-US" sz="1400" b="1" i="1" dirty="0" smtClean="0">
                <a:latin typeface="Courier New" pitchFamily="49" charset="0"/>
                <a:cs typeface="Courier New" pitchFamily="49" charset="0"/>
              </a:rPr>
              <a:t>createContainer();</a:t>
            </a:r>
          </a:p>
          <a:p>
            <a:pPr>
              <a:buNone/>
            </a:pPr>
            <a:endParaRPr lang="en-US" sz="1400" b="1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Net4jUtil.</a:t>
            </a:r>
            <a:r>
              <a:rPr lang="en-US" sz="1400" b="1" i="1" dirty="0" smtClean="0">
                <a:latin typeface="Courier New" pitchFamily="49" charset="0"/>
                <a:cs typeface="Courier New" pitchFamily="49" charset="0"/>
              </a:rPr>
              <a:t>prepareContainer(container); </a:t>
            </a:r>
            <a:r>
              <a:rPr lang="en-US" sz="1400" i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Prepare the Net4j kernel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JVMUtil.</a:t>
            </a:r>
            <a:r>
              <a:rPr lang="en-US" sz="1400" b="1" i="1" dirty="0" smtClean="0">
                <a:latin typeface="Courier New" pitchFamily="49" charset="0"/>
                <a:cs typeface="Courier New" pitchFamily="49" charset="0"/>
              </a:rPr>
              <a:t>prepareContainer(container); </a:t>
            </a:r>
            <a:r>
              <a:rPr lang="en-US" sz="1400" i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Prepare the JVM transport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CDOServerUtil.</a:t>
            </a:r>
            <a:r>
              <a:rPr lang="en-US" sz="1400" b="1" i="1" dirty="0" smtClean="0">
                <a:latin typeface="Courier New" pitchFamily="49" charset="0"/>
                <a:cs typeface="Courier New" pitchFamily="49" charset="0"/>
              </a:rPr>
              <a:t>prepareContainer(container); </a:t>
            </a:r>
            <a:r>
              <a:rPr lang="en-US" sz="1400" i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Prepare the CDO server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CDOUtil.</a:t>
            </a:r>
            <a:r>
              <a:rPr lang="en-US" sz="1400" b="1" i="1" dirty="0" smtClean="0">
                <a:latin typeface="Courier New" pitchFamily="49" charset="0"/>
                <a:cs typeface="Courier New" pitchFamily="49" charset="0"/>
              </a:rPr>
              <a:t>prepareContainer(container, false); </a:t>
            </a:r>
            <a:r>
              <a:rPr lang="en-US" sz="1400" i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Prepare the CDO client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Start the JVM transport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IAcceptor acceptor = JVMUtil.</a:t>
            </a:r>
            <a:r>
              <a:rPr lang="en-US" sz="1400" b="1" i="1" dirty="0" smtClean="0">
                <a:latin typeface="Courier New" pitchFamily="49" charset="0"/>
                <a:cs typeface="Courier New" pitchFamily="49" charset="0"/>
              </a:rPr>
              <a:t>getAcceptor(container, </a:t>
            </a:r>
            <a:r>
              <a:rPr lang="en-US" sz="1400" b="1" i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"default"</a:t>
            </a:r>
            <a:r>
              <a:rPr lang="en-US" sz="1400" b="1" i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endParaRPr lang="en-US" sz="1400" b="1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Open a JVM connection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IConnector connector = JVMUtil.</a:t>
            </a:r>
            <a:r>
              <a:rPr lang="en-US" sz="1400" b="1" i="1" dirty="0" smtClean="0">
                <a:latin typeface="Courier New" pitchFamily="49" charset="0"/>
                <a:cs typeface="Courier New" pitchFamily="49" charset="0"/>
              </a:rPr>
              <a:t>getConnector(container, </a:t>
            </a:r>
            <a:r>
              <a:rPr lang="en-US" sz="1400" b="1" i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"default"</a:t>
            </a:r>
            <a:r>
              <a:rPr lang="en-US" sz="1400" b="1" i="1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Programming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Server API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752600"/>
            <a:ext cx="8501090" cy="4462482"/>
          </a:xfrm>
        </p:spPr>
        <p:txBody>
          <a:bodyPr/>
          <a:lstStyle/>
          <a:p>
            <a:pPr>
              <a:buNone/>
            </a:pPr>
            <a:r>
              <a:rPr lang="en-US" sz="1400" i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Prepare store parameters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IMappingStrategy strategy = CDODBUtil.createMappingStrategy(</a:t>
            </a:r>
            <a:r>
              <a:rPr lang="en-US" sz="14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"horizontal"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IDBAdapter adapter = DBUtil.getDBAdapter(</a:t>
            </a:r>
            <a:r>
              <a:rPr lang="en-US" sz="14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"mysql"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IConnectionProvider provider = DBUtil.createConnectionProvider(</a:t>
            </a:r>
            <a:r>
              <a:rPr lang="en-US" sz="14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dataSource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i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Create a DBStore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IStore store = CDODBUtil.createStore(strategy, adapter, provider);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i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Create a repository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Map&lt;String, String&gt; props = </a:t>
            </a:r>
            <a:r>
              <a:rPr lang="en-US" sz="14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HashMap&lt;String, String&gt;();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props.put(Props.</a:t>
            </a:r>
            <a:r>
              <a:rPr lang="en-US" sz="1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PROP_SUPPORTING_REVISION_DELTAS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"true"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props.put(Props.</a:t>
            </a:r>
            <a:r>
              <a:rPr lang="en-US" sz="1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PROP_CURRENT_LRU_CAPACITY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"10000"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props.put(Props.</a:t>
            </a:r>
            <a:r>
              <a:rPr lang="en-US" sz="1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PROP_REVISED_LRU_CAPACITY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"10000"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IRepository repository = CDOServerUtil.createRepository(</a:t>
            </a:r>
            <a:r>
              <a:rPr lang="en-US" sz="14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"repo"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store, props);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i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Start the repository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CDOServerUtil.addRepository(</a:t>
            </a:r>
            <a:r>
              <a:rPr lang="en-US" sz="14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repository);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Programming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Client API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71612"/>
            <a:ext cx="7772400" cy="4714908"/>
          </a:xfrm>
        </p:spPr>
        <p:txBody>
          <a:bodyPr/>
          <a:lstStyle/>
          <a:p>
            <a:pPr>
              <a:buNone/>
            </a:pPr>
            <a:r>
              <a:rPr lang="en-US" sz="1400" i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Open an embedded connection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IConnector connector = JVMUtil.</a:t>
            </a:r>
            <a:r>
              <a:rPr lang="en-US" sz="1400" b="1" i="1" dirty="0" smtClean="0">
                <a:latin typeface="Courier New" pitchFamily="49" charset="0"/>
                <a:cs typeface="Courier New" pitchFamily="49" charset="0"/>
              </a:rPr>
              <a:t>getConnector(container, "default");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i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Open a session and register the model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CDOSession session = CDOUtil.</a:t>
            </a:r>
            <a:r>
              <a:rPr lang="en-US" sz="1400" b="1" i="1" dirty="0" smtClean="0">
                <a:latin typeface="Courier New" pitchFamily="49" charset="0"/>
                <a:cs typeface="Courier New" pitchFamily="49" charset="0"/>
              </a:rPr>
              <a:t>openSession(connector, “repo", true);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session.getPackageRegistry().putEPackage(Model1Package.</a:t>
            </a:r>
            <a:r>
              <a:rPr lang="en-US" sz="1400" b="1" i="1" dirty="0" smtClean="0">
                <a:latin typeface="Courier New" pitchFamily="49" charset="0"/>
                <a:cs typeface="Courier New" pitchFamily="49" charset="0"/>
              </a:rPr>
              <a:t>eINSTANCE);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i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Start a transaction and create a resource</a:t>
            </a:r>
          </a:p>
          <a:p>
            <a:pPr>
              <a:buNone/>
            </a:pPr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CDOTransaction transaction = session.openTransaction();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Resource resource = transaction.createResource("/my/big/resource");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i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Work normally with the EMF resource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resource.getContents().add(</a:t>
            </a:r>
            <a:r>
              <a:rPr lang="en-US" sz="1400" b="1" i="1" dirty="0" smtClean="0">
                <a:latin typeface="Courier New" pitchFamily="49" charset="0"/>
                <a:cs typeface="Courier New" pitchFamily="49" charset="0"/>
              </a:rPr>
              <a:t>getInputModel()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transaction.commit();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i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Cleanup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session.close();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connector.disconnect();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Programming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 bwMode="auto">
          <a:xfrm>
            <a:off x="428596" y="1000108"/>
            <a:ext cx="1357322" cy="71438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Advanced Features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Optimizations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Network Protocol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Server Side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DB Store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sz="2000" kern="0" dirty="0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≤ 5 minutes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 for dynamic models </a:t>
            </a:r>
          </a:p>
          <a:p>
            <a:pPr lvl="1"/>
            <a:r>
              <a:rPr lang="en-US" dirty="0" smtClean="0"/>
              <a:t>just load .ecore file and commit to repository</a:t>
            </a:r>
          </a:p>
          <a:p>
            <a:r>
              <a:rPr lang="en-US" dirty="0" smtClean="0"/>
              <a:t>Support for legacy models</a:t>
            </a:r>
          </a:p>
          <a:p>
            <a:pPr lvl="1"/>
            <a:r>
              <a:rPr lang="en-US" dirty="0" smtClean="0"/>
              <a:t>for compiled models without access to .genmodel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sz="2000" kern="0" dirty="0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Advanced Features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Author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Eike Stepper, Germany, Berlin</a:t>
            </a:r>
          </a:p>
          <a:p>
            <a:pPr lvl="1"/>
            <a:r>
              <a:rPr lang="en-US" dirty="0" smtClean="0"/>
              <a:t>Born in 1970</a:t>
            </a:r>
          </a:p>
          <a:p>
            <a:pPr lvl="1"/>
            <a:r>
              <a:rPr lang="en-US" dirty="0" smtClean="0"/>
              <a:t>Started programming in 1983</a:t>
            </a:r>
          </a:p>
          <a:p>
            <a:pPr lvl="1"/>
            <a:r>
              <a:rPr lang="en-US" dirty="0" smtClean="0"/>
              <a:t>Studied mathematics and computer science</a:t>
            </a:r>
          </a:p>
          <a:p>
            <a:pPr lvl="1"/>
            <a:r>
              <a:rPr lang="en-US" dirty="0" smtClean="0"/>
              <a:t>Founded first company ES-Computersysteme in 1991</a:t>
            </a:r>
          </a:p>
          <a:p>
            <a:pPr lvl="1"/>
            <a:r>
              <a:rPr lang="en-US" dirty="0" smtClean="0"/>
              <a:t>Consulting in dozens of IT projects</a:t>
            </a:r>
          </a:p>
          <a:p>
            <a:pPr lvl="1"/>
            <a:r>
              <a:rPr lang="en-US" dirty="0" smtClean="0"/>
              <a:t>First orthogonally persistent system in 2000 (C++)</a:t>
            </a:r>
          </a:p>
          <a:p>
            <a:r>
              <a:rPr lang="en-US" dirty="0" smtClean="0"/>
              <a:t>First version of CDO in 2003</a:t>
            </a:r>
          </a:p>
          <a:p>
            <a:pPr lvl="1"/>
            <a:r>
              <a:rPr lang="en-US" dirty="0" smtClean="0"/>
              <a:t>Contribution of CDO to Eclipse.org in 2004</a:t>
            </a:r>
          </a:p>
          <a:p>
            <a:pPr lvl="1"/>
            <a:r>
              <a:rPr lang="en-US" dirty="0" smtClean="0"/>
              <a:t>Complete rewrite with new design in 2007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Sharing of objects between views/transactions</a:t>
            </a:r>
          </a:p>
          <a:p>
            <a:pPr lvl="1"/>
            <a:r>
              <a:rPr lang="en-US" dirty="0" smtClean="0"/>
              <a:t>Modeled state resides in the session</a:t>
            </a:r>
          </a:p>
          <a:p>
            <a:r>
              <a:rPr lang="en-US" dirty="0" smtClean="0"/>
              <a:t>Demand loading and unloading of objects</a:t>
            </a:r>
          </a:p>
          <a:p>
            <a:pPr lvl="1"/>
            <a:r>
              <a:rPr lang="en-US" dirty="0" smtClean="0"/>
              <a:t>Containment does not prevent laziness</a:t>
            </a:r>
          </a:p>
          <a:p>
            <a:r>
              <a:rPr lang="en-US" dirty="0" smtClean="0"/>
              <a:t>Transmission of only change deltas</a:t>
            </a:r>
          </a:p>
          <a:p>
            <a:pPr lvl="1"/>
            <a:r>
              <a:rPr lang="en-US" dirty="0" smtClean="0"/>
              <a:t>Currently from client to server</a:t>
            </a:r>
          </a:p>
          <a:p>
            <a:r>
              <a:rPr lang="en-US" dirty="0" smtClean="0"/>
              <a:t>Partial collection loading (chunking)</a:t>
            </a:r>
          </a:p>
          <a:p>
            <a:r>
              <a:rPr lang="en-US" dirty="0" smtClean="0"/>
              <a:t>Adaptable object pre-fetching</a:t>
            </a:r>
          </a:p>
          <a:p>
            <a:pPr lvl="1"/>
            <a:r>
              <a:rPr lang="en-US" dirty="0" smtClean="0"/>
              <a:t>Configurable per view</a:t>
            </a:r>
          </a:p>
          <a:p>
            <a:pPr lvl="1"/>
            <a:r>
              <a:rPr lang="en-US" dirty="0" smtClean="0"/>
              <a:t>Intelligent model usage analyzers</a:t>
            </a:r>
          </a:p>
          <a:p>
            <a:pPr lvl="1"/>
            <a:r>
              <a:rPr lang="en-US" dirty="0" smtClean="0"/>
              <a:t>Optionally done in background</a:t>
            </a:r>
          </a:p>
          <a:p>
            <a:pPr lvl="1"/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sz="2000" kern="0" dirty="0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Advanced Features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Network Protocol</a:t>
            </a:r>
            <a:endParaRPr 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Net4j based binary application protocol</a:t>
            </a:r>
          </a:p>
          <a:p>
            <a:pPr lvl="1"/>
            <a:r>
              <a:rPr lang="en-US" dirty="0" smtClean="0"/>
              <a:t>Buffered, non-blocking, asynchronous</a:t>
            </a:r>
          </a:p>
          <a:p>
            <a:r>
              <a:rPr lang="en-US" dirty="0" smtClean="0"/>
              <a:t>Pluggable transport layer</a:t>
            </a:r>
          </a:p>
          <a:p>
            <a:pPr lvl="1"/>
            <a:r>
              <a:rPr lang="en-US" dirty="0" smtClean="0"/>
              <a:t>NIO socket transport </a:t>
            </a:r>
          </a:p>
          <a:p>
            <a:pPr lvl="1"/>
            <a:r>
              <a:rPr lang="en-US" dirty="0" smtClean="0"/>
              <a:t>JVM embedded transport</a:t>
            </a:r>
          </a:p>
          <a:p>
            <a:r>
              <a:rPr lang="en-US" dirty="0" smtClean="0"/>
              <a:t>Pluggable fail over support </a:t>
            </a:r>
          </a:p>
          <a:p>
            <a:r>
              <a:rPr lang="en-US" dirty="0" smtClean="0"/>
              <a:t>Pluggable authentication</a:t>
            </a:r>
          </a:p>
          <a:p>
            <a:pPr lvl="1"/>
            <a:r>
              <a:rPr lang="en-US" dirty="0" smtClean="0"/>
              <a:t>Challenge/response negotiation</a:t>
            </a:r>
          </a:p>
          <a:p>
            <a:r>
              <a:rPr lang="en-US" dirty="0" smtClean="0"/>
              <a:t>Multiple acceptors per server 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sz="2000" kern="0" dirty="0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Advanced Features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Server Side</a:t>
            </a:r>
            <a:endParaRPr 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repositories per server</a:t>
            </a:r>
          </a:p>
          <a:p>
            <a:pPr lvl="1"/>
            <a:r>
              <a:rPr lang="en-US" dirty="0" smtClean="0"/>
              <a:t>Configurable storage adapter per repository</a:t>
            </a:r>
          </a:p>
          <a:p>
            <a:pPr lvl="2"/>
            <a:r>
              <a:rPr lang="en-US" dirty="0" smtClean="0"/>
              <a:t>Shipped with JDBC based O/R mapping adapter</a:t>
            </a:r>
          </a:p>
          <a:p>
            <a:pPr lvl="2"/>
            <a:r>
              <a:rPr lang="en-US" dirty="0" smtClean="0"/>
              <a:t>Known to work with an Objectivity OODB adapter</a:t>
            </a:r>
          </a:p>
          <a:p>
            <a:pPr lvl="2"/>
            <a:r>
              <a:rPr lang="en-US" dirty="0" smtClean="0"/>
              <a:t>Work on a Hibernate adapter is underway</a:t>
            </a:r>
          </a:p>
          <a:p>
            <a:pPr lvl="1"/>
            <a:r>
              <a:rPr lang="en-US" dirty="0" smtClean="0"/>
              <a:t>Configurable caching per repository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Supported Environments</a:t>
            </a:r>
          </a:p>
          <a:p>
            <a:pPr lvl="1"/>
            <a:r>
              <a:rPr lang="en-US" dirty="0" smtClean="0"/>
              <a:t>OSGi and Eclipse</a:t>
            </a:r>
          </a:p>
          <a:p>
            <a:pPr lvl="1"/>
            <a:r>
              <a:rPr lang="en-US" dirty="0" smtClean="0"/>
              <a:t>Standalone applications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sz="2000" kern="0" dirty="0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Advanced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DB Store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Supports the auditing mode of the repository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Pluggable mapping strategies</a:t>
            </a:r>
          </a:p>
          <a:p>
            <a:pPr lvl="1"/>
            <a:r>
              <a:rPr lang="en-US" dirty="0" smtClean="0"/>
              <a:t>Horizontal mappings</a:t>
            </a:r>
          </a:p>
          <a:p>
            <a:pPr lvl="1"/>
            <a:r>
              <a:rPr lang="en-US" dirty="0" smtClean="0"/>
              <a:t>Vertical mappings</a:t>
            </a:r>
          </a:p>
          <a:p>
            <a:pPr lvl="1"/>
            <a:r>
              <a:rPr lang="en-US" dirty="0" smtClean="0"/>
              <a:t>Different mapping modes for collections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Pluggable SQL dialect adapters</a:t>
            </a:r>
          </a:p>
          <a:p>
            <a:pPr lvl="1"/>
            <a:r>
              <a:rPr lang="en-US" dirty="0" smtClean="0"/>
              <a:t>Derby adapter</a:t>
            </a:r>
          </a:p>
          <a:p>
            <a:pPr lvl="1"/>
            <a:r>
              <a:rPr lang="en-US" dirty="0" smtClean="0"/>
              <a:t>Mysql adapter</a:t>
            </a:r>
          </a:p>
          <a:p>
            <a:pPr lvl="1"/>
            <a:r>
              <a:rPr lang="en-US" dirty="0" smtClean="0"/>
              <a:t>Hsqldb adapter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sz="2000" kern="0" dirty="0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Advanced Features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/>
          <p:cNvSpPr/>
          <p:nvPr/>
        </p:nvSpPr>
        <p:spPr bwMode="auto">
          <a:xfrm>
            <a:off x="428596" y="1000108"/>
            <a:ext cx="1357322" cy="71438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Open Discussion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Thank you for listening!</a:t>
            </a:r>
          </a:p>
          <a:p>
            <a:pPr algn="ctr">
              <a:buNone/>
            </a:pPr>
            <a:r>
              <a:rPr lang="en-US" dirty="0" smtClean="0">
                <a:hlinkClick r:id="rId3"/>
              </a:rPr>
              <a:t>http://wiki.eclipse.org/CDO</a:t>
            </a:r>
            <a:endParaRPr lang="en-US" dirty="0" smtClean="0"/>
          </a:p>
          <a:p>
            <a:pPr algn="ctr">
              <a:buNone/>
            </a:pPr>
            <a:r>
              <a:rPr lang="en-US" dirty="0" smtClean="0">
                <a:hlinkClick r:id="rId4"/>
              </a:rPr>
              <a:t>http://wiki.eclipse.org/Net4j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Questions?</a:t>
            </a:r>
          </a:p>
          <a:p>
            <a:pPr lvl="1"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Comments?</a:t>
            </a:r>
          </a:p>
          <a:p>
            <a:pPr lvl="1"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Suggestions?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EMF Intro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EMF you can (out of the box)</a:t>
            </a:r>
          </a:p>
          <a:p>
            <a:pPr lvl="1"/>
            <a:r>
              <a:rPr lang="en-US" dirty="0" smtClean="0"/>
              <a:t>Create Ecore models</a:t>
            </a:r>
          </a:p>
          <a:p>
            <a:pPr lvl="1"/>
            <a:r>
              <a:rPr lang="en-US" dirty="0" smtClean="0"/>
              <a:t>Configure generator models</a:t>
            </a:r>
          </a:p>
          <a:p>
            <a:pPr lvl="1"/>
            <a:r>
              <a:rPr lang="en-US" dirty="0" smtClean="0"/>
              <a:t>Generate Java code for</a:t>
            </a:r>
          </a:p>
          <a:p>
            <a:pPr lvl="2"/>
            <a:r>
              <a:rPr lang="en-US" dirty="0" smtClean="0"/>
              <a:t>Your Ecore model</a:t>
            </a:r>
          </a:p>
          <a:p>
            <a:pPr lvl="2"/>
            <a:r>
              <a:rPr lang="en-US" dirty="0" smtClean="0"/>
              <a:t>Command framework</a:t>
            </a:r>
          </a:p>
          <a:p>
            <a:pPr lvl="2"/>
            <a:r>
              <a:rPr lang="en-US" dirty="0" smtClean="0"/>
              <a:t>Eclipse UI (creation wizard and model editor)</a:t>
            </a:r>
          </a:p>
          <a:p>
            <a:pPr lvl="1"/>
            <a:r>
              <a:rPr lang="en-US" dirty="0" smtClean="0"/>
              <a:t>Use the EMF persistence framework to</a:t>
            </a:r>
          </a:p>
          <a:p>
            <a:pPr lvl="2"/>
            <a:r>
              <a:rPr lang="en-US" dirty="0" smtClean="0"/>
              <a:t>Serialize model instances to XML files</a:t>
            </a:r>
          </a:p>
          <a:p>
            <a:pPr lvl="2"/>
            <a:r>
              <a:rPr lang="en-US" dirty="0" smtClean="0"/>
              <a:t>Deserialize model instances from XML files</a:t>
            </a:r>
          </a:p>
          <a:p>
            <a:pPr lvl="2"/>
            <a:r>
              <a:rPr lang="en-US" dirty="0" smtClean="0"/>
              <a:t>Resolve model references across files</a:t>
            </a:r>
          </a:p>
          <a:p>
            <a:pPr lvl="1"/>
            <a:r>
              <a:rPr lang="en-US" dirty="0" smtClean="0"/>
              <a:t>And many, many other things…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EMF Persistence Framework 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A named container for model instances</a:t>
            </a:r>
          </a:p>
          <a:p>
            <a:pPr lvl="1"/>
            <a:r>
              <a:rPr lang="en-US" dirty="0" smtClean="0"/>
              <a:t>URI + Contents</a:t>
            </a:r>
          </a:p>
          <a:p>
            <a:r>
              <a:rPr lang="en-US" dirty="0" smtClean="0"/>
              <a:t>Resource.Factory</a:t>
            </a:r>
          </a:p>
          <a:p>
            <a:pPr lvl="1"/>
            <a:r>
              <a:rPr lang="en-US" dirty="0" smtClean="0"/>
              <a:t>Creates specialized resource instances</a:t>
            </a:r>
          </a:p>
          <a:p>
            <a:pPr lvl="1"/>
            <a:r>
              <a:rPr lang="en-US" dirty="0" smtClean="0"/>
              <a:t>Default is XML / XMI</a:t>
            </a:r>
          </a:p>
          <a:p>
            <a:r>
              <a:rPr lang="en-US" dirty="0" smtClean="0"/>
              <a:t>ResourceSet</a:t>
            </a:r>
          </a:p>
          <a:p>
            <a:pPr lvl="1"/>
            <a:r>
              <a:rPr lang="en-US" dirty="0" smtClean="0"/>
              <a:t>Container for a set of resource instances</a:t>
            </a:r>
          </a:p>
          <a:p>
            <a:pPr lvl="1"/>
            <a:r>
              <a:rPr lang="en-US" dirty="0" smtClean="0"/>
              <a:t>Package registry for resolving model references</a:t>
            </a:r>
          </a:p>
          <a:p>
            <a:pPr lvl="1"/>
            <a:r>
              <a:rPr lang="en-US" dirty="0" smtClean="0"/>
              <a:t>URI converter for resolving resource URIs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XML Files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Limited resource size</a:t>
            </a:r>
          </a:p>
          <a:p>
            <a:pPr lvl="1"/>
            <a:r>
              <a:rPr lang="en-US" dirty="0" smtClean="0"/>
              <a:t>No lazy loading of instances</a:t>
            </a:r>
          </a:p>
          <a:p>
            <a:pPr lvl="1"/>
            <a:r>
              <a:rPr lang="en-US" dirty="0" smtClean="0"/>
              <a:t>No lazy loading of lists</a:t>
            </a:r>
          </a:p>
          <a:p>
            <a:r>
              <a:rPr lang="en-US" dirty="0" smtClean="0"/>
              <a:t>No unloading of instances</a:t>
            </a:r>
          </a:p>
          <a:p>
            <a:pPr lvl="1"/>
            <a:r>
              <a:rPr lang="en-US" dirty="0" smtClean="0"/>
              <a:t>Bad influence on garbage collection</a:t>
            </a:r>
          </a:p>
          <a:p>
            <a:pPr lvl="1"/>
            <a:r>
              <a:rPr lang="en-US" dirty="0" smtClean="0"/>
              <a:t>Influence on model design (containment)</a:t>
            </a:r>
          </a:p>
          <a:p>
            <a:r>
              <a:rPr lang="en-US" dirty="0" smtClean="0"/>
              <a:t>No concurrent modification of resources</a:t>
            </a:r>
          </a:p>
          <a:p>
            <a:pPr lvl="1"/>
            <a:r>
              <a:rPr lang="en-US" dirty="0" smtClean="0"/>
              <a:t>No fine grained locking</a:t>
            </a:r>
          </a:p>
          <a:p>
            <a:pPr lvl="1"/>
            <a:r>
              <a:rPr lang="en-US" dirty="0" smtClean="0"/>
              <a:t>No transactions</a:t>
            </a:r>
          </a:p>
          <a:p>
            <a:pPr lvl="1"/>
            <a:r>
              <a:rPr lang="en-US" dirty="0" smtClean="0"/>
              <a:t>No remote update notification</a:t>
            </a:r>
          </a:p>
          <a:p>
            <a:r>
              <a:rPr lang="en-US" dirty="0" smtClean="0"/>
              <a:t>Just don’t behave like multi user databases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Shared Models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Central persistent model repository</a:t>
            </a:r>
          </a:p>
          <a:p>
            <a:pPr lvl="1"/>
            <a:r>
              <a:rPr lang="en-US" dirty="0" smtClean="0"/>
              <a:t>Contains all models (packages and classes)</a:t>
            </a:r>
          </a:p>
          <a:p>
            <a:pPr lvl="1"/>
            <a:r>
              <a:rPr lang="en-US" dirty="0" smtClean="0"/>
              <a:t>Contains all instances (resources and regular objects)</a:t>
            </a:r>
          </a:p>
          <a:p>
            <a:pPr lvl="1"/>
            <a:r>
              <a:rPr lang="en-US" dirty="0" smtClean="0"/>
              <a:t>Represents a potentially huge object graph in form of containment trees scattered across resources</a:t>
            </a:r>
          </a:p>
          <a:p>
            <a:pPr lvl="1"/>
            <a:r>
              <a:rPr lang="en-US" dirty="0" smtClean="0"/>
              <a:t>Manages remote client sessions</a:t>
            </a:r>
          </a:p>
          <a:p>
            <a:r>
              <a:rPr lang="en-US" dirty="0" smtClean="0"/>
              <a:t>Multiple remote clients share a common view of the central persistent models and instances</a:t>
            </a:r>
          </a:p>
          <a:p>
            <a:pPr lvl="1"/>
            <a:r>
              <a:rPr lang="en-US" dirty="0" smtClean="0"/>
              <a:t>Represent partial views of the overall object graph</a:t>
            </a:r>
          </a:p>
          <a:p>
            <a:pPr lvl="1"/>
            <a:r>
              <a:rPr lang="en-US" dirty="0" smtClean="0"/>
              <a:t>Concurrently alter the state of the object graph</a:t>
            </a:r>
          </a:p>
          <a:p>
            <a:pPr lvl="1"/>
            <a:r>
              <a:rPr lang="en-US" dirty="0" smtClean="0"/>
              <a:t>Are immediately notified about modifications that happened in the context of other sessions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CDO About?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Overcomes all the issues with XML files</a:t>
            </a:r>
          </a:p>
          <a:p>
            <a:r>
              <a:rPr lang="en-US" dirty="0" smtClean="0"/>
              <a:t>Provides distributed shared models for EMF</a:t>
            </a:r>
          </a:p>
          <a:p>
            <a:r>
              <a:rPr lang="en-US" dirty="0" smtClean="0"/>
              <a:t>Integrates with the EMF persistence framework</a:t>
            </a:r>
          </a:p>
          <a:p>
            <a:r>
              <a:rPr lang="en-US" dirty="0" smtClean="0"/>
              <a:t>Uses Net4j to implement a network protocol</a:t>
            </a:r>
          </a:p>
          <a:p>
            <a:r>
              <a:rPr lang="en-US" dirty="0" smtClean="0"/>
              <a:t>Configures multiple repositories on the server</a:t>
            </a:r>
          </a:p>
          <a:p>
            <a:r>
              <a:rPr lang="en-US" dirty="0" smtClean="0"/>
              <a:t>Connects with heterogeneous back ends</a:t>
            </a:r>
          </a:p>
          <a:p>
            <a:r>
              <a:rPr lang="en-US" dirty="0" smtClean="0"/>
              <a:t>Uses OSGi at client and server side</a:t>
            </a:r>
          </a:p>
          <a:p>
            <a:r>
              <a:rPr lang="en-US" dirty="0" smtClean="0"/>
              <a:t>By the way</a:t>
            </a:r>
          </a:p>
          <a:p>
            <a:pPr lvl="1"/>
            <a:r>
              <a:rPr lang="en-US" dirty="0" smtClean="0"/>
              <a:t>“Connected” indicates that objects in a client session always stay connected with their repository pendants</a:t>
            </a:r>
          </a:p>
          <a:p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00430" y="142852"/>
            <a:ext cx="56435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L_Template_2008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Arial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EPL_Template_2008</Template>
  <TotalTime>0</TotalTime>
  <Words>1742</Words>
  <Application>Microsoft PowerPoint</Application>
  <PresentationFormat>Bildschirmpräsentation (4:3)</PresentationFormat>
  <Paragraphs>524</Paragraphs>
  <Slides>44</Slides>
  <Notes>44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5" baseType="lpstr">
      <vt:lpstr>EPL_Template_2008</vt:lpstr>
      <vt:lpstr>Connected Data Objects (CDO)</vt:lpstr>
      <vt:lpstr>Agenda</vt:lpstr>
      <vt:lpstr>Introduction</vt:lpstr>
      <vt:lpstr>About the Author</vt:lpstr>
      <vt:lpstr>EMF Intro</vt:lpstr>
      <vt:lpstr>EMF Persistence Framework </vt:lpstr>
      <vt:lpstr>Issues with XML Files</vt:lpstr>
      <vt:lpstr>Distributed Shared Models</vt:lpstr>
      <vt:lpstr>What is CDO About?</vt:lpstr>
      <vt:lpstr>Live Demonstrations</vt:lpstr>
      <vt:lpstr>Developing a CDO Model</vt:lpstr>
      <vt:lpstr>Setting Up a CDO Server</vt:lpstr>
      <vt:lpstr>Setting Up a CDO Server</vt:lpstr>
      <vt:lpstr>Setting Up a CDO Server</vt:lpstr>
      <vt:lpstr>Setting Up a CDO Server</vt:lpstr>
      <vt:lpstr>Using the CDO Client</vt:lpstr>
      <vt:lpstr>Using the CDO Client</vt:lpstr>
      <vt:lpstr>Using the CDO Client</vt:lpstr>
      <vt:lpstr>Using the CDO Client</vt:lpstr>
      <vt:lpstr>Using the CDO Client</vt:lpstr>
      <vt:lpstr>Using the CDO Client</vt:lpstr>
      <vt:lpstr>Detailed Architecture</vt:lpstr>
      <vt:lpstr>Deployment Options - Networked</vt:lpstr>
      <vt:lpstr>Deployment Options - Embedded</vt:lpstr>
      <vt:lpstr>Static Decomposition - Server</vt:lpstr>
      <vt:lpstr>Static Decomposition: Client</vt:lpstr>
      <vt:lpstr>Component Interaction – CDOStateMachine (1)</vt:lpstr>
      <vt:lpstr>Component Interaction – CDOStateMachine (2)</vt:lpstr>
      <vt:lpstr>Component Interaction - Committing</vt:lpstr>
      <vt:lpstr>Component Interaction – Demand Loading</vt:lpstr>
      <vt:lpstr>Programming</vt:lpstr>
      <vt:lpstr>Using a Managed Container (1)</vt:lpstr>
      <vt:lpstr>Using a Managed Container (2)</vt:lpstr>
      <vt:lpstr>Using a Managed Container (3)</vt:lpstr>
      <vt:lpstr>Using a Managed Container (4)</vt:lpstr>
      <vt:lpstr>Using the Server API</vt:lpstr>
      <vt:lpstr>Using the Client API</vt:lpstr>
      <vt:lpstr>Advanced Features</vt:lpstr>
      <vt:lpstr>Models</vt:lpstr>
      <vt:lpstr>Optimizations</vt:lpstr>
      <vt:lpstr>Network Protocol</vt:lpstr>
      <vt:lpstr>Server Side</vt:lpstr>
      <vt:lpstr>DB Store</vt:lpstr>
      <vt:lpstr>Open Discussion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 Data Objects (CDO)</dc:title>
  <dc:subject>The EMF Model Repository</dc:subject>
  <dc:creator>Eike Stepper</dc:creator>
  <cp:lastModifiedBy>Stepper</cp:lastModifiedBy>
  <cp:revision>359</cp:revision>
  <dcterms:created xsi:type="dcterms:W3CDTF">2008-02-16T08:42:36Z</dcterms:created>
  <dcterms:modified xsi:type="dcterms:W3CDTF">2008-02-18T00:42:12Z</dcterms:modified>
</cp:coreProperties>
</file>