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25" r:id="rId3"/>
    <p:sldId id="320" r:id="rId4"/>
    <p:sldId id="322" r:id="rId5"/>
    <p:sldId id="323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FFCC"/>
    <a:srgbClr val="FF99FF"/>
    <a:srgbClr val="FFFFFF"/>
    <a:srgbClr val="C0C0C0"/>
    <a:srgbClr val="6B95C7"/>
    <a:srgbClr val="FFFFAB"/>
    <a:srgbClr val="2F26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47" autoAdjust="0"/>
    <p:restoredTop sz="94706" autoAdjust="0"/>
  </p:normalViewPr>
  <p:slideViewPr>
    <p:cSldViewPr snapToObjects="1">
      <p:cViewPr varScale="1">
        <p:scale>
          <a:sx n="127" d="100"/>
          <a:sy n="127" d="100"/>
        </p:scale>
        <p:origin x="-396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26.01.2009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per@esc-net.d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://thegordian.blogspot.com/" TargetMode="External"/><Relationship Id="rId4" Type="http://schemas.openxmlformats.org/officeDocument/2006/relationships/hyperlink" Target="http://www.esc-net.de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643866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7858148" y="373401"/>
            <a:ext cx="1071570" cy="1412525"/>
            <a:chOff x="6966065" y="3158836"/>
            <a:chExt cx="1463040" cy="1928554"/>
          </a:xfrm>
        </p:grpSpPr>
        <p:pic>
          <p:nvPicPr>
            <p:cNvPr id="8" name="Picture 3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Abgerundetes Rechteck 8"/>
            <p:cNvSpPr/>
            <p:nvPr userDrawn="1"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  <p:sp>
        <p:nvSpPr>
          <p:cNvPr id="10" name="Textfeld 9"/>
          <p:cNvSpPr txBox="1"/>
          <p:nvPr userDrawn="1"/>
        </p:nvSpPr>
        <p:spPr>
          <a:xfrm>
            <a:off x="5929322" y="377848"/>
            <a:ext cx="192882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smtClean="0"/>
              <a:t>Eike Stepper</a:t>
            </a:r>
          </a:p>
          <a:p>
            <a:pPr algn="r"/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3"/>
              </a:rPr>
              <a:t>stepper@esc-net.de</a:t>
            </a:r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4"/>
              </a:rPr>
              <a:t>http://www.esc-net.de</a:t>
            </a:r>
            <a:endParaRPr lang="en-US" sz="1050" smtClean="0"/>
          </a:p>
          <a:p>
            <a:pPr algn="r"/>
            <a:r>
              <a:rPr lang="en-US" sz="1050" smtClean="0">
                <a:hlinkClick r:id="rId5"/>
              </a:rPr>
              <a:t>http://thegordian.blogspot.com</a:t>
            </a:r>
            <a:endParaRPr lang="en-US" sz="1050" smtClean="0"/>
          </a:p>
          <a:p>
            <a:pPr algn="r"/>
            <a:endParaRPr lang="en-US" sz="1050" smtClean="0"/>
          </a:p>
          <a:p>
            <a:pPr algn="r"/>
            <a:r>
              <a:rPr lang="en-US" sz="1050" smtClean="0"/>
              <a:t>ES-Computersysteme</a:t>
            </a:r>
          </a:p>
          <a:p>
            <a:pPr algn="r"/>
            <a:r>
              <a:rPr lang="en-US" sz="1050" smtClean="0"/>
              <a:t>Berlin, Germany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CDO Model Repository  |  © 2008 by Eike Stepper, Berlin, Germany  |  Made available under the EPL v1.0</a:t>
            </a:r>
            <a:endParaRPr lang="en-US">
              <a:cs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clipsecon.org/summiteurope2008/sessions?id=166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316429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smtClean="0">
                <a:solidFill>
                  <a:srgbClr val="2F2672"/>
                </a:solidFill>
              </a:rPr>
              <a:t>CDO Model Repository</a:t>
            </a:r>
            <a:endParaRPr lang="en-US" sz="5400">
              <a:solidFill>
                <a:srgbClr val="2F267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" y="5248300"/>
            <a:ext cx="9143999" cy="5381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2800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                                                 An Update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357422" y="1929572"/>
            <a:ext cx="6621513" cy="2142370"/>
            <a:chOff x="2357422" y="3929836"/>
            <a:chExt cx="6621513" cy="2142370"/>
          </a:xfrm>
        </p:grpSpPr>
        <p:pic>
          <p:nvPicPr>
            <p:cNvPr id="4" name="Picture 2" descr="C:\Users\Stepper.EclipseCon\Desktop\ESE2008\Silchersaa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57950" y="3929836"/>
              <a:ext cx="2620985" cy="2142370"/>
            </a:xfrm>
            <a:prstGeom prst="rect">
              <a:avLst/>
            </a:prstGeom>
            <a:noFill/>
          </p:spPr>
        </p:pic>
        <p:grpSp>
          <p:nvGrpSpPr>
            <p:cNvPr id="8" name="Gruppieren 7"/>
            <p:cNvGrpSpPr/>
            <p:nvPr/>
          </p:nvGrpSpPr>
          <p:grpSpPr>
            <a:xfrm>
              <a:off x="2357422" y="5286388"/>
              <a:ext cx="4500594" cy="760326"/>
              <a:chOff x="4500562" y="5373974"/>
              <a:chExt cx="4500594" cy="760326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 t="21968"/>
              <a:stretch>
                <a:fillRect/>
              </a:stretch>
            </p:blipFill>
            <p:spPr bwMode="auto">
              <a:xfrm>
                <a:off x="4572000" y="5373974"/>
                <a:ext cx="4248150" cy="564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Rechteck 5">
                <a:hlinkClick r:id="rId5"/>
              </p:cNvPr>
              <p:cNvSpPr/>
              <p:nvPr/>
            </p:nvSpPr>
            <p:spPr>
              <a:xfrm>
                <a:off x="4500562" y="5857301"/>
                <a:ext cx="450059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smtClean="0">
                    <a:solidFill>
                      <a:schemeClr val="bg1">
                        <a:lumMod val="75000"/>
                      </a:schemeClr>
                    </a:solidFill>
                  </a:rPr>
                  <a:t> http://www.eclipsecon.org/summiteurope2008/sessions?id=166</a:t>
                </a:r>
                <a:endParaRPr lang="en-US" sz="1200" b="1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Save Points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428596" y="1311552"/>
            <a:ext cx="833112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testSavepoints()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openModel1Session();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CDOTransaction transaction = session.openTransaction();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 resource = transaction.getOrCreateResource(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CDOSavepoint savepoint = 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setSavepoint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(savepoint);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session.close();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Updates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071538" y="1503841"/>
            <a:ext cx="7572396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testPassiveUpdate()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openModel1Session();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 resource = view.getResource(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false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(EObject object : resource.getContents())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Company company = (Company)object;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>
                <a:solidFill>
                  <a:srgbClr val="00B050"/>
                </a:solidFill>
                <a:latin typeface="Arial Unicode MS" pitchFamily="34" charset="-128"/>
              </a:rPr>
              <a:t>      // …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refresh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Subscriptions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76304" y="1565397"/>
            <a:ext cx="882485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testChangeSubscription()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openModel1Session();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CDOView view = session.openView();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view.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setChangeSubscriptionPolicy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(CDOChangeSubscriptionPolicy.ONLY_CDO_ADAPTER);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class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ResourceAdapter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extends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AdapterImpl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implements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Arial Unicode MS" pitchFamily="34" charset="-128"/>
              </a:rPr>
              <a:t>@Override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notifyChanged(Notification msg)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System.out.println(</a:t>
            </a:r>
            <a:r>
              <a:rPr lang="de-DE" sz="1600" smtClean="0">
                <a:solidFill>
                  <a:srgbClr val="2A00FF"/>
                </a:solidFill>
                <a:latin typeface="Arial Unicode MS" pitchFamily="34" charset="-128"/>
              </a:rPr>
              <a:t>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Modified remotely: "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+ msg.getNotifier());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 resource = view.getResource(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"/my/resource"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resource.eAdapters().add(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new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ResourceAdapter());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 </a:t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Framework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615527" y="1235596"/>
            <a:ext cx="8385629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testQuerySupport()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openModel1Session();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String sql =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"SELECT cdoid FROM Company WHERE name LIKE ${name}"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CDOQuery query = view.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createQuery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"SQL"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 sql);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query.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setParameter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"name"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"Foo%"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CloseableIterator&lt;Company&gt; result = query.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getResultAsync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(Company.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class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(Iterator&lt;Company&gt; it = result; it.hasNext();)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Company company = it.next();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System.out.println(company);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session.close();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714620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smtClean="0">
                <a:solidFill>
                  <a:srgbClr val="2F2672"/>
                </a:solidFill>
              </a:rPr>
              <a:t>Thank You</a:t>
            </a:r>
            <a:endParaRPr lang="en-US" sz="5400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85776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http://wiki.eclipse.org/CDO</a:t>
            </a:r>
            <a:endParaRPr lang="en-US" sz="3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86808" cy="1131910"/>
          </a:xfrm>
        </p:spPr>
        <p:txBody>
          <a:bodyPr/>
          <a:lstStyle/>
          <a:p>
            <a:r>
              <a:rPr lang="en-US" smtClean="0"/>
              <a:t>175 Bugzillas since Ganymede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4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mtClean="0"/>
              <a:t>204890 </a:t>
            </a:r>
            <a:r>
              <a:rPr lang="de-DE" b="0" smtClean="0"/>
              <a:t>Implement detach</a:t>
            </a:r>
            <a:r>
              <a:rPr lang="de-DE" smtClean="0"/>
              <a:t> 213369 </a:t>
            </a:r>
            <a:r>
              <a:rPr lang="de-DE" b="0" smtClean="0"/>
              <a:t>Exception handling</a:t>
            </a:r>
            <a:r>
              <a:rPr lang="de-DE" smtClean="0"/>
              <a:t> 248011 </a:t>
            </a:r>
            <a:r>
              <a:rPr lang="de-DE" b="0" smtClean="0"/>
              <a:t>ProvideCDOID should not change the state of the object</a:t>
            </a:r>
            <a:r>
              <a:rPr lang="de-DE" smtClean="0"/>
              <a:t> 248771 </a:t>
            </a:r>
            <a:r>
              <a:rPr lang="de-DE" b="0" smtClean="0"/>
              <a:t>CDOObject id, state, view and revision are not properly updated after CDOResource.delete()</a:t>
            </a:r>
            <a:r>
              <a:rPr lang="de-DE" smtClean="0"/>
              <a:t> 215688 </a:t>
            </a:r>
            <a:r>
              <a:rPr lang="de-DE" b="0" smtClean="0"/>
              <a:t>Create save points</a:t>
            </a:r>
            <a:r>
              <a:rPr lang="de-DE" smtClean="0"/>
              <a:t> 247382 </a:t>
            </a:r>
            <a:r>
              <a:rPr lang="de-DE" b="0" smtClean="0"/>
              <a:t>ReferenceChunk isn't working with add/remove of list (CDOReferenceProxy)</a:t>
            </a:r>
            <a:r>
              <a:rPr lang="de-DE" smtClean="0"/>
              <a:t> 248296 </a:t>
            </a:r>
            <a:r>
              <a:rPr lang="de-DE" b="0" smtClean="0"/>
              <a:t>Manage the "isLoaded" property of CDOResource</a:t>
            </a:r>
            <a:r>
              <a:rPr lang="de-DE" smtClean="0"/>
              <a:t> 248915 </a:t>
            </a:r>
            <a:r>
              <a:rPr lang="de-DE" b="0" smtClean="0"/>
              <a:t>Resources fetched using CDOViewImpl.getResource(CDOID) not added to ResourceSet</a:t>
            </a:r>
            <a:r>
              <a:rPr lang="de-DE" smtClean="0"/>
              <a:t> 250757 </a:t>
            </a:r>
            <a:r>
              <a:rPr lang="de-DE" b="0" smtClean="0"/>
              <a:t>Persisted objects keeps references to detached objects through deltas</a:t>
            </a:r>
            <a:r>
              <a:rPr lang="de-DE" smtClean="0"/>
              <a:t> 201366 </a:t>
            </a:r>
            <a:r>
              <a:rPr lang="de-DE" b="0" smtClean="0"/>
              <a:t>Channels are messed up in remote connector</a:t>
            </a:r>
            <a:r>
              <a:rPr lang="de-DE" smtClean="0"/>
              <a:t> 208689 </a:t>
            </a:r>
            <a:r>
              <a:rPr lang="de-DE" b="0" smtClean="0"/>
              <a:t>Add resource queries</a:t>
            </a:r>
            <a:r>
              <a:rPr lang="de-DE" smtClean="0"/>
              <a:t> 214487 </a:t>
            </a:r>
            <a:r>
              <a:rPr lang="de-DE" b="0" smtClean="0"/>
              <a:t>[DB] Use prepared statements if appropriate</a:t>
            </a:r>
            <a:r>
              <a:rPr lang="de-DE" smtClean="0"/>
              <a:t> 216586 </a:t>
            </a:r>
            <a:r>
              <a:rPr lang="de-DE" b="0" smtClean="0"/>
              <a:t>Provide optional pooling of store accessors</a:t>
            </a:r>
            <a:r>
              <a:rPr lang="de-DE" smtClean="0"/>
              <a:t> 226778 </a:t>
            </a:r>
            <a:r>
              <a:rPr lang="de-DE" b="0" smtClean="0"/>
              <a:t>Implement getURIFragment and getEObject</a:t>
            </a:r>
            <a:r>
              <a:rPr lang="de-DE" smtClean="0"/>
              <a:t> 230387 </a:t>
            </a:r>
            <a:r>
              <a:rPr lang="de-DE" b="0" smtClean="0"/>
              <a:t>[Hibernate] Issues with package reference</a:t>
            </a:r>
            <a:r>
              <a:rPr lang="de-DE" smtClean="0"/>
              <a:t> 230832 </a:t>
            </a:r>
            <a:r>
              <a:rPr lang="de-DE" b="0" smtClean="0"/>
              <a:t>Make remote invalidation configurable</a:t>
            </a:r>
            <a:r>
              <a:rPr lang="de-DE" smtClean="0"/>
              <a:t> 233273 </a:t>
            </a:r>
            <a:r>
              <a:rPr lang="de-DE" b="0" smtClean="0"/>
              <a:t>[QUERY] Develop Query mechanism</a:t>
            </a:r>
            <a:r>
              <a:rPr lang="de-DE" smtClean="0"/>
              <a:t> 233277 </a:t>
            </a:r>
            <a:r>
              <a:rPr lang="de-DE" b="0" smtClean="0"/>
              <a:t>Automatic link persistence objects together</a:t>
            </a:r>
            <a:r>
              <a:rPr lang="de-DE" smtClean="0"/>
              <a:t> 233314 </a:t>
            </a:r>
            <a:r>
              <a:rPr lang="de-DE" b="0" smtClean="0"/>
              <a:t>Add CDOTransactionHandler.rollingbackTransaction()</a:t>
            </a:r>
            <a:r>
              <a:rPr lang="de-DE" smtClean="0"/>
              <a:t> 233490 </a:t>
            </a:r>
            <a:r>
              <a:rPr lang="de-DE" b="0" smtClean="0"/>
              <a:t>Change Subscription</a:t>
            </a:r>
            <a:r>
              <a:rPr lang="de-DE" smtClean="0"/>
              <a:t> 237093 </a:t>
            </a:r>
            <a:r>
              <a:rPr lang="de-DE" b="0" smtClean="0"/>
              <a:t>[UI] Persisting dynamic models fails</a:t>
            </a:r>
            <a:r>
              <a:rPr lang="de-DE" smtClean="0"/>
              <a:t> 238242 </a:t>
            </a:r>
            <a:r>
              <a:rPr lang="de-DE" b="0" smtClean="0"/>
              <a:t>Enable API Tooling</a:t>
            </a:r>
            <a:r>
              <a:rPr lang="de-DE" smtClean="0"/>
              <a:t> 238251 </a:t>
            </a:r>
            <a:r>
              <a:rPr lang="de-DE" b="0" smtClean="0"/>
              <a:t>Improve package installation: required libraries</a:t>
            </a:r>
            <a:r>
              <a:rPr lang="de-DE" smtClean="0"/>
              <a:t> 238300 </a:t>
            </a:r>
            <a:r>
              <a:rPr lang="de-DE" b="0" smtClean="0"/>
              <a:t>[Hibernate] CCE in TeneoHibernateMappingProvider</a:t>
            </a:r>
            <a:r>
              <a:rPr lang="de-DE" smtClean="0"/>
              <a:t> 238382 </a:t>
            </a:r>
            <a:r>
              <a:rPr lang="de-DE" b="0" smtClean="0"/>
              <a:t>[Hibernate] Nested ID jar should be built automatically</a:t>
            </a:r>
            <a:r>
              <a:rPr lang="de-DE" smtClean="0"/>
              <a:t> 238410 </a:t>
            </a:r>
            <a:r>
              <a:rPr lang="de-DE" b="0" smtClean="0"/>
              <a:t>[Hibernate] ID Library is inconsistent</a:t>
            </a:r>
            <a:r>
              <a:rPr lang="de-DE" smtClean="0"/>
              <a:t> 238414 </a:t>
            </a:r>
            <a:r>
              <a:rPr lang="de-DE" b="0" smtClean="0"/>
              <a:t>Merge simon_merge_238414  to HEAD</a:t>
            </a:r>
            <a:r>
              <a:rPr lang="de-DE" smtClean="0"/>
              <a:t> 238567 </a:t>
            </a:r>
            <a:r>
              <a:rPr lang="de-DE" b="0" smtClean="0"/>
              <a:t>[Hibernate] Hibernate session not set in thread context when reading a stored object</a:t>
            </a:r>
            <a:r>
              <a:rPr lang="de-DE" smtClean="0"/>
              <a:t> 238702 </a:t>
            </a:r>
            <a:r>
              <a:rPr lang="de-DE" b="0" smtClean="0"/>
              <a:t>Automate workspace installation</a:t>
            </a:r>
            <a:r>
              <a:rPr lang="de-DE" smtClean="0"/>
              <a:t> 238822 </a:t>
            </a:r>
            <a:r>
              <a:rPr lang="de-DE" b="0" smtClean="0"/>
              <a:t>Substitute nested JDBC jars by package imports</a:t>
            </a:r>
            <a:r>
              <a:rPr lang="de-DE" smtClean="0"/>
              <a:t> 238889 </a:t>
            </a:r>
            <a:r>
              <a:rPr lang="de-DE" b="0" smtClean="0"/>
              <a:t>[Hibernate] Hide internal code</a:t>
            </a:r>
            <a:r>
              <a:rPr lang="de-DE" smtClean="0"/>
              <a:t> 238963 </a:t>
            </a:r>
            <a:r>
              <a:rPr lang="de-DE" b="0" smtClean="0"/>
              <a:t>[Hibernate] Resource is empty after closing and restarting eclipse</a:t>
            </a:r>
            <a:r>
              <a:rPr lang="de-DE" smtClean="0"/>
              <a:t> 239036 </a:t>
            </a:r>
            <a:r>
              <a:rPr lang="de-DE" b="0" smtClean="0"/>
              <a:t>[Hibernate] Problem with CDOIDHibernateImpl.equals()</a:t>
            </a:r>
            <a:r>
              <a:rPr lang="de-DE" smtClean="0"/>
              <a:t> 239046 </a:t>
            </a:r>
            <a:r>
              <a:rPr lang="de-DE" b="0" smtClean="0"/>
              <a:t>[Hibernate] Leakage problem</a:t>
            </a:r>
            <a:r>
              <a:rPr lang="de-DE" smtClean="0"/>
              <a:t> 239215 </a:t>
            </a:r>
            <a:r>
              <a:rPr lang="de-DE" b="0" smtClean="0"/>
              <a:t>UnsupportedClassVersionErrors in PackageRegistryTest (R1_0_maintenance only)</a:t>
            </a:r>
            <a:r>
              <a:rPr lang="de-DE" smtClean="0"/>
              <a:t> 239677 </a:t>
            </a:r>
            <a:r>
              <a:rPr lang="de-DE" b="0" smtClean="0"/>
              <a:t>Adjust the build for un-nested p3rd party jars</a:t>
            </a:r>
            <a:r>
              <a:rPr lang="de-DE" smtClean="0"/>
              <a:t> 240287 </a:t>
            </a:r>
            <a:r>
              <a:rPr lang="de-DE" b="0" smtClean="0"/>
              <a:t>[Migrator] CDO.MF is put into the source, not the destination project</a:t>
            </a:r>
            <a:r>
              <a:rPr lang="de-DE" smtClean="0"/>
              <a:t> 240343 </a:t>
            </a:r>
            <a:r>
              <a:rPr lang="de-DE" b="0" smtClean="0"/>
              <a:t>[Hibernate] Exception: No annotated model element present  for ISingleRefContainer for type EClass has its epackage been registered with Teneo?</a:t>
            </a:r>
            <a:r>
              <a:rPr lang="de-DE" smtClean="0"/>
              <a:t> 240812 </a:t>
            </a:r>
            <a:r>
              <a:rPr lang="de-DE" b="0" smtClean="0"/>
              <a:t>cdoResource() is not updated if containment changes</a:t>
            </a:r>
            <a:r>
              <a:rPr lang="de-DE" smtClean="0"/>
              <a:t> 241122 </a:t>
            </a:r>
            <a:r>
              <a:rPr lang="de-DE" b="0" smtClean="0"/>
              <a:t>Develop Template Tooling</a:t>
            </a:r>
            <a:r>
              <a:rPr lang="de-DE" smtClean="0"/>
              <a:t> 241463 </a:t>
            </a:r>
            <a:r>
              <a:rPr lang="de-DE" b="0" smtClean="0"/>
              <a:t>Make timeout in Connector.openChannel(IProtocol protocol) configurable</a:t>
            </a:r>
            <a:r>
              <a:rPr lang="de-DE" smtClean="0"/>
              <a:t> 241464 </a:t>
            </a:r>
            <a:r>
              <a:rPr lang="de-DE" b="0" smtClean="0"/>
              <a:t>Make timeouts in read-access requests configurable</a:t>
            </a:r>
            <a:r>
              <a:rPr lang="de-DE" smtClean="0"/>
              <a:t> 241793 </a:t>
            </a:r>
            <a:r>
              <a:rPr lang="de-DE" b="0" smtClean="0"/>
              <a:t>Provide screencast  (create-a-model)</a:t>
            </a:r>
            <a:r>
              <a:rPr lang="de-DE" smtClean="0"/>
              <a:t> 242349 </a:t>
            </a:r>
            <a:r>
              <a:rPr lang="de-DE" b="0" smtClean="0"/>
              <a:t>Net4J PostgreSQL DBAdapter</a:t>
            </a:r>
            <a:r>
              <a:rPr lang="de-DE" smtClean="0"/>
              <a:t> 242727 </a:t>
            </a:r>
            <a:r>
              <a:rPr lang="de-DE" b="0" smtClean="0"/>
              <a:t>[DB] Error in MappingStrategy when reading resourcepath by ID</a:t>
            </a:r>
            <a:r>
              <a:rPr lang="de-DE" smtClean="0"/>
              <a:t> 243152 </a:t>
            </a:r>
            <a:r>
              <a:rPr lang="de-DE" b="0" smtClean="0"/>
              <a:t>[Documentation] PROP_SUPPORTING_REVISION_DELTAS undocumented</a:t>
            </a:r>
            <a:r>
              <a:rPr lang="de-DE" smtClean="0"/>
              <a:t> 243279 </a:t>
            </a:r>
            <a:r>
              <a:rPr lang="de-DE" b="0" smtClean="0"/>
              <a:t>Add caching properties to CDOSessionConfiguration</a:t>
            </a:r>
            <a:r>
              <a:rPr lang="de-DE" smtClean="0"/>
              <a:t> 243282 </a:t>
            </a:r>
            <a:r>
              <a:rPr lang="de-DE" b="0" smtClean="0"/>
              <a:t>java.lang.IllegalStateException with  MEMStore</a:t>
            </a:r>
            <a:r>
              <a:rPr lang="de-DE" smtClean="0"/>
              <a:t> 243287 </a:t>
            </a:r>
            <a:r>
              <a:rPr lang="de-DE" b="0" smtClean="0"/>
              <a:t>Implement shortcut for transaction.getObject(object.cdoId())</a:t>
            </a:r>
            <a:r>
              <a:rPr lang="de-DE" smtClean="0"/>
              <a:t> 243310 </a:t>
            </a:r>
            <a:r>
              <a:rPr lang="de-DE" b="0" smtClean="0"/>
              <a:t>NPE during Transaction.getObject(id, false)</a:t>
            </a:r>
            <a:r>
              <a:rPr lang="de-DE" smtClean="0"/>
              <a:t> 243720 </a:t>
            </a:r>
            <a:r>
              <a:rPr lang="de-DE" b="0" smtClean="0"/>
              <a:t>[Hibernate] Create HibernateStoreFactory</a:t>
            </a:r>
            <a:r>
              <a:rPr lang="de-DE" smtClean="0"/>
              <a:t> 243860 </a:t>
            </a:r>
            <a:r>
              <a:rPr lang="de-DE" b="0" smtClean="0"/>
              <a:t>provide a workspace setup (for CDO development) that works on linux, too</a:t>
            </a:r>
            <a:r>
              <a:rPr lang="de-DE" smtClean="0"/>
              <a:t> 243987 </a:t>
            </a:r>
            <a:r>
              <a:rPr lang="de-DE" b="0" smtClean="0"/>
              <a:t>Decouple Signal from IChannel</a:t>
            </a:r>
            <a:r>
              <a:rPr lang="de-DE" smtClean="0"/>
              <a:t> 244006 </a:t>
            </a:r>
            <a:r>
              <a:rPr lang="de-DE" b="0" smtClean="0"/>
              <a:t>Decouple IConnector from IManagedContainer</a:t>
            </a:r>
            <a:r>
              <a:rPr lang="de-DE" smtClean="0"/>
              <a:t> 244029 </a:t>
            </a:r>
            <a:r>
              <a:rPr lang="de-DE" b="0" smtClean="0"/>
              <a:t>Challenge Negotiator should throw an SecurityException if login failed</a:t>
            </a:r>
            <a:r>
              <a:rPr lang="de-DE" smtClean="0"/>
              <a:t> 244801 </a:t>
            </a:r>
            <a:r>
              <a:rPr lang="de-DE" b="0" smtClean="0"/>
              <a:t>Export resource to XMI</a:t>
            </a:r>
            <a:r>
              <a:rPr lang="de-DE" smtClean="0"/>
              <a:t> 245016 </a:t>
            </a:r>
            <a:r>
              <a:rPr lang="de-DE" b="0" smtClean="0"/>
              <a:t>Prevent subpackage read in CDOTransaction and add antlr plugin to runtime</a:t>
            </a:r>
            <a:r>
              <a:rPr lang="de-DE" smtClean="0"/>
              <a:t> 245356 </a:t>
            </a:r>
            <a:r>
              <a:rPr lang="de-DE" b="0" smtClean="0"/>
              <a:t>CDOReadIndications should not get IStoreReader</a:t>
            </a:r>
            <a:r>
              <a:rPr lang="de-DE" smtClean="0"/>
              <a:t> 245654 </a:t>
            </a:r>
            <a:r>
              <a:rPr lang="de-DE" b="0" smtClean="0"/>
              <a:t>Provide a "Tweak Performance" tutorial</a:t>
            </a:r>
            <a:r>
              <a:rPr lang="de-DE" smtClean="0"/>
              <a:t> 245794 </a:t>
            </a:r>
            <a:r>
              <a:rPr lang="de-DE" b="0" smtClean="0"/>
              <a:t>Provide memory sensitive revision cache</a:t>
            </a:r>
            <a:r>
              <a:rPr lang="de-DE" smtClean="0"/>
              <a:t> 245795 </a:t>
            </a:r>
            <a:r>
              <a:rPr lang="de-DE" b="0" smtClean="0"/>
              <a:t>Remove unnecessary traversals in CompletePackageClosure</a:t>
            </a:r>
            <a:r>
              <a:rPr lang="de-DE" smtClean="0"/>
              <a:t> 245817 </a:t>
            </a:r>
            <a:r>
              <a:rPr lang="de-DE" b="0" smtClean="0"/>
              <a:t>Fix for 245356 has broken DBStore.repairAfterCrash(*)</a:t>
            </a:r>
            <a:r>
              <a:rPr lang="de-DE" smtClean="0"/>
              <a:t> 245944 </a:t>
            </a:r>
            <a:r>
              <a:rPr lang="de-DE" b="0" smtClean="0"/>
              <a:t>Make MEMStore more configurable</a:t>
            </a:r>
            <a:r>
              <a:rPr lang="de-DE" smtClean="0"/>
              <a:t> 245947 </a:t>
            </a:r>
            <a:r>
              <a:rPr lang="de-DE" b="0" smtClean="0"/>
              <a:t>Provide a two level revision cache</a:t>
            </a:r>
            <a:r>
              <a:rPr lang="de-DE" smtClean="0"/>
              <a:t> 245950 </a:t>
            </a:r>
            <a:r>
              <a:rPr lang="de-DE" b="0" smtClean="0"/>
              <a:t>Change the default revision cache to TwoLevelRevisionCache</a:t>
            </a:r>
            <a:r>
              <a:rPr lang="de-DE" smtClean="0"/>
              <a:t> 245956 </a:t>
            </a:r>
            <a:r>
              <a:rPr lang="de-DE" b="0" smtClean="0"/>
              <a:t>[UI] Load resource in CreateResourceAction if it already exists</a:t>
            </a:r>
            <a:r>
              <a:rPr lang="de-DE" smtClean="0"/>
              <a:t> 245966 </a:t>
            </a:r>
            <a:r>
              <a:rPr lang="de-DE" b="0" smtClean="0"/>
              <a:t>CDOServer.product doesn't work out of box on OS-X</a:t>
            </a:r>
            <a:r>
              <a:rPr lang="de-DE" smtClean="0"/>
              <a:t> 246442 </a:t>
            </a:r>
            <a:r>
              <a:rPr lang="de-DE" b="0" smtClean="0"/>
              <a:t>ArrayIndexOutOfBoundsException when importing resoruces</a:t>
            </a:r>
            <a:r>
              <a:rPr lang="de-DE" smtClean="0"/>
              <a:t> 246454 </a:t>
            </a:r>
            <a:r>
              <a:rPr lang="de-DE" b="0" smtClean="0"/>
              <a:t>Optimize transfer of Package URIs</a:t>
            </a:r>
            <a:r>
              <a:rPr lang="de-DE" smtClean="0"/>
              <a:t> 246456 </a:t>
            </a:r>
            <a:r>
              <a:rPr lang="de-DE" b="0" smtClean="0"/>
              <a:t>NullPointerException in the revision cache</a:t>
            </a:r>
            <a:r>
              <a:rPr lang="de-DE" smtClean="0"/>
              <a:t> 246465 </a:t>
            </a:r>
            <a:r>
              <a:rPr lang="de-DE" b="0" smtClean="0"/>
              <a:t>[PERF] Optimize CDOTransactionImpl.AnalyzeNewPackage</a:t>
            </a:r>
            <a:r>
              <a:rPr lang="de-DE" smtClean="0"/>
              <a:t> 246619 </a:t>
            </a:r>
            <a:r>
              <a:rPr lang="de-DE" b="0" smtClean="0"/>
              <a:t>Support addition/removal of many resources</a:t>
            </a:r>
            <a:r>
              <a:rPr lang="de-DE" smtClean="0"/>
              <a:t> 246620 </a:t>
            </a:r>
            <a:r>
              <a:rPr lang="de-DE" b="0" smtClean="0"/>
              <a:t>Error occurs when getOrCreateResource is called</a:t>
            </a:r>
            <a:r>
              <a:rPr lang="de-DE" smtClean="0"/>
              <a:t> 246622 </a:t>
            </a:r>
            <a:r>
              <a:rPr lang="de-DE" b="0" smtClean="0"/>
              <a:t>CDOStore.set doesn't affect variable correctly (Could cause memory retention)</a:t>
            </a:r>
            <a:r>
              <a:rPr lang="de-DE" smtClean="0"/>
              <a:t> 246630 </a:t>
            </a:r>
            <a:r>
              <a:rPr lang="de-DE" b="0" smtClean="0"/>
              <a:t>Shouldn't override hasProxies and use default behavior in CDOObjectImpl.</a:t>
            </a:r>
            <a:r>
              <a:rPr lang="de-DE" smtClean="0"/>
              <a:t> 246705 </a:t>
            </a:r>
            <a:r>
              <a:rPr lang="de-DE" b="0" smtClean="0"/>
              <a:t>Support containment proxies</a:t>
            </a:r>
            <a:r>
              <a:rPr lang="de-DE" smtClean="0"/>
              <a:t> 246844 </a:t>
            </a:r>
            <a:r>
              <a:rPr lang="de-DE" b="0" smtClean="0"/>
              <a:t>Implement Resource.delete()</a:t>
            </a:r>
            <a:r>
              <a:rPr lang="de-DE" smtClean="0"/>
              <a:t> 246899 </a:t>
            </a:r>
            <a:r>
              <a:rPr lang="de-DE" b="0" smtClean="0"/>
              <a:t>Override CDOEditorInput.equals(), CDOSession.equals() and CDOView.equals()</a:t>
            </a:r>
            <a:r>
              <a:rPr lang="de-DE" smtClean="0"/>
              <a:t> 247117 </a:t>
            </a:r>
            <a:r>
              <a:rPr lang="de-DE" b="0" smtClean="0"/>
              <a:t>Remove NOOPStore</a:t>
            </a:r>
            <a:r>
              <a:rPr lang="de-DE" smtClean="0"/>
              <a:t> 247143 </a:t>
            </a:r>
            <a:r>
              <a:rPr lang="de-DE" b="0" smtClean="0"/>
              <a:t>Add detach object handling to CDOTransactionHandler</a:t>
            </a:r>
            <a:r>
              <a:rPr lang="de-DE" smtClean="0"/>
              <a:t> 247174 </a:t>
            </a:r>
            <a:r>
              <a:rPr lang="de-DE" b="0" smtClean="0"/>
              <a:t>[POLISH] Remove uniqueResourceContents</a:t>
            </a:r>
            <a:r>
              <a:rPr lang="de-DE" smtClean="0"/>
              <a:t> 247227 </a:t>
            </a:r>
            <a:r>
              <a:rPr lang="de-DE" b="0" smtClean="0"/>
              <a:t>[POLISH] Remove the CDOWeaver</a:t>
            </a:r>
            <a:r>
              <a:rPr lang="de-DE" smtClean="0"/>
              <a:t> 247427 </a:t>
            </a:r>
            <a:r>
              <a:rPr lang="de-DE" b="0" smtClean="0"/>
              <a:t>Explicit locking</a:t>
            </a:r>
            <a:r>
              <a:rPr lang="de-DE" smtClean="0"/>
              <a:t> 247428 </a:t>
            </a:r>
            <a:r>
              <a:rPr lang="de-DE" b="0" smtClean="0"/>
              <a:t>Prefix for EClass names in DBStore</a:t>
            </a:r>
            <a:r>
              <a:rPr lang="de-DE" smtClean="0"/>
              <a:t> 247518 </a:t>
            </a:r>
            <a:r>
              <a:rPr lang="de-DE" b="0" smtClean="0"/>
              <a:t>[DB] Implement DBStoreAccessor.detachObject(CDOID id)</a:t>
            </a:r>
            <a:r>
              <a:rPr lang="de-DE" smtClean="0"/>
              <a:t> 247709 </a:t>
            </a:r>
            <a:r>
              <a:rPr lang="de-DE" b="0" smtClean="0"/>
              <a:t>[Hibernate] Make it possible to override standard Teneo extensions</a:t>
            </a:r>
            <a:r>
              <a:rPr lang="de-DE" smtClean="0"/>
              <a:t> 247764 </a:t>
            </a:r>
            <a:r>
              <a:rPr lang="de-DE" b="0" smtClean="0"/>
              <a:t>[PERF] ModelUtil.getCDOFeature(eFeature, packageManager)</a:t>
            </a:r>
            <a:r>
              <a:rPr lang="de-DE" smtClean="0"/>
              <a:t> 247795 </a:t>
            </a:r>
            <a:r>
              <a:rPr lang="de-DE" b="0" smtClean="0"/>
              <a:t>[POLISH] Remove TransientContents list from CDOResourceImpl</a:t>
            </a:r>
            <a:r>
              <a:rPr lang="de-DE" smtClean="0"/>
              <a:t> 247817 </a:t>
            </a:r>
            <a:r>
              <a:rPr lang="de-DE" b="0" smtClean="0"/>
              <a:t>Develop configurable test bed</a:t>
            </a:r>
            <a:r>
              <a:rPr lang="de-DE" smtClean="0"/>
              <a:t> 247960 </a:t>
            </a:r>
            <a:r>
              <a:rPr lang="de-DE" b="0" smtClean="0"/>
              <a:t>[Hibernate] Problem with TeneoHibernateMapping on Apache Derby</a:t>
            </a:r>
            <a:r>
              <a:rPr lang="de-DE" smtClean="0"/>
              <a:t> 247978 </a:t>
            </a:r>
            <a:r>
              <a:rPr lang="de-DE" b="0" smtClean="0"/>
              <a:t>Feature ID not set when creating dynamic eClass with attributes</a:t>
            </a:r>
            <a:r>
              <a:rPr lang="de-DE" smtClean="0"/>
              <a:t> 248017 </a:t>
            </a:r>
            <a:r>
              <a:rPr lang="de-DE" b="0" smtClean="0"/>
              <a:t>Provide a CDOSession.setInitialReferenceChunkSize()</a:t>
            </a:r>
            <a:r>
              <a:rPr lang="de-DE" smtClean="0"/>
              <a:t> 248062 </a:t>
            </a:r>
            <a:r>
              <a:rPr lang="de-DE" b="0" smtClean="0"/>
              <a:t>Refactor CDOView.setLoadRevisionCollectionChunkSize</a:t>
            </a:r>
            <a:r>
              <a:rPr lang="de-DE" smtClean="0"/>
              <a:t> 248112 </a:t>
            </a:r>
            <a:r>
              <a:rPr lang="de-DE" b="0" smtClean="0"/>
              <a:t>ImportPackage missing in org.eclipse.emf.cdo.server.hibernate.teneo</a:t>
            </a:r>
            <a:r>
              <a:rPr lang="de-DE" smtClean="0"/>
              <a:t> 248117 </a:t>
            </a:r>
            <a:r>
              <a:rPr lang="de-DE" b="0" smtClean="0"/>
              <a:t>[QUERY] Give queries the ability to respect the current view</a:t>
            </a:r>
            <a:r>
              <a:rPr lang="de-DE" smtClean="0"/>
              <a:t> 248124 </a:t>
            </a:r>
            <a:r>
              <a:rPr lang="de-DE" b="0" smtClean="0"/>
              <a:t>CDOView.hasResource() is not aware of deleted resources</a:t>
            </a:r>
            <a:r>
              <a:rPr lang="de-DE" smtClean="0"/>
              <a:t> 248134 </a:t>
            </a:r>
            <a:r>
              <a:rPr lang="de-DE" b="0" smtClean="0"/>
              <a:t>Infinite loop found in org.eclipse.emf.cdo.server.internal.db.ClassMapping.java</a:t>
            </a:r>
            <a:r>
              <a:rPr lang="de-DE" smtClean="0"/>
              <a:t> 248273 </a:t>
            </a:r>
            <a:r>
              <a:rPr lang="de-DE" b="0" smtClean="0"/>
              <a:t>Deactivate Session when SessionManager is deactivated, CloseView in Session.doDeactivate</a:t>
            </a:r>
            <a:r>
              <a:rPr lang="de-DE" smtClean="0"/>
              <a:t> 248325 </a:t>
            </a:r>
            <a:r>
              <a:rPr lang="de-DE" b="0" smtClean="0"/>
              <a:t>Support CDOAudit.setTimeStamp()</a:t>
            </a:r>
            <a:r>
              <a:rPr lang="de-DE" smtClean="0"/>
              <a:t> 248372 </a:t>
            </a:r>
            <a:r>
              <a:rPr lang="de-DE" b="0" smtClean="0"/>
              <a:t>EMFUtil.ePackageToString(..) removes EPackage from its Resource</a:t>
            </a:r>
            <a:r>
              <a:rPr lang="de-DE" smtClean="0"/>
              <a:t> 248515 </a:t>
            </a:r>
            <a:r>
              <a:rPr lang="de-DE" b="0" smtClean="0"/>
              <a:t>IStoreReader isn't released for a query (example queryResources)</a:t>
            </a:r>
            <a:r>
              <a:rPr lang="de-DE" smtClean="0"/>
              <a:t> 248588 </a:t>
            </a:r>
            <a:r>
              <a:rPr lang="de-DE" b="0" smtClean="0"/>
              <a:t>PassiveUpdate = false doesn't detach object if refresh.</a:t>
            </a:r>
            <a:r>
              <a:rPr lang="de-DE" smtClean="0"/>
              <a:t> 248589 </a:t>
            </a:r>
            <a:r>
              <a:rPr lang="de-DE" b="0" smtClean="0"/>
              <a:t>SyncRevisionRequest/Indication needs to transfer the timestamp for each objects</a:t>
            </a:r>
            <a:r>
              <a:rPr lang="de-DE" smtClean="0"/>
              <a:t> 248689 </a:t>
            </a:r>
            <a:r>
              <a:rPr lang="de-DE" b="0" smtClean="0"/>
              <a:t>[Hibernate] FileHibernateMappingProvider unable to load declared mappingFile</a:t>
            </a:r>
            <a:r>
              <a:rPr lang="de-DE" smtClean="0"/>
              <a:t> 248757 </a:t>
            </a:r>
            <a:r>
              <a:rPr lang="de-DE" b="0" smtClean="0"/>
              <a:t>CDOViewImpl.deregisterObject() is broken</a:t>
            </a:r>
            <a:r>
              <a:rPr lang="de-DE" smtClean="0"/>
              <a:t> 248997 </a:t>
            </a:r>
            <a:r>
              <a:rPr lang="de-DE" b="0" smtClean="0"/>
              <a:t>Protect closed sessions and their views against illegal usage</a:t>
            </a:r>
            <a:r>
              <a:rPr lang="de-DE" smtClean="0"/>
              <a:t> 249088 </a:t>
            </a:r>
            <a:r>
              <a:rPr lang="de-DE" b="0" smtClean="0"/>
              <a:t>Use of qualified names property causes DB Exceptions due to truncation and table exists</a:t>
            </a:r>
            <a:r>
              <a:rPr lang="de-DE" smtClean="0"/>
              <a:t> 249154 </a:t>
            </a:r>
            <a:r>
              <a:rPr lang="de-DE" b="0" smtClean="0"/>
              <a:t>CDOResource.eAdapters should call super.didAdd() and super.didRemove()</a:t>
            </a:r>
            <a:r>
              <a:rPr lang="de-DE" smtClean="0"/>
              <a:t> 249278 </a:t>
            </a:r>
            <a:r>
              <a:rPr lang="de-DE" b="0" smtClean="0"/>
              <a:t>Provide interceptors at the server-side to run validation, filtering, ...</a:t>
            </a:r>
            <a:r>
              <a:rPr lang="de-DE" smtClean="0"/>
              <a:t> 249282 </a:t>
            </a:r>
            <a:r>
              <a:rPr lang="de-DE" b="0" smtClean="0"/>
              <a:t>Audit does not inhibit instantiation with timestamps prior to repo creation</a:t>
            </a:r>
            <a:r>
              <a:rPr lang="de-DE" smtClean="0"/>
              <a:t> 249296 </a:t>
            </a:r>
            <a:r>
              <a:rPr lang="de-DE" b="0" smtClean="0"/>
              <a:t>Provide the userID also for IChannel through IUserAware</a:t>
            </a:r>
            <a:r>
              <a:rPr lang="de-DE" smtClean="0"/>
              <a:t> 249297 </a:t>
            </a:r>
            <a:r>
              <a:rPr lang="de-DE" b="0" smtClean="0"/>
              <a:t>Provide the userID also for CDOProtocolSession through IUserAware</a:t>
            </a:r>
            <a:r>
              <a:rPr lang="de-DE" smtClean="0"/>
              <a:t> 249332 </a:t>
            </a:r>
            <a:r>
              <a:rPr lang="de-DE" b="0" smtClean="0"/>
              <a:t>NPE due to missing protocol in SignalActor.&lt;init&gt;</a:t>
            </a:r>
            <a:r>
              <a:rPr lang="de-DE" smtClean="0"/>
              <a:t> 249383 </a:t>
            </a:r>
            <a:r>
              <a:rPr lang="de-DE" b="0" smtClean="0"/>
              <a:t>Dynamic models in the global EPackage.Registry are not committed</a:t>
            </a:r>
            <a:r>
              <a:rPr lang="de-DE" smtClean="0"/>
              <a:t> 249536 </a:t>
            </a:r>
            <a:r>
              <a:rPr lang="de-DE" b="0" smtClean="0"/>
              <a:t>Provide a public view lock to protect clients against remote invalidation</a:t>
            </a:r>
            <a:r>
              <a:rPr lang="de-DE" smtClean="0"/>
              <a:t> 249579 </a:t>
            </a:r>
            <a:r>
              <a:rPr lang="de-DE" b="0" smtClean="0"/>
              <a:t>Provide INegotiatorAware and ITransportConfigAware interfaces</a:t>
            </a:r>
            <a:r>
              <a:rPr lang="de-DE" smtClean="0"/>
              <a:t> 249585 </a:t>
            </a:r>
            <a:r>
              <a:rPr lang="de-DE" b="0" smtClean="0"/>
              <a:t>Make it easier to configure authentication</a:t>
            </a:r>
            <a:r>
              <a:rPr lang="de-DE" smtClean="0"/>
              <a:t> 249847 </a:t>
            </a:r>
            <a:r>
              <a:rPr lang="de-DE" b="0" smtClean="0"/>
              <a:t>Store resources in a hierarchical structure</a:t>
            </a:r>
            <a:r>
              <a:rPr lang="de-DE" smtClean="0"/>
              <a:t> 249937 </a:t>
            </a:r>
            <a:r>
              <a:rPr lang="de-DE" b="0" smtClean="0"/>
              <a:t>Add a method to the test framework to purge the server caches</a:t>
            </a:r>
            <a:r>
              <a:rPr lang="de-DE" smtClean="0"/>
              <a:t> 249988 </a:t>
            </a:r>
            <a:r>
              <a:rPr lang="de-DE" b="0" smtClean="0"/>
              <a:t>IHTTPConnector is present in 2 bundles!</a:t>
            </a:r>
            <a:r>
              <a:rPr lang="de-DE" smtClean="0"/>
              <a:t> 250034 </a:t>
            </a:r>
            <a:r>
              <a:rPr lang="de-DE" b="0" smtClean="0"/>
              <a:t>New testcases for Transient features</a:t>
            </a:r>
            <a:r>
              <a:rPr lang="de-DE" smtClean="0"/>
              <a:t> 250036 </a:t>
            </a:r>
            <a:r>
              <a:rPr lang="de-DE" b="0" smtClean="0"/>
              <a:t>Invalidation doesn't work for EMap Feature</a:t>
            </a:r>
            <a:r>
              <a:rPr lang="de-DE" smtClean="0"/>
              <a:t> 250064 </a:t>
            </a:r>
            <a:r>
              <a:rPr lang="de-DE" b="0" smtClean="0"/>
              <a:t>CDOPackageRegistryImpl should offer delegation</a:t>
            </a:r>
            <a:r>
              <a:rPr lang="de-DE" smtClean="0"/>
              <a:t> 250343 </a:t>
            </a:r>
            <a:r>
              <a:rPr lang="de-DE" b="0" smtClean="0"/>
              <a:t>ReflectUtil.getID should be synchronized (infinite loop)</a:t>
            </a:r>
            <a:r>
              <a:rPr lang="de-DE" smtClean="0"/>
              <a:t> 250411 </a:t>
            </a:r>
            <a:r>
              <a:rPr lang="de-DE" b="0" smtClean="0"/>
              <a:t>[DB] Create DB indexes for mapped tables</a:t>
            </a:r>
            <a:r>
              <a:rPr lang="de-DE" smtClean="0"/>
              <a:t> 250466 </a:t>
            </a:r>
            <a:r>
              <a:rPr lang="de-DE" b="0" smtClean="0"/>
              <a:t>Problem with ReferenceMapping and generalization</a:t>
            </a:r>
            <a:r>
              <a:rPr lang="de-DE" smtClean="0"/>
              <a:t> 250809 </a:t>
            </a:r>
            <a:r>
              <a:rPr lang="de-DE" b="0" smtClean="0"/>
              <a:t>Enhance the way stores express their capabilities</a:t>
            </a:r>
            <a:r>
              <a:rPr lang="de-DE" smtClean="0"/>
              <a:t> 250817 </a:t>
            </a:r>
            <a:r>
              <a:rPr lang="de-DE" b="0" smtClean="0"/>
              <a:t>Deadlock in LRURevisionCache</a:t>
            </a:r>
            <a:r>
              <a:rPr lang="de-DE" smtClean="0"/>
              <a:t> 250845 </a:t>
            </a:r>
            <a:r>
              <a:rPr lang="de-DE" b="0" smtClean="0"/>
              <a:t>Decouple CDOClientRequests from IChannel</a:t>
            </a:r>
            <a:r>
              <a:rPr lang="de-DE" smtClean="0"/>
              <a:t> 250910 </a:t>
            </a:r>
            <a:r>
              <a:rPr lang="de-DE" b="0" smtClean="0"/>
              <a:t>IllegalArgumentException: created &gt; revised</a:t>
            </a:r>
            <a:r>
              <a:rPr lang="de-DE" smtClean="0"/>
              <a:t> 251087 </a:t>
            </a:r>
            <a:r>
              <a:rPr lang="de-DE" b="0" smtClean="0"/>
              <a:t>NPE in ChangeSubscriptionManager.isPending() while subscribing a pending TRANSIENT-by-removal object</a:t>
            </a:r>
            <a:r>
              <a:rPr lang="de-DE" smtClean="0"/>
              <a:t> 251263 </a:t>
            </a:r>
            <a:r>
              <a:rPr lang="de-DE" b="0" smtClean="0"/>
              <a:t>EOpposite reference are not updated when I detach an object from a resource.(it should contains EObject not CDOID)</a:t>
            </a:r>
            <a:r>
              <a:rPr lang="de-DE" smtClean="0"/>
              <a:t> 251334 </a:t>
            </a:r>
            <a:r>
              <a:rPr lang="de-DE" b="0" smtClean="0"/>
              <a:t>LRURevisionCache affect wrong revised number to revision</a:t>
            </a:r>
            <a:r>
              <a:rPr lang="de-DE" smtClean="0"/>
              <a:t> 251461 </a:t>
            </a:r>
            <a:r>
              <a:rPr lang="de-DE" b="0" smtClean="0"/>
              <a:t>CDOResource with root=true returns eResource()==null</a:t>
            </a:r>
            <a:r>
              <a:rPr lang="de-DE" smtClean="0"/>
              <a:t> 251530 </a:t>
            </a:r>
            <a:r>
              <a:rPr lang="de-DE" b="0" smtClean="0"/>
              <a:t>Use of qualified names property makes it more likely to hit db table name limits</a:t>
            </a:r>
            <a:r>
              <a:rPr lang="de-DE" smtClean="0"/>
              <a:t> 251537 </a:t>
            </a:r>
            <a:r>
              <a:rPr lang="de-DE" b="0" smtClean="0"/>
              <a:t>[DB] Enhanced ComplexTest test cases fail</a:t>
            </a:r>
            <a:r>
              <a:rPr lang="de-DE" smtClean="0"/>
              <a:t> 251544 </a:t>
            </a:r>
            <a:r>
              <a:rPr lang="de-DE" b="0" smtClean="0"/>
              <a:t>Instance of list are not the same for the following transition transient/new persisted/transient resulting strange behavior (NPE)</a:t>
            </a:r>
            <a:r>
              <a:rPr lang="de-DE" smtClean="0"/>
              <a:t> 251562 </a:t>
            </a:r>
            <a:r>
              <a:rPr lang="de-DE" b="0" smtClean="0"/>
              <a:t>Some cdo plugin.xml files have not been properly updated</a:t>
            </a:r>
            <a:r>
              <a:rPr lang="de-DE" smtClean="0"/>
              <a:t> 251752 </a:t>
            </a:r>
            <a:r>
              <a:rPr lang="de-DE" b="0" smtClean="0"/>
              <a:t>While committing, error in CommitIndicationTransaction.indicating doesn't stop the commit process</a:t>
            </a:r>
            <a:r>
              <a:rPr lang="de-DE" smtClean="0"/>
              <a:t> 251753 </a:t>
            </a:r>
            <a:r>
              <a:rPr lang="de-DE" b="0" smtClean="0"/>
              <a:t>[DB] DBStore with MySql to be added in the testing framework.</a:t>
            </a:r>
            <a:r>
              <a:rPr lang="de-DE" smtClean="0"/>
              <a:t> 251864 </a:t>
            </a:r>
            <a:r>
              <a:rPr lang="de-DE" b="0" smtClean="0"/>
              <a:t>[DB] ChunkReader not working with DBStore.</a:t>
            </a:r>
            <a:r>
              <a:rPr lang="de-DE" smtClean="0"/>
              <a:t> 252115 </a:t>
            </a:r>
            <a:r>
              <a:rPr lang="de-DE" b="0" smtClean="0"/>
              <a:t>Enable opening new channels on the same connector as a given channel</a:t>
            </a:r>
            <a:r>
              <a:rPr lang="de-DE" smtClean="0"/>
              <a:t> 252118 </a:t>
            </a:r>
            <a:r>
              <a:rPr lang="de-DE" b="0" smtClean="0"/>
              <a:t>SessionConfig</a:t>
            </a:r>
            <a:r>
              <a:rPr lang="de-DE" smtClean="0"/>
              <a:t> 252147 </a:t>
            </a:r>
            <a:r>
              <a:rPr lang="de-DE" b="0" smtClean="0"/>
              <a:t>[DB] cache miss on server leads to references not being read</a:t>
            </a:r>
            <a:r>
              <a:rPr lang="de-DE" smtClean="0"/>
              <a:t> 252161 </a:t>
            </a:r>
            <a:r>
              <a:rPr lang="de-DE" b="0" smtClean="0"/>
              <a:t>StackOverflow in CDOEditor.populateNewRoot() when sessino.packageRegistry contains a package not registered in the client machine</a:t>
            </a:r>
            <a:r>
              <a:rPr lang="de-DE" smtClean="0"/>
              <a:t> 252163 </a:t>
            </a:r>
            <a:r>
              <a:rPr lang="de-DE" b="0" smtClean="0"/>
              <a:t>Should CDOEditor allow the user to create CDOObjects instances?</a:t>
            </a:r>
            <a:r>
              <a:rPr lang="de-DE" smtClean="0"/>
              <a:t> 252175 </a:t>
            </a:r>
            <a:r>
              <a:rPr lang="de-DE" b="0" smtClean="0"/>
              <a:t>ServerInfo throws NPE in getDBID() for ModelElements of eresource.ecore</a:t>
            </a:r>
            <a:r>
              <a:rPr lang="de-DE" smtClean="0"/>
              <a:t> 252214 </a:t>
            </a:r>
            <a:r>
              <a:rPr lang="de-DE" b="0" smtClean="0"/>
              <a:t>NPE when calling audit.setTimeStamp()</a:t>
            </a:r>
            <a:r>
              <a:rPr lang="de-DE" smtClean="0"/>
              <a:t> 252221 </a:t>
            </a:r>
            <a:r>
              <a:rPr lang="de-DE" b="0" smtClean="0"/>
              <a:t>Provide proper RemoteException for signals</a:t>
            </a:r>
            <a:r>
              <a:rPr lang="de-DE" smtClean="0"/>
              <a:t> 252311 </a:t>
            </a:r>
            <a:r>
              <a:rPr lang="de-DE" b="0" smtClean="0"/>
              <a:t>[POLISH] Consolidate IStoreAccessor SPI</a:t>
            </a:r>
            <a:r>
              <a:rPr lang="de-DE" smtClean="0"/>
              <a:t> 252362 </a:t>
            </a:r>
            <a:r>
              <a:rPr lang="de-DE" b="0" smtClean="0"/>
              <a:t>session.refresh should not go through lock/thread invalidation</a:t>
            </a:r>
            <a:r>
              <a:rPr lang="de-DE" smtClean="0"/>
              <a:t> 252420 </a:t>
            </a:r>
            <a:r>
              <a:rPr lang="de-DE" b="0" smtClean="0"/>
              <a:t>Provide no  timeout option for IConnector</a:t>
            </a:r>
            <a:r>
              <a:rPr lang="de-DE" smtClean="0"/>
              <a:t> 252636 </a:t>
            </a:r>
            <a:r>
              <a:rPr lang="de-DE" b="0" smtClean="0"/>
              <a:t>[DB] All DBStoreAccessors passivated to writers pool</a:t>
            </a:r>
            <a:r>
              <a:rPr lang="de-DE" smtClean="0"/>
              <a:t> 252821 </a:t>
            </a:r>
            <a:r>
              <a:rPr lang="de-DE" b="0" smtClean="0"/>
              <a:t>[UI] Hide missing local packages from "New Root" menu</a:t>
            </a:r>
            <a:r>
              <a:rPr lang="de-DE" smtClean="0"/>
              <a:t> 252883 </a:t>
            </a:r>
            <a:r>
              <a:rPr lang="de-DE" b="0" smtClean="0"/>
              <a:t>Objects not updated when CDOSessionInvalidationEvent is received</a:t>
            </a:r>
            <a:r>
              <a:rPr lang="de-DE" smtClean="0"/>
              <a:t> 252909 </a:t>
            </a:r>
            <a:r>
              <a:rPr lang="de-DE" b="0" smtClean="0"/>
              <a:t>[DB] NPE when trying to update objects</a:t>
            </a:r>
            <a:r>
              <a:rPr lang="de-DE" smtClean="0"/>
              <a:t> 252982 </a:t>
            </a:r>
            <a:r>
              <a:rPr lang="de-DE" b="0" smtClean="0"/>
              <a:t>[DB] exception when trying to commit changes</a:t>
            </a:r>
            <a:r>
              <a:rPr lang="de-DE" smtClean="0"/>
              <a:t> 253010 </a:t>
            </a:r>
            <a:r>
              <a:rPr lang="de-DE" b="0" smtClean="0"/>
              <a:t>[Query] Query should use the new exception handling</a:t>
            </a:r>
            <a:r>
              <a:rPr lang="de-DE" smtClean="0"/>
              <a:t> 253049 </a:t>
            </a:r>
            <a:r>
              <a:rPr lang="de-DE" b="0" smtClean="0"/>
              <a:t>Give the infrastructure of an IProtocol a parametric type</a:t>
            </a:r>
            <a:r>
              <a:rPr lang="de-DE" smtClean="0"/>
              <a:t> 253054 </a:t>
            </a:r>
            <a:r>
              <a:rPr lang="de-DE" b="0" smtClean="0"/>
              <a:t>[POLISH] Pass protocol and signalID in Signal constructor</a:t>
            </a:r>
            <a:r>
              <a:rPr lang="de-DE" smtClean="0"/>
              <a:t> 253103 </a:t>
            </a:r>
            <a:r>
              <a:rPr lang="de-DE" b="0" smtClean="0"/>
              <a:t>Revised revision for nothing when committing</a:t>
            </a:r>
            <a:r>
              <a:rPr lang="de-DE" smtClean="0"/>
              <a:t> 253107 </a:t>
            </a:r>
            <a:r>
              <a:rPr lang="de-DE" b="0" smtClean="0"/>
              <a:t>ResourceTest contains testcases related to Audit mode.</a:t>
            </a:r>
            <a:r>
              <a:rPr lang="de-DE" smtClean="0"/>
              <a:t> 253664 </a:t>
            </a:r>
            <a:r>
              <a:rPr lang="de-DE" b="0" smtClean="0"/>
              <a:t>[DB] Add JDBC connection wrappers</a:t>
            </a:r>
            <a:r>
              <a:rPr lang="de-DE" smtClean="0"/>
              <a:t> 254489 </a:t>
            </a:r>
            <a:r>
              <a:rPr lang="de-DE" b="0" smtClean="0"/>
              <a:t>[CDO] CDOTransaction.postCommit not adjusting the Transaction/View reference</a:t>
            </a:r>
            <a:r>
              <a:rPr lang="de-DE" smtClean="0"/>
              <a:t> 255071 </a:t>
            </a:r>
            <a:r>
              <a:rPr lang="de-DE" b="0" smtClean="0"/>
              <a:t>Session not removed from SessionManager when Channel goes down...</a:t>
            </a:r>
            <a:r>
              <a:rPr lang="de-DE" smtClean="0"/>
              <a:t> 255094 </a:t>
            </a:r>
            <a:r>
              <a:rPr lang="de-DE" b="0" smtClean="0"/>
              <a:t>[UI] Lock objects from CDOEditor (READ/WRITE)</a:t>
            </a:r>
            <a:r>
              <a:rPr lang="de-DE" smtClean="0"/>
              <a:t> 255124 </a:t>
            </a:r>
            <a:r>
              <a:rPr lang="de-DE" b="0" smtClean="0"/>
              <a:t>XATransaction doesn't release Accessor correctly</a:t>
            </a:r>
            <a:r>
              <a:rPr lang="de-DE" smtClean="0"/>
              <a:t> 255337 </a:t>
            </a:r>
            <a:r>
              <a:rPr lang="de-DE" b="0" smtClean="0"/>
              <a:t>[DB] Qualified table names still exceed db table limit</a:t>
            </a:r>
            <a:r>
              <a:rPr lang="de-DE" smtClean="0"/>
              <a:t> 255395 </a:t>
            </a:r>
            <a:r>
              <a:rPr lang="de-DE" b="0" smtClean="0"/>
              <a:t>[POLISH] Introduce InternalCDOSession, InternalCDOView, ...</a:t>
            </a:r>
            <a:r>
              <a:rPr lang="de-DE" smtClean="0"/>
              <a:t> 213402 </a:t>
            </a:r>
            <a:r>
              <a:rPr lang="de-DE" b="0" smtClean="0"/>
              <a:t>Support external references</a:t>
            </a:r>
            <a:r>
              <a:rPr lang="de-DE" smtClean="0"/>
              <a:t> 213403 </a:t>
            </a:r>
            <a:r>
              <a:rPr lang="de-DE" b="0" smtClean="0"/>
              <a:t>Support distributed transactions</a:t>
            </a:r>
            <a:r>
              <a:rPr lang="de-DE" smtClean="0"/>
              <a:t> 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CDO Architecture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5357818" y="4143380"/>
            <a:ext cx="2928958" cy="6429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Model Repository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357818" y="5286388"/>
            <a:ext cx="2928958" cy="6429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Storage Backend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715008" y="1714488"/>
            <a:ext cx="214314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Session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64513" y="1714488"/>
            <a:ext cx="135732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714348" y="3357562"/>
            <a:ext cx="192882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Transaction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009888" y="3357562"/>
            <a:ext cx="1419236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Audit</a:t>
            </a:r>
          </a:p>
        </p:txBody>
      </p:sp>
      <p:cxnSp>
        <p:nvCxnSpPr>
          <p:cNvPr id="13" name="Gerade Verbindung mit Pfeil 12"/>
          <p:cNvCxnSpPr>
            <a:stCxn id="27" idx="1"/>
            <a:endCxn id="9" idx="3"/>
          </p:cNvCxnSpPr>
          <p:nvPr/>
        </p:nvCxnSpPr>
        <p:spPr>
          <a:xfrm rot="10800000">
            <a:off x="3321836" y="2035960"/>
            <a:ext cx="2107421" cy="1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3" idx="3"/>
          </p:cNvCxnSpPr>
          <p:nvPr/>
        </p:nvCxnSpPr>
        <p:spPr>
          <a:xfrm rot="5400000" flipH="1" flipV="1">
            <a:off x="2464579" y="2821777"/>
            <a:ext cx="357190" cy="158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30" idx="0"/>
            <a:endCxn id="8" idx="2"/>
          </p:cNvCxnSpPr>
          <p:nvPr/>
        </p:nvCxnSpPr>
        <p:spPr>
          <a:xfrm rot="16200000" flipV="1">
            <a:off x="6059491" y="3084517"/>
            <a:ext cx="1489100" cy="3492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7" idx="0"/>
          </p:cNvCxnSpPr>
          <p:nvPr/>
        </p:nvCxnSpPr>
        <p:spPr>
          <a:xfrm rot="5400000">
            <a:off x="6572264" y="5036355"/>
            <a:ext cx="500066" cy="158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0" idx="0"/>
            <a:endCxn id="11" idx="0"/>
          </p:cNvCxnSpPr>
          <p:nvPr/>
        </p:nvCxnSpPr>
        <p:spPr>
          <a:xfrm rot="5400000" flipH="1" flipV="1">
            <a:off x="2699133" y="2337190"/>
            <a:ext cx="1588" cy="2040745"/>
          </a:xfrm>
          <a:prstGeom prst="bentConnector3">
            <a:avLst>
              <a:gd name="adj1" fmla="val 21956745"/>
            </a:avLst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leichschenkliges Dreieck 22"/>
          <p:cNvSpPr/>
          <p:nvPr/>
        </p:nvSpPr>
        <p:spPr>
          <a:xfrm>
            <a:off x="2500298" y="2357430"/>
            <a:ext cx="285752" cy="285752"/>
          </a:xfrm>
          <a:prstGeom prst="triangle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aute 26"/>
          <p:cNvSpPr/>
          <p:nvPr/>
        </p:nvSpPr>
        <p:spPr>
          <a:xfrm>
            <a:off x="5429256" y="1887535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aute 29"/>
          <p:cNvSpPr/>
          <p:nvPr/>
        </p:nvSpPr>
        <p:spPr>
          <a:xfrm>
            <a:off x="6678627" y="3846530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3" grpId="0" animBg="1"/>
      <p:bldP spid="27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EMF Integration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2107389" y="5036355"/>
            <a:ext cx="135732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1500166" y="3357562"/>
            <a:ext cx="2562244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ResourceSet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776394" y="2536025"/>
            <a:ext cx="1938350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Resource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071670" y="1714488"/>
            <a:ext cx="1419236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EObject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572132" y="5036355"/>
            <a:ext cx="214314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Session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5" name="Gerade Verbindung mit Pfeil 24"/>
          <p:cNvCxnSpPr>
            <a:stCxn id="26" idx="1"/>
            <a:endCxn id="9" idx="3"/>
          </p:cNvCxnSpPr>
          <p:nvPr/>
        </p:nvCxnSpPr>
        <p:spPr>
          <a:xfrm rot="10800000" flipV="1">
            <a:off x="3464712" y="5352276"/>
            <a:ext cx="1821669" cy="5549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aute 25"/>
          <p:cNvSpPr/>
          <p:nvPr/>
        </p:nvSpPr>
        <p:spPr>
          <a:xfrm>
            <a:off x="5286380" y="5203852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bgerundetes Rechteck 28"/>
          <p:cNvSpPr/>
          <p:nvPr/>
        </p:nvSpPr>
        <p:spPr>
          <a:xfrm>
            <a:off x="5367342" y="3357562"/>
            <a:ext cx="2562244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Package.Registry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19" idx="3"/>
            <a:endCxn id="29" idx="1"/>
          </p:cNvCxnSpPr>
          <p:nvPr/>
        </p:nvCxnSpPr>
        <p:spPr>
          <a:xfrm>
            <a:off x="4062410" y="3679033"/>
            <a:ext cx="1304932" cy="158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9" idx="2"/>
            <a:endCxn id="24" idx="0"/>
          </p:cNvCxnSpPr>
          <p:nvPr/>
        </p:nvCxnSpPr>
        <p:spPr>
          <a:xfrm rot="5400000">
            <a:off x="6128158" y="4516048"/>
            <a:ext cx="1035851" cy="476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9" idx="2"/>
            <a:endCxn id="9" idx="0"/>
          </p:cNvCxnSpPr>
          <p:nvPr/>
        </p:nvCxnSpPr>
        <p:spPr>
          <a:xfrm rot="16200000" flipH="1">
            <a:off x="2265744" y="4516048"/>
            <a:ext cx="1035851" cy="476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848384" y="428625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1:1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Gefaltete Ecke 41"/>
          <p:cNvSpPr/>
          <p:nvPr/>
        </p:nvSpPr>
        <p:spPr>
          <a:xfrm rot="1058994">
            <a:off x="6943331" y="423657"/>
            <a:ext cx="1465918" cy="790349"/>
          </a:xfrm>
          <a:prstGeom prst="foldedCorner">
            <a:avLst>
              <a:gd name="adj" fmla="val 305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</a:rPr>
              <a:t>CDO 1.0</a:t>
            </a:r>
            <a:endParaRPr lang="en-US" sz="2800" b="1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4" grpId="0" animBg="1"/>
      <p:bldP spid="26" grpId="0" animBg="1"/>
      <p:bldP spid="2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EMF Integration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1928794" y="3071810"/>
            <a:ext cx="171451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ViewSet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1500166" y="1714488"/>
            <a:ext cx="2562244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ResourceSet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Raute 25"/>
          <p:cNvSpPr/>
          <p:nvPr/>
        </p:nvSpPr>
        <p:spPr>
          <a:xfrm>
            <a:off x="2643174" y="3714752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bgerundetes Rechteck 28"/>
          <p:cNvSpPr/>
          <p:nvPr/>
        </p:nvSpPr>
        <p:spPr>
          <a:xfrm>
            <a:off x="5367342" y="1714488"/>
            <a:ext cx="2562244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Package.Registry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19" idx="3"/>
            <a:endCxn id="29" idx="1"/>
          </p:cNvCxnSpPr>
          <p:nvPr/>
        </p:nvCxnSpPr>
        <p:spPr>
          <a:xfrm>
            <a:off x="4062410" y="2035959"/>
            <a:ext cx="1304932" cy="158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9" idx="2"/>
            <a:endCxn id="9" idx="0"/>
          </p:cNvCxnSpPr>
          <p:nvPr/>
        </p:nvCxnSpPr>
        <p:spPr>
          <a:xfrm rot="16200000" flipH="1">
            <a:off x="2426479" y="2712239"/>
            <a:ext cx="714380" cy="476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848384" y="250030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1:1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Gefaltete Ecke 41"/>
          <p:cNvSpPr/>
          <p:nvPr/>
        </p:nvSpPr>
        <p:spPr>
          <a:xfrm rot="1058994">
            <a:off x="6943331" y="423657"/>
            <a:ext cx="1465918" cy="790349"/>
          </a:xfrm>
          <a:prstGeom prst="foldedCorner">
            <a:avLst>
              <a:gd name="adj" fmla="val 305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</a:rPr>
              <a:t>CDO 2.0</a:t>
            </a:r>
            <a:endParaRPr lang="en-US" sz="28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0" name="Gewinkelte Verbindung 29"/>
          <p:cNvCxnSpPr>
            <a:endCxn id="9" idx="3"/>
          </p:cNvCxnSpPr>
          <p:nvPr/>
        </p:nvCxnSpPr>
        <p:spPr>
          <a:xfrm rot="10800000" flipV="1">
            <a:off x="3643306" y="2357429"/>
            <a:ext cx="3000396" cy="1035851"/>
          </a:xfrm>
          <a:prstGeom prst="bentConnector3">
            <a:avLst>
              <a:gd name="adj1" fmla="val 130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714744" y="4429132"/>
            <a:ext cx="135732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351424" y="4429132"/>
            <a:ext cx="214314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Session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8" name="Gerade Verbindung mit Pfeil 37"/>
          <p:cNvCxnSpPr>
            <a:stCxn id="39" idx="1"/>
            <a:endCxn id="34" idx="3"/>
          </p:cNvCxnSpPr>
          <p:nvPr/>
        </p:nvCxnSpPr>
        <p:spPr>
          <a:xfrm rot="10800000" flipV="1">
            <a:off x="5072066" y="4745053"/>
            <a:ext cx="993606" cy="5549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aute 38"/>
          <p:cNvSpPr/>
          <p:nvPr/>
        </p:nvSpPr>
        <p:spPr>
          <a:xfrm>
            <a:off x="6065672" y="4596629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winkelte Verbindung 45"/>
          <p:cNvCxnSpPr>
            <a:stCxn id="34" idx="1"/>
            <a:endCxn id="26" idx="2"/>
          </p:cNvCxnSpPr>
          <p:nvPr/>
        </p:nvCxnSpPr>
        <p:spPr>
          <a:xfrm rot="10800000">
            <a:off x="2786050" y="4011603"/>
            <a:ext cx="928694" cy="739001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3714744" y="5357826"/>
            <a:ext cx="135732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6351424" y="5357826"/>
            <a:ext cx="214314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Session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9" name="Gerade Verbindung mit Pfeil 48"/>
          <p:cNvCxnSpPr>
            <a:stCxn id="50" idx="1"/>
            <a:endCxn id="47" idx="3"/>
          </p:cNvCxnSpPr>
          <p:nvPr/>
        </p:nvCxnSpPr>
        <p:spPr>
          <a:xfrm rot="10800000" flipV="1">
            <a:off x="5072066" y="5673747"/>
            <a:ext cx="993606" cy="5549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aute 49"/>
          <p:cNvSpPr/>
          <p:nvPr/>
        </p:nvSpPr>
        <p:spPr>
          <a:xfrm>
            <a:off x="6065672" y="5525323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Gewinkelte Verbindung 45"/>
          <p:cNvCxnSpPr>
            <a:stCxn id="47" idx="1"/>
            <a:endCxn id="26" idx="0"/>
          </p:cNvCxnSpPr>
          <p:nvPr/>
        </p:nvCxnSpPr>
        <p:spPr>
          <a:xfrm rot="10800000">
            <a:off x="2786050" y="3714753"/>
            <a:ext cx="928694" cy="1964545"/>
          </a:xfrm>
          <a:prstGeom prst="bentConnector4">
            <a:avLst>
              <a:gd name="adj1" fmla="val 42308"/>
              <a:gd name="adj2" fmla="val 210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43108" y="407194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1:n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6" grpId="0" animBg="1"/>
      <p:bldP spid="29" grpId="0" animBg="1"/>
      <p:bldP spid="29" grpId="1" animBg="1"/>
      <p:bldP spid="41" grpId="0"/>
      <p:bldP spid="34" grpId="0" animBg="1"/>
      <p:bldP spid="37" grpId="0" animBg="1"/>
      <p:bldP spid="37" grpId="1" animBg="1"/>
      <p:bldP spid="39" grpId="0" animBg="1"/>
      <p:bldP spid="39" grpId="1" animBg="1"/>
      <p:bldP spid="47" grpId="0" animBg="1"/>
      <p:bldP spid="48" grpId="0" animBg="1"/>
      <p:bldP spid="48" grpId="1" animBg="1"/>
      <p:bldP spid="50" grpId="0" animBg="1"/>
      <p:bldP spid="50" grpId="1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EMF Integration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Abgerundetes Rechteck 8"/>
          <p:cNvSpPr/>
          <p:nvPr/>
        </p:nvSpPr>
        <p:spPr>
          <a:xfrm>
            <a:off x="1928794" y="3071810"/>
            <a:ext cx="171451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ViewSet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1500166" y="1714488"/>
            <a:ext cx="2562244" cy="6429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ResourceSet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Raute 25"/>
          <p:cNvSpPr/>
          <p:nvPr/>
        </p:nvSpPr>
        <p:spPr>
          <a:xfrm>
            <a:off x="2643174" y="3714752"/>
            <a:ext cx="285752" cy="29685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mit Pfeil 35"/>
          <p:cNvCxnSpPr>
            <a:stCxn id="19" idx="2"/>
            <a:endCxn id="9" idx="0"/>
          </p:cNvCxnSpPr>
          <p:nvPr/>
        </p:nvCxnSpPr>
        <p:spPr>
          <a:xfrm rot="16200000" flipH="1">
            <a:off x="2426479" y="2712239"/>
            <a:ext cx="714380" cy="476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848384" y="250030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1:1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Gefaltete Ecke 41"/>
          <p:cNvSpPr/>
          <p:nvPr/>
        </p:nvSpPr>
        <p:spPr>
          <a:xfrm rot="1058994">
            <a:off x="6943331" y="423657"/>
            <a:ext cx="1465918" cy="790349"/>
          </a:xfrm>
          <a:prstGeom prst="foldedCorner">
            <a:avLst>
              <a:gd name="adj" fmla="val 305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accent4">
                    <a:lumMod val="50000"/>
                  </a:schemeClr>
                </a:solidFill>
              </a:rPr>
              <a:t>CDO 2.0</a:t>
            </a:r>
            <a:endParaRPr lang="en-US" sz="28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6" name="Gewinkelte Verbindung 45"/>
          <p:cNvCxnSpPr>
            <a:stCxn id="34" idx="1"/>
            <a:endCxn id="26" idx="2"/>
          </p:cNvCxnSpPr>
          <p:nvPr/>
        </p:nvCxnSpPr>
        <p:spPr>
          <a:xfrm rot="10800000">
            <a:off x="2786050" y="4011603"/>
            <a:ext cx="928694" cy="739001"/>
          </a:xfrm>
          <a:prstGeom prst="bentConnector2">
            <a:avLst/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5500694" y="3071811"/>
            <a:ext cx="2500330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XA Transaction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3" name="Gewinkelte Verbindung 45"/>
          <p:cNvCxnSpPr>
            <a:stCxn id="47" idx="1"/>
            <a:endCxn id="26" idx="0"/>
          </p:cNvCxnSpPr>
          <p:nvPr/>
        </p:nvCxnSpPr>
        <p:spPr>
          <a:xfrm rot="10800000">
            <a:off x="2786050" y="3714753"/>
            <a:ext cx="928694" cy="1964545"/>
          </a:xfrm>
          <a:prstGeom prst="bentConnector4">
            <a:avLst>
              <a:gd name="adj1" fmla="val 42308"/>
              <a:gd name="adj2" fmla="val -260"/>
            </a:avLst>
          </a:prstGeom>
          <a:ln w="5715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43108" y="407194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1:n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43" name="Gruppieren 42"/>
          <p:cNvGrpSpPr/>
          <p:nvPr/>
        </p:nvGrpSpPr>
        <p:grpSpPr>
          <a:xfrm flipH="1">
            <a:off x="5786446" y="3714752"/>
            <a:ext cx="1143008" cy="1964546"/>
            <a:chOff x="6500826" y="3762780"/>
            <a:chExt cx="1071570" cy="1964546"/>
          </a:xfrm>
        </p:grpSpPr>
        <p:sp>
          <p:nvSpPr>
            <p:cNvPr id="32" name="Raute 31"/>
            <p:cNvSpPr/>
            <p:nvPr/>
          </p:nvSpPr>
          <p:spPr>
            <a:xfrm>
              <a:off x="6500826" y="3762780"/>
              <a:ext cx="285752" cy="296850"/>
            </a:xfrm>
            <a:prstGeom prst="diamond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Gewinkelte Verbindung 45"/>
            <p:cNvCxnSpPr>
              <a:endCxn id="32" idx="2"/>
            </p:cNvCxnSpPr>
            <p:nvPr/>
          </p:nvCxnSpPr>
          <p:spPr>
            <a:xfrm rot="10800000">
              <a:off x="6643702" y="4059631"/>
              <a:ext cx="928694" cy="739001"/>
            </a:xfrm>
            <a:prstGeom prst="bentConnector2">
              <a:avLst/>
            </a:prstGeom>
            <a:ln w="57150"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winkelte Verbindung 45"/>
            <p:cNvCxnSpPr>
              <a:endCxn id="32" idx="0"/>
            </p:cNvCxnSpPr>
            <p:nvPr/>
          </p:nvCxnSpPr>
          <p:spPr>
            <a:xfrm rot="10800000">
              <a:off x="6643702" y="3762781"/>
              <a:ext cx="928694" cy="1964545"/>
            </a:xfrm>
            <a:prstGeom prst="bentConnector4">
              <a:avLst>
                <a:gd name="adj1" fmla="val 42308"/>
                <a:gd name="adj2" fmla="val -260"/>
              </a:avLst>
            </a:prstGeom>
            <a:ln w="57150">
              <a:solidFill>
                <a:schemeClr val="accent4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9"/>
          <p:cNvSpPr txBox="1"/>
          <p:nvPr/>
        </p:nvSpPr>
        <p:spPr>
          <a:xfrm>
            <a:off x="6858016" y="407194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1:n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714744" y="4429132"/>
            <a:ext cx="135732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14744" y="5357826"/>
            <a:ext cx="135732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View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714744" y="4429132"/>
            <a:ext cx="207170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Transaction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714744" y="5357826"/>
            <a:ext cx="2071702" cy="642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4">
                    <a:lumMod val="50000"/>
                  </a:schemeClr>
                </a:solidFill>
              </a:rPr>
              <a:t>Transaction</a:t>
            </a:r>
            <a:endParaRPr lang="en-US" sz="2400" b="1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0" grpId="0"/>
      <p:bldP spid="44" grpId="0" animBg="1"/>
      <p:bldP spid="45" grpId="0" animBg="1"/>
      <p:bldP spid="34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a CDO Session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28596" y="1357298"/>
            <a:ext cx="87154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testSession()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OMPlatform.INSTANCE.addTraceHandler(PrintTraceHandler.CONSOLE);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OMPlatform.INSTANCE.addLogHandler(PrintLogHandler.CONSOLE);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OMPlatform.INSTANCE.setDebugging(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IConnector connector = (IConnector)IPluginContainer.INSTANCE.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getElement(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"org.eclipse.net4j.connectors"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"tcp"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"localhost"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CDOSessionConfiguration config = CDOUtil.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createSessionConfiguration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setConnector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(connector);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setRepositoryName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"repo1"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setLazyPackageRegistry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config.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openSession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3F7F5F"/>
                </a:solidFill>
                <a:effectLst/>
                <a:latin typeface="Arial Unicode MS" pitchFamily="34" charset="-128"/>
              </a:rPr>
              <a:t>// ...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Structured Resources / Queries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571472" y="1285861"/>
            <a:ext cx="814393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testStructuredResources()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openModel1Session();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CDOView view = session.openView();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for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(CDOResourceNode node : view.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queryResources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(null,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"my"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false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if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(node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instanceof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CDOResourceFolder)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EList&lt;CDOResourceNode&gt; subNodes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CDOResourceFolder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getNodes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else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EList&lt;EObject&gt; contents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getContents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session.close();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Locking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8596" y="1637964"/>
            <a:ext cx="833112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public void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testExplicitLocking()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throws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Exception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CDOSession session = openModel1Session();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CDOTransaction transaction = session.openTransaction();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CDOResource resource = transaction.getOrCreateResource(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itchFamily="34" charset="-128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cdoWriteLock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().lock();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resource.getContents().add(Model1Factory.eINSTANCE.createCompany());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setAutoReleaseLocksEnabled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session.close();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</a:rPr>
              <a:t>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</a:b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1791</Words>
  <Application>Microsoft Office PowerPoint</Application>
  <PresentationFormat>Bildschirmpräsentation (4:3)</PresentationFormat>
  <Paragraphs>99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Template</vt:lpstr>
      <vt:lpstr>CDO Model Repository</vt:lpstr>
      <vt:lpstr>175 Bugzillas since Ganymede</vt:lpstr>
      <vt:lpstr>CDO Architecture</vt:lpstr>
      <vt:lpstr>EMF Integration</vt:lpstr>
      <vt:lpstr>EMF Integration</vt:lpstr>
      <vt:lpstr>EMF Integration</vt:lpstr>
      <vt:lpstr>Open a CDO Session</vt:lpstr>
      <vt:lpstr>Structured Resources / Queries</vt:lpstr>
      <vt:lpstr>Explicit Locking</vt:lpstr>
      <vt:lpstr>Save Points</vt:lpstr>
      <vt:lpstr>Passive Updates</vt:lpstr>
      <vt:lpstr>Change Subscriptions</vt:lpstr>
      <vt:lpstr>Query Framework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536</cp:revision>
  <dcterms:created xsi:type="dcterms:W3CDTF">2008-08-22T09:52:33Z</dcterms:created>
  <dcterms:modified xsi:type="dcterms:W3CDTF">2009-01-26T10:50:51Z</dcterms:modified>
</cp:coreProperties>
</file>