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319" r:id="rId3"/>
    <p:sldId id="264" r:id="rId4"/>
    <p:sldId id="272" r:id="rId5"/>
    <p:sldId id="265" r:id="rId6"/>
    <p:sldId id="267" r:id="rId7"/>
    <p:sldId id="268" r:id="rId8"/>
    <p:sldId id="269" r:id="rId9"/>
    <p:sldId id="270" r:id="rId10"/>
    <p:sldId id="271" r:id="rId11"/>
    <p:sldId id="273" r:id="rId12"/>
    <p:sldId id="258" r:id="rId13"/>
    <p:sldId id="259" r:id="rId14"/>
    <p:sldId id="275" r:id="rId15"/>
    <p:sldId id="276" r:id="rId16"/>
    <p:sldId id="277" r:id="rId17"/>
    <p:sldId id="278" r:id="rId18"/>
    <p:sldId id="279" r:id="rId19"/>
    <p:sldId id="284" r:id="rId20"/>
    <p:sldId id="280" r:id="rId21"/>
    <p:sldId id="281" r:id="rId22"/>
    <p:sldId id="286" r:id="rId23"/>
    <p:sldId id="283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5" r:id="rId40"/>
    <p:sldId id="304" r:id="rId41"/>
    <p:sldId id="306" r:id="rId42"/>
    <p:sldId id="309" r:id="rId43"/>
    <p:sldId id="310" r:id="rId44"/>
    <p:sldId id="312" r:id="rId45"/>
    <p:sldId id="313" r:id="rId46"/>
    <p:sldId id="314" r:id="rId47"/>
    <p:sldId id="311" r:id="rId48"/>
    <p:sldId id="315" r:id="rId49"/>
    <p:sldId id="316" r:id="rId50"/>
    <p:sldId id="317" r:id="rId51"/>
    <p:sldId id="318" r:id="rId5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FFFFFF"/>
    <a:srgbClr val="C0C0C0"/>
    <a:srgbClr val="6B95C7"/>
    <a:srgbClr val="FFFFAB"/>
    <a:srgbClr val="FFFFCC"/>
    <a:srgbClr val="2F26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47" autoAdjust="0"/>
    <p:restoredTop sz="94706" autoAdjust="0"/>
  </p:normalViewPr>
  <p:slideViewPr>
    <p:cSldViewPr snapToObjects="1">
      <p:cViewPr varScale="1">
        <p:scale>
          <a:sx n="104" d="100"/>
          <a:sy n="104" d="100"/>
        </p:scale>
        <p:origin x="-336" y="-78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28.08.2008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tepper@esc-net.d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esc-net.de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643866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43900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7858148" y="373401"/>
            <a:ext cx="1071570" cy="1412525"/>
            <a:chOff x="6966065" y="3158836"/>
            <a:chExt cx="1463040" cy="1928554"/>
          </a:xfrm>
        </p:grpSpPr>
        <p:pic>
          <p:nvPicPr>
            <p:cNvPr id="8" name="Picture 3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00885" y="3214686"/>
              <a:ext cx="1393041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Abgerundetes Rechteck 8"/>
            <p:cNvSpPr/>
            <p:nvPr userDrawn="1"/>
          </p:nvSpPr>
          <p:spPr bwMode="auto">
            <a:xfrm>
              <a:off x="6966065" y="3158836"/>
              <a:ext cx="1463040" cy="1928554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</p:grpSp>
      <p:sp>
        <p:nvSpPr>
          <p:cNvPr id="10" name="Textfeld 9"/>
          <p:cNvSpPr txBox="1"/>
          <p:nvPr userDrawn="1"/>
        </p:nvSpPr>
        <p:spPr>
          <a:xfrm>
            <a:off x="6286512" y="444839"/>
            <a:ext cx="15716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smtClean="0"/>
              <a:t>Eike Stepper</a:t>
            </a:r>
          </a:p>
          <a:p>
            <a:pPr algn="r"/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3"/>
              </a:rPr>
              <a:t>stepper@esc-net.de</a:t>
            </a:r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4"/>
              </a:rPr>
              <a:t>http://www.esc-net.de</a:t>
            </a:r>
            <a:endParaRPr lang="en-US" sz="1050" smtClean="0"/>
          </a:p>
          <a:p>
            <a:pPr algn="r"/>
            <a:endParaRPr lang="en-US" sz="1050" smtClean="0"/>
          </a:p>
          <a:p>
            <a:pPr algn="r"/>
            <a:r>
              <a:rPr lang="en-US" sz="1050" smtClean="0"/>
              <a:t>ES-Computersysteme</a:t>
            </a:r>
          </a:p>
          <a:p>
            <a:pPr algn="r"/>
            <a:r>
              <a:rPr lang="en-US" sz="1050" smtClean="0"/>
              <a:t>Berlin, Germany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CDO Model Repository  |  © 2008 by Eike Stepper, Berlin, Germany  |  Made available under the EPL v1.0</a:t>
            </a:r>
            <a:endParaRPr lang="en-US">
              <a:cs typeface="Arial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35269"/>
            <a:ext cx="9144000" cy="1470025"/>
          </a:xfrm>
        </p:spPr>
        <p:txBody>
          <a:bodyPr/>
          <a:lstStyle/>
          <a:p>
            <a:r>
              <a:rPr lang="en-US" smtClean="0">
                <a:solidFill>
                  <a:srgbClr val="2F2672"/>
                </a:solidFill>
              </a:rPr>
              <a:t>CDO Model Repository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071942"/>
            <a:ext cx="9144000" cy="1181096"/>
          </a:xfrm>
        </p:spPr>
        <p:txBody>
          <a:bodyPr>
            <a:normAutofit/>
          </a:bodyPr>
          <a:lstStyle/>
          <a:p>
            <a:r>
              <a:rPr lang="en-US" sz="2400" b="1" smtClean="0"/>
              <a:t>A Model Repository for EMF</a:t>
            </a:r>
          </a:p>
          <a:p>
            <a:r>
              <a:rPr lang="en-US" sz="2400" b="1" smtClean="0"/>
              <a:t>A Framework for Distributed Shared Models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ussdiagramm: Dokument 112"/>
          <p:cNvSpPr/>
          <p:nvPr/>
        </p:nvSpPr>
        <p:spPr>
          <a:xfrm>
            <a:off x="5214547" y="5429264"/>
            <a:ext cx="1269344" cy="7143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File2.xml</a:t>
            </a:r>
            <a:endParaRPr lang="en-US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lussdiagramm: Dokument 113"/>
          <p:cNvSpPr/>
          <p:nvPr/>
        </p:nvSpPr>
        <p:spPr>
          <a:xfrm>
            <a:off x="1945334" y="5429264"/>
            <a:ext cx="1269344" cy="7143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File1.xml</a:t>
            </a:r>
            <a:endParaRPr lang="en-US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000100" y="1785926"/>
            <a:ext cx="6562750" cy="3000396"/>
          </a:xfrm>
          <a:prstGeom prst="roundRect">
            <a:avLst>
              <a:gd name="adj" fmla="val 46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1142976" y="1928008"/>
            <a:ext cx="2786082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uppieren 53"/>
          <p:cNvGrpSpPr/>
          <p:nvPr/>
        </p:nvGrpSpPr>
        <p:grpSpPr>
          <a:xfrm>
            <a:off x="1651709" y="4429132"/>
            <a:ext cx="1991597" cy="2215372"/>
            <a:chOff x="1651709" y="2142322"/>
            <a:chExt cx="1991597" cy="2215372"/>
          </a:xfrm>
        </p:grpSpPr>
        <p:sp>
          <p:nvSpPr>
            <p:cNvPr id="7" name="Ellipse 6"/>
            <p:cNvSpPr/>
            <p:nvPr/>
          </p:nvSpPr>
          <p:spPr>
            <a:xfrm>
              <a:off x="2293857" y="214232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" name="Gerade Verbindung mit Pfeil 15"/>
              <p:cNvCxnSpPr>
                <a:stCxn id="7" idx="3"/>
                <a:endCxn id="8" idx="7"/>
              </p:cNvCxnSpPr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" name="Gerade Verbindung mit Pfeil 18"/>
              <p:cNvCxnSpPr>
                <a:stCxn id="7" idx="6"/>
                <a:endCxn id="9" idx="1"/>
              </p:cNvCxnSpPr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2" name="Gerade Verbindung mit Pfeil 21"/>
              <p:cNvCxnSpPr>
                <a:stCxn id="7" idx="4"/>
                <a:endCxn id="10" idx="0"/>
              </p:cNvCxnSpPr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" name="Gerade Verbindung mit Pfeil 24"/>
              <p:cNvCxnSpPr>
                <a:stCxn id="10" idx="3"/>
                <a:endCxn id="13" idx="7"/>
              </p:cNvCxnSpPr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" name="Gerade Verbindung mit Pfeil 38"/>
              <p:cNvCxnSpPr>
                <a:stCxn id="10" idx="5"/>
                <a:endCxn id="12" idx="1"/>
              </p:cNvCxnSpPr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" name="Gerade Verbindung mit Pfeil 45"/>
              <p:cNvCxnSpPr>
                <a:stCxn id="9" idx="4"/>
                <a:endCxn id="11" idx="0"/>
              </p:cNvCxnSpPr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Gerade Verbindung mit Pfeil 138"/>
            <p:cNvCxnSpPr>
              <a:stCxn id="8" idx="5"/>
              <a:endCxn id="10" idx="1"/>
            </p:cNvCxnSpPr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/>
          <p:cNvGrpSpPr/>
          <p:nvPr/>
        </p:nvGrpSpPr>
        <p:grpSpPr>
          <a:xfrm>
            <a:off x="4625312" y="2840161"/>
            <a:ext cx="794484" cy="1571635"/>
            <a:chOff x="4625312" y="2840161"/>
            <a:chExt cx="794484" cy="1571635"/>
          </a:xfrm>
        </p:grpSpPr>
        <p:sp>
          <p:nvSpPr>
            <p:cNvPr id="53" name="Ellipse 52"/>
            <p:cNvSpPr/>
            <p:nvPr/>
          </p:nvSpPr>
          <p:spPr>
            <a:xfrm>
              <a:off x="4991168" y="2840161"/>
              <a:ext cx="428628" cy="428628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4625312" y="3983168"/>
              <a:ext cx="428628" cy="428628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3580535" y="2722493"/>
            <a:ext cx="1473404" cy="1323446"/>
            <a:chOff x="3580535" y="2722493"/>
            <a:chExt cx="1473404" cy="1323446"/>
          </a:xfrm>
        </p:grpSpPr>
        <p:cxnSp>
          <p:nvCxnSpPr>
            <p:cNvPr id="119" name="Gerade Verbindung mit Pfeil 118"/>
            <p:cNvCxnSpPr/>
            <p:nvPr/>
          </p:nvCxnSpPr>
          <p:spPr>
            <a:xfrm>
              <a:off x="3643306" y="2722493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/>
            <p:nvPr/>
          </p:nvCxnSpPr>
          <p:spPr>
            <a:xfrm rot="16200000" flipH="1">
              <a:off x="3937330" y="3295186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Abgerundetes Rechteck 126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125" name="Abgerundetes Rechteck 124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Off</a:t>
            </a:r>
            <a:endParaRPr lang="en-US" b="1"/>
          </a:p>
        </p:txBody>
      </p:sp>
      <p:sp>
        <p:nvSpPr>
          <p:cNvPr id="6" name="Abgerundetes Rechteck 5"/>
          <p:cNvSpPr/>
          <p:nvPr/>
        </p:nvSpPr>
        <p:spPr>
          <a:xfrm>
            <a:off x="1142976" y="785794"/>
            <a:ext cx="6215106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rot="5400000">
            <a:off x="2258138" y="1892289"/>
            <a:ext cx="500066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liennummernplatzhalt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8" name="Fußzeilenplatzhalt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1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2" grpId="0" animBg="1"/>
      <p:bldP spid="12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ussdiagramm: Dokument 112"/>
          <p:cNvSpPr/>
          <p:nvPr/>
        </p:nvSpPr>
        <p:spPr>
          <a:xfrm>
            <a:off x="5214547" y="5429264"/>
            <a:ext cx="1269344" cy="7143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File2.xml</a:t>
            </a:r>
            <a:endParaRPr lang="en-US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lussdiagramm: Dokument 113"/>
          <p:cNvSpPr/>
          <p:nvPr/>
        </p:nvSpPr>
        <p:spPr>
          <a:xfrm>
            <a:off x="1945334" y="5429264"/>
            <a:ext cx="1269344" cy="7143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File1.xml</a:t>
            </a:r>
            <a:endParaRPr lang="en-US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000100" y="1785926"/>
            <a:ext cx="6562750" cy="3000396"/>
          </a:xfrm>
          <a:prstGeom prst="roundRect">
            <a:avLst>
              <a:gd name="adj" fmla="val 46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4375018" y="1928008"/>
            <a:ext cx="2983064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1142976" y="1928008"/>
            <a:ext cx="2786082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293857" y="2143116"/>
            <a:ext cx="428628" cy="42862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Gruppieren 109"/>
          <p:cNvGrpSpPr/>
          <p:nvPr/>
        </p:nvGrpSpPr>
        <p:grpSpPr>
          <a:xfrm>
            <a:off x="1651709" y="2508973"/>
            <a:ext cx="704919" cy="849383"/>
            <a:chOff x="1651709" y="2508179"/>
            <a:chExt cx="704919" cy="849383"/>
          </a:xfrm>
        </p:grpSpPr>
        <p:sp>
          <p:nvSpPr>
            <p:cNvPr id="8" name="Ellipse 7"/>
            <p:cNvSpPr/>
            <p:nvPr/>
          </p:nvSpPr>
          <p:spPr>
            <a:xfrm>
              <a:off x="1651709" y="292893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7" idx="3"/>
              <a:endCxn id="8" idx="7"/>
            </p:cNvCxnSpPr>
            <p:nvPr/>
          </p:nvCxnSpPr>
          <p:spPr>
            <a:xfrm rot="5400000">
              <a:off x="1945334" y="2580411"/>
              <a:ext cx="483526" cy="33906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110"/>
          <p:cNvGrpSpPr/>
          <p:nvPr/>
        </p:nvGrpSpPr>
        <p:grpSpPr>
          <a:xfrm>
            <a:off x="2294651" y="2571744"/>
            <a:ext cx="428628" cy="1143802"/>
            <a:chOff x="2294651" y="2570950"/>
            <a:chExt cx="428628" cy="1143802"/>
          </a:xfrm>
        </p:grpSpPr>
        <p:sp>
          <p:nvSpPr>
            <p:cNvPr id="10" name="Ellipse 9"/>
            <p:cNvSpPr/>
            <p:nvPr/>
          </p:nvSpPr>
          <p:spPr>
            <a:xfrm>
              <a:off x="2294651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2" name="Gerade Verbindung mit Pfeil 21"/>
            <p:cNvCxnSpPr>
              <a:stCxn id="7" idx="4"/>
              <a:endCxn id="10" idx="0"/>
            </p:cNvCxnSpPr>
            <p:nvPr/>
          </p:nvCxnSpPr>
          <p:spPr>
            <a:xfrm rot="16200000" flipH="1">
              <a:off x="2150981" y="2928140"/>
              <a:ext cx="715174" cy="7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11"/>
          <p:cNvGrpSpPr/>
          <p:nvPr/>
        </p:nvGrpSpPr>
        <p:grpSpPr>
          <a:xfrm>
            <a:off x="1802458" y="3652776"/>
            <a:ext cx="554964" cy="705712"/>
            <a:chOff x="1802458" y="3651982"/>
            <a:chExt cx="554964" cy="705712"/>
          </a:xfrm>
        </p:grpSpPr>
        <p:sp>
          <p:nvSpPr>
            <p:cNvPr id="13" name="Ellipse 12"/>
            <p:cNvSpPr/>
            <p:nvPr/>
          </p:nvSpPr>
          <p:spPr>
            <a:xfrm>
              <a:off x="1802458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5" name="Gerade Verbindung mit Pfeil 24"/>
            <p:cNvCxnSpPr>
              <a:stCxn id="10" idx="3"/>
              <a:endCxn id="13" idx="7"/>
            </p:cNvCxnSpPr>
            <p:nvPr/>
          </p:nvCxnSpPr>
          <p:spPr>
            <a:xfrm rot="5400000">
              <a:off x="2092941" y="3727356"/>
              <a:ext cx="339856" cy="18910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12"/>
          <p:cNvGrpSpPr/>
          <p:nvPr/>
        </p:nvGrpSpPr>
        <p:grpSpPr>
          <a:xfrm>
            <a:off x="2660507" y="3652775"/>
            <a:ext cx="554171" cy="705713"/>
            <a:chOff x="2660507" y="3651981"/>
            <a:chExt cx="554171" cy="705713"/>
          </a:xfrm>
        </p:grpSpPr>
        <p:sp>
          <p:nvSpPr>
            <p:cNvPr id="12" name="Ellipse 11"/>
            <p:cNvSpPr/>
            <p:nvPr/>
          </p:nvSpPr>
          <p:spPr>
            <a:xfrm>
              <a:off x="2786050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9" name="Gerade Verbindung mit Pfeil 38"/>
            <p:cNvCxnSpPr>
              <a:stCxn id="10" idx="5"/>
              <a:endCxn id="12" idx="1"/>
            </p:cNvCxnSpPr>
            <p:nvPr/>
          </p:nvCxnSpPr>
          <p:spPr>
            <a:xfrm rot="16200000" flipH="1">
              <a:off x="2584736" y="3727752"/>
              <a:ext cx="339856" cy="188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13"/>
          <p:cNvGrpSpPr/>
          <p:nvPr/>
        </p:nvGrpSpPr>
        <p:grpSpPr>
          <a:xfrm>
            <a:off x="3214678" y="2938394"/>
            <a:ext cx="428628" cy="777152"/>
            <a:chOff x="3214678" y="2937600"/>
            <a:chExt cx="428628" cy="777152"/>
          </a:xfrm>
        </p:grpSpPr>
        <p:sp>
          <p:nvSpPr>
            <p:cNvPr id="11" name="Ellipse 10"/>
            <p:cNvSpPr/>
            <p:nvPr/>
          </p:nvSpPr>
          <p:spPr>
            <a:xfrm>
              <a:off x="3214678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Gerade Verbindung mit Pfeil 45"/>
            <p:cNvCxnSpPr>
              <a:stCxn id="9" idx="4"/>
              <a:endCxn id="11" idx="0"/>
            </p:cNvCxnSpPr>
            <p:nvPr/>
          </p:nvCxnSpPr>
          <p:spPr>
            <a:xfrm rot="5400000">
              <a:off x="3254334" y="3111465"/>
              <a:ext cx="349317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Gerade Verbindung mit Pfeil 138"/>
          <p:cNvCxnSpPr>
            <a:stCxn id="8" idx="5"/>
            <a:endCxn id="10" idx="1"/>
          </p:cNvCxnSpPr>
          <p:nvPr/>
        </p:nvCxnSpPr>
        <p:spPr>
          <a:xfrm rot="16200000" flipH="1">
            <a:off x="2160442" y="3152709"/>
            <a:ext cx="54104" cy="33985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4991168" y="2840161"/>
            <a:ext cx="428628" cy="42862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Ellipse 57"/>
          <p:cNvSpPr/>
          <p:nvPr/>
        </p:nvSpPr>
        <p:spPr>
          <a:xfrm>
            <a:off x="4625312" y="3983168"/>
            <a:ext cx="428628" cy="42862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uppieren 108"/>
          <p:cNvGrpSpPr/>
          <p:nvPr/>
        </p:nvGrpSpPr>
        <p:grpSpPr>
          <a:xfrm>
            <a:off x="2722485" y="2357430"/>
            <a:ext cx="920821" cy="580171"/>
            <a:chOff x="2722485" y="2356636"/>
            <a:chExt cx="920821" cy="580171"/>
          </a:xfrm>
        </p:grpSpPr>
        <p:sp>
          <p:nvSpPr>
            <p:cNvPr id="9" name="Ellipse 8"/>
            <p:cNvSpPr/>
            <p:nvPr/>
          </p:nvSpPr>
          <p:spPr>
            <a:xfrm>
              <a:off x="3214678" y="250817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9" name="Gerade Verbindung mit Pfeil 18"/>
            <p:cNvCxnSpPr>
              <a:stCxn id="7" idx="6"/>
              <a:endCxn id="9" idx="1"/>
            </p:cNvCxnSpPr>
            <p:nvPr/>
          </p:nvCxnSpPr>
          <p:spPr>
            <a:xfrm>
              <a:off x="2722485" y="2356636"/>
              <a:ext cx="554964" cy="21431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Gerade Verbindung mit Pfeil 118"/>
          <p:cNvCxnSpPr/>
          <p:nvPr/>
        </p:nvCxnSpPr>
        <p:spPr>
          <a:xfrm>
            <a:off x="3643306" y="2722493"/>
            <a:ext cx="1410633" cy="1804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/>
          <p:nvPr/>
        </p:nvCxnSpPr>
        <p:spPr>
          <a:xfrm rot="16200000" flipH="1">
            <a:off x="3937330" y="3295186"/>
            <a:ext cx="393958" cy="11075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bgerundetes Rechteck 126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6" name="Abgerundetes Rechteck 5"/>
          <p:cNvSpPr/>
          <p:nvPr/>
        </p:nvSpPr>
        <p:spPr>
          <a:xfrm>
            <a:off x="1142976" y="785794"/>
            <a:ext cx="6215106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rot="5400000">
            <a:off x="2258138" y="1892289"/>
            <a:ext cx="500066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62"/>
          <p:cNvGrpSpPr/>
          <p:nvPr/>
        </p:nvGrpSpPr>
        <p:grpSpPr>
          <a:xfrm>
            <a:off x="3214678" y="3054474"/>
            <a:ext cx="1776490" cy="1143008"/>
            <a:chOff x="3214678" y="3054474"/>
            <a:chExt cx="1776490" cy="1143008"/>
          </a:xfrm>
        </p:grpSpPr>
        <p:cxnSp>
          <p:nvCxnSpPr>
            <p:cNvPr id="120" name="Gerade Verbindung mit Pfeil 119"/>
            <p:cNvCxnSpPr/>
            <p:nvPr/>
          </p:nvCxnSpPr>
          <p:spPr>
            <a:xfrm rot="10800000" flipV="1">
              <a:off x="3643306" y="3054474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121"/>
            <p:cNvCxnSpPr/>
            <p:nvPr/>
          </p:nvCxnSpPr>
          <p:spPr>
            <a:xfrm rot="10800000">
              <a:off x="3214678" y="4143380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54"/>
          <p:cNvGrpSpPr/>
          <p:nvPr/>
        </p:nvGrpSpPr>
        <p:grpSpPr>
          <a:xfrm>
            <a:off x="4625173" y="4429132"/>
            <a:ext cx="2535788" cy="2269477"/>
            <a:chOff x="4625312" y="2142321"/>
            <a:chExt cx="2535788" cy="2269477"/>
          </a:xfrm>
        </p:grpSpPr>
        <p:sp>
          <p:nvSpPr>
            <p:cNvPr id="66" name="Ellipse 65"/>
            <p:cNvSpPr/>
            <p:nvPr/>
          </p:nvSpPr>
          <p:spPr>
            <a:xfrm>
              <a:off x="5634904" y="214232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6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87" name="Ellipse 86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8" name="Gerade Verbindung mit Pfeil 87"/>
              <p:cNvCxnSpPr>
                <a:stCxn id="66" idx="3"/>
                <a:endCxn id="87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85" name="Ellipse 84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6" name="Gerade Verbindung mit Pfeil 85"/>
              <p:cNvCxnSpPr>
                <a:stCxn id="87" idx="3"/>
                <a:endCxn id="85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83" name="Ellipse 82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4" name="Gerade Verbindung mit Pfeil 83"/>
              <p:cNvCxnSpPr>
                <a:stCxn id="87" idx="5"/>
                <a:endCxn id="83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81" name="Gerade Verbindung mit Pfeil 80"/>
              <p:cNvCxnSpPr>
                <a:stCxn id="66" idx="5"/>
                <a:endCxn id="82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lipse 81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0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0" name="Gerade Verbindung mit Pfeil 79"/>
              <p:cNvCxnSpPr>
                <a:stCxn id="82" idx="3"/>
                <a:endCxn id="79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77" name="Ellipse 76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78" name="Gerade Verbindung mit Pfeil 77"/>
              <p:cNvCxnSpPr>
                <a:stCxn id="82" idx="5"/>
                <a:endCxn id="77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Gerade Verbindung mit Pfeil 75"/>
            <p:cNvCxnSpPr>
              <a:stCxn id="87" idx="6"/>
              <a:endCxn id="82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mit Pfeil 67"/>
          <p:cNvCxnSpPr/>
          <p:nvPr/>
        </p:nvCxnSpPr>
        <p:spPr>
          <a:xfrm>
            <a:off x="2714612" y="2357430"/>
            <a:ext cx="554964" cy="21431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3635433" y="2722493"/>
            <a:ext cx="1410633" cy="18043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liennummernplatzhalt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" name="Fußzeilenplatzhalt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>
                                      <p:cBhvr>
                                        <p:cTn id="15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3" grpId="1" animBg="1"/>
      <p:bldP spid="53" grpId="2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Recall: With EMF you can…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Create Ecore models</a:t>
            </a:r>
          </a:p>
          <a:p>
            <a:r>
              <a:rPr lang="en-US" b="1" smtClean="0"/>
              <a:t>Configure generator models</a:t>
            </a:r>
          </a:p>
          <a:p>
            <a:r>
              <a:rPr lang="en-US" b="1" smtClean="0"/>
              <a:t>Generate Java code for</a:t>
            </a:r>
          </a:p>
          <a:p>
            <a:pPr lvl="1"/>
            <a:r>
              <a:rPr lang="en-US" smtClean="0"/>
              <a:t>Your Ecore model</a:t>
            </a:r>
          </a:p>
          <a:p>
            <a:pPr lvl="1"/>
            <a:r>
              <a:rPr lang="en-US" smtClean="0"/>
              <a:t>Command framework</a:t>
            </a:r>
          </a:p>
          <a:p>
            <a:pPr lvl="1"/>
            <a:r>
              <a:rPr lang="en-US" smtClean="0"/>
              <a:t>Eclipse UI</a:t>
            </a:r>
          </a:p>
          <a:p>
            <a:r>
              <a:rPr lang="en-US" b="1" smtClean="0"/>
              <a:t>Use the EMF persistence framework</a:t>
            </a:r>
          </a:p>
          <a:p>
            <a:pPr lvl="1"/>
            <a:r>
              <a:rPr lang="en-US" smtClean="0"/>
              <a:t>Save and load XML files</a:t>
            </a:r>
          </a:p>
          <a:p>
            <a:pPr lvl="1"/>
            <a:r>
              <a:rPr lang="en-US" smtClean="0"/>
              <a:t>Resolve cross references across files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XML files you can </a:t>
            </a:r>
            <a:r>
              <a:rPr lang="en-US" b="1" smtClean="0"/>
              <a:t>NOT</a:t>
            </a:r>
            <a:r>
              <a:rPr lang="en-US" smtClean="0"/>
              <a:t>…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86808" cy="3929090"/>
          </a:xfrm>
        </p:spPr>
        <p:txBody>
          <a:bodyPr>
            <a:normAutofit fontScale="77500" lnSpcReduction="20000"/>
          </a:bodyPr>
          <a:lstStyle/>
          <a:p>
            <a:r>
              <a:rPr lang="en-US" b="1" smtClean="0"/>
              <a:t>Load single instances lazily</a:t>
            </a:r>
          </a:p>
          <a:p>
            <a:pPr lvl="1"/>
            <a:r>
              <a:rPr lang="en-US" smtClean="0"/>
              <a:t>Resource size is limited</a:t>
            </a:r>
          </a:p>
          <a:p>
            <a:r>
              <a:rPr lang="en-US" b="1" smtClean="0"/>
              <a:t>Load collections partially</a:t>
            </a:r>
          </a:p>
          <a:p>
            <a:pPr lvl="1"/>
            <a:r>
              <a:rPr lang="en-US" smtClean="0"/>
              <a:t>Collection size is limited</a:t>
            </a:r>
          </a:p>
          <a:p>
            <a:r>
              <a:rPr lang="en-US" b="1" smtClean="0"/>
              <a:t>Unload single instances transparently</a:t>
            </a:r>
          </a:p>
          <a:p>
            <a:pPr lvl="1"/>
            <a:r>
              <a:rPr lang="en-US" smtClean="0"/>
              <a:t>Bad influence on footprint (garbage collection)</a:t>
            </a:r>
          </a:p>
          <a:p>
            <a:pPr lvl="1"/>
            <a:r>
              <a:rPr lang="en-US" smtClean="0"/>
              <a:t>Bad influence on model design (containment)</a:t>
            </a:r>
          </a:p>
          <a:p>
            <a:r>
              <a:rPr lang="en-US" b="1" smtClean="0"/>
              <a:t>Work concurrently</a:t>
            </a:r>
          </a:p>
          <a:p>
            <a:pPr lvl="1"/>
            <a:r>
              <a:rPr lang="en-US" smtClean="0"/>
              <a:t>No transactions</a:t>
            </a:r>
          </a:p>
          <a:p>
            <a:pPr lvl="1"/>
            <a:r>
              <a:rPr lang="en-US" smtClean="0"/>
              <a:t>No fine grained locking</a:t>
            </a:r>
          </a:p>
          <a:p>
            <a:pPr lvl="1"/>
            <a:r>
              <a:rPr lang="en-US" smtClean="0"/>
              <a:t>No remote update notification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57224" y="5548986"/>
            <a:ext cx="7363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smtClean="0"/>
              <a:t>They just don’t behave like multi-user databases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4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/>
        </p:nvGrpSpPr>
        <p:grpSpPr>
          <a:xfrm>
            <a:off x="1500166" y="1330246"/>
            <a:ext cx="6215106" cy="3626004"/>
            <a:chOff x="1142976" y="785794"/>
            <a:chExt cx="6215106" cy="3626004"/>
          </a:xfrm>
        </p:grpSpPr>
        <p:sp>
          <p:nvSpPr>
            <p:cNvPr id="6" name="Abgerundetes Rechteck 5"/>
            <p:cNvSpPr/>
            <p:nvPr/>
          </p:nvSpPr>
          <p:spPr>
            <a:xfrm>
              <a:off x="1142976" y="785794"/>
              <a:ext cx="6215106" cy="857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</a:t>
              </a:r>
            </a:p>
          </p:txBody>
        </p:sp>
        <p:grpSp>
          <p:nvGrpSpPr>
            <p:cNvPr id="2" name="Gruppieren 107"/>
            <p:cNvGrpSpPr/>
            <p:nvPr/>
          </p:nvGrpSpPr>
          <p:grpSpPr>
            <a:xfrm>
              <a:off x="2293857" y="1643050"/>
              <a:ext cx="428628" cy="927900"/>
              <a:chOff x="2293857" y="1643050"/>
              <a:chExt cx="428628" cy="927900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2293857" y="214232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" name="Gerade Verbindung mit Pfeil 14"/>
              <p:cNvCxnSpPr/>
              <p:nvPr/>
            </p:nvCxnSpPr>
            <p:spPr>
              <a:xfrm rot="5400000">
                <a:off x="2258138" y="1892289"/>
                <a:ext cx="500066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" name="Gerade Verbindung mit Pfeil 15"/>
              <p:cNvCxnSpPr>
                <a:stCxn id="7" idx="3"/>
                <a:endCxn id="8" idx="7"/>
              </p:cNvCxnSpPr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" name="Gerade Verbindung mit Pfeil 18"/>
              <p:cNvCxnSpPr>
                <a:stCxn id="7" idx="6"/>
                <a:endCxn id="9" idx="1"/>
              </p:cNvCxnSpPr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2" name="Gerade Verbindung mit Pfeil 21"/>
              <p:cNvCxnSpPr>
                <a:stCxn id="7" idx="4"/>
                <a:endCxn id="10" idx="0"/>
              </p:cNvCxnSpPr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" name="Gerade Verbindung mit Pfeil 24"/>
              <p:cNvCxnSpPr>
                <a:stCxn id="10" idx="3"/>
                <a:endCxn id="13" idx="7"/>
              </p:cNvCxnSpPr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" name="Gerade Verbindung mit Pfeil 38"/>
              <p:cNvCxnSpPr>
                <a:stCxn id="10" idx="5"/>
                <a:endCxn id="12" idx="1"/>
              </p:cNvCxnSpPr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" name="Gerade Verbindung mit Pfeil 45"/>
              <p:cNvCxnSpPr>
                <a:stCxn id="9" idx="4"/>
                <a:endCxn id="11" idx="0"/>
              </p:cNvCxnSpPr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14"/>
            <p:cNvGrpSpPr/>
            <p:nvPr/>
          </p:nvGrpSpPr>
          <p:grpSpPr>
            <a:xfrm>
              <a:off x="5634904" y="1643052"/>
              <a:ext cx="428628" cy="927897"/>
              <a:chOff x="5634904" y="1643052"/>
              <a:chExt cx="428628" cy="927897"/>
            </a:xfrm>
          </p:grpSpPr>
          <p:sp>
            <p:nvSpPr>
              <p:cNvPr id="52" name="Ellipse 51"/>
              <p:cNvSpPr/>
              <p:nvPr/>
            </p:nvSpPr>
            <p:spPr>
              <a:xfrm>
                <a:off x="5634904" y="214232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9" name="Gerade Verbindung mit Pfeil 58"/>
              <p:cNvCxnSpPr>
                <a:endCxn id="52" idx="0"/>
              </p:cNvCxnSpPr>
              <p:nvPr/>
            </p:nvCxnSpPr>
            <p:spPr>
              <a:xfrm rot="5400000">
                <a:off x="5599586" y="1892685"/>
                <a:ext cx="499269" cy="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0" name="Gerade Verbindung mit Pfeil 59"/>
              <p:cNvCxnSpPr>
                <a:stCxn id="52" idx="3"/>
                <a:endCxn id="53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3" name="Gerade Verbindung mit Pfeil 62"/>
              <p:cNvCxnSpPr>
                <a:stCxn id="53" idx="3"/>
                <a:endCxn id="58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4" name="Gerade Verbindung mit Pfeil 63"/>
              <p:cNvCxnSpPr>
                <a:stCxn id="53" idx="5"/>
                <a:endCxn id="57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61" name="Gerade Verbindung mit Pfeil 60"/>
              <p:cNvCxnSpPr>
                <a:stCxn id="52" idx="5"/>
                <a:endCxn id="94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Ellipse 93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7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96" name="Ellipse 95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7" name="Gerade Verbindung mit Pfeil 96"/>
              <p:cNvCxnSpPr>
                <a:stCxn id="94" idx="3"/>
                <a:endCxn id="96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95" name="Ellipse 94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8" name="Gerade Verbindung mit Pfeil 97"/>
              <p:cNvCxnSpPr>
                <a:stCxn id="94" idx="5"/>
                <a:endCxn id="95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Gerade Verbindung mit Pfeil 125"/>
            <p:cNvCxnSpPr>
              <a:stCxn id="9" idx="6"/>
              <a:endCxn id="53" idx="1"/>
            </p:cNvCxnSpPr>
            <p:nvPr/>
          </p:nvCxnSpPr>
          <p:spPr>
            <a:xfrm>
              <a:off x="3643306" y="2722493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stCxn id="53" idx="2"/>
              <a:endCxn id="11" idx="6"/>
            </p:cNvCxnSpPr>
            <p:nvPr/>
          </p:nvCxnSpPr>
          <p:spPr>
            <a:xfrm rot="10800000" flipV="1">
              <a:off x="3643306" y="3054474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>
              <a:stCxn id="11" idx="5"/>
              <a:endCxn id="58" idx="1"/>
            </p:cNvCxnSpPr>
            <p:nvPr/>
          </p:nvCxnSpPr>
          <p:spPr>
            <a:xfrm rot="16200000" flipH="1">
              <a:off x="3937330" y="3295186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>
              <a:stCxn id="58" idx="2"/>
              <a:endCxn id="12" idx="6"/>
            </p:cNvCxnSpPr>
            <p:nvPr/>
          </p:nvCxnSpPr>
          <p:spPr>
            <a:xfrm rot="10800000">
              <a:off x="3214678" y="4143380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stCxn id="8" idx="5"/>
              <a:endCxn id="10" idx="1"/>
            </p:cNvCxnSpPr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/>
            <p:cNvCxnSpPr>
              <a:stCxn id="53" idx="6"/>
              <a:endCxn id="94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" name="Fußzeilenplatzhalt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30"/>
          <p:cNvGrpSpPr/>
          <p:nvPr/>
        </p:nvGrpSpPr>
        <p:grpSpPr>
          <a:xfrm>
            <a:off x="928662" y="1676361"/>
            <a:ext cx="6799007" cy="1324011"/>
            <a:chOff x="1321357" y="1525496"/>
            <a:chExt cx="6799007" cy="1324011"/>
          </a:xfrm>
        </p:grpSpPr>
        <p:pic>
          <p:nvPicPr>
            <p:cNvPr id="1026" name="Picture 2" descr="C:\Users\Stepper.EclipseCon\Desktop\EclipseNASA\Computer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321357" y="1525496"/>
              <a:ext cx="1204148" cy="1324011"/>
            </a:xfrm>
            <a:prstGeom prst="rect">
              <a:avLst/>
            </a:prstGeom>
            <a:noFill/>
          </p:spPr>
        </p:pic>
        <p:pic>
          <p:nvPicPr>
            <p:cNvPr id="228" name="Picture 2" descr="C:\Users\Stepper.EclipseCon\Desktop\EclipseNASA\Computer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206011" y="1525496"/>
              <a:ext cx="1204148" cy="1324011"/>
            </a:xfrm>
            <a:prstGeom prst="rect">
              <a:avLst/>
            </a:prstGeom>
            <a:noFill/>
          </p:spPr>
        </p:pic>
        <p:pic>
          <p:nvPicPr>
            <p:cNvPr id="229" name="Picture 2" descr="C:\Users\Stepper.EclipseCon\Desktop\EclipseNASA\Computer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5045273" y="1525496"/>
              <a:ext cx="1204148" cy="1324011"/>
            </a:xfrm>
            <a:prstGeom prst="rect">
              <a:avLst/>
            </a:prstGeom>
            <a:noFill/>
          </p:spPr>
        </p:pic>
        <p:pic>
          <p:nvPicPr>
            <p:cNvPr id="230" name="Picture 2" descr="C:\Users\Stepper.EclipseCon\Desktop\EclipseNASA\Computer.png"/>
            <p:cNvPicPr>
              <a:picLocks noChangeAspect="1" noChangeArrowheads="1"/>
            </p:cNvPicPr>
            <p:nvPr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916216" y="1525496"/>
              <a:ext cx="1204148" cy="1324011"/>
            </a:xfrm>
            <a:prstGeom prst="rect">
              <a:avLst/>
            </a:prstGeom>
            <a:noFill/>
          </p:spPr>
        </p:pic>
      </p:grpSp>
      <p:grpSp>
        <p:nvGrpSpPr>
          <p:cNvPr id="3" name="Gruppieren 50"/>
          <p:cNvGrpSpPr/>
          <p:nvPr/>
        </p:nvGrpSpPr>
        <p:grpSpPr>
          <a:xfrm>
            <a:off x="1500166" y="1330246"/>
            <a:ext cx="6215106" cy="3626004"/>
            <a:chOff x="1142976" y="785794"/>
            <a:chExt cx="6215106" cy="3626004"/>
          </a:xfrm>
        </p:grpSpPr>
        <p:sp>
          <p:nvSpPr>
            <p:cNvPr id="6" name="Abgerundetes Rechteck 5"/>
            <p:cNvSpPr/>
            <p:nvPr/>
          </p:nvSpPr>
          <p:spPr>
            <a:xfrm>
              <a:off x="1142976" y="785794"/>
              <a:ext cx="6215106" cy="857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</a:t>
              </a:r>
            </a:p>
          </p:txBody>
        </p:sp>
        <p:grpSp>
          <p:nvGrpSpPr>
            <p:cNvPr id="4" name="Gruppieren 107"/>
            <p:cNvGrpSpPr/>
            <p:nvPr/>
          </p:nvGrpSpPr>
          <p:grpSpPr>
            <a:xfrm>
              <a:off x="2293857" y="1643050"/>
              <a:ext cx="428628" cy="927900"/>
              <a:chOff x="2293857" y="1643050"/>
              <a:chExt cx="428628" cy="927900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2293857" y="214232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" name="Gerade Verbindung mit Pfeil 14"/>
              <p:cNvCxnSpPr/>
              <p:nvPr/>
            </p:nvCxnSpPr>
            <p:spPr>
              <a:xfrm rot="5400000">
                <a:off x="2258138" y="1892289"/>
                <a:ext cx="500066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" name="Gerade Verbindung mit Pfeil 15"/>
              <p:cNvCxnSpPr>
                <a:stCxn id="7" idx="3"/>
                <a:endCxn id="8" idx="7"/>
              </p:cNvCxnSpPr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" name="Gerade Verbindung mit Pfeil 18"/>
              <p:cNvCxnSpPr>
                <a:stCxn id="7" idx="6"/>
                <a:endCxn id="9" idx="1"/>
              </p:cNvCxnSpPr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2" name="Gerade Verbindung mit Pfeil 21"/>
              <p:cNvCxnSpPr>
                <a:stCxn id="7" idx="4"/>
                <a:endCxn id="10" idx="0"/>
              </p:cNvCxnSpPr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" name="Gerade Verbindung mit Pfeil 24"/>
              <p:cNvCxnSpPr>
                <a:stCxn id="10" idx="3"/>
                <a:endCxn id="13" idx="7"/>
              </p:cNvCxnSpPr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" name="Gerade Verbindung mit Pfeil 38"/>
              <p:cNvCxnSpPr>
                <a:stCxn id="10" idx="5"/>
                <a:endCxn id="12" idx="1"/>
              </p:cNvCxnSpPr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" name="Gerade Verbindung mit Pfeil 45"/>
              <p:cNvCxnSpPr>
                <a:stCxn id="9" idx="4"/>
                <a:endCxn id="11" idx="0"/>
              </p:cNvCxnSpPr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114"/>
            <p:cNvGrpSpPr/>
            <p:nvPr/>
          </p:nvGrpSpPr>
          <p:grpSpPr>
            <a:xfrm>
              <a:off x="5634904" y="1643052"/>
              <a:ext cx="428628" cy="927897"/>
              <a:chOff x="5634904" y="1643052"/>
              <a:chExt cx="428628" cy="927897"/>
            </a:xfrm>
          </p:grpSpPr>
          <p:sp>
            <p:nvSpPr>
              <p:cNvPr id="52" name="Ellipse 51"/>
              <p:cNvSpPr/>
              <p:nvPr/>
            </p:nvSpPr>
            <p:spPr>
              <a:xfrm>
                <a:off x="5634904" y="214232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9" name="Gerade Verbindung mit Pfeil 58"/>
              <p:cNvCxnSpPr>
                <a:endCxn id="52" idx="0"/>
              </p:cNvCxnSpPr>
              <p:nvPr/>
            </p:nvCxnSpPr>
            <p:spPr>
              <a:xfrm rot="5400000">
                <a:off x="5599586" y="1892685"/>
                <a:ext cx="499269" cy="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0" name="Gerade Verbindung mit Pfeil 59"/>
              <p:cNvCxnSpPr>
                <a:stCxn id="52" idx="3"/>
                <a:endCxn id="53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3" name="Gerade Verbindung mit Pfeil 62"/>
              <p:cNvCxnSpPr>
                <a:stCxn id="53" idx="3"/>
                <a:endCxn id="58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4" name="Gerade Verbindung mit Pfeil 63"/>
              <p:cNvCxnSpPr>
                <a:stCxn id="53" idx="5"/>
                <a:endCxn id="57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61" name="Gerade Verbindung mit Pfeil 60"/>
              <p:cNvCxnSpPr>
                <a:stCxn id="52" idx="5"/>
                <a:endCxn id="94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Ellipse 93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9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96" name="Ellipse 95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7" name="Gerade Verbindung mit Pfeil 96"/>
              <p:cNvCxnSpPr>
                <a:stCxn id="94" idx="3"/>
                <a:endCxn id="96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95" name="Ellipse 94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8" name="Gerade Verbindung mit Pfeil 97"/>
              <p:cNvCxnSpPr>
                <a:stCxn id="94" idx="5"/>
                <a:endCxn id="95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Gerade Verbindung mit Pfeil 125"/>
            <p:cNvCxnSpPr>
              <a:stCxn id="9" idx="6"/>
              <a:endCxn id="53" idx="1"/>
            </p:cNvCxnSpPr>
            <p:nvPr/>
          </p:nvCxnSpPr>
          <p:spPr>
            <a:xfrm>
              <a:off x="3643306" y="2722493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stCxn id="53" idx="2"/>
              <a:endCxn id="11" idx="6"/>
            </p:cNvCxnSpPr>
            <p:nvPr/>
          </p:nvCxnSpPr>
          <p:spPr>
            <a:xfrm rot="10800000" flipV="1">
              <a:off x="3643306" y="3054474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>
              <a:stCxn id="11" idx="5"/>
              <a:endCxn id="58" idx="1"/>
            </p:cNvCxnSpPr>
            <p:nvPr/>
          </p:nvCxnSpPr>
          <p:spPr>
            <a:xfrm rot="16200000" flipH="1">
              <a:off x="3937330" y="3295186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>
              <a:stCxn id="58" idx="2"/>
              <a:endCxn id="12" idx="6"/>
            </p:cNvCxnSpPr>
            <p:nvPr/>
          </p:nvCxnSpPr>
          <p:spPr>
            <a:xfrm rot="10800000">
              <a:off x="3214678" y="4143380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stCxn id="8" idx="5"/>
              <a:endCxn id="10" idx="1"/>
            </p:cNvCxnSpPr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/>
            <p:cNvCxnSpPr>
              <a:stCxn id="53" idx="6"/>
              <a:endCxn id="94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53"/>
          <p:cNvGrpSpPr/>
          <p:nvPr/>
        </p:nvGrpSpPr>
        <p:grpSpPr>
          <a:xfrm>
            <a:off x="1500166" y="1330246"/>
            <a:ext cx="6215106" cy="3626004"/>
            <a:chOff x="1142976" y="785794"/>
            <a:chExt cx="6215106" cy="3626004"/>
          </a:xfrm>
        </p:grpSpPr>
        <p:sp>
          <p:nvSpPr>
            <p:cNvPr id="55" name="Abgerundetes Rechteck 54"/>
            <p:cNvSpPr/>
            <p:nvPr/>
          </p:nvSpPr>
          <p:spPr>
            <a:xfrm>
              <a:off x="1142976" y="785794"/>
              <a:ext cx="6215106" cy="857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</a:t>
              </a:r>
            </a:p>
          </p:txBody>
        </p:sp>
        <p:grpSp>
          <p:nvGrpSpPr>
            <p:cNvPr id="224" name="Gruppieren 107"/>
            <p:cNvGrpSpPr/>
            <p:nvPr/>
          </p:nvGrpSpPr>
          <p:grpSpPr>
            <a:xfrm>
              <a:off x="2293857" y="1643050"/>
              <a:ext cx="428628" cy="927900"/>
              <a:chOff x="2293857" y="1643050"/>
              <a:chExt cx="428628" cy="927900"/>
            </a:xfrm>
          </p:grpSpPr>
          <p:sp>
            <p:nvSpPr>
              <p:cNvPr id="114" name="Ellipse 6"/>
              <p:cNvSpPr/>
              <p:nvPr/>
            </p:nvSpPr>
            <p:spPr>
              <a:xfrm>
                <a:off x="2293857" y="214232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15" name="Gerade Verbindung mit Pfeil 14"/>
              <p:cNvCxnSpPr/>
              <p:nvPr/>
            </p:nvCxnSpPr>
            <p:spPr>
              <a:xfrm rot="5400000">
                <a:off x="2258138" y="1892289"/>
                <a:ext cx="500066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112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13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110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11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108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9" name="Gerade Verbindung mit Pfeil 108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106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7" name="Gerade Verbindung mit Pfeil 106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104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5" name="Gerade Verbindung mit Pfeil 104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102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3" name="Gerade Verbindung mit Pfeil 102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uppieren 114"/>
            <p:cNvGrpSpPr/>
            <p:nvPr/>
          </p:nvGrpSpPr>
          <p:grpSpPr>
            <a:xfrm>
              <a:off x="5634904" y="1643052"/>
              <a:ext cx="428628" cy="927897"/>
              <a:chOff x="5634904" y="1643052"/>
              <a:chExt cx="428628" cy="927897"/>
            </a:xfrm>
          </p:grpSpPr>
          <p:sp>
            <p:nvSpPr>
              <p:cNvPr id="100" name="Ellipse 99"/>
              <p:cNvSpPr/>
              <p:nvPr/>
            </p:nvSpPr>
            <p:spPr>
              <a:xfrm>
                <a:off x="5634904" y="214232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1" name="Gerade Verbindung mit Pfeil 100"/>
              <p:cNvCxnSpPr>
                <a:endCxn id="100" idx="0"/>
              </p:cNvCxnSpPr>
              <p:nvPr/>
            </p:nvCxnSpPr>
            <p:spPr>
              <a:xfrm rot="5400000">
                <a:off x="5599586" y="1892685"/>
                <a:ext cx="499269" cy="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93" name="Ellipse 92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9" name="Gerade Verbindung mit Pfeil 98"/>
              <p:cNvCxnSpPr>
                <a:stCxn id="100" idx="3"/>
                <a:endCxn id="93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91" name="Ellipse 90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2" name="Gerade Verbindung mit Pfeil 91"/>
              <p:cNvCxnSpPr>
                <a:stCxn id="93" idx="3"/>
                <a:endCxn id="91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89" name="Ellipse 88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0" name="Gerade Verbindung mit Pfeil 89"/>
              <p:cNvCxnSpPr>
                <a:stCxn id="93" idx="5"/>
                <a:endCxn id="89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87" name="Gerade Verbindung mit Pfeil 86"/>
              <p:cNvCxnSpPr>
                <a:stCxn id="100" idx="5"/>
                <a:endCxn id="88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Ellipse 87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39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85" name="Ellipse 84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6" name="Gerade Verbindung mit Pfeil 85"/>
              <p:cNvCxnSpPr>
                <a:stCxn id="88" idx="3"/>
                <a:endCxn id="85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83" name="Ellipse 82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4" name="Gerade Verbindung mit Pfeil 83"/>
              <p:cNvCxnSpPr>
                <a:stCxn id="88" idx="5"/>
                <a:endCxn id="83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Gerade Verbindung mit Pfeil 76"/>
            <p:cNvCxnSpPr>
              <a:endCxn id="93" idx="1"/>
            </p:cNvCxnSpPr>
            <p:nvPr/>
          </p:nvCxnSpPr>
          <p:spPr>
            <a:xfrm>
              <a:off x="3643306" y="2722493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93" idx="2"/>
            </p:cNvCxnSpPr>
            <p:nvPr/>
          </p:nvCxnSpPr>
          <p:spPr>
            <a:xfrm rot="10800000" flipV="1">
              <a:off x="3643306" y="3054474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/>
            <p:cNvCxnSpPr>
              <a:endCxn id="91" idx="1"/>
            </p:cNvCxnSpPr>
            <p:nvPr/>
          </p:nvCxnSpPr>
          <p:spPr>
            <a:xfrm rot="16200000" flipH="1">
              <a:off x="3937330" y="3295186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91" idx="2"/>
            </p:cNvCxnSpPr>
            <p:nvPr/>
          </p:nvCxnSpPr>
          <p:spPr>
            <a:xfrm rot="10800000">
              <a:off x="3214678" y="4143380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93" idx="6"/>
              <a:endCxn id="88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uppieren 115"/>
          <p:cNvGrpSpPr/>
          <p:nvPr/>
        </p:nvGrpSpPr>
        <p:grpSpPr>
          <a:xfrm>
            <a:off x="1500166" y="1330246"/>
            <a:ext cx="6215106" cy="3626004"/>
            <a:chOff x="1142976" y="785794"/>
            <a:chExt cx="6215106" cy="3626004"/>
          </a:xfrm>
        </p:grpSpPr>
        <p:sp>
          <p:nvSpPr>
            <p:cNvPr id="117" name="Abgerundetes Rechteck 116"/>
            <p:cNvSpPr/>
            <p:nvPr/>
          </p:nvSpPr>
          <p:spPr>
            <a:xfrm>
              <a:off x="1142976" y="785794"/>
              <a:ext cx="6215106" cy="857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</a:t>
              </a:r>
            </a:p>
          </p:txBody>
        </p:sp>
        <p:grpSp>
          <p:nvGrpSpPr>
            <p:cNvPr id="242" name="Gruppieren 107"/>
            <p:cNvGrpSpPr/>
            <p:nvPr/>
          </p:nvGrpSpPr>
          <p:grpSpPr>
            <a:xfrm>
              <a:off x="2293857" y="1643050"/>
              <a:ext cx="428628" cy="927900"/>
              <a:chOff x="2293857" y="1643050"/>
              <a:chExt cx="428628" cy="927900"/>
            </a:xfrm>
          </p:grpSpPr>
          <p:sp>
            <p:nvSpPr>
              <p:cNvPr id="170" name="Ellipse 6"/>
              <p:cNvSpPr/>
              <p:nvPr/>
            </p:nvSpPr>
            <p:spPr>
              <a:xfrm>
                <a:off x="2293857" y="214232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71" name="Gerade Verbindung mit Pfeil 14"/>
              <p:cNvCxnSpPr/>
              <p:nvPr/>
            </p:nvCxnSpPr>
            <p:spPr>
              <a:xfrm rot="5400000">
                <a:off x="2258138" y="1892289"/>
                <a:ext cx="500066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168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9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166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7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164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5" name="Gerade Verbindung mit Pfeil 164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162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3" name="Gerade Verbindung mit Pfeil 162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160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1" name="Gerade Verbindung mit Pfeil 160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158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9" name="Gerade Verbindung mit Pfeil 158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uppieren 114"/>
            <p:cNvGrpSpPr/>
            <p:nvPr/>
          </p:nvGrpSpPr>
          <p:grpSpPr>
            <a:xfrm>
              <a:off x="5634904" y="1643052"/>
              <a:ext cx="428628" cy="927897"/>
              <a:chOff x="5634904" y="1643052"/>
              <a:chExt cx="428628" cy="927897"/>
            </a:xfrm>
          </p:grpSpPr>
          <p:sp>
            <p:nvSpPr>
              <p:cNvPr id="156" name="Ellipse 155"/>
              <p:cNvSpPr/>
              <p:nvPr/>
            </p:nvSpPr>
            <p:spPr>
              <a:xfrm>
                <a:off x="5634904" y="214232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7" name="Gerade Verbindung mit Pfeil 156"/>
              <p:cNvCxnSpPr>
                <a:endCxn id="156" idx="0"/>
              </p:cNvCxnSpPr>
              <p:nvPr/>
            </p:nvCxnSpPr>
            <p:spPr>
              <a:xfrm rot="5400000">
                <a:off x="5599586" y="1892685"/>
                <a:ext cx="499269" cy="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154" name="Ellipse 153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5" name="Gerade Verbindung mit Pfeil 154"/>
              <p:cNvCxnSpPr>
                <a:stCxn id="156" idx="3"/>
                <a:endCxn id="154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3" name="Gerade Verbindung mit Pfeil 152"/>
              <p:cNvCxnSpPr>
                <a:stCxn id="154" idx="3"/>
                <a:endCxn id="152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150" name="Ellipse 149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1" name="Gerade Verbindung mit Pfeil 150"/>
              <p:cNvCxnSpPr>
                <a:stCxn id="154" idx="5"/>
                <a:endCxn id="150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148" name="Gerade Verbindung mit Pfeil 147"/>
              <p:cNvCxnSpPr>
                <a:stCxn id="156" idx="5"/>
                <a:endCxn id="149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lipse 148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54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146" name="Ellipse 145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47" name="Gerade Verbindung mit Pfeil 146"/>
              <p:cNvCxnSpPr>
                <a:stCxn id="149" idx="3"/>
                <a:endCxn id="146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45" name="Gerade Verbindung mit Pfeil 144"/>
              <p:cNvCxnSpPr>
                <a:stCxn id="149" idx="5"/>
                <a:endCxn id="144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Gerade Verbindung mit Pfeil 134"/>
            <p:cNvCxnSpPr>
              <a:endCxn id="154" idx="1"/>
            </p:cNvCxnSpPr>
            <p:nvPr/>
          </p:nvCxnSpPr>
          <p:spPr>
            <a:xfrm>
              <a:off x="3643306" y="2722493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stCxn id="154" idx="2"/>
            </p:cNvCxnSpPr>
            <p:nvPr/>
          </p:nvCxnSpPr>
          <p:spPr>
            <a:xfrm rot="10800000" flipV="1">
              <a:off x="3643306" y="3054474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>
              <a:endCxn id="152" idx="1"/>
            </p:cNvCxnSpPr>
            <p:nvPr/>
          </p:nvCxnSpPr>
          <p:spPr>
            <a:xfrm rot="16200000" flipH="1">
              <a:off x="3937330" y="3295186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/>
            <p:cNvCxnSpPr>
              <a:stCxn id="152" idx="2"/>
            </p:cNvCxnSpPr>
            <p:nvPr/>
          </p:nvCxnSpPr>
          <p:spPr>
            <a:xfrm rot="10800000">
              <a:off x="3214678" y="4143380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/>
            <p:cNvCxnSpPr/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>
              <a:stCxn id="154" idx="6"/>
              <a:endCxn id="149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171"/>
          <p:cNvGrpSpPr/>
          <p:nvPr/>
        </p:nvGrpSpPr>
        <p:grpSpPr>
          <a:xfrm>
            <a:off x="1500166" y="1330246"/>
            <a:ext cx="6215106" cy="3626004"/>
            <a:chOff x="1142976" y="785794"/>
            <a:chExt cx="6215106" cy="3626004"/>
          </a:xfrm>
        </p:grpSpPr>
        <p:sp>
          <p:nvSpPr>
            <p:cNvPr id="173" name="Abgerundetes Rechteck 172"/>
            <p:cNvSpPr/>
            <p:nvPr/>
          </p:nvSpPr>
          <p:spPr>
            <a:xfrm>
              <a:off x="1142976" y="785794"/>
              <a:ext cx="6215106" cy="857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</a:t>
              </a:r>
            </a:p>
          </p:txBody>
        </p:sp>
        <p:grpSp>
          <p:nvGrpSpPr>
            <p:cNvPr id="33" name="Gruppieren 107"/>
            <p:cNvGrpSpPr/>
            <p:nvPr/>
          </p:nvGrpSpPr>
          <p:grpSpPr>
            <a:xfrm>
              <a:off x="2293857" y="1643050"/>
              <a:ext cx="428628" cy="927900"/>
              <a:chOff x="2293857" y="1643050"/>
              <a:chExt cx="428628" cy="927900"/>
            </a:xfrm>
          </p:grpSpPr>
          <p:sp>
            <p:nvSpPr>
              <p:cNvPr id="220" name="Ellipse 6"/>
              <p:cNvSpPr/>
              <p:nvPr/>
            </p:nvSpPr>
            <p:spPr>
              <a:xfrm>
                <a:off x="2293857" y="214232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21" name="Gerade Verbindung mit Pfeil 14"/>
              <p:cNvCxnSpPr/>
              <p:nvPr/>
            </p:nvCxnSpPr>
            <p:spPr>
              <a:xfrm rot="5400000">
                <a:off x="2258138" y="1892289"/>
                <a:ext cx="500066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218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19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216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17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214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15" name="Gerade Verbindung mit Pfeil 214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212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13" name="Gerade Verbindung mit Pfeil 212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210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11" name="Gerade Verbindung mit Pfeil 210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208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09" name="Gerade Verbindung mit Pfeil 208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114"/>
            <p:cNvGrpSpPr/>
            <p:nvPr/>
          </p:nvGrpSpPr>
          <p:grpSpPr>
            <a:xfrm>
              <a:off x="5634904" y="1643052"/>
              <a:ext cx="428628" cy="927897"/>
              <a:chOff x="5634904" y="1643052"/>
              <a:chExt cx="428628" cy="927897"/>
            </a:xfrm>
          </p:grpSpPr>
          <p:sp>
            <p:nvSpPr>
              <p:cNvPr id="206" name="Ellipse 205"/>
              <p:cNvSpPr/>
              <p:nvPr/>
            </p:nvSpPr>
            <p:spPr>
              <a:xfrm>
                <a:off x="5634904" y="214232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07" name="Gerade Verbindung mit Pfeil 206"/>
              <p:cNvCxnSpPr>
                <a:endCxn id="206" idx="0"/>
              </p:cNvCxnSpPr>
              <p:nvPr/>
            </p:nvCxnSpPr>
            <p:spPr>
              <a:xfrm rot="5400000">
                <a:off x="5599586" y="1892685"/>
                <a:ext cx="499269" cy="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204" name="Ellipse 203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05" name="Gerade Verbindung mit Pfeil 204"/>
              <p:cNvCxnSpPr>
                <a:stCxn id="206" idx="3"/>
                <a:endCxn id="204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202" name="Ellipse 201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03" name="Gerade Verbindung mit Pfeil 202"/>
              <p:cNvCxnSpPr>
                <a:stCxn id="204" idx="3"/>
                <a:endCxn id="202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200" name="Ellipse 199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01" name="Gerade Verbindung mit Pfeil 200"/>
              <p:cNvCxnSpPr>
                <a:stCxn id="204" idx="5"/>
                <a:endCxn id="200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198" name="Gerade Verbindung mit Pfeil 197"/>
              <p:cNvCxnSpPr>
                <a:stCxn id="206" idx="5"/>
                <a:endCxn id="199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Ellipse 198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7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196" name="Ellipse 195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7" name="Gerade Verbindung mit Pfeil 196"/>
              <p:cNvCxnSpPr>
                <a:stCxn id="199" idx="3"/>
                <a:endCxn id="196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194" name="Ellipse 193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5" name="Gerade Verbindung mit Pfeil 194"/>
              <p:cNvCxnSpPr>
                <a:stCxn id="199" idx="5"/>
                <a:endCxn id="194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Gerade Verbindung mit Pfeil 187"/>
            <p:cNvCxnSpPr>
              <a:endCxn id="204" idx="1"/>
            </p:cNvCxnSpPr>
            <p:nvPr/>
          </p:nvCxnSpPr>
          <p:spPr>
            <a:xfrm>
              <a:off x="3643306" y="2722493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mit Pfeil 188"/>
            <p:cNvCxnSpPr>
              <a:stCxn id="204" idx="2"/>
            </p:cNvCxnSpPr>
            <p:nvPr/>
          </p:nvCxnSpPr>
          <p:spPr>
            <a:xfrm rot="10800000" flipV="1">
              <a:off x="3643306" y="3054474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mit Pfeil 189"/>
            <p:cNvCxnSpPr>
              <a:endCxn id="202" idx="1"/>
            </p:cNvCxnSpPr>
            <p:nvPr/>
          </p:nvCxnSpPr>
          <p:spPr>
            <a:xfrm rot="16200000" flipH="1">
              <a:off x="3937330" y="3295186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>
              <a:stCxn id="202" idx="2"/>
            </p:cNvCxnSpPr>
            <p:nvPr/>
          </p:nvCxnSpPr>
          <p:spPr>
            <a:xfrm rot="10800000">
              <a:off x="3214678" y="4143380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/>
            <p:cNvCxnSpPr/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>
              <a:stCxn id="204" idx="6"/>
              <a:endCxn id="199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2" name="Picture 3" descr="C:\Users\Stepper.EclipseCon\Desktop\EclipseNASA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3786190"/>
            <a:ext cx="1519544" cy="2019305"/>
          </a:xfrm>
          <a:prstGeom prst="rect">
            <a:avLst/>
          </a:prstGeom>
          <a:noFill/>
        </p:spPr>
      </p:pic>
      <p:sp>
        <p:nvSpPr>
          <p:cNvPr id="223" name="Zylinder 222"/>
          <p:cNvSpPr/>
          <p:nvPr/>
        </p:nvSpPr>
        <p:spPr>
          <a:xfrm>
            <a:off x="5872700" y="3929066"/>
            <a:ext cx="1854969" cy="1285884"/>
          </a:xfrm>
          <a:prstGeom prst="can">
            <a:avLst/>
          </a:prstGeom>
          <a:solidFill>
            <a:srgbClr val="FFFFAB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oliennummernplatzhalter 2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7" name="Fußzeilenplatzhalter 2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31875 -0.157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-7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0625 -0.15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3191 -0.15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-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10642 -0.157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tepper.EclipseCon\Desktop\EclipseNASA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3786190"/>
            <a:ext cx="1519544" cy="2019305"/>
          </a:xfrm>
          <a:prstGeom prst="rect">
            <a:avLst/>
          </a:prstGeom>
          <a:noFill/>
        </p:spPr>
      </p:pic>
      <p:pic>
        <p:nvPicPr>
          <p:cNvPr id="1026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928662" y="1676361"/>
            <a:ext cx="1204148" cy="1324011"/>
          </a:xfrm>
          <a:prstGeom prst="rect">
            <a:avLst/>
          </a:prstGeom>
          <a:noFill/>
        </p:spPr>
      </p:pic>
      <p:pic>
        <p:nvPicPr>
          <p:cNvPr id="228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4" cstate="print">
            <a:lum bright="66000"/>
          </a:blip>
          <a:srcRect/>
          <a:stretch>
            <a:fillRect/>
          </a:stretch>
        </p:blipFill>
        <p:spPr bwMode="auto">
          <a:xfrm>
            <a:off x="2813316" y="1676361"/>
            <a:ext cx="1204148" cy="1324011"/>
          </a:xfrm>
          <a:prstGeom prst="rect">
            <a:avLst/>
          </a:prstGeom>
          <a:noFill/>
        </p:spPr>
      </p:pic>
      <p:pic>
        <p:nvPicPr>
          <p:cNvPr id="229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4" cstate="print">
            <a:lum bright="66000"/>
          </a:blip>
          <a:srcRect/>
          <a:stretch>
            <a:fillRect/>
          </a:stretch>
        </p:blipFill>
        <p:spPr bwMode="auto">
          <a:xfrm>
            <a:off x="4652578" y="1676361"/>
            <a:ext cx="1204148" cy="1324011"/>
          </a:xfrm>
          <a:prstGeom prst="rect">
            <a:avLst/>
          </a:prstGeom>
          <a:noFill/>
        </p:spPr>
      </p:pic>
      <p:pic>
        <p:nvPicPr>
          <p:cNvPr id="230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4" cstate="print">
            <a:lum bright="66000"/>
          </a:blip>
          <a:srcRect/>
          <a:stretch>
            <a:fillRect/>
          </a:stretch>
        </p:blipFill>
        <p:spPr bwMode="auto">
          <a:xfrm>
            <a:off x="6523521" y="1676361"/>
            <a:ext cx="1204148" cy="1324011"/>
          </a:xfrm>
          <a:prstGeom prst="rect">
            <a:avLst/>
          </a:prstGeom>
          <a:noFill/>
        </p:spPr>
      </p:pic>
      <p:pic>
        <p:nvPicPr>
          <p:cNvPr id="2050" name="Picture 2" descr="C:\Users\Stepper.EclipseCon\Desktop\EclipseNASA\Compute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676361"/>
            <a:ext cx="1204148" cy="1324011"/>
          </a:xfrm>
          <a:prstGeom prst="rect">
            <a:avLst/>
          </a:prstGeom>
          <a:noFill/>
        </p:spPr>
      </p:pic>
      <p:grpSp>
        <p:nvGrpSpPr>
          <p:cNvPr id="308" name="Gruppieren 307"/>
          <p:cNvGrpSpPr/>
          <p:nvPr/>
        </p:nvGrpSpPr>
        <p:grpSpPr>
          <a:xfrm>
            <a:off x="1342787" y="1676361"/>
            <a:ext cx="947232" cy="580172"/>
            <a:chOff x="2021296" y="4257615"/>
            <a:chExt cx="5509391" cy="2269477"/>
          </a:xfrm>
        </p:grpSpPr>
        <p:sp>
          <p:nvSpPr>
            <p:cNvPr id="302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57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300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01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298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9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296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7" name="Gerade Verbindung mit Pfeil 296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294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5" name="Gerade Verbindung mit Pfeil 294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292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3" name="Gerade Verbindung mit Pfeil 292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290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1" name="Gerade Verbindung mit Pfeil 290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Ellipse 287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64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286" name="Ellipse 285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7" name="Gerade Verbindung mit Pfeil 286"/>
              <p:cNvCxnSpPr>
                <a:stCxn id="288" idx="3"/>
                <a:endCxn id="286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284" name="Ellipse 283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5" name="Gerade Verbindung mit Pfeil 284"/>
              <p:cNvCxnSpPr>
                <a:stCxn id="286" idx="3"/>
                <a:endCxn id="284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282" name="Ellipse 281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3" name="Gerade Verbindung mit Pfeil 282"/>
              <p:cNvCxnSpPr>
                <a:stCxn id="286" idx="5"/>
                <a:endCxn id="282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280" name="Gerade Verbindung mit Pfeil 279"/>
              <p:cNvCxnSpPr>
                <a:stCxn id="288" idx="5"/>
                <a:endCxn id="281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Ellipse 280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68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278" name="Ellipse 277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79" name="Gerade Verbindung mit Pfeil 278"/>
              <p:cNvCxnSpPr>
                <a:stCxn id="281" idx="3"/>
                <a:endCxn id="278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276" name="Ellipse 275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77" name="Gerade Verbindung mit Pfeil 276"/>
              <p:cNvCxnSpPr>
                <a:stCxn id="281" idx="5"/>
                <a:endCxn id="276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Gerade Verbindung mit Pfeil 269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/>
            <p:cNvCxnSpPr>
              <a:stCxn id="286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 Verbindung mit Pfeil 271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/>
            <p:cNvCxnSpPr>
              <a:stCxn id="284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 Verbindung mit Pfeil 273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 Verbindung mit Pfeil 274"/>
            <p:cNvCxnSpPr>
              <a:stCxn id="286" idx="6"/>
              <a:endCxn id="281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uppieren 307"/>
          <p:cNvGrpSpPr/>
          <p:nvPr/>
        </p:nvGrpSpPr>
        <p:grpSpPr>
          <a:xfrm>
            <a:off x="3720644" y="4434509"/>
            <a:ext cx="947232" cy="580172"/>
            <a:chOff x="2021296" y="4257615"/>
            <a:chExt cx="5509391" cy="2269477"/>
          </a:xfrm>
        </p:grpSpPr>
        <p:sp>
          <p:nvSpPr>
            <p:cNvPr id="310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1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352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53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350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51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348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9" name="Gerade Verbindung mit Pfeil 348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346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7" name="Gerade Verbindung mit Pfeil 346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344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5" name="Gerade Verbindung mit Pfeil 344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342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3" name="Gerade Verbindung mit Pfeil 342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Ellipse 316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8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340" name="Ellipse 339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1" name="Gerade Verbindung mit Pfeil 340"/>
              <p:cNvCxnSpPr>
                <a:stCxn id="317" idx="3"/>
                <a:endCxn id="340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338" name="Ellipse 337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39" name="Gerade Verbindung mit Pfeil 338"/>
              <p:cNvCxnSpPr>
                <a:stCxn id="340" idx="3"/>
                <a:endCxn id="338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336" name="Ellipse 335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37" name="Gerade Verbindung mit Pfeil 336"/>
              <p:cNvCxnSpPr>
                <a:stCxn id="340" idx="5"/>
                <a:endCxn id="336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334" name="Gerade Verbindung mit Pfeil 333"/>
              <p:cNvCxnSpPr>
                <a:stCxn id="317" idx="5"/>
                <a:endCxn id="335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Ellipse 334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22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332" name="Ellipse 331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33" name="Gerade Verbindung mit Pfeil 332"/>
              <p:cNvCxnSpPr>
                <a:stCxn id="335" idx="3"/>
                <a:endCxn id="332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330" name="Ellipse 329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31" name="Gerade Verbindung mit Pfeil 330"/>
              <p:cNvCxnSpPr>
                <a:stCxn id="335" idx="5"/>
                <a:endCxn id="330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Gerade Verbindung mit Pfeil 323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 Verbindung mit Pfeil 324"/>
            <p:cNvCxnSpPr>
              <a:stCxn id="340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Gerade Verbindung mit Pfeil 325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Gerade Verbindung mit Pfeil 326"/>
            <p:cNvCxnSpPr>
              <a:stCxn id="338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Gerade Verbindung mit Pfeil 327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mit Pfeil 328"/>
            <p:cNvCxnSpPr>
              <a:stCxn id="340" idx="6"/>
              <a:endCxn id="335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uppieren 307"/>
          <p:cNvGrpSpPr/>
          <p:nvPr/>
        </p:nvGrpSpPr>
        <p:grpSpPr>
          <a:xfrm>
            <a:off x="3720644" y="4434509"/>
            <a:ext cx="947232" cy="580172"/>
            <a:chOff x="2021296" y="4257615"/>
            <a:chExt cx="5509391" cy="2269477"/>
          </a:xfrm>
        </p:grpSpPr>
        <p:sp>
          <p:nvSpPr>
            <p:cNvPr id="355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56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397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8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395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6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393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4" name="Gerade Verbindung mit Pfeil 393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391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2" name="Gerade Verbindung mit Pfeil 391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389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0" name="Gerade Verbindung mit Pfeil 389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387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88" name="Gerade Verbindung mit Pfeil 387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Ellipse 361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63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385" name="Ellipse 384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86" name="Gerade Verbindung mit Pfeil 385"/>
              <p:cNvCxnSpPr>
                <a:stCxn id="362" idx="3"/>
                <a:endCxn id="385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383" name="Ellipse 382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84" name="Gerade Verbindung mit Pfeil 383"/>
              <p:cNvCxnSpPr>
                <a:stCxn id="385" idx="3"/>
                <a:endCxn id="383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381" name="Ellipse 380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82" name="Gerade Verbindung mit Pfeil 381"/>
              <p:cNvCxnSpPr>
                <a:stCxn id="385" idx="5"/>
                <a:endCxn id="381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379" name="Gerade Verbindung mit Pfeil 378"/>
              <p:cNvCxnSpPr>
                <a:stCxn id="362" idx="5"/>
                <a:endCxn id="380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Ellipse 379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67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377" name="Ellipse 376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78" name="Gerade Verbindung mit Pfeil 377"/>
              <p:cNvCxnSpPr>
                <a:stCxn id="380" idx="3"/>
                <a:endCxn id="377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375" name="Ellipse 374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76" name="Gerade Verbindung mit Pfeil 375"/>
              <p:cNvCxnSpPr>
                <a:stCxn id="380" idx="5"/>
                <a:endCxn id="375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9" name="Gerade Verbindung mit Pfeil 368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Gerade Verbindung mit Pfeil 369"/>
            <p:cNvCxnSpPr>
              <a:stCxn id="385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Gerade Verbindung mit Pfeil 370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Gerade Verbindung mit Pfeil 371"/>
            <p:cNvCxnSpPr>
              <a:stCxn id="383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Gerade Verbindung mit Pfeil 372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Gerade Verbindung mit Pfeil 373"/>
            <p:cNvCxnSpPr>
              <a:stCxn id="385" idx="6"/>
              <a:endCxn id="380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uppieren 307"/>
          <p:cNvGrpSpPr/>
          <p:nvPr/>
        </p:nvGrpSpPr>
        <p:grpSpPr>
          <a:xfrm>
            <a:off x="3720644" y="4434509"/>
            <a:ext cx="947232" cy="580172"/>
            <a:chOff x="2021296" y="4257615"/>
            <a:chExt cx="5509391" cy="2269477"/>
          </a:xfrm>
        </p:grpSpPr>
        <p:sp>
          <p:nvSpPr>
            <p:cNvPr id="400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01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442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43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440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41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438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9" name="Gerade Verbindung mit Pfeil 438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436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7" name="Gerade Verbindung mit Pfeil 436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434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5" name="Gerade Verbindung mit Pfeil 434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432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3" name="Gerade Verbindung mit Pfeil 432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7" name="Ellipse 406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08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430" name="Ellipse 429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1" name="Gerade Verbindung mit Pfeil 430"/>
              <p:cNvCxnSpPr>
                <a:stCxn id="407" idx="3"/>
                <a:endCxn id="430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428" name="Ellipse 427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29" name="Gerade Verbindung mit Pfeil 428"/>
              <p:cNvCxnSpPr>
                <a:stCxn id="430" idx="3"/>
                <a:endCxn id="428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426" name="Ellipse 425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27" name="Gerade Verbindung mit Pfeil 426"/>
              <p:cNvCxnSpPr>
                <a:stCxn id="430" idx="5"/>
                <a:endCxn id="426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424" name="Gerade Verbindung mit Pfeil 423"/>
              <p:cNvCxnSpPr>
                <a:stCxn id="407" idx="5"/>
                <a:endCxn id="425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Ellipse 424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12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422" name="Ellipse 421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23" name="Gerade Verbindung mit Pfeil 422"/>
              <p:cNvCxnSpPr>
                <a:stCxn id="425" idx="3"/>
                <a:endCxn id="422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420" name="Ellipse 419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21" name="Gerade Verbindung mit Pfeil 420"/>
              <p:cNvCxnSpPr>
                <a:stCxn id="425" idx="5"/>
                <a:endCxn id="420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4" name="Gerade Verbindung mit Pfeil 413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Gerade Verbindung mit Pfeil 414"/>
            <p:cNvCxnSpPr>
              <a:stCxn id="430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Gerade Verbindung mit Pfeil 415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Gerade Verbindung mit Pfeil 416"/>
            <p:cNvCxnSpPr>
              <a:stCxn id="428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Gerade Verbindung mit Pfeil 417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/>
            <p:cNvCxnSpPr>
              <a:stCxn id="430" idx="6"/>
              <a:endCxn id="425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9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4" cstate="print">
            <a:lum bright="66000"/>
          </a:blip>
          <a:srcRect/>
          <a:stretch>
            <a:fillRect/>
          </a:stretch>
        </p:blipFill>
        <p:spPr bwMode="auto">
          <a:xfrm>
            <a:off x="928662" y="1676361"/>
            <a:ext cx="1204148" cy="1324011"/>
          </a:xfrm>
          <a:prstGeom prst="rect">
            <a:avLst/>
          </a:prstGeom>
          <a:noFill/>
        </p:spPr>
      </p:pic>
      <p:sp>
        <p:nvSpPr>
          <p:cNvPr id="450" name="Zylinder 449"/>
          <p:cNvSpPr/>
          <p:nvPr/>
        </p:nvSpPr>
        <p:spPr>
          <a:xfrm>
            <a:off x="5872700" y="3929066"/>
            <a:ext cx="1854969" cy="1285884"/>
          </a:xfrm>
          <a:prstGeom prst="can">
            <a:avLst/>
          </a:prstGeom>
          <a:solidFill>
            <a:srgbClr val="FFFFAB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1" name="Gruppieren 307"/>
          <p:cNvGrpSpPr/>
          <p:nvPr/>
        </p:nvGrpSpPr>
        <p:grpSpPr>
          <a:xfrm>
            <a:off x="3731346" y="4429132"/>
            <a:ext cx="947232" cy="580172"/>
            <a:chOff x="2021296" y="4257615"/>
            <a:chExt cx="5509391" cy="2269477"/>
          </a:xfrm>
        </p:grpSpPr>
        <p:sp>
          <p:nvSpPr>
            <p:cNvPr id="452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53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494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95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492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93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490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91" name="Gerade Verbindung mit Pfeil 490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488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89" name="Gerade Verbindung mit Pfeil 488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486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87" name="Gerade Verbindung mit Pfeil 486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484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85" name="Gerade Verbindung mit Pfeil 484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9" name="Ellipse 458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60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482" name="Ellipse 481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83" name="Gerade Verbindung mit Pfeil 482"/>
              <p:cNvCxnSpPr>
                <a:stCxn id="459" idx="3"/>
                <a:endCxn id="482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480" name="Ellipse 479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81" name="Gerade Verbindung mit Pfeil 480"/>
              <p:cNvCxnSpPr>
                <a:stCxn id="482" idx="3"/>
                <a:endCxn id="480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478" name="Ellipse 477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79" name="Gerade Verbindung mit Pfeil 478"/>
              <p:cNvCxnSpPr>
                <a:stCxn id="482" idx="5"/>
                <a:endCxn id="478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476" name="Gerade Verbindung mit Pfeil 475"/>
              <p:cNvCxnSpPr>
                <a:stCxn id="459" idx="5"/>
                <a:endCxn id="477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Ellipse 476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64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474" name="Ellipse 473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75" name="Gerade Verbindung mit Pfeil 474"/>
              <p:cNvCxnSpPr>
                <a:stCxn id="477" idx="3"/>
                <a:endCxn id="474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472" name="Ellipse 471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73" name="Gerade Verbindung mit Pfeil 472"/>
              <p:cNvCxnSpPr>
                <a:stCxn id="477" idx="5"/>
                <a:endCxn id="472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6" name="Gerade Verbindung mit Pfeil 465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Gerade Verbindung mit Pfeil 466"/>
            <p:cNvCxnSpPr>
              <a:stCxn id="482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Gerade Verbindung mit Pfeil 467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Gerade Verbindung mit Pfeil 468"/>
            <p:cNvCxnSpPr>
              <a:stCxn id="480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Gerade Verbindung mit Pfeil 469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Gerade Verbindung mit Pfeil 470"/>
            <p:cNvCxnSpPr>
              <a:stCxn id="482" idx="6"/>
              <a:endCxn id="477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uppieren 307"/>
          <p:cNvGrpSpPr/>
          <p:nvPr/>
        </p:nvGrpSpPr>
        <p:grpSpPr>
          <a:xfrm>
            <a:off x="3731346" y="4429132"/>
            <a:ext cx="947232" cy="580172"/>
            <a:chOff x="2021296" y="4257615"/>
            <a:chExt cx="5509391" cy="2269477"/>
          </a:xfrm>
        </p:grpSpPr>
        <p:sp>
          <p:nvSpPr>
            <p:cNvPr id="497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98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539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40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9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537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38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0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535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36" name="Gerade Verbindung mit Pfeil 535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533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34" name="Gerade Verbindung mit Pfeil 533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2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531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32" name="Gerade Verbindung mit Pfeil 531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3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529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30" name="Gerade Verbindung mit Pfeil 529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4" name="Ellipse 503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05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527" name="Ellipse 526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28" name="Gerade Verbindung mit Pfeil 527"/>
              <p:cNvCxnSpPr>
                <a:stCxn id="504" idx="3"/>
                <a:endCxn id="527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6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525" name="Ellipse 524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26" name="Gerade Verbindung mit Pfeil 525"/>
              <p:cNvCxnSpPr>
                <a:stCxn id="527" idx="3"/>
                <a:endCxn id="525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523" name="Ellipse 522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24" name="Gerade Verbindung mit Pfeil 523"/>
              <p:cNvCxnSpPr>
                <a:stCxn id="527" idx="5"/>
                <a:endCxn id="523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8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521" name="Gerade Verbindung mit Pfeil 520"/>
              <p:cNvCxnSpPr>
                <a:stCxn id="504" idx="5"/>
                <a:endCxn id="522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" name="Ellipse 521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509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519" name="Ellipse 518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20" name="Gerade Verbindung mit Pfeil 519"/>
              <p:cNvCxnSpPr>
                <a:stCxn id="522" idx="3"/>
                <a:endCxn id="519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0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517" name="Ellipse 516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18" name="Gerade Verbindung mit Pfeil 517"/>
              <p:cNvCxnSpPr>
                <a:stCxn id="522" idx="5"/>
                <a:endCxn id="517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1" name="Gerade Verbindung mit Pfeil 510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Gerade Verbindung mit Pfeil 511"/>
            <p:cNvCxnSpPr>
              <a:stCxn id="527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Gerade Verbindung mit Pfeil 512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Gerade Verbindung mit Pfeil 513"/>
            <p:cNvCxnSpPr>
              <a:stCxn id="525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Gerade Verbindung mit Pfeil 514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Gerade Verbindung mit Pfeil 515"/>
            <p:cNvCxnSpPr>
              <a:stCxn id="527" idx="6"/>
              <a:endCxn id="522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Foliennummernplatzhalter 2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3" name="Fußzeilenplatzhalter 3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4.07407E-6 L 0.00833 0.20024 C 0.00833 0.28982 0.07725 0.40047 0.13333 0.40047 L 0.25833 0.40047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2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28715 -2.96296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36598 -0.3865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-1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0.04357 -0.3865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16112 -0.3865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19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53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 bright="66000"/>
          </a:blip>
          <a:srcRect/>
          <a:stretch>
            <a:fillRect/>
          </a:stretch>
        </p:blipFill>
        <p:spPr bwMode="auto">
          <a:xfrm>
            <a:off x="928662" y="1676361"/>
            <a:ext cx="1204148" cy="1324011"/>
          </a:xfrm>
          <a:prstGeom prst="rect">
            <a:avLst/>
          </a:prstGeom>
          <a:noFill/>
        </p:spPr>
      </p:pic>
      <p:pic>
        <p:nvPicPr>
          <p:cNvPr id="2051" name="Picture 3" descr="C:\Users\Stepper.EclipseCon\Desktop\EclipseNASA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3786190"/>
            <a:ext cx="1519544" cy="2019305"/>
          </a:xfrm>
          <a:prstGeom prst="rect">
            <a:avLst/>
          </a:prstGeom>
          <a:noFill/>
        </p:spPr>
      </p:pic>
      <p:pic>
        <p:nvPicPr>
          <p:cNvPr id="1026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4668552" y="1676361"/>
            <a:ext cx="1204148" cy="1324011"/>
          </a:xfrm>
          <a:prstGeom prst="rect">
            <a:avLst/>
          </a:prstGeom>
          <a:noFill/>
        </p:spPr>
      </p:pic>
      <p:pic>
        <p:nvPicPr>
          <p:cNvPr id="228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 bright="66000"/>
          </a:blip>
          <a:srcRect/>
          <a:stretch>
            <a:fillRect/>
          </a:stretch>
        </p:blipFill>
        <p:spPr bwMode="auto">
          <a:xfrm>
            <a:off x="2813316" y="1676361"/>
            <a:ext cx="1204148" cy="1324011"/>
          </a:xfrm>
          <a:prstGeom prst="rect">
            <a:avLst/>
          </a:prstGeom>
          <a:noFill/>
        </p:spPr>
      </p:pic>
      <p:pic>
        <p:nvPicPr>
          <p:cNvPr id="230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 bright="66000"/>
          </a:blip>
          <a:srcRect/>
          <a:stretch>
            <a:fillRect/>
          </a:stretch>
        </p:blipFill>
        <p:spPr bwMode="auto">
          <a:xfrm>
            <a:off x="6523521" y="1676361"/>
            <a:ext cx="1204148" cy="1324011"/>
          </a:xfrm>
          <a:prstGeom prst="rect">
            <a:avLst/>
          </a:prstGeom>
          <a:noFill/>
        </p:spPr>
      </p:pic>
      <p:pic>
        <p:nvPicPr>
          <p:cNvPr id="2050" name="Picture 2" descr="C:\Users\Stepper.EclipseCon\Desktop\EclipseNASA\Compute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8552" y="1676361"/>
            <a:ext cx="1204148" cy="1324011"/>
          </a:xfrm>
          <a:prstGeom prst="rect">
            <a:avLst/>
          </a:prstGeom>
          <a:noFill/>
        </p:spPr>
      </p:pic>
      <p:grpSp>
        <p:nvGrpSpPr>
          <p:cNvPr id="2" name="Gruppieren 307"/>
          <p:cNvGrpSpPr/>
          <p:nvPr/>
        </p:nvGrpSpPr>
        <p:grpSpPr>
          <a:xfrm>
            <a:off x="5082677" y="1676361"/>
            <a:ext cx="947232" cy="580172"/>
            <a:chOff x="2021296" y="4257615"/>
            <a:chExt cx="5509391" cy="2269477"/>
          </a:xfrm>
        </p:grpSpPr>
        <p:sp>
          <p:nvSpPr>
            <p:cNvPr id="302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300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01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298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9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296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7" name="Gerade Verbindung mit Pfeil 296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294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5" name="Gerade Verbindung mit Pfeil 294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292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3" name="Gerade Verbindung mit Pfeil 292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290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1" name="Gerade Verbindung mit Pfeil 290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Ellipse 287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9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286" name="Ellipse 285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7" name="Gerade Verbindung mit Pfeil 286"/>
              <p:cNvCxnSpPr>
                <a:stCxn id="288" idx="3"/>
                <a:endCxn id="286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284" name="Ellipse 283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5" name="Gerade Verbindung mit Pfeil 284"/>
              <p:cNvCxnSpPr>
                <a:stCxn id="286" idx="3"/>
                <a:endCxn id="284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282" name="Ellipse 281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3" name="Gerade Verbindung mit Pfeil 282"/>
              <p:cNvCxnSpPr>
                <a:stCxn id="286" idx="5"/>
                <a:endCxn id="282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280" name="Gerade Verbindung mit Pfeil 279"/>
              <p:cNvCxnSpPr>
                <a:stCxn id="288" idx="5"/>
                <a:endCxn id="281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Ellipse 280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3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278" name="Ellipse 277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79" name="Gerade Verbindung mit Pfeil 278"/>
              <p:cNvCxnSpPr>
                <a:stCxn id="281" idx="3"/>
                <a:endCxn id="278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276" name="Ellipse 275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77" name="Gerade Verbindung mit Pfeil 276"/>
              <p:cNvCxnSpPr>
                <a:stCxn id="281" idx="5"/>
                <a:endCxn id="276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Gerade Verbindung mit Pfeil 269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/>
            <p:cNvCxnSpPr>
              <a:stCxn id="286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 Verbindung mit Pfeil 271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 Verbindung mit Pfeil 272"/>
            <p:cNvCxnSpPr>
              <a:stCxn id="284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 Verbindung mit Pfeil 273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 Verbindung mit Pfeil 274"/>
            <p:cNvCxnSpPr>
              <a:stCxn id="286" idx="6"/>
              <a:endCxn id="281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307"/>
          <p:cNvGrpSpPr/>
          <p:nvPr/>
        </p:nvGrpSpPr>
        <p:grpSpPr>
          <a:xfrm>
            <a:off x="3705346" y="4421522"/>
            <a:ext cx="947232" cy="580172"/>
            <a:chOff x="2021296" y="4257615"/>
            <a:chExt cx="5509391" cy="2269477"/>
          </a:xfrm>
        </p:grpSpPr>
        <p:sp>
          <p:nvSpPr>
            <p:cNvPr id="310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6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352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53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350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51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348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9" name="Gerade Verbindung mit Pfeil 348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346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7" name="Gerade Verbindung mit Pfeil 346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344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5" name="Gerade Verbindung mit Pfeil 344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342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3" name="Gerade Verbindung mit Pfeil 342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" name="Ellipse 316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2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340" name="Ellipse 339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1" name="Gerade Verbindung mit Pfeil 340"/>
              <p:cNvCxnSpPr>
                <a:stCxn id="317" idx="3"/>
                <a:endCxn id="340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338" name="Ellipse 337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39" name="Gerade Verbindung mit Pfeil 338"/>
              <p:cNvCxnSpPr>
                <a:stCxn id="340" idx="3"/>
                <a:endCxn id="338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336" name="Ellipse 335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37" name="Gerade Verbindung mit Pfeil 336"/>
              <p:cNvCxnSpPr>
                <a:stCxn id="340" idx="5"/>
                <a:endCxn id="336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334" name="Gerade Verbindung mit Pfeil 333"/>
              <p:cNvCxnSpPr>
                <a:stCxn id="317" idx="5"/>
                <a:endCxn id="335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Ellipse 334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6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332" name="Ellipse 331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33" name="Gerade Verbindung mit Pfeil 332"/>
              <p:cNvCxnSpPr>
                <a:stCxn id="335" idx="3"/>
                <a:endCxn id="332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330" name="Ellipse 329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31" name="Gerade Verbindung mit Pfeil 330"/>
              <p:cNvCxnSpPr>
                <a:stCxn id="335" idx="5"/>
                <a:endCxn id="330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Gerade Verbindung mit Pfeil 323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 Verbindung mit Pfeil 324"/>
            <p:cNvCxnSpPr>
              <a:stCxn id="340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Gerade Verbindung mit Pfeil 325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Gerade Verbindung mit Pfeil 326"/>
            <p:cNvCxnSpPr>
              <a:stCxn id="338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Gerade Verbindung mit Pfeil 327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 Verbindung mit Pfeil 328"/>
            <p:cNvCxnSpPr>
              <a:stCxn id="340" idx="6"/>
              <a:endCxn id="335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307"/>
          <p:cNvGrpSpPr/>
          <p:nvPr/>
        </p:nvGrpSpPr>
        <p:grpSpPr>
          <a:xfrm>
            <a:off x="3705346" y="4421522"/>
            <a:ext cx="947232" cy="580172"/>
            <a:chOff x="2021296" y="4257615"/>
            <a:chExt cx="5509391" cy="2269477"/>
          </a:xfrm>
        </p:grpSpPr>
        <p:sp>
          <p:nvSpPr>
            <p:cNvPr id="355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9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397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8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395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6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393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4" name="Gerade Verbindung mit Pfeil 393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391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2" name="Gerade Verbindung mit Pfeil 391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389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0" name="Gerade Verbindung mit Pfeil 389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387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88" name="Gerade Verbindung mit Pfeil 387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Ellipse 361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27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385" name="Ellipse 384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86" name="Gerade Verbindung mit Pfeil 385"/>
              <p:cNvCxnSpPr>
                <a:stCxn id="362" idx="3"/>
                <a:endCxn id="385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383" name="Ellipse 382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84" name="Gerade Verbindung mit Pfeil 383"/>
              <p:cNvCxnSpPr>
                <a:stCxn id="385" idx="3"/>
                <a:endCxn id="383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381" name="Ellipse 380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82" name="Gerade Verbindung mit Pfeil 381"/>
              <p:cNvCxnSpPr>
                <a:stCxn id="385" idx="5"/>
                <a:endCxn id="381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379" name="Gerade Verbindung mit Pfeil 378"/>
              <p:cNvCxnSpPr>
                <a:stCxn id="362" idx="5"/>
                <a:endCxn id="380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Ellipse 379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34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377" name="Ellipse 376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78" name="Gerade Verbindung mit Pfeil 377"/>
              <p:cNvCxnSpPr>
                <a:stCxn id="380" idx="3"/>
                <a:endCxn id="377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375" name="Ellipse 374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76" name="Gerade Verbindung mit Pfeil 375"/>
              <p:cNvCxnSpPr>
                <a:stCxn id="380" idx="5"/>
                <a:endCxn id="375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9" name="Gerade Verbindung mit Pfeil 368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Gerade Verbindung mit Pfeil 369"/>
            <p:cNvCxnSpPr>
              <a:stCxn id="385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Gerade Verbindung mit Pfeil 370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Gerade Verbindung mit Pfeil 371"/>
            <p:cNvCxnSpPr>
              <a:stCxn id="383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Gerade Verbindung mit Pfeil 372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Gerade Verbindung mit Pfeil 373"/>
            <p:cNvCxnSpPr>
              <a:stCxn id="385" idx="6"/>
              <a:endCxn id="380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uppieren 307"/>
          <p:cNvGrpSpPr/>
          <p:nvPr/>
        </p:nvGrpSpPr>
        <p:grpSpPr>
          <a:xfrm>
            <a:off x="3705346" y="4421522"/>
            <a:ext cx="947232" cy="580172"/>
            <a:chOff x="2021296" y="4257615"/>
            <a:chExt cx="5509391" cy="2269477"/>
          </a:xfrm>
        </p:grpSpPr>
        <p:sp>
          <p:nvSpPr>
            <p:cNvPr id="400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37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442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43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440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41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438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9" name="Gerade Verbindung mit Pfeil 438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436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7" name="Gerade Verbindung mit Pfeil 436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434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5" name="Gerade Verbindung mit Pfeil 434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432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3" name="Gerade Verbindung mit Pfeil 432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7" name="Ellipse 406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43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430" name="Ellipse 429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31" name="Gerade Verbindung mit Pfeil 430"/>
              <p:cNvCxnSpPr>
                <a:stCxn id="407" idx="3"/>
                <a:endCxn id="430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428" name="Ellipse 427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29" name="Gerade Verbindung mit Pfeil 428"/>
              <p:cNvCxnSpPr>
                <a:stCxn id="430" idx="3"/>
                <a:endCxn id="428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426" name="Ellipse 425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27" name="Gerade Verbindung mit Pfeil 426"/>
              <p:cNvCxnSpPr>
                <a:stCxn id="430" idx="5"/>
                <a:endCxn id="426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424" name="Gerade Verbindung mit Pfeil 423"/>
              <p:cNvCxnSpPr>
                <a:stCxn id="407" idx="5"/>
                <a:endCxn id="425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Ellipse 424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47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422" name="Ellipse 421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23" name="Gerade Verbindung mit Pfeil 422"/>
              <p:cNvCxnSpPr>
                <a:stCxn id="425" idx="3"/>
                <a:endCxn id="422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420" name="Ellipse 419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21" name="Gerade Verbindung mit Pfeil 420"/>
              <p:cNvCxnSpPr>
                <a:stCxn id="425" idx="5"/>
                <a:endCxn id="420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4" name="Gerade Verbindung mit Pfeil 413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Gerade Verbindung mit Pfeil 414"/>
            <p:cNvCxnSpPr>
              <a:stCxn id="430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Gerade Verbindung mit Pfeil 415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Gerade Verbindung mit Pfeil 416"/>
            <p:cNvCxnSpPr>
              <a:stCxn id="428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Gerade Verbindung mit Pfeil 417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/>
            <p:cNvCxnSpPr>
              <a:stCxn id="430" idx="6"/>
              <a:endCxn id="425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9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 bright="66000"/>
          </a:blip>
          <a:srcRect/>
          <a:stretch>
            <a:fillRect/>
          </a:stretch>
        </p:blipFill>
        <p:spPr bwMode="auto">
          <a:xfrm>
            <a:off x="4663110" y="1676361"/>
            <a:ext cx="1204148" cy="1324011"/>
          </a:xfrm>
          <a:prstGeom prst="rect">
            <a:avLst/>
          </a:prstGeom>
          <a:noFill/>
        </p:spPr>
      </p:pic>
      <p:sp>
        <p:nvSpPr>
          <p:cNvPr id="190" name="Zylinder 189"/>
          <p:cNvSpPr/>
          <p:nvPr/>
        </p:nvSpPr>
        <p:spPr>
          <a:xfrm>
            <a:off x="5872700" y="3929066"/>
            <a:ext cx="1854969" cy="1285884"/>
          </a:xfrm>
          <a:prstGeom prst="can">
            <a:avLst/>
          </a:prstGeom>
          <a:solidFill>
            <a:srgbClr val="FFFFAB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uppieren 307"/>
          <p:cNvGrpSpPr/>
          <p:nvPr/>
        </p:nvGrpSpPr>
        <p:grpSpPr>
          <a:xfrm>
            <a:off x="3731346" y="4429132"/>
            <a:ext cx="947232" cy="580172"/>
            <a:chOff x="2021296" y="4257615"/>
            <a:chExt cx="5509391" cy="2269477"/>
          </a:xfrm>
        </p:grpSpPr>
        <p:sp>
          <p:nvSpPr>
            <p:cNvPr id="192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93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259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60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257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8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255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6" name="Gerade Verbindung mit Pfeil 255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253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4" name="Gerade Verbindung mit Pfeil 253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251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2" name="Gerade Verbindung mit Pfeil 251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249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0" name="Gerade Verbindung mit Pfeil 249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Ellipse 198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00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222" name="Ellipse 221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23" name="Gerade Verbindung mit Pfeil 222"/>
              <p:cNvCxnSpPr>
                <a:stCxn id="199" idx="3"/>
                <a:endCxn id="222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220" name="Ellipse 219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21" name="Gerade Verbindung mit Pfeil 220"/>
              <p:cNvCxnSpPr>
                <a:stCxn id="222" idx="3"/>
                <a:endCxn id="220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218" name="Ellipse 217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19" name="Gerade Verbindung mit Pfeil 218"/>
              <p:cNvCxnSpPr>
                <a:stCxn id="222" idx="5"/>
                <a:endCxn id="218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216" name="Gerade Verbindung mit Pfeil 215"/>
              <p:cNvCxnSpPr>
                <a:stCxn id="199" idx="5"/>
                <a:endCxn id="217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Ellipse 216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4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214" name="Ellipse 213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15" name="Gerade Verbindung mit Pfeil 214"/>
              <p:cNvCxnSpPr>
                <a:stCxn id="217" idx="3"/>
                <a:endCxn id="214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212" name="Ellipse 211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13" name="Gerade Verbindung mit Pfeil 212"/>
              <p:cNvCxnSpPr>
                <a:stCxn id="217" idx="5"/>
                <a:endCxn id="212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Gerade Verbindung mit Pfeil 205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 Verbindung mit Pfeil 206"/>
            <p:cNvCxnSpPr>
              <a:stCxn id="222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 Verbindung mit Pfeil 208"/>
            <p:cNvCxnSpPr>
              <a:stCxn id="220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mit Pfeil 209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mit Pfeil 210"/>
            <p:cNvCxnSpPr>
              <a:stCxn id="222" idx="6"/>
              <a:endCxn id="217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uppieren 307"/>
          <p:cNvGrpSpPr/>
          <p:nvPr/>
        </p:nvGrpSpPr>
        <p:grpSpPr>
          <a:xfrm>
            <a:off x="6357950" y="4426055"/>
            <a:ext cx="947232" cy="580172"/>
            <a:chOff x="2021296" y="4257615"/>
            <a:chExt cx="5509391" cy="2269477"/>
          </a:xfrm>
        </p:grpSpPr>
        <p:sp>
          <p:nvSpPr>
            <p:cNvPr id="262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63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401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02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368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9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366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67" name="Gerade Verbindung mit Pfeil 366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364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65" name="Gerade Verbindung mit Pfeil 364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361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63" name="Gerade Verbindung mit Pfeil 362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359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60" name="Gerade Verbindung mit Pfeil 359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9" name="Ellipse 268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89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357" name="Ellipse 356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58" name="Gerade Verbindung mit Pfeil 357"/>
              <p:cNvCxnSpPr>
                <a:stCxn id="269" idx="3"/>
                <a:endCxn id="357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354" name="Ellipse 353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56" name="Gerade Verbindung mit Pfeil 355"/>
              <p:cNvCxnSpPr>
                <a:stCxn id="357" idx="3"/>
                <a:endCxn id="354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322" name="Ellipse 321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23" name="Gerade Verbindung mit Pfeil 322"/>
              <p:cNvCxnSpPr>
                <a:stCxn id="357" idx="5"/>
                <a:endCxn id="322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320" name="Gerade Verbindung mit Pfeil 319"/>
              <p:cNvCxnSpPr>
                <a:stCxn id="269" idx="5"/>
                <a:endCxn id="321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Ellipse 320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06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318" name="Ellipse 317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19" name="Gerade Verbindung mit Pfeil 318"/>
              <p:cNvCxnSpPr>
                <a:stCxn id="321" idx="3"/>
                <a:endCxn id="318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315" name="Ellipse 314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16" name="Gerade Verbindung mit Pfeil 315"/>
              <p:cNvCxnSpPr>
                <a:stCxn id="321" idx="5"/>
                <a:endCxn id="315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Gerade Verbindung mit Pfeil 307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/>
            <p:cNvCxnSpPr>
              <a:stCxn id="357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/>
            <p:cNvCxnSpPr>
              <a:stCxn id="354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mit Pfeil 313"/>
            <p:cNvCxnSpPr>
              <a:stCxn id="357" idx="6"/>
              <a:endCxn id="321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Gruppieren 307"/>
          <p:cNvGrpSpPr/>
          <p:nvPr/>
        </p:nvGrpSpPr>
        <p:grpSpPr>
          <a:xfrm>
            <a:off x="3714744" y="4429132"/>
            <a:ext cx="947232" cy="580172"/>
            <a:chOff x="2021296" y="4257615"/>
            <a:chExt cx="5509391" cy="2269477"/>
          </a:xfrm>
        </p:grpSpPr>
        <p:sp>
          <p:nvSpPr>
            <p:cNvPr id="404" name="Ellipse 6"/>
            <p:cNvSpPr/>
            <p:nvPr/>
          </p:nvSpPr>
          <p:spPr>
            <a:xfrm>
              <a:off x="2663444" y="425761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05" name="Gruppieren 109"/>
            <p:cNvGrpSpPr/>
            <p:nvPr/>
          </p:nvGrpSpPr>
          <p:grpSpPr>
            <a:xfrm>
              <a:off x="2021296" y="4623473"/>
              <a:ext cx="704919" cy="849383"/>
              <a:chOff x="1651709" y="2508179"/>
              <a:chExt cx="704919" cy="849383"/>
            </a:xfrm>
          </p:grpSpPr>
          <p:sp>
            <p:nvSpPr>
              <p:cNvPr id="478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79" name="Gerade Verbindung mit Pfeil 15"/>
              <p:cNvCxnSpPr/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uppieren 108"/>
            <p:cNvGrpSpPr/>
            <p:nvPr/>
          </p:nvGrpSpPr>
          <p:grpSpPr>
            <a:xfrm>
              <a:off x="3092072" y="4471930"/>
              <a:ext cx="920821" cy="580171"/>
              <a:chOff x="2722485" y="2356636"/>
              <a:chExt cx="920821" cy="580171"/>
            </a:xfrm>
          </p:grpSpPr>
          <p:sp>
            <p:nvSpPr>
              <p:cNvPr id="476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77" name="Gerade Verbindung mit Pfeil 18"/>
              <p:cNvCxnSpPr/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uppieren 110"/>
            <p:cNvGrpSpPr/>
            <p:nvPr/>
          </p:nvGrpSpPr>
          <p:grpSpPr>
            <a:xfrm>
              <a:off x="2664238" y="4686244"/>
              <a:ext cx="428628" cy="1143802"/>
              <a:chOff x="2294651" y="2570950"/>
              <a:chExt cx="428628" cy="1143802"/>
            </a:xfrm>
          </p:grpSpPr>
          <p:sp>
            <p:nvSpPr>
              <p:cNvPr id="474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75" name="Gerade Verbindung mit Pfeil 474"/>
              <p:cNvCxnSpPr/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uppieren 111"/>
            <p:cNvGrpSpPr/>
            <p:nvPr/>
          </p:nvGrpSpPr>
          <p:grpSpPr>
            <a:xfrm>
              <a:off x="2172045" y="5767276"/>
              <a:ext cx="554964" cy="705712"/>
              <a:chOff x="1802458" y="3651982"/>
              <a:chExt cx="554964" cy="705712"/>
            </a:xfrm>
          </p:grpSpPr>
          <p:sp>
            <p:nvSpPr>
              <p:cNvPr id="472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73" name="Gerade Verbindung mit Pfeil 472"/>
              <p:cNvCxnSpPr/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112"/>
            <p:cNvGrpSpPr/>
            <p:nvPr/>
          </p:nvGrpSpPr>
          <p:grpSpPr>
            <a:xfrm>
              <a:off x="3030094" y="5767275"/>
              <a:ext cx="554171" cy="705713"/>
              <a:chOff x="2660507" y="3651981"/>
              <a:chExt cx="554171" cy="705713"/>
            </a:xfrm>
          </p:grpSpPr>
          <p:sp>
            <p:nvSpPr>
              <p:cNvPr id="470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71" name="Gerade Verbindung mit Pfeil 470"/>
              <p:cNvCxnSpPr/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1" name="Gruppieren 113"/>
            <p:cNvGrpSpPr/>
            <p:nvPr/>
          </p:nvGrpSpPr>
          <p:grpSpPr>
            <a:xfrm>
              <a:off x="3584265" y="5052894"/>
              <a:ext cx="428628" cy="777152"/>
              <a:chOff x="3214678" y="2937600"/>
              <a:chExt cx="428628" cy="777152"/>
            </a:xfrm>
          </p:grpSpPr>
          <p:sp>
            <p:nvSpPr>
              <p:cNvPr id="468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9" name="Gerade Verbindung mit Pfeil 468"/>
              <p:cNvCxnSpPr/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" name="Ellipse 411"/>
            <p:cNvSpPr/>
            <p:nvPr/>
          </p:nvSpPr>
          <p:spPr>
            <a:xfrm>
              <a:off x="6004491" y="4257615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413" name="Gruppieren 115"/>
            <p:cNvGrpSpPr/>
            <p:nvPr/>
          </p:nvGrpSpPr>
          <p:grpSpPr>
            <a:xfrm>
              <a:off x="5360755" y="4623472"/>
              <a:ext cx="706507" cy="760611"/>
              <a:chOff x="4991168" y="2508178"/>
              <a:chExt cx="706507" cy="760611"/>
            </a:xfrm>
          </p:grpSpPr>
          <p:sp>
            <p:nvSpPr>
              <p:cNvPr id="466" name="Ellipse 465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7" name="Gerade Verbindung mit Pfeil 466"/>
              <p:cNvCxnSpPr>
                <a:stCxn id="412" idx="3"/>
                <a:endCxn id="466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uppieren 116"/>
            <p:cNvGrpSpPr/>
            <p:nvPr/>
          </p:nvGrpSpPr>
          <p:grpSpPr>
            <a:xfrm>
              <a:off x="4994899" y="5321313"/>
              <a:ext cx="428628" cy="1205777"/>
              <a:chOff x="4625312" y="3206019"/>
              <a:chExt cx="428628" cy="1205777"/>
            </a:xfrm>
          </p:grpSpPr>
          <p:sp>
            <p:nvSpPr>
              <p:cNvPr id="464" name="Ellipse 463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5" name="Gerade Verbindung mit Pfeil 464"/>
              <p:cNvCxnSpPr>
                <a:stCxn id="466" idx="3"/>
                <a:endCxn id="464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5" name="Gruppieren 117"/>
            <p:cNvGrpSpPr/>
            <p:nvPr/>
          </p:nvGrpSpPr>
          <p:grpSpPr>
            <a:xfrm>
              <a:off x="5726611" y="5321311"/>
              <a:ext cx="428628" cy="1205780"/>
              <a:chOff x="5357024" y="3206017"/>
              <a:chExt cx="428628" cy="1205780"/>
            </a:xfrm>
          </p:grpSpPr>
          <p:sp>
            <p:nvSpPr>
              <p:cNvPr id="462" name="Ellipse 461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3" name="Gerade Verbindung mit Pfeil 462"/>
              <p:cNvCxnSpPr>
                <a:stCxn id="466" idx="5"/>
                <a:endCxn id="462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uppieren 118"/>
            <p:cNvGrpSpPr/>
            <p:nvPr/>
          </p:nvGrpSpPr>
          <p:grpSpPr>
            <a:xfrm>
              <a:off x="6370349" y="4623471"/>
              <a:ext cx="794482" cy="760613"/>
              <a:chOff x="6000762" y="2508177"/>
              <a:chExt cx="794482" cy="760613"/>
            </a:xfrm>
          </p:grpSpPr>
          <p:cxnSp>
            <p:nvCxnSpPr>
              <p:cNvPr id="460" name="Gerade Verbindung mit Pfeil 459"/>
              <p:cNvCxnSpPr>
                <a:stCxn id="412" idx="5"/>
                <a:endCxn id="461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Ellipse 460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47" name="Gruppieren 119"/>
            <p:cNvGrpSpPr/>
            <p:nvPr/>
          </p:nvGrpSpPr>
          <p:grpSpPr>
            <a:xfrm>
              <a:off x="6370347" y="5321314"/>
              <a:ext cx="428628" cy="1205777"/>
              <a:chOff x="6000760" y="3206020"/>
              <a:chExt cx="428628" cy="1205777"/>
            </a:xfrm>
          </p:grpSpPr>
          <p:sp>
            <p:nvSpPr>
              <p:cNvPr id="458" name="Ellipse 457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59" name="Gerade Verbindung mit Pfeil 458"/>
              <p:cNvCxnSpPr>
                <a:stCxn id="461" idx="3"/>
                <a:endCxn id="458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Gruppieren 120"/>
            <p:cNvGrpSpPr/>
            <p:nvPr/>
          </p:nvGrpSpPr>
          <p:grpSpPr>
            <a:xfrm>
              <a:off x="7102059" y="5321312"/>
              <a:ext cx="428628" cy="1205780"/>
              <a:chOff x="6732472" y="3206018"/>
              <a:chExt cx="428628" cy="1205780"/>
            </a:xfrm>
          </p:grpSpPr>
          <p:sp>
            <p:nvSpPr>
              <p:cNvPr id="456" name="Ellipse 455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57" name="Gerade Verbindung mit Pfeil 456"/>
              <p:cNvCxnSpPr>
                <a:stCxn id="461" idx="5"/>
                <a:endCxn id="456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0" name="Gerade Verbindung mit Pfeil 449"/>
            <p:cNvCxnSpPr/>
            <p:nvPr/>
          </p:nvCxnSpPr>
          <p:spPr>
            <a:xfrm>
              <a:off x="4012893" y="4837787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Gerade Verbindung mit Pfeil 450"/>
            <p:cNvCxnSpPr>
              <a:stCxn id="466" idx="2"/>
            </p:cNvCxnSpPr>
            <p:nvPr/>
          </p:nvCxnSpPr>
          <p:spPr>
            <a:xfrm rot="10800000" flipV="1">
              <a:off x="4012893" y="5169768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Gerade Verbindung mit Pfeil 451"/>
            <p:cNvCxnSpPr/>
            <p:nvPr/>
          </p:nvCxnSpPr>
          <p:spPr>
            <a:xfrm rot="16200000" flipH="1">
              <a:off x="4306917" y="5410480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 Verbindung mit Pfeil 452"/>
            <p:cNvCxnSpPr>
              <a:stCxn id="464" idx="2"/>
            </p:cNvCxnSpPr>
            <p:nvPr/>
          </p:nvCxnSpPr>
          <p:spPr>
            <a:xfrm rot="10800000">
              <a:off x="3584265" y="6258674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Gerade Verbindung mit Pfeil 453"/>
            <p:cNvCxnSpPr/>
            <p:nvPr/>
          </p:nvCxnSpPr>
          <p:spPr>
            <a:xfrm rot="16200000" flipH="1">
              <a:off x="2530029" y="5267209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Gerade Verbindung mit Pfeil 454"/>
            <p:cNvCxnSpPr>
              <a:stCxn id="466" idx="6"/>
              <a:endCxn id="461" idx="2"/>
            </p:cNvCxnSpPr>
            <p:nvPr/>
          </p:nvCxnSpPr>
          <p:spPr>
            <a:xfrm>
              <a:off x="5789383" y="5169769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0" name="Foliennummernplatzhalter 4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81" name="Fußzeilenplatzhalter 4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-4.07407E-6 L 0.01042 0.20024 C 0.01042 0.28982 -0.03351 0.40047 -0.0691 0.40047 L -0.14861 0.40047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2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28715 -2.96296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36598 -0.3865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-19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-0.04357 -0.3865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19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2.96296E-6 L -0.2566 -0.3865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-1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3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 bright="66000"/>
          </a:blip>
          <a:srcRect/>
          <a:stretch>
            <a:fillRect/>
          </a:stretch>
        </p:blipFill>
        <p:spPr bwMode="auto">
          <a:xfrm>
            <a:off x="928662" y="1676361"/>
            <a:ext cx="1204148" cy="1324011"/>
          </a:xfrm>
          <a:prstGeom prst="rect">
            <a:avLst/>
          </a:prstGeom>
          <a:noFill/>
        </p:spPr>
      </p:pic>
      <p:pic>
        <p:nvPicPr>
          <p:cNvPr id="2051" name="Picture 3" descr="C:\Users\Stepper.EclipseCon\Desktop\EclipseNASA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0430" y="3786190"/>
            <a:ext cx="1519544" cy="2019305"/>
          </a:xfrm>
          <a:prstGeom prst="rect">
            <a:avLst/>
          </a:prstGeom>
          <a:noFill/>
        </p:spPr>
      </p:pic>
      <p:pic>
        <p:nvPicPr>
          <p:cNvPr id="1026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 bright="66000"/>
          </a:blip>
          <a:srcRect/>
          <a:stretch>
            <a:fillRect/>
          </a:stretch>
        </p:blipFill>
        <p:spPr bwMode="auto">
          <a:xfrm>
            <a:off x="4668552" y="1676361"/>
            <a:ext cx="1204148" cy="1324011"/>
          </a:xfrm>
          <a:prstGeom prst="rect">
            <a:avLst/>
          </a:prstGeom>
          <a:noFill/>
        </p:spPr>
      </p:pic>
      <p:pic>
        <p:nvPicPr>
          <p:cNvPr id="228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 bright="66000"/>
          </a:blip>
          <a:srcRect/>
          <a:stretch>
            <a:fillRect/>
          </a:stretch>
        </p:blipFill>
        <p:spPr bwMode="auto">
          <a:xfrm>
            <a:off x="2813316" y="1676361"/>
            <a:ext cx="1204148" cy="1324011"/>
          </a:xfrm>
          <a:prstGeom prst="rect">
            <a:avLst/>
          </a:prstGeom>
          <a:noFill/>
        </p:spPr>
      </p:pic>
      <p:pic>
        <p:nvPicPr>
          <p:cNvPr id="230" name="Picture 2" descr="C:\Users\Stepper.EclipseCon\Desktop\EclipseNASA\Computer.png"/>
          <p:cNvPicPr>
            <a:picLocks noChangeAspect="1" noChangeArrowheads="1"/>
          </p:cNvPicPr>
          <p:nvPr/>
        </p:nvPicPr>
        <p:blipFill>
          <a:blip r:embed="rId3" cstate="print">
            <a:lum bright="66000"/>
          </a:blip>
          <a:srcRect/>
          <a:stretch>
            <a:fillRect/>
          </a:stretch>
        </p:blipFill>
        <p:spPr bwMode="auto">
          <a:xfrm>
            <a:off x="6523521" y="1676361"/>
            <a:ext cx="1204148" cy="1324011"/>
          </a:xfrm>
          <a:prstGeom prst="rect">
            <a:avLst/>
          </a:prstGeom>
          <a:noFill/>
        </p:spPr>
      </p:pic>
      <p:sp>
        <p:nvSpPr>
          <p:cNvPr id="190" name="Zylinder 189"/>
          <p:cNvSpPr/>
          <p:nvPr/>
        </p:nvSpPr>
        <p:spPr>
          <a:xfrm>
            <a:off x="5872700" y="3929066"/>
            <a:ext cx="1854969" cy="1285884"/>
          </a:xfrm>
          <a:prstGeom prst="can">
            <a:avLst/>
          </a:prstGeom>
          <a:solidFill>
            <a:srgbClr val="FFFFAB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Pfeil nach links und rechts 402"/>
          <p:cNvSpPr/>
          <p:nvPr/>
        </p:nvSpPr>
        <p:spPr>
          <a:xfrm>
            <a:off x="500034" y="3214686"/>
            <a:ext cx="8001056" cy="35719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Pfeil nach unten 404"/>
          <p:cNvSpPr/>
          <p:nvPr/>
        </p:nvSpPr>
        <p:spPr>
          <a:xfrm>
            <a:off x="4286248" y="3429000"/>
            <a:ext cx="285752" cy="3571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Pfeil nach unten 405"/>
          <p:cNvSpPr/>
          <p:nvPr/>
        </p:nvSpPr>
        <p:spPr>
          <a:xfrm>
            <a:off x="6643702" y="3429000"/>
            <a:ext cx="285752" cy="3571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Pfeil nach unten 407"/>
          <p:cNvSpPr/>
          <p:nvPr/>
        </p:nvSpPr>
        <p:spPr>
          <a:xfrm flipV="1">
            <a:off x="1714480" y="2500306"/>
            <a:ext cx="285752" cy="8572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Pfeil nach unten 412"/>
          <p:cNvSpPr/>
          <p:nvPr/>
        </p:nvSpPr>
        <p:spPr>
          <a:xfrm flipV="1">
            <a:off x="3588836" y="2500306"/>
            <a:ext cx="285752" cy="8572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Pfeil nach unten 443"/>
          <p:cNvSpPr/>
          <p:nvPr/>
        </p:nvSpPr>
        <p:spPr>
          <a:xfrm flipV="1">
            <a:off x="5429256" y="2500306"/>
            <a:ext cx="285752" cy="8572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Pfeil nach unten 444"/>
          <p:cNvSpPr/>
          <p:nvPr/>
        </p:nvSpPr>
        <p:spPr>
          <a:xfrm flipV="1">
            <a:off x="7286644" y="2500306"/>
            <a:ext cx="285752" cy="85725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Wolke 445"/>
          <p:cNvSpPr/>
          <p:nvPr/>
        </p:nvSpPr>
        <p:spPr>
          <a:xfrm>
            <a:off x="5715008" y="5347104"/>
            <a:ext cx="2143140" cy="916781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7" name="Wolke 446"/>
          <p:cNvSpPr/>
          <p:nvPr/>
        </p:nvSpPr>
        <p:spPr>
          <a:xfrm>
            <a:off x="1357290" y="4286256"/>
            <a:ext cx="2143140" cy="117277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Model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Repository</a:t>
            </a:r>
          </a:p>
        </p:txBody>
      </p:sp>
      <p:sp>
        <p:nvSpPr>
          <p:cNvPr id="448" name="Wolke 447"/>
          <p:cNvSpPr/>
          <p:nvPr/>
        </p:nvSpPr>
        <p:spPr>
          <a:xfrm>
            <a:off x="3000364" y="571480"/>
            <a:ext cx="2857520" cy="916781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Multiple Clients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animBg="1"/>
      <p:bldP spid="405" grpId="0" animBg="1"/>
      <p:bldP spid="406" grpId="0" animBg="1"/>
      <p:bldP spid="408" grpId="0" animBg="1"/>
      <p:bldP spid="413" grpId="0" animBg="1"/>
      <p:bldP spid="444" grpId="0" animBg="1"/>
      <p:bldP spid="445" grpId="0" animBg="1"/>
      <p:bldP spid="446" grpId="0" animBg="1"/>
      <p:bldP spid="447" grpId="0" animBg="1"/>
      <p:bldP spid="4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357290" y="3786190"/>
            <a:ext cx="3662684" cy="2019305"/>
            <a:chOff x="1357290" y="3786190"/>
            <a:chExt cx="3662684" cy="2019305"/>
          </a:xfrm>
        </p:grpSpPr>
        <p:pic>
          <p:nvPicPr>
            <p:cNvPr id="2051" name="Picture 3" descr="C:\Users\Stepper.EclipseCon\Desktop\EclipseNASA\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3786190"/>
              <a:ext cx="1519544" cy="2019305"/>
            </a:xfrm>
            <a:prstGeom prst="rect">
              <a:avLst/>
            </a:prstGeom>
            <a:noFill/>
          </p:spPr>
        </p:pic>
        <p:sp>
          <p:nvSpPr>
            <p:cNvPr id="447" name="Wolke 446"/>
            <p:cNvSpPr/>
            <p:nvPr/>
          </p:nvSpPr>
          <p:spPr>
            <a:xfrm>
              <a:off x="1357290" y="4286256"/>
              <a:ext cx="2143140" cy="1172770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Model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Repository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00034" y="571480"/>
            <a:ext cx="8001056" cy="5692405"/>
            <a:chOff x="500034" y="571480"/>
            <a:chExt cx="8001056" cy="5692405"/>
          </a:xfrm>
        </p:grpSpPr>
        <p:pic>
          <p:nvPicPr>
            <p:cNvPr id="189" name="Picture 2" descr="C:\Users\Stepper.EclipseCon\Desktop\EclipseNASA\Computer.png"/>
            <p:cNvPicPr>
              <a:picLocks noChangeAspect="1" noChangeArrowheads="1"/>
            </p:cNvPicPr>
            <p:nvPr/>
          </p:nvPicPr>
          <p:blipFill>
            <a:blip r:embed="rId4" cstate="print">
              <a:lum bright="66000"/>
            </a:blip>
            <a:srcRect/>
            <a:stretch>
              <a:fillRect/>
            </a:stretch>
          </p:blipFill>
          <p:spPr bwMode="auto">
            <a:xfrm>
              <a:off x="928662" y="1676361"/>
              <a:ext cx="1204148" cy="1324011"/>
            </a:xfrm>
            <a:prstGeom prst="rect">
              <a:avLst/>
            </a:prstGeom>
            <a:noFill/>
          </p:spPr>
        </p:pic>
        <p:pic>
          <p:nvPicPr>
            <p:cNvPr id="1026" name="Picture 2" descr="C:\Users\Stepper.EclipseCon\Desktop\EclipseNASA\Computer.png"/>
            <p:cNvPicPr>
              <a:picLocks noChangeAspect="1" noChangeArrowheads="1"/>
            </p:cNvPicPr>
            <p:nvPr/>
          </p:nvPicPr>
          <p:blipFill>
            <a:blip r:embed="rId4" cstate="print">
              <a:lum bright="66000"/>
            </a:blip>
            <a:srcRect/>
            <a:stretch>
              <a:fillRect/>
            </a:stretch>
          </p:blipFill>
          <p:spPr bwMode="auto">
            <a:xfrm>
              <a:off x="4668552" y="1676361"/>
              <a:ext cx="1204148" cy="1324011"/>
            </a:xfrm>
            <a:prstGeom prst="rect">
              <a:avLst/>
            </a:prstGeom>
            <a:noFill/>
          </p:spPr>
        </p:pic>
        <p:pic>
          <p:nvPicPr>
            <p:cNvPr id="228" name="Picture 2" descr="C:\Users\Stepper.EclipseCon\Desktop\EclipseNASA\Computer.png"/>
            <p:cNvPicPr>
              <a:picLocks noChangeAspect="1" noChangeArrowheads="1"/>
            </p:cNvPicPr>
            <p:nvPr/>
          </p:nvPicPr>
          <p:blipFill>
            <a:blip r:embed="rId4" cstate="print">
              <a:lum bright="66000"/>
            </a:blip>
            <a:srcRect/>
            <a:stretch>
              <a:fillRect/>
            </a:stretch>
          </p:blipFill>
          <p:spPr bwMode="auto">
            <a:xfrm>
              <a:off x="2813316" y="1676361"/>
              <a:ext cx="1204148" cy="1324011"/>
            </a:xfrm>
            <a:prstGeom prst="rect">
              <a:avLst/>
            </a:prstGeom>
            <a:noFill/>
          </p:spPr>
        </p:pic>
        <p:pic>
          <p:nvPicPr>
            <p:cNvPr id="230" name="Picture 2" descr="C:\Users\Stepper.EclipseCon\Desktop\EclipseNASA\Computer.png"/>
            <p:cNvPicPr>
              <a:picLocks noChangeAspect="1" noChangeArrowheads="1"/>
            </p:cNvPicPr>
            <p:nvPr/>
          </p:nvPicPr>
          <p:blipFill>
            <a:blip r:embed="rId4" cstate="print">
              <a:lum bright="66000"/>
            </a:blip>
            <a:srcRect/>
            <a:stretch>
              <a:fillRect/>
            </a:stretch>
          </p:blipFill>
          <p:spPr bwMode="auto">
            <a:xfrm>
              <a:off x="6523521" y="1676361"/>
              <a:ext cx="1204148" cy="1324011"/>
            </a:xfrm>
            <a:prstGeom prst="rect">
              <a:avLst/>
            </a:prstGeom>
            <a:noFill/>
          </p:spPr>
        </p:pic>
        <p:sp>
          <p:nvSpPr>
            <p:cNvPr id="190" name="Zylinder 189"/>
            <p:cNvSpPr/>
            <p:nvPr/>
          </p:nvSpPr>
          <p:spPr>
            <a:xfrm>
              <a:off x="5872700" y="3929066"/>
              <a:ext cx="1854969" cy="1285884"/>
            </a:xfrm>
            <a:prstGeom prst="can">
              <a:avLst/>
            </a:prstGeom>
            <a:solidFill>
              <a:srgbClr val="FFFFAB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Pfeil nach links und rechts 402"/>
            <p:cNvSpPr/>
            <p:nvPr/>
          </p:nvSpPr>
          <p:spPr>
            <a:xfrm>
              <a:off x="500034" y="3214686"/>
              <a:ext cx="8001056" cy="357190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Pfeil nach unten 404"/>
            <p:cNvSpPr/>
            <p:nvPr/>
          </p:nvSpPr>
          <p:spPr>
            <a:xfrm>
              <a:off x="4286248" y="3429000"/>
              <a:ext cx="285752" cy="35719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Pfeil nach unten 405"/>
            <p:cNvSpPr/>
            <p:nvPr/>
          </p:nvSpPr>
          <p:spPr>
            <a:xfrm>
              <a:off x="6643702" y="3429000"/>
              <a:ext cx="285752" cy="35719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Pfeil nach unten 407"/>
            <p:cNvSpPr/>
            <p:nvPr/>
          </p:nvSpPr>
          <p:spPr>
            <a:xfrm flipV="1">
              <a:off x="1714480" y="2500306"/>
              <a:ext cx="285752" cy="85725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Pfeil nach unten 412"/>
            <p:cNvSpPr/>
            <p:nvPr/>
          </p:nvSpPr>
          <p:spPr>
            <a:xfrm flipV="1">
              <a:off x="3588836" y="2500306"/>
              <a:ext cx="285752" cy="85725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Pfeil nach unten 443"/>
            <p:cNvSpPr/>
            <p:nvPr/>
          </p:nvSpPr>
          <p:spPr>
            <a:xfrm flipV="1">
              <a:off x="5429256" y="2500306"/>
              <a:ext cx="285752" cy="85725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Pfeil nach unten 444"/>
            <p:cNvSpPr/>
            <p:nvPr/>
          </p:nvSpPr>
          <p:spPr>
            <a:xfrm flipV="1">
              <a:off x="7286644" y="2500306"/>
              <a:ext cx="285752" cy="85725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Wolke 445"/>
            <p:cNvSpPr/>
            <p:nvPr/>
          </p:nvSpPr>
          <p:spPr>
            <a:xfrm>
              <a:off x="5715008" y="5347104"/>
              <a:ext cx="2143140" cy="916781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Database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48" name="Wolke 447"/>
            <p:cNvSpPr/>
            <p:nvPr/>
          </p:nvSpPr>
          <p:spPr>
            <a:xfrm>
              <a:off x="3000364" y="571480"/>
              <a:ext cx="2857520" cy="916781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Multiple Clients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0" y="247889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Model Repository =</a:t>
            </a:r>
          </a:p>
          <a:p>
            <a:pPr algn="ctr"/>
            <a:endParaRPr lang="en-US" b="1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Models + </a:t>
            </a:r>
          </a:p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Resources + </a:t>
            </a:r>
          </a:p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endParaRPr lang="en-US" sz="48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14358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EMF basics</a:t>
            </a:r>
          </a:p>
          <a:p>
            <a:pPr lvl="1"/>
            <a:r>
              <a:rPr lang="en-US" smtClean="0"/>
              <a:t>EMF persistence framework</a:t>
            </a:r>
          </a:p>
          <a:p>
            <a:pPr lvl="1"/>
            <a:r>
              <a:rPr lang="en-US" smtClean="0"/>
              <a:t>XML file persistence</a:t>
            </a:r>
          </a:p>
          <a:p>
            <a:r>
              <a:rPr lang="en-US" smtClean="0"/>
              <a:t>CDO client overview</a:t>
            </a:r>
          </a:p>
          <a:p>
            <a:pPr lvl="1"/>
            <a:r>
              <a:rPr lang="en-US" smtClean="0"/>
              <a:t>Distributed shared models</a:t>
            </a:r>
          </a:p>
          <a:p>
            <a:pPr lvl="1"/>
            <a:r>
              <a:rPr lang="en-US" smtClean="0"/>
              <a:t>Detailed design review</a:t>
            </a:r>
          </a:p>
          <a:p>
            <a:r>
              <a:rPr lang="en-US" smtClean="0"/>
              <a:t>CDO server overview</a:t>
            </a:r>
          </a:p>
          <a:p>
            <a:pPr lvl="1"/>
            <a:r>
              <a:rPr lang="en-US" smtClean="0"/>
              <a:t>Brief design introduction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With CDO you can…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Maintain a central model repository</a:t>
            </a:r>
          </a:p>
          <a:p>
            <a:pPr lvl="1"/>
            <a:r>
              <a:rPr lang="en-US" smtClean="0"/>
              <a:t>Store models in arbitrary backends</a:t>
            </a:r>
          </a:p>
          <a:p>
            <a:pPr lvl="1"/>
            <a:r>
              <a:rPr lang="en-US" smtClean="0"/>
              <a:t>Cache models in server memory</a:t>
            </a:r>
          </a:p>
          <a:p>
            <a:r>
              <a:rPr lang="en-US" b="1" smtClean="0"/>
              <a:t>Connect from multiple clients</a:t>
            </a:r>
          </a:p>
          <a:p>
            <a:pPr lvl="1"/>
            <a:r>
              <a:rPr lang="en-US" smtClean="0"/>
              <a:t>Manage sessions</a:t>
            </a:r>
          </a:p>
          <a:p>
            <a:pPr lvl="1"/>
            <a:r>
              <a:rPr lang="en-US" smtClean="0"/>
              <a:t>Manage views and transactions</a:t>
            </a:r>
          </a:p>
          <a:p>
            <a:r>
              <a:rPr lang="en-US" smtClean="0"/>
              <a:t>Work with a distributed shared model</a:t>
            </a:r>
          </a:p>
          <a:p>
            <a:pPr lvl="1"/>
            <a:r>
              <a:rPr lang="en-US" smtClean="0"/>
              <a:t>Distribute change notifications</a:t>
            </a:r>
          </a:p>
          <a:p>
            <a:pPr lvl="1"/>
            <a:r>
              <a:rPr lang="en-US" smtClean="0"/>
              <a:t>Present hot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CDO supports…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Multiple sessions on a single client</a:t>
            </a:r>
          </a:p>
          <a:p>
            <a:pPr lvl="1"/>
            <a:r>
              <a:rPr lang="en-US" smtClean="0"/>
              <a:t>TCP connections</a:t>
            </a:r>
          </a:p>
          <a:p>
            <a:pPr lvl="1"/>
            <a:r>
              <a:rPr lang="en-US" smtClean="0"/>
              <a:t>HTTP connections</a:t>
            </a:r>
          </a:p>
          <a:p>
            <a:pPr lvl="1"/>
            <a:r>
              <a:rPr lang="en-US" smtClean="0"/>
              <a:t>JVM connections</a:t>
            </a:r>
          </a:p>
          <a:p>
            <a:r>
              <a:rPr lang="en-US" smtClean="0"/>
              <a:t>Pluggable connection security</a:t>
            </a:r>
          </a:p>
          <a:p>
            <a:pPr lvl="1"/>
            <a:r>
              <a:rPr lang="en-US" smtClean="0"/>
              <a:t>Challenge/Response negotiation</a:t>
            </a:r>
          </a:p>
          <a:p>
            <a:r>
              <a:rPr lang="en-US" b="1" smtClean="0"/>
              <a:t>Pluggable fail-over strategies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CDO supports…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Multiple views per session</a:t>
            </a:r>
          </a:p>
          <a:p>
            <a:pPr lvl="1"/>
            <a:r>
              <a:rPr lang="en-US" smtClean="0"/>
              <a:t>Read-only views</a:t>
            </a:r>
          </a:p>
          <a:p>
            <a:pPr lvl="1"/>
            <a:r>
              <a:rPr lang="en-US" smtClean="0"/>
              <a:t>Transactions and save points</a:t>
            </a:r>
          </a:p>
          <a:p>
            <a:pPr lvl="1"/>
            <a:r>
              <a:rPr lang="en-US" smtClean="0"/>
              <a:t>Audit views (time machine)</a:t>
            </a:r>
          </a:p>
          <a:p>
            <a:r>
              <a:rPr lang="en-US" smtClean="0"/>
              <a:t>Local sharing across all views</a:t>
            </a:r>
          </a:p>
          <a:p>
            <a:r>
              <a:rPr lang="en-US" smtClean="0"/>
              <a:t>Potentially huge object graphs</a:t>
            </a:r>
          </a:p>
          <a:p>
            <a:pPr lvl="1"/>
            <a:r>
              <a:rPr lang="en-US" smtClean="0"/>
              <a:t>Transparent loading/unloading on demand</a:t>
            </a:r>
          </a:p>
          <a:p>
            <a:pPr lvl="1"/>
            <a:r>
              <a:rPr lang="en-US" smtClean="0"/>
              <a:t>Partial collections</a:t>
            </a:r>
          </a:p>
          <a:p>
            <a:pPr lvl="1"/>
            <a:r>
              <a:rPr lang="en-US" smtClean="0"/>
              <a:t>Intelligent prefetching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428736"/>
            <a:ext cx="9144000" cy="3417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0" b="1" i="0" u="none" strike="noStrike" kern="1200" cap="none" spc="0" normalizeH="0" baseline="0" noProof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60000" b="1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582842"/>
            <a:ext cx="9144000" cy="1131910"/>
          </a:xfrm>
        </p:spPr>
        <p:txBody>
          <a:bodyPr>
            <a:normAutofit/>
          </a:bodyPr>
          <a:lstStyle/>
          <a:p>
            <a:r>
              <a:rPr lang="en-US" b="1" smtClean="0"/>
              <a:t>How does all this work?</a:t>
            </a: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2294651" y="3286124"/>
            <a:ext cx="428628" cy="42862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5" name="Gruppieren 54"/>
          <p:cNvGrpSpPr/>
          <p:nvPr/>
        </p:nvGrpSpPr>
        <p:grpSpPr>
          <a:xfrm>
            <a:off x="1142976" y="785794"/>
            <a:ext cx="6215106" cy="3626004"/>
            <a:chOff x="1142976" y="785794"/>
            <a:chExt cx="6215106" cy="3626004"/>
          </a:xfrm>
        </p:grpSpPr>
        <p:sp>
          <p:nvSpPr>
            <p:cNvPr id="6" name="Abgerundetes Rechteck 5"/>
            <p:cNvSpPr/>
            <p:nvPr/>
          </p:nvSpPr>
          <p:spPr>
            <a:xfrm>
              <a:off x="1142976" y="785794"/>
              <a:ext cx="6215106" cy="857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</a:t>
              </a:r>
            </a:p>
          </p:txBody>
        </p:sp>
        <p:grpSp>
          <p:nvGrpSpPr>
            <p:cNvPr id="2" name="Gruppieren 107"/>
            <p:cNvGrpSpPr/>
            <p:nvPr/>
          </p:nvGrpSpPr>
          <p:grpSpPr>
            <a:xfrm>
              <a:off x="2293857" y="1643050"/>
              <a:ext cx="428628" cy="927900"/>
              <a:chOff x="2293857" y="1643050"/>
              <a:chExt cx="428628" cy="927900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2293857" y="214232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5" name="Gerade Verbindung mit Pfeil 14"/>
              <p:cNvCxnSpPr/>
              <p:nvPr/>
            </p:nvCxnSpPr>
            <p:spPr>
              <a:xfrm rot="5400000">
                <a:off x="2258138" y="1892289"/>
                <a:ext cx="500066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" name="Gerade Verbindung mit Pfeil 15"/>
              <p:cNvCxnSpPr>
                <a:stCxn id="7" idx="3"/>
                <a:endCxn id="8" idx="7"/>
              </p:cNvCxnSpPr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" name="Gerade Verbindung mit Pfeil 18"/>
              <p:cNvCxnSpPr>
                <a:stCxn id="7" idx="6"/>
                <a:endCxn id="9" idx="1"/>
              </p:cNvCxnSpPr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 Verbindung mit Pfeil 21"/>
            <p:cNvCxnSpPr>
              <a:stCxn id="7" idx="4"/>
              <a:endCxn id="10" idx="0"/>
            </p:cNvCxnSpPr>
            <p:nvPr/>
          </p:nvCxnSpPr>
          <p:spPr>
            <a:xfrm rot="16200000" flipH="1">
              <a:off x="2150981" y="2928140"/>
              <a:ext cx="715174" cy="7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" name="Gerade Verbindung mit Pfeil 24"/>
              <p:cNvCxnSpPr>
                <a:stCxn id="10" idx="3"/>
                <a:endCxn id="13" idx="7"/>
              </p:cNvCxnSpPr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" name="Gerade Verbindung mit Pfeil 38"/>
              <p:cNvCxnSpPr>
                <a:stCxn id="10" idx="5"/>
                <a:endCxn id="12" idx="1"/>
              </p:cNvCxnSpPr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" name="Gerade Verbindung mit Pfeil 45"/>
              <p:cNvCxnSpPr>
                <a:stCxn id="9" idx="4"/>
                <a:endCxn id="11" idx="0"/>
              </p:cNvCxnSpPr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14"/>
            <p:cNvGrpSpPr/>
            <p:nvPr/>
          </p:nvGrpSpPr>
          <p:grpSpPr>
            <a:xfrm>
              <a:off x="5634904" y="1643052"/>
              <a:ext cx="428628" cy="927897"/>
              <a:chOff x="5634904" y="1643052"/>
              <a:chExt cx="428628" cy="927897"/>
            </a:xfrm>
          </p:grpSpPr>
          <p:sp>
            <p:nvSpPr>
              <p:cNvPr id="52" name="Ellipse 51"/>
              <p:cNvSpPr/>
              <p:nvPr/>
            </p:nvSpPr>
            <p:spPr>
              <a:xfrm>
                <a:off x="5634904" y="214232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9" name="Gerade Verbindung mit Pfeil 58"/>
              <p:cNvCxnSpPr>
                <a:endCxn id="52" idx="0"/>
              </p:cNvCxnSpPr>
              <p:nvPr/>
            </p:nvCxnSpPr>
            <p:spPr>
              <a:xfrm rot="5400000">
                <a:off x="5599586" y="1892685"/>
                <a:ext cx="499269" cy="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0" name="Gerade Verbindung mit Pfeil 59"/>
              <p:cNvCxnSpPr>
                <a:stCxn id="52" idx="3"/>
                <a:endCxn id="53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3" name="Gerade Verbindung mit Pfeil 62"/>
              <p:cNvCxnSpPr>
                <a:stCxn id="53" idx="3"/>
                <a:endCxn id="58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4" name="Gerade Verbindung mit Pfeil 63"/>
              <p:cNvCxnSpPr>
                <a:stCxn id="53" idx="5"/>
                <a:endCxn id="57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61" name="Gerade Verbindung mit Pfeil 60"/>
              <p:cNvCxnSpPr>
                <a:stCxn id="52" idx="5"/>
                <a:endCxn id="94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Ellipse 93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7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96" name="Ellipse 95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7" name="Gerade Verbindung mit Pfeil 96"/>
              <p:cNvCxnSpPr>
                <a:stCxn id="94" idx="3"/>
                <a:endCxn id="96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95" name="Ellipse 94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8" name="Gerade Verbindung mit Pfeil 97"/>
              <p:cNvCxnSpPr>
                <a:stCxn id="94" idx="5"/>
                <a:endCxn id="95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Gerade Verbindung mit Pfeil 125"/>
            <p:cNvCxnSpPr>
              <a:stCxn id="9" idx="6"/>
              <a:endCxn id="53" idx="1"/>
            </p:cNvCxnSpPr>
            <p:nvPr/>
          </p:nvCxnSpPr>
          <p:spPr>
            <a:xfrm>
              <a:off x="3643306" y="2722493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/>
            <p:cNvCxnSpPr>
              <a:stCxn id="53" idx="2"/>
              <a:endCxn id="11" idx="6"/>
            </p:cNvCxnSpPr>
            <p:nvPr/>
          </p:nvCxnSpPr>
          <p:spPr>
            <a:xfrm rot="10800000" flipV="1">
              <a:off x="3643306" y="3054474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/>
            <p:cNvCxnSpPr>
              <a:stCxn id="11" idx="5"/>
              <a:endCxn id="58" idx="1"/>
            </p:cNvCxnSpPr>
            <p:nvPr/>
          </p:nvCxnSpPr>
          <p:spPr>
            <a:xfrm rot="16200000" flipH="1">
              <a:off x="3937330" y="3295186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>
              <a:stCxn id="58" idx="2"/>
              <a:endCxn id="12" idx="6"/>
            </p:cNvCxnSpPr>
            <p:nvPr/>
          </p:nvCxnSpPr>
          <p:spPr>
            <a:xfrm rot="10800000">
              <a:off x="3214678" y="4143380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stCxn id="8" idx="5"/>
              <a:endCxn id="10" idx="1"/>
            </p:cNvCxnSpPr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mit Pfeil 141"/>
            <p:cNvCxnSpPr>
              <a:stCxn id="53" idx="6"/>
              <a:endCxn id="94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Ellipse 66"/>
          <p:cNvSpPr/>
          <p:nvPr/>
        </p:nvSpPr>
        <p:spPr>
          <a:xfrm>
            <a:off x="2848821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6" name="Fußzeilenplatzhalt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4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7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3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4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0989 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3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67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llipse 66"/>
          <p:cNvSpPr/>
          <p:nvPr/>
        </p:nvSpPr>
        <p:spPr>
          <a:xfrm>
            <a:off x="2848821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2848821" y="3247723"/>
            <a:ext cx="306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sz="2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848821" y="2571744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2848821" y="2857496"/>
            <a:ext cx="3062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</a:p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-3.05556E-6 -0.0613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3.05556E-6 0.05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6" grpId="0"/>
      <p:bldP spid="56" grpId="1"/>
      <p:bldP spid="62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2848817" y="1969251"/>
            <a:ext cx="3062378" cy="3062374"/>
            <a:chOff x="2848817" y="1969251"/>
            <a:chExt cx="3062378" cy="3062374"/>
          </a:xfrm>
        </p:grpSpPr>
        <p:sp>
          <p:nvSpPr>
            <p:cNvPr id="67" name="Ellipse 66"/>
            <p:cNvSpPr/>
            <p:nvPr/>
          </p:nvSpPr>
          <p:spPr>
            <a:xfrm>
              <a:off x="2848821" y="1969251"/>
              <a:ext cx="3062374" cy="306237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4800" b="1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848817" y="3638550"/>
              <a:ext cx="30623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tx2">
                      <a:lumMod val="75000"/>
                    </a:schemeClr>
                  </a:solidFill>
                </a:rPr>
                <a:t>Title</a:t>
              </a:r>
            </a:p>
            <a:p>
              <a:pPr algn="ctr"/>
              <a:r>
                <a:rPr lang="en-US" sz="2400" b="1" smtClean="0">
                  <a:solidFill>
                    <a:schemeClr val="tx2">
                      <a:lumMod val="75000"/>
                    </a:schemeClr>
                  </a:solidFill>
                </a:rPr>
                <a:t>Pages</a:t>
              </a:r>
            </a:p>
            <a:p>
              <a:pPr algn="ctr"/>
              <a:r>
                <a:rPr lang="en-US" sz="2400" b="1" smtClean="0">
                  <a:solidFill>
                    <a:schemeClr val="tx2">
                      <a:lumMod val="75000"/>
                    </a:schemeClr>
                  </a:solidFill>
                </a:rPr>
                <a:t>Authors</a:t>
              </a:r>
              <a:endParaRPr lang="en-US" sz="24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2848821" y="2162166"/>
              <a:ext cx="306237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smtClean="0">
                  <a:solidFill>
                    <a:schemeClr val="tx2">
                      <a:lumMod val="75000"/>
                    </a:schemeClr>
                  </a:solidFill>
                </a:rPr>
                <a:t>Book</a:t>
              </a:r>
              <a:endParaRPr lang="en-US" sz="480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848821" y="2857496"/>
              <a:ext cx="30623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State</a:t>
              </a:r>
            </a:p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ID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winkelte Verbindung 47"/>
          <p:cNvCxnSpPr>
            <a:endCxn id="9" idx="2"/>
          </p:cNvCxnSpPr>
          <p:nvPr/>
        </p:nvCxnSpPr>
        <p:spPr bwMode="auto">
          <a:xfrm rot="10800000">
            <a:off x="2102662" y="1237121"/>
            <a:ext cx="1951356" cy="38681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71472" y="3638550"/>
            <a:ext cx="306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sz="2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4057842" y="285728"/>
            <a:ext cx="4569725" cy="335282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PERSISTENT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301560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ＭＳ Ｐゴシック" pitchFamily="80" charset="-128"/>
              </a:rPr>
              <a:t>NEW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7165255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DIRTY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4301560" y="2487841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PROXY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5763872" y="1662039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cxnSp>
        <p:nvCxnSpPr>
          <p:cNvPr id="14" name="Gerade Verbindung mit Pfeil 13"/>
          <p:cNvCxnSpPr>
            <a:stCxn id="9" idx="3"/>
            <a:endCxn id="10" idx="1"/>
          </p:cNvCxnSpPr>
          <p:nvPr/>
        </p:nvCxnSpPr>
        <p:spPr bwMode="auto">
          <a:xfrm flipV="1">
            <a:off x="2792913" y="1022278"/>
            <a:ext cx="1508647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Abgerundetes Rechteck 14"/>
          <p:cNvSpPr/>
          <p:nvPr/>
        </p:nvSpPr>
        <p:spPr bwMode="auto">
          <a:xfrm>
            <a:off x="7165255" y="2487841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CONFLICT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80" charset="-128"/>
            </a:endParaRPr>
          </a:p>
        </p:txBody>
      </p:sp>
      <p:cxnSp>
        <p:nvCxnSpPr>
          <p:cNvPr id="16" name="Gewinkelte Verbindung 47"/>
          <p:cNvCxnSpPr>
            <a:stCxn id="10" idx="3"/>
          </p:cNvCxnSpPr>
          <p:nvPr/>
        </p:nvCxnSpPr>
        <p:spPr bwMode="auto">
          <a:xfrm>
            <a:off x="5520153" y="1022278"/>
            <a:ext cx="548368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Gewinkelte Verbindung 47"/>
          <p:cNvCxnSpPr>
            <a:stCxn id="11" idx="1"/>
          </p:cNvCxnSpPr>
          <p:nvPr/>
        </p:nvCxnSpPr>
        <p:spPr bwMode="auto">
          <a:xfrm rot="10800000" flipV="1">
            <a:off x="6688361" y="1022277"/>
            <a:ext cx="476894" cy="639761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Gewinkelte Verbindung 47"/>
          <p:cNvCxnSpPr>
            <a:stCxn id="13" idx="3"/>
            <a:endCxn id="11" idx="2"/>
          </p:cNvCxnSpPr>
          <p:nvPr/>
        </p:nvCxnSpPr>
        <p:spPr bwMode="auto">
          <a:xfrm flipV="1">
            <a:off x="6982466" y="1235531"/>
            <a:ext cx="792086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Textfeld 18"/>
          <p:cNvSpPr txBox="1"/>
          <p:nvPr/>
        </p:nvSpPr>
        <p:spPr>
          <a:xfrm>
            <a:off x="5572132" y="2704347"/>
            <a:ext cx="7665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invalidate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6991991" y="1623939"/>
            <a:ext cx="4956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write</a:t>
            </a:r>
            <a:endParaRPr lang="en-US" sz="11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579964" y="738498"/>
            <a:ext cx="63511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488673" y="2230213"/>
            <a:ext cx="44595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read</a:t>
            </a:r>
            <a:endParaRPr lang="en-US" sz="1100" b="1" dirty="0"/>
          </a:p>
        </p:txBody>
      </p:sp>
      <p:cxnSp>
        <p:nvCxnSpPr>
          <p:cNvPr id="23" name="Gewinkelte Verbindung 47"/>
          <p:cNvCxnSpPr/>
          <p:nvPr/>
        </p:nvCxnSpPr>
        <p:spPr bwMode="auto">
          <a:xfrm rot="5400000">
            <a:off x="7447106" y="1862480"/>
            <a:ext cx="1250721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Gewinkelte Verbindung 47"/>
          <p:cNvCxnSpPr>
            <a:stCxn id="13" idx="2"/>
            <a:endCxn id="12" idx="3"/>
          </p:cNvCxnSpPr>
          <p:nvPr/>
        </p:nvCxnSpPr>
        <p:spPr bwMode="auto">
          <a:xfrm rot="5400000">
            <a:off x="5640388" y="1968313"/>
            <a:ext cx="612548" cy="85301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Gewinkelte Verbindung 47"/>
          <p:cNvCxnSpPr>
            <a:stCxn id="12" idx="0"/>
            <a:endCxn id="13" idx="1"/>
          </p:cNvCxnSpPr>
          <p:nvPr/>
        </p:nvCxnSpPr>
        <p:spPr bwMode="auto">
          <a:xfrm rot="5400000" flipH="1" flipV="1">
            <a:off x="5031090" y="1755060"/>
            <a:ext cx="612548" cy="85301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Gewinkelte Verbindung 47"/>
          <p:cNvCxnSpPr>
            <a:stCxn id="15" idx="2"/>
            <a:endCxn id="12" idx="2"/>
          </p:cNvCxnSpPr>
          <p:nvPr/>
        </p:nvCxnSpPr>
        <p:spPr bwMode="auto">
          <a:xfrm rot="5400000">
            <a:off x="6342705" y="1482501"/>
            <a:ext cx="1354" cy="2863695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Textfeld 26"/>
          <p:cNvSpPr txBox="1"/>
          <p:nvPr/>
        </p:nvSpPr>
        <p:spPr>
          <a:xfrm>
            <a:off x="7774552" y="2914349"/>
            <a:ext cx="48122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smtClean="0"/>
              <a:t>reset</a:t>
            </a:r>
            <a:endParaRPr lang="en-US" sz="11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497455" y="771525"/>
            <a:ext cx="5565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attach</a:t>
            </a:r>
            <a:endParaRPr lang="en-US" sz="11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3470204" y="1623939"/>
            <a:ext cx="58381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detach</a:t>
            </a:r>
            <a:endParaRPr lang="en-US" sz="11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412411" y="810612"/>
            <a:ext cx="1380502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ea typeface="ＭＳ Ｐゴシック" pitchFamily="80" charset="-128"/>
              </a:rPr>
              <a:t>TRANSIENT</a:t>
            </a:r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2" name="Fußzeilenplatzhalt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6500826" y="738498"/>
            <a:ext cx="63511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7305905" y="2238696"/>
            <a:ext cx="7665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invalidate</a:t>
            </a:r>
            <a:endParaRPr lang="en-US" sz="11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11111E-6 4.44444E-6 L -0.00069 0.30486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0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30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4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0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4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0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30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1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4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0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2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2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4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30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2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2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>
                                      <p:cBhvr override="childStyle">
                                        <p:cTn id="2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  <p:bldP spid="11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7" animBg="1"/>
      <p:bldP spid="13" grpId="8" animBg="1"/>
      <p:bldP spid="13" grpId="9" animBg="1"/>
      <p:bldP spid="15" grpId="0" animBg="1"/>
      <p:bldP spid="15" grpId="1" animBg="1"/>
      <p:bldP spid="15" grpId="2" animBg="1"/>
      <p:bldP spid="19" grpId="0"/>
      <p:bldP spid="20" grpId="0"/>
      <p:bldP spid="21" grpId="0"/>
      <p:bldP spid="22" grpId="0"/>
      <p:bldP spid="27" grpId="0"/>
      <p:bldP spid="28" grpId="0"/>
      <p:bldP spid="30" grpId="0"/>
      <p:bldP spid="9" grpId="0" animBg="1"/>
      <p:bldP spid="9" grpId="1" animBg="1"/>
      <p:bldP spid="9" grpId="2" animBg="1"/>
      <p:bldP spid="9" grpId="3" animBg="1"/>
      <p:bldP spid="9" grpId="4" animBg="1"/>
      <p:bldP spid="35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2102662" y="285728"/>
            <a:ext cx="6524905" cy="3352822"/>
            <a:chOff x="2102662" y="285728"/>
            <a:chExt cx="6524905" cy="335282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4057842" y="285728"/>
              <a:ext cx="4569725" cy="3352822"/>
            </a:xfrm>
            <a:prstGeom prst="roundRect">
              <a:avLst>
                <a:gd name="adj" fmla="val 435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80" charset="-128"/>
                </a:rPr>
                <a:t>PERSISTENT</a:t>
              </a:r>
              <a:endPara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endParaRPr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2102662" y="738498"/>
              <a:ext cx="6281186" cy="2437461"/>
              <a:chOff x="2102662" y="738498"/>
              <a:chExt cx="6281186" cy="2437461"/>
            </a:xfrm>
          </p:grpSpPr>
          <p:cxnSp>
            <p:nvCxnSpPr>
              <p:cNvPr id="40" name="Gewinkelte Verbindung 47"/>
              <p:cNvCxnSpPr>
                <a:endCxn id="65" idx="2"/>
              </p:cNvCxnSpPr>
              <p:nvPr/>
            </p:nvCxnSpPr>
            <p:spPr bwMode="auto">
              <a:xfrm rot="10800000">
                <a:off x="2102662" y="1237121"/>
                <a:ext cx="1951356" cy="386819"/>
              </a:xfrm>
              <a:prstGeom prst="bentConnector2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" name="Abgerundetes Rechteck 42"/>
              <p:cNvSpPr/>
              <p:nvPr/>
            </p:nvSpPr>
            <p:spPr bwMode="auto">
              <a:xfrm>
                <a:off x="7165255" y="809024"/>
                <a:ext cx="1218593" cy="426508"/>
              </a:xfrm>
              <a:prstGeom prst="roundRect">
                <a:avLst>
                  <a:gd name="adj" fmla="val 137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80" charset="-128"/>
                  </a:rPr>
                  <a:t>DIRTY</a:t>
                </a:r>
              </a:p>
            </p:txBody>
          </p:sp>
          <p:sp>
            <p:nvSpPr>
              <p:cNvPr id="44" name="Abgerundetes Rechteck 43"/>
              <p:cNvSpPr/>
              <p:nvPr/>
            </p:nvSpPr>
            <p:spPr bwMode="auto">
              <a:xfrm>
                <a:off x="4301560" y="2487841"/>
                <a:ext cx="1218593" cy="426508"/>
              </a:xfrm>
              <a:prstGeom prst="roundRect">
                <a:avLst>
                  <a:gd name="adj" fmla="val 137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80" charset="-128"/>
                  </a:rPr>
                  <a:t>PROXY</a:t>
                </a:r>
              </a:p>
            </p:txBody>
          </p:sp>
          <p:sp>
            <p:nvSpPr>
              <p:cNvPr id="45" name="Abgerundetes Rechteck 44"/>
              <p:cNvSpPr/>
              <p:nvPr/>
            </p:nvSpPr>
            <p:spPr bwMode="auto">
              <a:xfrm>
                <a:off x="5763872" y="1662039"/>
                <a:ext cx="1218593" cy="426508"/>
              </a:xfrm>
              <a:prstGeom prst="roundRect">
                <a:avLst>
                  <a:gd name="adj" fmla="val 137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80" charset="-128"/>
                  </a:rPr>
                  <a:t>CLEAN</a:t>
                </a:r>
              </a:p>
            </p:txBody>
          </p:sp>
          <p:sp>
            <p:nvSpPr>
              <p:cNvPr id="47" name="Abgerundetes Rechteck 46"/>
              <p:cNvSpPr/>
              <p:nvPr/>
            </p:nvSpPr>
            <p:spPr bwMode="auto">
              <a:xfrm>
                <a:off x="7165255" y="2487841"/>
                <a:ext cx="1218593" cy="426508"/>
              </a:xfrm>
              <a:prstGeom prst="roundRect">
                <a:avLst>
                  <a:gd name="adj" fmla="val 137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/>
                  <a:t>CONFLICT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80" charset="-128"/>
                </a:endParaRPr>
              </a:p>
            </p:txBody>
          </p:sp>
          <p:cxnSp>
            <p:nvCxnSpPr>
              <p:cNvPr id="48" name="Gewinkelte Verbindung 47"/>
              <p:cNvCxnSpPr>
                <a:stCxn id="42" idx="3"/>
              </p:cNvCxnSpPr>
              <p:nvPr/>
            </p:nvCxnSpPr>
            <p:spPr bwMode="auto">
              <a:xfrm>
                <a:off x="5520153" y="1022278"/>
                <a:ext cx="548368" cy="639762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9" name="Gewinkelte Verbindung 47"/>
              <p:cNvCxnSpPr>
                <a:stCxn id="43" idx="1"/>
              </p:cNvCxnSpPr>
              <p:nvPr/>
            </p:nvCxnSpPr>
            <p:spPr bwMode="auto">
              <a:xfrm rot="10800000" flipV="1">
                <a:off x="6688361" y="1022277"/>
                <a:ext cx="476894" cy="639761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0" name="Gewinkelte Verbindung 47"/>
              <p:cNvCxnSpPr>
                <a:stCxn id="45" idx="3"/>
                <a:endCxn id="43" idx="2"/>
              </p:cNvCxnSpPr>
              <p:nvPr/>
            </p:nvCxnSpPr>
            <p:spPr bwMode="auto">
              <a:xfrm flipV="1">
                <a:off x="6982466" y="1235531"/>
                <a:ext cx="792086" cy="639762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1" name="Textfeld 50"/>
              <p:cNvSpPr txBox="1"/>
              <p:nvPr/>
            </p:nvSpPr>
            <p:spPr>
              <a:xfrm>
                <a:off x="5572132" y="2704347"/>
                <a:ext cx="766557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100" b="1" dirty="0" smtClean="0"/>
                  <a:t>invalidate</a:t>
                </a:r>
                <a:endParaRPr lang="en-US" sz="1100" b="1" dirty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6991991" y="1623939"/>
                <a:ext cx="495649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100" b="1" dirty="0" smtClean="0"/>
                  <a:t>write</a:t>
                </a:r>
                <a:endParaRPr lang="en-US" sz="1100" b="1" dirty="0"/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5579964" y="738498"/>
                <a:ext cx="635110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100" b="1" dirty="0" smtClean="0"/>
                  <a:t>commit</a:t>
                </a:r>
                <a:endParaRPr lang="en-US" sz="1100" b="1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4488673" y="2230213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100" b="1" dirty="0" smtClean="0"/>
                  <a:t>read</a:t>
                </a:r>
                <a:endParaRPr lang="en-US" sz="1100" b="1" dirty="0"/>
              </a:p>
            </p:txBody>
          </p:sp>
          <p:cxnSp>
            <p:nvCxnSpPr>
              <p:cNvPr id="57" name="Gewinkelte Verbindung 47"/>
              <p:cNvCxnSpPr/>
              <p:nvPr/>
            </p:nvCxnSpPr>
            <p:spPr bwMode="auto">
              <a:xfrm rot="5400000">
                <a:off x="7447106" y="1862480"/>
                <a:ext cx="1250721" cy="1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8" name="Gewinkelte Verbindung 47"/>
              <p:cNvCxnSpPr>
                <a:stCxn id="45" idx="2"/>
                <a:endCxn id="44" idx="3"/>
              </p:cNvCxnSpPr>
              <p:nvPr/>
            </p:nvCxnSpPr>
            <p:spPr bwMode="auto">
              <a:xfrm rot="5400000">
                <a:off x="5640388" y="1968313"/>
                <a:ext cx="612548" cy="853015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9" name="Gewinkelte Verbindung 47"/>
              <p:cNvCxnSpPr>
                <a:stCxn id="44" idx="0"/>
                <a:endCxn id="45" idx="1"/>
              </p:cNvCxnSpPr>
              <p:nvPr/>
            </p:nvCxnSpPr>
            <p:spPr bwMode="auto">
              <a:xfrm rot="5400000" flipH="1" flipV="1">
                <a:off x="5031090" y="1755060"/>
                <a:ext cx="612548" cy="853015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0" name="Gewinkelte Verbindung 47"/>
              <p:cNvCxnSpPr>
                <a:stCxn id="47" idx="2"/>
                <a:endCxn id="44" idx="2"/>
              </p:cNvCxnSpPr>
              <p:nvPr/>
            </p:nvCxnSpPr>
            <p:spPr bwMode="auto">
              <a:xfrm rot="5400000">
                <a:off x="6342705" y="1482501"/>
                <a:ext cx="1354" cy="2863695"/>
              </a:xfrm>
              <a:prstGeom prst="bentConnector3">
                <a:avLst>
                  <a:gd name="adj1" fmla="val 2079345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1" name="Textfeld 60"/>
              <p:cNvSpPr txBox="1"/>
              <p:nvPr/>
            </p:nvSpPr>
            <p:spPr>
              <a:xfrm>
                <a:off x="7774552" y="2914349"/>
                <a:ext cx="481222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100" b="1" smtClean="0"/>
                  <a:t>reset</a:t>
                </a:r>
                <a:endParaRPr lang="en-US" sz="1100" b="1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3470204" y="1623939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100" b="1" dirty="0" smtClean="0"/>
                  <a:t>detach</a:t>
                </a:r>
                <a:endParaRPr lang="en-US" sz="1100" b="1" dirty="0"/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6500826" y="738498"/>
                <a:ext cx="635110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100" b="1" dirty="0" smtClean="0"/>
                  <a:t>commit</a:t>
                </a:r>
                <a:endParaRPr lang="en-US" sz="1100" b="1" dirty="0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7305905" y="2238696"/>
                <a:ext cx="766557" cy="2616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1100" b="1" dirty="0" smtClean="0"/>
                  <a:t>invalidate</a:t>
                </a:r>
                <a:endParaRPr lang="en-US" sz="1100" b="1" dirty="0"/>
              </a:p>
            </p:txBody>
          </p:sp>
        </p:grpSp>
      </p:grpSp>
      <p:sp>
        <p:nvSpPr>
          <p:cNvPr id="31" name="Abgerundetes Rechteck 30"/>
          <p:cNvSpPr/>
          <p:nvPr/>
        </p:nvSpPr>
        <p:spPr>
          <a:xfrm>
            <a:off x="3693125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71472" y="3638550"/>
            <a:ext cx="306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sz="2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42" name="Abgerundetes Rechteck 41"/>
          <p:cNvSpPr/>
          <p:nvPr/>
        </p:nvSpPr>
        <p:spPr bwMode="auto">
          <a:xfrm>
            <a:off x="4301560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ＭＳ Ｐゴシック" pitchFamily="80" charset="-128"/>
              </a:rPr>
              <a:t>NEW</a:t>
            </a:r>
          </a:p>
        </p:txBody>
      </p:sp>
      <p:cxnSp>
        <p:nvCxnSpPr>
          <p:cNvPr id="46" name="Gerade Verbindung mit Pfeil 45"/>
          <p:cNvCxnSpPr>
            <a:stCxn id="65" idx="3"/>
            <a:endCxn id="42" idx="1"/>
          </p:cNvCxnSpPr>
          <p:nvPr/>
        </p:nvCxnSpPr>
        <p:spPr bwMode="auto">
          <a:xfrm flipV="1">
            <a:off x="2792913" y="1022278"/>
            <a:ext cx="1508647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Textfeld 62"/>
          <p:cNvSpPr txBox="1"/>
          <p:nvPr/>
        </p:nvSpPr>
        <p:spPr>
          <a:xfrm>
            <a:off x="3497455" y="771525"/>
            <a:ext cx="5565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attach</a:t>
            </a:r>
            <a:endParaRPr lang="en-US" sz="1100" b="1" dirty="0"/>
          </a:p>
        </p:txBody>
      </p:sp>
      <p:sp>
        <p:nvSpPr>
          <p:cNvPr id="65" name="Abgerundetes Rechteck 64"/>
          <p:cNvSpPr/>
          <p:nvPr/>
        </p:nvSpPr>
        <p:spPr bwMode="auto">
          <a:xfrm>
            <a:off x="1412411" y="810612"/>
            <a:ext cx="1380502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ea typeface="ＭＳ Ｐゴシック" pitchFamily="80" charset="-128"/>
              </a:rPr>
              <a:t>TRANSIENT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26181 0.147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7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30"/>
          <p:cNvSpPr/>
          <p:nvPr/>
        </p:nvSpPr>
        <p:spPr>
          <a:xfrm>
            <a:off x="3693125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301560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ＭＳ Ｐゴシック" pitchFamily="80" charset="-128"/>
              </a:rPr>
              <a:t>NEW</a:t>
            </a:r>
          </a:p>
        </p:txBody>
      </p:sp>
      <p:cxnSp>
        <p:nvCxnSpPr>
          <p:cNvPr id="14" name="Gerade Verbindung mit Pfeil 13"/>
          <p:cNvCxnSpPr>
            <a:stCxn id="9" idx="3"/>
            <a:endCxn id="10" idx="1"/>
          </p:cNvCxnSpPr>
          <p:nvPr/>
        </p:nvCxnSpPr>
        <p:spPr bwMode="auto">
          <a:xfrm flipV="1">
            <a:off x="2792913" y="1022278"/>
            <a:ext cx="1508647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Textfeld 27"/>
          <p:cNvSpPr txBox="1"/>
          <p:nvPr/>
        </p:nvSpPr>
        <p:spPr>
          <a:xfrm>
            <a:off x="3497455" y="771525"/>
            <a:ext cx="5565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attach</a:t>
            </a:r>
            <a:endParaRPr lang="en-US" sz="11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412411" y="810612"/>
            <a:ext cx="1380502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ea typeface="ＭＳ Ｐゴシック" pitchFamily="80" charset="-128"/>
              </a:rPr>
              <a:t>TRANSIENT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3724275" y="4643446"/>
            <a:ext cx="1559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sz="2400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sz="2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724275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708700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bgerundetes Rechteck 66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Off</a:t>
            </a:r>
            <a:endParaRPr lang="en-US" b="1"/>
          </a:p>
        </p:txBody>
      </p:sp>
      <p:sp>
        <p:nvSpPr>
          <p:cNvPr id="6" name="Abgerundetes Rechteck 5"/>
          <p:cNvSpPr/>
          <p:nvPr/>
        </p:nvSpPr>
        <p:spPr>
          <a:xfrm>
            <a:off x="1142976" y="785794"/>
            <a:ext cx="6215106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Nach oben gebogener Pfeil 36"/>
          <p:cNvSpPr/>
          <p:nvPr/>
        </p:nvSpPr>
        <p:spPr>
          <a:xfrm flipV="1">
            <a:off x="785786" y="3762375"/>
            <a:ext cx="3786221" cy="2857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bgerundetes Rechteck 30"/>
          <p:cNvSpPr/>
          <p:nvPr/>
        </p:nvSpPr>
        <p:spPr>
          <a:xfrm>
            <a:off x="3693125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301560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ＭＳ Ｐゴシック" pitchFamily="80" charset="-128"/>
              </a:rPr>
              <a:t>NEW</a:t>
            </a:r>
          </a:p>
        </p:txBody>
      </p:sp>
      <p:cxnSp>
        <p:nvCxnSpPr>
          <p:cNvPr id="14" name="Gerade Verbindung mit Pfeil 13"/>
          <p:cNvCxnSpPr>
            <a:stCxn id="9" idx="3"/>
            <a:endCxn id="10" idx="1"/>
          </p:cNvCxnSpPr>
          <p:nvPr/>
        </p:nvCxnSpPr>
        <p:spPr bwMode="auto">
          <a:xfrm flipV="1">
            <a:off x="2792913" y="1022278"/>
            <a:ext cx="1508647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Textfeld 27"/>
          <p:cNvSpPr txBox="1"/>
          <p:nvPr/>
        </p:nvSpPr>
        <p:spPr>
          <a:xfrm>
            <a:off x="3497455" y="771525"/>
            <a:ext cx="5565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attach</a:t>
            </a:r>
            <a:endParaRPr lang="en-US" sz="11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412411" y="810612"/>
            <a:ext cx="1380502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ea typeface="ＭＳ Ｐゴシック" pitchFamily="80" charset="-128"/>
              </a:rPr>
              <a:t>TRANSIENT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724275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708700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708700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Temporary 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-1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1476" y="3538839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5763872" y="1662039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cxnSp>
        <p:nvCxnSpPr>
          <p:cNvPr id="40" name="Gewinkelte Verbindung 47"/>
          <p:cNvCxnSpPr>
            <a:endCxn id="39" idx="0"/>
          </p:cNvCxnSpPr>
          <p:nvPr/>
        </p:nvCxnSpPr>
        <p:spPr bwMode="auto">
          <a:xfrm>
            <a:off x="5520154" y="1022278"/>
            <a:ext cx="853015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053251" y="780449"/>
            <a:ext cx="63511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11111E-6 2.96296E-6 L -1.11111E-6 -0.07223 " pathEditMode="relative" rAng="0" ptsTypes="AA">
                                      <p:cBhvr>
                                        <p:cTn id="23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"/>
                                    </p:animMotion>
                                    <p:animRot by="1500000"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8" grpId="0"/>
      <p:bldP spid="9" grpId="0" animBg="1"/>
      <p:bldP spid="34" grpId="0"/>
      <p:bldP spid="35" grpId="0"/>
      <p:bldP spid="35" grpId="1"/>
      <p:bldP spid="36" grpId="0"/>
      <p:bldP spid="36" grpId="1"/>
      <p:bldP spid="39" grpId="1" animBg="1"/>
      <p:bldP spid="4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Nach oben gebogener Pfeil 36"/>
          <p:cNvSpPr/>
          <p:nvPr/>
        </p:nvSpPr>
        <p:spPr>
          <a:xfrm flipV="1">
            <a:off x="785786" y="3762375"/>
            <a:ext cx="3786221" cy="2857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bgerundetes Rechteck 30"/>
          <p:cNvSpPr/>
          <p:nvPr/>
        </p:nvSpPr>
        <p:spPr>
          <a:xfrm>
            <a:off x="3693125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4301560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ＭＳ Ｐゴシック" pitchFamily="80" charset="-128"/>
              </a:rPr>
              <a:t>NEW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724275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708700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Temporary 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-1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1476" y="3538839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5763872" y="1662039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cxnSp>
        <p:nvCxnSpPr>
          <p:cNvPr id="40" name="Gewinkelte Verbindung 47"/>
          <p:cNvCxnSpPr>
            <a:endCxn id="39" idx="0"/>
          </p:cNvCxnSpPr>
          <p:nvPr/>
        </p:nvCxnSpPr>
        <p:spPr bwMode="auto">
          <a:xfrm>
            <a:off x="5520154" y="1022278"/>
            <a:ext cx="853015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053251" y="780449"/>
            <a:ext cx="63511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26434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Persistent 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7165255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DIRTY</a:t>
            </a:r>
          </a:p>
        </p:txBody>
      </p:sp>
      <p:cxnSp>
        <p:nvCxnSpPr>
          <p:cNvPr id="21" name="Gewinkelte Verbindung 47"/>
          <p:cNvCxnSpPr>
            <a:endCxn id="20" idx="2"/>
          </p:cNvCxnSpPr>
          <p:nvPr/>
        </p:nvCxnSpPr>
        <p:spPr bwMode="auto">
          <a:xfrm flipV="1">
            <a:off x="6982466" y="1235531"/>
            <a:ext cx="792086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6991991" y="1623939"/>
            <a:ext cx="4956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write</a:t>
            </a:r>
            <a:endParaRPr lang="en-US" sz="1100" b="1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9" grpId="0"/>
      <p:bldP spid="19" grpId="1"/>
      <p:bldP spid="2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785786" y="3762375"/>
            <a:ext cx="4500594" cy="2309830"/>
            <a:chOff x="785786" y="3762375"/>
            <a:chExt cx="4500594" cy="2309830"/>
          </a:xfrm>
        </p:grpSpPr>
        <p:sp>
          <p:nvSpPr>
            <p:cNvPr id="37" name="Nach oben gebogener Pfeil 36"/>
            <p:cNvSpPr/>
            <p:nvPr/>
          </p:nvSpPr>
          <p:spPr>
            <a:xfrm flipV="1">
              <a:off x="785786" y="3762375"/>
              <a:ext cx="3786221" cy="28575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693125" y="4053060"/>
              <a:ext cx="1591095" cy="201914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Revision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3724275" y="5077438"/>
              <a:ext cx="15599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Title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Pages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Authors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726434" y="4497181"/>
              <a:ext cx="1559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Persistent ID</a:t>
              </a:r>
            </a:p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Version 1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1476" y="3538839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5763872" y="1662039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7165255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DIRTY</a:t>
            </a:r>
          </a:p>
        </p:txBody>
      </p:sp>
      <p:cxnSp>
        <p:nvCxnSpPr>
          <p:cNvPr id="21" name="Gewinkelte Verbindung 47"/>
          <p:cNvCxnSpPr>
            <a:endCxn id="20" idx="2"/>
          </p:cNvCxnSpPr>
          <p:nvPr/>
        </p:nvCxnSpPr>
        <p:spPr bwMode="auto">
          <a:xfrm flipV="1">
            <a:off x="6982466" y="1235531"/>
            <a:ext cx="792086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6991991" y="1623939"/>
            <a:ext cx="4956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write</a:t>
            </a:r>
            <a:endParaRPr lang="en-US" sz="1100" b="1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0.1878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Nach oben gebogener Pfeil 36"/>
          <p:cNvSpPr/>
          <p:nvPr/>
        </p:nvSpPr>
        <p:spPr>
          <a:xfrm flipV="1">
            <a:off x="2500298" y="3762375"/>
            <a:ext cx="3786221" cy="2857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bgerundetes Rechteck 30"/>
          <p:cNvSpPr/>
          <p:nvPr/>
        </p:nvSpPr>
        <p:spPr>
          <a:xfrm>
            <a:off x="5407637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438787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440946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Persistent 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1476" y="3538839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5763872" y="1662039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7165255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DIRTY</a:t>
            </a:r>
          </a:p>
        </p:txBody>
      </p:sp>
      <p:cxnSp>
        <p:nvCxnSpPr>
          <p:cNvPr id="21" name="Gewinkelte Verbindung 47"/>
          <p:cNvCxnSpPr>
            <a:endCxn id="20" idx="2"/>
          </p:cNvCxnSpPr>
          <p:nvPr/>
        </p:nvCxnSpPr>
        <p:spPr bwMode="auto">
          <a:xfrm flipV="1">
            <a:off x="6982466" y="1235531"/>
            <a:ext cx="792086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6991991" y="1623939"/>
            <a:ext cx="4956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write</a:t>
            </a:r>
            <a:endParaRPr lang="en-US" sz="11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693125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24275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708700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Persistent ID</a:t>
            </a:r>
            <a:endParaRPr lang="en-US" b="1" smtClean="0">
              <a:solidFill>
                <a:schemeClr val="bg1"/>
              </a:solidFill>
            </a:endParaRP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-1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0.18871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 animBg="1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Nach oben gebogener Pfeil 36"/>
          <p:cNvSpPr/>
          <p:nvPr/>
        </p:nvSpPr>
        <p:spPr>
          <a:xfrm flipV="1">
            <a:off x="785786" y="3762375"/>
            <a:ext cx="3786221" cy="2857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bgerundetes Rechteck 30"/>
          <p:cNvSpPr/>
          <p:nvPr/>
        </p:nvSpPr>
        <p:spPr>
          <a:xfrm>
            <a:off x="5407637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438787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440946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Persistent 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1476" y="3538839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5763872" y="1662039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7165255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DIRTY</a:t>
            </a:r>
          </a:p>
        </p:txBody>
      </p:sp>
      <p:cxnSp>
        <p:nvCxnSpPr>
          <p:cNvPr id="21" name="Gewinkelte Verbindung 47"/>
          <p:cNvCxnSpPr>
            <a:endCxn id="20" idx="2"/>
          </p:cNvCxnSpPr>
          <p:nvPr/>
        </p:nvCxnSpPr>
        <p:spPr bwMode="auto">
          <a:xfrm flipV="1">
            <a:off x="6982466" y="1235531"/>
            <a:ext cx="792086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6991991" y="1623939"/>
            <a:ext cx="49564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write</a:t>
            </a:r>
            <a:endParaRPr lang="en-US" sz="11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693125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24275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708700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Persistent </a:t>
            </a:r>
            <a:r>
              <a:rPr lang="en-US" b="1" smtClean="0">
                <a:solidFill>
                  <a:schemeClr val="bg1"/>
                </a:solidFill>
              </a:rPr>
              <a:t>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-1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23" name="Gewinkelte Verbindung 47"/>
          <p:cNvCxnSpPr/>
          <p:nvPr/>
        </p:nvCxnSpPr>
        <p:spPr bwMode="auto">
          <a:xfrm rot="10800000" flipV="1">
            <a:off x="6373169" y="1022277"/>
            <a:ext cx="792086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6580096" y="780449"/>
            <a:ext cx="63511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3726434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Persistent 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2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8" grpId="0"/>
      <p:bldP spid="24" grpId="0"/>
      <p:bldP spid="25" grpId="0"/>
      <p:bldP spid="2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785786" y="3762375"/>
            <a:ext cx="6215106" cy="2309830"/>
            <a:chOff x="785786" y="3762375"/>
            <a:chExt cx="6215106" cy="2309830"/>
          </a:xfrm>
        </p:grpSpPr>
        <p:sp>
          <p:nvSpPr>
            <p:cNvPr id="37" name="Nach oben gebogener Pfeil 36"/>
            <p:cNvSpPr/>
            <p:nvPr/>
          </p:nvSpPr>
          <p:spPr>
            <a:xfrm flipV="1">
              <a:off x="785786" y="3762375"/>
              <a:ext cx="3786221" cy="28575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07637" y="4053060"/>
              <a:ext cx="1591095" cy="201914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Revision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438787" y="5077438"/>
              <a:ext cx="15599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Title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Pages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Authors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440946" y="4497181"/>
              <a:ext cx="1559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Persistent ID</a:t>
              </a:r>
            </a:p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Version 1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693125" y="4053060"/>
              <a:ext cx="1591095" cy="201914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Revision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724275" y="5077438"/>
              <a:ext cx="15599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Title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Pages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Authors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726434" y="4497181"/>
              <a:ext cx="1559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Persistent ID</a:t>
              </a:r>
            </a:p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Version 2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1476" y="3538839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5763872" y="1662039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7165255" y="809024"/>
            <a:ext cx="1218593" cy="426508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DIRTY</a:t>
            </a:r>
          </a:p>
        </p:txBody>
      </p:sp>
      <p:cxnSp>
        <p:nvCxnSpPr>
          <p:cNvPr id="23" name="Gewinkelte Verbindung 47"/>
          <p:cNvCxnSpPr/>
          <p:nvPr/>
        </p:nvCxnSpPr>
        <p:spPr bwMode="auto">
          <a:xfrm rot="10800000" flipV="1">
            <a:off x="6373169" y="1022277"/>
            <a:ext cx="792086" cy="63976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6580096" y="780449"/>
            <a:ext cx="635110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0.20035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0" grpId="0" animBg="1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Nach oben gebogener Pfeil 26"/>
          <p:cNvSpPr/>
          <p:nvPr/>
        </p:nvSpPr>
        <p:spPr>
          <a:xfrm flipV="1">
            <a:off x="2500298" y="3762375"/>
            <a:ext cx="3786221" cy="2857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571476" y="1969251"/>
            <a:ext cx="3062374" cy="3062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571476" y="2162166"/>
            <a:ext cx="30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US" sz="4800"/>
          </a:p>
        </p:txBody>
      </p:sp>
      <p:sp>
        <p:nvSpPr>
          <p:cNvPr id="62" name="Textfeld 61"/>
          <p:cNvSpPr txBox="1"/>
          <p:nvPr/>
        </p:nvSpPr>
        <p:spPr>
          <a:xfrm>
            <a:off x="571476" y="285749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State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71476" y="3214686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ID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71476" y="3538839"/>
            <a:ext cx="30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7122149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3299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7155458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Persistent 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5407637" y="4053060"/>
            <a:ext cx="1591095" cy="20191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Revision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438787" y="5077438"/>
            <a:ext cx="155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Pages</a:t>
            </a:r>
          </a:p>
          <a:p>
            <a:pPr algn="ctr"/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440946" y="4497181"/>
            <a:ext cx="155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Persistent ID</a:t>
            </a:r>
          </a:p>
          <a:p>
            <a:pPr algn="ctr"/>
            <a:r>
              <a:rPr lang="en-US" b="1" smtClean="0">
                <a:solidFill>
                  <a:schemeClr val="bg1"/>
                </a:solidFill>
              </a:rPr>
              <a:t>Version 2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3690965" y="4067865"/>
            <a:ext cx="1593255" cy="2019145"/>
            <a:chOff x="2300084" y="939626"/>
            <a:chExt cx="1593255" cy="2019145"/>
          </a:xfrm>
        </p:grpSpPr>
        <p:sp>
          <p:nvSpPr>
            <p:cNvPr id="45" name="Abgerundetes Rechteck 44"/>
            <p:cNvSpPr/>
            <p:nvPr/>
          </p:nvSpPr>
          <p:spPr>
            <a:xfrm>
              <a:off x="2300084" y="939626"/>
              <a:ext cx="1591095" cy="201914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Revision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331234" y="1964004"/>
              <a:ext cx="15599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Title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Pages</a:t>
              </a:r>
            </a:p>
            <a:p>
              <a:pPr algn="ctr"/>
              <a:r>
                <a:rPr lang="en-US" b="1" smtClean="0">
                  <a:solidFill>
                    <a:schemeClr val="tx2">
                      <a:lumMod val="75000"/>
                    </a:schemeClr>
                  </a:solidFill>
                </a:rPr>
                <a:t>Authors</a:t>
              </a:r>
              <a:endParaRPr lang="en-U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2333393" y="1383747"/>
              <a:ext cx="1559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Persistent ID</a:t>
              </a:r>
            </a:p>
            <a:p>
              <a:pPr algn="ctr"/>
              <a:r>
                <a:rPr lang="en-US" b="1" smtClean="0">
                  <a:solidFill>
                    <a:schemeClr val="bg1"/>
                  </a:solidFill>
                </a:rPr>
                <a:t>Version 3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0.19305 -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winkelte Verbindung 47"/>
          <p:cNvCxnSpPr>
            <a:endCxn id="9" idx="2"/>
          </p:cNvCxnSpPr>
          <p:nvPr/>
        </p:nvCxnSpPr>
        <p:spPr bwMode="auto">
          <a:xfrm rot="10800000">
            <a:off x="1449339" y="2777257"/>
            <a:ext cx="2263331" cy="51923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Abgerundetes Rechteck 7"/>
          <p:cNvSpPr/>
          <p:nvPr/>
        </p:nvSpPr>
        <p:spPr bwMode="auto">
          <a:xfrm>
            <a:off x="3057899" y="1500174"/>
            <a:ext cx="5300315" cy="4329126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PERSISTENT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40582" y="2202610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ＭＳ Ｐゴシック" pitchFamily="80" charset="-128"/>
              </a:rPr>
              <a:t>NEW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6662113" y="2202610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DIRTY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40582" y="4456137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PROXY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5036682" y="334763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cxnSp>
        <p:nvCxnSpPr>
          <p:cNvPr id="14" name="Gerade Verbindung mit Pfeil 13"/>
          <p:cNvCxnSpPr>
            <a:stCxn id="9" idx="3"/>
            <a:endCxn id="10" idx="1"/>
          </p:cNvCxnSpPr>
          <p:nvPr/>
        </p:nvCxnSpPr>
        <p:spPr bwMode="auto">
          <a:xfrm flipV="1">
            <a:off x="2249946" y="2488868"/>
            <a:ext cx="1090636" cy="21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Abgerundetes Rechteck 14"/>
          <p:cNvSpPr/>
          <p:nvPr/>
        </p:nvSpPr>
        <p:spPr bwMode="auto">
          <a:xfrm>
            <a:off x="6662113" y="4456137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CONFLICT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80" charset="-128"/>
            </a:endParaRPr>
          </a:p>
        </p:txBody>
      </p:sp>
      <p:cxnSp>
        <p:nvCxnSpPr>
          <p:cNvPr id="16" name="Gewinkelte Verbindung 47"/>
          <p:cNvCxnSpPr>
            <a:stCxn id="10" idx="3"/>
            <a:endCxn id="13" idx="0"/>
          </p:cNvCxnSpPr>
          <p:nvPr/>
        </p:nvCxnSpPr>
        <p:spPr bwMode="auto">
          <a:xfrm>
            <a:off x="4754000" y="2488868"/>
            <a:ext cx="989392" cy="8587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Gewinkelte Verbindung 47"/>
          <p:cNvCxnSpPr>
            <a:stCxn id="11" idx="1"/>
            <a:endCxn id="13" idx="0"/>
          </p:cNvCxnSpPr>
          <p:nvPr/>
        </p:nvCxnSpPr>
        <p:spPr bwMode="auto">
          <a:xfrm rot="10800000" flipV="1">
            <a:off x="5743391" y="2488866"/>
            <a:ext cx="918722" cy="8587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Gewinkelte Verbindung 47"/>
          <p:cNvCxnSpPr>
            <a:stCxn id="13" idx="3"/>
            <a:endCxn id="11" idx="2"/>
          </p:cNvCxnSpPr>
          <p:nvPr/>
        </p:nvCxnSpPr>
        <p:spPr bwMode="auto">
          <a:xfrm flipV="1">
            <a:off x="6450101" y="2775123"/>
            <a:ext cx="918722" cy="8587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Textfeld 18"/>
          <p:cNvSpPr txBox="1"/>
          <p:nvPr/>
        </p:nvSpPr>
        <p:spPr>
          <a:xfrm>
            <a:off x="6825370" y="4077965"/>
            <a:ext cx="889111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invalidate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6461149" y="3296495"/>
            <a:ext cx="574892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write</a:t>
            </a:r>
            <a:endParaRPr lang="en-US" sz="11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372326" y="2164253"/>
            <a:ext cx="736649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57609" y="4110315"/>
            <a:ext cx="517254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read</a:t>
            </a:r>
            <a:endParaRPr lang="en-US" sz="1100" b="1" dirty="0"/>
          </a:p>
        </p:txBody>
      </p:sp>
      <p:cxnSp>
        <p:nvCxnSpPr>
          <p:cNvPr id="23" name="Gewinkelte Verbindung 47"/>
          <p:cNvCxnSpPr/>
          <p:nvPr/>
        </p:nvCxnSpPr>
        <p:spPr bwMode="auto">
          <a:xfrm rot="5400000">
            <a:off x="6875835" y="3616698"/>
            <a:ext cx="1678881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Gewinkelte Verbindung 47"/>
          <p:cNvCxnSpPr>
            <a:stCxn id="13" idx="2"/>
            <a:endCxn id="12" idx="3"/>
          </p:cNvCxnSpPr>
          <p:nvPr/>
        </p:nvCxnSpPr>
        <p:spPr bwMode="auto">
          <a:xfrm rot="5400000">
            <a:off x="4837575" y="3836577"/>
            <a:ext cx="822241" cy="98939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Gewinkelte Verbindung 47"/>
          <p:cNvCxnSpPr>
            <a:stCxn id="12" idx="0"/>
            <a:endCxn id="13" idx="1"/>
          </p:cNvCxnSpPr>
          <p:nvPr/>
        </p:nvCxnSpPr>
        <p:spPr bwMode="auto">
          <a:xfrm rot="5400000" flipH="1" flipV="1">
            <a:off x="4130865" y="3550321"/>
            <a:ext cx="822241" cy="98939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Gewinkelte Verbindung 47"/>
          <p:cNvCxnSpPr>
            <a:stCxn id="15" idx="2"/>
            <a:endCxn id="12" idx="2"/>
          </p:cNvCxnSpPr>
          <p:nvPr/>
        </p:nvCxnSpPr>
        <p:spPr bwMode="auto">
          <a:xfrm rot="5400000">
            <a:off x="5707933" y="3367884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Textfeld 26"/>
          <p:cNvSpPr txBox="1"/>
          <p:nvPr/>
        </p:nvSpPr>
        <p:spPr>
          <a:xfrm>
            <a:off x="7368822" y="5028652"/>
            <a:ext cx="649263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reload</a:t>
            </a:r>
            <a:endParaRPr lang="en-US" sz="11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2407919" y="2152274"/>
            <a:ext cx="645545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attach</a:t>
            </a:r>
            <a:endParaRPr lang="en-US" sz="11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376311" y="3296495"/>
            <a:ext cx="677152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detach</a:t>
            </a:r>
            <a:endParaRPr lang="en-US" sz="1100" b="1" dirty="0"/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48734" y="2204742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ea typeface="ＭＳ Ｐゴシック" pitchFamily="80" charset="-128"/>
              </a:rPr>
              <a:t>TRANSIENT</a:t>
            </a:r>
          </a:p>
        </p:txBody>
      </p:sp>
      <p:sp>
        <p:nvSpPr>
          <p:cNvPr id="34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</p:spPr>
        <p:txBody>
          <a:bodyPr>
            <a:normAutofit/>
          </a:bodyPr>
          <a:lstStyle/>
          <a:p>
            <a:r>
              <a:rPr lang="en-US" smtClean="0"/>
              <a:t>CDOStateMachine</a:t>
            </a:r>
            <a:endParaRPr lang="en-US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" name="Fußzeilenplatzhalt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CDORevision</a:t>
            </a:r>
            <a:endParaRPr lang="en-US"/>
          </a:p>
        </p:txBody>
      </p:sp>
      <p:sp>
        <p:nvSpPr>
          <p:cNvPr id="6" name="Abgerundetes Rechteck 5"/>
          <p:cNvSpPr/>
          <p:nvPr/>
        </p:nvSpPr>
        <p:spPr>
          <a:xfrm>
            <a:off x="1571604" y="1285860"/>
            <a:ext cx="5857916" cy="4572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200" smtClean="0">
              <a:solidFill>
                <a:schemeClr val="bg1"/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928794" y="1571612"/>
            <a:ext cx="4787270" cy="3970318"/>
            <a:chOff x="2201912" y="1500174"/>
            <a:chExt cx="4787270" cy="3970318"/>
          </a:xfrm>
        </p:grpSpPr>
        <p:sp>
          <p:nvSpPr>
            <p:cNvPr id="9" name="Textfeld 8"/>
            <p:cNvSpPr txBox="1"/>
            <p:nvPr/>
          </p:nvSpPr>
          <p:spPr>
            <a:xfrm>
              <a:off x="2201912" y="1500174"/>
              <a:ext cx="3227229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id: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version: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class: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created: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revised: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resourceID: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containerID: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containingFeatureID: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values: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29140" y="1500174"/>
              <a:ext cx="1560042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</a:rPr>
                <a:t>CDOID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int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CDOClass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long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long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CDOID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CDOID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int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Object[]</a:t>
              </a:r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1571604" y="1285860"/>
            <a:ext cx="5857916" cy="4572032"/>
            <a:chOff x="1571604" y="1285860"/>
            <a:chExt cx="5857916" cy="4572032"/>
          </a:xfrm>
        </p:grpSpPr>
        <p:sp>
          <p:nvSpPr>
            <p:cNvPr id="6" name="Abgerundetes Rechteck 5"/>
            <p:cNvSpPr/>
            <p:nvPr/>
          </p:nvSpPr>
          <p:spPr>
            <a:xfrm>
              <a:off x="1571604" y="1285860"/>
              <a:ext cx="5857916" cy="4572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smtClean="0">
                <a:solidFill>
                  <a:schemeClr val="bg1"/>
                </a:solidFill>
              </a:endParaRPr>
            </a:p>
          </p:txBody>
        </p:sp>
        <p:grpSp>
          <p:nvGrpSpPr>
            <p:cNvPr id="3" name="Gruppieren 10"/>
            <p:cNvGrpSpPr/>
            <p:nvPr/>
          </p:nvGrpSpPr>
          <p:grpSpPr>
            <a:xfrm>
              <a:off x="1928794" y="1571612"/>
              <a:ext cx="4787270" cy="3970318"/>
              <a:chOff x="2201912" y="1500174"/>
              <a:chExt cx="4787270" cy="3970318"/>
            </a:xfrm>
          </p:grpSpPr>
          <p:sp>
            <p:nvSpPr>
              <p:cNvPr id="9" name="Textfeld 8"/>
              <p:cNvSpPr txBox="1"/>
              <p:nvPr/>
            </p:nvSpPr>
            <p:spPr>
              <a:xfrm>
                <a:off x="2201912" y="1500174"/>
                <a:ext cx="3227229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version: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class: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created: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revised: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resourceID: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containerID: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containingFeatureID: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values: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5429140" y="1500174"/>
                <a:ext cx="1560042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int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CDOClass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long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long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int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Object[]</a:t>
                </a:r>
              </a:p>
            </p:txBody>
          </p:sp>
        </p:grpSp>
      </p:grpSp>
      <p:grpSp>
        <p:nvGrpSpPr>
          <p:cNvPr id="8" name="Gruppieren 7"/>
          <p:cNvGrpSpPr/>
          <p:nvPr/>
        </p:nvGrpSpPr>
        <p:grpSpPr>
          <a:xfrm>
            <a:off x="3922675" y="3062488"/>
            <a:ext cx="1293622" cy="1009656"/>
            <a:chOff x="1571604" y="1285860"/>
            <a:chExt cx="5857916" cy="4572032"/>
          </a:xfrm>
        </p:grpSpPr>
        <p:sp>
          <p:nvSpPr>
            <p:cNvPr id="11" name="Abgerundetes Rechteck 10"/>
            <p:cNvSpPr/>
            <p:nvPr/>
          </p:nvSpPr>
          <p:spPr>
            <a:xfrm>
              <a:off x="1571604" y="1285860"/>
              <a:ext cx="5857916" cy="4572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600" smtClean="0">
                <a:solidFill>
                  <a:schemeClr val="bg1"/>
                </a:solidFill>
              </a:endParaRPr>
            </a:p>
          </p:txBody>
        </p:sp>
        <p:grpSp>
          <p:nvGrpSpPr>
            <p:cNvPr id="12" name="Gruppieren 10"/>
            <p:cNvGrpSpPr/>
            <p:nvPr/>
          </p:nvGrpSpPr>
          <p:grpSpPr>
            <a:xfrm>
              <a:off x="1844545" y="1571612"/>
              <a:ext cx="5258311" cy="3553951"/>
              <a:chOff x="2117663" y="1500174"/>
              <a:chExt cx="5258311" cy="3553951"/>
            </a:xfrm>
          </p:grpSpPr>
          <p:sp>
            <p:nvSpPr>
              <p:cNvPr id="13" name="Textfeld 12"/>
              <p:cNvSpPr txBox="1"/>
              <p:nvPr/>
            </p:nvSpPr>
            <p:spPr>
              <a:xfrm>
                <a:off x="2117663" y="1500174"/>
                <a:ext cx="3311505" cy="355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version: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class: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created: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revised: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resourceID: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containerID: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containingFeatureID: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values:</a:t>
                </a: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5429137" y="1500174"/>
                <a:ext cx="1946837" cy="355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int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CDOClass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long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long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int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Object[]</a:t>
                </a:r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5422442" y="3062488"/>
            <a:ext cx="1293622" cy="1009656"/>
            <a:chOff x="1571604" y="1285860"/>
            <a:chExt cx="5857916" cy="4572032"/>
          </a:xfrm>
        </p:grpSpPr>
        <p:sp>
          <p:nvSpPr>
            <p:cNvPr id="17" name="Abgerundetes Rechteck 16"/>
            <p:cNvSpPr/>
            <p:nvPr/>
          </p:nvSpPr>
          <p:spPr>
            <a:xfrm>
              <a:off x="1571604" y="1285860"/>
              <a:ext cx="5857916" cy="4572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600" smtClean="0">
                <a:solidFill>
                  <a:schemeClr val="bg1"/>
                </a:solidFill>
              </a:endParaRPr>
            </a:p>
          </p:txBody>
        </p:sp>
        <p:grpSp>
          <p:nvGrpSpPr>
            <p:cNvPr id="18" name="Gruppieren 10"/>
            <p:cNvGrpSpPr/>
            <p:nvPr/>
          </p:nvGrpSpPr>
          <p:grpSpPr>
            <a:xfrm>
              <a:off x="1844545" y="1571612"/>
              <a:ext cx="5258311" cy="3553951"/>
              <a:chOff x="2117663" y="1500174"/>
              <a:chExt cx="5258311" cy="3553951"/>
            </a:xfrm>
          </p:grpSpPr>
          <p:sp>
            <p:nvSpPr>
              <p:cNvPr id="19" name="Textfeld 18"/>
              <p:cNvSpPr txBox="1"/>
              <p:nvPr/>
            </p:nvSpPr>
            <p:spPr>
              <a:xfrm>
                <a:off x="2117663" y="1500174"/>
                <a:ext cx="3311505" cy="355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version: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class: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created: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revised: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resourceID: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containerID: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containingFeatureID: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values:</a:t>
                </a:r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5429137" y="1500174"/>
                <a:ext cx="1946837" cy="355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int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CDOClass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long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long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int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Object[]</a:t>
                </a:r>
              </a:p>
            </p:txBody>
          </p:sp>
        </p:grpSp>
      </p:grpSp>
      <p:grpSp>
        <p:nvGrpSpPr>
          <p:cNvPr id="21" name="Gruppieren 20"/>
          <p:cNvGrpSpPr/>
          <p:nvPr/>
        </p:nvGrpSpPr>
        <p:grpSpPr>
          <a:xfrm>
            <a:off x="6929454" y="3062488"/>
            <a:ext cx="1293622" cy="1009656"/>
            <a:chOff x="1571604" y="1285860"/>
            <a:chExt cx="5857916" cy="4572032"/>
          </a:xfrm>
        </p:grpSpPr>
        <p:sp>
          <p:nvSpPr>
            <p:cNvPr id="22" name="Abgerundetes Rechteck 21"/>
            <p:cNvSpPr/>
            <p:nvPr/>
          </p:nvSpPr>
          <p:spPr>
            <a:xfrm>
              <a:off x="1571604" y="1285860"/>
              <a:ext cx="5857916" cy="4572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600" smtClean="0">
                <a:solidFill>
                  <a:schemeClr val="bg1"/>
                </a:solidFill>
              </a:endParaRPr>
            </a:p>
          </p:txBody>
        </p:sp>
        <p:grpSp>
          <p:nvGrpSpPr>
            <p:cNvPr id="23" name="Gruppieren 10"/>
            <p:cNvGrpSpPr/>
            <p:nvPr/>
          </p:nvGrpSpPr>
          <p:grpSpPr>
            <a:xfrm>
              <a:off x="1844545" y="1571612"/>
              <a:ext cx="5258311" cy="3553951"/>
              <a:chOff x="2117663" y="1500174"/>
              <a:chExt cx="5258311" cy="3553951"/>
            </a:xfrm>
          </p:grpSpPr>
          <p:sp>
            <p:nvSpPr>
              <p:cNvPr id="24" name="Textfeld 23"/>
              <p:cNvSpPr txBox="1"/>
              <p:nvPr/>
            </p:nvSpPr>
            <p:spPr>
              <a:xfrm>
                <a:off x="2117663" y="1500174"/>
                <a:ext cx="3311505" cy="355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version: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class: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created: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revised: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resourceID: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containerID: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containingFeatureID:</a:t>
                </a:r>
              </a:p>
              <a:p>
                <a:pPr algn="r"/>
                <a:r>
                  <a:rPr lang="en-US" sz="500" smtClean="0">
                    <a:solidFill>
                      <a:schemeClr val="bg1"/>
                    </a:solidFill>
                  </a:rPr>
                  <a:t>values:</a:t>
                </a: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5429137" y="1500174"/>
                <a:ext cx="1946837" cy="355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int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CDOClass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long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long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int</a:t>
                </a:r>
              </a:p>
              <a:p>
                <a:r>
                  <a:rPr lang="en-US" sz="500" smtClean="0">
                    <a:solidFill>
                      <a:schemeClr val="bg1"/>
                    </a:solidFill>
                  </a:rPr>
                  <a:t>Object[]</a:t>
                </a:r>
              </a:p>
            </p:txBody>
          </p:sp>
        </p:grpSp>
      </p:grp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</p:spPr>
        <p:txBody>
          <a:bodyPr>
            <a:normAutofit/>
          </a:bodyPr>
          <a:lstStyle/>
          <a:p>
            <a:r>
              <a:rPr lang="en-US" smtClean="0"/>
              <a:t>CDORevision</a:t>
            </a:r>
            <a:endParaRPr lang="en-US"/>
          </a:p>
        </p:txBody>
      </p:sp>
      <p:sp>
        <p:nvSpPr>
          <p:cNvPr id="29" name="Pfeil nach unten 28"/>
          <p:cNvSpPr/>
          <p:nvPr/>
        </p:nvSpPr>
        <p:spPr>
          <a:xfrm>
            <a:off x="4464843" y="2285992"/>
            <a:ext cx="214314" cy="7764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32" name="Pfeil nach unten 31"/>
          <p:cNvSpPr/>
          <p:nvPr/>
        </p:nvSpPr>
        <p:spPr>
          <a:xfrm>
            <a:off x="5892528" y="2285992"/>
            <a:ext cx="214314" cy="7764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33" name="Pfeil nach unten 32"/>
          <p:cNvSpPr/>
          <p:nvPr/>
        </p:nvSpPr>
        <p:spPr>
          <a:xfrm>
            <a:off x="7429520" y="2285992"/>
            <a:ext cx="214314" cy="7764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3922675" y="1500174"/>
            <a:ext cx="4300401" cy="928694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CDORevisionManager</a:t>
            </a:r>
            <a:endParaRPr kumimoji="0" lang="en-US" sz="36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843757" y="1500174"/>
            <a:ext cx="2156607" cy="928694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CDOSession</a:t>
            </a:r>
            <a:endParaRPr kumimoji="0" lang="en-US" sz="36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30" name="Pfeil nach links und rechts 29"/>
          <p:cNvSpPr/>
          <p:nvPr/>
        </p:nvSpPr>
        <p:spPr>
          <a:xfrm>
            <a:off x="3000364" y="1857364"/>
            <a:ext cx="922311" cy="21431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31" name="Pfeil nach links und rechts 30"/>
          <p:cNvSpPr/>
          <p:nvPr/>
        </p:nvSpPr>
        <p:spPr>
          <a:xfrm rot="5400000">
            <a:off x="1448980" y="908418"/>
            <a:ext cx="852470" cy="321471"/>
          </a:xfrm>
          <a:prstGeom prst="leftRightArrow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100000">
                <a:schemeClr val="bg1">
                  <a:lumMod val="65000"/>
                </a:schemeClr>
              </a:gs>
            </a:gsLst>
            <a:lin ang="10800000" scaled="0"/>
          </a:gra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214414" y="285728"/>
            <a:ext cx="133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Repository</a:t>
            </a:r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7" name="Fußzeilenplatzhalt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28" grpId="0" animBg="1"/>
      <p:bldP spid="34" grpId="0" animBg="1"/>
      <p:bldP spid="30" grpId="0" animBg="1"/>
      <p:bldP spid="31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142976" y="785794"/>
            <a:ext cx="6215106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grpSp>
        <p:nvGrpSpPr>
          <p:cNvPr id="2" name="Gruppieren 107"/>
          <p:cNvGrpSpPr/>
          <p:nvPr/>
        </p:nvGrpSpPr>
        <p:grpSpPr>
          <a:xfrm>
            <a:off x="2293857" y="1643050"/>
            <a:ext cx="428628" cy="927900"/>
            <a:chOff x="2293857" y="1643050"/>
            <a:chExt cx="428628" cy="927900"/>
          </a:xfrm>
        </p:grpSpPr>
        <p:sp>
          <p:nvSpPr>
            <p:cNvPr id="7" name="Ellipse 6"/>
            <p:cNvSpPr/>
            <p:nvPr/>
          </p:nvSpPr>
          <p:spPr>
            <a:xfrm>
              <a:off x="2293857" y="214232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rot="5400000">
              <a:off x="2258138" y="1892289"/>
              <a:ext cx="500066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109"/>
          <p:cNvGrpSpPr/>
          <p:nvPr/>
        </p:nvGrpSpPr>
        <p:grpSpPr>
          <a:xfrm>
            <a:off x="1651709" y="2508179"/>
            <a:ext cx="704919" cy="849383"/>
            <a:chOff x="1651709" y="2508179"/>
            <a:chExt cx="704919" cy="849383"/>
          </a:xfrm>
        </p:grpSpPr>
        <p:sp>
          <p:nvSpPr>
            <p:cNvPr id="8" name="Ellipse 7"/>
            <p:cNvSpPr/>
            <p:nvPr/>
          </p:nvSpPr>
          <p:spPr>
            <a:xfrm>
              <a:off x="1651709" y="292893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7" idx="3"/>
              <a:endCxn id="8" idx="7"/>
            </p:cNvCxnSpPr>
            <p:nvPr/>
          </p:nvCxnSpPr>
          <p:spPr>
            <a:xfrm rot="5400000">
              <a:off x="1945334" y="2580411"/>
              <a:ext cx="483526" cy="33906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108"/>
          <p:cNvGrpSpPr/>
          <p:nvPr/>
        </p:nvGrpSpPr>
        <p:grpSpPr>
          <a:xfrm>
            <a:off x="2722485" y="2356636"/>
            <a:ext cx="920821" cy="580171"/>
            <a:chOff x="2722485" y="2356636"/>
            <a:chExt cx="920821" cy="580171"/>
          </a:xfrm>
        </p:grpSpPr>
        <p:sp>
          <p:nvSpPr>
            <p:cNvPr id="9" name="Ellipse 8"/>
            <p:cNvSpPr/>
            <p:nvPr/>
          </p:nvSpPr>
          <p:spPr>
            <a:xfrm>
              <a:off x="3214678" y="250817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9" name="Gerade Verbindung mit Pfeil 18"/>
            <p:cNvCxnSpPr>
              <a:stCxn id="7" idx="6"/>
              <a:endCxn id="9" idx="1"/>
            </p:cNvCxnSpPr>
            <p:nvPr/>
          </p:nvCxnSpPr>
          <p:spPr>
            <a:xfrm>
              <a:off x="2722485" y="2356636"/>
              <a:ext cx="554964" cy="21431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110"/>
          <p:cNvGrpSpPr/>
          <p:nvPr/>
        </p:nvGrpSpPr>
        <p:grpSpPr>
          <a:xfrm>
            <a:off x="2294651" y="2570950"/>
            <a:ext cx="428628" cy="1143802"/>
            <a:chOff x="2294651" y="2570950"/>
            <a:chExt cx="428628" cy="1143802"/>
          </a:xfrm>
        </p:grpSpPr>
        <p:sp>
          <p:nvSpPr>
            <p:cNvPr id="10" name="Ellipse 9"/>
            <p:cNvSpPr/>
            <p:nvPr/>
          </p:nvSpPr>
          <p:spPr>
            <a:xfrm>
              <a:off x="2294651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2" name="Gerade Verbindung mit Pfeil 21"/>
            <p:cNvCxnSpPr>
              <a:stCxn id="7" idx="4"/>
              <a:endCxn id="10" idx="0"/>
            </p:cNvCxnSpPr>
            <p:nvPr/>
          </p:nvCxnSpPr>
          <p:spPr>
            <a:xfrm rot="16200000" flipH="1">
              <a:off x="2150981" y="2928140"/>
              <a:ext cx="715174" cy="7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11"/>
          <p:cNvGrpSpPr/>
          <p:nvPr/>
        </p:nvGrpSpPr>
        <p:grpSpPr>
          <a:xfrm>
            <a:off x="1802458" y="3651982"/>
            <a:ext cx="554964" cy="705712"/>
            <a:chOff x="1802458" y="3651982"/>
            <a:chExt cx="554964" cy="705712"/>
          </a:xfrm>
        </p:grpSpPr>
        <p:sp>
          <p:nvSpPr>
            <p:cNvPr id="13" name="Ellipse 12"/>
            <p:cNvSpPr/>
            <p:nvPr/>
          </p:nvSpPr>
          <p:spPr>
            <a:xfrm>
              <a:off x="1802458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5" name="Gerade Verbindung mit Pfeil 24"/>
            <p:cNvCxnSpPr>
              <a:stCxn id="10" idx="3"/>
              <a:endCxn id="13" idx="7"/>
            </p:cNvCxnSpPr>
            <p:nvPr/>
          </p:nvCxnSpPr>
          <p:spPr>
            <a:xfrm rot="5400000">
              <a:off x="2092941" y="3727356"/>
              <a:ext cx="339856" cy="18910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12"/>
          <p:cNvGrpSpPr/>
          <p:nvPr/>
        </p:nvGrpSpPr>
        <p:grpSpPr>
          <a:xfrm>
            <a:off x="2660507" y="3651981"/>
            <a:ext cx="554171" cy="705713"/>
            <a:chOff x="2660507" y="3651981"/>
            <a:chExt cx="554171" cy="705713"/>
          </a:xfrm>
        </p:grpSpPr>
        <p:sp>
          <p:nvSpPr>
            <p:cNvPr id="12" name="Ellipse 11"/>
            <p:cNvSpPr/>
            <p:nvPr/>
          </p:nvSpPr>
          <p:spPr>
            <a:xfrm>
              <a:off x="2786050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9" name="Gerade Verbindung mit Pfeil 38"/>
            <p:cNvCxnSpPr>
              <a:stCxn id="10" idx="5"/>
              <a:endCxn id="12" idx="1"/>
            </p:cNvCxnSpPr>
            <p:nvPr/>
          </p:nvCxnSpPr>
          <p:spPr>
            <a:xfrm rot="16200000" flipH="1">
              <a:off x="2584736" y="3727752"/>
              <a:ext cx="339856" cy="188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13"/>
          <p:cNvGrpSpPr/>
          <p:nvPr/>
        </p:nvGrpSpPr>
        <p:grpSpPr>
          <a:xfrm>
            <a:off x="3214678" y="2937600"/>
            <a:ext cx="428628" cy="777152"/>
            <a:chOff x="3214678" y="2937600"/>
            <a:chExt cx="428628" cy="777152"/>
          </a:xfrm>
        </p:grpSpPr>
        <p:sp>
          <p:nvSpPr>
            <p:cNvPr id="11" name="Ellipse 10"/>
            <p:cNvSpPr/>
            <p:nvPr/>
          </p:nvSpPr>
          <p:spPr>
            <a:xfrm>
              <a:off x="3214678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Gerade Verbindung mit Pfeil 45"/>
            <p:cNvCxnSpPr>
              <a:stCxn id="9" idx="4"/>
              <a:endCxn id="11" idx="0"/>
            </p:cNvCxnSpPr>
            <p:nvPr/>
          </p:nvCxnSpPr>
          <p:spPr>
            <a:xfrm rot="5400000">
              <a:off x="3254334" y="3111465"/>
              <a:ext cx="349317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14"/>
          <p:cNvGrpSpPr/>
          <p:nvPr/>
        </p:nvGrpSpPr>
        <p:grpSpPr>
          <a:xfrm>
            <a:off x="5634904" y="1643052"/>
            <a:ext cx="428628" cy="927897"/>
            <a:chOff x="5634904" y="1643052"/>
            <a:chExt cx="428628" cy="927897"/>
          </a:xfrm>
        </p:grpSpPr>
        <p:sp>
          <p:nvSpPr>
            <p:cNvPr id="52" name="Ellipse 51"/>
            <p:cNvSpPr/>
            <p:nvPr/>
          </p:nvSpPr>
          <p:spPr>
            <a:xfrm>
              <a:off x="5634904" y="214232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9" name="Gerade Verbindung mit Pfeil 58"/>
            <p:cNvCxnSpPr>
              <a:endCxn id="52" idx="0"/>
            </p:cNvCxnSpPr>
            <p:nvPr/>
          </p:nvCxnSpPr>
          <p:spPr>
            <a:xfrm rot="5400000">
              <a:off x="5599586" y="1892685"/>
              <a:ext cx="499269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115"/>
          <p:cNvGrpSpPr/>
          <p:nvPr/>
        </p:nvGrpSpPr>
        <p:grpSpPr>
          <a:xfrm>
            <a:off x="4991168" y="2508178"/>
            <a:ext cx="706507" cy="760611"/>
            <a:chOff x="4991168" y="2508178"/>
            <a:chExt cx="706507" cy="760611"/>
          </a:xfrm>
        </p:grpSpPr>
        <p:sp>
          <p:nvSpPr>
            <p:cNvPr id="53" name="Ellipse 52"/>
            <p:cNvSpPr/>
            <p:nvPr/>
          </p:nvSpPr>
          <p:spPr>
            <a:xfrm>
              <a:off x="4991168" y="284016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Gerade Verbindung mit Pfeil 59"/>
            <p:cNvCxnSpPr>
              <a:stCxn id="52" idx="3"/>
              <a:endCxn id="53" idx="7"/>
            </p:cNvCxnSpPr>
            <p:nvPr/>
          </p:nvCxnSpPr>
          <p:spPr>
            <a:xfrm rot="5400000">
              <a:off x="5329973" y="2535230"/>
              <a:ext cx="394754" cy="34065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116"/>
          <p:cNvGrpSpPr/>
          <p:nvPr/>
        </p:nvGrpSpPr>
        <p:grpSpPr>
          <a:xfrm>
            <a:off x="4625312" y="3206019"/>
            <a:ext cx="428628" cy="1205777"/>
            <a:chOff x="4625312" y="3206019"/>
            <a:chExt cx="428628" cy="1205777"/>
          </a:xfrm>
        </p:grpSpPr>
        <p:sp>
          <p:nvSpPr>
            <p:cNvPr id="58" name="Ellipse 57"/>
            <p:cNvSpPr/>
            <p:nvPr/>
          </p:nvSpPr>
          <p:spPr>
            <a:xfrm>
              <a:off x="4625312" y="3983168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53" idx="3"/>
              <a:endCxn id="58" idx="0"/>
            </p:cNvCxnSpPr>
            <p:nvPr/>
          </p:nvCxnSpPr>
          <p:spPr>
            <a:xfrm rot="5400000">
              <a:off x="4558208" y="3487437"/>
              <a:ext cx="777150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117"/>
          <p:cNvGrpSpPr/>
          <p:nvPr/>
        </p:nvGrpSpPr>
        <p:grpSpPr>
          <a:xfrm>
            <a:off x="5357024" y="3206017"/>
            <a:ext cx="428628" cy="1205780"/>
            <a:chOff x="5357024" y="3206017"/>
            <a:chExt cx="428628" cy="1205780"/>
          </a:xfrm>
        </p:grpSpPr>
        <p:sp>
          <p:nvSpPr>
            <p:cNvPr id="57" name="Ellipse 56"/>
            <p:cNvSpPr/>
            <p:nvPr/>
          </p:nvSpPr>
          <p:spPr>
            <a:xfrm>
              <a:off x="5357024" y="398316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4" name="Gerade Verbindung mit Pfeil 63"/>
            <p:cNvCxnSpPr>
              <a:stCxn id="53" idx="5"/>
              <a:endCxn id="57" idx="0"/>
            </p:cNvCxnSpPr>
            <p:nvPr/>
          </p:nvCxnSpPr>
          <p:spPr>
            <a:xfrm rot="16200000" flipH="1">
              <a:off x="5075606" y="3487436"/>
              <a:ext cx="777151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118"/>
          <p:cNvGrpSpPr/>
          <p:nvPr/>
        </p:nvGrpSpPr>
        <p:grpSpPr>
          <a:xfrm>
            <a:off x="6000762" y="2508177"/>
            <a:ext cx="794482" cy="760613"/>
            <a:chOff x="6000762" y="2508177"/>
            <a:chExt cx="794482" cy="760613"/>
          </a:xfrm>
        </p:grpSpPr>
        <p:cxnSp>
          <p:nvCxnSpPr>
            <p:cNvPr id="61" name="Gerade Verbindung mit Pfeil 60"/>
            <p:cNvCxnSpPr>
              <a:stCxn id="52" idx="5"/>
              <a:endCxn id="94" idx="1"/>
            </p:cNvCxnSpPr>
            <p:nvPr/>
          </p:nvCxnSpPr>
          <p:spPr>
            <a:xfrm rot="16200000" flipH="1">
              <a:off x="6017697" y="2491242"/>
              <a:ext cx="394755" cy="42862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6366616" y="284016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Gruppieren 119"/>
          <p:cNvGrpSpPr/>
          <p:nvPr/>
        </p:nvGrpSpPr>
        <p:grpSpPr>
          <a:xfrm>
            <a:off x="6000760" y="3206020"/>
            <a:ext cx="428628" cy="1205777"/>
            <a:chOff x="6000760" y="3206020"/>
            <a:chExt cx="428628" cy="1205777"/>
          </a:xfrm>
        </p:grpSpPr>
        <p:sp>
          <p:nvSpPr>
            <p:cNvPr id="96" name="Ellipse 95"/>
            <p:cNvSpPr/>
            <p:nvPr/>
          </p:nvSpPr>
          <p:spPr>
            <a:xfrm>
              <a:off x="6000760" y="398316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7" name="Gerade Verbindung mit Pfeil 96"/>
            <p:cNvCxnSpPr>
              <a:stCxn id="94" idx="3"/>
              <a:endCxn id="96" idx="0"/>
            </p:cNvCxnSpPr>
            <p:nvPr/>
          </p:nvCxnSpPr>
          <p:spPr>
            <a:xfrm rot="5400000">
              <a:off x="5933656" y="3487438"/>
              <a:ext cx="777150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120"/>
          <p:cNvGrpSpPr/>
          <p:nvPr/>
        </p:nvGrpSpPr>
        <p:grpSpPr>
          <a:xfrm>
            <a:off x="6732472" y="3206018"/>
            <a:ext cx="428628" cy="1205780"/>
            <a:chOff x="6732472" y="3206018"/>
            <a:chExt cx="428628" cy="1205780"/>
          </a:xfrm>
        </p:grpSpPr>
        <p:sp>
          <p:nvSpPr>
            <p:cNvPr id="95" name="Ellipse 94"/>
            <p:cNvSpPr/>
            <p:nvPr/>
          </p:nvSpPr>
          <p:spPr>
            <a:xfrm>
              <a:off x="6732472" y="3983170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8" name="Gerade Verbindung mit Pfeil 97"/>
            <p:cNvCxnSpPr>
              <a:stCxn id="94" idx="5"/>
              <a:endCxn id="95" idx="0"/>
            </p:cNvCxnSpPr>
            <p:nvPr/>
          </p:nvCxnSpPr>
          <p:spPr>
            <a:xfrm rot="16200000" flipH="1">
              <a:off x="6451054" y="3487437"/>
              <a:ext cx="777151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Gerade Verbindung mit Pfeil 125"/>
          <p:cNvCxnSpPr>
            <a:stCxn id="9" idx="6"/>
            <a:endCxn id="53" idx="1"/>
          </p:cNvCxnSpPr>
          <p:nvPr/>
        </p:nvCxnSpPr>
        <p:spPr>
          <a:xfrm>
            <a:off x="3643306" y="2722493"/>
            <a:ext cx="1410633" cy="1804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53" idx="2"/>
            <a:endCxn id="11" idx="6"/>
          </p:cNvCxnSpPr>
          <p:nvPr/>
        </p:nvCxnSpPr>
        <p:spPr>
          <a:xfrm rot="10800000" flipV="1">
            <a:off x="3643306" y="3054474"/>
            <a:ext cx="1347862" cy="44596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1" idx="5"/>
            <a:endCxn id="58" idx="1"/>
          </p:cNvCxnSpPr>
          <p:nvPr/>
        </p:nvCxnSpPr>
        <p:spPr>
          <a:xfrm rot="16200000" flipH="1">
            <a:off x="3937330" y="3295186"/>
            <a:ext cx="393958" cy="11075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58" idx="2"/>
            <a:endCxn id="12" idx="6"/>
          </p:cNvCxnSpPr>
          <p:nvPr/>
        </p:nvCxnSpPr>
        <p:spPr>
          <a:xfrm rot="10800000">
            <a:off x="3214678" y="4143380"/>
            <a:ext cx="1410634" cy="541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8" idx="5"/>
            <a:endCxn id="10" idx="1"/>
          </p:cNvCxnSpPr>
          <p:nvPr/>
        </p:nvCxnSpPr>
        <p:spPr>
          <a:xfrm rot="16200000" flipH="1">
            <a:off x="2160442" y="3151915"/>
            <a:ext cx="54104" cy="33985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53" idx="6"/>
            <a:endCxn id="94" idx="2"/>
          </p:cNvCxnSpPr>
          <p:nvPr/>
        </p:nvCxnSpPr>
        <p:spPr>
          <a:xfrm>
            <a:off x="5419796" y="3054475"/>
            <a:ext cx="946820" cy="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" name="Fußzeilenplatzhalt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357422" y="1428736"/>
            <a:ext cx="4286280" cy="428628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4800" b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CDOObject</a:t>
            </a:r>
            <a:endParaRPr lang="en-US"/>
          </a:p>
        </p:txBody>
      </p:sp>
      <p:grpSp>
        <p:nvGrpSpPr>
          <p:cNvPr id="3" name="Gruppieren 10"/>
          <p:cNvGrpSpPr/>
          <p:nvPr/>
        </p:nvGrpSpPr>
        <p:grpSpPr>
          <a:xfrm>
            <a:off x="2639049" y="2396677"/>
            <a:ext cx="3718901" cy="2246769"/>
            <a:chOff x="3880705" y="1500174"/>
            <a:chExt cx="3718901" cy="2246769"/>
          </a:xfrm>
        </p:grpSpPr>
        <p:sp>
          <p:nvSpPr>
            <p:cNvPr id="9" name="Textfeld 8"/>
            <p:cNvSpPr txBox="1"/>
            <p:nvPr/>
          </p:nvSpPr>
          <p:spPr>
            <a:xfrm>
              <a:off x="3880705" y="1500174"/>
              <a:ext cx="154843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id: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state: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resource: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revision:</a:t>
              </a:r>
            </a:p>
            <a:p>
              <a:pPr algn="r"/>
              <a:r>
                <a:rPr lang="en-US" sz="2800" smtClean="0">
                  <a:solidFill>
                    <a:schemeClr val="bg1"/>
                  </a:solidFill>
                </a:rPr>
                <a:t>view: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29140" y="1500174"/>
              <a:ext cx="217046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</a:rPr>
                <a:t>CDOID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CDOState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CDOResource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CDORevision</a:t>
              </a:r>
            </a:p>
            <a:p>
              <a:r>
                <a:rPr lang="en-US" sz="2800" smtClean="0">
                  <a:solidFill>
                    <a:schemeClr val="bg1"/>
                  </a:solidFill>
                </a:rPr>
                <a:t>CDOView</a:t>
              </a:r>
            </a:p>
          </p:txBody>
        </p:sp>
      </p:grp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CDOObject</a:t>
            </a:r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2357422" y="1428736"/>
            <a:ext cx="4286280" cy="4286280"/>
            <a:chOff x="2357422" y="1428736"/>
            <a:chExt cx="4286280" cy="4286280"/>
          </a:xfrm>
        </p:grpSpPr>
        <p:sp>
          <p:nvSpPr>
            <p:cNvPr id="7" name="Ellipse 6"/>
            <p:cNvSpPr/>
            <p:nvPr/>
          </p:nvSpPr>
          <p:spPr>
            <a:xfrm>
              <a:off x="2357422" y="1428736"/>
              <a:ext cx="4286280" cy="4286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4800" b="1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" name="Gruppieren 10"/>
            <p:cNvGrpSpPr/>
            <p:nvPr/>
          </p:nvGrpSpPr>
          <p:grpSpPr>
            <a:xfrm>
              <a:off x="2639049" y="2396677"/>
              <a:ext cx="3718901" cy="2246769"/>
              <a:chOff x="3880705" y="1500174"/>
              <a:chExt cx="3718901" cy="2246769"/>
            </a:xfrm>
          </p:grpSpPr>
          <p:sp>
            <p:nvSpPr>
              <p:cNvPr id="9" name="Textfeld 8"/>
              <p:cNvSpPr txBox="1"/>
              <p:nvPr/>
            </p:nvSpPr>
            <p:spPr>
              <a:xfrm>
                <a:off x="3880705" y="1500174"/>
                <a:ext cx="154843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state: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resource: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revision:</a:t>
                </a:r>
              </a:p>
              <a:p>
                <a:pPr algn="r"/>
                <a:r>
                  <a:rPr lang="en-US" sz="2800" smtClean="0">
                    <a:solidFill>
                      <a:schemeClr val="bg1"/>
                    </a:solidFill>
                  </a:rPr>
                  <a:t>view: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5429140" y="1500174"/>
                <a:ext cx="2170466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CDOState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CDOResource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CDORevision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</a:rPr>
                  <a:t>CDOView</a:t>
                </a:r>
              </a:p>
            </p:txBody>
          </p:sp>
        </p:grpSp>
      </p:grpSp>
      <p:grpSp>
        <p:nvGrpSpPr>
          <p:cNvPr id="47" name="Gruppieren 46"/>
          <p:cNvGrpSpPr/>
          <p:nvPr/>
        </p:nvGrpSpPr>
        <p:grpSpPr>
          <a:xfrm>
            <a:off x="843757" y="1500174"/>
            <a:ext cx="7379319" cy="2571970"/>
            <a:chOff x="843757" y="1500174"/>
            <a:chExt cx="7379319" cy="2571970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3922675" y="3062488"/>
              <a:ext cx="1293622" cy="1009656"/>
              <a:chOff x="1571604" y="1285860"/>
              <a:chExt cx="5857916" cy="45720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1571604" y="1285860"/>
                <a:ext cx="5857916" cy="457203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60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uppieren 10"/>
              <p:cNvGrpSpPr/>
              <p:nvPr/>
            </p:nvGrpSpPr>
            <p:grpSpPr>
              <a:xfrm>
                <a:off x="1844545" y="1571612"/>
                <a:ext cx="5258311" cy="3553951"/>
                <a:chOff x="2117663" y="1500174"/>
                <a:chExt cx="5258311" cy="3553951"/>
              </a:xfrm>
            </p:grpSpPr>
            <p:sp>
              <p:nvSpPr>
                <p:cNvPr id="19" name="Textfeld 18"/>
                <p:cNvSpPr txBox="1"/>
                <p:nvPr/>
              </p:nvSpPr>
              <p:spPr>
                <a:xfrm>
                  <a:off x="2117663" y="1500174"/>
                  <a:ext cx="3311505" cy="35539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version: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class: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created: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revised: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resourceID: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containerID: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containingFeatureID: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values:</a:t>
                  </a:r>
                </a:p>
              </p:txBody>
            </p:sp>
            <p:sp>
              <p:nvSpPr>
                <p:cNvPr id="20" name="Textfeld 19"/>
                <p:cNvSpPr txBox="1"/>
                <p:nvPr/>
              </p:nvSpPr>
              <p:spPr>
                <a:xfrm>
                  <a:off x="5429137" y="1500174"/>
                  <a:ext cx="1946837" cy="35539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int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CDOClass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long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long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int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Object[]</a:t>
                  </a:r>
                </a:p>
              </p:txBody>
            </p:sp>
          </p:grpSp>
        </p:grpSp>
        <p:grpSp>
          <p:nvGrpSpPr>
            <p:cNvPr id="21" name="Gruppieren 20"/>
            <p:cNvGrpSpPr/>
            <p:nvPr/>
          </p:nvGrpSpPr>
          <p:grpSpPr>
            <a:xfrm>
              <a:off x="5422442" y="3062488"/>
              <a:ext cx="1293622" cy="1009656"/>
              <a:chOff x="1571604" y="1285860"/>
              <a:chExt cx="5857916" cy="4572032"/>
            </a:xfrm>
          </p:grpSpPr>
          <p:sp>
            <p:nvSpPr>
              <p:cNvPr id="22" name="Abgerundetes Rechteck 21"/>
              <p:cNvSpPr/>
              <p:nvPr/>
            </p:nvSpPr>
            <p:spPr>
              <a:xfrm>
                <a:off x="1571604" y="1285860"/>
                <a:ext cx="5857916" cy="457203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60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" name="Gruppieren 10"/>
              <p:cNvGrpSpPr/>
              <p:nvPr/>
            </p:nvGrpSpPr>
            <p:grpSpPr>
              <a:xfrm>
                <a:off x="1844545" y="1571612"/>
                <a:ext cx="5258311" cy="3553951"/>
                <a:chOff x="2117663" y="1500174"/>
                <a:chExt cx="5258311" cy="3553951"/>
              </a:xfrm>
            </p:grpSpPr>
            <p:sp>
              <p:nvSpPr>
                <p:cNvPr id="24" name="Textfeld 23"/>
                <p:cNvSpPr txBox="1"/>
                <p:nvPr/>
              </p:nvSpPr>
              <p:spPr>
                <a:xfrm>
                  <a:off x="2117663" y="1500174"/>
                  <a:ext cx="3311505" cy="35539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version: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class: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created: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revised: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resourceID: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containerID: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containingFeatureID: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values:</a:t>
                  </a:r>
                </a:p>
              </p:txBody>
            </p:sp>
            <p:sp>
              <p:nvSpPr>
                <p:cNvPr id="25" name="Textfeld 24"/>
                <p:cNvSpPr txBox="1"/>
                <p:nvPr/>
              </p:nvSpPr>
              <p:spPr>
                <a:xfrm>
                  <a:off x="5429137" y="1500174"/>
                  <a:ext cx="1946837" cy="35539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int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CDOClass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long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long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int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Object[]</a:t>
                  </a:r>
                </a:p>
              </p:txBody>
            </p:sp>
          </p:grpSp>
        </p:grpSp>
        <p:grpSp>
          <p:nvGrpSpPr>
            <p:cNvPr id="26" name="Gruppieren 25"/>
            <p:cNvGrpSpPr/>
            <p:nvPr/>
          </p:nvGrpSpPr>
          <p:grpSpPr>
            <a:xfrm>
              <a:off x="6929454" y="3062488"/>
              <a:ext cx="1293622" cy="1009656"/>
              <a:chOff x="1571604" y="1285860"/>
              <a:chExt cx="5857916" cy="4572032"/>
            </a:xfrm>
          </p:grpSpPr>
          <p:sp>
            <p:nvSpPr>
              <p:cNvPr id="27" name="Abgerundetes Rechteck 26"/>
              <p:cNvSpPr/>
              <p:nvPr/>
            </p:nvSpPr>
            <p:spPr>
              <a:xfrm>
                <a:off x="1571604" y="1285860"/>
                <a:ext cx="5857916" cy="457203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60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8" name="Gruppieren 10"/>
              <p:cNvGrpSpPr/>
              <p:nvPr/>
            </p:nvGrpSpPr>
            <p:grpSpPr>
              <a:xfrm>
                <a:off x="1844545" y="1571612"/>
                <a:ext cx="5258311" cy="3553951"/>
                <a:chOff x="2117663" y="1500174"/>
                <a:chExt cx="5258311" cy="3553951"/>
              </a:xfrm>
            </p:grpSpPr>
            <p:sp>
              <p:nvSpPr>
                <p:cNvPr id="29" name="Textfeld 28"/>
                <p:cNvSpPr txBox="1"/>
                <p:nvPr/>
              </p:nvSpPr>
              <p:spPr>
                <a:xfrm>
                  <a:off x="2117663" y="1500174"/>
                  <a:ext cx="3311505" cy="35539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version: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class: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created: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revised: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resourceID: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containerID: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containingFeatureID:</a:t>
                  </a:r>
                </a:p>
                <a:p>
                  <a:pPr algn="r"/>
                  <a:r>
                    <a:rPr lang="en-US" sz="500" smtClean="0">
                      <a:solidFill>
                        <a:schemeClr val="bg1"/>
                      </a:solidFill>
                    </a:rPr>
                    <a:t>values:</a:t>
                  </a:r>
                </a:p>
              </p:txBody>
            </p:sp>
            <p:sp>
              <p:nvSpPr>
                <p:cNvPr id="30" name="Textfeld 29"/>
                <p:cNvSpPr txBox="1"/>
                <p:nvPr/>
              </p:nvSpPr>
              <p:spPr>
                <a:xfrm>
                  <a:off x="5429137" y="1500174"/>
                  <a:ext cx="1946837" cy="35539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int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CDOClass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long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long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int</a:t>
                  </a:r>
                </a:p>
                <a:p>
                  <a:r>
                    <a:rPr lang="en-US" sz="500" smtClean="0">
                      <a:solidFill>
                        <a:schemeClr val="bg1"/>
                      </a:solidFill>
                    </a:rPr>
                    <a:t>Object[]</a:t>
                  </a:r>
                </a:p>
              </p:txBody>
            </p:sp>
          </p:grpSp>
        </p:grpSp>
        <p:sp>
          <p:nvSpPr>
            <p:cNvPr id="31" name="Pfeil nach unten 30"/>
            <p:cNvSpPr/>
            <p:nvPr/>
          </p:nvSpPr>
          <p:spPr>
            <a:xfrm>
              <a:off x="4464843" y="2285992"/>
              <a:ext cx="214314" cy="77649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32" name="Pfeil nach unten 31"/>
            <p:cNvSpPr/>
            <p:nvPr/>
          </p:nvSpPr>
          <p:spPr>
            <a:xfrm>
              <a:off x="5892528" y="2285992"/>
              <a:ext cx="214314" cy="77649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33" name="Pfeil nach unten 32"/>
            <p:cNvSpPr/>
            <p:nvPr/>
          </p:nvSpPr>
          <p:spPr>
            <a:xfrm>
              <a:off x="7429520" y="2285992"/>
              <a:ext cx="214314" cy="77649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922675" y="1500174"/>
              <a:ext cx="4300401" cy="928694"/>
            </a:xfrm>
            <a:prstGeom prst="roundRect">
              <a:avLst>
                <a:gd name="adj" fmla="val 4353"/>
              </a:avLst>
            </a:prstGeom>
            <a:ln w="1270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u="none" strike="noStrike" cap="none" normalizeH="0" baseline="0" smtClean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ea typeface="ＭＳ Ｐゴシック" pitchFamily="80" charset="-128"/>
                </a:rPr>
                <a:t>CDORevisionManager</a:t>
              </a:r>
              <a:endParaRPr kumimoji="0" lang="en-US" sz="3600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843757" y="1500174"/>
              <a:ext cx="2156607" cy="928694"/>
            </a:xfrm>
            <a:prstGeom prst="roundRect">
              <a:avLst>
                <a:gd name="adj" fmla="val 4353"/>
              </a:avLst>
            </a:prstGeom>
            <a:ln w="1270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u="none" strike="noStrike" cap="none" normalizeH="0" baseline="0" smtClean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ea typeface="ＭＳ Ｐゴシック" pitchFamily="80" charset="-128"/>
                </a:rPr>
                <a:t>CDOSession</a:t>
              </a:r>
              <a:endParaRPr kumimoji="0" lang="en-US" sz="3600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endParaRPr>
            </a:p>
          </p:txBody>
        </p:sp>
        <p:sp>
          <p:nvSpPr>
            <p:cNvPr id="36" name="Pfeil nach links und rechts 35"/>
            <p:cNvSpPr/>
            <p:nvPr/>
          </p:nvSpPr>
          <p:spPr>
            <a:xfrm>
              <a:off x="3000364" y="1857364"/>
              <a:ext cx="922311" cy="214314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</p:grpSp>
      <p:sp>
        <p:nvSpPr>
          <p:cNvPr id="48" name="Pfeil nach unten 47"/>
          <p:cNvSpPr/>
          <p:nvPr/>
        </p:nvSpPr>
        <p:spPr>
          <a:xfrm flipV="1">
            <a:off x="4464843" y="4072144"/>
            <a:ext cx="214314" cy="571302"/>
          </a:xfrm>
          <a:prstGeom prst="downArrow">
            <a:avLst/>
          </a:prstGeom>
          <a:solidFill>
            <a:srgbClr val="6B95C7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49" name="Pfeil nach unten 48"/>
          <p:cNvSpPr/>
          <p:nvPr/>
        </p:nvSpPr>
        <p:spPr>
          <a:xfrm flipV="1">
            <a:off x="5952881" y="4081663"/>
            <a:ext cx="214314" cy="571302"/>
          </a:xfrm>
          <a:prstGeom prst="downArrow">
            <a:avLst/>
          </a:prstGeom>
          <a:solidFill>
            <a:srgbClr val="6B95C7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50" name="Pfeil nach unten 49"/>
          <p:cNvSpPr/>
          <p:nvPr/>
        </p:nvSpPr>
        <p:spPr>
          <a:xfrm flipV="1">
            <a:off x="7485095" y="4066390"/>
            <a:ext cx="214314" cy="571302"/>
          </a:xfrm>
          <a:prstGeom prst="downArrow">
            <a:avLst/>
          </a:prstGeom>
          <a:solidFill>
            <a:srgbClr val="6B95C7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3929058" y="4406304"/>
            <a:ext cx="1308712" cy="1308712"/>
            <a:chOff x="2357422" y="1428736"/>
            <a:chExt cx="4286280" cy="4286280"/>
          </a:xfrm>
        </p:grpSpPr>
        <p:sp>
          <p:nvSpPr>
            <p:cNvPr id="12" name="Ellipse 11"/>
            <p:cNvSpPr/>
            <p:nvPr/>
          </p:nvSpPr>
          <p:spPr>
            <a:xfrm>
              <a:off x="2357422" y="1428736"/>
              <a:ext cx="4286280" cy="4286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b="1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3" name="Gruppieren 10"/>
            <p:cNvGrpSpPr/>
            <p:nvPr/>
          </p:nvGrpSpPr>
          <p:grpSpPr>
            <a:xfrm>
              <a:off x="2510926" y="2396677"/>
              <a:ext cx="3839094" cy="1992449"/>
              <a:chOff x="3752582" y="1500174"/>
              <a:chExt cx="3839094" cy="1992449"/>
            </a:xfrm>
          </p:grpSpPr>
          <p:sp>
            <p:nvSpPr>
              <p:cNvPr id="14" name="Textfeld 13"/>
              <p:cNvSpPr txBox="1"/>
              <p:nvPr/>
            </p:nvSpPr>
            <p:spPr>
              <a:xfrm>
                <a:off x="3752582" y="1500174"/>
                <a:ext cx="1676574" cy="1992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state: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resource: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revision: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view:</a:t>
                </a: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5429140" y="1500174"/>
                <a:ext cx="2162536" cy="1992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CDOState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CDOResource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CDORevision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CDOView</a:t>
                </a:r>
              </a:p>
            </p:txBody>
          </p:sp>
        </p:grpSp>
      </p:grpSp>
      <p:grpSp>
        <p:nvGrpSpPr>
          <p:cNvPr id="37" name="Gruppieren 36"/>
          <p:cNvGrpSpPr/>
          <p:nvPr/>
        </p:nvGrpSpPr>
        <p:grpSpPr>
          <a:xfrm>
            <a:off x="5429256" y="4406304"/>
            <a:ext cx="1308712" cy="1308712"/>
            <a:chOff x="2357422" y="1428736"/>
            <a:chExt cx="4286280" cy="4286280"/>
          </a:xfrm>
        </p:grpSpPr>
        <p:sp>
          <p:nvSpPr>
            <p:cNvPr id="38" name="Ellipse 37"/>
            <p:cNvSpPr/>
            <p:nvPr/>
          </p:nvSpPr>
          <p:spPr>
            <a:xfrm>
              <a:off x="2357422" y="1428736"/>
              <a:ext cx="4286280" cy="4286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b="1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9" name="Gruppieren 10"/>
            <p:cNvGrpSpPr/>
            <p:nvPr/>
          </p:nvGrpSpPr>
          <p:grpSpPr>
            <a:xfrm>
              <a:off x="2510926" y="2396677"/>
              <a:ext cx="3839094" cy="1992449"/>
              <a:chOff x="3752582" y="1500174"/>
              <a:chExt cx="3839094" cy="1992449"/>
            </a:xfrm>
          </p:grpSpPr>
          <p:sp>
            <p:nvSpPr>
              <p:cNvPr id="40" name="Textfeld 39"/>
              <p:cNvSpPr txBox="1"/>
              <p:nvPr/>
            </p:nvSpPr>
            <p:spPr>
              <a:xfrm>
                <a:off x="3752582" y="1500174"/>
                <a:ext cx="1676574" cy="1992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state: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resource: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revision: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view:</a:t>
                </a: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5429140" y="1500174"/>
                <a:ext cx="2162536" cy="1992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CDOState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CDOResource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CDORevision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CDOView</a:t>
                </a:r>
              </a:p>
            </p:txBody>
          </p:sp>
        </p:grpSp>
      </p:grpSp>
      <p:grpSp>
        <p:nvGrpSpPr>
          <p:cNvPr id="42" name="Gruppieren 41"/>
          <p:cNvGrpSpPr/>
          <p:nvPr/>
        </p:nvGrpSpPr>
        <p:grpSpPr>
          <a:xfrm>
            <a:off x="6929454" y="4406304"/>
            <a:ext cx="1308712" cy="1308712"/>
            <a:chOff x="2357422" y="1428736"/>
            <a:chExt cx="4286280" cy="4286280"/>
          </a:xfrm>
        </p:grpSpPr>
        <p:sp>
          <p:nvSpPr>
            <p:cNvPr id="43" name="Ellipse 42"/>
            <p:cNvSpPr/>
            <p:nvPr/>
          </p:nvSpPr>
          <p:spPr>
            <a:xfrm>
              <a:off x="2357422" y="1428736"/>
              <a:ext cx="4286280" cy="4286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100" b="1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44" name="Gruppieren 10"/>
            <p:cNvGrpSpPr/>
            <p:nvPr/>
          </p:nvGrpSpPr>
          <p:grpSpPr>
            <a:xfrm>
              <a:off x="2510926" y="2396677"/>
              <a:ext cx="3839094" cy="1992449"/>
              <a:chOff x="3752582" y="1500174"/>
              <a:chExt cx="3839094" cy="1992449"/>
            </a:xfrm>
          </p:grpSpPr>
          <p:sp>
            <p:nvSpPr>
              <p:cNvPr id="45" name="Textfeld 44"/>
              <p:cNvSpPr txBox="1"/>
              <p:nvPr/>
            </p:nvSpPr>
            <p:spPr>
              <a:xfrm>
                <a:off x="3752582" y="1500174"/>
                <a:ext cx="1676574" cy="1992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state: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resource: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revision:</a:t>
                </a:r>
              </a:p>
              <a:p>
                <a:pPr algn="r"/>
                <a:r>
                  <a:rPr lang="en-US" sz="700" smtClean="0">
                    <a:solidFill>
                      <a:schemeClr val="bg1"/>
                    </a:solidFill>
                  </a:rPr>
                  <a:t>view:</a:t>
                </a: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5429140" y="1500174"/>
                <a:ext cx="2162536" cy="1992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CDOState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CDOResource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CDORevision</a:t>
                </a:r>
              </a:p>
              <a:p>
                <a:r>
                  <a:rPr lang="en-US" sz="700" smtClean="0">
                    <a:solidFill>
                      <a:schemeClr val="bg1"/>
                    </a:solidFill>
                  </a:rPr>
                  <a:t>CDOView</a:t>
                </a:r>
              </a:p>
            </p:txBody>
          </p:sp>
        </p:grpSp>
      </p:grpSp>
      <p:sp>
        <p:nvSpPr>
          <p:cNvPr id="51" name="Abgerundetes Rechteck 50"/>
          <p:cNvSpPr/>
          <p:nvPr/>
        </p:nvSpPr>
        <p:spPr bwMode="auto">
          <a:xfrm>
            <a:off x="848535" y="4572008"/>
            <a:ext cx="2156607" cy="928694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CDOView</a:t>
            </a:r>
            <a:endParaRPr kumimoji="0" lang="en-US" sz="36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52" name="Pfeil nach links und rechts 51"/>
          <p:cNvSpPr/>
          <p:nvPr/>
        </p:nvSpPr>
        <p:spPr>
          <a:xfrm rot="5400000">
            <a:off x="892944" y="3393282"/>
            <a:ext cx="2143138" cy="214314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grpSp>
        <p:nvGrpSpPr>
          <p:cNvPr id="59" name="Gruppieren 58"/>
          <p:cNvGrpSpPr/>
          <p:nvPr/>
        </p:nvGrpSpPr>
        <p:grpSpPr>
          <a:xfrm>
            <a:off x="1857356" y="5500702"/>
            <a:ext cx="5863662" cy="571504"/>
            <a:chOff x="1857356" y="5500702"/>
            <a:chExt cx="5863662" cy="571504"/>
          </a:xfrm>
        </p:grpSpPr>
        <p:sp>
          <p:nvSpPr>
            <p:cNvPr id="54" name="Nach oben gebogener Pfeil 53"/>
            <p:cNvSpPr/>
            <p:nvPr/>
          </p:nvSpPr>
          <p:spPr>
            <a:xfrm>
              <a:off x="1971676" y="5715016"/>
              <a:ext cx="2707482" cy="357190"/>
            </a:xfrm>
            <a:prstGeom prst="bentUpArrow">
              <a:avLst>
                <a:gd name="adj1" fmla="val 33000"/>
                <a:gd name="adj2" fmla="val 35285"/>
                <a:gd name="adj3" fmla="val 33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56" name="Pfeil nach unten 55"/>
            <p:cNvSpPr/>
            <p:nvPr/>
          </p:nvSpPr>
          <p:spPr>
            <a:xfrm flipV="1">
              <a:off x="1857356" y="5500702"/>
              <a:ext cx="214314" cy="57150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57" name="Nach oben gebogener Pfeil 56"/>
            <p:cNvSpPr/>
            <p:nvPr/>
          </p:nvSpPr>
          <p:spPr>
            <a:xfrm>
              <a:off x="3506524" y="5715016"/>
              <a:ext cx="2707482" cy="357190"/>
            </a:xfrm>
            <a:prstGeom prst="bentUpArrow">
              <a:avLst>
                <a:gd name="adj1" fmla="val 33000"/>
                <a:gd name="adj2" fmla="val 35285"/>
                <a:gd name="adj3" fmla="val 33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58" name="Nach oben gebogener Pfeil 57"/>
            <p:cNvSpPr/>
            <p:nvPr/>
          </p:nvSpPr>
          <p:spPr>
            <a:xfrm>
              <a:off x="5013536" y="5715016"/>
              <a:ext cx="2707482" cy="357190"/>
            </a:xfrm>
            <a:prstGeom prst="bentUpArrow">
              <a:avLst>
                <a:gd name="adj1" fmla="val 33000"/>
                <a:gd name="adj2" fmla="val 35285"/>
                <a:gd name="adj3" fmla="val 33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</p:grpSp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0" name="Fußzeilenplatzhalt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00573 0.2180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CDOObject</a:t>
            </a:r>
            <a:endParaRPr lang="en-US"/>
          </a:p>
        </p:txBody>
      </p:sp>
      <p:grpSp>
        <p:nvGrpSpPr>
          <p:cNvPr id="3" name="Gruppieren 7"/>
          <p:cNvGrpSpPr/>
          <p:nvPr/>
        </p:nvGrpSpPr>
        <p:grpSpPr>
          <a:xfrm>
            <a:off x="2600446" y="1417638"/>
            <a:ext cx="3613559" cy="3613559"/>
            <a:chOff x="2357422" y="1428736"/>
            <a:chExt cx="4286280" cy="4286280"/>
          </a:xfrm>
        </p:grpSpPr>
        <p:sp>
          <p:nvSpPr>
            <p:cNvPr id="7" name="Ellipse 6"/>
            <p:cNvSpPr/>
            <p:nvPr/>
          </p:nvSpPr>
          <p:spPr>
            <a:xfrm>
              <a:off x="2357422" y="1428736"/>
              <a:ext cx="4286280" cy="4286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4400" b="1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4" name="Gruppieren 10"/>
            <p:cNvGrpSpPr/>
            <p:nvPr/>
          </p:nvGrpSpPr>
          <p:grpSpPr>
            <a:xfrm>
              <a:off x="2581008" y="2396677"/>
              <a:ext cx="3844532" cy="2299966"/>
              <a:chOff x="3822664" y="1500174"/>
              <a:chExt cx="3844532" cy="2299966"/>
            </a:xfrm>
          </p:grpSpPr>
          <p:sp>
            <p:nvSpPr>
              <p:cNvPr id="9" name="Textfeld 8"/>
              <p:cNvSpPr txBox="1"/>
              <p:nvPr/>
            </p:nvSpPr>
            <p:spPr>
              <a:xfrm>
                <a:off x="3822664" y="1500174"/>
                <a:ext cx="1606478" cy="2299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state:</a:t>
                </a:r>
              </a:p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resource:</a:t>
                </a:r>
              </a:p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revision:</a:t>
                </a:r>
              </a:p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view: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5429139" y="1500174"/>
                <a:ext cx="2238057" cy="2299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2400" smtClean="0">
                    <a:solidFill>
                      <a:schemeClr val="bg1"/>
                    </a:solidFill>
                  </a:rPr>
                  <a:t>CDOState</a:t>
                </a:r>
              </a:p>
              <a:p>
                <a:r>
                  <a:rPr lang="en-US" sz="2400" smtClean="0">
                    <a:solidFill>
                      <a:schemeClr val="bg1"/>
                    </a:solidFill>
                  </a:rPr>
                  <a:t>CDOResource</a:t>
                </a:r>
              </a:p>
              <a:p>
                <a:r>
                  <a:rPr lang="en-US" sz="2400" smtClean="0">
                    <a:solidFill>
                      <a:schemeClr val="bg1"/>
                    </a:solidFill>
                  </a:rPr>
                  <a:t>CDORevision</a:t>
                </a:r>
              </a:p>
              <a:p>
                <a:r>
                  <a:rPr lang="en-US" sz="2400" smtClean="0">
                    <a:solidFill>
                      <a:schemeClr val="bg1"/>
                    </a:solidFill>
                  </a:rPr>
                  <a:t>CDOView</a:t>
                </a:r>
              </a:p>
            </p:txBody>
          </p:sp>
        </p:grpSp>
      </p:grpSp>
      <p:grpSp>
        <p:nvGrpSpPr>
          <p:cNvPr id="60" name="Gruppieren 59"/>
          <p:cNvGrpSpPr/>
          <p:nvPr/>
        </p:nvGrpSpPr>
        <p:grpSpPr>
          <a:xfrm>
            <a:off x="843757" y="1500174"/>
            <a:ext cx="7394409" cy="4572032"/>
            <a:chOff x="843757" y="1500174"/>
            <a:chExt cx="7394409" cy="4572032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843757" y="1500174"/>
              <a:ext cx="7394409" cy="4572032"/>
              <a:chOff x="843757" y="1500174"/>
              <a:chExt cx="7394409" cy="4572032"/>
            </a:xfrm>
          </p:grpSpPr>
          <p:sp>
            <p:nvSpPr>
              <p:cNvPr id="48" name="Pfeil nach unten 47"/>
              <p:cNvSpPr/>
              <p:nvPr/>
            </p:nvSpPr>
            <p:spPr>
              <a:xfrm flipV="1">
                <a:off x="4464843" y="4072144"/>
                <a:ext cx="214314" cy="571302"/>
              </a:xfrm>
              <a:prstGeom prst="downArrow">
                <a:avLst/>
              </a:prstGeom>
              <a:solidFill>
                <a:srgbClr val="6B95C7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chemeClr val="accent2">
                      <a:lumMod val="75000"/>
                    </a:schemeClr>
                  </a:solidFill>
                  <a:ea typeface="ＭＳ Ｐゴシック" pitchFamily="80" charset="-128"/>
                </a:endParaRPr>
              </a:p>
            </p:txBody>
          </p:sp>
          <p:grpSp>
            <p:nvGrpSpPr>
              <p:cNvPr id="5" name="Gruppieren 46"/>
              <p:cNvGrpSpPr/>
              <p:nvPr/>
            </p:nvGrpSpPr>
            <p:grpSpPr>
              <a:xfrm>
                <a:off x="843757" y="1500174"/>
                <a:ext cx="7379319" cy="2571970"/>
                <a:chOff x="843757" y="1500174"/>
                <a:chExt cx="7379319" cy="2571970"/>
              </a:xfrm>
            </p:grpSpPr>
            <p:grpSp>
              <p:nvGrpSpPr>
                <p:cNvPr id="6" name="Gruppieren 15"/>
                <p:cNvGrpSpPr/>
                <p:nvPr/>
              </p:nvGrpSpPr>
              <p:grpSpPr>
                <a:xfrm>
                  <a:off x="3922675" y="3062488"/>
                  <a:ext cx="1293622" cy="1009656"/>
                  <a:chOff x="1571604" y="1285860"/>
                  <a:chExt cx="5857916" cy="4572032"/>
                </a:xfrm>
              </p:grpSpPr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1571604" y="1285860"/>
                    <a:ext cx="5857916" cy="4572032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600" smtClean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8" name="Gruppieren 10"/>
                  <p:cNvGrpSpPr/>
                  <p:nvPr/>
                </p:nvGrpSpPr>
                <p:grpSpPr>
                  <a:xfrm>
                    <a:off x="1844545" y="1571612"/>
                    <a:ext cx="5258311" cy="3553951"/>
                    <a:chOff x="2117663" y="1500174"/>
                    <a:chExt cx="5258311" cy="3553951"/>
                  </a:xfrm>
                </p:grpSpPr>
                <p:sp>
                  <p:nvSpPr>
                    <p:cNvPr id="19" name="Textfeld 18"/>
                    <p:cNvSpPr txBox="1"/>
                    <p:nvPr/>
                  </p:nvSpPr>
                  <p:spPr>
                    <a:xfrm>
                      <a:off x="2117663" y="1500174"/>
                      <a:ext cx="3311505" cy="35539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version: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class: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created: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revised: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resourceID: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containerID: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containingFeatureID: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values:</a:t>
                      </a:r>
                    </a:p>
                  </p:txBody>
                </p:sp>
                <p:sp>
                  <p:nvSpPr>
                    <p:cNvPr id="20" name="Textfeld 19"/>
                    <p:cNvSpPr txBox="1"/>
                    <p:nvPr/>
                  </p:nvSpPr>
                  <p:spPr>
                    <a:xfrm>
                      <a:off x="5429137" y="1500174"/>
                      <a:ext cx="1946837" cy="35539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CDOClass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Object[]</a:t>
                      </a:r>
                    </a:p>
                  </p:txBody>
                </p:sp>
              </p:grpSp>
            </p:grpSp>
            <p:grpSp>
              <p:nvGrpSpPr>
                <p:cNvPr id="11" name="Gruppieren 20"/>
                <p:cNvGrpSpPr/>
                <p:nvPr/>
              </p:nvGrpSpPr>
              <p:grpSpPr>
                <a:xfrm>
                  <a:off x="5422442" y="3062488"/>
                  <a:ext cx="1293622" cy="1009656"/>
                  <a:chOff x="1571604" y="1285860"/>
                  <a:chExt cx="5857916" cy="4572032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1571604" y="1285860"/>
                    <a:ext cx="5857916" cy="4572032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600" smtClean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3" name="Gruppieren 10"/>
                  <p:cNvGrpSpPr/>
                  <p:nvPr/>
                </p:nvGrpSpPr>
                <p:grpSpPr>
                  <a:xfrm>
                    <a:off x="1844545" y="1571612"/>
                    <a:ext cx="5258311" cy="3553951"/>
                    <a:chOff x="2117663" y="1500174"/>
                    <a:chExt cx="5258311" cy="3553951"/>
                  </a:xfrm>
                </p:grpSpPr>
                <p:sp>
                  <p:nvSpPr>
                    <p:cNvPr id="24" name="Textfeld 23"/>
                    <p:cNvSpPr txBox="1"/>
                    <p:nvPr/>
                  </p:nvSpPr>
                  <p:spPr>
                    <a:xfrm>
                      <a:off x="2117663" y="1500174"/>
                      <a:ext cx="3311505" cy="35539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version: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class: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created: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revised: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resourceID: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containerID: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containingFeatureID: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values:</a:t>
                      </a:r>
                    </a:p>
                  </p:txBody>
                </p:sp>
                <p:sp>
                  <p:nvSpPr>
                    <p:cNvPr id="25" name="Textfeld 24"/>
                    <p:cNvSpPr txBox="1"/>
                    <p:nvPr/>
                  </p:nvSpPr>
                  <p:spPr>
                    <a:xfrm>
                      <a:off x="5429137" y="1500174"/>
                      <a:ext cx="1946837" cy="35539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CDOClass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Object[]</a:t>
                      </a:r>
                    </a:p>
                  </p:txBody>
                </p:sp>
              </p:grpSp>
            </p:grpSp>
            <p:grpSp>
              <p:nvGrpSpPr>
                <p:cNvPr id="16" name="Gruppieren 25"/>
                <p:cNvGrpSpPr/>
                <p:nvPr/>
              </p:nvGrpSpPr>
              <p:grpSpPr>
                <a:xfrm>
                  <a:off x="6929454" y="3062488"/>
                  <a:ext cx="1293622" cy="1009656"/>
                  <a:chOff x="1571604" y="1285860"/>
                  <a:chExt cx="5857916" cy="4572032"/>
                </a:xfrm>
              </p:grpSpPr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1571604" y="1285860"/>
                    <a:ext cx="5857916" cy="4572032"/>
                  </a:xfrm>
                  <a:prstGeom prst="round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600" smtClean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8" name="Gruppieren 10"/>
                  <p:cNvGrpSpPr/>
                  <p:nvPr/>
                </p:nvGrpSpPr>
                <p:grpSpPr>
                  <a:xfrm>
                    <a:off x="1844545" y="1571612"/>
                    <a:ext cx="5258311" cy="3553951"/>
                    <a:chOff x="2117663" y="1500174"/>
                    <a:chExt cx="5258311" cy="3553951"/>
                  </a:xfrm>
                </p:grpSpPr>
                <p:sp>
                  <p:nvSpPr>
                    <p:cNvPr id="29" name="Textfeld 28"/>
                    <p:cNvSpPr txBox="1"/>
                    <p:nvPr/>
                  </p:nvSpPr>
                  <p:spPr>
                    <a:xfrm>
                      <a:off x="2117663" y="1500174"/>
                      <a:ext cx="3311505" cy="35539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version: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class: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created: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revised: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resourceID: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containerID: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containingFeatureID:</a:t>
                      </a:r>
                    </a:p>
                    <a:p>
                      <a:pPr algn="r"/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values:</a:t>
                      </a:r>
                    </a:p>
                  </p:txBody>
                </p:sp>
                <p:sp>
                  <p:nvSpPr>
                    <p:cNvPr id="30" name="Textfeld 29"/>
                    <p:cNvSpPr txBox="1"/>
                    <p:nvPr/>
                  </p:nvSpPr>
                  <p:spPr>
                    <a:xfrm>
                      <a:off x="5429137" y="1500174"/>
                      <a:ext cx="1946837" cy="355395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CDOClass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CDOID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  <a:p>
                      <a:r>
                        <a:rPr lang="en-US" sz="500" smtClean="0">
                          <a:solidFill>
                            <a:schemeClr val="bg1"/>
                          </a:solidFill>
                        </a:rPr>
                        <a:t>Object[]</a:t>
                      </a:r>
                    </a:p>
                  </p:txBody>
                </p:sp>
              </p:grpSp>
            </p:grpSp>
            <p:sp>
              <p:nvSpPr>
                <p:cNvPr id="31" name="Pfeil nach unten 30"/>
                <p:cNvSpPr/>
                <p:nvPr/>
              </p:nvSpPr>
              <p:spPr>
                <a:xfrm>
                  <a:off x="4464843" y="2285992"/>
                  <a:ext cx="214314" cy="776496"/>
                </a:xfrm>
                <a:prstGeom prst="down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chemeClr val="accent2">
                        <a:lumMod val="75000"/>
                      </a:schemeClr>
                    </a:solidFill>
                    <a:ea typeface="ＭＳ Ｐゴシック" pitchFamily="80" charset="-128"/>
                  </a:endParaRPr>
                </a:p>
              </p:txBody>
            </p:sp>
            <p:sp>
              <p:nvSpPr>
                <p:cNvPr id="32" name="Pfeil nach unten 31"/>
                <p:cNvSpPr/>
                <p:nvPr/>
              </p:nvSpPr>
              <p:spPr>
                <a:xfrm>
                  <a:off x="5892528" y="2285992"/>
                  <a:ext cx="214314" cy="776496"/>
                </a:xfrm>
                <a:prstGeom prst="down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chemeClr val="accent2">
                        <a:lumMod val="75000"/>
                      </a:schemeClr>
                    </a:solidFill>
                    <a:ea typeface="ＭＳ Ｐゴシック" pitchFamily="80" charset="-128"/>
                  </a:endParaRPr>
                </a:p>
              </p:txBody>
            </p:sp>
            <p:sp>
              <p:nvSpPr>
                <p:cNvPr id="33" name="Pfeil nach unten 32"/>
                <p:cNvSpPr/>
                <p:nvPr/>
              </p:nvSpPr>
              <p:spPr>
                <a:xfrm>
                  <a:off x="7429520" y="2285992"/>
                  <a:ext cx="214314" cy="776496"/>
                </a:xfrm>
                <a:prstGeom prst="down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chemeClr val="accent2">
                        <a:lumMod val="75000"/>
                      </a:schemeClr>
                    </a:solidFill>
                    <a:ea typeface="ＭＳ Ｐゴシック" pitchFamily="80" charset="-128"/>
                  </a:endParaRPr>
                </a:p>
              </p:txBody>
            </p:sp>
            <p:sp>
              <p:nvSpPr>
                <p:cNvPr id="34" name="Abgerundetes Rechteck 33"/>
                <p:cNvSpPr/>
                <p:nvPr/>
              </p:nvSpPr>
              <p:spPr bwMode="auto">
                <a:xfrm>
                  <a:off x="3922675" y="1500174"/>
                  <a:ext cx="4300401" cy="928694"/>
                </a:xfrm>
                <a:prstGeom prst="roundRect">
                  <a:avLst>
                    <a:gd name="adj" fmla="val 4353"/>
                  </a:avLst>
                </a:prstGeom>
                <a:ln w="12700"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1" u="none" strike="noStrike" cap="none" normalizeH="0" baseline="0" smtClean="0">
                      <a:ln>
                        <a:noFill/>
                      </a:ln>
                      <a:solidFill>
                        <a:schemeClr val="accent2">
                          <a:lumMod val="75000"/>
                        </a:schemeClr>
                      </a:solidFill>
                      <a:effectLst/>
                      <a:ea typeface="ＭＳ Ｐゴシック" pitchFamily="80" charset="-128"/>
                    </a:rPr>
                    <a:t>CDORevisionManager</a:t>
                  </a:r>
                  <a:endParaRPr kumimoji="0" lang="en-US" sz="3600" b="1" u="none" strike="noStrike" cap="none" normalizeH="0" baseline="0" dirty="0" smtClean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ea typeface="ＭＳ Ｐゴシック" pitchFamily="80" charset="-128"/>
                  </a:endParaRPr>
                </a:p>
              </p:txBody>
            </p:sp>
            <p:sp>
              <p:nvSpPr>
                <p:cNvPr id="35" name="Abgerundetes Rechteck 34"/>
                <p:cNvSpPr/>
                <p:nvPr/>
              </p:nvSpPr>
              <p:spPr bwMode="auto">
                <a:xfrm>
                  <a:off x="843757" y="1500174"/>
                  <a:ext cx="2156607" cy="928694"/>
                </a:xfrm>
                <a:prstGeom prst="roundRect">
                  <a:avLst>
                    <a:gd name="adj" fmla="val 4353"/>
                  </a:avLst>
                </a:prstGeom>
                <a:ln w="12700"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1" u="none" strike="noStrike" cap="none" normalizeH="0" baseline="0" smtClean="0">
                      <a:ln>
                        <a:noFill/>
                      </a:ln>
                      <a:solidFill>
                        <a:schemeClr val="accent2">
                          <a:lumMod val="75000"/>
                        </a:schemeClr>
                      </a:solidFill>
                      <a:effectLst/>
                      <a:ea typeface="ＭＳ Ｐゴシック" pitchFamily="80" charset="-128"/>
                    </a:rPr>
                    <a:t>CDOSession</a:t>
                  </a:r>
                  <a:endParaRPr kumimoji="0" lang="en-US" sz="3600" b="1" u="none" strike="noStrike" cap="none" normalizeH="0" baseline="0" dirty="0" smtClean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ea typeface="ＭＳ Ｐゴシック" pitchFamily="80" charset="-128"/>
                  </a:endParaRPr>
                </a:p>
              </p:txBody>
            </p:sp>
            <p:sp>
              <p:nvSpPr>
                <p:cNvPr id="36" name="Pfeil nach links und rechts 35"/>
                <p:cNvSpPr/>
                <p:nvPr/>
              </p:nvSpPr>
              <p:spPr>
                <a:xfrm>
                  <a:off x="3000364" y="1857364"/>
                  <a:ext cx="922311" cy="214314"/>
                </a:xfrm>
                <a:prstGeom prst="leftRight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chemeClr val="accent2">
                        <a:lumMod val="75000"/>
                      </a:schemeClr>
                    </a:solidFill>
                    <a:ea typeface="ＭＳ Ｐゴシック" pitchFamily="80" charset="-128"/>
                  </a:endParaRPr>
                </a:p>
              </p:txBody>
            </p:sp>
          </p:grpSp>
          <p:sp>
            <p:nvSpPr>
              <p:cNvPr id="49" name="Pfeil nach unten 48"/>
              <p:cNvSpPr/>
              <p:nvPr/>
            </p:nvSpPr>
            <p:spPr>
              <a:xfrm flipV="1">
                <a:off x="5952881" y="4081663"/>
                <a:ext cx="214314" cy="571302"/>
              </a:xfrm>
              <a:prstGeom prst="downArrow">
                <a:avLst/>
              </a:prstGeom>
              <a:solidFill>
                <a:srgbClr val="6B95C7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chemeClr val="accent2">
                      <a:lumMod val="75000"/>
                    </a:schemeClr>
                  </a:solidFill>
                  <a:ea typeface="ＭＳ Ｐゴシック" pitchFamily="80" charset="-128"/>
                </a:endParaRPr>
              </a:p>
            </p:txBody>
          </p:sp>
          <p:sp>
            <p:nvSpPr>
              <p:cNvPr id="50" name="Pfeil nach unten 49"/>
              <p:cNvSpPr/>
              <p:nvPr/>
            </p:nvSpPr>
            <p:spPr>
              <a:xfrm flipV="1">
                <a:off x="7485095" y="4066390"/>
                <a:ext cx="214314" cy="571302"/>
              </a:xfrm>
              <a:prstGeom prst="downArrow">
                <a:avLst/>
              </a:prstGeom>
              <a:solidFill>
                <a:srgbClr val="6B95C7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chemeClr val="accent2">
                      <a:lumMod val="75000"/>
                    </a:schemeClr>
                  </a:solidFill>
                  <a:ea typeface="ＭＳ Ｐゴシック" pitchFamily="80" charset="-128"/>
                </a:endParaRPr>
              </a:p>
            </p:txBody>
          </p:sp>
          <p:grpSp>
            <p:nvGrpSpPr>
              <p:cNvPr id="26" name="Gruppieren 36"/>
              <p:cNvGrpSpPr/>
              <p:nvPr/>
            </p:nvGrpSpPr>
            <p:grpSpPr>
              <a:xfrm>
                <a:off x="5429256" y="4406304"/>
                <a:ext cx="1308712" cy="1308712"/>
                <a:chOff x="2357422" y="1428736"/>
                <a:chExt cx="4286280" cy="4286280"/>
              </a:xfrm>
            </p:grpSpPr>
            <p:sp>
              <p:nvSpPr>
                <p:cNvPr id="38" name="Ellipse 37"/>
                <p:cNvSpPr/>
                <p:nvPr/>
              </p:nvSpPr>
              <p:spPr>
                <a:xfrm>
                  <a:off x="2357422" y="1428736"/>
                  <a:ext cx="4286280" cy="42862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1100" b="1" smtClean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8" name="Gruppieren 10"/>
                <p:cNvGrpSpPr/>
                <p:nvPr/>
              </p:nvGrpSpPr>
              <p:grpSpPr>
                <a:xfrm>
                  <a:off x="2510926" y="2396677"/>
                  <a:ext cx="3839094" cy="1992449"/>
                  <a:chOff x="3752582" y="1500174"/>
                  <a:chExt cx="3839094" cy="1992449"/>
                </a:xfrm>
              </p:grpSpPr>
              <p:sp>
                <p:nvSpPr>
                  <p:cNvPr id="40" name="Textfeld 39"/>
                  <p:cNvSpPr txBox="1"/>
                  <p:nvPr/>
                </p:nvSpPr>
                <p:spPr>
                  <a:xfrm>
                    <a:off x="3752582" y="1500174"/>
                    <a:ext cx="1676574" cy="1992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id:</a:t>
                    </a:r>
                  </a:p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state:</a:t>
                    </a:r>
                  </a:p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resource:</a:t>
                    </a:r>
                  </a:p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revision:</a:t>
                    </a:r>
                  </a:p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view:</a:t>
                    </a:r>
                  </a:p>
                </p:txBody>
              </p:sp>
              <p:sp>
                <p:nvSpPr>
                  <p:cNvPr id="41" name="Textfeld 40"/>
                  <p:cNvSpPr txBox="1"/>
                  <p:nvPr/>
                </p:nvSpPr>
                <p:spPr>
                  <a:xfrm>
                    <a:off x="5429140" y="1500174"/>
                    <a:ext cx="2162536" cy="1992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CDOID</a:t>
                    </a:r>
                  </a:p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CDOState</a:t>
                    </a:r>
                  </a:p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CDOResource</a:t>
                    </a:r>
                  </a:p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CDORevision</a:t>
                    </a:r>
                  </a:p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CDOView</a:t>
                    </a:r>
                  </a:p>
                </p:txBody>
              </p:sp>
            </p:grpSp>
          </p:grpSp>
          <p:grpSp>
            <p:nvGrpSpPr>
              <p:cNvPr id="37" name="Gruppieren 41"/>
              <p:cNvGrpSpPr/>
              <p:nvPr/>
            </p:nvGrpSpPr>
            <p:grpSpPr>
              <a:xfrm>
                <a:off x="6929454" y="4406304"/>
                <a:ext cx="1308712" cy="1308712"/>
                <a:chOff x="2357422" y="1428736"/>
                <a:chExt cx="4286280" cy="4286280"/>
              </a:xfrm>
            </p:grpSpPr>
            <p:sp>
              <p:nvSpPr>
                <p:cNvPr id="43" name="Ellipse 42"/>
                <p:cNvSpPr/>
                <p:nvPr/>
              </p:nvSpPr>
              <p:spPr>
                <a:xfrm>
                  <a:off x="2357422" y="1428736"/>
                  <a:ext cx="4286280" cy="4286280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1100" b="1" smtClean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9" name="Gruppieren 10"/>
                <p:cNvGrpSpPr/>
                <p:nvPr/>
              </p:nvGrpSpPr>
              <p:grpSpPr>
                <a:xfrm>
                  <a:off x="2510926" y="2396677"/>
                  <a:ext cx="3839094" cy="1992449"/>
                  <a:chOff x="3752582" y="1500174"/>
                  <a:chExt cx="3839094" cy="1992449"/>
                </a:xfrm>
              </p:grpSpPr>
              <p:sp>
                <p:nvSpPr>
                  <p:cNvPr id="45" name="Textfeld 44"/>
                  <p:cNvSpPr txBox="1"/>
                  <p:nvPr/>
                </p:nvSpPr>
                <p:spPr>
                  <a:xfrm>
                    <a:off x="3752582" y="1500174"/>
                    <a:ext cx="1676574" cy="1992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id:</a:t>
                    </a:r>
                  </a:p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state:</a:t>
                    </a:r>
                  </a:p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resource:</a:t>
                    </a:r>
                  </a:p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revision:</a:t>
                    </a:r>
                  </a:p>
                  <a:p>
                    <a:pPr algn="r"/>
                    <a:r>
                      <a:rPr lang="en-US" sz="700" smtClean="0">
                        <a:solidFill>
                          <a:schemeClr val="bg1"/>
                        </a:solidFill>
                      </a:rPr>
                      <a:t>view:</a:t>
                    </a:r>
                  </a:p>
                </p:txBody>
              </p:sp>
              <p:sp>
                <p:nvSpPr>
                  <p:cNvPr id="46" name="Textfeld 45"/>
                  <p:cNvSpPr txBox="1"/>
                  <p:nvPr/>
                </p:nvSpPr>
                <p:spPr>
                  <a:xfrm>
                    <a:off x="5429140" y="1500174"/>
                    <a:ext cx="2162536" cy="19924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CDOID</a:t>
                    </a:r>
                  </a:p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CDOState</a:t>
                    </a:r>
                  </a:p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CDOResource</a:t>
                    </a:r>
                  </a:p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CDORevision</a:t>
                    </a:r>
                  </a:p>
                  <a:p>
                    <a:r>
                      <a:rPr lang="en-US" sz="700" smtClean="0">
                        <a:solidFill>
                          <a:schemeClr val="bg1"/>
                        </a:solidFill>
                      </a:rPr>
                      <a:t>CDOView</a:t>
                    </a:r>
                  </a:p>
                </p:txBody>
              </p:sp>
            </p:grpSp>
          </p:grpSp>
          <p:sp>
            <p:nvSpPr>
              <p:cNvPr id="51" name="Abgerundetes Rechteck 50"/>
              <p:cNvSpPr/>
              <p:nvPr/>
            </p:nvSpPr>
            <p:spPr bwMode="auto">
              <a:xfrm>
                <a:off x="848535" y="4572008"/>
                <a:ext cx="2156607" cy="928694"/>
              </a:xfrm>
              <a:prstGeom prst="roundRect">
                <a:avLst>
                  <a:gd name="adj" fmla="val 4353"/>
                </a:avLst>
              </a:prstGeom>
              <a:ln w="12700"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u="none" strike="noStrike" cap="none" normalizeH="0" baseline="0" smtClean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ea typeface="ＭＳ Ｐゴシック" pitchFamily="80" charset="-128"/>
                  </a:rPr>
                  <a:t>CDOView</a:t>
                </a:r>
                <a:endParaRPr kumimoji="0" lang="en-US" sz="3600" b="1" u="none" strike="noStrike" cap="none" normalizeH="0" baseline="0" dirty="0" smtClean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ea typeface="ＭＳ Ｐゴシック" pitchFamily="80" charset="-128"/>
                </a:endParaRPr>
              </a:p>
            </p:txBody>
          </p:sp>
          <p:sp>
            <p:nvSpPr>
              <p:cNvPr id="52" name="Pfeil nach links und rechts 51"/>
              <p:cNvSpPr/>
              <p:nvPr/>
            </p:nvSpPr>
            <p:spPr>
              <a:xfrm rot="5400000">
                <a:off x="892944" y="3393282"/>
                <a:ext cx="2143138" cy="214314"/>
              </a:xfrm>
              <a:prstGeom prst="left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smtClean="0">
                  <a:solidFill>
                    <a:schemeClr val="accent2">
                      <a:lumMod val="75000"/>
                    </a:schemeClr>
                  </a:solidFill>
                  <a:ea typeface="ＭＳ Ｐゴシック" pitchFamily="80" charset="-128"/>
                </a:endParaRPr>
              </a:p>
            </p:txBody>
          </p:sp>
          <p:grpSp>
            <p:nvGrpSpPr>
              <p:cNvPr id="42" name="Gruppieren 58"/>
              <p:cNvGrpSpPr/>
              <p:nvPr/>
            </p:nvGrpSpPr>
            <p:grpSpPr>
              <a:xfrm>
                <a:off x="1857356" y="5500702"/>
                <a:ext cx="5863662" cy="571504"/>
                <a:chOff x="1857356" y="5500702"/>
                <a:chExt cx="5863662" cy="571504"/>
              </a:xfrm>
            </p:grpSpPr>
            <p:sp>
              <p:nvSpPr>
                <p:cNvPr id="54" name="Nach oben gebogener Pfeil 53"/>
                <p:cNvSpPr/>
                <p:nvPr/>
              </p:nvSpPr>
              <p:spPr>
                <a:xfrm>
                  <a:off x="1971676" y="5715016"/>
                  <a:ext cx="2707482" cy="357190"/>
                </a:xfrm>
                <a:prstGeom prst="bentUpArrow">
                  <a:avLst>
                    <a:gd name="adj1" fmla="val 33000"/>
                    <a:gd name="adj2" fmla="val 35285"/>
                    <a:gd name="adj3" fmla="val 33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chemeClr val="accent2">
                        <a:lumMod val="75000"/>
                      </a:schemeClr>
                    </a:solidFill>
                    <a:ea typeface="ＭＳ Ｐゴシック" pitchFamily="80" charset="-128"/>
                  </a:endParaRPr>
                </a:p>
              </p:txBody>
            </p:sp>
            <p:sp>
              <p:nvSpPr>
                <p:cNvPr id="56" name="Pfeil nach unten 55"/>
                <p:cNvSpPr/>
                <p:nvPr/>
              </p:nvSpPr>
              <p:spPr>
                <a:xfrm flipV="1">
                  <a:off x="1857356" y="5500702"/>
                  <a:ext cx="214314" cy="571504"/>
                </a:xfrm>
                <a:prstGeom prst="down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chemeClr val="accent2">
                        <a:lumMod val="75000"/>
                      </a:schemeClr>
                    </a:solidFill>
                    <a:ea typeface="ＭＳ Ｐゴシック" pitchFamily="80" charset="-128"/>
                  </a:endParaRPr>
                </a:p>
              </p:txBody>
            </p:sp>
            <p:sp>
              <p:nvSpPr>
                <p:cNvPr id="57" name="Nach oben gebogener Pfeil 56"/>
                <p:cNvSpPr/>
                <p:nvPr/>
              </p:nvSpPr>
              <p:spPr>
                <a:xfrm>
                  <a:off x="3506524" y="5715016"/>
                  <a:ext cx="2707482" cy="357190"/>
                </a:xfrm>
                <a:prstGeom prst="bentUpArrow">
                  <a:avLst>
                    <a:gd name="adj1" fmla="val 33000"/>
                    <a:gd name="adj2" fmla="val 35285"/>
                    <a:gd name="adj3" fmla="val 33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chemeClr val="accent2">
                        <a:lumMod val="75000"/>
                      </a:schemeClr>
                    </a:solidFill>
                    <a:ea typeface="ＭＳ Ｐゴシック" pitchFamily="80" charset="-128"/>
                  </a:endParaRPr>
                </a:p>
              </p:txBody>
            </p:sp>
            <p:sp>
              <p:nvSpPr>
                <p:cNvPr id="58" name="Nach oben gebogener Pfeil 57"/>
                <p:cNvSpPr/>
                <p:nvPr/>
              </p:nvSpPr>
              <p:spPr>
                <a:xfrm>
                  <a:off x="5013536" y="5715016"/>
                  <a:ext cx="2707482" cy="357190"/>
                </a:xfrm>
                <a:prstGeom prst="bentUpArrow">
                  <a:avLst>
                    <a:gd name="adj1" fmla="val 33000"/>
                    <a:gd name="adj2" fmla="val 35285"/>
                    <a:gd name="adj3" fmla="val 33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 smtClean="0">
                    <a:solidFill>
                      <a:schemeClr val="accent2">
                        <a:lumMod val="75000"/>
                      </a:schemeClr>
                    </a:solidFill>
                    <a:ea typeface="ＭＳ Ｐゴシック" pitchFamily="80" charset="-128"/>
                  </a:endParaRPr>
                </a:p>
              </p:txBody>
            </p:sp>
          </p:grpSp>
        </p:grpSp>
        <p:grpSp>
          <p:nvGrpSpPr>
            <p:cNvPr id="21" name="Gruppieren 10"/>
            <p:cNvGrpSpPr/>
            <p:nvPr/>
          </p:nvGrpSpPr>
          <p:grpSpPr>
            <a:xfrm>
              <a:off x="3929058" y="4406304"/>
              <a:ext cx="1308712" cy="1308712"/>
              <a:chOff x="2357422" y="1428736"/>
              <a:chExt cx="4286280" cy="4286280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2357422" y="1428736"/>
                <a:ext cx="4286280" cy="42862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100" b="1" smtClean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23" name="Gruppieren 10"/>
              <p:cNvGrpSpPr/>
              <p:nvPr/>
            </p:nvGrpSpPr>
            <p:grpSpPr>
              <a:xfrm>
                <a:off x="2510926" y="2396677"/>
                <a:ext cx="3839094" cy="1992449"/>
                <a:chOff x="3752582" y="1500174"/>
                <a:chExt cx="3839094" cy="1992449"/>
              </a:xfrm>
            </p:grpSpPr>
            <p:sp>
              <p:nvSpPr>
                <p:cNvPr id="14" name="Textfeld 13"/>
                <p:cNvSpPr txBox="1"/>
                <p:nvPr/>
              </p:nvSpPr>
              <p:spPr>
                <a:xfrm>
                  <a:off x="3752582" y="1500174"/>
                  <a:ext cx="1676574" cy="1992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700" smtClean="0">
                      <a:solidFill>
                        <a:schemeClr val="bg1"/>
                      </a:solidFill>
                    </a:rPr>
                    <a:t>id:</a:t>
                  </a:r>
                </a:p>
                <a:p>
                  <a:pPr algn="r"/>
                  <a:r>
                    <a:rPr lang="en-US" sz="700" smtClean="0">
                      <a:solidFill>
                        <a:schemeClr val="bg1"/>
                      </a:solidFill>
                    </a:rPr>
                    <a:t>state:</a:t>
                  </a:r>
                </a:p>
                <a:p>
                  <a:pPr algn="r"/>
                  <a:r>
                    <a:rPr lang="en-US" sz="700" smtClean="0">
                      <a:solidFill>
                        <a:schemeClr val="bg1"/>
                      </a:solidFill>
                    </a:rPr>
                    <a:t>resource:</a:t>
                  </a:r>
                </a:p>
                <a:p>
                  <a:pPr algn="r"/>
                  <a:r>
                    <a:rPr lang="en-US" sz="700" smtClean="0">
                      <a:solidFill>
                        <a:schemeClr val="bg1"/>
                      </a:solidFill>
                    </a:rPr>
                    <a:t>revision:</a:t>
                  </a:r>
                </a:p>
                <a:p>
                  <a:pPr algn="r"/>
                  <a:r>
                    <a:rPr lang="en-US" sz="700" smtClean="0">
                      <a:solidFill>
                        <a:schemeClr val="bg1"/>
                      </a:solidFill>
                    </a:rPr>
                    <a:t>view:</a:t>
                  </a:r>
                </a:p>
              </p:txBody>
            </p:sp>
            <p:sp>
              <p:nvSpPr>
                <p:cNvPr id="15" name="Textfeld 14"/>
                <p:cNvSpPr txBox="1"/>
                <p:nvPr/>
              </p:nvSpPr>
              <p:spPr>
                <a:xfrm>
                  <a:off x="5429140" y="1500174"/>
                  <a:ext cx="2162536" cy="1992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smtClean="0">
                      <a:solidFill>
                        <a:schemeClr val="bg1"/>
                      </a:solidFill>
                    </a:rPr>
                    <a:t>CDOID</a:t>
                  </a:r>
                </a:p>
                <a:p>
                  <a:r>
                    <a:rPr lang="en-US" sz="700" smtClean="0">
                      <a:solidFill>
                        <a:schemeClr val="bg1"/>
                      </a:solidFill>
                    </a:rPr>
                    <a:t>CDOState</a:t>
                  </a:r>
                </a:p>
                <a:p>
                  <a:r>
                    <a:rPr lang="en-US" sz="700" smtClean="0">
                      <a:solidFill>
                        <a:schemeClr val="bg1"/>
                      </a:solidFill>
                    </a:rPr>
                    <a:t>CDOResource</a:t>
                  </a:r>
                </a:p>
                <a:p>
                  <a:r>
                    <a:rPr lang="en-US" sz="700" smtClean="0">
                      <a:solidFill>
                        <a:schemeClr val="bg1"/>
                      </a:solidFill>
                    </a:rPr>
                    <a:t>CDORevision</a:t>
                  </a:r>
                </a:p>
                <a:p>
                  <a:r>
                    <a:rPr lang="en-US" sz="700" smtClean="0">
                      <a:solidFill>
                        <a:schemeClr val="bg1"/>
                      </a:solidFill>
                    </a:rPr>
                    <a:t>CDOView</a:t>
                  </a:r>
                </a:p>
              </p:txBody>
            </p:sp>
          </p:grpSp>
        </p:grpSp>
      </p:grpSp>
      <p:sp>
        <p:nvSpPr>
          <p:cNvPr id="61" name="Titel 1"/>
          <p:cNvSpPr txBox="1">
            <a:spLocks/>
          </p:cNvSpPr>
          <p:nvPr/>
        </p:nvSpPr>
        <p:spPr>
          <a:xfrm>
            <a:off x="0" y="4940296"/>
            <a:ext cx="9144000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does it integrate with EMF?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Foliennummernplatzhalt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2" name="Fußzeilenplatzhalt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1806 0.2713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1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ieren 66"/>
          <p:cNvGrpSpPr/>
          <p:nvPr/>
        </p:nvGrpSpPr>
        <p:grpSpPr>
          <a:xfrm>
            <a:off x="714348" y="785794"/>
            <a:ext cx="7572428" cy="4000528"/>
            <a:chOff x="714348" y="785794"/>
            <a:chExt cx="7572428" cy="4000528"/>
          </a:xfrm>
        </p:grpSpPr>
        <p:sp>
          <p:nvSpPr>
            <p:cNvPr id="11" name="Abgerundetes Rechteck 10"/>
            <p:cNvSpPr/>
            <p:nvPr/>
          </p:nvSpPr>
          <p:spPr>
            <a:xfrm>
              <a:off x="1000100" y="1785926"/>
              <a:ext cx="6562750" cy="3000396"/>
            </a:xfrm>
            <a:prstGeom prst="roundRect">
              <a:avLst>
                <a:gd name="adj" fmla="val 467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4375018" y="1928008"/>
              <a:ext cx="2983064" cy="2644000"/>
            </a:xfrm>
            <a:prstGeom prst="roundRect">
              <a:avLst>
                <a:gd name="adj" fmla="val 467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1142976" y="1928008"/>
              <a:ext cx="2786082" cy="2644000"/>
            </a:xfrm>
            <a:prstGeom prst="roundRect">
              <a:avLst>
                <a:gd name="adj" fmla="val 467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651709" y="2142321"/>
              <a:ext cx="5509391" cy="2269477"/>
              <a:chOff x="1651709" y="2142321"/>
              <a:chExt cx="5509391" cy="2269477"/>
            </a:xfrm>
          </p:grpSpPr>
          <p:grpSp>
            <p:nvGrpSpPr>
              <p:cNvPr id="15" name="Gruppieren 53"/>
              <p:cNvGrpSpPr/>
              <p:nvPr/>
            </p:nvGrpSpPr>
            <p:grpSpPr>
              <a:xfrm>
                <a:off x="1651709" y="2142322"/>
                <a:ext cx="1991597" cy="2215372"/>
                <a:chOff x="1651709" y="2142322"/>
                <a:chExt cx="1991597" cy="2215372"/>
              </a:xfrm>
            </p:grpSpPr>
            <p:sp>
              <p:nvSpPr>
                <p:cNvPr id="41" name="Ellipse 6"/>
                <p:cNvSpPr/>
                <p:nvPr/>
              </p:nvSpPr>
              <p:spPr>
                <a:xfrm>
                  <a:off x="2293857" y="2142322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42" name="Gruppieren 109"/>
                <p:cNvGrpSpPr/>
                <p:nvPr/>
              </p:nvGrpSpPr>
              <p:grpSpPr>
                <a:xfrm>
                  <a:off x="1651709" y="2508179"/>
                  <a:ext cx="704919" cy="849383"/>
                  <a:chOff x="1651709" y="2508179"/>
                  <a:chExt cx="704919" cy="849383"/>
                </a:xfrm>
              </p:grpSpPr>
              <p:sp>
                <p:nvSpPr>
                  <p:cNvPr id="60" name="Ellipse 59"/>
                  <p:cNvSpPr/>
                  <p:nvPr/>
                </p:nvSpPr>
                <p:spPr>
                  <a:xfrm>
                    <a:off x="1651709" y="2928934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62" name="Gerade Verbindung mit Pfeil 15"/>
                  <p:cNvCxnSpPr>
                    <a:endCxn id="60" idx="7"/>
                  </p:cNvCxnSpPr>
                  <p:nvPr/>
                </p:nvCxnSpPr>
                <p:spPr>
                  <a:xfrm rot="5400000">
                    <a:off x="1945334" y="2580411"/>
                    <a:ext cx="483526" cy="339062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uppieren 108"/>
                <p:cNvGrpSpPr/>
                <p:nvPr/>
              </p:nvGrpSpPr>
              <p:grpSpPr>
                <a:xfrm>
                  <a:off x="2722485" y="2356636"/>
                  <a:ext cx="920821" cy="580171"/>
                  <a:chOff x="2722485" y="2356636"/>
                  <a:chExt cx="920821" cy="580171"/>
                </a:xfrm>
              </p:grpSpPr>
              <p:sp>
                <p:nvSpPr>
                  <p:cNvPr id="57" name="Ellipse 56"/>
                  <p:cNvSpPr/>
                  <p:nvPr/>
                </p:nvSpPr>
                <p:spPr>
                  <a:xfrm>
                    <a:off x="3214678" y="2508179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58" name="Gerade Verbindung mit Pfeil 57"/>
                  <p:cNvCxnSpPr>
                    <a:endCxn id="57" idx="1"/>
                  </p:cNvCxnSpPr>
                  <p:nvPr/>
                </p:nvCxnSpPr>
                <p:spPr>
                  <a:xfrm>
                    <a:off x="2722485" y="2356636"/>
                    <a:ext cx="554964" cy="214314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uppieren 110"/>
                <p:cNvGrpSpPr/>
                <p:nvPr/>
              </p:nvGrpSpPr>
              <p:grpSpPr>
                <a:xfrm>
                  <a:off x="2294651" y="2570950"/>
                  <a:ext cx="428628" cy="1143802"/>
                  <a:chOff x="2294651" y="2570950"/>
                  <a:chExt cx="428628" cy="1143802"/>
                </a:xfrm>
              </p:grpSpPr>
              <p:sp>
                <p:nvSpPr>
                  <p:cNvPr id="55" name="Ellipse 54"/>
                  <p:cNvSpPr/>
                  <p:nvPr/>
                </p:nvSpPr>
                <p:spPr>
                  <a:xfrm>
                    <a:off x="2294651" y="3286124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56" name="Gerade Verbindung mit Pfeil 55"/>
                  <p:cNvCxnSpPr>
                    <a:endCxn id="55" idx="0"/>
                  </p:cNvCxnSpPr>
                  <p:nvPr/>
                </p:nvCxnSpPr>
                <p:spPr>
                  <a:xfrm rot="16200000" flipH="1">
                    <a:off x="2150981" y="2928140"/>
                    <a:ext cx="715174" cy="794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uppieren 111"/>
                <p:cNvGrpSpPr/>
                <p:nvPr/>
              </p:nvGrpSpPr>
              <p:grpSpPr>
                <a:xfrm>
                  <a:off x="1802458" y="3651982"/>
                  <a:ext cx="554964" cy="705712"/>
                  <a:chOff x="1802458" y="3651982"/>
                  <a:chExt cx="554964" cy="705712"/>
                </a:xfrm>
              </p:grpSpPr>
              <p:sp>
                <p:nvSpPr>
                  <p:cNvPr id="53" name="Ellipse 12"/>
                  <p:cNvSpPr/>
                  <p:nvPr/>
                </p:nvSpPr>
                <p:spPr>
                  <a:xfrm>
                    <a:off x="1802458" y="3929066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54" name="Gerade Verbindung mit Pfeil 53"/>
                  <p:cNvCxnSpPr>
                    <a:stCxn id="55" idx="3"/>
                  </p:cNvCxnSpPr>
                  <p:nvPr/>
                </p:nvCxnSpPr>
                <p:spPr>
                  <a:xfrm rot="5400000">
                    <a:off x="2092941" y="3727356"/>
                    <a:ext cx="339856" cy="189107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uppieren 112"/>
                <p:cNvGrpSpPr/>
                <p:nvPr/>
              </p:nvGrpSpPr>
              <p:grpSpPr>
                <a:xfrm>
                  <a:off x="2660507" y="3651981"/>
                  <a:ext cx="554171" cy="705713"/>
                  <a:chOff x="2660507" y="3651981"/>
                  <a:chExt cx="554171" cy="705713"/>
                </a:xfrm>
              </p:grpSpPr>
              <p:sp>
                <p:nvSpPr>
                  <p:cNvPr id="51" name="Ellipse 50"/>
                  <p:cNvSpPr/>
                  <p:nvPr/>
                </p:nvSpPr>
                <p:spPr>
                  <a:xfrm>
                    <a:off x="2786050" y="3929066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52" name="Gerade Verbindung mit Pfeil 51"/>
                  <p:cNvCxnSpPr>
                    <a:stCxn id="55" idx="5"/>
                    <a:endCxn id="51" idx="1"/>
                  </p:cNvCxnSpPr>
                  <p:nvPr/>
                </p:nvCxnSpPr>
                <p:spPr>
                  <a:xfrm rot="16200000" flipH="1">
                    <a:off x="2584736" y="3727752"/>
                    <a:ext cx="339856" cy="188313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uppieren 113"/>
                <p:cNvGrpSpPr/>
                <p:nvPr/>
              </p:nvGrpSpPr>
              <p:grpSpPr>
                <a:xfrm>
                  <a:off x="3214678" y="2937600"/>
                  <a:ext cx="428628" cy="777152"/>
                  <a:chOff x="3214678" y="2937600"/>
                  <a:chExt cx="428628" cy="777152"/>
                </a:xfrm>
              </p:grpSpPr>
              <p:sp>
                <p:nvSpPr>
                  <p:cNvPr id="49" name="Ellipse 48"/>
                  <p:cNvSpPr/>
                  <p:nvPr/>
                </p:nvSpPr>
                <p:spPr>
                  <a:xfrm>
                    <a:off x="3214678" y="3286124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50" name="Gerade Verbindung mit Pfeil 49"/>
                  <p:cNvCxnSpPr>
                    <a:stCxn id="57" idx="4"/>
                    <a:endCxn id="49" idx="0"/>
                  </p:cNvCxnSpPr>
                  <p:nvPr/>
                </p:nvCxnSpPr>
                <p:spPr>
                  <a:xfrm rot="5400000">
                    <a:off x="3254334" y="3111465"/>
                    <a:ext cx="349317" cy="1588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Gerade Verbindung mit Pfeil 47"/>
                <p:cNvCxnSpPr>
                  <a:stCxn id="60" idx="5"/>
                  <a:endCxn id="55" idx="1"/>
                </p:cNvCxnSpPr>
                <p:nvPr/>
              </p:nvCxnSpPr>
              <p:spPr>
                <a:xfrm rot="16200000" flipH="1">
                  <a:off x="2160442" y="3151915"/>
                  <a:ext cx="54104" cy="339856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ieren 54"/>
              <p:cNvGrpSpPr/>
              <p:nvPr/>
            </p:nvGrpSpPr>
            <p:grpSpPr>
              <a:xfrm>
                <a:off x="4625312" y="2142321"/>
                <a:ext cx="2535788" cy="2269477"/>
                <a:chOff x="4625312" y="2142321"/>
                <a:chExt cx="2535788" cy="2269477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5634904" y="2142321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" name="Gruppieren 115"/>
                <p:cNvGrpSpPr/>
                <p:nvPr/>
              </p:nvGrpSpPr>
              <p:grpSpPr>
                <a:xfrm>
                  <a:off x="4991168" y="2508178"/>
                  <a:ext cx="706507" cy="760611"/>
                  <a:chOff x="4991168" y="2508178"/>
                  <a:chExt cx="706507" cy="760611"/>
                </a:xfrm>
              </p:grpSpPr>
              <p:sp>
                <p:nvSpPr>
                  <p:cNvPr id="39" name="Ellipse 38"/>
                  <p:cNvSpPr/>
                  <p:nvPr/>
                </p:nvSpPr>
                <p:spPr>
                  <a:xfrm>
                    <a:off x="4991168" y="2840161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40" name="Gerade Verbindung mit Pfeil 39"/>
                  <p:cNvCxnSpPr>
                    <a:stCxn id="21" idx="3"/>
                    <a:endCxn id="39" idx="7"/>
                  </p:cNvCxnSpPr>
                  <p:nvPr/>
                </p:nvCxnSpPr>
                <p:spPr>
                  <a:xfrm rot="5400000">
                    <a:off x="5329973" y="2535230"/>
                    <a:ext cx="394754" cy="34065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pieren 116"/>
                <p:cNvGrpSpPr/>
                <p:nvPr/>
              </p:nvGrpSpPr>
              <p:grpSpPr>
                <a:xfrm>
                  <a:off x="4625312" y="3206019"/>
                  <a:ext cx="428628" cy="1205777"/>
                  <a:chOff x="4625312" y="3206019"/>
                  <a:chExt cx="428628" cy="1205777"/>
                </a:xfrm>
              </p:grpSpPr>
              <p:sp>
                <p:nvSpPr>
                  <p:cNvPr id="37" name="Ellipse 36"/>
                  <p:cNvSpPr/>
                  <p:nvPr/>
                </p:nvSpPr>
                <p:spPr>
                  <a:xfrm>
                    <a:off x="4625312" y="3983168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8" name="Gerade Verbindung mit Pfeil 37"/>
                  <p:cNvCxnSpPr>
                    <a:stCxn id="39" idx="3"/>
                    <a:endCxn id="37" idx="0"/>
                  </p:cNvCxnSpPr>
                  <p:nvPr/>
                </p:nvCxnSpPr>
                <p:spPr>
                  <a:xfrm rot="5400000">
                    <a:off x="4558208" y="3487437"/>
                    <a:ext cx="777150" cy="214313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uppieren 117"/>
                <p:cNvGrpSpPr/>
                <p:nvPr/>
              </p:nvGrpSpPr>
              <p:grpSpPr>
                <a:xfrm>
                  <a:off x="5357024" y="3206017"/>
                  <a:ext cx="428628" cy="1205780"/>
                  <a:chOff x="5357024" y="3206017"/>
                  <a:chExt cx="428628" cy="1205780"/>
                </a:xfrm>
              </p:grpSpPr>
              <p:sp>
                <p:nvSpPr>
                  <p:cNvPr id="35" name="Ellipse 34"/>
                  <p:cNvSpPr/>
                  <p:nvPr/>
                </p:nvSpPr>
                <p:spPr>
                  <a:xfrm>
                    <a:off x="5357024" y="3983169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6" name="Gerade Verbindung mit Pfeil 35"/>
                  <p:cNvCxnSpPr>
                    <a:stCxn id="39" idx="5"/>
                    <a:endCxn id="35" idx="0"/>
                  </p:cNvCxnSpPr>
                  <p:nvPr/>
                </p:nvCxnSpPr>
                <p:spPr>
                  <a:xfrm rot="16200000" flipH="1">
                    <a:off x="5075606" y="3487436"/>
                    <a:ext cx="777151" cy="214313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uppieren 118"/>
                <p:cNvGrpSpPr/>
                <p:nvPr/>
              </p:nvGrpSpPr>
              <p:grpSpPr>
                <a:xfrm>
                  <a:off x="6000762" y="2508177"/>
                  <a:ext cx="794482" cy="760613"/>
                  <a:chOff x="6000762" y="2508177"/>
                  <a:chExt cx="794482" cy="760613"/>
                </a:xfrm>
              </p:grpSpPr>
              <p:cxnSp>
                <p:nvCxnSpPr>
                  <p:cNvPr id="33" name="Gerade Verbindung mit Pfeil 32"/>
                  <p:cNvCxnSpPr>
                    <a:stCxn id="21" idx="5"/>
                    <a:endCxn id="34" idx="1"/>
                  </p:cNvCxnSpPr>
                  <p:nvPr/>
                </p:nvCxnSpPr>
                <p:spPr>
                  <a:xfrm rot="16200000" flipH="1">
                    <a:off x="6017697" y="2491242"/>
                    <a:ext cx="394755" cy="428626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Ellipse 33"/>
                  <p:cNvSpPr/>
                  <p:nvPr/>
                </p:nvSpPr>
                <p:spPr>
                  <a:xfrm>
                    <a:off x="6366616" y="2840162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6" name="Gruppieren 119"/>
                <p:cNvGrpSpPr/>
                <p:nvPr/>
              </p:nvGrpSpPr>
              <p:grpSpPr>
                <a:xfrm>
                  <a:off x="6000760" y="3206020"/>
                  <a:ext cx="428628" cy="1205777"/>
                  <a:chOff x="6000760" y="3206020"/>
                  <a:chExt cx="428628" cy="1205777"/>
                </a:xfrm>
              </p:grpSpPr>
              <p:sp>
                <p:nvSpPr>
                  <p:cNvPr id="31" name="Ellipse 30"/>
                  <p:cNvSpPr/>
                  <p:nvPr/>
                </p:nvSpPr>
                <p:spPr>
                  <a:xfrm>
                    <a:off x="6000760" y="3983169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2" name="Gerade Verbindung mit Pfeil 31"/>
                  <p:cNvCxnSpPr>
                    <a:stCxn id="34" idx="3"/>
                    <a:endCxn id="31" idx="0"/>
                  </p:cNvCxnSpPr>
                  <p:nvPr/>
                </p:nvCxnSpPr>
                <p:spPr>
                  <a:xfrm rot="5400000">
                    <a:off x="5933656" y="3487438"/>
                    <a:ext cx="777150" cy="214313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uppieren 120"/>
                <p:cNvGrpSpPr/>
                <p:nvPr/>
              </p:nvGrpSpPr>
              <p:grpSpPr>
                <a:xfrm>
                  <a:off x="6732472" y="3206018"/>
                  <a:ext cx="428628" cy="1205780"/>
                  <a:chOff x="6732472" y="3206018"/>
                  <a:chExt cx="428628" cy="1205780"/>
                </a:xfrm>
              </p:grpSpPr>
              <p:sp>
                <p:nvSpPr>
                  <p:cNvPr id="29" name="Ellipse 28"/>
                  <p:cNvSpPr/>
                  <p:nvPr/>
                </p:nvSpPr>
                <p:spPr>
                  <a:xfrm>
                    <a:off x="6732472" y="3983170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0" name="Gerade Verbindung mit Pfeil 29"/>
                  <p:cNvCxnSpPr>
                    <a:stCxn id="34" idx="5"/>
                    <a:endCxn id="29" idx="0"/>
                  </p:cNvCxnSpPr>
                  <p:nvPr/>
                </p:nvCxnSpPr>
                <p:spPr>
                  <a:xfrm rot="16200000" flipH="1">
                    <a:off x="6451054" y="3487437"/>
                    <a:ext cx="777151" cy="214313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Gerade Verbindung mit Pfeil 27"/>
                <p:cNvCxnSpPr>
                  <a:stCxn id="39" idx="6"/>
                  <a:endCxn id="34" idx="2"/>
                </p:cNvCxnSpPr>
                <p:nvPr/>
              </p:nvCxnSpPr>
              <p:spPr>
                <a:xfrm>
                  <a:off x="5419796" y="3054475"/>
                  <a:ext cx="946820" cy="1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Gerade Verbindung mit Pfeil 16"/>
              <p:cNvCxnSpPr/>
              <p:nvPr/>
            </p:nvCxnSpPr>
            <p:spPr>
              <a:xfrm>
                <a:off x="3643306" y="2722493"/>
                <a:ext cx="1410633" cy="180439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 rot="10800000" flipV="1">
                <a:off x="3643306" y="3054474"/>
                <a:ext cx="1347862" cy="44596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/>
              <p:nvPr/>
            </p:nvCxnSpPr>
            <p:spPr>
              <a:xfrm rot="16200000" flipH="1">
                <a:off x="3937330" y="3295186"/>
                <a:ext cx="393958" cy="110754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 rot="10800000">
                <a:off x="3214678" y="4143380"/>
                <a:ext cx="1410634" cy="5410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pieren 114"/>
            <p:cNvGrpSpPr/>
            <p:nvPr/>
          </p:nvGrpSpPr>
          <p:grpSpPr>
            <a:xfrm>
              <a:off x="714348" y="785794"/>
              <a:ext cx="7572428" cy="1357322"/>
              <a:chOff x="714348" y="785794"/>
              <a:chExt cx="7572428" cy="1357322"/>
            </a:xfrm>
          </p:grpSpPr>
          <p:sp>
            <p:nvSpPr>
              <p:cNvPr id="64" name="Abgerundetes Rechteck 5"/>
              <p:cNvSpPr/>
              <p:nvPr/>
            </p:nvSpPr>
            <p:spPr>
              <a:xfrm>
                <a:off x="714348" y="785794"/>
                <a:ext cx="7572428" cy="85725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Application</a:t>
                </a:r>
              </a:p>
            </p:txBody>
          </p:sp>
          <p:cxnSp>
            <p:nvCxnSpPr>
              <p:cNvPr id="65" name="Gerade Verbindung mit Pfeil 14"/>
              <p:cNvCxnSpPr/>
              <p:nvPr/>
            </p:nvCxnSpPr>
            <p:spPr>
              <a:xfrm rot="5400000">
                <a:off x="2258138" y="1892289"/>
                <a:ext cx="500066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endCxn id="21" idx="0"/>
              </p:cNvCxnSpPr>
              <p:nvPr/>
            </p:nvCxnSpPr>
            <p:spPr>
              <a:xfrm rot="5400000">
                <a:off x="5599586" y="1892685"/>
                <a:ext cx="499269" cy="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CDOObject</a:t>
            </a:r>
            <a:endParaRPr lang="en-US"/>
          </a:p>
        </p:txBody>
      </p:sp>
      <p:grpSp>
        <p:nvGrpSpPr>
          <p:cNvPr id="3" name="Gruppieren 7"/>
          <p:cNvGrpSpPr/>
          <p:nvPr/>
        </p:nvGrpSpPr>
        <p:grpSpPr>
          <a:xfrm>
            <a:off x="2600446" y="1417638"/>
            <a:ext cx="3613559" cy="3613559"/>
            <a:chOff x="2357422" y="1428736"/>
            <a:chExt cx="4286280" cy="4286280"/>
          </a:xfrm>
        </p:grpSpPr>
        <p:sp>
          <p:nvSpPr>
            <p:cNvPr id="7" name="Ellipse 6"/>
            <p:cNvSpPr/>
            <p:nvPr/>
          </p:nvSpPr>
          <p:spPr>
            <a:xfrm>
              <a:off x="2357422" y="1428736"/>
              <a:ext cx="4286280" cy="428628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4400" b="1" smtClean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4" name="Gruppieren 10"/>
            <p:cNvGrpSpPr/>
            <p:nvPr/>
          </p:nvGrpSpPr>
          <p:grpSpPr>
            <a:xfrm>
              <a:off x="2581008" y="2396677"/>
              <a:ext cx="3844532" cy="2299966"/>
              <a:chOff x="3822664" y="1500174"/>
              <a:chExt cx="3844532" cy="2299966"/>
            </a:xfrm>
          </p:grpSpPr>
          <p:sp>
            <p:nvSpPr>
              <p:cNvPr id="9" name="Textfeld 8"/>
              <p:cNvSpPr txBox="1"/>
              <p:nvPr/>
            </p:nvSpPr>
            <p:spPr>
              <a:xfrm>
                <a:off x="3822664" y="1500174"/>
                <a:ext cx="1606478" cy="2299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id:</a:t>
                </a:r>
              </a:p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state:</a:t>
                </a:r>
              </a:p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resource:</a:t>
                </a:r>
              </a:p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revision:</a:t>
                </a:r>
              </a:p>
              <a:p>
                <a:pPr algn="r"/>
                <a:r>
                  <a:rPr lang="en-US" sz="2400" smtClean="0">
                    <a:solidFill>
                      <a:schemeClr val="bg1"/>
                    </a:solidFill>
                  </a:rPr>
                  <a:t>view: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5429139" y="1500174"/>
                <a:ext cx="2238057" cy="2299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>
                    <a:solidFill>
                      <a:schemeClr val="bg1"/>
                    </a:solidFill>
                  </a:rPr>
                  <a:t>CDOID</a:t>
                </a:r>
              </a:p>
              <a:p>
                <a:r>
                  <a:rPr lang="en-US" sz="2400" smtClean="0">
                    <a:solidFill>
                      <a:schemeClr val="bg1"/>
                    </a:solidFill>
                  </a:rPr>
                  <a:t>CDOState</a:t>
                </a:r>
              </a:p>
              <a:p>
                <a:r>
                  <a:rPr lang="en-US" sz="2400" smtClean="0">
                    <a:solidFill>
                      <a:schemeClr val="bg1"/>
                    </a:solidFill>
                  </a:rPr>
                  <a:t>CDOResource</a:t>
                </a:r>
              </a:p>
              <a:p>
                <a:r>
                  <a:rPr lang="en-US" sz="2400" smtClean="0">
                    <a:solidFill>
                      <a:schemeClr val="bg1"/>
                    </a:solidFill>
                  </a:rPr>
                  <a:t>CDORevision</a:t>
                </a:r>
              </a:p>
              <a:p>
                <a:r>
                  <a:rPr lang="en-US" sz="2400" smtClean="0">
                    <a:solidFill>
                      <a:schemeClr val="bg1"/>
                    </a:solidFill>
                  </a:rPr>
                  <a:t>CDOView</a:t>
                </a:r>
              </a:p>
            </p:txBody>
          </p:sp>
        </p:grpSp>
      </p:grpSp>
      <p:sp>
        <p:nvSpPr>
          <p:cNvPr id="61" name="Titel 1"/>
          <p:cNvSpPr txBox="1">
            <a:spLocks/>
          </p:cNvSpPr>
          <p:nvPr/>
        </p:nvSpPr>
        <p:spPr>
          <a:xfrm>
            <a:off x="0" y="4940296"/>
            <a:ext cx="9144000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does it integrate with EMF?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" name="Foliennummernplatzhalt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9" name="Fußzeilenplatzhalt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21024 0.0402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2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/>
          <p:cNvGrpSpPr/>
          <p:nvPr/>
        </p:nvGrpSpPr>
        <p:grpSpPr>
          <a:xfrm>
            <a:off x="1000100" y="1643050"/>
            <a:ext cx="6562750" cy="3143272"/>
            <a:chOff x="1000100" y="1643050"/>
            <a:chExt cx="6562750" cy="3143272"/>
          </a:xfrm>
        </p:grpSpPr>
        <p:grpSp>
          <p:nvGrpSpPr>
            <p:cNvPr id="68" name="Gruppieren 67"/>
            <p:cNvGrpSpPr/>
            <p:nvPr/>
          </p:nvGrpSpPr>
          <p:grpSpPr>
            <a:xfrm>
              <a:off x="1000100" y="1785926"/>
              <a:ext cx="6562750" cy="3000396"/>
              <a:chOff x="1000100" y="1785926"/>
              <a:chExt cx="6562750" cy="3000396"/>
            </a:xfrm>
          </p:grpSpPr>
          <p:sp>
            <p:nvSpPr>
              <p:cNvPr id="11" name="Abgerundetes Rechteck 10"/>
              <p:cNvSpPr/>
              <p:nvPr/>
            </p:nvSpPr>
            <p:spPr>
              <a:xfrm>
                <a:off x="1000100" y="1785926"/>
                <a:ext cx="6562750" cy="3000396"/>
              </a:xfrm>
              <a:prstGeom prst="roundRect">
                <a:avLst>
                  <a:gd name="adj" fmla="val 467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4375018" y="1928008"/>
                <a:ext cx="2983064" cy="2644000"/>
              </a:xfrm>
              <a:prstGeom prst="roundRect">
                <a:avLst>
                  <a:gd name="adj" fmla="val 467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Abgerundetes Rechteck 12"/>
              <p:cNvSpPr/>
              <p:nvPr/>
            </p:nvSpPr>
            <p:spPr>
              <a:xfrm>
                <a:off x="1142976" y="1928008"/>
                <a:ext cx="2786082" cy="2644000"/>
              </a:xfrm>
              <a:prstGeom prst="roundRect">
                <a:avLst>
                  <a:gd name="adj" fmla="val 467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4" name="Gruppieren 13"/>
              <p:cNvGrpSpPr/>
              <p:nvPr/>
            </p:nvGrpSpPr>
            <p:grpSpPr>
              <a:xfrm>
                <a:off x="1651709" y="2142321"/>
                <a:ext cx="5509391" cy="2269477"/>
                <a:chOff x="1651709" y="2142321"/>
                <a:chExt cx="5509391" cy="2269477"/>
              </a:xfrm>
            </p:grpSpPr>
            <p:grpSp>
              <p:nvGrpSpPr>
                <p:cNvPr id="5" name="Gruppieren 53"/>
                <p:cNvGrpSpPr/>
                <p:nvPr/>
              </p:nvGrpSpPr>
              <p:grpSpPr>
                <a:xfrm>
                  <a:off x="1651709" y="2142322"/>
                  <a:ext cx="1991597" cy="2215372"/>
                  <a:chOff x="1651709" y="2142322"/>
                  <a:chExt cx="1991597" cy="2215372"/>
                </a:xfrm>
              </p:grpSpPr>
              <p:sp>
                <p:nvSpPr>
                  <p:cNvPr id="41" name="Ellipse 6"/>
                  <p:cNvSpPr/>
                  <p:nvPr/>
                </p:nvSpPr>
                <p:spPr>
                  <a:xfrm>
                    <a:off x="2293857" y="2142322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6" name="Gruppieren 109"/>
                  <p:cNvGrpSpPr/>
                  <p:nvPr/>
                </p:nvGrpSpPr>
                <p:grpSpPr>
                  <a:xfrm>
                    <a:off x="1651709" y="2508179"/>
                    <a:ext cx="704919" cy="849383"/>
                    <a:chOff x="1651709" y="2508179"/>
                    <a:chExt cx="704919" cy="849383"/>
                  </a:xfrm>
                </p:grpSpPr>
                <p:sp>
                  <p:nvSpPr>
                    <p:cNvPr id="60" name="Ellipse 59"/>
                    <p:cNvSpPr/>
                    <p:nvPr/>
                  </p:nvSpPr>
                  <p:spPr>
                    <a:xfrm>
                      <a:off x="1651709" y="2928934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62" name="Gerade Verbindung mit Pfeil 15"/>
                    <p:cNvCxnSpPr>
                      <a:endCxn id="60" idx="7"/>
                    </p:cNvCxnSpPr>
                    <p:nvPr/>
                  </p:nvCxnSpPr>
                  <p:spPr>
                    <a:xfrm rot="5400000">
                      <a:off x="1945334" y="2580411"/>
                      <a:ext cx="483526" cy="339062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" name="Gruppieren 108"/>
                  <p:cNvGrpSpPr/>
                  <p:nvPr/>
                </p:nvGrpSpPr>
                <p:grpSpPr>
                  <a:xfrm>
                    <a:off x="2722485" y="2356636"/>
                    <a:ext cx="920821" cy="580171"/>
                    <a:chOff x="2722485" y="2356636"/>
                    <a:chExt cx="920821" cy="580171"/>
                  </a:xfrm>
                </p:grpSpPr>
                <p:sp>
                  <p:nvSpPr>
                    <p:cNvPr id="57" name="Ellipse 56"/>
                    <p:cNvSpPr/>
                    <p:nvPr/>
                  </p:nvSpPr>
                  <p:spPr>
                    <a:xfrm>
                      <a:off x="3214678" y="2508179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58" name="Gerade Verbindung mit Pfeil 57"/>
                    <p:cNvCxnSpPr>
                      <a:endCxn id="57" idx="1"/>
                    </p:cNvCxnSpPr>
                    <p:nvPr/>
                  </p:nvCxnSpPr>
                  <p:spPr>
                    <a:xfrm>
                      <a:off x="2722485" y="2356636"/>
                      <a:ext cx="554964" cy="214314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uppieren 110"/>
                  <p:cNvGrpSpPr/>
                  <p:nvPr/>
                </p:nvGrpSpPr>
                <p:grpSpPr>
                  <a:xfrm>
                    <a:off x="2294651" y="2570950"/>
                    <a:ext cx="428628" cy="1143802"/>
                    <a:chOff x="2294651" y="2570950"/>
                    <a:chExt cx="428628" cy="1143802"/>
                  </a:xfrm>
                </p:grpSpPr>
                <p:sp>
                  <p:nvSpPr>
                    <p:cNvPr id="55" name="Ellipse 54"/>
                    <p:cNvSpPr/>
                    <p:nvPr/>
                  </p:nvSpPr>
                  <p:spPr>
                    <a:xfrm>
                      <a:off x="2294651" y="3286124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56" name="Gerade Verbindung mit Pfeil 55"/>
                    <p:cNvCxnSpPr>
                      <a:endCxn id="55" idx="0"/>
                    </p:cNvCxnSpPr>
                    <p:nvPr/>
                  </p:nvCxnSpPr>
                  <p:spPr>
                    <a:xfrm rot="16200000" flipH="1">
                      <a:off x="2150981" y="2928140"/>
                      <a:ext cx="715174" cy="794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Gruppieren 111"/>
                  <p:cNvGrpSpPr/>
                  <p:nvPr/>
                </p:nvGrpSpPr>
                <p:grpSpPr>
                  <a:xfrm>
                    <a:off x="1802458" y="3651982"/>
                    <a:ext cx="554964" cy="705712"/>
                    <a:chOff x="1802458" y="3651982"/>
                    <a:chExt cx="554964" cy="705712"/>
                  </a:xfrm>
                </p:grpSpPr>
                <p:sp>
                  <p:nvSpPr>
                    <p:cNvPr id="53" name="Ellipse 12"/>
                    <p:cNvSpPr/>
                    <p:nvPr/>
                  </p:nvSpPr>
                  <p:spPr>
                    <a:xfrm>
                      <a:off x="1802458" y="3929066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54" name="Gerade Verbindung mit Pfeil 53"/>
                    <p:cNvCxnSpPr>
                      <a:stCxn id="55" idx="3"/>
                    </p:cNvCxnSpPr>
                    <p:nvPr/>
                  </p:nvCxnSpPr>
                  <p:spPr>
                    <a:xfrm rot="5400000">
                      <a:off x="2092941" y="3727356"/>
                      <a:ext cx="339856" cy="189107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uppieren 112"/>
                  <p:cNvGrpSpPr/>
                  <p:nvPr/>
                </p:nvGrpSpPr>
                <p:grpSpPr>
                  <a:xfrm>
                    <a:off x="2660507" y="3651981"/>
                    <a:ext cx="554171" cy="705713"/>
                    <a:chOff x="2660507" y="3651981"/>
                    <a:chExt cx="554171" cy="705713"/>
                  </a:xfrm>
                </p:grpSpPr>
                <p:sp>
                  <p:nvSpPr>
                    <p:cNvPr id="51" name="Ellipse 50"/>
                    <p:cNvSpPr/>
                    <p:nvPr/>
                  </p:nvSpPr>
                  <p:spPr>
                    <a:xfrm>
                      <a:off x="2786050" y="3929066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52" name="Gerade Verbindung mit Pfeil 51"/>
                    <p:cNvCxnSpPr>
                      <a:stCxn id="55" idx="5"/>
                      <a:endCxn id="51" idx="1"/>
                    </p:cNvCxnSpPr>
                    <p:nvPr/>
                  </p:nvCxnSpPr>
                  <p:spPr>
                    <a:xfrm rot="16200000" flipH="1">
                      <a:off x="2584736" y="3727752"/>
                      <a:ext cx="339856" cy="188313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uppieren 113"/>
                  <p:cNvGrpSpPr/>
                  <p:nvPr/>
                </p:nvGrpSpPr>
                <p:grpSpPr>
                  <a:xfrm>
                    <a:off x="3214678" y="2937600"/>
                    <a:ext cx="428628" cy="777152"/>
                    <a:chOff x="3214678" y="2937600"/>
                    <a:chExt cx="428628" cy="777152"/>
                  </a:xfrm>
                </p:grpSpPr>
                <p:sp>
                  <p:nvSpPr>
                    <p:cNvPr id="49" name="Ellipse 48"/>
                    <p:cNvSpPr/>
                    <p:nvPr/>
                  </p:nvSpPr>
                  <p:spPr>
                    <a:xfrm>
                      <a:off x="3214678" y="3286124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50" name="Gerade Verbindung mit Pfeil 49"/>
                    <p:cNvCxnSpPr>
                      <a:stCxn id="57" idx="4"/>
                      <a:endCxn id="49" idx="0"/>
                    </p:cNvCxnSpPr>
                    <p:nvPr/>
                  </p:nvCxnSpPr>
                  <p:spPr>
                    <a:xfrm rot="5400000">
                      <a:off x="3254334" y="3111465"/>
                      <a:ext cx="349317" cy="1588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Gerade Verbindung mit Pfeil 47"/>
                  <p:cNvCxnSpPr>
                    <a:stCxn id="60" idx="5"/>
                    <a:endCxn id="55" idx="1"/>
                  </p:cNvCxnSpPr>
                  <p:nvPr/>
                </p:nvCxnSpPr>
                <p:spPr>
                  <a:xfrm rot="16200000" flipH="1">
                    <a:off x="2160442" y="3151915"/>
                    <a:ext cx="54104" cy="339856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pieren 54"/>
                <p:cNvGrpSpPr/>
                <p:nvPr/>
              </p:nvGrpSpPr>
              <p:grpSpPr>
                <a:xfrm>
                  <a:off x="4625312" y="2142321"/>
                  <a:ext cx="2535788" cy="2269477"/>
                  <a:chOff x="4625312" y="2142321"/>
                  <a:chExt cx="2535788" cy="2269477"/>
                </a:xfrm>
              </p:grpSpPr>
              <p:sp>
                <p:nvSpPr>
                  <p:cNvPr id="21" name="Ellipse 20"/>
                  <p:cNvSpPr/>
                  <p:nvPr/>
                </p:nvSpPr>
                <p:spPr>
                  <a:xfrm>
                    <a:off x="5634904" y="2142321"/>
                    <a:ext cx="428628" cy="428628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3175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24" name="Gruppieren 115"/>
                  <p:cNvGrpSpPr/>
                  <p:nvPr/>
                </p:nvGrpSpPr>
                <p:grpSpPr>
                  <a:xfrm>
                    <a:off x="4991168" y="2508178"/>
                    <a:ext cx="706507" cy="760611"/>
                    <a:chOff x="4991168" y="2508178"/>
                    <a:chExt cx="706507" cy="760611"/>
                  </a:xfrm>
                </p:grpSpPr>
                <p:sp>
                  <p:nvSpPr>
                    <p:cNvPr id="39" name="Ellipse 38"/>
                    <p:cNvSpPr/>
                    <p:nvPr/>
                  </p:nvSpPr>
                  <p:spPr>
                    <a:xfrm>
                      <a:off x="4991168" y="2840161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40" name="Gerade Verbindung mit Pfeil 39"/>
                    <p:cNvCxnSpPr>
                      <a:stCxn id="21" idx="3"/>
                      <a:endCxn id="39" idx="7"/>
                    </p:cNvCxnSpPr>
                    <p:nvPr/>
                  </p:nvCxnSpPr>
                  <p:spPr>
                    <a:xfrm rot="5400000">
                      <a:off x="5329973" y="2535230"/>
                      <a:ext cx="394754" cy="340650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uppieren 116"/>
                  <p:cNvGrpSpPr/>
                  <p:nvPr/>
                </p:nvGrpSpPr>
                <p:grpSpPr>
                  <a:xfrm>
                    <a:off x="4625312" y="3206019"/>
                    <a:ext cx="428628" cy="1205777"/>
                    <a:chOff x="4625312" y="3206019"/>
                    <a:chExt cx="428628" cy="1205777"/>
                  </a:xfrm>
                </p:grpSpPr>
                <p:sp>
                  <p:nvSpPr>
                    <p:cNvPr id="37" name="Ellipse 36"/>
                    <p:cNvSpPr/>
                    <p:nvPr/>
                  </p:nvSpPr>
                  <p:spPr>
                    <a:xfrm>
                      <a:off x="4625312" y="3983168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38" name="Gerade Verbindung mit Pfeil 37"/>
                    <p:cNvCxnSpPr>
                      <a:stCxn id="39" idx="3"/>
                      <a:endCxn id="37" idx="0"/>
                    </p:cNvCxnSpPr>
                    <p:nvPr/>
                  </p:nvCxnSpPr>
                  <p:spPr>
                    <a:xfrm rot="5400000">
                      <a:off x="4558208" y="3487437"/>
                      <a:ext cx="777150" cy="214313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uppieren 117"/>
                  <p:cNvGrpSpPr/>
                  <p:nvPr/>
                </p:nvGrpSpPr>
                <p:grpSpPr>
                  <a:xfrm>
                    <a:off x="5357024" y="3206017"/>
                    <a:ext cx="428628" cy="1205780"/>
                    <a:chOff x="5357024" y="3206017"/>
                    <a:chExt cx="428628" cy="1205780"/>
                  </a:xfrm>
                </p:grpSpPr>
                <p:sp>
                  <p:nvSpPr>
                    <p:cNvPr id="35" name="Ellipse 34"/>
                    <p:cNvSpPr/>
                    <p:nvPr/>
                  </p:nvSpPr>
                  <p:spPr>
                    <a:xfrm>
                      <a:off x="5357024" y="3983169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36" name="Gerade Verbindung mit Pfeil 35"/>
                    <p:cNvCxnSpPr>
                      <a:stCxn id="39" idx="5"/>
                      <a:endCxn id="35" idx="0"/>
                    </p:cNvCxnSpPr>
                    <p:nvPr/>
                  </p:nvCxnSpPr>
                  <p:spPr>
                    <a:xfrm rot="16200000" flipH="1">
                      <a:off x="5075606" y="3487436"/>
                      <a:ext cx="777151" cy="214313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uppieren 118"/>
                  <p:cNvGrpSpPr/>
                  <p:nvPr/>
                </p:nvGrpSpPr>
                <p:grpSpPr>
                  <a:xfrm>
                    <a:off x="6000762" y="2508177"/>
                    <a:ext cx="794482" cy="760613"/>
                    <a:chOff x="6000762" y="2508177"/>
                    <a:chExt cx="794482" cy="760613"/>
                  </a:xfrm>
                </p:grpSpPr>
                <p:cxnSp>
                  <p:nvCxnSpPr>
                    <p:cNvPr id="33" name="Gerade Verbindung mit Pfeil 32"/>
                    <p:cNvCxnSpPr>
                      <a:stCxn id="21" idx="5"/>
                      <a:endCxn id="34" idx="1"/>
                    </p:cNvCxnSpPr>
                    <p:nvPr/>
                  </p:nvCxnSpPr>
                  <p:spPr>
                    <a:xfrm rot="16200000" flipH="1">
                      <a:off x="6017697" y="2491242"/>
                      <a:ext cx="394755" cy="428626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Ellipse 33"/>
                    <p:cNvSpPr/>
                    <p:nvPr/>
                  </p:nvSpPr>
                  <p:spPr>
                    <a:xfrm>
                      <a:off x="6366616" y="2840162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2" name="Gruppieren 119"/>
                  <p:cNvGrpSpPr/>
                  <p:nvPr/>
                </p:nvGrpSpPr>
                <p:grpSpPr>
                  <a:xfrm>
                    <a:off x="6000760" y="3206020"/>
                    <a:ext cx="428628" cy="1205777"/>
                    <a:chOff x="6000760" y="3206020"/>
                    <a:chExt cx="428628" cy="1205777"/>
                  </a:xfrm>
                </p:grpSpPr>
                <p:sp>
                  <p:nvSpPr>
                    <p:cNvPr id="31" name="Ellipse 30"/>
                    <p:cNvSpPr/>
                    <p:nvPr/>
                  </p:nvSpPr>
                  <p:spPr>
                    <a:xfrm>
                      <a:off x="6000760" y="3983169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32" name="Gerade Verbindung mit Pfeil 31"/>
                    <p:cNvCxnSpPr>
                      <a:stCxn id="34" idx="3"/>
                      <a:endCxn id="31" idx="0"/>
                    </p:cNvCxnSpPr>
                    <p:nvPr/>
                  </p:nvCxnSpPr>
                  <p:spPr>
                    <a:xfrm rot="5400000">
                      <a:off x="5933656" y="3487438"/>
                      <a:ext cx="777150" cy="214313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Gruppieren 120"/>
                  <p:cNvGrpSpPr/>
                  <p:nvPr/>
                </p:nvGrpSpPr>
                <p:grpSpPr>
                  <a:xfrm>
                    <a:off x="6732472" y="3206018"/>
                    <a:ext cx="428628" cy="1205780"/>
                    <a:chOff x="6732472" y="3206018"/>
                    <a:chExt cx="428628" cy="1205780"/>
                  </a:xfrm>
                </p:grpSpPr>
                <p:sp>
                  <p:nvSpPr>
                    <p:cNvPr id="29" name="Ellipse 28"/>
                    <p:cNvSpPr/>
                    <p:nvPr/>
                  </p:nvSpPr>
                  <p:spPr>
                    <a:xfrm>
                      <a:off x="6732472" y="3983170"/>
                      <a:ext cx="428628" cy="428628"/>
                    </a:xfrm>
                    <a:prstGeom prst="ellipse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  <a:softEdge rad="3175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30" name="Gerade Verbindung mit Pfeil 29"/>
                    <p:cNvCxnSpPr>
                      <a:stCxn id="34" idx="5"/>
                      <a:endCxn id="29" idx="0"/>
                    </p:cNvCxnSpPr>
                    <p:nvPr/>
                  </p:nvCxnSpPr>
                  <p:spPr>
                    <a:xfrm rot="16200000" flipH="1">
                      <a:off x="6451054" y="3487437"/>
                      <a:ext cx="777151" cy="214313"/>
                    </a:xfrm>
                    <a:prstGeom prst="straightConnector1">
                      <a:avLst/>
                    </a:prstGeom>
                    <a:ln w="19050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Gerade Verbindung mit Pfeil 27"/>
                  <p:cNvCxnSpPr>
                    <a:stCxn id="39" idx="6"/>
                    <a:endCxn id="34" idx="2"/>
                  </p:cNvCxnSpPr>
                  <p:nvPr/>
                </p:nvCxnSpPr>
                <p:spPr>
                  <a:xfrm>
                    <a:off x="5419796" y="3054475"/>
                    <a:ext cx="946820" cy="1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Gerade Verbindung mit Pfeil 16"/>
                <p:cNvCxnSpPr/>
                <p:nvPr/>
              </p:nvCxnSpPr>
              <p:spPr>
                <a:xfrm>
                  <a:off x="3643306" y="2722493"/>
                  <a:ext cx="1410633" cy="180439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 Verbindung mit Pfeil 17"/>
                <p:cNvCxnSpPr/>
                <p:nvPr/>
              </p:nvCxnSpPr>
              <p:spPr>
                <a:xfrm rot="10800000" flipV="1">
                  <a:off x="3643306" y="3054474"/>
                  <a:ext cx="1347862" cy="445963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mit Pfeil 18"/>
                <p:cNvCxnSpPr/>
                <p:nvPr/>
              </p:nvCxnSpPr>
              <p:spPr>
                <a:xfrm rot="16200000" flipH="1">
                  <a:off x="3937330" y="3295186"/>
                  <a:ext cx="393958" cy="1107548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 Verbindung mit Pfeil 19"/>
                <p:cNvCxnSpPr/>
                <p:nvPr/>
              </p:nvCxnSpPr>
              <p:spPr>
                <a:xfrm rot="10800000">
                  <a:off x="3214678" y="4143380"/>
                  <a:ext cx="1410634" cy="541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5" name="Gerade Verbindung mit Pfeil 14"/>
            <p:cNvCxnSpPr/>
            <p:nvPr/>
          </p:nvCxnSpPr>
          <p:spPr>
            <a:xfrm rot="5400000">
              <a:off x="2258138" y="1892289"/>
              <a:ext cx="500066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endCxn id="21" idx="0"/>
            </p:cNvCxnSpPr>
            <p:nvPr/>
          </p:nvCxnSpPr>
          <p:spPr>
            <a:xfrm rot="5400000">
              <a:off x="5599586" y="1892685"/>
              <a:ext cx="499269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bgerundetes Rechteck 176"/>
          <p:cNvSpPr/>
          <p:nvPr/>
        </p:nvSpPr>
        <p:spPr bwMode="auto">
          <a:xfrm>
            <a:off x="772320" y="2214554"/>
            <a:ext cx="1736646" cy="714380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CDOSession</a:t>
            </a:r>
            <a:endParaRPr kumimoji="0" lang="en-US" sz="32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178" name="Abgerundetes Rechteck 177"/>
          <p:cNvSpPr/>
          <p:nvPr/>
        </p:nvSpPr>
        <p:spPr bwMode="auto">
          <a:xfrm>
            <a:off x="772320" y="3500438"/>
            <a:ext cx="1736646" cy="714380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CDOView</a:t>
            </a:r>
            <a:endParaRPr kumimoji="0" lang="en-US" sz="32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179" name="Pfeil nach links und rechts 178"/>
          <p:cNvSpPr/>
          <p:nvPr/>
        </p:nvSpPr>
        <p:spPr>
          <a:xfrm rot="5400000">
            <a:off x="1330404" y="1830478"/>
            <a:ext cx="563630" cy="20452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236" name="Pfeil nach links und rechts 235"/>
          <p:cNvSpPr/>
          <p:nvPr/>
        </p:nvSpPr>
        <p:spPr>
          <a:xfrm rot="5400000">
            <a:off x="1330404" y="3117154"/>
            <a:ext cx="563630" cy="20452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241" name="Abgerundetes Rechteck 240"/>
          <p:cNvSpPr/>
          <p:nvPr/>
        </p:nvSpPr>
        <p:spPr>
          <a:xfrm>
            <a:off x="3298212" y="2131567"/>
            <a:ext cx="4974880" cy="2274444"/>
          </a:xfrm>
          <a:prstGeom prst="roundRect">
            <a:avLst>
              <a:gd name="adj" fmla="val 46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2" name="Abgerundetes Rechteck 241"/>
          <p:cNvSpPr/>
          <p:nvPr/>
        </p:nvSpPr>
        <p:spPr>
          <a:xfrm>
            <a:off x="5894168" y="2266650"/>
            <a:ext cx="2261306" cy="2004279"/>
          </a:xfrm>
          <a:prstGeom prst="roundRect">
            <a:avLst>
              <a:gd name="adj" fmla="val 4671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243" name="Abgerundetes Rechteck 242"/>
          <p:cNvSpPr/>
          <p:nvPr/>
        </p:nvSpPr>
        <p:spPr>
          <a:xfrm>
            <a:off x="3444125" y="2266650"/>
            <a:ext cx="2111984" cy="2004279"/>
          </a:xfrm>
          <a:prstGeom prst="roundRect">
            <a:avLst>
              <a:gd name="adj" fmla="val 4671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grpSp>
        <p:nvGrpSpPr>
          <p:cNvPr id="245" name="Gruppieren 53"/>
          <p:cNvGrpSpPr/>
          <p:nvPr/>
        </p:nvGrpSpPr>
        <p:grpSpPr>
          <a:xfrm>
            <a:off x="3805976" y="2402334"/>
            <a:ext cx="1509726" cy="1679358"/>
            <a:chOff x="1651709" y="2142322"/>
            <a:chExt cx="1991597" cy="2215372"/>
          </a:xfrm>
        </p:grpSpPr>
        <p:sp>
          <p:nvSpPr>
            <p:cNvPr id="271" name="Ellipse 6"/>
            <p:cNvSpPr/>
            <p:nvPr/>
          </p:nvSpPr>
          <p:spPr>
            <a:xfrm>
              <a:off x="2293857" y="214232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72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289" name="Ellipse 288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90" name="Gerade Verbindung mit Pfeil 15"/>
              <p:cNvCxnSpPr>
                <a:endCxn id="289" idx="7"/>
              </p:cNvCxnSpPr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287" name="Ellipse 286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8" name="Gerade Verbindung mit Pfeil 287"/>
              <p:cNvCxnSpPr>
                <a:endCxn id="287" idx="1"/>
              </p:cNvCxnSpPr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285" name="Ellipse 284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6" name="Gerade Verbindung mit Pfeil 285"/>
              <p:cNvCxnSpPr>
                <a:endCxn id="285" idx="0"/>
              </p:cNvCxnSpPr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283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4" name="Gerade Verbindung mit Pfeil 283"/>
              <p:cNvCxnSpPr>
                <a:stCxn id="285" idx="3"/>
              </p:cNvCxnSpPr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281" name="Ellipse 280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2" name="Gerade Verbindung mit Pfeil 281"/>
              <p:cNvCxnSpPr>
                <a:stCxn id="285" idx="5"/>
                <a:endCxn id="281" idx="1"/>
              </p:cNvCxnSpPr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279" name="Ellipse 278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80" name="Gerade Verbindung mit Pfeil 279"/>
              <p:cNvCxnSpPr>
                <a:stCxn id="287" idx="4"/>
                <a:endCxn id="279" idx="0"/>
              </p:cNvCxnSpPr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Gerade Verbindung mit Pfeil 277"/>
            <p:cNvCxnSpPr>
              <a:stCxn id="289" idx="5"/>
              <a:endCxn id="285" idx="1"/>
            </p:cNvCxnSpPr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uppieren 54"/>
          <p:cNvGrpSpPr/>
          <p:nvPr/>
        </p:nvGrpSpPr>
        <p:grpSpPr>
          <a:xfrm>
            <a:off x="6060110" y="2402333"/>
            <a:ext cx="1922249" cy="1720372"/>
            <a:chOff x="4625312" y="2142321"/>
            <a:chExt cx="2535788" cy="2269477"/>
          </a:xfrm>
        </p:grpSpPr>
        <p:sp>
          <p:nvSpPr>
            <p:cNvPr id="251" name="Ellipse 250"/>
            <p:cNvSpPr/>
            <p:nvPr/>
          </p:nvSpPr>
          <p:spPr>
            <a:xfrm>
              <a:off x="5634904" y="214232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52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269" name="Ellipse 268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70" name="Gerade Verbindung mit Pfeil 269"/>
              <p:cNvCxnSpPr>
                <a:stCxn id="251" idx="3"/>
                <a:endCxn id="269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267" name="Ellipse 266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68" name="Gerade Verbindung mit Pfeil 267"/>
              <p:cNvCxnSpPr>
                <a:stCxn id="269" idx="3"/>
                <a:endCxn id="267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265" name="Ellipse 264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66" name="Gerade Verbindung mit Pfeil 265"/>
              <p:cNvCxnSpPr>
                <a:stCxn id="269" idx="5"/>
                <a:endCxn id="265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263" name="Gerade Verbindung mit Pfeil 262"/>
              <p:cNvCxnSpPr>
                <a:stCxn id="251" idx="5"/>
                <a:endCxn id="264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Ellipse 263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56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261" name="Ellipse 260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62" name="Gerade Verbindung mit Pfeil 261"/>
              <p:cNvCxnSpPr>
                <a:stCxn id="264" idx="3"/>
                <a:endCxn id="261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259" name="Ellipse 258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60" name="Gerade Verbindung mit Pfeil 259"/>
              <p:cNvCxnSpPr>
                <a:stCxn id="264" idx="5"/>
                <a:endCxn id="259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Gerade Verbindung mit Pfeil 257"/>
            <p:cNvCxnSpPr>
              <a:stCxn id="269" idx="6"/>
              <a:endCxn id="264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uppieren 301"/>
          <p:cNvGrpSpPr/>
          <p:nvPr/>
        </p:nvGrpSpPr>
        <p:grpSpPr>
          <a:xfrm>
            <a:off x="5268119" y="2842131"/>
            <a:ext cx="1116911" cy="1003236"/>
            <a:chOff x="5268119" y="2842131"/>
            <a:chExt cx="1116911" cy="1003236"/>
          </a:xfrm>
        </p:grpSpPr>
        <p:cxnSp>
          <p:nvCxnSpPr>
            <p:cNvPr id="247" name="Gerade Verbindung mit Pfeil 246"/>
            <p:cNvCxnSpPr/>
            <p:nvPr/>
          </p:nvCxnSpPr>
          <p:spPr>
            <a:xfrm>
              <a:off x="5315702" y="2842131"/>
              <a:ext cx="1069328" cy="1367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 Verbindung mit Pfeil 248"/>
            <p:cNvCxnSpPr/>
            <p:nvPr/>
          </p:nvCxnSpPr>
          <p:spPr>
            <a:xfrm rot="16200000" flipH="1">
              <a:off x="5538587" y="3276260"/>
              <a:ext cx="298639" cy="83957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uppieren 302"/>
          <p:cNvGrpSpPr/>
          <p:nvPr/>
        </p:nvGrpSpPr>
        <p:grpSpPr>
          <a:xfrm>
            <a:off x="4990782" y="3093789"/>
            <a:ext cx="1346664" cy="866454"/>
            <a:chOff x="4990782" y="3093789"/>
            <a:chExt cx="1346664" cy="866454"/>
          </a:xfrm>
        </p:grpSpPr>
        <p:cxnSp>
          <p:nvCxnSpPr>
            <p:cNvPr id="248" name="Gerade Verbindung mit Pfeil 247"/>
            <p:cNvCxnSpPr/>
            <p:nvPr/>
          </p:nvCxnSpPr>
          <p:spPr>
            <a:xfrm rot="10800000" flipV="1">
              <a:off x="5315702" y="3093789"/>
              <a:ext cx="1021744" cy="33806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 Verbindung mit Pfeil 249"/>
            <p:cNvCxnSpPr/>
            <p:nvPr/>
          </p:nvCxnSpPr>
          <p:spPr>
            <a:xfrm rot="10800000">
              <a:off x="4990782" y="3919231"/>
              <a:ext cx="1069328" cy="4101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Gerade Verbindung mit Pfeil 14"/>
          <p:cNvCxnSpPr>
            <a:endCxn id="271" idx="0"/>
          </p:cNvCxnSpPr>
          <p:nvPr/>
        </p:nvCxnSpPr>
        <p:spPr>
          <a:xfrm rot="5400000">
            <a:off x="4071299" y="2005328"/>
            <a:ext cx="780924" cy="1308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Pfeil nach unten 290"/>
          <p:cNvSpPr/>
          <p:nvPr/>
        </p:nvSpPr>
        <p:spPr>
          <a:xfrm rot="16200000">
            <a:off x="2802807" y="3487765"/>
            <a:ext cx="214314" cy="7764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pic>
        <p:nvPicPr>
          <p:cNvPr id="293" name="Picture 3" descr="C:\Users\Stepper.EclipseCon\Desktop\EclipseNASA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4739560"/>
            <a:ext cx="1088110" cy="1445977"/>
          </a:xfrm>
          <a:prstGeom prst="rect">
            <a:avLst/>
          </a:prstGeom>
          <a:noFill/>
        </p:spPr>
      </p:pic>
      <p:sp>
        <p:nvSpPr>
          <p:cNvPr id="296" name="Pfeil nach links und oben 295"/>
          <p:cNvSpPr/>
          <p:nvPr/>
        </p:nvSpPr>
        <p:spPr>
          <a:xfrm rot="5400000">
            <a:off x="2030577" y="2405490"/>
            <a:ext cx="2678094" cy="3798087"/>
          </a:xfrm>
          <a:prstGeom prst="leftUpArrow">
            <a:avLst>
              <a:gd name="adj1" fmla="val 5093"/>
              <a:gd name="adj2" fmla="val 5532"/>
              <a:gd name="adj3" fmla="val 9191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bgerundetes Rechteck 5"/>
          <p:cNvSpPr/>
          <p:nvPr/>
        </p:nvSpPr>
        <p:spPr>
          <a:xfrm>
            <a:off x="714348" y="785794"/>
            <a:ext cx="7572428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sp>
        <p:nvSpPr>
          <p:cNvPr id="304" name="Abgerundetes Rechteck 303"/>
          <p:cNvSpPr/>
          <p:nvPr/>
        </p:nvSpPr>
        <p:spPr bwMode="auto">
          <a:xfrm>
            <a:off x="3298212" y="5072074"/>
            <a:ext cx="4974879" cy="714380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CDOStateMachine</a:t>
            </a:r>
            <a:endParaRPr kumimoji="0" lang="en-US" sz="32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305" name="Abgerundetes Rechteck 304"/>
          <p:cNvSpPr/>
          <p:nvPr/>
        </p:nvSpPr>
        <p:spPr bwMode="auto">
          <a:xfrm>
            <a:off x="783386" y="5072074"/>
            <a:ext cx="1736646" cy="714380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CDOStore</a:t>
            </a:r>
            <a:endParaRPr kumimoji="0" lang="en-US" sz="32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306" name="Pfeil nach links und rechts 305"/>
          <p:cNvSpPr/>
          <p:nvPr/>
        </p:nvSpPr>
        <p:spPr>
          <a:xfrm rot="5400000">
            <a:off x="1187528" y="4545122"/>
            <a:ext cx="849382" cy="20452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307" name="Pfeil nach unten 306"/>
          <p:cNvSpPr/>
          <p:nvPr/>
        </p:nvSpPr>
        <p:spPr>
          <a:xfrm rot="16200000">
            <a:off x="2802810" y="5076735"/>
            <a:ext cx="214312" cy="7764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121" name="Foliennummernplatzhalter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2" name="Fußzeilenplatzhalter 1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1" dur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84062E-6 L 0.11945 0.3331 " pathEditMode="relative" rAng="0" ptsTypes="AA">
                                      <p:cBhvr>
                                        <p:cTn id="84" dur="1500" spd="-100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2" dur="1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3" dur="1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33033E-6 L -0.14965 0.3301 " pathEditMode="relative" rAng="0" ptsTypes="AA">
                                      <p:cBhvr>
                                        <p:cTn id="114" dur="1500" spd="-100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1" dur="1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22" dur="1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79" grpId="0" animBg="1"/>
      <p:bldP spid="236" grpId="0" animBg="1"/>
      <p:bldP spid="241" grpId="0" animBg="1"/>
      <p:bldP spid="242" grpId="0" animBg="1"/>
      <p:bldP spid="243" grpId="0" animBg="1"/>
      <p:bldP spid="291" grpId="0" animBg="1"/>
      <p:bldP spid="296" grpId="0" animBg="1"/>
      <p:bldP spid="296" grpId="1" animBg="1"/>
      <p:bldP spid="304" grpId="0" animBg="1"/>
      <p:bldP spid="305" grpId="0" animBg="1"/>
      <p:bldP spid="306" grpId="0" animBg="1"/>
      <p:bldP spid="30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/>
          <p:cNvGrpSpPr/>
          <p:nvPr/>
        </p:nvGrpSpPr>
        <p:grpSpPr>
          <a:xfrm>
            <a:off x="772320" y="1650924"/>
            <a:ext cx="7500772" cy="4135530"/>
            <a:chOff x="772320" y="1650924"/>
            <a:chExt cx="7500772" cy="4135530"/>
          </a:xfrm>
        </p:grpSpPr>
        <p:sp>
          <p:nvSpPr>
            <p:cNvPr id="177" name="Abgerundetes Rechteck 176"/>
            <p:cNvSpPr/>
            <p:nvPr/>
          </p:nvSpPr>
          <p:spPr bwMode="auto">
            <a:xfrm>
              <a:off x="772320" y="2214554"/>
              <a:ext cx="1736646" cy="714380"/>
            </a:xfrm>
            <a:prstGeom prst="roundRect">
              <a:avLst>
                <a:gd name="adj" fmla="val 4353"/>
              </a:avLst>
            </a:prstGeom>
            <a:ln w="1270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smtClean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ea typeface="ＭＳ Ｐゴシック" pitchFamily="80" charset="-128"/>
                </a:rPr>
                <a:t>CDOSession</a:t>
              </a:r>
              <a:endParaRPr kumimoji="0" lang="en-US" sz="3200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endParaRPr>
            </a:p>
          </p:txBody>
        </p:sp>
        <p:sp>
          <p:nvSpPr>
            <p:cNvPr id="178" name="Abgerundetes Rechteck 177"/>
            <p:cNvSpPr/>
            <p:nvPr/>
          </p:nvSpPr>
          <p:spPr bwMode="auto">
            <a:xfrm>
              <a:off x="772320" y="3500438"/>
              <a:ext cx="1736646" cy="714380"/>
            </a:xfrm>
            <a:prstGeom prst="roundRect">
              <a:avLst>
                <a:gd name="adj" fmla="val 4353"/>
              </a:avLst>
            </a:prstGeom>
            <a:ln w="1270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smtClean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ea typeface="ＭＳ Ｐゴシック" pitchFamily="80" charset="-128"/>
                </a:rPr>
                <a:t>CDOView</a:t>
              </a:r>
              <a:endParaRPr kumimoji="0" lang="en-US" sz="3200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endParaRPr>
            </a:p>
          </p:txBody>
        </p:sp>
        <p:sp>
          <p:nvSpPr>
            <p:cNvPr id="179" name="Pfeil nach links und rechts 178"/>
            <p:cNvSpPr/>
            <p:nvPr/>
          </p:nvSpPr>
          <p:spPr>
            <a:xfrm rot="5400000">
              <a:off x="1330404" y="1830478"/>
              <a:ext cx="563630" cy="204522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236" name="Pfeil nach links und rechts 235"/>
            <p:cNvSpPr/>
            <p:nvPr/>
          </p:nvSpPr>
          <p:spPr>
            <a:xfrm rot="5400000">
              <a:off x="1330404" y="3117154"/>
              <a:ext cx="563630" cy="204522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241" name="Abgerundetes Rechteck 240"/>
            <p:cNvSpPr/>
            <p:nvPr/>
          </p:nvSpPr>
          <p:spPr>
            <a:xfrm>
              <a:off x="3298212" y="2131567"/>
              <a:ext cx="4974880" cy="2274444"/>
            </a:xfrm>
            <a:prstGeom prst="roundRect">
              <a:avLst>
                <a:gd name="adj" fmla="val 467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2" name="Abgerundetes Rechteck 241"/>
            <p:cNvSpPr/>
            <p:nvPr/>
          </p:nvSpPr>
          <p:spPr>
            <a:xfrm>
              <a:off x="5894168" y="2266650"/>
              <a:ext cx="2261306" cy="2004279"/>
            </a:xfrm>
            <a:prstGeom prst="roundRect">
              <a:avLst>
                <a:gd name="adj" fmla="val 4671"/>
              </a:avLst>
            </a:prstGeom>
            <a:ln w="1270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243" name="Abgerundetes Rechteck 242"/>
            <p:cNvSpPr/>
            <p:nvPr/>
          </p:nvSpPr>
          <p:spPr>
            <a:xfrm>
              <a:off x="3444125" y="2266650"/>
              <a:ext cx="2111984" cy="2004279"/>
            </a:xfrm>
            <a:prstGeom prst="roundRect">
              <a:avLst>
                <a:gd name="adj" fmla="val 4671"/>
              </a:avLst>
            </a:prstGeom>
            <a:ln w="1270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291" name="Pfeil nach unten 290"/>
            <p:cNvSpPr/>
            <p:nvPr/>
          </p:nvSpPr>
          <p:spPr>
            <a:xfrm rot="16200000">
              <a:off x="2802807" y="3487765"/>
              <a:ext cx="214314" cy="77649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305" name="Abgerundetes Rechteck 304"/>
            <p:cNvSpPr/>
            <p:nvPr/>
          </p:nvSpPr>
          <p:spPr bwMode="auto">
            <a:xfrm>
              <a:off x="783386" y="5072074"/>
              <a:ext cx="1736646" cy="714380"/>
            </a:xfrm>
            <a:prstGeom prst="roundRect">
              <a:avLst>
                <a:gd name="adj" fmla="val 4353"/>
              </a:avLst>
            </a:prstGeom>
            <a:ln w="12700"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u="none" strike="noStrike" cap="none" normalizeH="0" baseline="0" smtClean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ea typeface="ＭＳ Ｐゴシック" pitchFamily="80" charset="-128"/>
                </a:rPr>
                <a:t>CDOStore</a:t>
              </a:r>
              <a:endParaRPr kumimoji="0" lang="en-US" sz="3200" b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endParaRPr>
            </a:p>
          </p:txBody>
        </p:sp>
        <p:sp>
          <p:nvSpPr>
            <p:cNvPr id="306" name="Pfeil nach links und rechts 305"/>
            <p:cNvSpPr/>
            <p:nvPr/>
          </p:nvSpPr>
          <p:spPr>
            <a:xfrm rot="5400000">
              <a:off x="1187528" y="4545122"/>
              <a:ext cx="849382" cy="204522"/>
            </a:xfrm>
            <a:prstGeom prst="left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  <p:sp>
          <p:nvSpPr>
            <p:cNvPr id="307" name="Pfeil nach unten 306"/>
            <p:cNvSpPr/>
            <p:nvPr/>
          </p:nvSpPr>
          <p:spPr>
            <a:xfrm rot="16200000">
              <a:off x="2802808" y="5076735"/>
              <a:ext cx="214316" cy="776497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chemeClr val="accent2">
                    <a:lumMod val="75000"/>
                  </a:schemeClr>
                </a:solidFill>
                <a:ea typeface="ＭＳ Ｐゴシック" pitchFamily="80" charset="-128"/>
              </a:endParaRPr>
            </a:p>
          </p:txBody>
        </p:sp>
      </p:grpSp>
      <p:sp>
        <p:nvSpPr>
          <p:cNvPr id="271" name="Ellipse 6"/>
          <p:cNvSpPr/>
          <p:nvPr/>
        </p:nvSpPr>
        <p:spPr>
          <a:xfrm>
            <a:off x="4292755" y="2402334"/>
            <a:ext cx="324921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9" name="Ellipse 288"/>
          <p:cNvSpPr/>
          <p:nvPr/>
        </p:nvSpPr>
        <p:spPr>
          <a:xfrm>
            <a:off x="3805976" y="2998623"/>
            <a:ext cx="324920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7" name="Ellipse 286"/>
          <p:cNvSpPr/>
          <p:nvPr/>
        </p:nvSpPr>
        <p:spPr>
          <a:xfrm>
            <a:off x="4990782" y="2679671"/>
            <a:ext cx="324920" cy="3249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5" name="Ellipse 284"/>
          <p:cNvSpPr/>
          <p:nvPr/>
        </p:nvSpPr>
        <p:spPr>
          <a:xfrm>
            <a:off x="4293357" y="3269391"/>
            <a:ext cx="324921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3" name="Ellipse 12"/>
          <p:cNvSpPr/>
          <p:nvPr/>
        </p:nvSpPr>
        <p:spPr>
          <a:xfrm>
            <a:off x="3920251" y="3756772"/>
            <a:ext cx="324920" cy="3249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1" name="Ellipse 280"/>
          <p:cNvSpPr/>
          <p:nvPr/>
        </p:nvSpPr>
        <p:spPr>
          <a:xfrm>
            <a:off x="4665861" y="3756772"/>
            <a:ext cx="324920" cy="3249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9" name="Ellipse 278"/>
          <p:cNvSpPr/>
          <p:nvPr/>
        </p:nvSpPr>
        <p:spPr>
          <a:xfrm>
            <a:off x="4990781" y="3269391"/>
            <a:ext cx="324921" cy="3249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6825429" y="2402333"/>
            <a:ext cx="324921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6337446" y="2931329"/>
            <a:ext cx="324920" cy="3249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7" name="Ellipse 266"/>
          <p:cNvSpPr/>
          <p:nvPr/>
        </p:nvSpPr>
        <p:spPr>
          <a:xfrm>
            <a:off x="6060110" y="3797783"/>
            <a:ext cx="324921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5" name="Ellipse 264"/>
          <p:cNvSpPr/>
          <p:nvPr/>
        </p:nvSpPr>
        <p:spPr>
          <a:xfrm>
            <a:off x="6614783" y="3797783"/>
            <a:ext cx="324921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4" name="Ellipse 263"/>
          <p:cNvSpPr/>
          <p:nvPr/>
        </p:nvSpPr>
        <p:spPr>
          <a:xfrm>
            <a:off x="7380102" y="2931329"/>
            <a:ext cx="324920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1" name="Ellipse 260"/>
          <p:cNvSpPr/>
          <p:nvPr/>
        </p:nvSpPr>
        <p:spPr>
          <a:xfrm>
            <a:off x="7102766" y="3797784"/>
            <a:ext cx="324921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9" name="Ellipse 258"/>
          <p:cNvSpPr/>
          <p:nvPr/>
        </p:nvSpPr>
        <p:spPr>
          <a:xfrm>
            <a:off x="7657438" y="3797784"/>
            <a:ext cx="324921" cy="3249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1" name="Gruppieren 120"/>
          <p:cNvGrpSpPr/>
          <p:nvPr/>
        </p:nvGrpSpPr>
        <p:grpSpPr>
          <a:xfrm>
            <a:off x="4083313" y="2564794"/>
            <a:ext cx="3736586" cy="1395449"/>
            <a:chOff x="4083313" y="2564794"/>
            <a:chExt cx="3736586" cy="1395449"/>
          </a:xfrm>
        </p:grpSpPr>
        <p:cxnSp>
          <p:nvCxnSpPr>
            <p:cNvPr id="290" name="Gerade Verbindung mit Pfeil 15"/>
            <p:cNvCxnSpPr>
              <a:endCxn id="289" idx="7"/>
            </p:cNvCxnSpPr>
            <p:nvPr/>
          </p:nvCxnSpPr>
          <p:spPr>
            <a:xfrm rot="5400000">
              <a:off x="4028558" y="2734426"/>
              <a:ext cx="366536" cy="25702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 Verbindung mit Pfeil 287"/>
            <p:cNvCxnSpPr>
              <a:endCxn id="287" idx="1"/>
            </p:cNvCxnSpPr>
            <p:nvPr/>
          </p:nvCxnSpPr>
          <p:spPr>
            <a:xfrm>
              <a:off x="4617676" y="2564794"/>
              <a:ext cx="420689" cy="16246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 Verbindung mit Pfeil 285"/>
            <p:cNvCxnSpPr>
              <a:endCxn id="285" idx="0"/>
            </p:cNvCxnSpPr>
            <p:nvPr/>
          </p:nvCxnSpPr>
          <p:spPr>
            <a:xfrm rot="16200000" flipH="1">
              <a:off x="4184448" y="2998022"/>
              <a:ext cx="542136" cy="6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 Verbindung mit Pfeil 283"/>
            <p:cNvCxnSpPr>
              <a:stCxn id="285" idx="3"/>
            </p:cNvCxnSpPr>
            <p:nvPr/>
          </p:nvCxnSpPr>
          <p:spPr>
            <a:xfrm rot="5400000">
              <a:off x="4140451" y="3603866"/>
              <a:ext cx="257627" cy="14335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 Verbindung mit Pfeil 281"/>
            <p:cNvCxnSpPr>
              <a:stCxn id="285" idx="5"/>
              <a:endCxn id="281" idx="1"/>
            </p:cNvCxnSpPr>
            <p:nvPr/>
          </p:nvCxnSpPr>
          <p:spPr>
            <a:xfrm rot="16200000" flipH="1">
              <a:off x="4513255" y="3604166"/>
              <a:ext cx="257627" cy="14275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 Verbindung mit Pfeil 279"/>
            <p:cNvCxnSpPr>
              <a:stCxn id="287" idx="4"/>
              <a:endCxn id="279" idx="0"/>
            </p:cNvCxnSpPr>
            <p:nvPr/>
          </p:nvCxnSpPr>
          <p:spPr>
            <a:xfrm rot="5400000">
              <a:off x="5020842" y="3136991"/>
              <a:ext cx="264799" cy="120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 Verbindung mit Pfeil 277"/>
            <p:cNvCxnSpPr>
              <a:stCxn id="289" idx="5"/>
              <a:endCxn id="285" idx="1"/>
            </p:cNvCxnSpPr>
            <p:nvPr/>
          </p:nvCxnSpPr>
          <p:spPr>
            <a:xfrm rot="16200000" flipH="1">
              <a:off x="4191620" y="3167654"/>
              <a:ext cx="41013" cy="2576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 Verbindung mit Pfeil 269"/>
            <p:cNvCxnSpPr>
              <a:stCxn id="251" idx="3"/>
              <a:endCxn id="269" idx="7"/>
            </p:cNvCxnSpPr>
            <p:nvPr/>
          </p:nvCxnSpPr>
          <p:spPr>
            <a:xfrm rot="5400000">
              <a:off x="6594276" y="2700177"/>
              <a:ext cx="299242" cy="25822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/>
            <p:cNvCxnSpPr>
              <a:stCxn id="269" idx="3"/>
              <a:endCxn id="267" idx="0"/>
            </p:cNvCxnSpPr>
            <p:nvPr/>
          </p:nvCxnSpPr>
          <p:spPr>
            <a:xfrm rot="5400000">
              <a:off x="6009242" y="3421995"/>
              <a:ext cx="589117" cy="16246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 Verbindung mit Pfeil 265"/>
            <p:cNvCxnSpPr>
              <a:stCxn id="269" idx="5"/>
              <a:endCxn id="265" idx="0"/>
            </p:cNvCxnSpPr>
            <p:nvPr/>
          </p:nvCxnSpPr>
          <p:spPr>
            <a:xfrm rot="16200000" flipH="1">
              <a:off x="6401455" y="3421994"/>
              <a:ext cx="589118" cy="16246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 Verbindung mit Pfeil 262"/>
            <p:cNvCxnSpPr>
              <a:stCxn id="251" idx="5"/>
              <a:endCxn id="264" idx="1"/>
            </p:cNvCxnSpPr>
            <p:nvPr/>
          </p:nvCxnSpPr>
          <p:spPr>
            <a:xfrm rot="16200000" flipH="1">
              <a:off x="7115604" y="2666832"/>
              <a:ext cx="299243" cy="32491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mit Pfeil 261"/>
            <p:cNvCxnSpPr>
              <a:stCxn id="264" idx="3"/>
              <a:endCxn id="261" idx="0"/>
            </p:cNvCxnSpPr>
            <p:nvPr/>
          </p:nvCxnSpPr>
          <p:spPr>
            <a:xfrm rot="5400000">
              <a:off x="7051898" y="3421996"/>
              <a:ext cx="589117" cy="16246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/>
            <p:cNvCxnSpPr>
              <a:stCxn id="264" idx="5"/>
              <a:endCxn id="259" idx="0"/>
            </p:cNvCxnSpPr>
            <p:nvPr/>
          </p:nvCxnSpPr>
          <p:spPr>
            <a:xfrm rot="16200000" flipH="1">
              <a:off x="7444110" y="3421995"/>
              <a:ext cx="589118" cy="16246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 Verbindung mit Pfeil 257"/>
            <p:cNvCxnSpPr>
              <a:stCxn id="269" idx="6"/>
              <a:endCxn id="264" idx="2"/>
            </p:cNvCxnSpPr>
            <p:nvPr/>
          </p:nvCxnSpPr>
          <p:spPr>
            <a:xfrm>
              <a:off x="6662367" y="3093789"/>
              <a:ext cx="717735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uppieren 301"/>
            <p:cNvGrpSpPr/>
            <p:nvPr/>
          </p:nvGrpSpPr>
          <p:grpSpPr>
            <a:xfrm>
              <a:off x="5268119" y="2842131"/>
              <a:ext cx="1116911" cy="1003236"/>
              <a:chOff x="5268119" y="2842131"/>
              <a:chExt cx="1116911" cy="1003236"/>
            </a:xfrm>
          </p:grpSpPr>
          <p:cxnSp>
            <p:nvCxnSpPr>
              <p:cNvPr id="247" name="Gerade Verbindung mit Pfeil 246"/>
              <p:cNvCxnSpPr/>
              <p:nvPr/>
            </p:nvCxnSpPr>
            <p:spPr>
              <a:xfrm>
                <a:off x="5315702" y="2842131"/>
                <a:ext cx="1069328" cy="136781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 Verbindung mit Pfeil 248"/>
              <p:cNvCxnSpPr/>
              <p:nvPr/>
            </p:nvCxnSpPr>
            <p:spPr>
              <a:xfrm rot="16200000" flipH="1">
                <a:off x="5538587" y="3276260"/>
                <a:ext cx="298639" cy="839575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uppieren 302"/>
            <p:cNvGrpSpPr/>
            <p:nvPr/>
          </p:nvGrpSpPr>
          <p:grpSpPr>
            <a:xfrm>
              <a:off x="4990782" y="3093789"/>
              <a:ext cx="1346664" cy="866454"/>
              <a:chOff x="4990782" y="3093789"/>
              <a:chExt cx="1346664" cy="866454"/>
            </a:xfrm>
          </p:grpSpPr>
          <p:cxnSp>
            <p:nvCxnSpPr>
              <p:cNvPr id="248" name="Gerade Verbindung mit Pfeil 247"/>
              <p:cNvCxnSpPr/>
              <p:nvPr/>
            </p:nvCxnSpPr>
            <p:spPr>
              <a:xfrm rot="10800000" flipV="1">
                <a:off x="5315702" y="3093789"/>
                <a:ext cx="1021744" cy="338061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Gerade Verbindung mit Pfeil 249"/>
              <p:cNvCxnSpPr/>
              <p:nvPr/>
            </p:nvCxnSpPr>
            <p:spPr>
              <a:xfrm rot="10800000">
                <a:off x="4990782" y="3919231"/>
                <a:ext cx="1069328" cy="4101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9" name="Gerade Verbindung mit Pfeil 14"/>
          <p:cNvCxnSpPr>
            <a:endCxn id="271" idx="0"/>
          </p:cNvCxnSpPr>
          <p:nvPr/>
        </p:nvCxnSpPr>
        <p:spPr>
          <a:xfrm rot="5400000">
            <a:off x="4071299" y="2005328"/>
            <a:ext cx="780924" cy="1308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4"/>
          <p:cNvCxnSpPr/>
          <p:nvPr/>
        </p:nvCxnSpPr>
        <p:spPr>
          <a:xfrm rot="5400000">
            <a:off x="3299148" y="2308483"/>
            <a:ext cx="1346063" cy="1309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4"/>
          <p:cNvCxnSpPr/>
          <p:nvPr/>
        </p:nvCxnSpPr>
        <p:spPr>
          <a:xfrm rot="5400000">
            <a:off x="4630053" y="2150540"/>
            <a:ext cx="1058261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4"/>
          <p:cNvCxnSpPr/>
          <p:nvPr/>
        </p:nvCxnSpPr>
        <p:spPr>
          <a:xfrm rot="5400000">
            <a:off x="5863408" y="2289929"/>
            <a:ext cx="1278013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4"/>
          <p:cNvCxnSpPr/>
          <p:nvPr/>
        </p:nvCxnSpPr>
        <p:spPr>
          <a:xfrm rot="5400000">
            <a:off x="6866495" y="2221443"/>
            <a:ext cx="1413394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"/>
          <p:cNvCxnSpPr/>
          <p:nvPr/>
        </p:nvCxnSpPr>
        <p:spPr>
          <a:xfrm rot="5400000">
            <a:off x="6532076" y="1961130"/>
            <a:ext cx="891180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"/>
          <p:cNvCxnSpPr/>
          <p:nvPr/>
        </p:nvCxnSpPr>
        <p:spPr>
          <a:xfrm rot="16200000" flipH="1">
            <a:off x="5102350" y="2665969"/>
            <a:ext cx="2240440" cy="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4"/>
          <p:cNvCxnSpPr/>
          <p:nvPr/>
        </p:nvCxnSpPr>
        <p:spPr>
          <a:xfrm rot="16200000" flipH="1">
            <a:off x="6699680" y="2684136"/>
            <a:ext cx="2240440" cy="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4"/>
          <p:cNvCxnSpPr/>
          <p:nvPr/>
        </p:nvCxnSpPr>
        <p:spPr>
          <a:xfrm rot="16200000" flipH="1">
            <a:off x="3719244" y="2654049"/>
            <a:ext cx="2240440" cy="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bgerundetes Rechteck 5"/>
          <p:cNvSpPr/>
          <p:nvPr/>
        </p:nvSpPr>
        <p:spPr>
          <a:xfrm>
            <a:off x="714348" y="785794"/>
            <a:ext cx="7572428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cxnSp>
        <p:nvCxnSpPr>
          <p:cNvPr id="157" name="Gerade Verbindung mit Pfeil 14"/>
          <p:cNvCxnSpPr>
            <a:endCxn id="283" idx="4"/>
          </p:cNvCxnSpPr>
          <p:nvPr/>
        </p:nvCxnSpPr>
        <p:spPr>
          <a:xfrm rot="16200000" flipV="1">
            <a:off x="3524593" y="4639811"/>
            <a:ext cx="1116839" cy="6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4"/>
          <p:cNvCxnSpPr/>
          <p:nvPr/>
        </p:nvCxnSpPr>
        <p:spPr>
          <a:xfrm rot="5400000" flipH="1" flipV="1">
            <a:off x="4352131" y="4423243"/>
            <a:ext cx="1632010" cy="355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4"/>
          <p:cNvCxnSpPr/>
          <p:nvPr/>
        </p:nvCxnSpPr>
        <p:spPr>
          <a:xfrm rot="16200000" flipV="1">
            <a:off x="5769445" y="4619588"/>
            <a:ext cx="951811" cy="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4"/>
          <p:cNvCxnSpPr/>
          <p:nvPr/>
        </p:nvCxnSpPr>
        <p:spPr>
          <a:xfrm rot="16200000" flipV="1">
            <a:off x="4274817" y="4656010"/>
            <a:ext cx="1143004" cy="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4"/>
          <p:cNvCxnSpPr/>
          <p:nvPr/>
        </p:nvCxnSpPr>
        <p:spPr>
          <a:xfrm rot="16200000" flipV="1">
            <a:off x="6301340" y="4598609"/>
            <a:ext cx="951811" cy="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4"/>
          <p:cNvCxnSpPr/>
          <p:nvPr/>
        </p:nvCxnSpPr>
        <p:spPr>
          <a:xfrm rot="16200000" flipV="1">
            <a:off x="6789322" y="4619587"/>
            <a:ext cx="951811" cy="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4"/>
          <p:cNvCxnSpPr/>
          <p:nvPr/>
        </p:nvCxnSpPr>
        <p:spPr>
          <a:xfrm rot="16200000" flipV="1">
            <a:off x="7343992" y="4619588"/>
            <a:ext cx="951811" cy="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4"/>
          <p:cNvCxnSpPr/>
          <p:nvPr/>
        </p:nvCxnSpPr>
        <p:spPr>
          <a:xfrm rot="5400000" flipH="1" flipV="1">
            <a:off x="3654077" y="4423243"/>
            <a:ext cx="1632010" cy="355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bgerundetes Rechteck 154"/>
          <p:cNvSpPr/>
          <p:nvPr/>
        </p:nvSpPr>
        <p:spPr bwMode="auto">
          <a:xfrm>
            <a:off x="3298212" y="5072074"/>
            <a:ext cx="4974879" cy="714380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CDOStateMachine</a:t>
            </a:r>
            <a:endParaRPr kumimoji="0" lang="en-US" sz="32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68" name="Foliennummernplatzhalt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9" name="Fußzeilenplatzhalt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70"/>
          <p:cNvGrpSpPr/>
          <p:nvPr/>
        </p:nvGrpSpPr>
        <p:grpSpPr>
          <a:xfrm>
            <a:off x="3965635" y="1515540"/>
            <a:ext cx="3854265" cy="3725484"/>
            <a:chOff x="3965635" y="1515540"/>
            <a:chExt cx="3854265" cy="3725484"/>
          </a:xfrm>
        </p:grpSpPr>
        <p:cxnSp>
          <p:nvCxnSpPr>
            <p:cNvPr id="239" name="Gerade Verbindung mit Pfeil 14"/>
            <p:cNvCxnSpPr>
              <a:endCxn id="271" idx="0"/>
            </p:cNvCxnSpPr>
            <p:nvPr/>
          </p:nvCxnSpPr>
          <p:spPr>
            <a:xfrm rot="5400000">
              <a:off x="4071299" y="2005328"/>
              <a:ext cx="780924" cy="1308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4"/>
            <p:cNvCxnSpPr/>
            <p:nvPr/>
          </p:nvCxnSpPr>
          <p:spPr>
            <a:xfrm rot="5400000">
              <a:off x="3299148" y="2308483"/>
              <a:ext cx="1346063" cy="1309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4"/>
            <p:cNvCxnSpPr/>
            <p:nvPr/>
          </p:nvCxnSpPr>
          <p:spPr>
            <a:xfrm rot="5400000">
              <a:off x="4630053" y="2150540"/>
              <a:ext cx="1058261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4"/>
            <p:cNvCxnSpPr/>
            <p:nvPr/>
          </p:nvCxnSpPr>
          <p:spPr>
            <a:xfrm rot="5400000">
              <a:off x="5863408" y="2289929"/>
              <a:ext cx="1278013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4"/>
            <p:cNvCxnSpPr/>
            <p:nvPr/>
          </p:nvCxnSpPr>
          <p:spPr>
            <a:xfrm rot="5400000">
              <a:off x="6866495" y="2221443"/>
              <a:ext cx="1413394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"/>
            <p:cNvCxnSpPr/>
            <p:nvPr/>
          </p:nvCxnSpPr>
          <p:spPr>
            <a:xfrm rot="5400000">
              <a:off x="6532076" y="1961130"/>
              <a:ext cx="891180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"/>
            <p:cNvCxnSpPr/>
            <p:nvPr/>
          </p:nvCxnSpPr>
          <p:spPr>
            <a:xfrm rot="16200000" flipH="1">
              <a:off x="5102350" y="2665969"/>
              <a:ext cx="224044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4"/>
            <p:cNvCxnSpPr/>
            <p:nvPr/>
          </p:nvCxnSpPr>
          <p:spPr>
            <a:xfrm rot="16200000" flipH="1">
              <a:off x="6699680" y="2684136"/>
              <a:ext cx="224044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4"/>
            <p:cNvCxnSpPr/>
            <p:nvPr/>
          </p:nvCxnSpPr>
          <p:spPr>
            <a:xfrm rot="16200000" flipH="1">
              <a:off x="3719244" y="2654049"/>
              <a:ext cx="224044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4"/>
            <p:cNvCxnSpPr>
              <a:endCxn id="283" idx="4"/>
            </p:cNvCxnSpPr>
            <p:nvPr/>
          </p:nvCxnSpPr>
          <p:spPr>
            <a:xfrm rot="16200000" flipV="1">
              <a:off x="3524593" y="4639811"/>
              <a:ext cx="1116839" cy="6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4"/>
            <p:cNvCxnSpPr/>
            <p:nvPr/>
          </p:nvCxnSpPr>
          <p:spPr>
            <a:xfrm rot="5400000" flipH="1" flipV="1">
              <a:off x="4352131" y="4423243"/>
              <a:ext cx="1632010" cy="355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 Verbindung mit Pfeil 14"/>
            <p:cNvCxnSpPr/>
            <p:nvPr/>
          </p:nvCxnSpPr>
          <p:spPr>
            <a:xfrm rot="16200000" flipV="1">
              <a:off x="5769445" y="4619588"/>
              <a:ext cx="951811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mit Pfeil 14"/>
            <p:cNvCxnSpPr/>
            <p:nvPr/>
          </p:nvCxnSpPr>
          <p:spPr>
            <a:xfrm rot="16200000" flipV="1">
              <a:off x="4274817" y="4656010"/>
              <a:ext cx="114300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4"/>
            <p:cNvCxnSpPr/>
            <p:nvPr/>
          </p:nvCxnSpPr>
          <p:spPr>
            <a:xfrm rot="16200000" flipV="1">
              <a:off x="6301340" y="4598609"/>
              <a:ext cx="951811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4"/>
            <p:cNvCxnSpPr/>
            <p:nvPr/>
          </p:nvCxnSpPr>
          <p:spPr>
            <a:xfrm rot="16200000" flipV="1">
              <a:off x="6789322" y="4619587"/>
              <a:ext cx="951811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 Verbindung mit Pfeil 14"/>
            <p:cNvCxnSpPr/>
            <p:nvPr/>
          </p:nvCxnSpPr>
          <p:spPr>
            <a:xfrm rot="16200000" flipV="1">
              <a:off x="7343992" y="4619588"/>
              <a:ext cx="951811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4"/>
            <p:cNvCxnSpPr/>
            <p:nvPr/>
          </p:nvCxnSpPr>
          <p:spPr>
            <a:xfrm rot="5400000" flipH="1" flipV="1">
              <a:off x="3654077" y="4423243"/>
              <a:ext cx="1632010" cy="355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/>
          <p:cNvGrpSpPr/>
          <p:nvPr/>
        </p:nvGrpSpPr>
        <p:grpSpPr>
          <a:xfrm>
            <a:off x="3805976" y="2402333"/>
            <a:ext cx="4176383" cy="1720372"/>
            <a:chOff x="3805976" y="2402333"/>
            <a:chExt cx="4176383" cy="1720372"/>
          </a:xfrm>
        </p:grpSpPr>
        <p:sp>
          <p:nvSpPr>
            <p:cNvPr id="271" name="Ellipse 6"/>
            <p:cNvSpPr/>
            <p:nvPr/>
          </p:nvSpPr>
          <p:spPr>
            <a:xfrm>
              <a:off x="4292755" y="2402334"/>
              <a:ext cx="324921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7" name="Ellipse 286"/>
            <p:cNvSpPr/>
            <p:nvPr/>
          </p:nvSpPr>
          <p:spPr>
            <a:xfrm>
              <a:off x="4990782" y="2679671"/>
              <a:ext cx="324920" cy="3249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5" name="Ellipse 284"/>
            <p:cNvSpPr/>
            <p:nvPr/>
          </p:nvSpPr>
          <p:spPr>
            <a:xfrm>
              <a:off x="4293357" y="3269391"/>
              <a:ext cx="324921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3" name="Ellipse 12"/>
            <p:cNvSpPr/>
            <p:nvPr/>
          </p:nvSpPr>
          <p:spPr>
            <a:xfrm>
              <a:off x="3920251" y="3756772"/>
              <a:ext cx="324920" cy="3249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1" name="Ellipse 280"/>
            <p:cNvSpPr/>
            <p:nvPr/>
          </p:nvSpPr>
          <p:spPr>
            <a:xfrm>
              <a:off x="4665861" y="3756772"/>
              <a:ext cx="324920" cy="3249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9" name="Ellipse 278"/>
            <p:cNvSpPr/>
            <p:nvPr/>
          </p:nvSpPr>
          <p:spPr>
            <a:xfrm>
              <a:off x="4990781" y="3269391"/>
              <a:ext cx="324921" cy="3249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1" name="Ellipse 250"/>
            <p:cNvSpPr/>
            <p:nvPr/>
          </p:nvSpPr>
          <p:spPr>
            <a:xfrm>
              <a:off x="6825429" y="2402333"/>
              <a:ext cx="324921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9" name="Ellipse 268"/>
            <p:cNvSpPr/>
            <p:nvPr/>
          </p:nvSpPr>
          <p:spPr>
            <a:xfrm>
              <a:off x="6337446" y="2931329"/>
              <a:ext cx="324920" cy="32492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7" name="Ellipse 266"/>
            <p:cNvSpPr/>
            <p:nvPr/>
          </p:nvSpPr>
          <p:spPr>
            <a:xfrm>
              <a:off x="6060110" y="3797783"/>
              <a:ext cx="324921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5" name="Ellipse 264"/>
            <p:cNvSpPr/>
            <p:nvPr/>
          </p:nvSpPr>
          <p:spPr>
            <a:xfrm>
              <a:off x="6614783" y="3797783"/>
              <a:ext cx="324921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4" name="Ellipse 263"/>
            <p:cNvSpPr/>
            <p:nvPr/>
          </p:nvSpPr>
          <p:spPr>
            <a:xfrm>
              <a:off x="7380102" y="2931329"/>
              <a:ext cx="324920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1" name="Ellipse 260"/>
            <p:cNvSpPr/>
            <p:nvPr/>
          </p:nvSpPr>
          <p:spPr>
            <a:xfrm>
              <a:off x="7102766" y="3797784"/>
              <a:ext cx="324921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9" name="Ellipse 258"/>
            <p:cNvSpPr/>
            <p:nvPr/>
          </p:nvSpPr>
          <p:spPr>
            <a:xfrm>
              <a:off x="7657438" y="3797784"/>
              <a:ext cx="324921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9" name="Ellipse 288"/>
            <p:cNvSpPr/>
            <p:nvPr/>
          </p:nvSpPr>
          <p:spPr>
            <a:xfrm>
              <a:off x="3805976" y="2998623"/>
              <a:ext cx="324920" cy="324921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5244264" y="2673289"/>
            <a:ext cx="142876" cy="433503"/>
            <a:chOff x="1428729" y="2890041"/>
            <a:chExt cx="142876" cy="433503"/>
          </a:xfrm>
        </p:grpSpPr>
        <p:sp>
          <p:nvSpPr>
            <p:cNvPr id="73" name="Ellipse 72"/>
            <p:cNvSpPr/>
            <p:nvPr/>
          </p:nvSpPr>
          <p:spPr>
            <a:xfrm>
              <a:off x="1428729" y="2890041"/>
              <a:ext cx="142876" cy="142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Gerade Verbindung 74"/>
            <p:cNvCxnSpPr>
              <a:endCxn id="73" idx="4"/>
            </p:cNvCxnSpPr>
            <p:nvPr/>
          </p:nvCxnSpPr>
          <p:spPr>
            <a:xfrm rot="16200000" flipV="1">
              <a:off x="1355253" y="3177832"/>
              <a:ext cx="290627" cy="797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1" name="Gruppieren 80"/>
          <p:cNvGrpSpPr/>
          <p:nvPr/>
        </p:nvGrpSpPr>
        <p:grpSpPr>
          <a:xfrm>
            <a:off x="6102476" y="2673289"/>
            <a:ext cx="142876" cy="433503"/>
            <a:chOff x="1428729" y="2890041"/>
            <a:chExt cx="142876" cy="433503"/>
          </a:xfrm>
        </p:grpSpPr>
        <p:sp>
          <p:nvSpPr>
            <p:cNvPr id="82" name="Ellipse 81"/>
            <p:cNvSpPr/>
            <p:nvPr/>
          </p:nvSpPr>
          <p:spPr>
            <a:xfrm>
              <a:off x="1428729" y="2890041"/>
              <a:ext cx="142876" cy="142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Gerade Verbindung 82"/>
            <p:cNvCxnSpPr>
              <a:endCxn id="82" idx="4"/>
            </p:cNvCxnSpPr>
            <p:nvPr/>
          </p:nvCxnSpPr>
          <p:spPr>
            <a:xfrm rot="16200000" flipV="1">
              <a:off x="1355253" y="3177832"/>
              <a:ext cx="290627" cy="797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 flipV="1">
            <a:off x="5715008" y="3540295"/>
            <a:ext cx="142876" cy="433503"/>
            <a:chOff x="1428729" y="2890041"/>
            <a:chExt cx="142876" cy="433503"/>
          </a:xfrm>
        </p:grpSpPr>
        <p:sp>
          <p:nvSpPr>
            <p:cNvPr id="85" name="Ellipse 84"/>
            <p:cNvSpPr/>
            <p:nvPr/>
          </p:nvSpPr>
          <p:spPr>
            <a:xfrm>
              <a:off x="1428729" y="2890041"/>
              <a:ext cx="142876" cy="142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Gerade Verbindung 85"/>
            <p:cNvCxnSpPr>
              <a:endCxn id="85" idx="4"/>
            </p:cNvCxnSpPr>
            <p:nvPr/>
          </p:nvCxnSpPr>
          <p:spPr>
            <a:xfrm rot="16200000" flipV="1">
              <a:off x="1355253" y="3177832"/>
              <a:ext cx="290627" cy="797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2" name="Rechteck 71"/>
          <p:cNvSpPr/>
          <p:nvPr/>
        </p:nvSpPr>
        <p:spPr>
          <a:xfrm>
            <a:off x="4764884" y="3032917"/>
            <a:ext cx="2012360" cy="5812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</a:rPr>
              <a:t>CDOObjectImpl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4178384" y="257174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50000"/>
                  </a:schemeClr>
                </a:solidFill>
              </a:rPr>
              <a:t>CDOObject</a:t>
            </a:r>
            <a:endParaRPr 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6215074" y="2571744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50000"/>
                  </a:schemeClr>
                </a:solidFill>
              </a:rPr>
              <a:t>EObject</a:t>
            </a:r>
            <a:endParaRPr 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957091" y="3733388"/>
            <a:ext cx="1757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1">
                    <a:lumMod val="50000"/>
                  </a:schemeClr>
                </a:solidFill>
              </a:rPr>
              <a:t>InternalCDOObject</a:t>
            </a:r>
            <a:endParaRPr lang="en-US" sz="16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0" name="Gerade Verbindung mit Pfeil 14"/>
          <p:cNvCxnSpPr/>
          <p:nvPr/>
        </p:nvCxnSpPr>
        <p:spPr>
          <a:xfrm rot="5400000">
            <a:off x="4763160" y="2113422"/>
            <a:ext cx="1102847" cy="383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14"/>
          <p:cNvCxnSpPr/>
          <p:nvPr/>
        </p:nvCxnSpPr>
        <p:spPr>
          <a:xfrm rot="5400000">
            <a:off x="5613808" y="2105859"/>
            <a:ext cx="1121014" cy="79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14"/>
          <p:cNvCxnSpPr/>
          <p:nvPr/>
        </p:nvCxnSpPr>
        <p:spPr>
          <a:xfrm rot="5400000" flipH="1" flipV="1">
            <a:off x="5226217" y="4532000"/>
            <a:ext cx="1118319" cy="1164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bgerundetes Rechteck 154"/>
          <p:cNvSpPr/>
          <p:nvPr/>
        </p:nvSpPr>
        <p:spPr bwMode="auto">
          <a:xfrm>
            <a:off x="3298212" y="5072074"/>
            <a:ext cx="4974879" cy="714380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CDOStateMachine</a:t>
            </a:r>
            <a:endParaRPr kumimoji="0" lang="en-US" sz="32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64" name="Abgerundetes Rechteck 5"/>
          <p:cNvSpPr/>
          <p:nvPr/>
        </p:nvSpPr>
        <p:spPr>
          <a:xfrm>
            <a:off x="714348" y="785794"/>
            <a:ext cx="7572428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sp>
        <p:nvSpPr>
          <p:cNvPr id="53" name="Foliennummernplatzhalt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4" name="Fußzeilenplatzhalt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/>
      <p:bldP spid="88" grpId="0"/>
      <p:bldP spid="8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 descr="C:\Users\Stepper.EclipseCon\Desktop\EclipseNASA\ModelCategori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48894"/>
            <a:ext cx="8358246" cy="5969339"/>
          </a:xfrm>
          <a:prstGeom prst="rect">
            <a:avLst/>
          </a:prstGeom>
          <a:noFill/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feil nach links und rechts 178"/>
          <p:cNvSpPr/>
          <p:nvPr/>
        </p:nvSpPr>
        <p:spPr>
          <a:xfrm rot="5400000">
            <a:off x="3808177" y="3571876"/>
            <a:ext cx="1500198" cy="500066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pic>
        <p:nvPicPr>
          <p:cNvPr id="293" name="Picture 3" descr="C:\Users\Stepper.EclipseCon\Desktop\EclipseNASA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3956" y="4714884"/>
            <a:ext cx="1088110" cy="1445977"/>
          </a:xfrm>
          <a:prstGeom prst="rect">
            <a:avLst/>
          </a:prstGeom>
          <a:noFill/>
        </p:spPr>
      </p:pic>
      <p:sp>
        <p:nvSpPr>
          <p:cNvPr id="120" name="Abgerundetes Rechteck 5"/>
          <p:cNvSpPr/>
          <p:nvPr/>
        </p:nvSpPr>
        <p:spPr>
          <a:xfrm>
            <a:off x="714348" y="785794"/>
            <a:ext cx="7572428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sp>
        <p:nvSpPr>
          <p:cNvPr id="121" name="Abgerundetes Rechteck 120"/>
          <p:cNvSpPr/>
          <p:nvPr/>
        </p:nvSpPr>
        <p:spPr bwMode="auto">
          <a:xfrm>
            <a:off x="3692610" y="2214554"/>
            <a:ext cx="1736646" cy="714380"/>
          </a:xfrm>
          <a:prstGeom prst="roundRect">
            <a:avLst>
              <a:gd name="adj" fmla="val 4353"/>
            </a:avLst>
          </a:prstGeom>
          <a:ln w="127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u="none" strike="noStrike" cap="none" normalizeH="0" baseline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ea typeface="ＭＳ Ｐゴシック" pitchFamily="80" charset="-128"/>
              </a:rPr>
              <a:t>CDOSession</a:t>
            </a:r>
            <a:endParaRPr kumimoji="0" lang="en-US" sz="3200" b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122" name="Pfeil nach links und rechts 121"/>
          <p:cNvSpPr/>
          <p:nvPr/>
        </p:nvSpPr>
        <p:spPr>
          <a:xfrm rot="5400000">
            <a:off x="4250694" y="1830478"/>
            <a:ext cx="563630" cy="204522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chemeClr val="accent2">
                  <a:lumMod val="75000"/>
                </a:schemeClr>
              </a:solidFill>
              <a:ea typeface="ＭＳ Ｐゴシック" pitchFamily="80" charset="-128"/>
            </a:endParaRPr>
          </a:p>
        </p:txBody>
      </p:sp>
      <p:sp>
        <p:nvSpPr>
          <p:cNvPr id="123" name="Titel 1"/>
          <p:cNvSpPr txBox="1">
            <a:spLocks/>
          </p:cNvSpPr>
          <p:nvPr/>
        </p:nvSpPr>
        <p:spPr>
          <a:xfrm>
            <a:off x="2714612" y="3000372"/>
            <a:ext cx="1214414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140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6" name="Zylinder 125"/>
          <p:cNvSpPr/>
          <p:nvPr/>
        </p:nvSpPr>
        <p:spPr>
          <a:xfrm>
            <a:off x="5872700" y="4786322"/>
            <a:ext cx="1854969" cy="1285884"/>
          </a:xfrm>
          <a:prstGeom prst="can">
            <a:avLst/>
          </a:prstGeom>
          <a:solidFill>
            <a:srgbClr val="FFFFAB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feld 126"/>
          <p:cNvSpPr txBox="1"/>
          <p:nvPr/>
        </p:nvSpPr>
        <p:spPr>
          <a:xfrm>
            <a:off x="214282" y="3039619"/>
            <a:ext cx="2643238" cy="1675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48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Net4j</a:t>
            </a:r>
          </a:p>
          <a:p>
            <a:pPr algn="r">
              <a:spcBef>
                <a:spcPct val="0"/>
              </a:spcBef>
              <a:defRPr/>
            </a:pPr>
            <a:r>
              <a:rPr lang="en-US" sz="48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Protocol</a:t>
            </a:r>
          </a:p>
        </p:txBody>
      </p:sp>
      <p:sp>
        <p:nvSpPr>
          <p:cNvPr id="129" name="Foliennummernplatzhalt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30" name="Fußzeilenplatzhalter 1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5.55556E-7 0.2210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23" grpId="0"/>
      <p:bldP spid="123" grpId="1"/>
      <p:bldP spid="126" grpId="0" animBg="1"/>
      <p:bldP spid="127" grpId="0"/>
      <p:bldP spid="127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CDO Server-Side</a:t>
            </a:r>
            <a:endParaRPr lang="en-US"/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857224" y="1643050"/>
            <a:ext cx="7429552" cy="4000528"/>
          </a:xfrm>
          <a:prstGeom prst="roundRect">
            <a:avLst>
              <a:gd name="adj" fmla="val 4353"/>
            </a:avLst>
          </a:prstGeom>
          <a:solidFill>
            <a:srgbClr val="33339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1129037" y="1943090"/>
            <a:ext cx="1630877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IRepository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2216288" y="2643182"/>
            <a:ext cx="2536920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IPackageManager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2216288" y="3343274"/>
            <a:ext cx="2536920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IRevisionManager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2216288" y="4043367"/>
            <a:ext cx="2536920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IResourceManager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2216288" y="4743459"/>
            <a:ext cx="2536920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ISessionManager</a:t>
            </a:r>
          </a:p>
        </p:txBody>
      </p:sp>
      <p:cxnSp>
        <p:nvCxnSpPr>
          <p:cNvPr id="35" name="Form 34"/>
          <p:cNvCxnSpPr>
            <a:stCxn id="30" idx="2"/>
            <a:endCxn id="31" idx="1"/>
          </p:cNvCxnSpPr>
          <p:nvPr/>
        </p:nvCxnSpPr>
        <p:spPr bwMode="auto">
          <a:xfrm rot="16200000" flipH="1">
            <a:off x="1855353" y="2532278"/>
            <a:ext cx="450059" cy="271813"/>
          </a:xfrm>
          <a:prstGeom prst="bentConnector2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Form 35"/>
          <p:cNvCxnSpPr>
            <a:stCxn id="30" idx="2"/>
            <a:endCxn id="32" idx="1"/>
          </p:cNvCxnSpPr>
          <p:nvPr/>
        </p:nvCxnSpPr>
        <p:spPr bwMode="auto">
          <a:xfrm rot="16200000" flipH="1">
            <a:off x="1505307" y="2882324"/>
            <a:ext cx="1150152" cy="271813"/>
          </a:xfrm>
          <a:prstGeom prst="bentConnector2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Form 36"/>
          <p:cNvCxnSpPr>
            <a:stCxn id="30" idx="2"/>
            <a:endCxn id="33" idx="1"/>
          </p:cNvCxnSpPr>
          <p:nvPr/>
        </p:nvCxnSpPr>
        <p:spPr bwMode="auto">
          <a:xfrm rot="16200000" flipH="1">
            <a:off x="1155260" y="3232371"/>
            <a:ext cx="1850244" cy="271813"/>
          </a:xfrm>
          <a:prstGeom prst="bentConnector2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Form 37"/>
          <p:cNvCxnSpPr>
            <a:stCxn id="30" idx="2"/>
            <a:endCxn id="34" idx="1"/>
          </p:cNvCxnSpPr>
          <p:nvPr/>
        </p:nvCxnSpPr>
        <p:spPr bwMode="auto">
          <a:xfrm rot="16200000" flipH="1">
            <a:off x="805214" y="3582417"/>
            <a:ext cx="2550337" cy="271813"/>
          </a:xfrm>
          <a:prstGeom prst="bentConnector2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Abgerundetes Rechteck 38"/>
          <p:cNvSpPr/>
          <p:nvPr/>
        </p:nvSpPr>
        <p:spPr bwMode="auto">
          <a:xfrm>
            <a:off x="3665957" y="1943090"/>
            <a:ext cx="1087252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IStore</a:t>
            </a:r>
          </a:p>
        </p:txBody>
      </p:sp>
      <p:sp>
        <p:nvSpPr>
          <p:cNvPr id="40" name="Abgerundetes Rechteck 39"/>
          <p:cNvSpPr/>
          <p:nvPr/>
        </p:nvSpPr>
        <p:spPr bwMode="auto">
          <a:xfrm>
            <a:off x="5749856" y="4743459"/>
            <a:ext cx="2174503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ISession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5749856" y="3343274"/>
            <a:ext cx="2174503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CDORevision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cxnSp>
        <p:nvCxnSpPr>
          <p:cNvPr id="42" name="Gerade Verbindung mit Pfeil 41"/>
          <p:cNvCxnSpPr>
            <a:stCxn id="32" idx="3"/>
            <a:endCxn id="41" idx="1"/>
          </p:cNvCxnSpPr>
          <p:nvPr/>
        </p:nvCxnSpPr>
        <p:spPr bwMode="auto">
          <a:xfrm>
            <a:off x="4753209" y="3593307"/>
            <a:ext cx="996647" cy="2223"/>
          </a:xfrm>
          <a:prstGeom prst="straightConnector1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Abgerundetes Rechteck 42"/>
          <p:cNvSpPr/>
          <p:nvPr/>
        </p:nvSpPr>
        <p:spPr bwMode="auto">
          <a:xfrm>
            <a:off x="5749856" y="2643182"/>
            <a:ext cx="2174503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CDOPackage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cxnSp>
        <p:nvCxnSpPr>
          <p:cNvPr id="44" name="Gerade Verbindung mit Pfeil 43"/>
          <p:cNvCxnSpPr>
            <a:stCxn id="31" idx="3"/>
            <a:endCxn id="43" idx="1"/>
          </p:cNvCxnSpPr>
          <p:nvPr/>
        </p:nvCxnSpPr>
        <p:spPr bwMode="auto">
          <a:xfrm>
            <a:off x="4753209" y="2893215"/>
            <a:ext cx="996647" cy="2223"/>
          </a:xfrm>
          <a:prstGeom prst="straightConnector1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Gerade Verbindung mit Pfeil 44"/>
          <p:cNvCxnSpPr>
            <a:stCxn id="34" idx="3"/>
            <a:endCxn id="40" idx="1"/>
          </p:cNvCxnSpPr>
          <p:nvPr/>
        </p:nvCxnSpPr>
        <p:spPr bwMode="auto">
          <a:xfrm>
            <a:off x="4753209" y="4993492"/>
            <a:ext cx="996647" cy="2223"/>
          </a:xfrm>
          <a:prstGeom prst="straightConnector1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Abgerundetes Rechteck 45"/>
          <p:cNvSpPr/>
          <p:nvPr/>
        </p:nvSpPr>
        <p:spPr bwMode="auto">
          <a:xfrm>
            <a:off x="5749856" y="4043367"/>
            <a:ext cx="2174503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Path Mappings</a:t>
            </a:r>
          </a:p>
        </p:txBody>
      </p:sp>
      <p:cxnSp>
        <p:nvCxnSpPr>
          <p:cNvPr id="47" name="Gerade Verbindung mit Pfeil 46"/>
          <p:cNvCxnSpPr>
            <a:stCxn id="33" idx="3"/>
            <a:endCxn id="46" idx="1"/>
          </p:cNvCxnSpPr>
          <p:nvPr/>
        </p:nvCxnSpPr>
        <p:spPr bwMode="auto">
          <a:xfrm>
            <a:off x="4753209" y="4293400"/>
            <a:ext cx="996647" cy="2223"/>
          </a:xfrm>
          <a:prstGeom prst="straightConnector1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Abgerundetes Rechteck 47"/>
          <p:cNvSpPr/>
          <p:nvPr/>
        </p:nvSpPr>
        <p:spPr bwMode="auto">
          <a:xfrm>
            <a:off x="5749856" y="1943090"/>
            <a:ext cx="2174503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IStoreAccessor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cxnSp>
        <p:nvCxnSpPr>
          <p:cNvPr id="50" name="Gerade Verbindung mit Pfeil 49"/>
          <p:cNvCxnSpPr>
            <a:stCxn id="30" idx="3"/>
            <a:endCxn id="39" idx="1"/>
          </p:cNvCxnSpPr>
          <p:nvPr/>
        </p:nvCxnSpPr>
        <p:spPr bwMode="auto">
          <a:xfrm>
            <a:off x="2759914" y="2193123"/>
            <a:ext cx="906043" cy="2223"/>
          </a:xfrm>
          <a:prstGeom prst="straightConnector1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52" name="Gruppieren 51"/>
          <p:cNvGrpSpPr/>
          <p:nvPr/>
        </p:nvGrpSpPr>
        <p:grpSpPr>
          <a:xfrm>
            <a:off x="4753209" y="1894801"/>
            <a:ext cx="996647" cy="344709"/>
            <a:chOff x="4753209" y="1894801"/>
            <a:chExt cx="996647" cy="344709"/>
          </a:xfrm>
        </p:grpSpPr>
        <p:cxnSp>
          <p:nvCxnSpPr>
            <p:cNvPr id="49" name="Gerade Verbindung mit Pfeil 48"/>
            <p:cNvCxnSpPr>
              <a:stCxn id="39" idx="3"/>
              <a:endCxn id="48" idx="1"/>
            </p:cNvCxnSpPr>
            <p:nvPr/>
          </p:nvCxnSpPr>
          <p:spPr bwMode="auto">
            <a:xfrm>
              <a:off x="4753209" y="2193123"/>
              <a:ext cx="996647" cy="2223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333399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Textfeld 50"/>
            <p:cNvSpPr txBox="1"/>
            <p:nvPr/>
          </p:nvSpPr>
          <p:spPr>
            <a:xfrm>
              <a:off x="4946132" y="1894801"/>
              <a:ext cx="764844" cy="3447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  <p:sp>
        <p:nvSpPr>
          <p:cNvPr id="53" name="Foliennummernplatzhalt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4" name="Fußzeilenplatzhalt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pieren 73"/>
          <p:cNvGrpSpPr/>
          <p:nvPr/>
        </p:nvGrpSpPr>
        <p:grpSpPr>
          <a:xfrm>
            <a:off x="3878317" y="1624324"/>
            <a:ext cx="4029088" cy="4519320"/>
            <a:chOff x="3878317" y="1624324"/>
            <a:chExt cx="4029088" cy="4519320"/>
          </a:xfrm>
        </p:grpSpPr>
        <p:grpSp>
          <p:nvGrpSpPr>
            <p:cNvPr id="72" name="Gruppieren 71"/>
            <p:cNvGrpSpPr/>
            <p:nvPr/>
          </p:nvGrpSpPr>
          <p:grpSpPr>
            <a:xfrm>
              <a:off x="3878317" y="1624324"/>
              <a:ext cx="4029088" cy="3804940"/>
              <a:chOff x="3878317" y="1624324"/>
              <a:chExt cx="4029088" cy="3804940"/>
            </a:xfrm>
          </p:grpSpPr>
          <p:sp>
            <p:nvSpPr>
              <p:cNvPr id="70" name="Pfeil nach unten 69"/>
              <p:cNvSpPr/>
              <p:nvPr/>
            </p:nvSpPr>
            <p:spPr>
              <a:xfrm>
                <a:off x="5571338" y="4572008"/>
                <a:ext cx="554170" cy="85725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uppieren 67"/>
              <p:cNvGrpSpPr/>
              <p:nvPr/>
            </p:nvGrpSpPr>
            <p:grpSpPr>
              <a:xfrm>
                <a:off x="3878317" y="1624324"/>
                <a:ext cx="4029088" cy="3605960"/>
                <a:chOff x="3878317" y="1624324"/>
                <a:chExt cx="4029088" cy="36059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7" name="Wolke 66"/>
                <p:cNvSpPr/>
                <p:nvPr/>
              </p:nvSpPr>
              <p:spPr>
                <a:xfrm rot="8442593">
                  <a:off x="3878317" y="2593234"/>
                  <a:ext cx="2703535" cy="2381683"/>
                </a:xfrm>
                <a:prstGeom prst="cloud">
                  <a:avLst/>
                </a:prstGeom>
                <a:grpFill/>
                <a:ln>
                  <a:noFill/>
                </a:ln>
                <a:effectLst>
                  <a:softEdge rad="317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Wolke 65"/>
                <p:cNvSpPr/>
                <p:nvPr/>
              </p:nvSpPr>
              <p:spPr>
                <a:xfrm rot="5992309">
                  <a:off x="4144350" y="1467228"/>
                  <a:ext cx="3605960" cy="3920151"/>
                </a:xfrm>
                <a:prstGeom prst="cloud">
                  <a:avLst/>
                </a:prstGeom>
                <a:grpFill/>
                <a:ln>
                  <a:noFill/>
                </a:ln>
                <a:effectLst>
                  <a:softEdge rad="317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2" name="Flussdiagramm: Dokument 61"/>
            <p:cNvSpPr/>
            <p:nvPr/>
          </p:nvSpPr>
          <p:spPr>
            <a:xfrm>
              <a:off x="5214547" y="5429264"/>
              <a:ext cx="1269344" cy="71438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smtClean="0">
                  <a:solidFill>
                    <a:schemeClr val="accent6">
                      <a:lumMod val="75000"/>
                    </a:schemeClr>
                  </a:solidFill>
                </a:rPr>
                <a:t>File2.xml</a:t>
              </a:r>
              <a:endParaRPr lang="en-US" sz="22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81703" y="1525819"/>
            <a:ext cx="3494855" cy="4617825"/>
            <a:chOff x="881703" y="1525819"/>
            <a:chExt cx="3494855" cy="4617825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81703" y="1525819"/>
              <a:ext cx="3494855" cy="3903445"/>
              <a:chOff x="881703" y="1525819"/>
              <a:chExt cx="3494855" cy="3903445"/>
            </a:xfrm>
          </p:grpSpPr>
          <p:sp>
            <p:nvSpPr>
              <p:cNvPr id="69" name="Pfeil nach unten 68"/>
              <p:cNvSpPr/>
              <p:nvPr/>
            </p:nvSpPr>
            <p:spPr>
              <a:xfrm>
                <a:off x="2294651" y="4411798"/>
                <a:ext cx="554170" cy="101746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Wolke 64"/>
              <p:cNvSpPr/>
              <p:nvPr/>
            </p:nvSpPr>
            <p:spPr>
              <a:xfrm rot="222563">
                <a:off x="881703" y="1525819"/>
                <a:ext cx="3494855" cy="3750935"/>
              </a:xfrm>
              <a:prstGeom prst="clou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ussdiagramm: Dokument 55"/>
            <p:cNvSpPr/>
            <p:nvPr/>
          </p:nvSpPr>
          <p:spPr>
            <a:xfrm>
              <a:off x="1945334" y="5429264"/>
              <a:ext cx="1269344" cy="71438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smtClean="0">
                  <a:solidFill>
                    <a:schemeClr val="accent6">
                      <a:lumMod val="75000"/>
                    </a:schemeClr>
                  </a:solidFill>
                </a:rPr>
                <a:t>File1.xml</a:t>
              </a:r>
              <a:endParaRPr lang="en-US" sz="22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6" name="Abgerundetes Rechteck 5"/>
          <p:cNvSpPr/>
          <p:nvPr/>
        </p:nvSpPr>
        <p:spPr>
          <a:xfrm>
            <a:off x="1142976" y="785794"/>
            <a:ext cx="6215106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grpSp>
        <p:nvGrpSpPr>
          <p:cNvPr id="2" name="Gruppieren 107"/>
          <p:cNvGrpSpPr/>
          <p:nvPr/>
        </p:nvGrpSpPr>
        <p:grpSpPr>
          <a:xfrm>
            <a:off x="2293857" y="1643050"/>
            <a:ext cx="428628" cy="927900"/>
            <a:chOff x="2293857" y="1643050"/>
            <a:chExt cx="428628" cy="927900"/>
          </a:xfrm>
        </p:grpSpPr>
        <p:sp>
          <p:nvSpPr>
            <p:cNvPr id="7" name="Ellipse 6"/>
            <p:cNvSpPr/>
            <p:nvPr/>
          </p:nvSpPr>
          <p:spPr>
            <a:xfrm>
              <a:off x="2293857" y="214232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rot="5400000">
              <a:off x="2258138" y="1892289"/>
              <a:ext cx="500066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109"/>
          <p:cNvGrpSpPr/>
          <p:nvPr/>
        </p:nvGrpSpPr>
        <p:grpSpPr>
          <a:xfrm>
            <a:off x="1651709" y="2508179"/>
            <a:ext cx="704919" cy="849383"/>
            <a:chOff x="1651709" y="2508179"/>
            <a:chExt cx="704919" cy="849383"/>
          </a:xfrm>
        </p:grpSpPr>
        <p:sp>
          <p:nvSpPr>
            <p:cNvPr id="8" name="Ellipse 7"/>
            <p:cNvSpPr/>
            <p:nvPr/>
          </p:nvSpPr>
          <p:spPr>
            <a:xfrm>
              <a:off x="1651709" y="292893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7" idx="3"/>
              <a:endCxn id="8" idx="7"/>
            </p:cNvCxnSpPr>
            <p:nvPr/>
          </p:nvCxnSpPr>
          <p:spPr>
            <a:xfrm rot="5400000">
              <a:off x="1945334" y="2580411"/>
              <a:ext cx="483526" cy="33906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108"/>
          <p:cNvGrpSpPr/>
          <p:nvPr/>
        </p:nvGrpSpPr>
        <p:grpSpPr>
          <a:xfrm>
            <a:off x="2722485" y="2356636"/>
            <a:ext cx="920821" cy="580171"/>
            <a:chOff x="2722485" y="2356636"/>
            <a:chExt cx="920821" cy="580171"/>
          </a:xfrm>
        </p:grpSpPr>
        <p:sp>
          <p:nvSpPr>
            <p:cNvPr id="9" name="Ellipse 8"/>
            <p:cNvSpPr/>
            <p:nvPr/>
          </p:nvSpPr>
          <p:spPr>
            <a:xfrm>
              <a:off x="3214678" y="250817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9" name="Gerade Verbindung mit Pfeil 18"/>
            <p:cNvCxnSpPr>
              <a:stCxn id="7" idx="6"/>
              <a:endCxn id="9" idx="1"/>
            </p:cNvCxnSpPr>
            <p:nvPr/>
          </p:nvCxnSpPr>
          <p:spPr>
            <a:xfrm>
              <a:off x="2722485" y="2356636"/>
              <a:ext cx="554964" cy="21431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110"/>
          <p:cNvGrpSpPr/>
          <p:nvPr/>
        </p:nvGrpSpPr>
        <p:grpSpPr>
          <a:xfrm>
            <a:off x="2294651" y="2570950"/>
            <a:ext cx="428628" cy="1143802"/>
            <a:chOff x="2294651" y="2570950"/>
            <a:chExt cx="428628" cy="1143802"/>
          </a:xfrm>
        </p:grpSpPr>
        <p:sp>
          <p:nvSpPr>
            <p:cNvPr id="10" name="Ellipse 9"/>
            <p:cNvSpPr/>
            <p:nvPr/>
          </p:nvSpPr>
          <p:spPr>
            <a:xfrm>
              <a:off x="2294651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2" name="Gerade Verbindung mit Pfeil 21"/>
            <p:cNvCxnSpPr>
              <a:stCxn id="7" idx="4"/>
              <a:endCxn id="10" idx="0"/>
            </p:cNvCxnSpPr>
            <p:nvPr/>
          </p:nvCxnSpPr>
          <p:spPr>
            <a:xfrm rot="16200000" flipH="1">
              <a:off x="2150981" y="2928140"/>
              <a:ext cx="715174" cy="7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11"/>
          <p:cNvGrpSpPr/>
          <p:nvPr/>
        </p:nvGrpSpPr>
        <p:grpSpPr>
          <a:xfrm>
            <a:off x="1802458" y="3651982"/>
            <a:ext cx="554964" cy="705712"/>
            <a:chOff x="1802458" y="3651982"/>
            <a:chExt cx="554964" cy="705712"/>
          </a:xfrm>
        </p:grpSpPr>
        <p:sp>
          <p:nvSpPr>
            <p:cNvPr id="13" name="Ellipse 12"/>
            <p:cNvSpPr/>
            <p:nvPr/>
          </p:nvSpPr>
          <p:spPr>
            <a:xfrm>
              <a:off x="1802458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5" name="Gerade Verbindung mit Pfeil 24"/>
            <p:cNvCxnSpPr>
              <a:stCxn id="10" idx="3"/>
              <a:endCxn id="13" idx="7"/>
            </p:cNvCxnSpPr>
            <p:nvPr/>
          </p:nvCxnSpPr>
          <p:spPr>
            <a:xfrm rot="5400000">
              <a:off x="2092941" y="3727356"/>
              <a:ext cx="339856" cy="18910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12"/>
          <p:cNvGrpSpPr/>
          <p:nvPr/>
        </p:nvGrpSpPr>
        <p:grpSpPr>
          <a:xfrm>
            <a:off x="2660507" y="3651981"/>
            <a:ext cx="554171" cy="705713"/>
            <a:chOff x="2660507" y="3651981"/>
            <a:chExt cx="554171" cy="705713"/>
          </a:xfrm>
        </p:grpSpPr>
        <p:sp>
          <p:nvSpPr>
            <p:cNvPr id="12" name="Ellipse 11"/>
            <p:cNvSpPr/>
            <p:nvPr/>
          </p:nvSpPr>
          <p:spPr>
            <a:xfrm>
              <a:off x="2786050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9" name="Gerade Verbindung mit Pfeil 38"/>
            <p:cNvCxnSpPr>
              <a:stCxn id="10" idx="5"/>
              <a:endCxn id="12" idx="1"/>
            </p:cNvCxnSpPr>
            <p:nvPr/>
          </p:nvCxnSpPr>
          <p:spPr>
            <a:xfrm rot="16200000" flipH="1">
              <a:off x="2584736" y="3727752"/>
              <a:ext cx="339856" cy="188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13"/>
          <p:cNvGrpSpPr/>
          <p:nvPr/>
        </p:nvGrpSpPr>
        <p:grpSpPr>
          <a:xfrm>
            <a:off x="3214678" y="2937600"/>
            <a:ext cx="428628" cy="777152"/>
            <a:chOff x="3214678" y="2937600"/>
            <a:chExt cx="428628" cy="777152"/>
          </a:xfrm>
        </p:grpSpPr>
        <p:sp>
          <p:nvSpPr>
            <p:cNvPr id="11" name="Ellipse 10"/>
            <p:cNvSpPr/>
            <p:nvPr/>
          </p:nvSpPr>
          <p:spPr>
            <a:xfrm>
              <a:off x="3214678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Gerade Verbindung mit Pfeil 45"/>
            <p:cNvCxnSpPr>
              <a:stCxn id="9" idx="4"/>
              <a:endCxn id="11" idx="0"/>
            </p:cNvCxnSpPr>
            <p:nvPr/>
          </p:nvCxnSpPr>
          <p:spPr>
            <a:xfrm rot="5400000">
              <a:off x="3254334" y="3111465"/>
              <a:ext cx="349317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14"/>
          <p:cNvGrpSpPr/>
          <p:nvPr/>
        </p:nvGrpSpPr>
        <p:grpSpPr>
          <a:xfrm>
            <a:off x="5634904" y="1643052"/>
            <a:ext cx="428628" cy="927897"/>
            <a:chOff x="5634904" y="1643052"/>
            <a:chExt cx="428628" cy="927897"/>
          </a:xfrm>
        </p:grpSpPr>
        <p:sp>
          <p:nvSpPr>
            <p:cNvPr id="52" name="Ellipse 51"/>
            <p:cNvSpPr/>
            <p:nvPr/>
          </p:nvSpPr>
          <p:spPr>
            <a:xfrm>
              <a:off x="5634904" y="214232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9" name="Gerade Verbindung mit Pfeil 58"/>
            <p:cNvCxnSpPr>
              <a:endCxn id="52" idx="0"/>
            </p:cNvCxnSpPr>
            <p:nvPr/>
          </p:nvCxnSpPr>
          <p:spPr>
            <a:xfrm rot="5400000">
              <a:off x="5599586" y="1892685"/>
              <a:ext cx="499269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115"/>
          <p:cNvGrpSpPr/>
          <p:nvPr/>
        </p:nvGrpSpPr>
        <p:grpSpPr>
          <a:xfrm>
            <a:off x="4991168" y="2508178"/>
            <a:ext cx="706507" cy="760611"/>
            <a:chOff x="4991168" y="2508178"/>
            <a:chExt cx="706507" cy="760611"/>
          </a:xfrm>
        </p:grpSpPr>
        <p:sp>
          <p:nvSpPr>
            <p:cNvPr id="53" name="Ellipse 52"/>
            <p:cNvSpPr/>
            <p:nvPr/>
          </p:nvSpPr>
          <p:spPr>
            <a:xfrm>
              <a:off x="4991168" y="284016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Gerade Verbindung mit Pfeil 59"/>
            <p:cNvCxnSpPr>
              <a:stCxn id="52" idx="3"/>
              <a:endCxn id="53" idx="7"/>
            </p:cNvCxnSpPr>
            <p:nvPr/>
          </p:nvCxnSpPr>
          <p:spPr>
            <a:xfrm rot="5400000">
              <a:off x="5329973" y="2535230"/>
              <a:ext cx="394754" cy="34065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116"/>
          <p:cNvGrpSpPr/>
          <p:nvPr/>
        </p:nvGrpSpPr>
        <p:grpSpPr>
          <a:xfrm>
            <a:off x="4625312" y="3206019"/>
            <a:ext cx="428628" cy="1205777"/>
            <a:chOff x="4625312" y="3206019"/>
            <a:chExt cx="428628" cy="1205777"/>
          </a:xfrm>
        </p:grpSpPr>
        <p:sp>
          <p:nvSpPr>
            <p:cNvPr id="58" name="Ellipse 57"/>
            <p:cNvSpPr/>
            <p:nvPr/>
          </p:nvSpPr>
          <p:spPr>
            <a:xfrm>
              <a:off x="4625312" y="3983168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53" idx="3"/>
              <a:endCxn id="58" idx="0"/>
            </p:cNvCxnSpPr>
            <p:nvPr/>
          </p:nvCxnSpPr>
          <p:spPr>
            <a:xfrm rot="5400000">
              <a:off x="4558208" y="3487437"/>
              <a:ext cx="777150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117"/>
          <p:cNvGrpSpPr/>
          <p:nvPr/>
        </p:nvGrpSpPr>
        <p:grpSpPr>
          <a:xfrm>
            <a:off x="5357024" y="3206017"/>
            <a:ext cx="428628" cy="1205780"/>
            <a:chOff x="5357024" y="3206017"/>
            <a:chExt cx="428628" cy="1205780"/>
          </a:xfrm>
        </p:grpSpPr>
        <p:sp>
          <p:nvSpPr>
            <p:cNvPr id="57" name="Ellipse 56"/>
            <p:cNvSpPr/>
            <p:nvPr/>
          </p:nvSpPr>
          <p:spPr>
            <a:xfrm>
              <a:off x="5357024" y="398316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4" name="Gerade Verbindung mit Pfeil 63"/>
            <p:cNvCxnSpPr>
              <a:stCxn id="53" idx="5"/>
              <a:endCxn id="57" idx="0"/>
            </p:cNvCxnSpPr>
            <p:nvPr/>
          </p:nvCxnSpPr>
          <p:spPr>
            <a:xfrm rot="16200000" flipH="1">
              <a:off x="5075606" y="3487436"/>
              <a:ext cx="777151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118"/>
          <p:cNvGrpSpPr/>
          <p:nvPr/>
        </p:nvGrpSpPr>
        <p:grpSpPr>
          <a:xfrm>
            <a:off x="6000762" y="2508177"/>
            <a:ext cx="794482" cy="760613"/>
            <a:chOff x="6000762" y="2508177"/>
            <a:chExt cx="794482" cy="760613"/>
          </a:xfrm>
        </p:grpSpPr>
        <p:cxnSp>
          <p:nvCxnSpPr>
            <p:cNvPr id="61" name="Gerade Verbindung mit Pfeil 60"/>
            <p:cNvCxnSpPr>
              <a:stCxn id="52" idx="5"/>
              <a:endCxn id="94" idx="1"/>
            </p:cNvCxnSpPr>
            <p:nvPr/>
          </p:nvCxnSpPr>
          <p:spPr>
            <a:xfrm rot="16200000" flipH="1">
              <a:off x="6017697" y="2491242"/>
              <a:ext cx="394755" cy="42862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6366616" y="284016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Gruppieren 119"/>
          <p:cNvGrpSpPr/>
          <p:nvPr/>
        </p:nvGrpSpPr>
        <p:grpSpPr>
          <a:xfrm>
            <a:off x="6000760" y="3206020"/>
            <a:ext cx="428628" cy="1205777"/>
            <a:chOff x="6000760" y="3206020"/>
            <a:chExt cx="428628" cy="1205777"/>
          </a:xfrm>
        </p:grpSpPr>
        <p:sp>
          <p:nvSpPr>
            <p:cNvPr id="96" name="Ellipse 95"/>
            <p:cNvSpPr/>
            <p:nvPr/>
          </p:nvSpPr>
          <p:spPr>
            <a:xfrm>
              <a:off x="6000760" y="398316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7" name="Gerade Verbindung mit Pfeil 96"/>
            <p:cNvCxnSpPr>
              <a:stCxn id="94" idx="3"/>
              <a:endCxn id="96" idx="0"/>
            </p:cNvCxnSpPr>
            <p:nvPr/>
          </p:nvCxnSpPr>
          <p:spPr>
            <a:xfrm rot="5400000">
              <a:off x="5933656" y="3487438"/>
              <a:ext cx="777150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120"/>
          <p:cNvGrpSpPr/>
          <p:nvPr/>
        </p:nvGrpSpPr>
        <p:grpSpPr>
          <a:xfrm>
            <a:off x="6732472" y="3206018"/>
            <a:ext cx="428628" cy="1205780"/>
            <a:chOff x="6732472" y="3206018"/>
            <a:chExt cx="428628" cy="1205780"/>
          </a:xfrm>
        </p:grpSpPr>
        <p:sp>
          <p:nvSpPr>
            <p:cNvPr id="95" name="Ellipse 94"/>
            <p:cNvSpPr/>
            <p:nvPr/>
          </p:nvSpPr>
          <p:spPr>
            <a:xfrm>
              <a:off x="6732472" y="3983170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8" name="Gerade Verbindung mit Pfeil 97"/>
            <p:cNvCxnSpPr>
              <a:stCxn id="94" idx="5"/>
              <a:endCxn id="95" idx="0"/>
            </p:cNvCxnSpPr>
            <p:nvPr/>
          </p:nvCxnSpPr>
          <p:spPr>
            <a:xfrm rot="16200000" flipH="1">
              <a:off x="6451054" y="3487437"/>
              <a:ext cx="777151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Gerade Verbindung mit Pfeil 125"/>
          <p:cNvCxnSpPr>
            <a:stCxn id="9" idx="6"/>
            <a:endCxn id="53" idx="1"/>
          </p:cNvCxnSpPr>
          <p:nvPr/>
        </p:nvCxnSpPr>
        <p:spPr>
          <a:xfrm>
            <a:off x="3643306" y="2722493"/>
            <a:ext cx="1410633" cy="1804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53" idx="2"/>
            <a:endCxn id="11" idx="6"/>
          </p:cNvCxnSpPr>
          <p:nvPr/>
        </p:nvCxnSpPr>
        <p:spPr>
          <a:xfrm rot="10800000" flipV="1">
            <a:off x="3643306" y="3054474"/>
            <a:ext cx="1347862" cy="44596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1" idx="5"/>
            <a:endCxn id="58" idx="1"/>
          </p:cNvCxnSpPr>
          <p:nvPr/>
        </p:nvCxnSpPr>
        <p:spPr>
          <a:xfrm rot="16200000" flipH="1">
            <a:off x="3937330" y="3295186"/>
            <a:ext cx="393958" cy="11075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58" idx="2"/>
            <a:endCxn id="12" idx="6"/>
          </p:cNvCxnSpPr>
          <p:nvPr/>
        </p:nvCxnSpPr>
        <p:spPr>
          <a:xfrm rot="10800000">
            <a:off x="3214678" y="4143380"/>
            <a:ext cx="1410634" cy="541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8" idx="5"/>
            <a:endCxn id="10" idx="1"/>
          </p:cNvCxnSpPr>
          <p:nvPr/>
        </p:nvCxnSpPr>
        <p:spPr>
          <a:xfrm rot="16200000" flipH="1">
            <a:off x="2160442" y="3151915"/>
            <a:ext cx="54104" cy="33985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53" idx="6"/>
            <a:endCxn id="94" idx="2"/>
          </p:cNvCxnSpPr>
          <p:nvPr/>
        </p:nvCxnSpPr>
        <p:spPr>
          <a:xfrm>
            <a:off x="5419796" y="3054475"/>
            <a:ext cx="946820" cy="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75" name="Foliennummernplatzhalt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7" name="Fußzeilenplatzhalt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uppieren 86"/>
          <p:cNvGrpSpPr/>
          <p:nvPr/>
        </p:nvGrpSpPr>
        <p:grpSpPr>
          <a:xfrm>
            <a:off x="1856562" y="2460208"/>
            <a:ext cx="5645190" cy="1183106"/>
            <a:chOff x="1856562" y="2460208"/>
            <a:chExt cx="5645190" cy="1183106"/>
          </a:xfrm>
        </p:grpSpPr>
        <p:sp>
          <p:nvSpPr>
            <p:cNvPr id="74" name="Gleichschenkliges Dreieck 73"/>
            <p:cNvSpPr/>
            <p:nvPr/>
          </p:nvSpPr>
          <p:spPr>
            <a:xfrm>
              <a:off x="4552834" y="2460208"/>
              <a:ext cx="248605" cy="214314"/>
            </a:xfrm>
            <a:prstGeom prst="triangle">
              <a:avLst/>
            </a:prstGeom>
            <a:noFill/>
            <a:ln w="19050" cap="flat" cmpd="sng" algn="ctr">
              <a:solidFill>
                <a:srgbClr val="333399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Gerade Verbindung 74"/>
            <p:cNvCxnSpPr>
              <a:stCxn id="74" idx="3"/>
            </p:cNvCxnSpPr>
            <p:nvPr/>
          </p:nvCxnSpPr>
          <p:spPr>
            <a:xfrm rot="5400000">
              <a:off x="4407452" y="2944207"/>
              <a:ext cx="539370" cy="1588"/>
            </a:xfrm>
            <a:prstGeom prst="line">
              <a:avLst/>
            </a:prstGeom>
            <a:noFill/>
            <a:ln w="19050" cap="flat" cmpd="sng" algn="ctr">
              <a:solidFill>
                <a:srgbClr val="333399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5" name="Gruppieren 84"/>
            <p:cNvGrpSpPr/>
            <p:nvPr/>
          </p:nvGrpSpPr>
          <p:grpSpPr>
            <a:xfrm>
              <a:off x="1856562" y="3214686"/>
              <a:ext cx="5645190" cy="428628"/>
              <a:chOff x="1856562" y="3357562"/>
              <a:chExt cx="5645190" cy="428628"/>
            </a:xfrm>
          </p:grpSpPr>
          <p:cxnSp>
            <p:nvCxnSpPr>
              <p:cNvPr id="76" name="Gerade Verbindung 75"/>
              <p:cNvCxnSpPr/>
              <p:nvPr/>
            </p:nvCxnSpPr>
            <p:spPr>
              <a:xfrm rot="5400000">
                <a:off x="1642645" y="3571479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Gerade Verbindung 76"/>
              <p:cNvCxnSpPr/>
              <p:nvPr/>
            </p:nvCxnSpPr>
            <p:spPr>
              <a:xfrm rot="5400000">
                <a:off x="3499238" y="3571479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Gerade Verbindung 77"/>
              <p:cNvCxnSpPr/>
              <p:nvPr/>
            </p:nvCxnSpPr>
            <p:spPr>
              <a:xfrm rot="5400000">
                <a:off x="5495471" y="3571479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Gerade Verbindung 78"/>
              <p:cNvCxnSpPr/>
              <p:nvPr/>
            </p:nvCxnSpPr>
            <p:spPr>
              <a:xfrm rot="5400000">
                <a:off x="7287041" y="3571479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Gerade Verbindung 79"/>
              <p:cNvCxnSpPr/>
              <p:nvPr/>
            </p:nvCxnSpPr>
            <p:spPr>
              <a:xfrm>
                <a:off x="1857356" y="3357562"/>
                <a:ext cx="5644396" cy="1588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CDO Server-Side</a:t>
            </a:r>
            <a:endParaRPr lang="en-US"/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1129037" y="1943090"/>
            <a:ext cx="1630877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IRepository</a:t>
            </a:r>
          </a:p>
        </p:txBody>
      </p:sp>
      <p:sp>
        <p:nvSpPr>
          <p:cNvPr id="39" name="Abgerundetes Rechteck 38"/>
          <p:cNvSpPr/>
          <p:nvPr/>
        </p:nvSpPr>
        <p:spPr bwMode="auto">
          <a:xfrm>
            <a:off x="3665957" y="1943090"/>
            <a:ext cx="1087252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IStore</a:t>
            </a:r>
          </a:p>
        </p:txBody>
      </p:sp>
      <p:sp>
        <p:nvSpPr>
          <p:cNvPr id="48" name="Abgerundetes Rechteck 47"/>
          <p:cNvSpPr/>
          <p:nvPr/>
        </p:nvSpPr>
        <p:spPr bwMode="auto">
          <a:xfrm>
            <a:off x="5749856" y="1943090"/>
            <a:ext cx="2174503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IStoreAccessor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cxnSp>
        <p:nvCxnSpPr>
          <p:cNvPr id="50" name="Gerade Verbindung mit Pfeil 49"/>
          <p:cNvCxnSpPr>
            <a:stCxn id="30" idx="3"/>
            <a:endCxn id="39" idx="1"/>
          </p:cNvCxnSpPr>
          <p:nvPr/>
        </p:nvCxnSpPr>
        <p:spPr bwMode="auto">
          <a:xfrm>
            <a:off x="2759914" y="2193123"/>
            <a:ext cx="906043" cy="2223"/>
          </a:xfrm>
          <a:prstGeom prst="straightConnector1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Gerade Verbindung mit Pfeil 48"/>
          <p:cNvCxnSpPr>
            <a:stCxn id="39" idx="3"/>
            <a:endCxn id="48" idx="1"/>
          </p:cNvCxnSpPr>
          <p:nvPr/>
        </p:nvCxnSpPr>
        <p:spPr bwMode="auto">
          <a:xfrm>
            <a:off x="4753209" y="2193123"/>
            <a:ext cx="996647" cy="1588"/>
          </a:xfrm>
          <a:prstGeom prst="straightConnector1">
            <a:avLst/>
          </a:prstGeom>
          <a:solidFill>
            <a:srgbClr val="BBE0E3"/>
          </a:solidFill>
          <a:ln w="19050" cap="flat" cmpd="sng" algn="ctr">
            <a:solidFill>
              <a:srgbClr val="333399">
                <a:lumMod val="75000"/>
              </a:srgb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Textfeld 50"/>
          <p:cNvSpPr txBox="1"/>
          <p:nvPr/>
        </p:nvSpPr>
        <p:spPr>
          <a:xfrm>
            <a:off x="4946132" y="1894801"/>
            <a:ext cx="764844" cy="3447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creates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grpSp>
        <p:nvGrpSpPr>
          <p:cNvPr id="65" name="Gruppieren 64"/>
          <p:cNvGrpSpPr/>
          <p:nvPr/>
        </p:nvGrpSpPr>
        <p:grpSpPr>
          <a:xfrm>
            <a:off x="5752191" y="2443156"/>
            <a:ext cx="2174503" cy="1128720"/>
            <a:chOff x="5752191" y="2443156"/>
            <a:chExt cx="2174503" cy="1128720"/>
          </a:xfrm>
        </p:grpSpPr>
        <p:grpSp>
          <p:nvGrpSpPr>
            <p:cNvPr id="61" name="Gruppieren 60"/>
            <p:cNvGrpSpPr/>
            <p:nvPr/>
          </p:nvGrpSpPr>
          <p:grpSpPr>
            <a:xfrm>
              <a:off x="6715140" y="2443156"/>
              <a:ext cx="248605" cy="642942"/>
              <a:chOff x="2571736" y="3929066"/>
              <a:chExt cx="248605" cy="642942"/>
            </a:xfrm>
          </p:grpSpPr>
          <p:sp>
            <p:nvSpPr>
              <p:cNvPr id="55" name="Gleichschenkliges Dreieck 54"/>
              <p:cNvSpPr/>
              <p:nvPr/>
            </p:nvSpPr>
            <p:spPr>
              <a:xfrm>
                <a:off x="2571736" y="3929066"/>
                <a:ext cx="248605" cy="214314"/>
              </a:xfrm>
              <a:prstGeom prst="triangl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Gerade Verbindung 56"/>
              <p:cNvCxnSpPr>
                <a:stCxn id="55" idx="3"/>
              </p:cNvCxnSpPr>
              <p:nvPr/>
            </p:nvCxnSpPr>
            <p:spPr>
              <a:xfrm rot="5400000">
                <a:off x="2481328" y="4357297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" name="Abgerundetes Rechteck 27"/>
            <p:cNvSpPr/>
            <p:nvPr/>
          </p:nvSpPr>
          <p:spPr bwMode="auto">
            <a:xfrm>
              <a:off x="5752191" y="3071810"/>
              <a:ext cx="2174503" cy="500066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IStoreReader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5752191" y="3607595"/>
            <a:ext cx="2174503" cy="1143008"/>
            <a:chOff x="5752191" y="3607595"/>
            <a:chExt cx="2174503" cy="1143008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5752191" y="4250537"/>
              <a:ext cx="2174503" cy="500066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IStoreWriter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grpSp>
          <p:nvGrpSpPr>
            <p:cNvPr id="62" name="Gruppieren 61"/>
            <p:cNvGrpSpPr/>
            <p:nvPr/>
          </p:nvGrpSpPr>
          <p:grpSpPr>
            <a:xfrm>
              <a:off x="6715140" y="3607595"/>
              <a:ext cx="248605" cy="642942"/>
              <a:chOff x="2571736" y="3929066"/>
              <a:chExt cx="248605" cy="642942"/>
            </a:xfrm>
          </p:grpSpPr>
          <p:sp>
            <p:nvSpPr>
              <p:cNvPr id="63" name="Gleichschenkliges Dreieck 62"/>
              <p:cNvSpPr/>
              <p:nvPr/>
            </p:nvSpPr>
            <p:spPr>
              <a:xfrm>
                <a:off x="2571736" y="3929066"/>
                <a:ext cx="248605" cy="214314"/>
              </a:xfrm>
              <a:prstGeom prst="triangl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Gerade Verbindung 63"/>
              <p:cNvCxnSpPr>
                <a:stCxn id="63" idx="3"/>
              </p:cNvCxnSpPr>
              <p:nvPr/>
            </p:nvCxnSpPr>
            <p:spPr>
              <a:xfrm rot="5400000">
                <a:off x="2481328" y="4357297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9" name="Abgerundetes Rechteck 68"/>
          <p:cNvSpPr/>
          <p:nvPr/>
        </p:nvSpPr>
        <p:spPr bwMode="auto">
          <a:xfrm>
            <a:off x="928662" y="3607595"/>
            <a:ext cx="1707544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MEMStore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2845290" y="3607595"/>
            <a:ext cx="1707544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DBStore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4745757" y="3607595"/>
            <a:ext cx="1707544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mtClean="0">
                <a:solidFill>
                  <a:schemeClr val="bg1"/>
                </a:solidFill>
                <a:latin typeface="Arial" charset="0"/>
                <a:ea typeface="ＭＳ Ｐゴシック" pitchFamily="80" charset="-128"/>
              </a:rPr>
              <a:t>Hibernate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Store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6638274" y="3607595"/>
            <a:ext cx="1707544" cy="500066"/>
          </a:xfrm>
          <a:prstGeom prst="roundRect">
            <a:avLst>
              <a:gd name="adj" fmla="val 13767"/>
            </a:avLst>
          </a:prstGeom>
          <a:solidFill>
            <a:srgbClr val="333399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mtClean="0">
                <a:solidFill>
                  <a:schemeClr val="bg1"/>
                </a:solidFill>
                <a:latin typeface="Arial" charset="0"/>
                <a:ea typeface="ＭＳ Ｐゴシック" pitchFamily="80" charset="-128"/>
              </a:rPr>
              <a:t>Objectivity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rPr>
              <a:t>Store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pitchFamily="80" charset="-128"/>
              <a:cs typeface="+mn-cs"/>
            </a:endParaRPr>
          </a:p>
        </p:txBody>
      </p:sp>
      <p:grpSp>
        <p:nvGrpSpPr>
          <p:cNvPr id="112" name="Gruppieren 111"/>
          <p:cNvGrpSpPr/>
          <p:nvPr/>
        </p:nvGrpSpPr>
        <p:grpSpPr>
          <a:xfrm>
            <a:off x="928662" y="5166052"/>
            <a:ext cx="1686117" cy="886293"/>
            <a:chOff x="928662" y="5166052"/>
            <a:chExt cx="1686117" cy="886293"/>
          </a:xfrm>
        </p:grpSpPr>
        <p:sp>
          <p:nvSpPr>
            <p:cNvPr id="96" name="Abgerundetes Rechteck 95"/>
            <p:cNvSpPr/>
            <p:nvPr/>
          </p:nvSpPr>
          <p:spPr bwMode="auto">
            <a:xfrm>
              <a:off x="928662" y="5664592"/>
              <a:ext cx="1686117" cy="387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smtClean="0">
                  <a:solidFill>
                    <a:schemeClr val="bg1"/>
                  </a:solidFill>
                  <a:latin typeface="Arial" charset="0"/>
                  <a:ea typeface="ＭＳ Ｐゴシック" pitchFamily="80" charset="-128"/>
                </a:rPr>
                <a:t>MEM</a:t>
              </a:r>
              <a:r>
                <a:rPr kumimoji="0" lang="en-US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StoreWriter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675336" y="5166052"/>
              <a:ext cx="192770" cy="498540"/>
              <a:chOff x="2571736" y="3929066"/>
              <a:chExt cx="248605" cy="642942"/>
            </a:xfrm>
          </p:grpSpPr>
          <p:sp>
            <p:nvSpPr>
              <p:cNvPr id="98" name="Gleichschenkliges Dreieck 97"/>
              <p:cNvSpPr/>
              <p:nvPr/>
            </p:nvSpPr>
            <p:spPr>
              <a:xfrm>
                <a:off x="2571736" y="3929066"/>
                <a:ext cx="248605" cy="214314"/>
              </a:xfrm>
              <a:prstGeom prst="triangl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99" name="Gerade Verbindung 98"/>
              <p:cNvCxnSpPr>
                <a:stCxn id="98" idx="3"/>
              </p:cNvCxnSpPr>
              <p:nvPr/>
            </p:nvCxnSpPr>
            <p:spPr>
              <a:xfrm rot="5400000">
                <a:off x="2481328" y="4357297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06" name="Gruppieren 105"/>
          <p:cNvGrpSpPr/>
          <p:nvPr/>
        </p:nvGrpSpPr>
        <p:grpSpPr>
          <a:xfrm>
            <a:off x="928662" y="4107662"/>
            <a:ext cx="1686117" cy="1030693"/>
            <a:chOff x="928662" y="4107662"/>
            <a:chExt cx="1686117" cy="1030693"/>
          </a:xfrm>
        </p:grpSpPr>
        <p:sp>
          <p:nvSpPr>
            <p:cNvPr id="91" name="Abgerundetes Rechteck 90"/>
            <p:cNvSpPr/>
            <p:nvPr/>
          </p:nvSpPr>
          <p:spPr bwMode="auto">
            <a:xfrm>
              <a:off x="928662" y="4750603"/>
              <a:ext cx="1686117" cy="387752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smtClean="0">
                  <a:solidFill>
                    <a:schemeClr val="bg1"/>
                  </a:solidFill>
                  <a:latin typeface="Arial" charset="0"/>
                  <a:ea typeface="ＭＳ Ｐゴシック" pitchFamily="80" charset="-128"/>
                </a:rPr>
                <a:t>MEM</a:t>
              </a:r>
              <a:r>
                <a:rPr kumimoji="0" lang="en-US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StoreReader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102" name="Gerade Verbindung mit Pfeil 101"/>
            <p:cNvCxnSpPr>
              <a:stCxn id="69" idx="2"/>
              <a:endCxn id="91" idx="0"/>
            </p:cNvCxnSpPr>
            <p:nvPr/>
          </p:nvCxnSpPr>
          <p:spPr bwMode="auto">
            <a:xfrm rot="5400000">
              <a:off x="1455607" y="4423776"/>
              <a:ext cx="642942" cy="10713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333399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102"/>
            <p:cNvSpPr txBox="1"/>
            <p:nvPr/>
          </p:nvSpPr>
          <p:spPr>
            <a:xfrm>
              <a:off x="1782435" y="4405894"/>
              <a:ext cx="764844" cy="3447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2870891" y="5166052"/>
            <a:ext cx="1686117" cy="886293"/>
            <a:chOff x="928662" y="5166052"/>
            <a:chExt cx="1686117" cy="886293"/>
          </a:xfrm>
        </p:grpSpPr>
        <p:sp>
          <p:nvSpPr>
            <p:cNvPr id="114" name="Abgerundetes Rechteck 113"/>
            <p:cNvSpPr/>
            <p:nvPr/>
          </p:nvSpPr>
          <p:spPr bwMode="auto">
            <a:xfrm>
              <a:off x="928662" y="5664592"/>
              <a:ext cx="1686117" cy="387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smtClean="0">
                  <a:solidFill>
                    <a:schemeClr val="bg1"/>
                  </a:solidFill>
                  <a:latin typeface="Arial" charset="0"/>
                  <a:ea typeface="ＭＳ Ｐゴシック" pitchFamily="80" charset="-128"/>
                </a:rPr>
                <a:t>DB</a:t>
              </a:r>
              <a:r>
                <a:rPr kumimoji="0" lang="en-US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StoreWriter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grpSp>
          <p:nvGrpSpPr>
            <p:cNvPr id="115" name="Gruppieren 114"/>
            <p:cNvGrpSpPr/>
            <p:nvPr/>
          </p:nvGrpSpPr>
          <p:grpSpPr>
            <a:xfrm>
              <a:off x="1675336" y="5166052"/>
              <a:ext cx="192770" cy="498540"/>
              <a:chOff x="2571736" y="3929066"/>
              <a:chExt cx="248605" cy="642942"/>
            </a:xfrm>
          </p:grpSpPr>
          <p:sp>
            <p:nvSpPr>
              <p:cNvPr id="116" name="Gleichschenkliges Dreieck 115"/>
              <p:cNvSpPr/>
              <p:nvPr/>
            </p:nvSpPr>
            <p:spPr>
              <a:xfrm>
                <a:off x="2571736" y="3929066"/>
                <a:ext cx="248605" cy="214314"/>
              </a:xfrm>
              <a:prstGeom prst="triangl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7" name="Gerade Verbindung 116"/>
              <p:cNvCxnSpPr>
                <a:stCxn id="116" idx="3"/>
              </p:cNvCxnSpPr>
              <p:nvPr/>
            </p:nvCxnSpPr>
            <p:spPr>
              <a:xfrm rot="5400000">
                <a:off x="2481328" y="4357297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8" name="Gruppieren 117"/>
          <p:cNvGrpSpPr/>
          <p:nvPr/>
        </p:nvGrpSpPr>
        <p:grpSpPr>
          <a:xfrm>
            <a:off x="2870891" y="4107662"/>
            <a:ext cx="1686117" cy="1030693"/>
            <a:chOff x="928662" y="4107662"/>
            <a:chExt cx="1686117" cy="1030693"/>
          </a:xfrm>
        </p:grpSpPr>
        <p:sp>
          <p:nvSpPr>
            <p:cNvPr id="119" name="Abgerundetes Rechteck 118"/>
            <p:cNvSpPr/>
            <p:nvPr/>
          </p:nvSpPr>
          <p:spPr bwMode="auto">
            <a:xfrm>
              <a:off x="928662" y="4750603"/>
              <a:ext cx="1686117" cy="387752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smtClean="0">
                  <a:solidFill>
                    <a:schemeClr val="bg1"/>
                  </a:solidFill>
                  <a:latin typeface="Arial" charset="0"/>
                  <a:ea typeface="ＭＳ Ｐゴシック" pitchFamily="80" charset="-128"/>
                </a:rPr>
                <a:t>DB</a:t>
              </a:r>
              <a:r>
                <a:rPr kumimoji="0" lang="en-US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StoreReader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120" name="Gerade Verbindung mit Pfeil 119"/>
            <p:cNvCxnSpPr>
              <a:endCxn id="119" idx="0"/>
            </p:cNvCxnSpPr>
            <p:nvPr/>
          </p:nvCxnSpPr>
          <p:spPr bwMode="auto">
            <a:xfrm rot="5400000">
              <a:off x="1455607" y="4423776"/>
              <a:ext cx="642942" cy="10713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333399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1" name="Textfeld 120"/>
            <p:cNvSpPr txBox="1"/>
            <p:nvPr/>
          </p:nvSpPr>
          <p:spPr>
            <a:xfrm>
              <a:off x="1782435" y="4405894"/>
              <a:ext cx="764844" cy="3447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4801439" y="5166052"/>
            <a:ext cx="1686117" cy="886293"/>
            <a:chOff x="928662" y="5166052"/>
            <a:chExt cx="1686117" cy="886293"/>
          </a:xfrm>
        </p:grpSpPr>
        <p:sp>
          <p:nvSpPr>
            <p:cNvPr id="123" name="Abgerundetes Rechteck 122"/>
            <p:cNvSpPr/>
            <p:nvPr/>
          </p:nvSpPr>
          <p:spPr bwMode="auto">
            <a:xfrm>
              <a:off x="928662" y="5664592"/>
              <a:ext cx="1686117" cy="387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smtClean="0">
                  <a:solidFill>
                    <a:schemeClr val="bg1"/>
                  </a:solidFill>
                  <a:latin typeface="Arial" charset="0"/>
                  <a:ea typeface="ＭＳ Ｐゴシック" pitchFamily="80" charset="-128"/>
                </a:rPr>
                <a:t>Hibernate</a:t>
              </a:r>
              <a:r>
                <a:rPr kumimoji="0" lang="en-US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StoreWriter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grpSp>
          <p:nvGrpSpPr>
            <p:cNvPr id="124" name="Gruppieren 123"/>
            <p:cNvGrpSpPr/>
            <p:nvPr/>
          </p:nvGrpSpPr>
          <p:grpSpPr>
            <a:xfrm>
              <a:off x="1675336" y="5166052"/>
              <a:ext cx="192770" cy="498540"/>
              <a:chOff x="2571736" y="3929066"/>
              <a:chExt cx="248605" cy="642942"/>
            </a:xfrm>
          </p:grpSpPr>
          <p:sp>
            <p:nvSpPr>
              <p:cNvPr id="125" name="Gleichschenkliges Dreieck 124"/>
              <p:cNvSpPr/>
              <p:nvPr/>
            </p:nvSpPr>
            <p:spPr>
              <a:xfrm>
                <a:off x="2571736" y="3929066"/>
                <a:ext cx="248605" cy="214314"/>
              </a:xfrm>
              <a:prstGeom prst="triangl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6" name="Gerade Verbindung 125"/>
              <p:cNvCxnSpPr>
                <a:stCxn id="125" idx="3"/>
              </p:cNvCxnSpPr>
              <p:nvPr/>
            </p:nvCxnSpPr>
            <p:spPr>
              <a:xfrm rot="5400000">
                <a:off x="2481328" y="4357297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7" name="Gruppieren 126"/>
          <p:cNvGrpSpPr/>
          <p:nvPr/>
        </p:nvGrpSpPr>
        <p:grpSpPr>
          <a:xfrm>
            <a:off x="4801439" y="4107662"/>
            <a:ext cx="1686117" cy="1030693"/>
            <a:chOff x="928662" y="4107662"/>
            <a:chExt cx="1686117" cy="1030693"/>
          </a:xfrm>
        </p:grpSpPr>
        <p:sp>
          <p:nvSpPr>
            <p:cNvPr id="128" name="Abgerundetes Rechteck 127"/>
            <p:cNvSpPr/>
            <p:nvPr/>
          </p:nvSpPr>
          <p:spPr bwMode="auto">
            <a:xfrm>
              <a:off x="928662" y="4750603"/>
              <a:ext cx="1686117" cy="387752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smtClean="0">
                  <a:solidFill>
                    <a:schemeClr val="bg1"/>
                  </a:solidFill>
                  <a:latin typeface="Arial" charset="0"/>
                  <a:ea typeface="ＭＳ Ｐゴシック" pitchFamily="80" charset="-128"/>
                </a:rPr>
                <a:t>Hibernate</a:t>
              </a:r>
              <a:r>
                <a:rPr kumimoji="0" lang="en-US" sz="110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StoreReader</a:t>
              </a:r>
              <a:endParaRPr kumimoji="0" 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129" name="Gerade Verbindung mit Pfeil 128"/>
            <p:cNvCxnSpPr>
              <a:endCxn id="128" idx="0"/>
            </p:cNvCxnSpPr>
            <p:nvPr/>
          </p:nvCxnSpPr>
          <p:spPr bwMode="auto">
            <a:xfrm rot="5400000">
              <a:off x="1455607" y="4423776"/>
              <a:ext cx="642942" cy="10713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333399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0" name="Textfeld 129"/>
            <p:cNvSpPr txBox="1"/>
            <p:nvPr/>
          </p:nvSpPr>
          <p:spPr>
            <a:xfrm>
              <a:off x="1782435" y="4405894"/>
              <a:ext cx="764844" cy="3447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  <p:grpSp>
        <p:nvGrpSpPr>
          <p:cNvPr id="131" name="Gruppieren 130"/>
          <p:cNvGrpSpPr/>
          <p:nvPr/>
        </p:nvGrpSpPr>
        <p:grpSpPr>
          <a:xfrm>
            <a:off x="6672097" y="5166052"/>
            <a:ext cx="1686117" cy="886293"/>
            <a:chOff x="928662" y="5166052"/>
            <a:chExt cx="1686117" cy="886293"/>
          </a:xfrm>
        </p:grpSpPr>
        <p:sp>
          <p:nvSpPr>
            <p:cNvPr id="132" name="Abgerundetes Rechteck 131"/>
            <p:cNvSpPr/>
            <p:nvPr/>
          </p:nvSpPr>
          <p:spPr bwMode="auto">
            <a:xfrm>
              <a:off x="928662" y="5664592"/>
              <a:ext cx="1686117" cy="387753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chemeClr val="bg1"/>
                  </a:solidFill>
                  <a:latin typeface="Arial" charset="0"/>
                  <a:ea typeface="ＭＳ Ｐゴシック" pitchFamily="80" charset="-128"/>
                </a:rPr>
                <a:t>Objectivity</a:t>
              </a:r>
              <a:r>
                <a:rPr kumimoji="0" lang="en-US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StoreWriter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grpSp>
          <p:nvGrpSpPr>
            <p:cNvPr id="133" name="Gruppieren 132"/>
            <p:cNvGrpSpPr/>
            <p:nvPr/>
          </p:nvGrpSpPr>
          <p:grpSpPr>
            <a:xfrm>
              <a:off x="1675336" y="5166052"/>
              <a:ext cx="192770" cy="498540"/>
              <a:chOff x="2571736" y="3929066"/>
              <a:chExt cx="248605" cy="642942"/>
            </a:xfrm>
          </p:grpSpPr>
          <p:sp>
            <p:nvSpPr>
              <p:cNvPr id="134" name="Gleichschenkliges Dreieck 133"/>
              <p:cNvSpPr/>
              <p:nvPr/>
            </p:nvSpPr>
            <p:spPr>
              <a:xfrm>
                <a:off x="2571736" y="3929066"/>
                <a:ext cx="248605" cy="214314"/>
              </a:xfrm>
              <a:prstGeom prst="triangl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35" name="Gerade Verbindung 134"/>
              <p:cNvCxnSpPr>
                <a:stCxn id="134" idx="3"/>
              </p:cNvCxnSpPr>
              <p:nvPr/>
            </p:nvCxnSpPr>
            <p:spPr>
              <a:xfrm rot="5400000">
                <a:off x="2481328" y="4357297"/>
                <a:ext cx="428628" cy="794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6" name="Gruppieren 135"/>
          <p:cNvGrpSpPr/>
          <p:nvPr/>
        </p:nvGrpSpPr>
        <p:grpSpPr>
          <a:xfrm>
            <a:off x="6672097" y="4107662"/>
            <a:ext cx="1686117" cy="1030693"/>
            <a:chOff x="928662" y="4107662"/>
            <a:chExt cx="1686117" cy="1030693"/>
          </a:xfrm>
        </p:grpSpPr>
        <p:sp>
          <p:nvSpPr>
            <p:cNvPr id="137" name="Abgerundetes Rechteck 136"/>
            <p:cNvSpPr/>
            <p:nvPr/>
          </p:nvSpPr>
          <p:spPr bwMode="auto">
            <a:xfrm>
              <a:off x="928662" y="4750603"/>
              <a:ext cx="1686117" cy="387752"/>
            </a:xfrm>
            <a:prstGeom prst="roundRect">
              <a:avLst>
                <a:gd name="adj" fmla="val 13767"/>
              </a:avLst>
            </a:prstGeom>
            <a:solidFill>
              <a:srgbClr val="333399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smtClean="0">
                  <a:solidFill>
                    <a:schemeClr val="bg1"/>
                  </a:solidFill>
                  <a:latin typeface="Arial" charset="0"/>
                  <a:ea typeface="ＭＳ Ｐゴシック" pitchFamily="80" charset="-128"/>
                </a:rPr>
                <a:t>Objectivity</a:t>
              </a:r>
              <a:r>
                <a:rPr kumimoji="0" lang="en-US" sz="11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StoreReader</a:t>
              </a:r>
              <a:endPara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  <p:cxnSp>
          <p:nvCxnSpPr>
            <p:cNvPr id="138" name="Gerade Verbindung mit Pfeil 137"/>
            <p:cNvCxnSpPr>
              <a:endCxn id="137" idx="0"/>
            </p:cNvCxnSpPr>
            <p:nvPr/>
          </p:nvCxnSpPr>
          <p:spPr bwMode="auto">
            <a:xfrm rot="5400000">
              <a:off x="1455607" y="4423776"/>
              <a:ext cx="642942" cy="10713"/>
            </a:xfrm>
            <a:prstGeom prst="straightConnector1">
              <a:avLst/>
            </a:prstGeom>
            <a:solidFill>
              <a:srgbClr val="BBE0E3"/>
            </a:solidFill>
            <a:ln w="19050" cap="flat" cmpd="sng" algn="ctr">
              <a:solidFill>
                <a:srgbClr val="333399">
                  <a:lumMod val="75000"/>
                </a:srgb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9" name="Textfeld 138"/>
            <p:cNvSpPr txBox="1"/>
            <p:nvPr/>
          </p:nvSpPr>
          <p:spPr>
            <a:xfrm>
              <a:off x="1782435" y="4405894"/>
              <a:ext cx="764844" cy="34470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pitchFamily="80" charset="-128"/>
                  <a:cs typeface="+mn-cs"/>
                </a:rPr>
                <a:t>creates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80" charset="-128"/>
                <a:cs typeface="+mn-cs"/>
              </a:endParaRPr>
            </a:p>
          </p:txBody>
        </p:sp>
      </p:grpSp>
      <p:sp>
        <p:nvSpPr>
          <p:cNvPr id="140" name="Foliennummernplatzhalter 1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1" name="Fußzeilenplatzhalter 1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07407E-6 L 0.05556 4.07407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48" grpId="0" animBg="1"/>
      <p:bldP spid="51" grpId="0"/>
      <p:bldP spid="69" grpId="0" animBg="1"/>
      <p:bldP spid="70" grpId="0" animBg="1"/>
      <p:bldP spid="71" grpId="0" animBg="1"/>
      <p:bldP spid="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continue the tutorial?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Questions regarding the slides</a:t>
            </a:r>
          </a:p>
          <a:p>
            <a:pPr lvl="1"/>
            <a:r>
              <a:rPr lang="en-US" smtClean="0"/>
              <a:t>Switch desktop sharing to Eike</a:t>
            </a:r>
          </a:p>
          <a:p>
            <a:endParaRPr lang="en-US" smtClean="0"/>
          </a:p>
          <a:p>
            <a:r>
              <a:rPr lang="en-US" smtClean="0"/>
              <a:t>Live Demonstration</a:t>
            </a:r>
          </a:p>
          <a:p>
            <a:pPr lvl="1"/>
            <a:r>
              <a:rPr lang="en-US" smtClean="0"/>
              <a:t>CDO server application</a:t>
            </a:r>
          </a:p>
          <a:p>
            <a:pPr lvl="1"/>
            <a:r>
              <a:rPr lang="en-US" smtClean="0"/>
              <a:t>CDO user interface</a:t>
            </a:r>
          </a:p>
          <a:p>
            <a:endParaRPr lang="en-US" smtClean="0"/>
          </a:p>
          <a:p>
            <a:r>
              <a:rPr lang="en-US" smtClean="0"/>
              <a:t>Open discussion + code walk-through</a:t>
            </a:r>
          </a:p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/>
          <p:cNvGrpSpPr/>
          <p:nvPr/>
        </p:nvGrpSpPr>
        <p:grpSpPr>
          <a:xfrm>
            <a:off x="881703" y="1525819"/>
            <a:ext cx="7025702" cy="4617825"/>
            <a:chOff x="881703" y="1525819"/>
            <a:chExt cx="7025702" cy="4617825"/>
          </a:xfrm>
        </p:grpSpPr>
        <p:sp>
          <p:nvSpPr>
            <p:cNvPr id="62" name="Flussdiagramm: Dokument 61"/>
            <p:cNvSpPr/>
            <p:nvPr/>
          </p:nvSpPr>
          <p:spPr>
            <a:xfrm>
              <a:off x="5214547" y="5429264"/>
              <a:ext cx="1269344" cy="71438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smtClean="0">
                  <a:solidFill>
                    <a:schemeClr val="accent6">
                      <a:lumMod val="75000"/>
                    </a:schemeClr>
                  </a:solidFill>
                </a:rPr>
                <a:t>File2.xml</a:t>
              </a:r>
              <a:endParaRPr lang="en-US" sz="22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73" name="Gruppieren 72"/>
            <p:cNvGrpSpPr/>
            <p:nvPr/>
          </p:nvGrpSpPr>
          <p:grpSpPr>
            <a:xfrm>
              <a:off x="881703" y="1525819"/>
              <a:ext cx="7025702" cy="3903445"/>
              <a:chOff x="881703" y="1525819"/>
              <a:chExt cx="7025702" cy="3903445"/>
            </a:xfrm>
          </p:grpSpPr>
          <p:sp>
            <p:nvSpPr>
              <p:cNvPr id="70" name="Pfeil nach unten 69"/>
              <p:cNvSpPr/>
              <p:nvPr/>
            </p:nvSpPr>
            <p:spPr>
              <a:xfrm>
                <a:off x="5571338" y="4572008"/>
                <a:ext cx="554170" cy="85725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uppieren 67"/>
              <p:cNvGrpSpPr/>
              <p:nvPr/>
            </p:nvGrpSpPr>
            <p:grpSpPr>
              <a:xfrm>
                <a:off x="3878317" y="1624324"/>
                <a:ext cx="4029088" cy="3605960"/>
                <a:chOff x="3878317" y="1624324"/>
                <a:chExt cx="4029088" cy="36059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7" name="Wolke 66"/>
                <p:cNvSpPr/>
                <p:nvPr/>
              </p:nvSpPr>
              <p:spPr>
                <a:xfrm rot="8442593">
                  <a:off x="3878317" y="2593234"/>
                  <a:ext cx="2703535" cy="2381683"/>
                </a:xfrm>
                <a:prstGeom prst="cloud">
                  <a:avLst/>
                </a:prstGeom>
                <a:grpFill/>
                <a:ln>
                  <a:noFill/>
                </a:ln>
                <a:effectLst>
                  <a:softEdge rad="317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Wolke 65"/>
                <p:cNvSpPr/>
                <p:nvPr/>
              </p:nvSpPr>
              <p:spPr>
                <a:xfrm rot="5992309">
                  <a:off x="4144350" y="1467228"/>
                  <a:ext cx="3605960" cy="3920151"/>
                </a:xfrm>
                <a:prstGeom prst="cloud">
                  <a:avLst/>
                </a:prstGeom>
                <a:grpFill/>
                <a:ln>
                  <a:noFill/>
                </a:ln>
                <a:effectLst>
                  <a:softEdge rad="317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Pfeil nach unten 68"/>
              <p:cNvSpPr/>
              <p:nvPr/>
            </p:nvSpPr>
            <p:spPr>
              <a:xfrm>
                <a:off x="2294651" y="4572008"/>
                <a:ext cx="554170" cy="857256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Wolke 64"/>
              <p:cNvSpPr/>
              <p:nvPr/>
            </p:nvSpPr>
            <p:spPr>
              <a:xfrm rot="222563">
                <a:off x="881703" y="1525819"/>
                <a:ext cx="3494855" cy="3750935"/>
              </a:xfrm>
              <a:prstGeom prst="cloud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ussdiagramm: Dokument 55"/>
            <p:cNvSpPr/>
            <p:nvPr/>
          </p:nvSpPr>
          <p:spPr>
            <a:xfrm>
              <a:off x="1945334" y="5429264"/>
              <a:ext cx="1269344" cy="71438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smtClean="0">
                  <a:solidFill>
                    <a:schemeClr val="accent6">
                      <a:lumMod val="75000"/>
                    </a:schemeClr>
                  </a:solidFill>
                </a:rPr>
                <a:t>File1.xml</a:t>
              </a:r>
              <a:endParaRPr lang="en-US" sz="22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Abgerundetes Rechteck 70"/>
          <p:cNvSpPr/>
          <p:nvPr/>
        </p:nvSpPr>
        <p:spPr>
          <a:xfrm>
            <a:off x="4375018" y="1928008"/>
            <a:ext cx="2983064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1142976" y="1928008"/>
            <a:ext cx="2786082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142976" y="785794"/>
            <a:ext cx="6215106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grpSp>
        <p:nvGrpSpPr>
          <p:cNvPr id="17" name="Gruppieren 107"/>
          <p:cNvGrpSpPr/>
          <p:nvPr/>
        </p:nvGrpSpPr>
        <p:grpSpPr>
          <a:xfrm>
            <a:off x="2293857" y="1643050"/>
            <a:ext cx="428628" cy="927900"/>
            <a:chOff x="2293857" y="1643050"/>
            <a:chExt cx="428628" cy="927900"/>
          </a:xfrm>
        </p:grpSpPr>
        <p:sp>
          <p:nvSpPr>
            <p:cNvPr id="7" name="Ellipse 6"/>
            <p:cNvSpPr/>
            <p:nvPr/>
          </p:nvSpPr>
          <p:spPr>
            <a:xfrm>
              <a:off x="2293857" y="214232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rot="5400000">
              <a:off x="2258138" y="1892289"/>
              <a:ext cx="500066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09"/>
          <p:cNvGrpSpPr/>
          <p:nvPr/>
        </p:nvGrpSpPr>
        <p:grpSpPr>
          <a:xfrm>
            <a:off x="1651709" y="2508179"/>
            <a:ext cx="704919" cy="849383"/>
            <a:chOff x="1651709" y="2508179"/>
            <a:chExt cx="704919" cy="849383"/>
          </a:xfrm>
        </p:grpSpPr>
        <p:sp>
          <p:nvSpPr>
            <p:cNvPr id="8" name="Ellipse 7"/>
            <p:cNvSpPr/>
            <p:nvPr/>
          </p:nvSpPr>
          <p:spPr>
            <a:xfrm>
              <a:off x="1651709" y="292893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7" idx="3"/>
              <a:endCxn id="8" idx="7"/>
            </p:cNvCxnSpPr>
            <p:nvPr/>
          </p:nvCxnSpPr>
          <p:spPr>
            <a:xfrm rot="5400000">
              <a:off x="1945334" y="2580411"/>
              <a:ext cx="483526" cy="33906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08"/>
          <p:cNvGrpSpPr/>
          <p:nvPr/>
        </p:nvGrpSpPr>
        <p:grpSpPr>
          <a:xfrm>
            <a:off x="2722485" y="2356636"/>
            <a:ext cx="920821" cy="580171"/>
            <a:chOff x="2722485" y="2356636"/>
            <a:chExt cx="920821" cy="580171"/>
          </a:xfrm>
        </p:grpSpPr>
        <p:sp>
          <p:nvSpPr>
            <p:cNvPr id="9" name="Ellipse 8"/>
            <p:cNvSpPr/>
            <p:nvPr/>
          </p:nvSpPr>
          <p:spPr>
            <a:xfrm>
              <a:off x="3214678" y="250817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9" name="Gerade Verbindung mit Pfeil 18"/>
            <p:cNvCxnSpPr>
              <a:stCxn id="7" idx="6"/>
              <a:endCxn id="9" idx="1"/>
            </p:cNvCxnSpPr>
            <p:nvPr/>
          </p:nvCxnSpPr>
          <p:spPr>
            <a:xfrm>
              <a:off x="2722485" y="2356636"/>
              <a:ext cx="554964" cy="21431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110"/>
          <p:cNvGrpSpPr/>
          <p:nvPr/>
        </p:nvGrpSpPr>
        <p:grpSpPr>
          <a:xfrm>
            <a:off x="2294651" y="2570950"/>
            <a:ext cx="428628" cy="1143802"/>
            <a:chOff x="2294651" y="2570950"/>
            <a:chExt cx="428628" cy="1143802"/>
          </a:xfrm>
        </p:grpSpPr>
        <p:sp>
          <p:nvSpPr>
            <p:cNvPr id="10" name="Ellipse 9"/>
            <p:cNvSpPr/>
            <p:nvPr/>
          </p:nvSpPr>
          <p:spPr>
            <a:xfrm>
              <a:off x="2294651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2" name="Gerade Verbindung mit Pfeil 21"/>
            <p:cNvCxnSpPr>
              <a:stCxn id="7" idx="4"/>
              <a:endCxn id="10" idx="0"/>
            </p:cNvCxnSpPr>
            <p:nvPr/>
          </p:nvCxnSpPr>
          <p:spPr>
            <a:xfrm rot="16200000" flipH="1">
              <a:off x="2150981" y="2928140"/>
              <a:ext cx="715174" cy="7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111"/>
          <p:cNvGrpSpPr/>
          <p:nvPr/>
        </p:nvGrpSpPr>
        <p:grpSpPr>
          <a:xfrm>
            <a:off x="1802458" y="3651982"/>
            <a:ext cx="554964" cy="705712"/>
            <a:chOff x="1802458" y="3651982"/>
            <a:chExt cx="554964" cy="705712"/>
          </a:xfrm>
        </p:grpSpPr>
        <p:sp>
          <p:nvSpPr>
            <p:cNvPr id="13" name="Ellipse 12"/>
            <p:cNvSpPr/>
            <p:nvPr/>
          </p:nvSpPr>
          <p:spPr>
            <a:xfrm>
              <a:off x="1802458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5" name="Gerade Verbindung mit Pfeil 24"/>
            <p:cNvCxnSpPr>
              <a:stCxn id="10" idx="3"/>
              <a:endCxn id="13" idx="7"/>
            </p:cNvCxnSpPr>
            <p:nvPr/>
          </p:nvCxnSpPr>
          <p:spPr>
            <a:xfrm rot="5400000">
              <a:off x="2092941" y="3727356"/>
              <a:ext cx="339856" cy="18910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112"/>
          <p:cNvGrpSpPr/>
          <p:nvPr/>
        </p:nvGrpSpPr>
        <p:grpSpPr>
          <a:xfrm>
            <a:off x="2660507" y="3651981"/>
            <a:ext cx="554171" cy="705713"/>
            <a:chOff x="2660507" y="3651981"/>
            <a:chExt cx="554171" cy="705713"/>
          </a:xfrm>
        </p:grpSpPr>
        <p:sp>
          <p:nvSpPr>
            <p:cNvPr id="12" name="Ellipse 11"/>
            <p:cNvSpPr/>
            <p:nvPr/>
          </p:nvSpPr>
          <p:spPr>
            <a:xfrm>
              <a:off x="2786050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9" name="Gerade Verbindung mit Pfeil 38"/>
            <p:cNvCxnSpPr>
              <a:stCxn id="10" idx="5"/>
              <a:endCxn id="12" idx="1"/>
            </p:cNvCxnSpPr>
            <p:nvPr/>
          </p:nvCxnSpPr>
          <p:spPr>
            <a:xfrm rot="16200000" flipH="1">
              <a:off x="2584736" y="3727752"/>
              <a:ext cx="339856" cy="188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113"/>
          <p:cNvGrpSpPr/>
          <p:nvPr/>
        </p:nvGrpSpPr>
        <p:grpSpPr>
          <a:xfrm>
            <a:off x="3214678" y="2937600"/>
            <a:ext cx="428628" cy="777152"/>
            <a:chOff x="3214678" y="2937600"/>
            <a:chExt cx="428628" cy="777152"/>
          </a:xfrm>
        </p:grpSpPr>
        <p:sp>
          <p:nvSpPr>
            <p:cNvPr id="11" name="Ellipse 10"/>
            <p:cNvSpPr/>
            <p:nvPr/>
          </p:nvSpPr>
          <p:spPr>
            <a:xfrm>
              <a:off x="3214678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Gerade Verbindung mit Pfeil 45"/>
            <p:cNvCxnSpPr>
              <a:stCxn id="9" idx="4"/>
              <a:endCxn id="11" idx="0"/>
            </p:cNvCxnSpPr>
            <p:nvPr/>
          </p:nvCxnSpPr>
          <p:spPr>
            <a:xfrm rot="5400000">
              <a:off x="3254334" y="3111465"/>
              <a:ext cx="349317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114"/>
          <p:cNvGrpSpPr/>
          <p:nvPr/>
        </p:nvGrpSpPr>
        <p:grpSpPr>
          <a:xfrm>
            <a:off x="5634904" y="1643052"/>
            <a:ext cx="428628" cy="927897"/>
            <a:chOff x="5634904" y="1643052"/>
            <a:chExt cx="428628" cy="927897"/>
          </a:xfrm>
        </p:grpSpPr>
        <p:sp>
          <p:nvSpPr>
            <p:cNvPr id="52" name="Ellipse 51"/>
            <p:cNvSpPr/>
            <p:nvPr/>
          </p:nvSpPr>
          <p:spPr>
            <a:xfrm>
              <a:off x="5634904" y="214232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9" name="Gerade Verbindung mit Pfeil 58"/>
            <p:cNvCxnSpPr>
              <a:endCxn id="52" idx="0"/>
            </p:cNvCxnSpPr>
            <p:nvPr/>
          </p:nvCxnSpPr>
          <p:spPr>
            <a:xfrm rot="5400000">
              <a:off x="5599586" y="1892685"/>
              <a:ext cx="499269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115"/>
          <p:cNvGrpSpPr/>
          <p:nvPr/>
        </p:nvGrpSpPr>
        <p:grpSpPr>
          <a:xfrm>
            <a:off x="4991168" y="2508178"/>
            <a:ext cx="706507" cy="760611"/>
            <a:chOff x="4991168" y="2508178"/>
            <a:chExt cx="706507" cy="760611"/>
          </a:xfrm>
        </p:grpSpPr>
        <p:sp>
          <p:nvSpPr>
            <p:cNvPr id="53" name="Ellipse 52"/>
            <p:cNvSpPr/>
            <p:nvPr/>
          </p:nvSpPr>
          <p:spPr>
            <a:xfrm>
              <a:off x="4991168" y="284016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Gerade Verbindung mit Pfeil 59"/>
            <p:cNvCxnSpPr>
              <a:stCxn id="52" idx="3"/>
              <a:endCxn id="53" idx="7"/>
            </p:cNvCxnSpPr>
            <p:nvPr/>
          </p:nvCxnSpPr>
          <p:spPr>
            <a:xfrm rot="5400000">
              <a:off x="5329973" y="2535230"/>
              <a:ext cx="394754" cy="34065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116"/>
          <p:cNvGrpSpPr/>
          <p:nvPr/>
        </p:nvGrpSpPr>
        <p:grpSpPr>
          <a:xfrm>
            <a:off x="4625312" y="3206019"/>
            <a:ext cx="428628" cy="1205777"/>
            <a:chOff x="4625312" y="3206019"/>
            <a:chExt cx="428628" cy="1205777"/>
          </a:xfrm>
        </p:grpSpPr>
        <p:sp>
          <p:nvSpPr>
            <p:cNvPr id="58" name="Ellipse 57"/>
            <p:cNvSpPr/>
            <p:nvPr/>
          </p:nvSpPr>
          <p:spPr>
            <a:xfrm>
              <a:off x="4625312" y="3983168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53" idx="3"/>
              <a:endCxn id="58" idx="0"/>
            </p:cNvCxnSpPr>
            <p:nvPr/>
          </p:nvCxnSpPr>
          <p:spPr>
            <a:xfrm rot="5400000">
              <a:off x="4558208" y="3487437"/>
              <a:ext cx="777150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117"/>
          <p:cNvGrpSpPr/>
          <p:nvPr/>
        </p:nvGrpSpPr>
        <p:grpSpPr>
          <a:xfrm>
            <a:off x="5357024" y="3206017"/>
            <a:ext cx="428628" cy="1205780"/>
            <a:chOff x="5357024" y="3206017"/>
            <a:chExt cx="428628" cy="1205780"/>
          </a:xfrm>
        </p:grpSpPr>
        <p:sp>
          <p:nvSpPr>
            <p:cNvPr id="57" name="Ellipse 56"/>
            <p:cNvSpPr/>
            <p:nvPr/>
          </p:nvSpPr>
          <p:spPr>
            <a:xfrm>
              <a:off x="5357024" y="398316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4" name="Gerade Verbindung mit Pfeil 63"/>
            <p:cNvCxnSpPr>
              <a:stCxn id="53" idx="5"/>
              <a:endCxn id="57" idx="0"/>
            </p:cNvCxnSpPr>
            <p:nvPr/>
          </p:nvCxnSpPr>
          <p:spPr>
            <a:xfrm rot="16200000" flipH="1">
              <a:off x="5075606" y="3487436"/>
              <a:ext cx="777151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118"/>
          <p:cNvGrpSpPr/>
          <p:nvPr/>
        </p:nvGrpSpPr>
        <p:grpSpPr>
          <a:xfrm>
            <a:off x="6000762" y="2508177"/>
            <a:ext cx="794482" cy="760613"/>
            <a:chOff x="6000762" y="2508177"/>
            <a:chExt cx="794482" cy="760613"/>
          </a:xfrm>
        </p:grpSpPr>
        <p:cxnSp>
          <p:nvCxnSpPr>
            <p:cNvPr id="61" name="Gerade Verbindung mit Pfeil 60"/>
            <p:cNvCxnSpPr>
              <a:stCxn id="52" idx="5"/>
              <a:endCxn id="94" idx="1"/>
            </p:cNvCxnSpPr>
            <p:nvPr/>
          </p:nvCxnSpPr>
          <p:spPr>
            <a:xfrm rot="16200000" flipH="1">
              <a:off x="6017697" y="2491242"/>
              <a:ext cx="394755" cy="42862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6366616" y="284016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Gruppieren 119"/>
          <p:cNvGrpSpPr/>
          <p:nvPr/>
        </p:nvGrpSpPr>
        <p:grpSpPr>
          <a:xfrm>
            <a:off x="6000760" y="3206020"/>
            <a:ext cx="428628" cy="1205777"/>
            <a:chOff x="6000760" y="3206020"/>
            <a:chExt cx="428628" cy="1205777"/>
          </a:xfrm>
        </p:grpSpPr>
        <p:sp>
          <p:nvSpPr>
            <p:cNvPr id="96" name="Ellipse 95"/>
            <p:cNvSpPr/>
            <p:nvPr/>
          </p:nvSpPr>
          <p:spPr>
            <a:xfrm>
              <a:off x="6000760" y="398316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7" name="Gerade Verbindung mit Pfeil 96"/>
            <p:cNvCxnSpPr>
              <a:stCxn id="94" idx="3"/>
              <a:endCxn id="96" idx="0"/>
            </p:cNvCxnSpPr>
            <p:nvPr/>
          </p:nvCxnSpPr>
          <p:spPr>
            <a:xfrm rot="5400000">
              <a:off x="5933656" y="3487438"/>
              <a:ext cx="777150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120"/>
          <p:cNvGrpSpPr/>
          <p:nvPr/>
        </p:nvGrpSpPr>
        <p:grpSpPr>
          <a:xfrm>
            <a:off x="6732472" y="3206018"/>
            <a:ext cx="428628" cy="1205780"/>
            <a:chOff x="6732472" y="3206018"/>
            <a:chExt cx="428628" cy="1205780"/>
          </a:xfrm>
        </p:grpSpPr>
        <p:sp>
          <p:nvSpPr>
            <p:cNvPr id="95" name="Ellipse 94"/>
            <p:cNvSpPr/>
            <p:nvPr/>
          </p:nvSpPr>
          <p:spPr>
            <a:xfrm>
              <a:off x="6732472" y="3983170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8" name="Gerade Verbindung mit Pfeil 97"/>
            <p:cNvCxnSpPr>
              <a:stCxn id="94" idx="5"/>
              <a:endCxn id="95" idx="0"/>
            </p:cNvCxnSpPr>
            <p:nvPr/>
          </p:nvCxnSpPr>
          <p:spPr>
            <a:xfrm rot="16200000" flipH="1">
              <a:off x="6451054" y="3487437"/>
              <a:ext cx="777151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Gerade Verbindung mit Pfeil 125"/>
          <p:cNvCxnSpPr>
            <a:stCxn id="9" idx="6"/>
            <a:endCxn id="53" idx="1"/>
          </p:cNvCxnSpPr>
          <p:nvPr/>
        </p:nvCxnSpPr>
        <p:spPr>
          <a:xfrm>
            <a:off x="3643306" y="2722493"/>
            <a:ext cx="1410633" cy="1804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53" idx="2"/>
            <a:endCxn id="11" idx="6"/>
          </p:cNvCxnSpPr>
          <p:nvPr/>
        </p:nvCxnSpPr>
        <p:spPr>
          <a:xfrm rot="10800000" flipV="1">
            <a:off x="3643306" y="3054474"/>
            <a:ext cx="1347862" cy="44596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1" idx="5"/>
            <a:endCxn id="58" idx="1"/>
          </p:cNvCxnSpPr>
          <p:nvPr/>
        </p:nvCxnSpPr>
        <p:spPr>
          <a:xfrm rot="16200000" flipH="1">
            <a:off x="3937330" y="3295186"/>
            <a:ext cx="393958" cy="11075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58" idx="2"/>
            <a:endCxn id="12" idx="6"/>
          </p:cNvCxnSpPr>
          <p:nvPr/>
        </p:nvCxnSpPr>
        <p:spPr>
          <a:xfrm rot="10800000">
            <a:off x="3214678" y="4143380"/>
            <a:ext cx="1410634" cy="541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8" idx="5"/>
            <a:endCxn id="10" idx="1"/>
          </p:cNvCxnSpPr>
          <p:nvPr/>
        </p:nvCxnSpPr>
        <p:spPr>
          <a:xfrm rot="16200000" flipH="1">
            <a:off x="2160442" y="3151915"/>
            <a:ext cx="54104" cy="33985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53" idx="6"/>
            <a:endCxn id="94" idx="2"/>
          </p:cNvCxnSpPr>
          <p:nvPr/>
        </p:nvCxnSpPr>
        <p:spPr>
          <a:xfrm>
            <a:off x="5419796" y="3054475"/>
            <a:ext cx="946820" cy="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68" name="Foliennummernplatzhalt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4" name="Fußzeilenplatzhalt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bgerundetes Rechteck 72"/>
          <p:cNvSpPr/>
          <p:nvPr/>
        </p:nvSpPr>
        <p:spPr>
          <a:xfrm>
            <a:off x="1000100" y="1785926"/>
            <a:ext cx="6562750" cy="3000396"/>
          </a:xfrm>
          <a:prstGeom prst="roundRect">
            <a:avLst>
              <a:gd name="adj" fmla="val 46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4375018" y="1928008"/>
            <a:ext cx="2983064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1142976" y="1928008"/>
            <a:ext cx="2786082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142976" y="785794"/>
            <a:ext cx="6215106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grpSp>
        <p:nvGrpSpPr>
          <p:cNvPr id="5" name="Gruppieren 107"/>
          <p:cNvGrpSpPr/>
          <p:nvPr/>
        </p:nvGrpSpPr>
        <p:grpSpPr>
          <a:xfrm>
            <a:off x="2293857" y="1643050"/>
            <a:ext cx="428628" cy="927900"/>
            <a:chOff x="2293857" y="1643050"/>
            <a:chExt cx="428628" cy="927900"/>
          </a:xfrm>
        </p:grpSpPr>
        <p:sp>
          <p:nvSpPr>
            <p:cNvPr id="7" name="Ellipse 6"/>
            <p:cNvSpPr/>
            <p:nvPr/>
          </p:nvSpPr>
          <p:spPr>
            <a:xfrm>
              <a:off x="2293857" y="214232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rot="5400000">
              <a:off x="2258138" y="1892289"/>
              <a:ext cx="500066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09"/>
          <p:cNvGrpSpPr/>
          <p:nvPr/>
        </p:nvGrpSpPr>
        <p:grpSpPr>
          <a:xfrm>
            <a:off x="1651709" y="2508179"/>
            <a:ext cx="704919" cy="849383"/>
            <a:chOff x="1651709" y="2508179"/>
            <a:chExt cx="704919" cy="849383"/>
          </a:xfrm>
        </p:grpSpPr>
        <p:sp>
          <p:nvSpPr>
            <p:cNvPr id="8" name="Ellipse 7"/>
            <p:cNvSpPr/>
            <p:nvPr/>
          </p:nvSpPr>
          <p:spPr>
            <a:xfrm>
              <a:off x="1651709" y="292893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6" name="Gerade Verbindung mit Pfeil 15"/>
            <p:cNvCxnSpPr>
              <a:stCxn id="7" idx="3"/>
              <a:endCxn id="8" idx="7"/>
            </p:cNvCxnSpPr>
            <p:nvPr/>
          </p:nvCxnSpPr>
          <p:spPr>
            <a:xfrm rot="5400000">
              <a:off x="1945334" y="2580411"/>
              <a:ext cx="483526" cy="33906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08"/>
          <p:cNvGrpSpPr/>
          <p:nvPr/>
        </p:nvGrpSpPr>
        <p:grpSpPr>
          <a:xfrm>
            <a:off x="2722485" y="2356636"/>
            <a:ext cx="920821" cy="580171"/>
            <a:chOff x="2722485" y="2356636"/>
            <a:chExt cx="920821" cy="580171"/>
          </a:xfrm>
        </p:grpSpPr>
        <p:sp>
          <p:nvSpPr>
            <p:cNvPr id="9" name="Ellipse 8"/>
            <p:cNvSpPr/>
            <p:nvPr/>
          </p:nvSpPr>
          <p:spPr>
            <a:xfrm>
              <a:off x="3214678" y="250817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9" name="Gerade Verbindung mit Pfeil 18"/>
            <p:cNvCxnSpPr>
              <a:stCxn id="7" idx="6"/>
              <a:endCxn id="9" idx="1"/>
            </p:cNvCxnSpPr>
            <p:nvPr/>
          </p:nvCxnSpPr>
          <p:spPr>
            <a:xfrm>
              <a:off x="2722485" y="2356636"/>
              <a:ext cx="554964" cy="21431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10"/>
          <p:cNvGrpSpPr/>
          <p:nvPr/>
        </p:nvGrpSpPr>
        <p:grpSpPr>
          <a:xfrm>
            <a:off x="2294651" y="2570950"/>
            <a:ext cx="428628" cy="1143802"/>
            <a:chOff x="2294651" y="2570950"/>
            <a:chExt cx="428628" cy="1143802"/>
          </a:xfrm>
        </p:grpSpPr>
        <p:sp>
          <p:nvSpPr>
            <p:cNvPr id="10" name="Ellipse 9"/>
            <p:cNvSpPr/>
            <p:nvPr/>
          </p:nvSpPr>
          <p:spPr>
            <a:xfrm>
              <a:off x="2294651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2" name="Gerade Verbindung mit Pfeil 21"/>
            <p:cNvCxnSpPr>
              <a:stCxn id="7" idx="4"/>
              <a:endCxn id="10" idx="0"/>
            </p:cNvCxnSpPr>
            <p:nvPr/>
          </p:nvCxnSpPr>
          <p:spPr>
            <a:xfrm rot="16200000" flipH="1">
              <a:off x="2150981" y="2928140"/>
              <a:ext cx="715174" cy="7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11"/>
          <p:cNvGrpSpPr/>
          <p:nvPr/>
        </p:nvGrpSpPr>
        <p:grpSpPr>
          <a:xfrm>
            <a:off x="1802458" y="3651982"/>
            <a:ext cx="554964" cy="705712"/>
            <a:chOff x="1802458" y="3651982"/>
            <a:chExt cx="554964" cy="705712"/>
          </a:xfrm>
        </p:grpSpPr>
        <p:sp>
          <p:nvSpPr>
            <p:cNvPr id="13" name="Ellipse 12"/>
            <p:cNvSpPr/>
            <p:nvPr/>
          </p:nvSpPr>
          <p:spPr>
            <a:xfrm>
              <a:off x="1802458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5" name="Gerade Verbindung mit Pfeil 24"/>
            <p:cNvCxnSpPr>
              <a:stCxn id="10" idx="3"/>
              <a:endCxn id="13" idx="7"/>
            </p:cNvCxnSpPr>
            <p:nvPr/>
          </p:nvCxnSpPr>
          <p:spPr>
            <a:xfrm rot="5400000">
              <a:off x="2092941" y="3727356"/>
              <a:ext cx="339856" cy="18910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112"/>
          <p:cNvGrpSpPr/>
          <p:nvPr/>
        </p:nvGrpSpPr>
        <p:grpSpPr>
          <a:xfrm>
            <a:off x="2660507" y="3651981"/>
            <a:ext cx="554171" cy="705713"/>
            <a:chOff x="2660507" y="3651981"/>
            <a:chExt cx="554171" cy="705713"/>
          </a:xfrm>
        </p:grpSpPr>
        <p:sp>
          <p:nvSpPr>
            <p:cNvPr id="12" name="Ellipse 11"/>
            <p:cNvSpPr/>
            <p:nvPr/>
          </p:nvSpPr>
          <p:spPr>
            <a:xfrm>
              <a:off x="2786050" y="3929066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9" name="Gerade Verbindung mit Pfeil 38"/>
            <p:cNvCxnSpPr>
              <a:stCxn id="10" idx="5"/>
              <a:endCxn id="12" idx="1"/>
            </p:cNvCxnSpPr>
            <p:nvPr/>
          </p:nvCxnSpPr>
          <p:spPr>
            <a:xfrm rot="16200000" flipH="1">
              <a:off x="2584736" y="3727752"/>
              <a:ext cx="339856" cy="188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113"/>
          <p:cNvGrpSpPr/>
          <p:nvPr/>
        </p:nvGrpSpPr>
        <p:grpSpPr>
          <a:xfrm>
            <a:off x="3214678" y="2937600"/>
            <a:ext cx="428628" cy="777152"/>
            <a:chOff x="3214678" y="2937600"/>
            <a:chExt cx="428628" cy="777152"/>
          </a:xfrm>
        </p:grpSpPr>
        <p:sp>
          <p:nvSpPr>
            <p:cNvPr id="11" name="Ellipse 10"/>
            <p:cNvSpPr/>
            <p:nvPr/>
          </p:nvSpPr>
          <p:spPr>
            <a:xfrm>
              <a:off x="3214678" y="3286124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Gerade Verbindung mit Pfeil 45"/>
            <p:cNvCxnSpPr>
              <a:stCxn id="9" idx="4"/>
              <a:endCxn id="11" idx="0"/>
            </p:cNvCxnSpPr>
            <p:nvPr/>
          </p:nvCxnSpPr>
          <p:spPr>
            <a:xfrm rot="5400000">
              <a:off x="3254334" y="3111465"/>
              <a:ext cx="349317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114"/>
          <p:cNvGrpSpPr/>
          <p:nvPr/>
        </p:nvGrpSpPr>
        <p:grpSpPr>
          <a:xfrm>
            <a:off x="5634904" y="1643052"/>
            <a:ext cx="428628" cy="927897"/>
            <a:chOff x="5634904" y="1643052"/>
            <a:chExt cx="428628" cy="927897"/>
          </a:xfrm>
        </p:grpSpPr>
        <p:sp>
          <p:nvSpPr>
            <p:cNvPr id="52" name="Ellipse 51"/>
            <p:cNvSpPr/>
            <p:nvPr/>
          </p:nvSpPr>
          <p:spPr>
            <a:xfrm>
              <a:off x="5634904" y="214232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9" name="Gerade Verbindung mit Pfeil 58"/>
            <p:cNvCxnSpPr>
              <a:endCxn id="52" idx="0"/>
            </p:cNvCxnSpPr>
            <p:nvPr/>
          </p:nvCxnSpPr>
          <p:spPr>
            <a:xfrm rot="5400000">
              <a:off x="5599586" y="1892685"/>
              <a:ext cx="499269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115"/>
          <p:cNvGrpSpPr/>
          <p:nvPr/>
        </p:nvGrpSpPr>
        <p:grpSpPr>
          <a:xfrm>
            <a:off x="4991168" y="2508178"/>
            <a:ext cx="706507" cy="760611"/>
            <a:chOff x="4991168" y="2508178"/>
            <a:chExt cx="706507" cy="760611"/>
          </a:xfrm>
        </p:grpSpPr>
        <p:sp>
          <p:nvSpPr>
            <p:cNvPr id="53" name="Ellipse 52"/>
            <p:cNvSpPr/>
            <p:nvPr/>
          </p:nvSpPr>
          <p:spPr>
            <a:xfrm>
              <a:off x="4991168" y="284016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0" name="Gerade Verbindung mit Pfeil 59"/>
            <p:cNvCxnSpPr>
              <a:stCxn id="52" idx="3"/>
              <a:endCxn id="53" idx="7"/>
            </p:cNvCxnSpPr>
            <p:nvPr/>
          </p:nvCxnSpPr>
          <p:spPr>
            <a:xfrm rot="5400000">
              <a:off x="5329973" y="2535230"/>
              <a:ext cx="394754" cy="34065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116"/>
          <p:cNvGrpSpPr/>
          <p:nvPr/>
        </p:nvGrpSpPr>
        <p:grpSpPr>
          <a:xfrm>
            <a:off x="4625312" y="3206019"/>
            <a:ext cx="428628" cy="1205777"/>
            <a:chOff x="4625312" y="3206019"/>
            <a:chExt cx="428628" cy="1205777"/>
          </a:xfrm>
        </p:grpSpPr>
        <p:sp>
          <p:nvSpPr>
            <p:cNvPr id="58" name="Ellipse 57"/>
            <p:cNvSpPr/>
            <p:nvPr/>
          </p:nvSpPr>
          <p:spPr>
            <a:xfrm>
              <a:off x="4625312" y="3983168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53" idx="3"/>
              <a:endCxn id="58" idx="0"/>
            </p:cNvCxnSpPr>
            <p:nvPr/>
          </p:nvCxnSpPr>
          <p:spPr>
            <a:xfrm rot="5400000">
              <a:off x="4558208" y="3487437"/>
              <a:ext cx="777150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117"/>
          <p:cNvGrpSpPr/>
          <p:nvPr/>
        </p:nvGrpSpPr>
        <p:grpSpPr>
          <a:xfrm>
            <a:off x="5357024" y="3206017"/>
            <a:ext cx="428628" cy="1205780"/>
            <a:chOff x="5357024" y="3206017"/>
            <a:chExt cx="428628" cy="1205780"/>
          </a:xfrm>
        </p:grpSpPr>
        <p:sp>
          <p:nvSpPr>
            <p:cNvPr id="57" name="Ellipse 56"/>
            <p:cNvSpPr/>
            <p:nvPr/>
          </p:nvSpPr>
          <p:spPr>
            <a:xfrm>
              <a:off x="5357024" y="398316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4" name="Gerade Verbindung mit Pfeil 63"/>
            <p:cNvCxnSpPr>
              <a:stCxn id="53" idx="5"/>
              <a:endCxn id="57" idx="0"/>
            </p:cNvCxnSpPr>
            <p:nvPr/>
          </p:nvCxnSpPr>
          <p:spPr>
            <a:xfrm rot="16200000" flipH="1">
              <a:off x="5075606" y="3487436"/>
              <a:ext cx="777151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118"/>
          <p:cNvGrpSpPr/>
          <p:nvPr/>
        </p:nvGrpSpPr>
        <p:grpSpPr>
          <a:xfrm>
            <a:off x="6000762" y="2508177"/>
            <a:ext cx="794482" cy="760613"/>
            <a:chOff x="6000762" y="2508177"/>
            <a:chExt cx="794482" cy="760613"/>
          </a:xfrm>
        </p:grpSpPr>
        <p:cxnSp>
          <p:nvCxnSpPr>
            <p:cNvPr id="61" name="Gerade Verbindung mit Pfeil 60"/>
            <p:cNvCxnSpPr>
              <a:stCxn id="52" idx="5"/>
              <a:endCxn id="94" idx="1"/>
            </p:cNvCxnSpPr>
            <p:nvPr/>
          </p:nvCxnSpPr>
          <p:spPr>
            <a:xfrm rot="16200000" flipH="1">
              <a:off x="6017697" y="2491242"/>
              <a:ext cx="394755" cy="42862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6366616" y="284016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0" name="Gruppieren 119"/>
          <p:cNvGrpSpPr/>
          <p:nvPr/>
        </p:nvGrpSpPr>
        <p:grpSpPr>
          <a:xfrm>
            <a:off x="6000760" y="3206020"/>
            <a:ext cx="428628" cy="1205777"/>
            <a:chOff x="6000760" y="3206020"/>
            <a:chExt cx="428628" cy="1205777"/>
          </a:xfrm>
        </p:grpSpPr>
        <p:sp>
          <p:nvSpPr>
            <p:cNvPr id="96" name="Ellipse 95"/>
            <p:cNvSpPr/>
            <p:nvPr/>
          </p:nvSpPr>
          <p:spPr>
            <a:xfrm>
              <a:off x="6000760" y="3983169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7" name="Gerade Verbindung mit Pfeil 96"/>
            <p:cNvCxnSpPr>
              <a:stCxn id="94" idx="3"/>
              <a:endCxn id="96" idx="0"/>
            </p:cNvCxnSpPr>
            <p:nvPr/>
          </p:nvCxnSpPr>
          <p:spPr>
            <a:xfrm rot="5400000">
              <a:off x="5933656" y="3487438"/>
              <a:ext cx="777150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120"/>
          <p:cNvGrpSpPr/>
          <p:nvPr/>
        </p:nvGrpSpPr>
        <p:grpSpPr>
          <a:xfrm>
            <a:off x="6732472" y="3206018"/>
            <a:ext cx="428628" cy="1205780"/>
            <a:chOff x="6732472" y="3206018"/>
            <a:chExt cx="428628" cy="1205780"/>
          </a:xfrm>
        </p:grpSpPr>
        <p:sp>
          <p:nvSpPr>
            <p:cNvPr id="95" name="Ellipse 94"/>
            <p:cNvSpPr/>
            <p:nvPr/>
          </p:nvSpPr>
          <p:spPr>
            <a:xfrm>
              <a:off x="6732472" y="3983170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98" name="Gerade Verbindung mit Pfeil 97"/>
            <p:cNvCxnSpPr>
              <a:stCxn id="94" idx="5"/>
              <a:endCxn id="95" idx="0"/>
            </p:cNvCxnSpPr>
            <p:nvPr/>
          </p:nvCxnSpPr>
          <p:spPr>
            <a:xfrm rot="16200000" flipH="1">
              <a:off x="6451054" y="3487437"/>
              <a:ext cx="777151" cy="21431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Gerade Verbindung mit Pfeil 125"/>
          <p:cNvCxnSpPr>
            <a:stCxn id="9" idx="6"/>
            <a:endCxn id="53" idx="1"/>
          </p:cNvCxnSpPr>
          <p:nvPr/>
        </p:nvCxnSpPr>
        <p:spPr>
          <a:xfrm>
            <a:off x="3643306" y="2722493"/>
            <a:ext cx="1410633" cy="180439"/>
          </a:xfrm>
          <a:prstGeom prst="straightConnector1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53" idx="2"/>
            <a:endCxn id="11" idx="6"/>
          </p:cNvCxnSpPr>
          <p:nvPr/>
        </p:nvCxnSpPr>
        <p:spPr>
          <a:xfrm rot="10800000" flipV="1">
            <a:off x="3643306" y="3054474"/>
            <a:ext cx="1347862" cy="445963"/>
          </a:xfrm>
          <a:prstGeom prst="straightConnector1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11" idx="5"/>
            <a:endCxn id="58" idx="1"/>
          </p:cNvCxnSpPr>
          <p:nvPr/>
        </p:nvCxnSpPr>
        <p:spPr>
          <a:xfrm rot="16200000" flipH="1">
            <a:off x="3937330" y="3295186"/>
            <a:ext cx="393958" cy="1107548"/>
          </a:xfrm>
          <a:prstGeom prst="straightConnector1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58" idx="2"/>
            <a:endCxn id="12" idx="6"/>
          </p:cNvCxnSpPr>
          <p:nvPr/>
        </p:nvCxnSpPr>
        <p:spPr>
          <a:xfrm rot="10800000">
            <a:off x="3214678" y="4143380"/>
            <a:ext cx="1410634" cy="54102"/>
          </a:xfrm>
          <a:prstGeom prst="straightConnector1">
            <a:avLst/>
          </a:prstGeom>
          <a:ln w="5715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8" idx="5"/>
            <a:endCxn id="10" idx="1"/>
          </p:cNvCxnSpPr>
          <p:nvPr/>
        </p:nvCxnSpPr>
        <p:spPr>
          <a:xfrm rot="16200000" flipH="1">
            <a:off x="2160442" y="3151915"/>
            <a:ext cx="54104" cy="33985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stCxn id="53" idx="6"/>
            <a:endCxn id="94" idx="2"/>
          </p:cNvCxnSpPr>
          <p:nvPr/>
        </p:nvCxnSpPr>
        <p:spPr>
          <a:xfrm>
            <a:off x="5419796" y="3054475"/>
            <a:ext cx="946820" cy="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643307" y="2722493"/>
            <a:ext cx="1410633" cy="1804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rot="10800000" flipV="1">
            <a:off x="3643307" y="3054474"/>
            <a:ext cx="1347862" cy="44596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rot="16200000" flipH="1">
            <a:off x="3937331" y="3295186"/>
            <a:ext cx="393958" cy="11075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rot="10800000">
            <a:off x="3214679" y="4143380"/>
            <a:ext cx="1410634" cy="541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bgerundetes Rechteck 78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62" name="Foliennummernplatzhalt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5" name="Fußzeilenplatzhalt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7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7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7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8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8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7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8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7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8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ussdiagramm: Dokument 112"/>
          <p:cNvSpPr/>
          <p:nvPr/>
        </p:nvSpPr>
        <p:spPr>
          <a:xfrm>
            <a:off x="5214547" y="5429264"/>
            <a:ext cx="1269344" cy="7143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File2.xml</a:t>
            </a:r>
            <a:endParaRPr lang="en-US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lussdiagramm: Dokument 113"/>
          <p:cNvSpPr/>
          <p:nvPr/>
        </p:nvSpPr>
        <p:spPr>
          <a:xfrm>
            <a:off x="1945334" y="5429264"/>
            <a:ext cx="1269344" cy="7143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File1.xml</a:t>
            </a:r>
            <a:endParaRPr lang="en-US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000100" y="1785926"/>
            <a:ext cx="6562750" cy="3000396"/>
          </a:xfrm>
          <a:prstGeom prst="roundRect">
            <a:avLst>
              <a:gd name="adj" fmla="val 46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4375018" y="1928008"/>
            <a:ext cx="2983064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1142976" y="1928008"/>
            <a:ext cx="2786082" cy="2644000"/>
          </a:xfrm>
          <a:prstGeom prst="roundRect">
            <a:avLst>
              <a:gd name="adj" fmla="val 467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142976" y="785794"/>
            <a:ext cx="6215106" cy="85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rot="5400000">
            <a:off x="2258138" y="1892289"/>
            <a:ext cx="500066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endCxn id="52" idx="0"/>
          </p:cNvCxnSpPr>
          <p:nvPr/>
        </p:nvCxnSpPr>
        <p:spPr>
          <a:xfrm rot="5400000">
            <a:off x="5599586" y="1892685"/>
            <a:ext cx="499269" cy="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/>
          <p:cNvGrpSpPr/>
          <p:nvPr/>
        </p:nvGrpSpPr>
        <p:grpSpPr>
          <a:xfrm>
            <a:off x="1651709" y="2142322"/>
            <a:ext cx="1991597" cy="2215372"/>
            <a:chOff x="1651709" y="2142322"/>
            <a:chExt cx="1991597" cy="2215372"/>
          </a:xfrm>
        </p:grpSpPr>
        <p:sp>
          <p:nvSpPr>
            <p:cNvPr id="7" name="Ellipse 6"/>
            <p:cNvSpPr/>
            <p:nvPr/>
          </p:nvSpPr>
          <p:spPr>
            <a:xfrm>
              <a:off x="2293857" y="214232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6" name="Gerade Verbindung mit Pfeil 15"/>
              <p:cNvCxnSpPr>
                <a:stCxn id="7" idx="3"/>
                <a:endCxn id="8" idx="7"/>
              </p:cNvCxnSpPr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9" name="Gerade Verbindung mit Pfeil 18"/>
              <p:cNvCxnSpPr>
                <a:stCxn id="7" idx="6"/>
                <a:endCxn id="9" idx="1"/>
              </p:cNvCxnSpPr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2" name="Gerade Verbindung mit Pfeil 21"/>
              <p:cNvCxnSpPr>
                <a:stCxn id="7" idx="4"/>
                <a:endCxn id="10" idx="0"/>
              </p:cNvCxnSpPr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25" name="Gerade Verbindung mit Pfeil 24"/>
              <p:cNvCxnSpPr>
                <a:stCxn id="10" idx="3"/>
                <a:endCxn id="13" idx="7"/>
              </p:cNvCxnSpPr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12" name="Ellipse 11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9" name="Gerade Verbindung mit Pfeil 38"/>
              <p:cNvCxnSpPr>
                <a:stCxn id="10" idx="5"/>
                <a:endCxn id="12" idx="1"/>
              </p:cNvCxnSpPr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6" name="Gerade Verbindung mit Pfeil 45"/>
              <p:cNvCxnSpPr>
                <a:stCxn id="9" idx="4"/>
                <a:endCxn id="11" idx="0"/>
              </p:cNvCxnSpPr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Gerade Verbindung mit Pfeil 138"/>
            <p:cNvCxnSpPr>
              <a:stCxn id="8" idx="5"/>
              <a:endCxn id="10" idx="1"/>
            </p:cNvCxnSpPr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/>
          <p:cNvGrpSpPr/>
          <p:nvPr/>
        </p:nvGrpSpPr>
        <p:grpSpPr>
          <a:xfrm>
            <a:off x="4625312" y="2142321"/>
            <a:ext cx="2535788" cy="2269477"/>
            <a:chOff x="4625312" y="2142321"/>
            <a:chExt cx="2535788" cy="2269477"/>
          </a:xfrm>
        </p:grpSpPr>
        <p:sp>
          <p:nvSpPr>
            <p:cNvPr id="52" name="Ellipse 51"/>
            <p:cNvSpPr/>
            <p:nvPr/>
          </p:nvSpPr>
          <p:spPr>
            <a:xfrm>
              <a:off x="5634904" y="214232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1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0" name="Gerade Verbindung mit Pfeil 59"/>
              <p:cNvCxnSpPr>
                <a:stCxn id="52" idx="3"/>
                <a:endCxn id="53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58" name="Ellipse 57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3" name="Gerade Verbindung mit Pfeil 62"/>
              <p:cNvCxnSpPr>
                <a:stCxn id="53" idx="3"/>
                <a:endCxn id="58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64" name="Gerade Verbindung mit Pfeil 63"/>
              <p:cNvCxnSpPr>
                <a:stCxn id="53" idx="5"/>
                <a:endCxn id="57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61" name="Gerade Verbindung mit Pfeil 60"/>
              <p:cNvCxnSpPr>
                <a:stCxn id="52" idx="5"/>
                <a:endCxn id="94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Ellipse 93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7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96" name="Ellipse 95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7" name="Gerade Verbindung mit Pfeil 96"/>
              <p:cNvCxnSpPr>
                <a:stCxn id="94" idx="3"/>
                <a:endCxn id="96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95" name="Ellipse 94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98" name="Gerade Verbindung mit Pfeil 97"/>
              <p:cNvCxnSpPr>
                <a:stCxn id="94" idx="5"/>
                <a:endCxn id="95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Gerade Verbindung mit Pfeil 141"/>
            <p:cNvCxnSpPr>
              <a:stCxn id="53" idx="6"/>
              <a:endCxn id="94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1651709" y="2142321"/>
            <a:ext cx="1991597" cy="2215372"/>
            <a:chOff x="1651709" y="2142322"/>
            <a:chExt cx="1991597" cy="2215372"/>
          </a:xfrm>
        </p:grpSpPr>
        <p:sp>
          <p:nvSpPr>
            <p:cNvPr id="62" name="Ellipse 61"/>
            <p:cNvSpPr/>
            <p:nvPr/>
          </p:nvSpPr>
          <p:spPr>
            <a:xfrm>
              <a:off x="2293857" y="2142322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5" name="Gruppieren 109"/>
            <p:cNvGrpSpPr/>
            <p:nvPr/>
          </p:nvGrpSpPr>
          <p:grpSpPr>
            <a:xfrm>
              <a:off x="1651709" y="2508179"/>
              <a:ext cx="704919" cy="849383"/>
              <a:chOff x="1651709" y="2508179"/>
              <a:chExt cx="704919" cy="849383"/>
            </a:xfrm>
          </p:grpSpPr>
          <p:sp>
            <p:nvSpPr>
              <p:cNvPr id="85" name="Ellipse 7"/>
              <p:cNvSpPr/>
              <p:nvPr/>
            </p:nvSpPr>
            <p:spPr>
              <a:xfrm>
                <a:off x="1651709" y="292893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6" name="Gerade Verbindung mit Pfeil 85"/>
              <p:cNvCxnSpPr>
                <a:stCxn id="62" idx="3"/>
              </p:cNvCxnSpPr>
              <p:nvPr/>
            </p:nvCxnSpPr>
            <p:spPr>
              <a:xfrm rot="5400000">
                <a:off x="1945334" y="2580411"/>
                <a:ext cx="483526" cy="339062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108"/>
            <p:cNvGrpSpPr/>
            <p:nvPr/>
          </p:nvGrpSpPr>
          <p:grpSpPr>
            <a:xfrm>
              <a:off x="2722485" y="2356636"/>
              <a:ext cx="920821" cy="580171"/>
              <a:chOff x="2722485" y="2356636"/>
              <a:chExt cx="920821" cy="580171"/>
            </a:xfrm>
          </p:grpSpPr>
          <p:sp>
            <p:nvSpPr>
              <p:cNvPr id="83" name="Ellipse 8"/>
              <p:cNvSpPr/>
              <p:nvPr/>
            </p:nvSpPr>
            <p:spPr>
              <a:xfrm>
                <a:off x="3214678" y="250817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4" name="Gerade Verbindung mit Pfeil 83"/>
              <p:cNvCxnSpPr>
                <a:stCxn id="62" idx="6"/>
              </p:cNvCxnSpPr>
              <p:nvPr/>
            </p:nvCxnSpPr>
            <p:spPr>
              <a:xfrm>
                <a:off x="2722485" y="2356636"/>
                <a:ext cx="554964" cy="21431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110"/>
            <p:cNvGrpSpPr/>
            <p:nvPr/>
          </p:nvGrpSpPr>
          <p:grpSpPr>
            <a:xfrm>
              <a:off x="2294651" y="2570950"/>
              <a:ext cx="428628" cy="1143802"/>
              <a:chOff x="2294651" y="2570950"/>
              <a:chExt cx="428628" cy="1143802"/>
            </a:xfrm>
          </p:grpSpPr>
          <p:sp>
            <p:nvSpPr>
              <p:cNvPr id="81" name="Ellipse 9"/>
              <p:cNvSpPr/>
              <p:nvPr/>
            </p:nvSpPr>
            <p:spPr>
              <a:xfrm>
                <a:off x="2294651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2" name="Gerade Verbindung mit Pfeil 81"/>
              <p:cNvCxnSpPr>
                <a:stCxn id="62" idx="4"/>
              </p:cNvCxnSpPr>
              <p:nvPr/>
            </p:nvCxnSpPr>
            <p:spPr>
              <a:xfrm rot="16200000" flipH="1">
                <a:off x="2150981" y="2928140"/>
                <a:ext cx="715174" cy="794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111"/>
            <p:cNvGrpSpPr/>
            <p:nvPr/>
          </p:nvGrpSpPr>
          <p:grpSpPr>
            <a:xfrm>
              <a:off x="1802458" y="3651982"/>
              <a:ext cx="554964" cy="705712"/>
              <a:chOff x="1802458" y="3651982"/>
              <a:chExt cx="554964" cy="705712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1802458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80" name="Gerade Verbindung mit Pfeil 79"/>
              <p:cNvCxnSpPr>
                <a:endCxn id="79" idx="7"/>
              </p:cNvCxnSpPr>
              <p:nvPr/>
            </p:nvCxnSpPr>
            <p:spPr>
              <a:xfrm rot="5400000">
                <a:off x="2092941" y="3727356"/>
                <a:ext cx="339856" cy="189107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pieren 112"/>
            <p:cNvGrpSpPr/>
            <p:nvPr/>
          </p:nvGrpSpPr>
          <p:grpSpPr>
            <a:xfrm>
              <a:off x="2660507" y="3651981"/>
              <a:ext cx="554171" cy="705713"/>
              <a:chOff x="2660507" y="3651981"/>
              <a:chExt cx="554171" cy="705713"/>
            </a:xfrm>
          </p:grpSpPr>
          <p:sp>
            <p:nvSpPr>
              <p:cNvPr id="77" name="Ellipse 76"/>
              <p:cNvSpPr/>
              <p:nvPr/>
            </p:nvSpPr>
            <p:spPr>
              <a:xfrm>
                <a:off x="2786050" y="3929066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78" name="Gerade Verbindung mit Pfeil 77"/>
              <p:cNvCxnSpPr>
                <a:endCxn id="77" idx="1"/>
              </p:cNvCxnSpPr>
              <p:nvPr/>
            </p:nvCxnSpPr>
            <p:spPr>
              <a:xfrm rot="16200000" flipH="1">
                <a:off x="2584736" y="3727752"/>
                <a:ext cx="339856" cy="188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113"/>
            <p:cNvGrpSpPr/>
            <p:nvPr/>
          </p:nvGrpSpPr>
          <p:grpSpPr>
            <a:xfrm>
              <a:off x="3214678" y="2937600"/>
              <a:ext cx="428628" cy="777152"/>
              <a:chOff x="3214678" y="2937600"/>
              <a:chExt cx="428628" cy="777152"/>
            </a:xfrm>
          </p:grpSpPr>
          <p:sp>
            <p:nvSpPr>
              <p:cNvPr id="75" name="Ellipse 74"/>
              <p:cNvSpPr/>
              <p:nvPr/>
            </p:nvSpPr>
            <p:spPr>
              <a:xfrm>
                <a:off x="3214678" y="3286124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76" name="Gerade Verbindung mit Pfeil 75"/>
              <p:cNvCxnSpPr>
                <a:endCxn id="75" idx="0"/>
              </p:cNvCxnSpPr>
              <p:nvPr/>
            </p:nvCxnSpPr>
            <p:spPr>
              <a:xfrm rot="5400000">
                <a:off x="3254334" y="3111465"/>
                <a:ext cx="349317" cy="158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Gerade Verbindung mit Pfeil 73"/>
            <p:cNvCxnSpPr/>
            <p:nvPr/>
          </p:nvCxnSpPr>
          <p:spPr>
            <a:xfrm rot="16200000" flipH="1">
              <a:off x="2160442" y="3151915"/>
              <a:ext cx="54104" cy="339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4625312" y="2142319"/>
            <a:ext cx="2535788" cy="2269477"/>
            <a:chOff x="4625312" y="2142321"/>
            <a:chExt cx="2535788" cy="2269477"/>
          </a:xfrm>
        </p:grpSpPr>
        <p:sp>
          <p:nvSpPr>
            <p:cNvPr id="88" name="Ellipse 87"/>
            <p:cNvSpPr/>
            <p:nvPr/>
          </p:nvSpPr>
          <p:spPr>
            <a:xfrm>
              <a:off x="5634904" y="2142321"/>
              <a:ext cx="428628" cy="42862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89" name="Gruppieren 115"/>
            <p:cNvGrpSpPr/>
            <p:nvPr/>
          </p:nvGrpSpPr>
          <p:grpSpPr>
            <a:xfrm>
              <a:off x="4991168" y="2508178"/>
              <a:ext cx="706507" cy="760611"/>
              <a:chOff x="4991168" y="2508178"/>
              <a:chExt cx="706507" cy="760611"/>
            </a:xfrm>
          </p:grpSpPr>
          <p:sp>
            <p:nvSpPr>
              <p:cNvPr id="111" name="Ellipse 110"/>
              <p:cNvSpPr/>
              <p:nvPr/>
            </p:nvSpPr>
            <p:spPr>
              <a:xfrm>
                <a:off x="4991168" y="284016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12" name="Gerade Verbindung mit Pfeil 111"/>
              <p:cNvCxnSpPr>
                <a:stCxn id="88" idx="3"/>
                <a:endCxn id="111" idx="7"/>
              </p:cNvCxnSpPr>
              <p:nvPr/>
            </p:nvCxnSpPr>
            <p:spPr>
              <a:xfrm rot="5400000">
                <a:off x="5329973" y="2535230"/>
                <a:ext cx="394754" cy="34065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pieren 116"/>
            <p:cNvGrpSpPr/>
            <p:nvPr/>
          </p:nvGrpSpPr>
          <p:grpSpPr>
            <a:xfrm>
              <a:off x="4625312" y="3206019"/>
              <a:ext cx="428628" cy="1205777"/>
              <a:chOff x="4625312" y="3206019"/>
              <a:chExt cx="428628" cy="1205777"/>
            </a:xfrm>
          </p:grpSpPr>
          <p:sp>
            <p:nvSpPr>
              <p:cNvPr id="109" name="Ellipse 108"/>
              <p:cNvSpPr/>
              <p:nvPr/>
            </p:nvSpPr>
            <p:spPr>
              <a:xfrm>
                <a:off x="4625312" y="3983168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10" name="Gerade Verbindung mit Pfeil 109"/>
              <p:cNvCxnSpPr>
                <a:stCxn id="111" idx="3"/>
                <a:endCxn id="109" idx="0"/>
              </p:cNvCxnSpPr>
              <p:nvPr/>
            </p:nvCxnSpPr>
            <p:spPr>
              <a:xfrm rot="5400000">
                <a:off x="4558208" y="3487437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uppieren 117"/>
            <p:cNvGrpSpPr/>
            <p:nvPr/>
          </p:nvGrpSpPr>
          <p:grpSpPr>
            <a:xfrm>
              <a:off x="5357024" y="3206017"/>
              <a:ext cx="428628" cy="1205780"/>
              <a:chOff x="5357024" y="3206017"/>
              <a:chExt cx="428628" cy="1205780"/>
            </a:xfrm>
          </p:grpSpPr>
          <p:sp>
            <p:nvSpPr>
              <p:cNvPr id="107" name="Ellipse 106"/>
              <p:cNvSpPr/>
              <p:nvPr/>
            </p:nvSpPr>
            <p:spPr>
              <a:xfrm>
                <a:off x="5357024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8" name="Gerade Verbindung mit Pfeil 107"/>
              <p:cNvCxnSpPr>
                <a:stCxn id="111" idx="5"/>
                <a:endCxn id="107" idx="0"/>
              </p:cNvCxnSpPr>
              <p:nvPr/>
            </p:nvCxnSpPr>
            <p:spPr>
              <a:xfrm rot="16200000" flipH="1">
                <a:off x="5075606" y="3487436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118"/>
            <p:cNvGrpSpPr/>
            <p:nvPr/>
          </p:nvGrpSpPr>
          <p:grpSpPr>
            <a:xfrm>
              <a:off x="6000762" y="2508177"/>
              <a:ext cx="794482" cy="760613"/>
              <a:chOff x="6000762" y="2508177"/>
              <a:chExt cx="794482" cy="760613"/>
            </a:xfrm>
          </p:grpSpPr>
          <p:cxnSp>
            <p:nvCxnSpPr>
              <p:cNvPr id="105" name="Gerade Verbindung mit Pfeil 104"/>
              <p:cNvCxnSpPr>
                <a:stCxn id="88" idx="5"/>
                <a:endCxn id="106" idx="1"/>
              </p:cNvCxnSpPr>
              <p:nvPr/>
            </p:nvCxnSpPr>
            <p:spPr>
              <a:xfrm rot="16200000" flipH="1">
                <a:off x="6017697" y="2491242"/>
                <a:ext cx="394755" cy="42862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lipse 105"/>
              <p:cNvSpPr/>
              <p:nvPr/>
            </p:nvSpPr>
            <p:spPr>
              <a:xfrm>
                <a:off x="6366616" y="284016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93" name="Gruppieren 119"/>
            <p:cNvGrpSpPr/>
            <p:nvPr/>
          </p:nvGrpSpPr>
          <p:grpSpPr>
            <a:xfrm>
              <a:off x="6000760" y="3206020"/>
              <a:ext cx="428628" cy="1205777"/>
              <a:chOff x="6000760" y="3206020"/>
              <a:chExt cx="428628" cy="1205777"/>
            </a:xfrm>
          </p:grpSpPr>
          <p:sp>
            <p:nvSpPr>
              <p:cNvPr id="103" name="Ellipse 102"/>
              <p:cNvSpPr/>
              <p:nvPr/>
            </p:nvSpPr>
            <p:spPr>
              <a:xfrm>
                <a:off x="6000760" y="3983169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4" name="Gerade Verbindung mit Pfeil 103"/>
              <p:cNvCxnSpPr>
                <a:stCxn id="106" idx="3"/>
                <a:endCxn id="103" idx="0"/>
              </p:cNvCxnSpPr>
              <p:nvPr/>
            </p:nvCxnSpPr>
            <p:spPr>
              <a:xfrm rot="5400000">
                <a:off x="5933656" y="3487438"/>
                <a:ext cx="777150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uppieren 120"/>
            <p:cNvGrpSpPr/>
            <p:nvPr/>
          </p:nvGrpSpPr>
          <p:grpSpPr>
            <a:xfrm>
              <a:off x="6732472" y="3206018"/>
              <a:ext cx="428628" cy="1205780"/>
              <a:chOff x="6732472" y="3206018"/>
              <a:chExt cx="428628" cy="1205780"/>
            </a:xfrm>
          </p:grpSpPr>
          <p:sp>
            <p:nvSpPr>
              <p:cNvPr id="101" name="Ellipse 100"/>
              <p:cNvSpPr/>
              <p:nvPr/>
            </p:nvSpPr>
            <p:spPr>
              <a:xfrm>
                <a:off x="6732472" y="3983170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02" name="Gerade Verbindung mit Pfeil 101"/>
              <p:cNvCxnSpPr>
                <a:stCxn id="106" idx="5"/>
                <a:endCxn id="101" idx="0"/>
              </p:cNvCxnSpPr>
              <p:nvPr/>
            </p:nvCxnSpPr>
            <p:spPr>
              <a:xfrm rot="16200000" flipH="1">
                <a:off x="6451054" y="3487437"/>
                <a:ext cx="777151" cy="214313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Gerade Verbindung mit Pfeil 99"/>
            <p:cNvCxnSpPr>
              <a:stCxn id="111" idx="6"/>
              <a:endCxn id="106" idx="2"/>
            </p:cNvCxnSpPr>
            <p:nvPr/>
          </p:nvCxnSpPr>
          <p:spPr>
            <a:xfrm>
              <a:off x="5419796" y="3054475"/>
              <a:ext cx="946820" cy="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Gerade Verbindung mit Pfeil 118"/>
          <p:cNvCxnSpPr/>
          <p:nvPr/>
        </p:nvCxnSpPr>
        <p:spPr>
          <a:xfrm>
            <a:off x="3643306" y="2722493"/>
            <a:ext cx="1410633" cy="1804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 rot="10800000" flipV="1">
            <a:off x="3643306" y="3054474"/>
            <a:ext cx="1347862" cy="44596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/>
          <p:nvPr/>
        </p:nvCxnSpPr>
        <p:spPr>
          <a:xfrm rot="16200000" flipH="1">
            <a:off x="3937330" y="3295186"/>
            <a:ext cx="393958" cy="11075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/>
          <p:nvPr/>
        </p:nvCxnSpPr>
        <p:spPr>
          <a:xfrm rot="10800000">
            <a:off x="3214678" y="4143380"/>
            <a:ext cx="1410634" cy="5410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Abgerundetes Rechteck 129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115" name="Foliennummernplatzhalter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6" name="Fußzeilenplatzhalter 1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2.77778E-7 0.362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4.44444E-6 0.3583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ussdiagramm: Dokument 112"/>
          <p:cNvSpPr/>
          <p:nvPr/>
        </p:nvSpPr>
        <p:spPr>
          <a:xfrm>
            <a:off x="5214547" y="5429264"/>
            <a:ext cx="1269344" cy="7143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File2.xml</a:t>
            </a:r>
            <a:endParaRPr lang="en-US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Flussdiagramm: Dokument 113"/>
          <p:cNvSpPr/>
          <p:nvPr/>
        </p:nvSpPr>
        <p:spPr>
          <a:xfrm>
            <a:off x="1945334" y="5429264"/>
            <a:ext cx="1269344" cy="7143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mtClean="0">
                <a:solidFill>
                  <a:schemeClr val="accent6">
                    <a:lumMod val="75000"/>
                  </a:schemeClr>
                </a:solidFill>
              </a:rPr>
              <a:t>File1.xml</a:t>
            </a:r>
            <a:endParaRPr lang="en-US"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6" name="Gruppieren 115"/>
          <p:cNvGrpSpPr/>
          <p:nvPr/>
        </p:nvGrpSpPr>
        <p:grpSpPr>
          <a:xfrm>
            <a:off x="1000100" y="1785926"/>
            <a:ext cx="6562750" cy="3000396"/>
            <a:chOff x="1000100" y="1785926"/>
            <a:chExt cx="6562750" cy="3000396"/>
          </a:xfrm>
        </p:grpSpPr>
        <p:sp>
          <p:nvSpPr>
            <p:cNvPr id="73" name="Abgerundetes Rechteck 72"/>
            <p:cNvSpPr/>
            <p:nvPr/>
          </p:nvSpPr>
          <p:spPr>
            <a:xfrm>
              <a:off x="1000100" y="1785926"/>
              <a:ext cx="6562750" cy="3000396"/>
            </a:xfrm>
            <a:prstGeom prst="roundRect">
              <a:avLst>
                <a:gd name="adj" fmla="val 467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4375018" y="1928008"/>
              <a:ext cx="2983064" cy="2644000"/>
            </a:xfrm>
            <a:prstGeom prst="roundRect">
              <a:avLst>
                <a:gd name="adj" fmla="val 467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1142976" y="1928008"/>
              <a:ext cx="2786082" cy="2644000"/>
            </a:xfrm>
            <a:prstGeom prst="roundRect">
              <a:avLst>
                <a:gd name="adj" fmla="val 467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" name="Gruppieren 53"/>
            <p:cNvGrpSpPr/>
            <p:nvPr/>
          </p:nvGrpSpPr>
          <p:grpSpPr>
            <a:xfrm>
              <a:off x="1651709" y="2142322"/>
              <a:ext cx="1991597" cy="2215372"/>
              <a:chOff x="1651709" y="2142322"/>
              <a:chExt cx="1991597" cy="2215372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2293857" y="2142322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3" name="Gruppieren 109"/>
              <p:cNvGrpSpPr/>
              <p:nvPr/>
            </p:nvGrpSpPr>
            <p:grpSpPr>
              <a:xfrm>
                <a:off x="1651709" y="2508179"/>
                <a:ext cx="704919" cy="849383"/>
                <a:chOff x="1651709" y="2508179"/>
                <a:chExt cx="704919" cy="849383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1651709" y="2928934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16" name="Gerade Verbindung mit Pfeil 15"/>
                <p:cNvCxnSpPr>
                  <a:stCxn id="7" idx="3"/>
                  <a:endCxn id="8" idx="7"/>
                </p:cNvCxnSpPr>
                <p:nvPr/>
              </p:nvCxnSpPr>
              <p:spPr>
                <a:xfrm rot="5400000">
                  <a:off x="1945334" y="2580411"/>
                  <a:ext cx="483526" cy="33906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uppieren 108"/>
              <p:cNvGrpSpPr/>
              <p:nvPr/>
            </p:nvGrpSpPr>
            <p:grpSpPr>
              <a:xfrm>
                <a:off x="2722485" y="2356636"/>
                <a:ext cx="920821" cy="580171"/>
                <a:chOff x="2722485" y="2356636"/>
                <a:chExt cx="920821" cy="580171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3214678" y="2508179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19" name="Gerade Verbindung mit Pfeil 18"/>
                <p:cNvCxnSpPr>
                  <a:stCxn id="7" idx="6"/>
                  <a:endCxn id="9" idx="1"/>
                </p:cNvCxnSpPr>
                <p:nvPr/>
              </p:nvCxnSpPr>
              <p:spPr>
                <a:xfrm>
                  <a:off x="2722485" y="2356636"/>
                  <a:ext cx="554964" cy="214314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uppieren 110"/>
              <p:cNvGrpSpPr/>
              <p:nvPr/>
            </p:nvGrpSpPr>
            <p:grpSpPr>
              <a:xfrm>
                <a:off x="2294651" y="2570950"/>
                <a:ext cx="428628" cy="1143802"/>
                <a:chOff x="2294651" y="2570950"/>
                <a:chExt cx="428628" cy="1143802"/>
              </a:xfrm>
            </p:grpSpPr>
            <p:sp>
              <p:nvSpPr>
                <p:cNvPr id="10" name="Ellipse 9"/>
                <p:cNvSpPr/>
                <p:nvPr/>
              </p:nvSpPr>
              <p:spPr>
                <a:xfrm>
                  <a:off x="2294651" y="3286124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22" name="Gerade Verbindung mit Pfeil 21"/>
                <p:cNvCxnSpPr>
                  <a:stCxn id="7" idx="4"/>
                  <a:endCxn id="10" idx="0"/>
                </p:cNvCxnSpPr>
                <p:nvPr/>
              </p:nvCxnSpPr>
              <p:spPr>
                <a:xfrm rot="16200000" flipH="1">
                  <a:off x="2150981" y="2928140"/>
                  <a:ext cx="715174" cy="794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pieren 111"/>
              <p:cNvGrpSpPr/>
              <p:nvPr/>
            </p:nvGrpSpPr>
            <p:grpSpPr>
              <a:xfrm>
                <a:off x="1802458" y="3651982"/>
                <a:ext cx="554964" cy="705712"/>
                <a:chOff x="1802458" y="3651982"/>
                <a:chExt cx="554964" cy="705712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802458" y="3929066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25" name="Gerade Verbindung mit Pfeil 24"/>
                <p:cNvCxnSpPr>
                  <a:stCxn id="10" idx="3"/>
                  <a:endCxn id="13" idx="7"/>
                </p:cNvCxnSpPr>
                <p:nvPr/>
              </p:nvCxnSpPr>
              <p:spPr>
                <a:xfrm rot="5400000">
                  <a:off x="2092941" y="3727356"/>
                  <a:ext cx="339856" cy="189107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uppieren 112"/>
              <p:cNvGrpSpPr/>
              <p:nvPr/>
            </p:nvGrpSpPr>
            <p:grpSpPr>
              <a:xfrm>
                <a:off x="2660507" y="3651981"/>
                <a:ext cx="554171" cy="705713"/>
                <a:chOff x="2660507" y="3651981"/>
                <a:chExt cx="554171" cy="705713"/>
              </a:xfrm>
            </p:grpSpPr>
            <p:sp>
              <p:nvSpPr>
                <p:cNvPr id="12" name="Ellipse 11"/>
                <p:cNvSpPr/>
                <p:nvPr/>
              </p:nvSpPr>
              <p:spPr>
                <a:xfrm>
                  <a:off x="2786050" y="3929066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39" name="Gerade Verbindung mit Pfeil 38"/>
                <p:cNvCxnSpPr>
                  <a:stCxn id="10" idx="5"/>
                  <a:endCxn id="12" idx="1"/>
                </p:cNvCxnSpPr>
                <p:nvPr/>
              </p:nvCxnSpPr>
              <p:spPr>
                <a:xfrm rot="16200000" flipH="1">
                  <a:off x="2584736" y="3727752"/>
                  <a:ext cx="339856" cy="188313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uppieren 113"/>
              <p:cNvGrpSpPr/>
              <p:nvPr/>
            </p:nvGrpSpPr>
            <p:grpSpPr>
              <a:xfrm>
                <a:off x="3214678" y="2937600"/>
                <a:ext cx="428628" cy="777152"/>
                <a:chOff x="3214678" y="2937600"/>
                <a:chExt cx="428628" cy="777152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3214678" y="3286124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46" name="Gerade Verbindung mit Pfeil 45"/>
                <p:cNvCxnSpPr>
                  <a:stCxn id="9" idx="4"/>
                  <a:endCxn id="11" idx="0"/>
                </p:cNvCxnSpPr>
                <p:nvPr/>
              </p:nvCxnSpPr>
              <p:spPr>
                <a:xfrm rot="5400000">
                  <a:off x="3254334" y="3111465"/>
                  <a:ext cx="349317" cy="1588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Gerade Verbindung mit Pfeil 138"/>
              <p:cNvCxnSpPr>
                <a:stCxn id="8" idx="5"/>
                <a:endCxn id="10" idx="1"/>
              </p:cNvCxnSpPr>
              <p:nvPr/>
            </p:nvCxnSpPr>
            <p:spPr>
              <a:xfrm rot="16200000" flipH="1">
                <a:off x="2160442" y="3151915"/>
                <a:ext cx="54104" cy="339856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54"/>
            <p:cNvGrpSpPr/>
            <p:nvPr/>
          </p:nvGrpSpPr>
          <p:grpSpPr>
            <a:xfrm>
              <a:off x="4625312" y="2142321"/>
              <a:ext cx="2535788" cy="2269477"/>
              <a:chOff x="4625312" y="2142321"/>
              <a:chExt cx="2535788" cy="2269477"/>
            </a:xfrm>
          </p:grpSpPr>
          <p:sp>
            <p:nvSpPr>
              <p:cNvPr id="52" name="Ellipse 51"/>
              <p:cNvSpPr/>
              <p:nvPr/>
            </p:nvSpPr>
            <p:spPr>
              <a:xfrm>
                <a:off x="5634904" y="2142321"/>
                <a:ext cx="428628" cy="42862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grpSp>
            <p:nvGrpSpPr>
              <p:cNvPr id="21" name="Gruppieren 115"/>
              <p:cNvGrpSpPr/>
              <p:nvPr/>
            </p:nvGrpSpPr>
            <p:grpSpPr>
              <a:xfrm>
                <a:off x="4991168" y="2508178"/>
                <a:ext cx="706507" cy="760611"/>
                <a:chOff x="4991168" y="2508178"/>
                <a:chExt cx="706507" cy="760611"/>
              </a:xfrm>
            </p:grpSpPr>
            <p:sp>
              <p:nvSpPr>
                <p:cNvPr id="53" name="Ellipse 52"/>
                <p:cNvSpPr/>
                <p:nvPr/>
              </p:nvSpPr>
              <p:spPr>
                <a:xfrm>
                  <a:off x="4991168" y="2840161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60" name="Gerade Verbindung mit Pfeil 59"/>
                <p:cNvCxnSpPr>
                  <a:stCxn id="52" idx="3"/>
                  <a:endCxn id="53" idx="7"/>
                </p:cNvCxnSpPr>
                <p:nvPr/>
              </p:nvCxnSpPr>
              <p:spPr>
                <a:xfrm rot="5400000">
                  <a:off x="5329973" y="2535230"/>
                  <a:ext cx="394754" cy="34065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uppieren 116"/>
              <p:cNvGrpSpPr/>
              <p:nvPr/>
            </p:nvGrpSpPr>
            <p:grpSpPr>
              <a:xfrm>
                <a:off x="4625312" y="3206019"/>
                <a:ext cx="428628" cy="1205777"/>
                <a:chOff x="4625312" y="3206019"/>
                <a:chExt cx="428628" cy="1205777"/>
              </a:xfrm>
            </p:grpSpPr>
            <p:sp>
              <p:nvSpPr>
                <p:cNvPr id="58" name="Ellipse 57"/>
                <p:cNvSpPr/>
                <p:nvPr/>
              </p:nvSpPr>
              <p:spPr>
                <a:xfrm>
                  <a:off x="4625312" y="3983168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63" name="Gerade Verbindung mit Pfeil 62"/>
                <p:cNvCxnSpPr>
                  <a:stCxn id="53" idx="3"/>
                  <a:endCxn id="58" idx="0"/>
                </p:cNvCxnSpPr>
                <p:nvPr/>
              </p:nvCxnSpPr>
              <p:spPr>
                <a:xfrm rot="5400000">
                  <a:off x="4558208" y="3487437"/>
                  <a:ext cx="777150" cy="214313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uppieren 117"/>
              <p:cNvGrpSpPr/>
              <p:nvPr/>
            </p:nvGrpSpPr>
            <p:grpSpPr>
              <a:xfrm>
                <a:off x="5357024" y="3206017"/>
                <a:ext cx="428628" cy="1205780"/>
                <a:chOff x="5357024" y="3206017"/>
                <a:chExt cx="428628" cy="1205780"/>
              </a:xfrm>
            </p:grpSpPr>
            <p:sp>
              <p:nvSpPr>
                <p:cNvPr id="57" name="Ellipse 56"/>
                <p:cNvSpPr/>
                <p:nvPr/>
              </p:nvSpPr>
              <p:spPr>
                <a:xfrm>
                  <a:off x="5357024" y="3983169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64" name="Gerade Verbindung mit Pfeil 63"/>
                <p:cNvCxnSpPr>
                  <a:stCxn id="53" idx="5"/>
                  <a:endCxn id="57" idx="0"/>
                </p:cNvCxnSpPr>
                <p:nvPr/>
              </p:nvCxnSpPr>
              <p:spPr>
                <a:xfrm rot="16200000" flipH="1">
                  <a:off x="5075606" y="3487436"/>
                  <a:ext cx="777151" cy="214313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uppieren 118"/>
              <p:cNvGrpSpPr/>
              <p:nvPr/>
            </p:nvGrpSpPr>
            <p:grpSpPr>
              <a:xfrm>
                <a:off x="6000762" y="2508177"/>
                <a:ext cx="794482" cy="760613"/>
                <a:chOff x="6000762" y="2508177"/>
                <a:chExt cx="794482" cy="760613"/>
              </a:xfrm>
            </p:grpSpPr>
            <p:cxnSp>
              <p:nvCxnSpPr>
                <p:cNvPr id="61" name="Gerade Verbindung mit Pfeil 60"/>
                <p:cNvCxnSpPr>
                  <a:stCxn id="52" idx="5"/>
                  <a:endCxn id="94" idx="1"/>
                </p:cNvCxnSpPr>
                <p:nvPr/>
              </p:nvCxnSpPr>
              <p:spPr>
                <a:xfrm rot="16200000" flipH="1">
                  <a:off x="6017697" y="2491242"/>
                  <a:ext cx="394755" cy="428626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Ellipse 93"/>
                <p:cNvSpPr/>
                <p:nvPr/>
              </p:nvSpPr>
              <p:spPr>
                <a:xfrm>
                  <a:off x="6366616" y="2840162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grpSp>
            <p:nvGrpSpPr>
              <p:cNvPr id="27" name="Gruppieren 119"/>
              <p:cNvGrpSpPr/>
              <p:nvPr/>
            </p:nvGrpSpPr>
            <p:grpSpPr>
              <a:xfrm>
                <a:off x="6000760" y="3206020"/>
                <a:ext cx="428628" cy="1205777"/>
                <a:chOff x="6000760" y="3206020"/>
                <a:chExt cx="428628" cy="1205777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6000760" y="3983169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97" name="Gerade Verbindung mit Pfeil 96"/>
                <p:cNvCxnSpPr>
                  <a:stCxn id="94" idx="3"/>
                  <a:endCxn id="96" idx="0"/>
                </p:cNvCxnSpPr>
                <p:nvPr/>
              </p:nvCxnSpPr>
              <p:spPr>
                <a:xfrm rot="5400000">
                  <a:off x="5933656" y="3487438"/>
                  <a:ext cx="777150" cy="214313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uppieren 120"/>
              <p:cNvGrpSpPr/>
              <p:nvPr/>
            </p:nvGrpSpPr>
            <p:grpSpPr>
              <a:xfrm>
                <a:off x="6732472" y="3206018"/>
                <a:ext cx="428628" cy="1205780"/>
                <a:chOff x="6732472" y="3206018"/>
                <a:chExt cx="428628" cy="1205780"/>
              </a:xfrm>
            </p:grpSpPr>
            <p:sp>
              <p:nvSpPr>
                <p:cNvPr id="95" name="Ellipse 94"/>
                <p:cNvSpPr/>
                <p:nvPr/>
              </p:nvSpPr>
              <p:spPr>
                <a:xfrm>
                  <a:off x="6732472" y="3983170"/>
                  <a:ext cx="428628" cy="42862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98" name="Gerade Verbindung mit Pfeil 97"/>
                <p:cNvCxnSpPr>
                  <a:stCxn id="94" idx="5"/>
                  <a:endCxn id="95" idx="0"/>
                </p:cNvCxnSpPr>
                <p:nvPr/>
              </p:nvCxnSpPr>
              <p:spPr>
                <a:xfrm rot="16200000" flipH="1">
                  <a:off x="6451054" y="3487437"/>
                  <a:ext cx="777151" cy="214313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Gerade Verbindung mit Pfeil 141"/>
              <p:cNvCxnSpPr>
                <a:stCxn id="53" idx="6"/>
                <a:endCxn id="94" idx="2"/>
              </p:cNvCxnSpPr>
              <p:nvPr/>
            </p:nvCxnSpPr>
            <p:spPr>
              <a:xfrm>
                <a:off x="5419796" y="3054475"/>
                <a:ext cx="946820" cy="1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Gerade Verbindung mit Pfeil 118"/>
            <p:cNvCxnSpPr/>
            <p:nvPr/>
          </p:nvCxnSpPr>
          <p:spPr>
            <a:xfrm>
              <a:off x="3643306" y="2722493"/>
              <a:ext cx="1410633" cy="18043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mit Pfeil 119"/>
            <p:cNvCxnSpPr/>
            <p:nvPr/>
          </p:nvCxnSpPr>
          <p:spPr>
            <a:xfrm rot="10800000" flipV="1">
              <a:off x="3643306" y="3054474"/>
              <a:ext cx="1347862" cy="44596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/>
            <p:nvPr/>
          </p:nvCxnSpPr>
          <p:spPr>
            <a:xfrm rot="16200000" flipH="1">
              <a:off x="3937330" y="3295186"/>
              <a:ext cx="393958" cy="110754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 Verbindung mit Pfeil 121"/>
            <p:cNvCxnSpPr/>
            <p:nvPr/>
          </p:nvCxnSpPr>
          <p:spPr>
            <a:xfrm rot="10800000">
              <a:off x="3214678" y="4143380"/>
              <a:ext cx="1410634" cy="5410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Abgerundetes Rechteck 126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On</a:t>
            </a:r>
            <a:endParaRPr lang="en-US" b="1"/>
          </a:p>
        </p:txBody>
      </p:sp>
      <p:sp>
        <p:nvSpPr>
          <p:cNvPr id="125" name="Abgerundetes Rechteck 124"/>
          <p:cNvSpPr/>
          <p:nvPr/>
        </p:nvSpPr>
        <p:spPr>
          <a:xfrm>
            <a:off x="7715272" y="1000125"/>
            <a:ext cx="721670" cy="44292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Off</a:t>
            </a:r>
            <a:endParaRPr lang="en-US" b="1"/>
          </a:p>
        </p:txBody>
      </p:sp>
      <p:grpSp>
        <p:nvGrpSpPr>
          <p:cNvPr id="115" name="Gruppieren 114"/>
          <p:cNvGrpSpPr/>
          <p:nvPr/>
        </p:nvGrpSpPr>
        <p:grpSpPr>
          <a:xfrm>
            <a:off x="1142976" y="785794"/>
            <a:ext cx="6215106" cy="1357322"/>
            <a:chOff x="1142976" y="785794"/>
            <a:chExt cx="6215106" cy="1357322"/>
          </a:xfrm>
        </p:grpSpPr>
        <p:sp>
          <p:nvSpPr>
            <p:cNvPr id="6" name="Abgerundetes Rechteck 5"/>
            <p:cNvSpPr/>
            <p:nvPr/>
          </p:nvSpPr>
          <p:spPr>
            <a:xfrm>
              <a:off x="1142976" y="785794"/>
              <a:ext cx="6215106" cy="8572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</a:t>
              </a: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rot="5400000">
              <a:off x="2258138" y="1892289"/>
              <a:ext cx="500066" cy="158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0"/>
            </p:cNvCxnSpPr>
            <p:nvPr/>
          </p:nvCxnSpPr>
          <p:spPr>
            <a:xfrm rot="5400000">
              <a:off x="5599586" y="1892685"/>
              <a:ext cx="499269" cy="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oliennummernplatzhalt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5" name="Fußzeilenplatzhalt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2228</Words>
  <Application>Microsoft Office PowerPoint</Application>
  <PresentationFormat>Bildschirmpräsentation (4:3)</PresentationFormat>
  <Paragraphs>866</Paragraphs>
  <Slides>51</Slides>
  <Notes>51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Template</vt:lpstr>
      <vt:lpstr>CDO Model Repository</vt:lpstr>
      <vt:lpstr>Agenda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Recall: With EMF you can…</vt:lpstr>
      <vt:lpstr>With XML files you can NOT…</vt:lpstr>
      <vt:lpstr>Folie 14</vt:lpstr>
      <vt:lpstr>Folie 15</vt:lpstr>
      <vt:lpstr>Folie 16</vt:lpstr>
      <vt:lpstr>Folie 17</vt:lpstr>
      <vt:lpstr>Folie 18</vt:lpstr>
      <vt:lpstr>Folie 19</vt:lpstr>
      <vt:lpstr>With CDO you can…</vt:lpstr>
      <vt:lpstr>CDO supports…</vt:lpstr>
      <vt:lpstr>CDO supports…</vt:lpstr>
      <vt:lpstr>How does all this work?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CDOStateMachine</vt:lpstr>
      <vt:lpstr>CDORevision</vt:lpstr>
      <vt:lpstr>CDORevision</vt:lpstr>
      <vt:lpstr>CDOObject</vt:lpstr>
      <vt:lpstr>CDOObject</vt:lpstr>
      <vt:lpstr>CDOObject</vt:lpstr>
      <vt:lpstr>CDOObject</vt:lpstr>
      <vt:lpstr>Folie 44</vt:lpstr>
      <vt:lpstr>Folie 45</vt:lpstr>
      <vt:lpstr>Folie 46</vt:lpstr>
      <vt:lpstr>Folie 47</vt:lpstr>
      <vt:lpstr>Folie 48</vt:lpstr>
      <vt:lpstr>CDO Server-Side</vt:lpstr>
      <vt:lpstr>CDO Server-Side</vt:lpstr>
      <vt:lpstr>How to continue the tutorial?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450</cp:revision>
  <dcterms:created xsi:type="dcterms:W3CDTF">2008-08-22T09:52:33Z</dcterms:created>
  <dcterms:modified xsi:type="dcterms:W3CDTF">2008-08-28T14:03:44Z</dcterms:modified>
</cp:coreProperties>
</file>