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31" r:id="rId12"/>
    <p:sldId id="328" r:id="rId13"/>
    <p:sldId id="329" r:id="rId14"/>
    <p:sldId id="330" r:id="rId15"/>
    <p:sldId id="332" r:id="rId16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FFFFFF"/>
    <a:srgbClr val="C0C0C0"/>
    <a:srgbClr val="6B95C7"/>
    <a:srgbClr val="FFFFAB"/>
    <a:srgbClr val="FFFFCC"/>
    <a:srgbClr val="2F26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47" autoAdjust="0"/>
    <p:restoredTop sz="94706" autoAdjust="0"/>
  </p:normalViewPr>
  <p:slideViewPr>
    <p:cSldViewPr snapToObjects="1">
      <p:cViewPr varScale="1">
        <p:scale>
          <a:sx n="105" d="100"/>
          <a:sy n="105" d="100"/>
        </p:scale>
        <p:origin x="-1302" y="-90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30.10.2008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per@esc-net.d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esc-net.de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643866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43900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7858148" y="373401"/>
            <a:ext cx="1071570" cy="1412525"/>
            <a:chOff x="6966065" y="3158836"/>
            <a:chExt cx="1463040" cy="1928554"/>
          </a:xfrm>
        </p:grpSpPr>
        <p:pic>
          <p:nvPicPr>
            <p:cNvPr id="8" name="Picture 3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00885" y="3214686"/>
              <a:ext cx="1393041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Abgerundetes Rechteck 8"/>
            <p:cNvSpPr/>
            <p:nvPr userDrawn="1"/>
          </p:nvSpPr>
          <p:spPr bwMode="auto">
            <a:xfrm>
              <a:off x="6966065" y="3158836"/>
              <a:ext cx="1463040" cy="1928554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</p:grpSp>
      <p:sp>
        <p:nvSpPr>
          <p:cNvPr id="10" name="Textfeld 9"/>
          <p:cNvSpPr txBox="1"/>
          <p:nvPr userDrawn="1"/>
        </p:nvSpPr>
        <p:spPr>
          <a:xfrm>
            <a:off x="6286512" y="444839"/>
            <a:ext cx="15716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smtClean="0"/>
              <a:t>Eike Stepper</a:t>
            </a:r>
          </a:p>
          <a:p>
            <a:pPr algn="r"/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3"/>
              </a:rPr>
              <a:t>stepper@esc-net.de</a:t>
            </a:r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4"/>
              </a:rPr>
              <a:t>http://www.esc-net.de</a:t>
            </a:r>
            <a:endParaRPr lang="en-US" sz="1050" smtClean="0"/>
          </a:p>
          <a:p>
            <a:pPr algn="r"/>
            <a:endParaRPr lang="en-US" sz="1050" smtClean="0"/>
          </a:p>
          <a:p>
            <a:pPr algn="r"/>
            <a:r>
              <a:rPr lang="en-US" sz="1050" smtClean="0"/>
              <a:t>ES-Computersysteme</a:t>
            </a:r>
          </a:p>
          <a:p>
            <a:pPr algn="r"/>
            <a:r>
              <a:rPr lang="en-US" sz="1050" smtClean="0"/>
              <a:t>Berlin, Germany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Net4j Signalling Platform  |  © 2008 by Eike Stepper, Berlin, Germany  |  Made available under the EPL v1.0</a:t>
            </a:r>
            <a:endParaRPr lang="en-US">
              <a:cs typeface="Arial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35269"/>
            <a:ext cx="9144000" cy="1470025"/>
          </a:xfrm>
        </p:spPr>
        <p:txBody>
          <a:bodyPr/>
          <a:lstStyle/>
          <a:p>
            <a:r>
              <a:rPr lang="en-US" smtClean="0"/>
              <a:t>Net4j Signalling Platform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071942"/>
            <a:ext cx="9144000" cy="1181096"/>
          </a:xfrm>
        </p:spPr>
        <p:txBody>
          <a:bodyPr>
            <a:normAutofit/>
          </a:bodyPr>
          <a:lstStyle/>
          <a:p>
            <a:r>
              <a:rPr lang="en-US" sz="2400" smtClean="0"/>
              <a:t>Developing Pluggable Client/Server Applications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Signals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1428736"/>
            <a:ext cx="8072494" cy="4286280"/>
            <a:chOff x="642910" y="1571612"/>
            <a:chExt cx="8072494" cy="4286280"/>
          </a:xfrm>
        </p:grpSpPr>
        <p:sp>
          <p:nvSpPr>
            <p:cNvPr id="64" name="Abgerundetes Rechteck 63"/>
            <p:cNvSpPr/>
            <p:nvPr/>
          </p:nvSpPr>
          <p:spPr bwMode="auto">
            <a:xfrm>
              <a:off x="642910" y="1571612"/>
              <a:ext cx="8072494" cy="4286280"/>
            </a:xfrm>
            <a:prstGeom prst="roundRect">
              <a:avLst>
                <a:gd name="adj" fmla="val 4353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65" name="Abgerundetes Rechteck 64"/>
            <p:cNvSpPr/>
            <p:nvPr/>
          </p:nvSpPr>
          <p:spPr bwMode="auto">
            <a:xfrm>
              <a:off x="3214678" y="2071678"/>
              <a:ext cx="192882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SignalProtocol</a:t>
              </a:r>
            </a:p>
          </p:txBody>
        </p:sp>
        <p:sp>
          <p:nvSpPr>
            <p:cNvPr id="66" name="Abgerundetes Rechteck 65"/>
            <p:cNvSpPr/>
            <p:nvPr/>
          </p:nvSpPr>
          <p:spPr bwMode="auto">
            <a:xfrm>
              <a:off x="3643306" y="3000372"/>
              <a:ext cx="1071570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Signal</a:t>
              </a:r>
            </a:p>
          </p:txBody>
        </p:sp>
        <p:sp>
          <p:nvSpPr>
            <p:cNvPr id="67" name="Abgerundetes Rechteck 66"/>
            <p:cNvSpPr/>
            <p:nvPr/>
          </p:nvSpPr>
          <p:spPr bwMode="auto">
            <a:xfrm>
              <a:off x="6429388" y="2071678"/>
              <a:ext cx="1785950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IProtocol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68" name="Gerade Verbindung mit Pfeil 67"/>
            <p:cNvCxnSpPr>
              <a:stCxn id="65" idx="3"/>
              <a:endCxn id="67" idx="1"/>
            </p:cNvCxnSpPr>
            <p:nvPr/>
          </p:nvCxnSpPr>
          <p:spPr bwMode="auto">
            <a:xfrm>
              <a:off x="5143504" y="2278055"/>
              <a:ext cx="1285884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feld 68"/>
            <p:cNvSpPr txBox="1"/>
            <p:nvPr/>
          </p:nvSpPr>
          <p:spPr>
            <a:xfrm>
              <a:off x="5143504" y="2000240"/>
              <a:ext cx="928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implements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1643042" y="4071942"/>
              <a:ext cx="1285884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SignalActor</a:t>
              </a:r>
            </a:p>
          </p:txBody>
        </p:sp>
        <p:sp>
          <p:nvSpPr>
            <p:cNvPr id="71" name="Abgerundetes Rechteck 70"/>
            <p:cNvSpPr/>
            <p:nvPr/>
          </p:nvSpPr>
          <p:spPr bwMode="auto">
            <a:xfrm>
              <a:off x="5500694" y="4071942"/>
              <a:ext cx="150019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SignalReactor</a:t>
              </a: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857224" y="5087949"/>
              <a:ext cx="1000132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Request</a:t>
              </a: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2000232" y="5087949"/>
              <a:ext cx="257176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RequestWithConfirmation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4714876" y="5087949"/>
              <a:ext cx="114300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Indication</a:t>
              </a: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6000760" y="5087949"/>
              <a:ext cx="2500330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IndicationWithResponse</a:t>
              </a:r>
            </a:p>
          </p:txBody>
        </p:sp>
        <p:cxnSp>
          <p:nvCxnSpPr>
            <p:cNvPr id="76" name="Gewinkelte Verbindung 75"/>
            <p:cNvCxnSpPr>
              <a:stCxn id="72" idx="0"/>
              <a:endCxn id="70" idx="2"/>
            </p:cNvCxnSpPr>
            <p:nvPr/>
          </p:nvCxnSpPr>
          <p:spPr bwMode="auto">
            <a:xfrm rot="5400000" flipH="1" flipV="1">
              <a:off x="1520010" y="4321975"/>
              <a:ext cx="603254" cy="928694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Gewinkelte Verbindung 76"/>
            <p:cNvCxnSpPr>
              <a:stCxn id="73" idx="0"/>
              <a:endCxn id="70" idx="2"/>
            </p:cNvCxnSpPr>
            <p:nvPr/>
          </p:nvCxnSpPr>
          <p:spPr bwMode="auto">
            <a:xfrm rot="16200000" flipV="1">
              <a:off x="2484423" y="4286256"/>
              <a:ext cx="603254" cy="1000132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Gewinkelte Verbindung 77"/>
            <p:cNvCxnSpPr>
              <a:stCxn id="74" idx="0"/>
              <a:endCxn id="71" idx="2"/>
            </p:cNvCxnSpPr>
            <p:nvPr/>
          </p:nvCxnSpPr>
          <p:spPr bwMode="auto">
            <a:xfrm rot="5400000" flipH="1" flipV="1">
              <a:off x="5466959" y="4304116"/>
              <a:ext cx="603254" cy="964413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Gewinkelte Verbindung 78"/>
            <p:cNvCxnSpPr>
              <a:stCxn id="75" idx="0"/>
              <a:endCxn id="71" idx="2"/>
            </p:cNvCxnSpPr>
            <p:nvPr/>
          </p:nvCxnSpPr>
          <p:spPr bwMode="auto">
            <a:xfrm rot="16200000" flipV="1">
              <a:off x="6449232" y="4286256"/>
              <a:ext cx="603254" cy="1000132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0" name="Gewinkelte Verbindung 79"/>
            <p:cNvCxnSpPr>
              <a:stCxn id="70" idx="0"/>
              <a:endCxn id="66" idx="2"/>
            </p:cNvCxnSpPr>
            <p:nvPr/>
          </p:nvCxnSpPr>
          <p:spPr bwMode="auto">
            <a:xfrm rot="5400000" flipH="1" flipV="1">
              <a:off x="2903129" y="2795981"/>
              <a:ext cx="658817" cy="1893107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1" name="Gewinkelte Verbindung 80"/>
            <p:cNvCxnSpPr>
              <a:stCxn id="71" idx="0"/>
              <a:endCxn id="66" idx="2"/>
            </p:cNvCxnSpPr>
            <p:nvPr/>
          </p:nvCxnSpPr>
          <p:spPr bwMode="auto">
            <a:xfrm rot="16200000" flipV="1">
              <a:off x="4885534" y="2706683"/>
              <a:ext cx="658817" cy="2071702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2" name="Gerade Verbindung mit Pfeil 81"/>
            <p:cNvCxnSpPr>
              <a:stCxn id="66" idx="0"/>
              <a:endCxn id="65" idx="2"/>
            </p:cNvCxnSpPr>
            <p:nvPr/>
          </p:nvCxnSpPr>
          <p:spPr bwMode="auto">
            <a:xfrm rot="5400000" flipH="1" flipV="1">
              <a:off x="3921121" y="2742402"/>
              <a:ext cx="515941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3" name="Gewinkelte Verbindung 82"/>
            <p:cNvCxnSpPr>
              <a:stCxn id="65" idx="1"/>
              <a:endCxn id="66" idx="1"/>
            </p:cNvCxnSpPr>
            <p:nvPr/>
          </p:nvCxnSpPr>
          <p:spPr bwMode="auto">
            <a:xfrm rot="10800000" flipH="1" flipV="1">
              <a:off x="3214678" y="2278055"/>
              <a:ext cx="428628" cy="928694"/>
            </a:xfrm>
            <a:prstGeom prst="bentConnector3">
              <a:avLst>
                <a:gd name="adj1" fmla="val -214948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Textfeld 83"/>
            <p:cNvSpPr txBox="1"/>
            <p:nvPr/>
          </p:nvSpPr>
          <p:spPr>
            <a:xfrm>
              <a:off x="2285984" y="2000240"/>
              <a:ext cx="928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85" name="Abgerundetes Rechteck 84"/>
            <p:cNvSpPr/>
            <p:nvPr/>
          </p:nvSpPr>
          <p:spPr bwMode="auto">
            <a:xfrm>
              <a:off x="6429388" y="3000372"/>
              <a:ext cx="1785950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Thread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86" name="Gewinkelte Verbindung 57"/>
            <p:cNvCxnSpPr>
              <a:stCxn id="71" idx="3"/>
              <a:endCxn id="85" idx="2"/>
            </p:cNvCxnSpPr>
            <p:nvPr/>
          </p:nvCxnSpPr>
          <p:spPr bwMode="auto">
            <a:xfrm flipV="1">
              <a:off x="7000892" y="3413125"/>
              <a:ext cx="321471" cy="865194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7" name="Textfeld 86"/>
            <p:cNvSpPr txBox="1"/>
            <p:nvPr/>
          </p:nvSpPr>
          <p:spPr>
            <a:xfrm>
              <a:off x="1357290" y="3857628"/>
              <a:ext cx="928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642910" y="4857760"/>
              <a:ext cx="71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2571736" y="4857760"/>
              <a:ext cx="71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4572000" y="4857760"/>
              <a:ext cx="71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572264" y="4857760"/>
              <a:ext cx="71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500694" y="3857628"/>
              <a:ext cx="71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7000892" y="4242527"/>
              <a:ext cx="1285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runs in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86808" cy="4572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i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Start a TCP acceptor that is configured through extension points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IAcceptor acceptor = TCPUtil.</a:t>
            </a:r>
            <a:r>
              <a:rPr lang="en-US" sz="1400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getAcceptor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400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                                </a:t>
            </a:r>
            <a:r>
              <a:rPr lang="en-US" sz="140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"0.0.0.0:2036"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TCP connection that is configured through extension points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IConnector connector = TCPUtil.</a:t>
            </a:r>
            <a:r>
              <a:rPr lang="en-US" sz="1400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getConnector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400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                                             </a:t>
            </a:r>
            <a:r>
              <a:rPr lang="en-US" sz="140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"localhost:2036"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400" i="1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channel with the JMS protocol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JMSClientProtocol protocol = new JMSClientProtocol(infraStructure);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IChannel channel = protocol.open(connector);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channel.addListener(channelListener);</a:t>
            </a:r>
          </a:p>
          <a:p>
            <a:pPr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i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Create a logon request and send it through the channel</a:t>
            </a:r>
          </a:p>
          <a:p>
            <a:pPr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JMSLogonRequest request = </a:t>
            </a:r>
            <a:r>
              <a:rPr lang="en-US" sz="14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JMSLogonRequest(protocol, </a:t>
            </a:r>
            <a:r>
              <a:rPr lang="en-US" sz="140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"user"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"pw"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ok = request.send();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/>
          <a:lstStyle/>
          <a:p>
            <a:r>
              <a:rPr lang="en-US" b="1" smtClean="0"/>
              <a:t>Client Example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Request Example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4572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JMSLogonRequest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RequestWithConfirmation&lt;Boolean&gt; {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1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1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JMSLogonRequest(JMSClientProtocol protocol, String userName, String password) {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(protocol);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= userName;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= password;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getSignalID() {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100" i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100" i="1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requesting(ExtendedDataOutputStream out)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1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1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Boolean confirming(ExtendedDataInputStream in)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 in.readBoolean();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1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4572032"/>
          </a:xfrm>
        </p:spPr>
        <p:txBody>
          <a:bodyPr>
            <a:noAutofit/>
          </a:bodyPr>
          <a:lstStyle/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public class 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JMSLogonIndication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extends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IndicationWithResponse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{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private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boolean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</a:t>
            </a:r>
            <a:r>
              <a:rPr lang="en-US" sz="1200" kern="0" smtClean="0">
                <a:solidFill>
                  <a:srgbClr val="3333CC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ok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;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endParaRPr lang="en-US" sz="1200" kern="0" smtClean="0">
              <a:solidFill>
                <a:srgbClr val="000000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b="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@Override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protected short 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getSignalID() {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return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JMSProtocolConstants.</a:t>
            </a:r>
            <a:r>
              <a:rPr lang="en-US" sz="1200" i="1" kern="0" smtClean="0">
                <a:solidFill>
                  <a:srgbClr val="3333CC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SIGNAL_LOGON</a:t>
            </a:r>
            <a:r>
              <a:rPr lang="en-US" sz="1200" i="1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;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}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endParaRPr lang="en-US" sz="1200" kern="0" smtClean="0">
              <a:solidFill>
                <a:srgbClr val="000000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b="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@Override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protected void 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indicating(ExtendedDataInputStream in)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throws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IOException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{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String userName = in.readString();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String password = in.readString();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</a:t>
            </a:r>
            <a:r>
              <a:rPr lang="en-US" sz="1200" kern="0" smtClean="0">
                <a:solidFill>
                  <a:srgbClr val="3333CC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ok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= JMSServer.</a:t>
            </a:r>
            <a:r>
              <a:rPr lang="en-US" sz="1200" i="1" kern="0" smtClean="0">
                <a:solidFill>
                  <a:srgbClr val="3333CC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INSTANCE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.logon(userName, password);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}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endParaRPr lang="en-US" sz="1200" kern="0" smtClean="0">
              <a:solidFill>
                <a:srgbClr val="000000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b="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@Override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protected void 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responding(ExtendedDataOutputStream out) </a:t>
            </a:r>
            <a:r>
              <a:rPr lang="en-US" sz="1200" kern="0" smtClean="0">
                <a:solidFill>
                  <a:srgbClr val="993366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throws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IOException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{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  out.writeBoolean(</a:t>
            </a:r>
            <a:r>
              <a:rPr lang="en-US" sz="1200" kern="0" smtClean="0">
                <a:solidFill>
                  <a:srgbClr val="3333CC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ok</a:t>
            </a: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);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  }</a:t>
            </a:r>
          </a:p>
          <a:p>
            <a:pPr marL="173038" lvl="0" indent="-173038" fontAlgn="base">
              <a:spcAft>
                <a:spcPct val="0"/>
              </a:spcAft>
              <a:buNone/>
              <a:tabLst>
                <a:tab pos="404813" algn="l"/>
              </a:tabLst>
            </a:pPr>
            <a:r>
              <a:rPr lang="en-US" sz="1200" kern="0" smtClean="0">
                <a:solidFill>
                  <a:srgbClr val="000000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}</a:t>
            </a:r>
            <a:endParaRPr lang="en-US" sz="1200" kern="0" dirty="0" smtClean="0">
              <a:solidFill>
                <a:srgbClr val="000000"/>
              </a:solidFill>
              <a:latin typeface="Courier New" pitchFamily="49" charset="0"/>
              <a:ea typeface="ＭＳ Ｐゴシック"/>
              <a:cs typeface="Courier New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/>
          <a:lstStyle/>
          <a:p>
            <a:r>
              <a:rPr lang="en-US" b="1" smtClean="0"/>
              <a:t>Indication Example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JMSServerProtocol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SignalProtocol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String getType()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i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PROTOCOL_NAME</a:t>
            </a:r>
            <a:r>
              <a:rPr lang="en-US" sz="1200" i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SignalReactor doCreateSignalReactor(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signalID)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(signalID)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i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SIGNAL_SYNC</a:t>
            </a:r>
            <a:r>
              <a:rPr lang="en-US" sz="1200" i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JMSSyncIndication();</a:t>
            </a:r>
          </a:p>
          <a:p>
            <a:pPr>
              <a:buNone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i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i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JMSLogonIndication();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/>
          <a:lstStyle/>
          <a:p>
            <a:r>
              <a:rPr lang="en-US" b="1" smtClean="0"/>
              <a:t>SignalProtocol Example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final class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JMSServerProtocolFactory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ServerProtocolFactory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public static final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= JMSProtocolConstants.PROTOCOL_NAME;</a:t>
            </a:r>
          </a:p>
          <a:p>
            <a:pPr>
              <a:buNone/>
            </a:pPr>
            <a:endParaRPr lang="en-US" sz="1200" smtClean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JMSServerProtocolFactory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super(</a:t>
            </a:r>
            <a:r>
              <a:rPr lang="en-US" sz="1200" i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smtClean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JMSServerProtocol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create(String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JMSServerProtocol();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/>
          <a:lstStyle/>
          <a:p>
            <a:r>
              <a:rPr lang="en-US" b="1" smtClean="0"/>
              <a:t>ProtocolFactory </a:t>
            </a:r>
            <a:r>
              <a:rPr lang="en-US" b="1" smtClean="0"/>
              <a:t>Example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8662" y="1341438"/>
            <a:ext cx="3857652" cy="50149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smtClean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smtClean="0"/>
              <a:t>Architecture</a:t>
            </a:r>
          </a:p>
          <a:p>
            <a:pPr marL="971550" lvl="1" indent="-514350"/>
            <a:r>
              <a:rPr lang="en-US" sz="3200" smtClean="0"/>
              <a:t>Buffers</a:t>
            </a:r>
          </a:p>
          <a:p>
            <a:pPr marL="971550" lvl="1" indent="-514350"/>
            <a:r>
              <a:rPr lang="en-US" sz="3200" smtClean="0"/>
              <a:t>Channels</a:t>
            </a:r>
          </a:p>
          <a:p>
            <a:pPr marL="971550" lvl="1" indent="-514350"/>
            <a:r>
              <a:rPr lang="en-US" sz="3200" smtClean="0"/>
              <a:t>Connectors</a:t>
            </a:r>
          </a:p>
          <a:p>
            <a:pPr marL="971550" lvl="1" indent="-514350"/>
            <a:r>
              <a:rPr lang="en-US" sz="3200" smtClean="0"/>
              <a:t>Acceptors</a:t>
            </a:r>
          </a:p>
          <a:p>
            <a:pPr marL="971550" lvl="1" indent="-514350"/>
            <a:r>
              <a:rPr lang="en-US" sz="3200" smtClean="0"/>
              <a:t>Protocols</a:t>
            </a:r>
          </a:p>
          <a:p>
            <a:pPr marL="971550" lvl="1" indent="-514350"/>
            <a:r>
              <a:rPr lang="en-US" sz="3200" smtClean="0"/>
              <a:t>Signals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857752" y="2000240"/>
            <a:ext cx="4214842" cy="373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 startAt="3"/>
            </a:pPr>
            <a:r>
              <a:rPr lang="en-US" sz="3600" b="1" smtClean="0"/>
              <a:t>Examples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Indication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SignalProtocol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Usage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 startAt="3"/>
            </a:pPr>
            <a:r>
              <a:rPr lang="en-US" sz="3600" b="1" smtClean="0"/>
              <a:t>Discussion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Requirements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High performance</a:t>
            </a:r>
          </a:p>
          <a:p>
            <a:pPr lvl="1"/>
            <a:r>
              <a:rPr lang="en-US" smtClean="0"/>
              <a:t>java.nio.DirectByteBuffer, zero copying</a:t>
            </a:r>
          </a:p>
          <a:p>
            <a:r>
              <a:rPr lang="en-US" smtClean="0"/>
              <a:t>Good scalability</a:t>
            </a:r>
          </a:p>
          <a:p>
            <a:pPr lvl="1"/>
            <a:r>
              <a:rPr lang="en-US" smtClean="0"/>
              <a:t>java.nio.channels.Selector, single I/O thread possible</a:t>
            </a:r>
          </a:p>
          <a:p>
            <a:r>
              <a:rPr lang="en-US" smtClean="0"/>
              <a:t>Multiple physical transports</a:t>
            </a:r>
          </a:p>
          <a:p>
            <a:pPr lvl="1"/>
            <a:r>
              <a:rPr lang="en-US" smtClean="0"/>
              <a:t>Shipped with TCP, HTTP and JVM transports</a:t>
            </a:r>
          </a:p>
          <a:p>
            <a:r>
              <a:rPr lang="en-US" smtClean="0"/>
              <a:t>Pluggable application protocols</a:t>
            </a:r>
          </a:p>
          <a:p>
            <a:pPr lvl="1"/>
            <a:r>
              <a:rPr lang="en-US" smtClean="0"/>
              <a:t>Independent of chosen transport</a:t>
            </a:r>
          </a:p>
          <a:p>
            <a:r>
              <a:rPr lang="en-US" smtClean="0"/>
              <a:t>Server-initiated push services (agent paradigm)</a:t>
            </a:r>
          </a:p>
          <a:p>
            <a:pPr lvl="1"/>
            <a:r>
              <a:rPr lang="en-US" smtClean="0"/>
              <a:t>Asynchronous and synchronous requests from the server</a:t>
            </a:r>
          </a:p>
          <a:p>
            <a:r>
              <a:rPr lang="en-US" smtClean="0"/>
              <a:t>OSGi and stand-alone modes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Architecture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0" name="Gruppieren 19"/>
          <p:cNvGrpSpPr/>
          <p:nvPr/>
        </p:nvGrpSpPr>
        <p:grpSpPr>
          <a:xfrm>
            <a:off x="2428860" y="1500174"/>
            <a:ext cx="4214842" cy="4286280"/>
            <a:chOff x="2428860" y="1714488"/>
            <a:chExt cx="4214842" cy="4286280"/>
          </a:xfrm>
        </p:grpSpPr>
        <p:sp>
          <p:nvSpPr>
            <p:cNvPr id="21" name="Abgerundetes Rechteck 20"/>
            <p:cNvSpPr/>
            <p:nvPr/>
          </p:nvSpPr>
          <p:spPr bwMode="auto">
            <a:xfrm>
              <a:off x="2428860" y="1714488"/>
              <a:ext cx="4214842" cy="4286280"/>
            </a:xfrm>
            <a:prstGeom prst="roundRect">
              <a:avLst>
                <a:gd name="adj" fmla="val 4353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22" name="Abgerundetes Rechteck 21"/>
            <p:cNvSpPr/>
            <p:nvPr/>
          </p:nvSpPr>
          <p:spPr bwMode="auto">
            <a:xfrm>
              <a:off x="2857488" y="2500306"/>
              <a:ext cx="1571637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Acceptors</a:t>
              </a:r>
            </a:p>
          </p:txBody>
        </p:sp>
        <p:sp>
          <p:nvSpPr>
            <p:cNvPr id="23" name="Abgerundetes Rechteck 22"/>
            <p:cNvSpPr/>
            <p:nvPr/>
          </p:nvSpPr>
          <p:spPr bwMode="auto">
            <a:xfrm>
              <a:off x="2857488" y="5357826"/>
              <a:ext cx="328614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OSGi / Eclipse</a:t>
              </a: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2857488" y="1928802"/>
              <a:ext cx="685805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TCP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2857488" y="4786322"/>
              <a:ext cx="328614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Utils</a:t>
              </a:r>
            </a:p>
          </p:txBody>
        </p:sp>
        <p:sp>
          <p:nvSpPr>
            <p:cNvPr id="26" name="Abgerundetes Rechteck 25"/>
            <p:cNvSpPr/>
            <p:nvPr/>
          </p:nvSpPr>
          <p:spPr bwMode="auto">
            <a:xfrm>
              <a:off x="2857488" y="4214818"/>
              <a:ext cx="328614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Buffers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2857488" y="3643314"/>
              <a:ext cx="328614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Channels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2857488" y="3071810"/>
              <a:ext cx="1571637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Connectors</a:t>
              </a:r>
            </a:p>
          </p:txBody>
        </p:sp>
        <p:sp>
          <p:nvSpPr>
            <p:cNvPr id="29" name="Abgerundetes Rechteck 28"/>
            <p:cNvSpPr/>
            <p:nvPr/>
          </p:nvSpPr>
          <p:spPr bwMode="auto">
            <a:xfrm>
              <a:off x="4572000" y="2500306"/>
              <a:ext cx="157163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Signals</a:t>
              </a:r>
            </a:p>
          </p:txBody>
        </p:sp>
        <p:sp>
          <p:nvSpPr>
            <p:cNvPr id="30" name="Abgerundetes Rechteck 29"/>
            <p:cNvSpPr/>
            <p:nvPr/>
          </p:nvSpPr>
          <p:spPr bwMode="auto">
            <a:xfrm>
              <a:off x="4572000" y="3071810"/>
              <a:ext cx="157163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Protocols</a:t>
              </a:r>
            </a:p>
          </p:txBody>
        </p:sp>
        <p:sp>
          <p:nvSpPr>
            <p:cNvPr id="31" name="Abgerundetes Rechteck 30"/>
            <p:cNvSpPr/>
            <p:nvPr/>
          </p:nvSpPr>
          <p:spPr bwMode="auto">
            <a:xfrm>
              <a:off x="3714744" y="1928802"/>
              <a:ext cx="685805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JVM</a:t>
              </a:r>
            </a:p>
          </p:txBody>
        </p:sp>
        <p:sp>
          <p:nvSpPr>
            <p:cNvPr id="32" name="Abgerundetes Rechteck 31"/>
            <p:cNvSpPr/>
            <p:nvPr/>
          </p:nvSpPr>
          <p:spPr bwMode="auto">
            <a:xfrm>
              <a:off x="4572000" y="1928802"/>
              <a:ext cx="685805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App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1</a:t>
              </a:r>
            </a:p>
          </p:txBody>
        </p:sp>
        <p:sp>
          <p:nvSpPr>
            <p:cNvPr id="33" name="Abgerundetes Rechteck 32"/>
            <p:cNvSpPr/>
            <p:nvPr/>
          </p:nvSpPr>
          <p:spPr bwMode="auto">
            <a:xfrm>
              <a:off x="5429256" y="1928802"/>
              <a:ext cx="685805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App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Buffers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1" name="Gruppieren 50"/>
          <p:cNvGrpSpPr/>
          <p:nvPr/>
        </p:nvGrpSpPr>
        <p:grpSpPr>
          <a:xfrm>
            <a:off x="642910" y="1571612"/>
            <a:ext cx="7858180" cy="3857652"/>
            <a:chOff x="642910" y="1571612"/>
            <a:chExt cx="7858180" cy="3857652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642910" y="1571612"/>
              <a:ext cx="7858180" cy="3857652"/>
            </a:xfrm>
            <a:prstGeom prst="roundRect">
              <a:avLst>
                <a:gd name="adj" fmla="val 4353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53" name="Abgerundetes Rechteck 52"/>
            <p:cNvSpPr/>
            <p:nvPr/>
          </p:nvSpPr>
          <p:spPr bwMode="auto">
            <a:xfrm>
              <a:off x="3929058" y="3127373"/>
              <a:ext cx="1428760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IBuffer</a:t>
              </a:r>
            </a:p>
          </p:txBody>
        </p:sp>
        <p:sp>
          <p:nvSpPr>
            <p:cNvPr id="54" name="Abgerundetes Rechteck 53"/>
            <p:cNvSpPr/>
            <p:nvPr/>
          </p:nvSpPr>
          <p:spPr bwMode="auto">
            <a:xfrm>
              <a:off x="6215074" y="3127373"/>
              <a:ext cx="192882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IBufferProvider</a:t>
              </a:r>
            </a:p>
          </p:txBody>
        </p:sp>
        <p:cxnSp>
          <p:nvCxnSpPr>
            <p:cNvPr id="55" name="Gerade Verbindung mit Pfeil 54"/>
            <p:cNvCxnSpPr>
              <a:stCxn id="54" idx="1"/>
              <a:endCxn id="53" idx="3"/>
            </p:cNvCxnSpPr>
            <p:nvPr/>
          </p:nvCxnSpPr>
          <p:spPr bwMode="auto">
            <a:xfrm rot="10800000">
              <a:off x="5357818" y="3333750"/>
              <a:ext cx="85725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6" name="Abgerundetes Rechteck 55"/>
            <p:cNvSpPr/>
            <p:nvPr/>
          </p:nvSpPr>
          <p:spPr bwMode="auto">
            <a:xfrm>
              <a:off x="6215074" y="4127505"/>
              <a:ext cx="192882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IBufferPool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7143768" y="3881770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58" name="Gerade Verbindung mit Pfeil 57"/>
            <p:cNvCxnSpPr>
              <a:stCxn id="56" idx="0"/>
              <a:endCxn id="54" idx="2"/>
            </p:cNvCxnSpPr>
            <p:nvPr/>
          </p:nvCxnSpPr>
          <p:spPr bwMode="auto">
            <a:xfrm rot="5400000" flipH="1" flipV="1">
              <a:off x="6885798" y="3833816"/>
              <a:ext cx="587379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Abgerundetes Rechteck 58"/>
            <p:cNvSpPr/>
            <p:nvPr/>
          </p:nvSpPr>
          <p:spPr bwMode="auto">
            <a:xfrm>
              <a:off x="1000100" y="3127373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IBufferHandler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071802" y="3071810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handles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61" name="Gerade Verbindung mit Pfeil 60"/>
            <p:cNvCxnSpPr>
              <a:stCxn id="59" idx="3"/>
              <a:endCxn id="53" idx="1"/>
            </p:cNvCxnSpPr>
            <p:nvPr/>
          </p:nvCxnSpPr>
          <p:spPr bwMode="auto">
            <a:xfrm>
              <a:off x="3071802" y="3333750"/>
              <a:ext cx="85725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Abgerundetes Rechteck 61"/>
            <p:cNvSpPr/>
            <p:nvPr/>
          </p:nvSpPr>
          <p:spPr bwMode="auto">
            <a:xfrm>
              <a:off x="3929058" y="2071678"/>
              <a:ext cx="1428760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BufferState</a:t>
              </a:r>
            </a:p>
          </p:txBody>
        </p:sp>
        <p:cxnSp>
          <p:nvCxnSpPr>
            <p:cNvPr id="63" name="Gerade Verbindung mit Pfeil 62"/>
            <p:cNvCxnSpPr>
              <a:stCxn id="53" idx="0"/>
              <a:endCxn id="62" idx="2"/>
            </p:cNvCxnSpPr>
            <p:nvPr/>
          </p:nvCxnSpPr>
          <p:spPr bwMode="auto">
            <a:xfrm rot="5400000" flipH="1" flipV="1">
              <a:off x="4321967" y="2805902"/>
              <a:ext cx="642942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Abgerundetes Rechteck 63"/>
            <p:cNvSpPr/>
            <p:nvPr/>
          </p:nvSpPr>
          <p:spPr bwMode="auto">
            <a:xfrm>
              <a:off x="1000100" y="4127505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BufferInputStream</a:t>
              </a:r>
            </a:p>
          </p:txBody>
        </p:sp>
        <p:sp>
          <p:nvSpPr>
            <p:cNvPr id="65" name="Abgerundetes Rechteck 64"/>
            <p:cNvSpPr/>
            <p:nvPr/>
          </p:nvSpPr>
          <p:spPr bwMode="auto">
            <a:xfrm>
              <a:off x="1000100" y="4659321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BufferOutputStream</a:t>
              </a:r>
            </a:p>
          </p:txBody>
        </p:sp>
        <p:cxnSp>
          <p:nvCxnSpPr>
            <p:cNvPr id="66" name="Form 65"/>
            <p:cNvCxnSpPr>
              <a:stCxn id="64" idx="3"/>
              <a:endCxn id="53" idx="2"/>
            </p:cNvCxnSpPr>
            <p:nvPr/>
          </p:nvCxnSpPr>
          <p:spPr bwMode="auto">
            <a:xfrm flipV="1">
              <a:off x="3071802" y="3540126"/>
              <a:ext cx="1571636" cy="793756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Form 66"/>
            <p:cNvCxnSpPr>
              <a:stCxn id="65" idx="3"/>
              <a:endCxn id="53" idx="2"/>
            </p:cNvCxnSpPr>
            <p:nvPr/>
          </p:nvCxnSpPr>
          <p:spPr bwMode="auto">
            <a:xfrm flipV="1">
              <a:off x="3071802" y="3540126"/>
              <a:ext cx="1571636" cy="1325572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8" name="Textfeld 67"/>
            <p:cNvSpPr txBox="1"/>
            <p:nvPr/>
          </p:nvSpPr>
          <p:spPr>
            <a:xfrm>
              <a:off x="3071802" y="409608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reads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071802" y="4596150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writes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Channels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4" name="Gruppieren 43"/>
          <p:cNvGrpSpPr/>
          <p:nvPr/>
        </p:nvGrpSpPr>
        <p:grpSpPr>
          <a:xfrm>
            <a:off x="642910" y="1571612"/>
            <a:ext cx="7858180" cy="3857652"/>
            <a:chOff x="642910" y="1571612"/>
            <a:chExt cx="7858180" cy="385765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642910" y="1571612"/>
              <a:ext cx="7858180" cy="3857652"/>
            </a:xfrm>
            <a:prstGeom prst="roundRect">
              <a:avLst>
                <a:gd name="adj" fmla="val 4353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286512" y="3143248"/>
              <a:ext cx="1428760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IChannel</a:t>
              </a:r>
            </a:p>
          </p:txBody>
        </p:sp>
        <p:sp>
          <p:nvSpPr>
            <p:cNvPr id="47" name="Abgerundetes Rechteck 46"/>
            <p:cNvSpPr/>
            <p:nvPr/>
          </p:nvSpPr>
          <p:spPr bwMode="auto">
            <a:xfrm>
              <a:off x="1000100" y="3143248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IBufferHandler</a:t>
              </a: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5072066" y="3071810"/>
              <a:ext cx="1214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receiveHandler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49" name="Gerade Verbindung mit Pfeil 48"/>
            <p:cNvCxnSpPr>
              <a:stCxn id="46" idx="1"/>
              <a:endCxn id="47" idx="3"/>
            </p:cNvCxnSpPr>
            <p:nvPr/>
          </p:nvCxnSpPr>
          <p:spPr bwMode="auto">
            <a:xfrm rot="10800000">
              <a:off x="3071802" y="3349625"/>
              <a:ext cx="3214710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Abgerundetes Rechteck 49"/>
            <p:cNvSpPr/>
            <p:nvPr/>
          </p:nvSpPr>
          <p:spPr bwMode="auto">
            <a:xfrm>
              <a:off x="5929322" y="2071678"/>
              <a:ext cx="2143140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IChannelMultiplexer</a:t>
              </a:r>
            </a:p>
          </p:txBody>
        </p:sp>
        <p:cxnSp>
          <p:nvCxnSpPr>
            <p:cNvPr id="51" name="Gerade Verbindung mit Pfeil 50"/>
            <p:cNvCxnSpPr>
              <a:stCxn id="46" idx="0"/>
              <a:endCxn id="50" idx="2"/>
            </p:cNvCxnSpPr>
            <p:nvPr/>
          </p:nvCxnSpPr>
          <p:spPr bwMode="auto">
            <a:xfrm rot="5400000" flipH="1" flipV="1">
              <a:off x="6671484" y="2813840"/>
              <a:ext cx="658817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" name="Abgerundetes Rechteck 69"/>
            <p:cNvSpPr/>
            <p:nvPr/>
          </p:nvSpPr>
          <p:spPr bwMode="auto">
            <a:xfrm>
              <a:off x="3929058" y="4127505"/>
              <a:ext cx="228601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ChannelInputStream</a:t>
              </a:r>
            </a:p>
          </p:txBody>
        </p:sp>
        <p:sp>
          <p:nvSpPr>
            <p:cNvPr id="71" name="Abgerundetes Rechteck 70"/>
            <p:cNvSpPr/>
            <p:nvPr/>
          </p:nvSpPr>
          <p:spPr bwMode="auto">
            <a:xfrm>
              <a:off x="3929058" y="4659321"/>
              <a:ext cx="228601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ChannelOutputStream</a:t>
              </a:r>
            </a:p>
          </p:txBody>
        </p:sp>
        <p:cxnSp>
          <p:nvCxnSpPr>
            <p:cNvPr id="72" name="Form 71"/>
            <p:cNvCxnSpPr>
              <a:stCxn id="70" idx="3"/>
              <a:endCxn id="46" idx="2"/>
            </p:cNvCxnSpPr>
            <p:nvPr/>
          </p:nvCxnSpPr>
          <p:spPr bwMode="auto">
            <a:xfrm flipV="1">
              <a:off x="6215074" y="3556001"/>
              <a:ext cx="785818" cy="777881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Form 72"/>
            <p:cNvCxnSpPr>
              <a:stCxn id="71" idx="3"/>
              <a:endCxn id="46" idx="2"/>
            </p:cNvCxnSpPr>
            <p:nvPr/>
          </p:nvCxnSpPr>
          <p:spPr bwMode="auto">
            <a:xfrm flipV="1">
              <a:off x="6215074" y="3556001"/>
              <a:ext cx="785818" cy="1309697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feld 73"/>
            <p:cNvSpPr txBox="1"/>
            <p:nvPr/>
          </p:nvSpPr>
          <p:spPr>
            <a:xfrm>
              <a:off x="6215074" y="409608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reads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215074" y="4596150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writes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76" name="Abgerundetes Rechteck 75"/>
            <p:cNvSpPr/>
            <p:nvPr/>
          </p:nvSpPr>
          <p:spPr bwMode="auto">
            <a:xfrm>
              <a:off x="1000100" y="4127505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BufferInputStream</a:t>
              </a:r>
            </a:p>
          </p:txBody>
        </p:sp>
        <p:sp>
          <p:nvSpPr>
            <p:cNvPr id="77" name="Abgerundetes Rechteck 76"/>
            <p:cNvSpPr/>
            <p:nvPr/>
          </p:nvSpPr>
          <p:spPr bwMode="auto">
            <a:xfrm>
              <a:off x="1000100" y="4659321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BufferOutputStream</a:t>
              </a:r>
            </a:p>
          </p:txBody>
        </p:sp>
        <p:cxnSp>
          <p:nvCxnSpPr>
            <p:cNvPr id="78" name="Gerade Verbindung mit Pfeil 77"/>
            <p:cNvCxnSpPr>
              <a:stCxn id="70" idx="1"/>
              <a:endCxn id="76" idx="3"/>
            </p:cNvCxnSpPr>
            <p:nvPr/>
          </p:nvCxnSpPr>
          <p:spPr bwMode="auto">
            <a:xfrm rot="10800000">
              <a:off x="3071802" y="4333882"/>
              <a:ext cx="85725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Gerade Verbindung mit Pfeil 78"/>
            <p:cNvCxnSpPr>
              <a:stCxn id="71" idx="1"/>
              <a:endCxn id="77" idx="3"/>
            </p:cNvCxnSpPr>
            <p:nvPr/>
          </p:nvCxnSpPr>
          <p:spPr bwMode="auto">
            <a:xfrm rot="10800000">
              <a:off x="3071802" y="4865698"/>
              <a:ext cx="85725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feld 79"/>
            <p:cNvSpPr txBox="1"/>
            <p:nvPr/>
          </p:nvSpPr>
          <p:spPr>
            <a:xfrm>
              <a:off x="3071802" y="4071942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3071802" y="4596150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Connectors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3" name="Gruppieren 52"/>
          <p:cNvGrpSpPr/>
          <p:nvPr/>
        </p:nvGrpSpPr>
        <p:grpSpPr>
          <a:xfrm>
            <a:off x="642910" y="1571612"/>
            <a:ext cx="7929618" cy="3857652"/>
            <a:chOff x="642910" y="1571612"/>
            <a:chExt cx="7929618" cy="3857652"/>
          </a:xfrm>
        </p:grpSpPr>
        <p:sp>
          <p:nvSpPr>
            <p:cNvPr id="54" name="Abgerundetes Rechteck 53"/>
            <p:cNvSpPr/>
            <p:nvPr/>
          </p:nvSpPr>
          <p:spPr bwMode="auto">
            <a:xfrm>
              <a:off x="642910" y="1571612"/>
              <a:ext cx="7929618" cy="3857652"/>
            </a:xfrm>
            <a:prstGeom prst="roundRect">
              <a:avLst>
                <a:gd name="adj" fmla="val 4353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55" name="Abgerundetes Rechteck 54"/>
            <p:cNvSpPr/>
            <p:nvPr/>
          </p:nvSpPr>
          <p:spPr bwMode="auto">
            <a:xfrm>
              <a:off x="5072066" y="2444743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ConnectorState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929058" y="3301999"/>
              <a:ext cx="150019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IConnector</a:t>
              </a:r>
            </a:p>
          </p:txBody>
        </p:sp>
        <p:sp>
          <p:nvSpPr>
            <p:cNvPr id="57" name="Abgerundetes Rechteck 56"/>
            <p:cNvSpPr/>
            <p:nvPr/>
          </p:nvSpPr>
          <p:spPr bwMode="auto">
            <a:xfrm>
              <a:off x="6500826" y="3301999"/>
              <a:ext cx="1643074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TCPConnector</a:t>
              </a: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2224070" y="2444743"/>
              <a:ext cx="206217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ConnectorLocation</a:t>
              </a:r>
            </a:p>
          </p:txBody>
        </p:sp>
        <p:cxnSp>
          <p:nvCxnSpPr>
            <p:cNvPr id="59" name="Form 58"/>
            <p:cNvCxnSpPr>
              <a:stCxn id="56" idx="0"/>
              <a:endCxn id="55" idx="1"/>
            </p:cNvCxnSpPr>
            <p:nvPr/>
          </p:nvCxnSpPr>
          <p:spPr bwMode="auto">
            <a:xfrm rot="5400000" flipH="1" flipV="1">
              <a:off x="4550172" y="2780106"/>
              <a:ext cx="650879" cy="392909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Form 59"/>
            <p:cNvCxnSpPr>
              <a:stCxn id="56" idx="0"/>
              <a:endCxn id="58" idx="3"/>
            </p:cNvCxnSpPr>
            <p:nvPr/>
          </p:nvCxnSpPr>
          <p:spPr bwMode="auto">
            <a:xfrm rot="16200000" flipV="1">
              <a:off x="4157264" y="2780105"/>
              <a:ext cx="650879" cy="392909"/>
            </a:xfrm>
            <a:prstGeom prst="bentConnector2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Gerade Verbindung mit Pfeil 60"/>
            <p:cNvCxnSpPr>
              <a:stCxn id="57" idx="1"/>
              <a:endCxn id="56" idx="3"/>
            </p:cNvCxnSpPr>
            <p:nvPr/>
          </p:nvCxnSpPr>
          <p:spPr bwMode="auto">
            <a:xfrm rot="10800000">
              <a:off x="5429256" y="3508376"/>
              <a:ext cx="1071570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Textfeld 61"/>
            <p:cNvSpPr txBox="1"/>
            <p:nvPr/>
          </p:nvSpPr>
          <p:spPr>
            <a:xfrm>
              <a:off x="5500694" y="3230561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implements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63" name="Abgerundetes Rechteck 62"/>
            <p:cNvSpPr/>
            <p:nvPr/>
          </p:nvSpPr>
          <p:spPr bwMode="auto">
            <a:xfrm>
              <a:off x="3929058" y="4587883"/>
              <a:ext cx="1500198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IChannel</a:t>
              </a: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1000100" y="4587883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IBufferHandler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2714612" y="3230561"/>
              <a:ext cx="1214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66" name="Gerade Verbindung mit Pfeil 65"/>
            <p:cNvCxnSpPr>
              <a:stCxn id="63" idx="1"/>
              <a:endCxn id="64" idx="3"/>
            </p:cNvCxnSpPr>
            <p:nvPr/>
          </p:nvCxnSpPr>
          <p:spPr bwMode="auto">
            <a:xfrm rot="10800000">
              <a:off x="3071802" y="4794260"/>
              <a:ext cx="85725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Gerade Verbindung mit Pfeil 66"/>
            <p:cNvCxnSpPr>
              <a:stCxn id="56" idx="2"/>
              <a:endCxn id="63" idx="0"/>
            </p:cNvCxnSpPr>
            <p:nvPr/>
          </p:nvCxnSpPr>
          <p:spPr bwMode="auto">
            <a:xfrm rot="5400000">
              <a:off x="4242592" y="4151317"/>
              <a:ext cx="873131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8" name="Textfeld 67"/>
            <p:cNvSpPr txBox="1"/>
            <p:nvPr/>
          </p:nvSpPr>
          <p:spPr>
            <a:xfrm>
              <a:off x="4643438" y="3730627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69" name="Form 69"/>
            <p:cNvCxnSpPr>
              <a:stCxn id="56" idx="2"/>
              <a:endCxn id="64" idx="0"/>
            </p:cNvCxnSpPr>
            <p:nvPr/>
          </p:nvCxnSpPr>
          <p:spPr bwMode="auto">
            <a:xfrm rot="5400000">
              <a:off x="2920989" y="2829714"/>
              <a:ext cx="873131" cy="2643206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2" name="Abgerundetes Rechteck 81"/>
            <p:cNvSpPr/>
            <p:nvPr/>
          </p:nvSpPr>
          <p:spPr bwMode="auto">
            <a:xfrm>
              <a:off x="6500826" y="3929066"/>
              <a:ext cx="1643074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JVMConnector</a:t>
              </a:r>
            </a:p>
          </p:txBody>
        </p:sp>
        <p:cxnSp>
          <p:nvCxnSpPr>
            <p:cNvPr id="83" name="Form 77"/>
            <p:cNvCxnSpPr>
              <a:stCxn id="82" idx="1"/>
              <a:endCxn id="56" idx="3"/>
            </p:cNvCxnSpPr>
            <p:nvPr/>
          </p:nvCxnSpPr>
          <p:spPr bwMode="auto">
            <a:xfrm rot="10800000">
              <a:off x="5429256" y="3508377"/>
              <a:ext cx="1071570" cy="627067"/>
            </a:xfrm>
            <a:prstGeom prst="bentConnector3">
              <a:avLst>
                <a:gd name="adj1" fmla="val 50000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1000100" y="3301999"/>
              <a:ext cx="2071702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IChannelMultiplexer</a:t>
              </a:r>
            </a:p>
          </p:txBody>
        </p:sp>
        <p:cxnSp>
          <p:nvCxnSpPr>
            <p:cNvPr id="85" name="Gerade Verbindung mit Pfeil 84"/>
            <p:cNvCxnSpPr>
              <a:stCxn id="56" idx="1"/>
              <a:endCxn id="84" idx="3"/>
            </p:cNvCxnSpPr>
            <p:nvPr/>
          </p:nvCxnSpPr>
          <p:spPr bwMode="auto">
            <a:xfrm rot="10800000">
              <a:off x="3071802" y="3508376"/>
              <a:ext cx="85725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Acceptors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8" name="Gruppieren 47"/>
          <p:cNvGrpSpPr/>
          <p:nvPr/>
        </p:nvGrpSpPr>
        <p:grpSpPr>
          <a:xfrm>
            <a:off x="642910" y="1571612"/>
            <a:ext cx="7858180" cy="3857652"/>
            <a:chOff x="642910" y="1571612"/>
            <a:chExt cx="7858180" cy="3857652"/>
          </a:xfrm>
        </p:grpSpPr>
        <p:sp>
          <p:nvSpPr>
            <p:cNvPr id="49" name="Abgerundetes Rechteck 48"/>
            <p:cNvSpPr/>
            <p:nvPr/>
          </p:nvSpPr>
          <p:spPr bwMode="auto">
            <a:xfrm>
              <a:off x="642910" y="1571612"/>
              <a:ext cx="7858180" cy="3857652"/>
            </a:xfrm>
            <a:prstGeom prst="roundRect">
              <a:avLst>
                <a:gd name="adj" fmla="val 4353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50" name="Abgerundetes Rechteck 49"/>
            <p:cNvSpPr/>
            <p:nvPr/>
          </p:nvSpPr>
          <p:spPr bwMode="auto">
            <a:xfrm>
              <a:off x="3786182" y="2786058"/>
              <a:ext cx="1500198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IAcceptor</a:t>
              </a:r>
            </a:p>
          </p:txBody>
        </p:sp>
        <p:sp>
          <p:nvSpPr>
            <p:cNvPr id="51" name="Abgerundetes Rechteck 50"/>
            <p:cNvSpPr/>
            <p:nvPr/>
          </p:nvSpPr>
          <p:spPr bwMode="auto">
            <a:xfrm>
              <a:off x="6500826" y="2786058"/>
              <a:ext cx="1643074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TCPAcceptor</a:t>
              </a:r>
            </a:p>
          </p:txBody>
        </p:sp>
        <p:cxnSp>
          <p:nvCxnSpPr>
            <p:cNvPr id="52" name="Gerade Verbindung mit Pfeil 51"/>
            <p:cNvCxnSpPr>
              <a:stCxn id="51" idx="1"/>
              <a:endCxn id="50" idx="3"/>
            </p:cNvCxnSpPr>
            <p:nvPr/>
          </p:nvCxnSpPr>
          <p:spPr bwMode="auto">
            <a:xfrm rot="10800000">
              <a:off x="5286380" y="2992435"/>
              <a:ext cx="121444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Textfeld 52"/>
            <p:cNvSpPr txBox="1"/>
            <p:nvPr/>
          </p:nvSpPr>
          <p:spPr>
            <a:xfrm>
              <a:off x="5500694" y="2714620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implements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3786182" y="4071942"/>
              <a:ext cx="1500198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IConnector</a:t>
              </a:r>
            </a:p>
          </p:txBody>
        </p:sp>
        <p:cxnSp>
          <p:nvCxnSpPr>
            <p:cNvPr id="71" name="Gerade Verbindung mit Pfeil 70"/>
            <p:cNvCxnSpPr>
              <a:stCxn id="50" idx="2"/>
              <a:endCxn id="70" idx="0"/>
            </p:cNvCxnSpPr>
            <p:nvPr/>
          </p:nvCxnSpPr>
          <p:spPr bwMode="auto">
            <a:xfrm rot="5400000">
              <a:off x="4099716" y="3635376"/>
              <a:ext cx="873131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feld 71"/>
            <p:cNvSpPr txBox="1"/>
            <p:nvPr/>
          </p:nvSpPr>
          <p:spPr>
            <a:xfrm>
              <a:off x="4500562" y="3214686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accepts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73" name="Abgerundetes Rechteck 72"/>
            <p:cNvSpPr/>
            <p:nvPr/>
          </p:nvSpPr>
          <p:spPr bwMode="auto">
            <a:xfrm>
              <a:off x="928662" y="2786058"/>
              <a:ext cx="1643074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JVMAcceptor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6500826" y="4071942"/>
              <a:ext cx="1643074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TCPConnector</a:t>
              </a: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28662" y="4071942"/>
              <a:ext cx="1643074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JVMConnector</a:t>
              </a:r>
            </a:p>
          </p:txBody>
        </p:sp>
        <p:cxnSp>
          <p:nvCxnSpPr>
            <p:cNvPr id="76" name="Gerade Verbindung mit Pfeil 75"/>
            <p:cNvCxnSpPr>
              <a:stCxn id="51" idx="2"/>
              <a:endCxn id="74" idx="0"/>
            </p:cNvCxnSpPr>
            <p:nvPr/>
          </p:nvCxnSpPr>
          <p:spPr bwMode="auto">
            <a:xfrm rot="5400000">
              <a:off x="6885798" y="3635376"/>
              <a:ext cx="873131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7286644" y="3214686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78" name="Gerade Verbindung mit Pfeil 77"/>
            <p:cNvCxnSpPr>
              <a:stCxn id="73" idx="2"/>
              <a:endCxn id="75" idx="0"/>
            </p:cNvCxnSpPr>
            <p:nvPr/>
          </p:nvCxnSpPr>
          <p:spPr bwMode="auto">
            <a:xfrm rot="5400000">
              <a:off x="1313634" y="3635376"/>
              <a:ext cx="873131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Textfeld 78"/>
            <p:cNvSpPr txBox="1"/>
            <p:nvPr/>
          </p:nvSpPr>
          <p:spPr>
            <a:xfrm>
              <a:off x="1714480" y="3158330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80" name="Gerade Verbindung mit Pfeil 79"/>
            <p:cNvCxnSpPr>
              <a:stCxn id="74" idx="1"/>
              <a:endCxn id="70" idx="3"/>
            </p:cNvCxnSpPr>
            <p:nvPr/>
          </p:nvCxnSpPr>
          <p:spPr bwMode="auto">
            <a:xfrm rot="10800000">
              <a:off x="5286380" y="4278319"/>
              <a:ext cx="121444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5500694" y="4000504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implements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86" name="Gerade Verbindung mit Pfeil 85"/>
            <p:cNvCxnSpPr>
              <a:stCxn id="73" idx="3"/>
              <a:endCxn id="50" idx="1"/>
            </p:cNvCxnSpPr>
            <p:nvPr/>
          </p:nvCxnSpPr>
          <p:spPr bwMode="auto">
            <a:xfrm>
              <a:off x="2571736" y="2992435"/>
              <a:ext cx="121444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7" name="Textfeld 86"/>
            <p:cNvSpPr txBox="1"/>
            <p:nvPr/>
          </p:nvSpPr>
          <p:spPr>
            <a:xfrm>
              <a:off x="2571736" y="2714620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implements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88" name="Gerade Verbindung mit Pfeil 87"/>
            <p:cNvCxnSpPr>
              <a:stCxn id="75" idx="3"/>
              <a:endCxn id="70" idx="1"/>
            </p:cNvCxnSpPr>
            <p:nvPr/>
          </p:nvCxnSpPr>
          <p:spPr bwMode="auto">
            <a:xfrm>
              <a:off x="2571736" y="4278319"/>
              <a:ext cx="1214446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9" name="Textfeld 88"/>
            <p:cNvSpPr txBox="1"/>
            <p:nvPr/>
          </p:nvSpPr>
          <p:spPr>
            <a:xfrm>
              <a:off x="2571736" y="4000504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implements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Protocols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Net4j Signalling Platform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1" name="Gruppieren 40"/>
          <p:cNvGrpSpPr/>
          <p:nvPr/>
        </p:nvGrpSpPr>
        <p:grpSpPr>
          <a:xfrm>
            <a:off x="642910" y="1428736"/>
            <a:ext cx="7858180" cy="4286280"/>
            <a:chOff x="642910" y="1571612"/>
            <a:chExt cx="7858180" cy="4286280"/>
          </a:xfrm>
        </p:grpSpPr>
        <p:sp>
          <p:nvSpPr>
            <p:cNvPr id="42" name="Abgerundetes Rechteck 41"/>
            <p:cNvSpPr/>
            <p:nvPr/>
          </p:nvSpPr>
          <p:spPr bwMode="auto">
            <a:xfrm>
              <a:off x="642910" y="1571612"/>
              <a:ext cx="7858180" cy="4286280"/>
            </a:xfrm>
            <a:prstGeom prst="roundRect">
              <a:avLst>
                <a:gd name="adj" fmla="val 4353"/>
              </a:avLst>
            </a:prstGeom>
            <a:solidFill>
              <a:srgbClr val="333399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Protocols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3428992" y="2904792"/>
              <a:ext cx="192882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IProtocol</a:t>
              </a:r>
            </a:p>
          </p:txBody>
        </p:sp>
        <p:sp>
          <p:nvSpPr>
            <p:cNvPr id="44" name="Abgerundetes Rechteck 43"/>
            <p:cNvSpPr/>
            <p:nvPr/>
          </p:nvSpPr>
          <p:spPr bwMode="auto">
            <a:xfrm>
              <a:off x="3428992" y="5000636"/>
              <a:ext cx="1928826" cy="412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IProtocolProvider</a:t>
              </a:r>
            </a:p>
          </p:txBody>
        </p:sp>
        <p:sp>
          <p:nvSpPr>
            <p:cNvPr id="45" name="Abgerundetes Rechteck 44"/>
            <p:cNvSpPr/>
            <p:nvPr/>
          </p:nvSpPr>
          <p:spPr bwMode="auto">
            <a:xfrm>
              <a:off x="3500430" y="1928802"/>
              <a:ext cx="1785950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IBufferHandler</a:t>
              </a:r>
            </a:p>
          </p:txBody>
        </p:sp>
        <p:cxnSp>
          <p:nvCxnSpPr>
            <p:cNvPr id="46" name="Gerade Verbindung mit Pfeil 45"/>
            <p:cNvCxnSpPr>
              <a:stCxn id="43" idx="0"/>
              <a:endCxn id="45" idx="2"/>
            </p:cNvCxnSpPr>
            <p:nvPr/>
          </p:nvCxnSpPr>
          <p:spPr bwMode="auto">
            <a:xfrm rot="5400000" flipH="1" flipV="1">
              <a:off x="4111787" y="2623174"/>
              <a:ext cx="563237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4357686" y="2643182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extends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48" name="Gewinkelte Verbindung 47"/>
            <p:cNvCxnSpPr>
              <a:stCxn id="44" idx="3"/>
              <a:endCxn id="43" idx="3"/>
            </p:cNvCxnSpPr>
            <p:nvPr/>
          </p:nvCxnSpPr>
          <p:spPr bwMode="auto">
            <a:xfrm flipV="1">
              <a:off x="5357818" y="3111169"/>
              <a:ext cx="1588" cy="2095844"/>
            </a:xfrm>
            <a:prstGeom prst="bentConnector3">
              <a:avLst>
                <a:gd name="adj1" fmla="val 98150912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Gewinkelte Verbindung 53"/>
            <p:cNvCxnSpPr>
              <a:stCxn id="44" idx="1"/>
              <a:endCxn id="43" idx="1"/>
            </p:cNvCxnSpPr>
            <p:nvPr/>
          </p:nvCxnSpPr>
          <p:spPr bwMode="auto">
            <a:xfrm rot="10800000">
              <a:off x="3428992" y="3111169"/>
              <a:ext cx="1588" cy="2095844"/>
            </a:xfrm>
            <a:prstGeom prst="bentConnector3">
              <a:avLst>
                <a:gd name="adj1" fmla="val 96987625"/>
              </a:avLst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5" name="Textfeld 54"/>
            <p:cNvSpPr txBox="1"/>
            <p:nvPr/>
          </p:nvSpPr>
          <p:spPr>
            <a:xfrm>
              <a:off x="5357818" y="5167654"/>
              <a:ext cx="2143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provides server protocol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285852" y="5167654"/>
              <a:ext cx="2143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provides client protocol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sp>
          <p:nvSpPr>
            <p:cNvPr id="57" name="Abgerundetes Rechteck 56"/>
            <p:cNvSpPr/>
            <p:nvPr/>
          </p:nvSpPr>
          <p:spPr bwMode="auto">
            <a:xfrm>
              <a:off x="3500430" y="3929066"/>
              <a:ext cx="1785950" cy="412753"/>
            </a:xfrm>
            <a:prstGeom prst="roundRect">
              <a:avLst>
                <a:gd name="adj" fmla="val 13767"/>
              </a:avLst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IChannel</a:t>
              </a:r>
            </a:p>
          </p:txBody>
        </p:sp>
        <p:cxnSp>
          <p:nvCxnSpPr>
            <p:cNvPr id="58" name="Gerade Verbindung mit Pfeil 57"/>
            <p:cNvCxnSpPr>
              <a:stCxn id="43" idx="2"/>
              <a:endCxn id="57" idx="0"/>
            </p:cNvCxnSpPr>
            <p:nvPr/>
          </p:nvCxnSpPr>
          <p:spPr bwMode="auto">
            <a:xfrm rot="5400000">
              <a:off x="4087645" y="3623305"/>
              <a:ext cx="611521" cy="1588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>
              <a:off x="4357686" y="3310266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uses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863</Words>
  <Application>Microsoft Office PowerPoint</Application>
  <PresentationFormat>Bildschirmpräsentation (4:3)</PresentationFormat>
  <Paragraphs>268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Template</vt:lpstr>
      <vt:lpstr>Net4j Signalling Platform</vt:lpstr>
      <vt:lpstr>Agenda</vt:lpstr>
      <vt:lpstr>Requirements</vt:lpstr>
      <vt:lpstr>Architecture</vt:lpstr>
      <vt:lpstr>Buffers</vt:lpstr>
      <vt:lpstr>Channels</vt:lpstr>
      <vt:lpstr>Connectors</vt:lpstr>
      <vt:lpstr>Acceptors</vt:lpstr>
      <vt:lpstr>Protocols</vt:lpstr>
      <vt:lpstr>Signals</vt:lpstr>
      <vt:lpstr>Client Example</vt:lpstr>
      <vt:lpstr>Request Example</vt:lpstr>
      <vt:lpstr>Indication Example</vt:lpstr>
      <vt:lpstr>SignalProtocol Example</vt:lpstr>
      <vt:lpstr>ProtocolFactory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463</cp:revision>
  <dcterms:created xsi:type="dcterms:W3CDTF">2008-08-22T09:52:33Z</dcterms:created>
  <dcterms:modified xsi:type="dcterms:W3CDTF">2008-10-30T18:05:09Z</dcterms:modified>
</cp:coreProperties>
</file>