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8" r:id="rId3"/>
    <p:sldId id="368" r:id="rId4"/>
    <p:sldId id="339" r:id="rId5"/>
    <p:sldId id="340" r:id="rId6"/>
    <p:sldId id="341" r:id="rId7"/>
    <p:sldId id="342" r:id="rId8"/>
    <p:sldId id="343" r:id="rId9"/>
    <p:sldId id="344" r:id="rId10"/>
    <p:sldId id="347" r:id="rId11"/>
    <p:sldId id="346" r:id="rId12"/>
    <p:sldId id="354" r:id="rId13"/>
    <p:sldId id="348" r:id="rId14"/>
    <p:sldId id="350" r:id="rId15"/>
    <p:sldId id="351" r:id="rId16"/>
    <p:sldId id="353" r:id="rId17"/>
    <p:sldId id="355" r:id="rId18"/>
    <p:sldId id="356" r:id="rId19"/>
    <p:sldId id="371" r:id="rId20"/>
    <p:sldId id="358" r:id="rId21"/>
    <p:sldId id="359" r:id="rId22"/>
    <p:sldId id="369" r:id="rId23"/>
    <p:sldId id="360" r:id="rId24"/>
    <p:sldId id="367" r:id="rId25"/>
    <p:sldId id="361" r:id="rId26"/>
    <p:sldId id="362" r:id="rId27"/>
    <p:sldId id="363" r:id="rId28"/>
    <p:sldId id="364" r:id="rId29"/>
    <p:sldId id="365" r:id="rId30"/>
    <p:sldId id="370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0066FF"/>
    <a:srgbClr val="806EAA"/>
    <a:srgbClr val="D7E5F5"/>
    <a:srgbClr val="FFAA01"/>
    <a:srgbClr val="FFC247"/>
    <a:srgbClr val="FFFFFF"/>
    <a:srgbClr val="9980E0"/>
    <a:srgbClr val="E3AB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7" d="100"/>
          <a:sy n="127" d="100"/>
        </p:scale>
        <p:origin x="-1296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28.01.2009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28.01.2009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357298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364331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 Live Webinar,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658164" y="3983926"/>
            <a:ext cx="3808699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58164" y="3643314"/>
            <a:ext cx="3808699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3357554" y="4648895"/>
            <a:ext cx="1071570" cy="1412525"/>
            <a:chOff x="6966065" y="3158836"/>
            <a:chExt cx="1463040" cy="1928554"/>
          </a:xfrm>
        </p:grpSpPr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Abgerundetes Rechteck 7"/>
            <p:cNvSpPr/>
            <p:nvPr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607169" y="4607169"/>
            <a:ext cx="1223890" cy="1505242"/>
            <a:chOff x="7779434" y="4543866"/>
            <a:chExt cx="1223890" cy="1505242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12993" y="4628271"/>
              <a:ext cx="1116725" cy="1320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Abgerundetes Rechteck 14"/>
            <p:cNvSpPr/>
            <p:nvPr/>
          </p:nvSpPr>
          <p:spPr bwMode="auto">
            <a:xfrm>
              <a:off x="7779434" y="4543866"/>
              <a:ext cx="1223890" cy="1505242"/>
            </a:xfrm>
            <a:prstGeom prst="roundRect">
              <a:avLst>
                <a:gd name="adj" fmla="val 19949"/>
              </a:avLst>
            </a:prstGeom>
            <a:noFill/>
            <a:ln w="2095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854855" y="4754273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786446" y="4754273"/>
            <a:ext cx="250777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Ed Merks</a:t>
            </a:r>
          </a:p>
          <a:p>
            <a:pPr algn="l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Ed.Merks@gmail.com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http://www.macromodeling.com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http://ed-merks.blogspot.com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Ballantrae, Ontario, Canada</a:t>
            </a:r>
          </a:p>
        </p:txBody>
      </p:sp>
      <p:sp>
        <p:nvSpPr>
          <p:cNvPr id="16" name="Rechteck 15"/>
          <p:cNvSpPr/>
          <p:nvPr/>
        </p:nvSpPr>
        <p:spPr>
          <a:xfrm>
            <a:off x="3357554" y="6012432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EMF Snippet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71546"/>
            <a:ext cx="7239051" cy="457203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203200" dist="304800" dir="2700000" sx="103000" sy="103000" algn="tl" rotWithShape="0">
              <a:prstClr val="black">
                <a:alpha val="26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erade Verbindung 305"/>
          <p:cNvCxnSpPr>
            <a:stCxn id="147" idx="2"/>
            <a:endCxn id="253" idx="0"/>
          </p:cNvCxnSpPr>
          <p:nvPr/>
        </p:nvCxnSpPr>
        <p:spPr>
          <a:xfrm rot="5400000">
            <a:off x="4160054" y="3874310"/>
            <a:ext cx="1109644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winkelte Verbindung 323"/>
          <p:cNvCxnSpPr>
            <a:stCxn id="73" idx="2"/>
            <a:endCxn id="200" idx="2"/>
          </p:cNvCxnSpPr>
          <p:nvPr/>
        </p:nvCxnSpPr>
        <p:spPr>
          <a:xfrm rot="16200000" flipH="1">
            <a:off x="4687037" y="1177831"/>
            <a:ext cx="67254" cy="4297857"/>
          </a:xfrm>
          <a:prstGeom prst="bentConnector3">
            <a:avLst>
              <a:gd name="adj1" fmla="val 885684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Deployment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785918" y="122143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950271" y="1886917"/>
            <a:ext cx="1242931" cy="1188096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1" name="Rechteck 10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9" name="Abgerundetes Rechteck 108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4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3" name="Gerade Verbindung mit Pfeil 142"/>
                <p:cNvCxnSpPr>
                  <a:stCxn id="142" idx="2"/>
                  <a:endCxn id="140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42" idx="6"/>
                  <a:endCxn id="141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Gerade Verbindung mit Pfeil 114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35" name="Ellipse 134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9" name="Gerade Verbindung mit Pfeil 138"/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Gerade Verbindung mit Pfeil 119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2" name="Gerade Verbindung mit Pfeil 131"/>
                <p:cNvCxnSpPr>
                  <a:stCxn id="128" idx="6"/>
                  <a:endCxn id="131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132"/>
                <p:cNvCxnSpPr>
                  <a:stCxn id="130" idx="2"/>
                  <a:endCxn id="127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133"/>
                <p:cNvCxnSpPr>
                  <a:stCxn id="127" idx="4"/>
                  <a:endCxn id="128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Gerade Verbindung mit Pfeil 122"/>
              <p:cNvCxnSpPr>
                <a:stCxn id="130" idx="6"/>
                <a:endCxn id="129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endCxn id="129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135" idx="6"/>
                <a:endCxn id="136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>
                <a:stCxn id="135" idx="2"/>
                <a:endCxn id="137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Abgerundetes Rechteck 146"/>
          <p:cNvSpPr/>
          <p:nvPr/>
        </p:nvSpPr>
        <p:spPr>
          <a:xfrm>
            <a:off x="3929058" y="124778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8" name="Gruppieren 74"/>
          <p:cNvGrpSpPr/>
          <p:nvPr/>
        </p:nvGrpSpPr>
        <p:grpSpPr>
          <a:xfrm>
            <a:off x="4093411" y="1913272"/>
            <a:ext cx="1242931" cy="1188096"/>
            <a:chOff x="2143140" y="1357298"/>
            <a:chExt cx="4857784" cy="4643470"/>
          </a:xfrm>
        </p:grpSpPr>
        <p:sp>
          <p:nvSpPr>
            <p:cNvPr id="149" name="Rechteck 148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58" name="Rechteck 157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63" name="Abgerundetes Rechteck 162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Abgerundetes Rechteck 163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Abgerundetes Rechteck 164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7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8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7" name="Gerade Verbindung mit Pfeil 196"/>
                <p:cNvCxnSpPr>
                  <a:stCxn id="196" idx="2"/>
                  <a:endCxn id="194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 Verbindung mit Pfeil 197"/>
                <p:cNvCxnSpPr>
                  <a:stCxn id="196" idx="6"/>
                  <a:endCxn id="195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Gerade Verbindung mit Pfeil 168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mit Pfeil 171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89" name="Ellipse 188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3" name="Gerade Verbindung mit Pfeil 192"/>
                <p:cNvCxnSpPr>
                  <a:stCxn id="190" idx="6"/>
                  <a:endCxn id="192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Gerade Verbindung mit Pfeil 173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174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86" name="Gerade Verbindung mit Pfeil 185"/>
                <p:cNvCxnSpPr>
                  <a:stCxn id="182" idx="6"/>
                  <a:endCxn id="185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stCxn id="184" idx="2"/>
                  <a:endCxn id="181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 Verbindung mit Pfeil 187"/>
                <p:cNvCxnSpPr>
                  <a:stCxn id="181" idx="4"/>
                  <a:endCxn id="182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Gerade Verbindung mit Pfeil 176"/>
              <p:cNvCxnSpPr>
                <a:stCxn id="184" idx="6"/>
                <a:endCxn id="183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>
                <a:endCxn id="183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178"/>
              <p:cNvCxnSpPr>
                <a:stCxn id="189" idx="6"/>
                <a:endCxn id="190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mit Pfeil 179"/>
              <p:cNvCxnSpPr>
                <a:stCxn id="189" idx="2"/>
                <a:endCxn id="191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Abgerundetes Rechteck 199"/>
          <p:cNvSpPr/>
          <p:nvPr/>
        </p:nvSpPr>
        <p:spPr>
          <a:xfrm>
            <a:off x="6083775" y="1288685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1" name="Gruppieren 74"/>
          <p:cNvGrpSpPr/>
          <p:nvPr/>
        </p:nvGrpSpPr>
        <p:grpSpPr>
          <a:xfrm>
            <a:off x="6248128" y="1954171"/>
            <a:ext cx="1242931" cy="1188096"/>
            <a:chOff x="2143140" y="1357298"/>
            <a:chExt cx="4857784" cy="4643470"/>
          </a:xfrm>
        </p:grpSpPr>
        <p:sp>
          <p:nvSpPr>
            <p:cNvPr id="202" name="Rechteck 20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1" name="Rechteck 21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6" name="Abgerundetes Rechteck 21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Abgerundetes Rechteck 21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Abgerundetes Rechteck 21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Abgerundetes Rechteck 21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22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50" name="Gerade Verbindung mit Pfeil 249"/>
                <p:cNvCxnSpPr>
                  <a:stCxn id="249" idx="2"/>
                  <a:endCxn id="24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>
                  <a:stCxn id="249" idx="6"/>
                  <a:endCxn id="24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Gerade Verbindung mit Pfeil 22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Gerade Verbindung mit Pfeil 22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rade Verbindung mit Pfeil 22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42" name="Ellipse 24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Gerade Verbindung mit Pfeil 245"/>
                <p:cNvCxnSpPr>
                  <a:stCxn id="243" idx="6"/>
                  <a:endCxn id="24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Gerade Verbindung mit Pfeil 22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 Verbindung mit Pfeil 22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34" name="Ellipse 23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9" name="Gerade Verbindung mit Pfeil 238"/>
                <p:cNvCxnSpPr>
                  <a:stCxn id="235" idx="6"/>
                  <a:endCxn id="23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>
                  <a:stCxn id="237" idx="2"/>
                  <a:endCxn id="23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>
                  <a:stCxn id="234" idx="4"/>
                  <a:endCxn id="23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Gerade Verbindung mit Pfeil 229"/>
              <p:cNvCxnSpPr>
                <a:stCxn id="237" idx="6"/>
                <a:endCxn id="23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 Verbindung mit Pfeil 230"/>
              <p:cNvCxnSpPr>
                <a:endCxn id="23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mit Pfeil 231"/>
              <p:cNvCxnSpPr>
                <a:stCxn id="242" idx="6"/>
                <a:endCxn id="24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/>
              <p:cNvCxnSpPr>
                <a:stCxn id="242" idx="2"/>
                <a:endCxn id="24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Abgerundetes Rechteck 252"/>
          <p:cNvSpPr/>
          <p:nvPr/>
        </p:nvSpPr>
        <p:spPr>
          <a:xfrm>
            <a:off x="1428728" y="4429132"/>
            <a:ext cx="6572296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Abgerundetes Rechteck 325"/>
          <p:cNvSpPr/>
          <p:nvPr/>
        </p:nvSpPr>
        <p:spPr>
          <a:xfrm>
            <a:off x="3655796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cxnSp>
        <p:nvCxnSpPr>
          <p:cNvPr id="331" name="Gerade Verbindung 330"/>
          <p:cNvCxnSpPr>
            <a:stCxn id="326" idx="3"/>
            <a:endCxn id="84" idx="2"/>
          </p:cNvCxnSpPr>
          <p:nvPr/>
        </p:nvCxnSpPr>
        <p:spPr>
          <a:xfrm>
            <a:off x="5810513" y="5136759"/>
            <a:ext cx="1833353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47" grpId="0" animBg="1"/>
      <p:bldP spid="200" grpId="0" animBg="1"/>
      <p:bldP spid="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erade Verbindung 200"/>
          <p:cNvCxnSpPr/>
          <p:nvPr/>
        </p:nvCxnSpPr>
        <p:spPr>
          <a:xfrm rot="5400000">
            <a:off x="1723393" y="3855724"/>
            <a:ext cx="1129247" cy="4062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stCxn id="147" idx="2"/>
          </p:cNvCxnSpPr>
          <p:nvPr/>
        </p:nvCxnSpPr>
        <p:spPr>
          <a:xfrm rot="5400000">
            <a:off x="4160052" y="3874310"/>
            <a:ext cx="1109646" cy="3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winkelte Verbindung 323"/>
          <p:cNvCxnSpPr>
            <a:stCxn id="73" idx="2"/>
            <a:endCxn id="200" idx="2"/>
          </p:cNvCxnSpPr>
          <p:nvPr/>
        </p:nvCxnSpPr>
        <p:spPr>
          <a:xfrm rot="16200000" flipH="1">
            <a:off x="4687037" y="1177831"/>
            <a:ext cx="67254" cy="4297857"/>
          </a:xfrm>
          <a:prstGeom prst="bentConnector3">
            <a:avLst>
              <a:gd name="adj1" fmla="val 885684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Multiple Repositories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785918" y="122143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4"/>
          <p:cNvGrpSpPr/>
          <p:nvPr/>
        </p:nvGrpSpPr>
        <p:grpSpPr>
          <a:xfrm>
            <a:off x="1950271" y="1886917"/>
            <a:ext cx="1242931" cy="1188096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1" name="Rechteck 10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9" name="Abgerundetes Rechteck 108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7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3" name="Gerade Verbindung mit Pfeil 142"/>
                <p:cNvCxnSpPr>
                  <a:stCxn id="142" idx="2"/>
                  <a:endCxn id="140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42" idx="6"/>
                  <a:endCxn id="141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Gerade Verbindung mit Pfeil 114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35" name="Ellipse 134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9" name="Gerade Verbindung mit Pfeil 138"/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Gerade Verbindung mit Pfeil 119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2" name="Gerade Verbindung mit Pfeil 131"/>
                <p:cNvCxnSpPr>
                  <a:stCxn id="128" idx="6"/>
                  <a:endCxn id="131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132"/>
                <p:cNvCxnSpPr>
                  <a:stCxn id="130" idx="2"/>
                  <a:endCxn id="127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133"/>
                <p:cNvCxnSpPr>
                  <a:stCxn id="127" idx="4"/>
                  <a:endCxn id="128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Gerade Verbindung mit Pfeil 122"/>
              <p:cNvCxnSpPr>
                <a:stCxn id="130" idx="6"/>
                <a:endCxn id="129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endCxn id="129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135" idx="6"/>
                <a:endCxn id="136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>
                <a:stCxn id="135" idx="2"/>
                <a:endCxn id="137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Abgerundetes Rechteck 146"/>
          <p:cNvSpPr/>
          <p:nvPr/>
        </p:nvSpPr>
        <p:spPr>
          <a:xfrm>
            <a:off x="3929058" y="124778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74"/>
          <p:cNvGrpSpPr/>
          <p:nvPr/>
        </p:nvGrpSpPr>
        <p:grpSpPr>
          <a:xfrm>
            <a:off x="4093411" y="1913272"/>
            <a:ext cx="1242931" cy="1188096"/>
            <a:chOff x="2143140" y="1357298"/>
            <a:chExt cx="4857784" cy="4643470"/>
          </a:xfrm>
        </p:grpSpPr>
        <p:sp>
          <p:nvSpPr>
            <p:cNvPr id="149" name="Rechteck 148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58" name="Rechteck 157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63" name="Abgerundetes Rechteck 162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Abgerundetes Rechteck 163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Abgerundetes Rechteck 164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2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7" name="Gerade Verbindung mit Pfeil 196"/>
                <p:cNvCxnSpPr>
                  <a:stCxn id="196" idx="2"/>
                  <a:endCxn id="194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 Verbindung mit Pfeil 197"/>
                <p:cNvCxnSpPr>
                  <a:stCxn id="196" idx="6"/>
                  <a:endCxn id="195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Gerade Verbindung mit Pfeil 168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mit Pfeil 171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89" name="Ellipse 188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3" name="Gerade Verbindung mit Pfeil 192"/>
                <p:cNvCxnSpPr>
                  <a:stCxn id="190" idx="6"/>
                  <a:endCxn id="192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Gerade Verbindung mit Pfeil 173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174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86" name="Gerade Verbindung mit Pfeil 185"/>
                <p:cNvCxnSpPr>
                  <a:stCxn id="182" idx="6"/>
                  <a:endCxn id="185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stCxn id="184" idx="2"/>
                  <a:endCxn id="181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 Verbindung mit Pfeil 187"/>
                <p:cNvCxnSpPr>
                  <a:stCxn id="181" idx="4"/>
                  <a:endCxn id="182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Gerade Verbindung mit Pfeil 176"/>
              <p:cNvCxnSpPr>
                <a:stCxn id="184" idx="6"/>
                <a:endCxn id="183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>
                <a:endCxn id="183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178"/>
              <p:cNvCxnSpPr>
                <a:stCxn id="189" idx="6"/>
                <a:endCxn id="190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mit Pfeil 179"/>
              <p:cNvCxnSpPr>
                <a:stCxn id="189" idx="2"/>
                <a:endCxn id="191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Abgerundetes Rechteck 199"/>
          <p:cNvSpPr/>
          <p:nvPr/>
        </p:nvSpPr>
        <p:spPr>
          <a:xfrm>
            <a:off x="6083775" y="1288685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74"/>
          <p:cNvGrpSpPr/>
          <p:nvPr/>
        </p:nvGrpSpPr>
        <p:grpSpPr>
          <a:xfrm>
            <a:off x="6248128" y="1954171"/>
            <a:ext cx="1242931" cy="1188096"/>
            <a:chOff x="2143140" y="1357298"/>
            <a:chExt cx="4857784" cy="4643470"/>
          </a:xfrm>
        </p:grpSpPr>
        <p:sp>
          <p:nvSpPr>
            <p:cNvPr id="202" name="Rechteck 20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1" name="Rechteck 21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6" name="Abgerundetes Rechteck 21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Abgerundetes Rechteck 21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Abgerundetes Rechteck 21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Abgerundetes Rechteck 21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7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50" name="Gerade Verbindung mit Pfeil 249"/>
                <p:cNvCxnSpPr>
                  <a:stCxn id="249" idx="2"/>
                  <a:endCxn id="24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>
                  <a:stCxn id="249" idx="6"/>
                  <a:endCxn id="24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Gerade Verbindung mit Pfeil 22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Gerade Verbindung mit Pfeil 22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rade Verbindung mit Pfeil 22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42" name="Ellipse 24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Gerade Verbindung mit Pfeil 245"/>
                <p:cNvCxnSpPr>
                  <a:stCxn id="243" idx="6"/>
                  <a:endCxn id="24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Gerade Verbindung mit Pfeil 22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 Verbindung mit Pfeil 22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34" name="Ellipse 23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9" name="Gerade Verbindung mit Pfeil 238"/>
                <p:cNvCxnSpPr>
                  <a:stCxn id="235" idx="6"/>
                  <a:endCxn id="23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>
                  <a:stCxn id="237" idx="2"/>
                  <a:endCxn id="23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>
                  <a:stCxn id="234" idx="4"/>
                  <a:endCxn id="23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Gerade Verbindung mit Pfeil 229"/>
              <p:cNvCxnSpPr>
                <a:stCxn id="237" idx="6"/>
                <a:endCxn id="23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 Verbindung mit Pfeil 230"/>
              <p:cNvCxnSpPr>
                <a:endCxn id="23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mit Pfeil 231"/>
              <p:cNvCxnSpPr>
                <a:stCxn id="242" idx="6"/>
                <a:endCxn id="24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/>
              <p:cNvCxnSpPr>
                <a:stCxn id="242" idx="2"/>
                <a:endCxn id="24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Abgerundetes Rechteck 252"/>
          <p:cNvSpPr/>
          <p:nvPr/>
        </p:nvSpPr>
        <p:spPr>
          <a:xfrm>
            <a:off x="3500430" y="4429132"/>
            <a:ext cx="4500594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Abgerundetes Rechteck 325"/>
          <p:cNvSpPr/>
          <p:nvPr/>
        </p:nvSpPr>
        <p:spPr>
          <a:xfrm>
            <a:off x="3655796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cxnSp>
        <p:nvCxnSpPr>
          <p:cNvPr id="331" name="Gerade Verbindung 330"/>
          <p:cNvCxnSpPr>
            <a:stCxn id="326" idx="3"/>
            <a:endCxn id="84" idx="2"/>
          </p:cNvCxnSpPr>
          <p:nvPr/>
        </p:nvCxnSpPr>
        <p:spPr>
          <a:xfrm>
            <a:off x="5810513" y="5136759"/>
            <a:ext cx="1833353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bgerundetes Rechteck 172"/>
          <p:cNvSpPr/>
          <p:nvPr/>
        </p:nvSpPr>
        <p:spPr>
          <a:xfrm>
            <a:off x="714348" y="4422379"/>
            <a:ext cx="2500330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Abgerundetes Rechteck 198"/>
          <p:cNvSpPr/>
          <p:nvPr/>
        </p:nvSpPr>
        <p:spPr>
          <a:xfrm>
            <a:off x="858480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bgerundetes Rechteck 86"/>
          <p:cNvSpPr/>
          <p:nvPr/>
        </p:nvSpPr>
        <p:spPr>
          <a:xfrm>
            <a:off x="1000100" y="4197059"/>
            <a:ext cx="4357718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1214414" y="1131886"/>
            <a:ext cx="2755780" cy="482670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91" idx="1"/>
            <a:endCxn id="87" idx="3"/>
          </p:cNvCxnSpPr>
          <p:nvPr/>
        </p:nvCxnSpPr>
        <p:spPr>
          <a:xfrm rot="10800000">
            <a:off x="5357818" y="5134633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93" idx="1"/>
            <a:endCxn id="91" idx="3"/>
          </p:cNvCxnSpPr>
          <p:nvPr/>
        </p:nvCxnSpPr>
        <p:spPr>
          <a:xfrm rot="10800000">
            <a:off x="6715140" y="5134634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Application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Abgerundetes Rechteck 104"/>
          <p:cNvSpPr/>
          <p:nvPr/>
        </p:nvSpPr>
        <p:spPr>
          <a:xfrm>
            <a:off x="1376684" y="1257003"/>
            <a:ext cx="2450634" cy="1288291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14" name="Ellipse 13"/>
          <p:cNvSpPr/>
          <p:nvPr/>
        </p:nvSpPr>
        <p:spPr>
          <a:xfrm>
            <a:off x="3058685" y="2109561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1376684" y="4339936"/>
            <a:ext cx="2450634" cy="1500198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1376684" y="2696861"/>
            <a:ext cx="2450634" cy="1250959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27" name="Ellipse 26"/>
          <p:cNvSpPr/>
          <p:nvPr/>
        </p:nvSpPr>
        <p:spPr>
          <a:xfrm>
            <a:off x="1584678" y="3340597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uppieren 150"/>
          <p:cNvGrpSpPr/>
          <p:nvPr/>
        </p:nvGrpSpPr>
        <p:grpSpPr>
          <a:xfrm>
            <a:off x="1941868" y="3197721"/>
            <a:ext cx="811936" cy="373780"/>
            <a:chOff x="1941868" y="3197721"/>
            <a:chExt cx="811936" cy="373780"/>
          </a:xfrm>
        </p:grpSpPr>
        <p:sp>
          <p:nvSpPr>
            <p:cNvPr id="12" name="Ellipse 11"/>
            <p:cNvSpPr/>
            <p:nvPr/>
          </p:nvSpPr>
          <p:spPr>
            <a:xfrm>
              <a:off x="2224444" y="319772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6" name="Gerade Verbindung mit Pfeil 85"/>
            <p:cNvCxnSpPr/>
            <p:nvPr/>
          </p:nvCxnSpPr>
          <p:spPr>
            <a:xfrm>
              <a:off x="2581634" y="337631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/>
            <p:nvPr/>
          </p:nvCxnSpPr>
          <p:spPr>
            <a:xfrm rot="10800000" flipV="1">
              <a:off x="1941868" y="337631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5500694" y="4197059"/>
            <a:ext cx="1214446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7358082" y="4715142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grpSp>
        <p:nvGrpSpPr>
          <p:cNvPr id="149" name="Gruppieren 148"/>
          <p:cNvGrpSpPr/>
          <p:nvPr/>
        </p:nvGrpSpPr>
        <p:grpSpPr>
          <a:xfrm>
            <a:off x="1763273" y="1983275"/>
            <a:ext cx="535785" cy="1357322"/>
            <a:chOff x="1763273" y="1983275"/>
            <a:chExt cx="535785" cy="1357322"/>
          </a:xfrm>
        </p:grpSpPr>
        <p:sp>
          <p:nvSpPr>
            <p:cNvPr id="10" name="Ellipse 9"/>
            <p:cNvSpPr/>
            <p:nvPr/>
          </p:nvSpPr>
          <p:spPr>
            <a:xfrm>
              <a:off x="1941868" y="1983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9" name="Gerade Verbindung mit Pfeil 138"/>
            <p:cNvCxnSpPr>
              <a:stCxn id="10" idx="4"/>
              <a:endCxn id="27" idx="0"/>
            </p:cNvCxnSpPr>
            <p:nvPr/>
          </p:nvCxnSpPr>
          <p:spPr>
            <a:xfrm rot="5400000">
              <a:off x="1441802" y="2661936"/>
              <a:ext cx="1000132" cy="35719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pieren 147"/>
          <p:cNvGrpSpPr/>
          <p:nvPr/>
        </p:nvGrpSpPr>
        <p:grpSpPr>
          <a:xfrm>
            <a:off x="2246749" y="1804680"/>
            <a:ext cx="864245" cy="1393041"/>
            <a:chOff x="2246749" y="1804680"/>
            <a:chExt cx="864245" cy="1393041"/>
          </a:xfrm>
        </p:grpSpPr>
        <p:sp>
          <p:nvSpPr>
            <p:cNvPr id="16" name="Ellipse 15"/>
            <p:cNvSpPr/>
            <p:nvPr/>
          </p:nvSpPr>
          <p:spPr>
            <a:xfrm>
              <a:off x="2545915" y="180468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2246749" y="1983274"/>
              <a:ext cx="299166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2903105" y="1983275"/>
              <a:ext cx="207889" cy="1785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>
              <a:stCxn id="16" idx="4"/>
              <a:endCxn id="12" idx="0"/>
            </p:cNvCxnSpPr>
            <p:nvPr/>
          </p:nvCxnSpPr>
          <p:spPr>
            <a:xfrm rot="5400000">
              <a:off x="2045850" y="2519060"/>
              <a:ext cx="1035851" cy="32147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pieren 169"/>
          <p:cNvGrpSpPr/>
          <p:nvPr/>
        </p:nvGrpSpPr>
        <p:grpSpPr>
          <a:xfrm>
            <a:off x="1614045" y="3502603"/>
            <a:ext cx="1899459" cy="2252641"/>
            <a:chOff x="1614045" y="3502603"/>
            <a:chExt cx="1899459" cy="2252641"/>
          </a:xfrm>
        </p:grpSpPr>
        <p:sp>
          <p:nvSpPr>
            <p:cNvPr id="11" name="Ellipse 10"/>
            <p:cNvSpPr/>
            <p:nvPr/>
          </p:nvSpPr>
          <p:spPr>
            <a:xfrm>
              <a:off x="1614045" y="500514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2045849" y="539805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3156314" y="504086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2224444" y="48622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2581634" y="521945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2403039" y="5524340"/>
              <a:ext cx="230904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1971236" y="5040864"/>
              <a:ext cx="253209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1812087" y="5342887"/>
              <a:ext cx="214314" cy="2532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2581634" y="5040864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V="1">
              <a:off x="2954703" y="5219459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stCxn id="11" idx="0"/>
              <a:endCxn id="12" idx="3"/>
            </p:cNvCxnSpPr>
            <p:nvPr/>
          </p:nvCxnSpPr>
          <p:spPr>
            <a:xfrm rot="5400000" flipH="1" flipV="1">
              <a:off x="1283425" y="4011818"/>
              <a:ext cx="1502543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3305542" y="2414442"/>
            <a:ext cx="357190" cy="2626422"/>
            <a:chOff x="3305542" y="2414442"/>
            <a:chExt cx="357190" cy="2626422"/>
          </a:xfrm>
        </p:grpSpPr>
        <p:sp>
          <p:nvSpPr>
            <p:cNvPr id="28" name="Ellipse 27"/>
            <p:cNvSpPr/>
            <p:nvPr/>
          </p:nvSpPr>
          <p:spPr>
            <a:xfrm>
              <a:off x="3305542" y="337631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1" name="Gerade Verbindung mit Pfeil 140"/>
            <p:cNvCxnSpPr>
              <a:stCxn id="28" idx="0"/>
              <a:endCxn id="14" idx="5"/>
            </p:cNvCxnSpPr>
            <p:nvPr/>
          </p:nvCxnSpPr>
          <p:spPr>
            <a:xfrm rot="16200000" flipV="1">
              <a:off x="2942915" y="2835093"/>
              <a:ext cx="961874" cy="12057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>
              <a:stCxn id="28" idx="4"/>
              <a:endCxn id="15" idx="0"/>
            </p:cNvCxnSpPr>
            <p:nvPr/>
          </p:nvCxnSpPr>
          <p:spPr>
            <a:xfrm rot="5400000">
              <a:off x="2755844" y="4312571"/>
              <a:ext cx="1307358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ieren 167"/>
          <p:cNvGrpSpPr/>
          <p:nvPr/>
        </p:nvGrpSpPr>
        <p:grpSpPr>
          <a:xfrm>
            <a:off x="2529325" y="3519192"/>
            <a:ext cx="776217" cy="1395387"/>
            <a:chOff x="2529325" y="3519192"/>
            <a:chExt cx="776217" cy="1395387"/>
          </a:xfrm>
        </p:grpSpPr>
        <p:sp>
          <p:nvSpPr>
            <p:cNvPr id="17" name="Ellipse 16"/>
            <p:cNvSpPr/>
            <p:nvPr/>
          </p:nvSpPr>
          <p:spPr>
            <a:xfrm>
              <a:off x="2701495" y="351919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3058685" y="3554911"/>
              <a:ext cx="246857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/>
            <p:cNvCxnSpPr>
              <a:stCxn id="17" idx="4"/>
              <a:endCxn id="29" idx="7"/>
            </p:cNvCxnSpPr>
            <p:nvPr/>
          </p:nvCxnSpPr>
          <p:spPr>
            <a:xfrm rot="5400000">
              <a:off x="2185610" y="4220098"/>
              <a:ext cx="1038196" cy="35076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5" grpId="0" animBg="1"/>
      <p:bldP spid="105" grpId="0" animBg="1"/>
      <p:bldP spid="14" grpId="0" animBg="1"/>
      <p:bldP spid="107" grpId="0" animBg="1"/>
      <p:bldP spid="106" grpId="0" animBg="1"/>
      <p:bldP spid="27" grpId="0" animBg="1"/>
      <p:bldP spid="88" grpId="0" animBg="1"/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bgerundetes Rechteck 86"/>
          <p:cNvSpPr/>
          <p:nvPr/>
        </p:nvSpPr>
        <p:spPr>
          <a:xfrm>
            <a:off x="1000100" y="4197059"/>
            <a:ext cx="4357718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1214414" y="1131886"/>
            <a:ext cx="2755780" cy="482670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91" idx="1"/>
            <a:endCxn id="87" idx="3"/>
          </p:cNvCxnSpPr>
          <p:nvPr/>
        </p:nvCxnSpPr>
        <p:spPr>
          <a:xfrm rot="10800000">
            <a:off x="5357818" y="5134633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93" idx="1"/>
            <a:endCxn id="91" idx="3"/>
          </p:cNvCxnSpPr>
          <p:nvPr/>
        </p:nvCxnSpPr>
        <p:spPr>
          <a:xfrm rot="10800000">
            <a:off x="6715140" y="5134634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Integration with ResourceSet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5500694" y="4197059"/>
            <a:ext cx="1214446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7358082" y="4715142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1714480" y="1928803"/>
            <a:ext cx="2786083" cy="2456000"/>
            <a:chOff x="1714480" y="1928803"/>
            <a:chExt cx="2786083" cy="2456000"/>
          </a:xfrm>
        </p:grpSpPr>
        <p:cxnSp>
          <p:nvCxnSpPr>
            <p:cNvPr id="47" name="Gerade Verbindung mit Pfeil 46"/>
            <p:cNvCxnSpPr/>
            <p:nvPr/>
          </p:nvCxnSpPr>
          <p:spPr>
            <a:xfrm flipV="1">
              <a:off x="3500398" y="1928803"/>
              <a:ext cx="1000164" cy="785817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6200000" flipH="1">
              <a:off x="3291946" y="3176186"/>
              <a:ext cx="1417071" cy="1000163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bgerundetes Rechteck 43"/>
            <p:cNvSpPr/>
            <p:nvPr/>
          </p:nvSpPr>
          <p:spPr>
            <a:xfrm>
              <a:off x="1714480" y="2500306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ViewSet</a:t>
              </a: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428596" y="1489073"/>
            <a:ext cx="1785918" cy="1478657"/>
            <a:chOff x="1714480" y="3857628"/>
            <a:chExt cx="1785918" cy="1478657"/>
          </a:xfrm>
        </p:grpSpPr>
        <p:cxnSp>
          <p:nvCxnSpPr>
            <p:cNvPr id="58" name="Gerade Verbindung mit Pfeil 57"/>
            <p:cNvCxnSpPr/>
            <p:nvPr/>
          </p:nvCxnSpPr>
          <p:spPr>
            <a:xfrm rot="16200000" flipH="1">
              <a:off x="2887657" y="4937826"/>
              <a:ext cx="725481" cy="71438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5400000">
              <a:off x="1566054" y="4902107"/>
              <a:ext cx="725481" cy="142876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1714480" y="3857628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XATransaction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bgerundetes Rechteck 86"/>
          <p:cNvSpPr/>
          <p:nvPr/>
        </p:nvSpPr>
        <p:spPr>
          <a:xfrm>
            <a:off x="1000100" y="4197059"/>
            <a:ext cx="4357718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1214414" y="1131886"/>
            <a:ext cx="2755780" cy="482670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91" idx="1"/>
            <a:endCxn id="87" idx="3"/>
          </p:cNvCxnSpPr>
          <p:nvPr/>
        </p:nvCxnSpPr>
        <p:spPr>
          <a:xfrm rot="10800000">
            <a:off x="5357818" y="5134633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Each Repository Once per ViewSet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5500694" y="4197059"/>
            <a:ext cx="1214446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1714480" y="1928803"/>
            <a:ext cx="2786083" cy="2456000"/>
            <a:chOff x="1714480" y="1928803"/>
            <a:chExt cx="2786083" cy="2456000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3500398" y="1928803"/>
              <a:ext cx="1000164" cy="785817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rot="16200000" flipH="1">
              <a:off x="3291946" y="3176186"/>
              <a:ext cx="1417071" cy="1000163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bgerundetes Rechteck 31"/>
            <p:cNvSpPr/>
            <p:nvPr/>
          </p:nvSpPr>
          <p:spPr>
            <a:xfrm>
              <a:off x="1714480" y="2500306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ViewSet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122492" y="2407151"/>
            <a:ext cx="1235063" cy="1164725"/>
            <a:chOff x="7480341" y="3500441"/>
            <a:chExt cx="1235063" cy="1164725"/>
          </a:xfrm>
        </p:grpSpPr>
        <p:sp>
          <p:nvSpPr>
            <p:cNvPr id="25" name="Freihandform 24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ihandform 26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28596" y="1489073"/>
            <a:ext cx="1785918" cy="1478657"/>
            <a:chOff x="1714480" y="3857628"/>
            <a:chExt cx="1785918" cy="1478657"/>
          </a:xfrm>
        </p:grpSpPr>
        <p:cxnSp>
          <p:nvCxnSpPr>
            <p:cNvPr id="38" name="Gerade Verbindung mit Pfeil 37"/>
            <p:cNvCxnSpPr/>
            <p:nvPr/>
          </p:nvCxnSpPr>
          <p:spPr>
            <a:xfrm rot="16200000" flipH="1">
              <a:off x="2887657" y="4937826"/>
              <a:ext cx="725481" cy="71438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1566054" y="4902107"/>
              <a:ext cx="725481" cy="142876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1714480" y="3857628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XATransaction</a:t>
              </a:r>
            </a:p>
          </p:txBody>
        </p:sp>
      </p:grpSp>
      <p:cxnSp>
        <p:nvCxnSpPr>
          <p:cNvPr id="26" name="Gerade Verbindung 101"/>
          <p:cNvCxnSpPr/>
          <p:nvPr/>
        </p:nvCxnSpPr>
        <p:spPr>
          <a:xfrm rot="5400000">
            <a:off x="6292491" y="3390381"/>
            <a:ext cx="2166902" cy="1321603"/>
          </a:xfrm>
          <a:prstGeom prst="bentConnector2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1000100" y="2122393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Multiple Views per Session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000100" y="1000108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</p:txBody>
      </p:sp>
      <p:cxnSp>
        <p:nvCxnSpPr>
          <p:cNvPr id="40" name="Gerade Verbindung 39"/>
          <p:cNvCxnSpPr>
            <a:endCxn id="39" idx="3"/>
          </p:cNvCxnSpPr>
          <p:nvPr/>
        </p:nvCxnSpPr>
        <p:spPr>
          <a:xfrm rot="10800000">
            <a:off x="5357818" y="1422777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1000100" y="3244677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42" name="Gerade Verbindung 41"/>
          <p:cNvCxnSpPr>
            <a:endCxn id="41" idx="3"/>
          </p:cNvCxnSpPr>
          <p:nvPr/>
        </p:nvCxnSpPr>
        <p:spPr>
          <a:xfrm rot="10800000">
            <a:off x="5357818" y="3667346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24" idx="10"/>
          </p:cNvCxnSpPr>
          <p:nvPr/>
        </p:nvCxnSpPr>
        <p:spPr>
          <a:xfrm rot="16200000" flipV="1">
            <a:off x="200985" y="2790830"/>
            <a:ext cx="3223853" cy="517527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 flipH="1" flipV="1">
            <a:off x="2931907" y="3950119"/>
            <a:ext cx="994172" cy="428630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7" idx="0"/>
          </p:cNvCxnSpPr>
          <p:nvPr/>
        </p:nvCxnSpPr>
        <p:spPr>
          <a:xfrm rot="5400000" flipH="1" flipV="1">
            <a:off x="1550402" y="3604483"/>
            <a:ext cx="2114072" cy="1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1096947" y="1174247"/>
            <a:ext cx="1235063" cy="1164725"/>
            <a:chOff x="7480341" y="3500441"/>
            <a:chExt cx="1235063" cy="1164725"/>
          </a:xfrm>
        </p:grpSpPr>
        <p:sp>
          <p:nvSpPr>
            <p:cNvPr id="24" name="Freihandform 23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hteck 25"/>
          <p:cNvSpPr/>
          <p:nvPr/>
        </p:nvSpPr>
        <p:spPr>
          <a:xfrm>
            <a:off x="3667359" y="4845618"/>
            <a:ext cx="40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Repository Once per ViewSet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049827" y="3357562"/>
            <a:ext cx="1235063" cy="1164725"/>
            <a:chOff x="7480341" y="3500441"/>
            <a:chExt cx="1235063" cy="1164725"/>
          </a:xfrm>
        </p:grpSpPr>
        <p:sp>
          <p:nvSpPr>
            <p:cNvPr id="28" name="Freihandform 27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0" name="Gerade Verbindung mit Pfeil 29"/>
          <p:cNvCxnSpPr/>
          <p:nvPr/>
        </p:nvCxnSpPr>
        <p:spPr>
          <a:xfrm rot="5400000">
            <a:off x="1943731" y="5542638"/>
            <a:ext cx="514634" cy="258750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16200000" flipH="1">
            <a:off x="2660930" y="5539819"/>
            <a:ext cx="514632" cy="264389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1714479" y="4661519"/>
            <a:ext cx="1785918" cy="753177"/>
          </a:xfrm>
          <a:prstGeom prst="roundRect">
            <a:avLst>
              <a:gd name="adj" fmla="val 94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9" grpId="0" animBg="1"/>
      <p:bldP spid="41" grpId="0" animBg="1"/>
      <p:bldP spid="2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8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Scalability through Revisions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2428892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35" name="Ellipse 34"/>
          <p:cNvSpPr/>
          <p:nvPr/>
        </p:nvSpPr>
        <p:spPr>
          <a:xfrm>
            <a:off x="3000363" y="2161870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mit Pfeil 35"/>
          <p:cNvCxnSpPr>
            <a:stCxn id="35" idx="2"/>
          </p:cNvCxnSpPr>
          <p:nvPr/>
        </p:nvCxnSpPr>
        <p:spPr>
          <a:xfrm rot="10800000" flipV="1">
            <a:off x="2701197" y="2340464"/>
            <a:ext cx="299166" cy="52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35" idx="6"/>
          </p:cNvCxnSpPr>
          <p:nvPr/>
        </p:nvCxnSpPr>
        <p:spPr>
          <a:xfrm>
            <a:off x="3357553" y="2340465"/>
            <a:ext cx="207889" cy="1785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5" idx="4"/>
          </p:cNvCxnSpPr>
          <p:nvPr/>
        </p:nvCxnSpPr>
        <p:spPr>
          <a:xfrm rot="5400000">
            <a:off x="2500298" y="2876250"/>
            <a:ext cx="1035851" cy="32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714612" y="179253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5715008" y="216187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v1: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243839" y="2214554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86382" y="3500438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263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428992" y="2416726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94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429388" y="217573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13, 263, 94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500694" y="179253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Cached Revisions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5715008" y="2786058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v2: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715008" y="336252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v3: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429388" y="337638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82, 263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29388" y="2801507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mit Pfeil 58"/>
          <p:cNvCxnSpPr>
            <a:stCxn id="35" idx="3"/>
          </p:cNvCxnSpPr>
          <p:nvPr/>
        </p:nvCxnSpPr>
        <p:spPr>
          <a:xfrm rot="5400000">
            <a:off x="2174407" y="2292576"/>
            <a:ext cx="704090" cy="10524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600897" y="3071810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82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000364" y="216175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/>
      <p:bldP spid="44" grpId="0" animBg="1"/>
      <p:bldP spid="45" grpId="0"/>
      <p:bldP spid="45" grpId="2"/>
      <p:bldP spid="46" grpId="0"/>
      <p:bldP spid="47" grpId="0"/>
      <p:bldP spid="47" grpId="2"/>
      <p:bldP spid="48" grpId="0"/>
      <p:bldP spid="50" grpId="0"/>
      <p:bldP spid="51" grpId="0" animBg="1"/>
      <p:bldP spid="53" grpId="0" animBg="1"/>
      <p:bldP spid="54" grpId="0"/>
      <p:bldP spid="57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 Verbindung 73"/>
          <p:cNvCxnSpPr/>
          <p:nvPr/>
        </p:nvCxnSpPr>
        <p:spPr>
          <a:xfrm rot="5400000">
            <a:off x="5216577" y="4122295"/>
            <a:ext cx="472190" cy="29230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8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Views are Revision Selectors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2428892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35" name="Ellipse 34"/>
          <p:cNvSpPr/>
          <p:nvPr/>
        </p:nvSpPr>
        <p:spPr>
          <a:xfrm>
            <a:off x="3000363" y="2161870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714612" y="179253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5715008" y="216187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v1: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429388" y="217573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13, 263, 94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500694" y="179253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Cached Revisions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5715008" y="2786058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v2: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429388" y="2801507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000364" y="216175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715008" y="336252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v3: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429388" y="337638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82, 263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500694" y="4429132"/>
            <a:ext cx="2428892" cy="1543365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</p:txBody>
      </p:sp>
      <p:cxnSp>
        <p:nvCxnSpPr>
          <p:cNvPr id="29" name="Gerade Verbindung 28"/>
          <p:cNvCxnSpPr>
            <a:stCxn id="88" idx="2"/>
            <a:endCxn id="28" idx="0"/>
          </p:cNvCxnSpPr>
          <p:nvPr/>
        </p:nvCxnSpPr>
        <p:spPr>
          <a:xfrm rot="5400000">
            <a:off x="6545582" y="4259573"/>
            <a:ext cx="339117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535750" y="5327048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499106" y="4988494"/>
            <a:ext cx="24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Historical Object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543245" y="534283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1000100" y="4429132"/>
            <a:ext cx="4357718" cy="1543365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9" name="Ellipse 48"/>
          <p:cNvSpPr/>
          <p:nvPr/>
        </p:nvSpPr>
        <p:spPr>
          <a:xfrm>
            <a:off x="2000231" y="5357826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357290" y="498849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Dirty Object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000232" y="536720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000364" y="5344095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v-1: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14744" y="5357955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263, 13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winkelte Verbindung 60"/>
          <p:cNvCxnSpPr>
            <a:stCxn id="63" idx="3"/>
          </p:cNvCxnSpPr>
          <p:nvPr/>
        </p:nvCxnSpPr>
        <p:spPr>
          <a:xfrm>
            <a:off x="3357554" y="2331029"/>
            <a:ext cx="2357454" cy="125287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30" idx="6"/>
            <a:endCxn id="51" idx="3"/>
          </p:cNvCxnSpPr>
          <p:nvPr/>
        </p:nvCxnSpPr>
        <p:spPr>
          <a:xfrm flipV="1">
            <a:off x="6892940" y="2978449"/>
            <a:ext cx="822332" cy="2527194"/>
          </a:xfrm>
          <a:prstGeom prst="bentConnector3">
            <a:avLst>
              <a:gd name="adj1" fmla="val 1688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55" idx="3"/>
            <a:endCxn id="56" idx="1"/>
          </p:cNvCxnSpPr>
          <p:nvPr/>
        </p:nvCxnSpPr>
        <p:spPr>
          <a:xfrm>
            <a:off x="2357422" y="5536485"/>
            <a:ext cx="64294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000364" y="4974763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Revision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32" grpId="0"/>
      <p:bldP spid="42" grpId="0" animBg="1"/>
      <p:bldP spid="49" grpId="0" animBg="1"/>
      <p:bldP spid="52" grpId="0"/>
      <p:bldP spid="55" grpId="0"/>
      <p:bldP spid="56" grpId="0" animBg="1"/>
      <p:bldP spid="5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winkelte Verbindung 47"/>
          <p:cNvCxnSpPr>
            <a:stCxn id="36" idx="1"/>
            <a:endCxn id="73" idx="2"/>
          </p:cNvCxnSpPr>
          <p:nvPr/>
        </p:nvCxnSpPr>
        <p:spPr bwMode="auto">
          <a:xfrm rot="10800000">
            <a:off x="1443516" y="3338212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Object State Machine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2744188" y="1374792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Gewinkelte Verbindung 47"/>
          <p:cNvCxnSpPr>
            <a:stCxn id="37" idx="3"/>
          </p:cNvCxnSpPr>
          <p:nvPr/>
        </p:nvCxnSpPr>
        <p:spPr bwMode="auto">
          <a:xfrm>
            <a:off x="4569261" y="2517460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Gewinkelte Verbindung 47"/>
          <p:cNvCxnSpPr>
            <a:stCxn id="38" idx="1"/>
          </p:cNvCxnSpPr>
          <p:nvPr/>
        </p:nvCxnSpPr>
        <p:spPr bwMode="auto">
          <a:xfrm rot="10800000" flipV="1">
            <a:off x="5887463" y="2517460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Gewinkelte Verbindung 47"/>
          <p:cNvCxnSpPr>
            <a:stCxn id="40" idx="3"/>
          </p:cNvCxnSpPr>
          <p:nvPr/>
        </p:nvCxnSpPr>
        <p:spPr bwMode="auto">
          <a:xfrm flipV="1">
            <a:off x="6265361" y="2803715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7173344" y="2814650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276411" y="3386154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542129" y="2243146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3384542" y="4213430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winkelte Verbindung 47"/>
          <p:cNvCxnSpPr/>
          <p:nvPr/>
        </p:nvCxnSpPr>
        <p:spPr bwMode="auto">
          <a:xfrm rot="5400000">
            <a:off x="6345436" y="3645295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Gewinkelte Verbindung 47"/>
          <p:cNvCxnSpPr>
            <a:stCxn id="40" idx="2"/>
            <a:endCxn id="39" idx="3"/>
          </p:cNvCxnSpPr>
          <p:nvPr/>
        </p:nvCxnSpPr>
        <p:spPr bwMode="auto">
          <a:xfrm rot="5400000">
            <a:off x="4652837" y="386516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Gewinkelte Verbindung 47"/>
          <p:cNvCxnSpPr>
            <a:stCxn id="39" idx="0"/>
            <a:endCxn id="40" idx="1"/>
          </p:cNvCxnSpPr>
          <p:nvPr/>
        </p:nvCxnSpPr>
        <p:spPr bwMode="auto">
          <a:xfrm rot="5400000" flipH="1" flipV="1">
            <a:off x="3946127" y="3578913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Gewinkelte Verbindung 47"/>
          <p:cNvCxnSpPr>
            <a:stCxn id="45" idx="2"/>
            <a:endCxn id="39" idx="2"/>
          </p:cNvCxnSpPr>
          <p:nvPr/>
        </p:nvCxnSpPr>
        <p:spPr bwMode="auto">
          <a:xfrm rot="5400000">
            <a:off x="5523195" y="3396476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6572264" y="5052971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reload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369163" y="2243146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245886" y="3649421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5786446" y="2243146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Gewinkelte Verbindung 47"/>
          <p:cNvCxnSpPr>
            <a:stCxn id="73" idx="0"/>
            <a:endCxn id="37" idx="1"/>
          </p:cNvCxnSpPr>
          <p:nvPr/>
        </p:nvCxnSpPr>
        <p:spPr bwMode="auto">
          <a:xfrm rot="5400000" flipH="1" flipV="1">
            <a:off x="2175562" y="1785415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2" name="Textfeld 121"/>
          <p:cNvSpPr txBox="1"/>
          <p:nvPr/>
        </p:nvSpPr>
        <p:spPr>
          <a:xfrm>
            <a:off x="5549531" y="3957658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6477375" y="2231202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3155844" y="4484729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4851944" y="3376230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6477375" y="4484729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73" name="Abgerundetes Rechteck 72"/>
          <p:cNvSpPr/>
          <p:nvPr/>
        </p:nvSpPr>
        <p:spPr bwMode="auto">
          <a:xfrm>
            <a:off x="642910" y="2765697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3155844" y="2231202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5" name="Tabelle 74"/>
          <p:cNvGraphicFramePr>
            <a:graphicFrameLocks noGrp="1"/>
          </p:cNvGraphicFramePr>
          <p:nvPr/>
        </p:nvGraphicFramePr>
        <p:xfrm>
          <a:off x="928662" y="1069960"/>
          <a:ext cx="7286676" cy="49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3643338"/>
              </a:tblGrid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Eike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Ed</a:t>
                      </a:r>
                      <a:endParaRPr lang="en-US" sz="2000" b="1"/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Application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answers questions</a:t>
                      </a:r>
                      <a:endParaRPr lang="en-US" sz="2000" b="1" i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The Wonder of EMF</a:t>
                      </a: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EMF Snippet</a:t>
                      </a: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Deployment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answers questions</a:t>
                      </a:r>
                      <a:endParaRPr lang="en-US" sz="2000" b="1" i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Server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Live Demonstration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02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Live Discussion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(CDO Snippets)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(Next Steps)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7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900000">
            <a:off x="1521485" y="693719"/>
            <a:ext cx="476140" cy="634854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00000">
            <a:off x="7071782" y="721993"/>
            <a:ext cx="521139" cy="616401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Server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2910" y="1285860"/>
            <a:ext cx="7358114" cy="4572032"/>
          </a:xfrm>
          <a:prstGeom prst="roundRect">
            <a:avLst>
              <a:gd name="adj" fmla="val 37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Server</a:t>
            </a:r>
            <a:endParaRPr lang="en-US" sz="20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Gerade Verbindung 66"/>
          <p:cNvCxnSpPr>
            <a:stCxn id="63" idx="3"/>
          </p:cNvCxnSpPr>
          <p:nvPr/>
        </p:nvCxnSpPr>
        <p:spPr>
          <a:xfrm>
            <a:off x="2734006" y="1916526"/>
            <a:ext cx="340188" cy="38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2720715" y="2278506"/>
            <a:ext cx="397239" cy="1349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2698230" y="2563318"/>
            <a:ext cx="434714" cy="24733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66" idx="3"/>
          </p:cNvCxnSpPr>
          <p:nvPr/>
        </p:nvCxnSpPr>
        <p:spPr>
          <a:xfrm>
            <a:off x="2734006" y="3067481"/>
            <a:ext cx="3389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66" idx="2"/>
          </p:cNvCxnSpPr>
          <p:nvPr/>
        </p:nvCxnSpPr>
        <p:spPr>
          <a:xfrm rot="5400000">
            <a:off x="1438424" y="3714753"/>
            <a:ext cx="85725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ylinder 9"/>
          <p:cNvSpPr/>
          <p:nvPr/>
        </p:nvSpPr>
        <p:spPr>
          <a:xfrm>
            <a:off x="7643834" y="4636566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57224" y="4143380"/>
            <a:ext cx="6429420" cy="1500198"/>
          </a:xfrm>
          <a:prstGeom prst="roundRect">
            <a:avLst>
              <a:gd name="adj" fmla="val 10228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cxnSp>
        <p:nvCxnSpPr>
          <p:cNvPr id="12" name="Gerade Verbindung 11"/>
          <p:cNvCxnSpPr>
            <a:stCxn id="22" idx="3"/>
            <a:endCxn id="10" idx="2"/>
          </p:cNvCxnSpPr>
          <p:nvPr/>
        </p:nvCxnSpPr>
        <p:spPr>
          <a:xfrm>
            <a:off x="6715140" y="5057646"/>
            <a:ext cx="928694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1071538" y="4686027"/>
            <a:ext cx="1519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4318898" y="4686027"/>
            <a:ext cx="1143008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Caching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695218" y="4686027"/>
            <a:ext cx="1519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617548" y="4686027"/>
            <a:ext cx="1097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071802" y="2643182"/>
            <a:ext cx="4214842" cy="1285884"/>
          </a:xfrm>
          <a:prstGeom prst="roundRect">
            <a:avLst>
              <a:gd name="adj" fmla="val 10228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5234336" y="2821310"/>
            <a:ext cx="1837994" cy="92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52" name="Zylinder 51"/>
          <p:cNvSpPr/>
          <p:nvPr/>
        </p:nvSpPr>
        <p:spPr>
          <a:xfrm>
            <a:off x="7643834" y="3012648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Gerade Verbindung 52"/>
          <p:cNvCxnSpPr>
            <a:stCxn id="54" idx="3"/>
            <a:endCxn id="52" idx="2"/>
          </p:cNvCxnSpPr>
          <p:nvPr/>
        </p:nvCxnSpPr>
        <p:spPr>
          <a:xfrm>
            <a:off x="6786578" y="3432140"/>
            <a:ext cx="857256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5500694" y="3257153"/>
            <a:ext cx="1285884" cy="349974"/>
          </a:xfrm>
          <a:prstGeom prst="roundRect">
            <a:avLst>
              <a:gd name="adj" fmla="val 1176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Hibernate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071802" y="1591370"/>
            <a:ext cx="4214842" cy="826399"/>
          </a:xfrm>
          <a:prstGeom prst="roundRect">
            <a:avLst>
              <a:gd name="adj" fmla="val 16577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5234336" y="1785926"/>
            <a:ext cx="1837994" cy="453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58" name="Zylinder 57"/>
          <p:cNvSpPr/>
          <p:nvPr/>
        </p:nvSpPr>
        <p:spPr>
          <a:xfrm>
            <a:off x="7643834" y="1591371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7" idx="3"/>
            <a:endCxn id="58" idx="2"/>
          </p:cNvCxnSpPr>
          <p:nvPr/>
        </p:nvCxnSpPr>
        <p:spPr>
          <a:xfrm>
            <a:off x="7072330" y="2012451"/>
            <a:ext cx="571504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000100" y="1697883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TCPAcceptor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1000100" y="2269721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HTTPAcceptor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1000100" y="2848838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JVMAcceptor</a:t>
            </a:r>
          </a:p>
        </p:txBody>
      </p:sp>
      <p:grpSp>
        <p:nvGrpSpPr>
          <p:cNvPr id="93" name="Gruppieren 92"/>
          <p:cNvGrpSpPr/>
          <p:nvPr/>
        </p:nvGrpSpPr>
        <p:grpSpPr>
          <a:xfrm>
            <a:off x="3132944" y="2848838"/>
            <a:ext cx="1939122" cy="1080228"/>
            <a:chOff x="3132944" y="2848838"/>
            <a:chExt cx="1939122" cy="1080228"/>
          </a:xfrm>
        </p:grpSpPr>
        <p:sp>
          <p:nvSpPr>
            <p:cNvPr id="89" name="Abgerundetes Rechteck 88"/>
            <p:cNvSpPr/>
            <p:nvPr/>
          </p:nvSpPr>
          <p:spPr>
            <a:xfrm>
              <a:off x="4143372" y="3214686"/>
              <a:ext cx="928694" cy="5261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214678" y="3214686"/>
              <a:ext cx="846960" cy="5261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92" name="Explosion 2 91"/>
            <p:cNvSpPr/>
            <p:nvPr/>
          </p:nvSpPr>
          <p:spPr>
            <a:xfrm>
              <a:off x="3132944" y="2848838"/>
              <a:ext cx="296048" cy="1080228"/>
            </a:xfrm>
            <a:prstGeom prst="irregularSeal2">
              <a:avLst/>
            </a:prstGeom>
            <a:solidFill>
              <a:srgbClr val="FFD4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Ellipse 33"/>
          <p:cNvSpPr/>
          <p:nvPr/>
        </p:nvSpPr>
        <p:spPr>
          <a:xfrm>
            <a:off x="500034" y="1773650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00034" y="234548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Gerade Verbindung 41"/>
          <p:cNvCxnSpPr>
            <a:stCxn id="34" idx="6"/>
            <a:endCxn id="63" idx="1"/>
          </p:cNvCxnSpPr>
          <p:nvPr/>
        </p:nvCxnSpPr>
        <p:spPr>
          <a:xfrm>
            <a:off x="785786" y="1916526"/>
            <a:ext cx="214314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35" idx="6"/>
            <a:endCxn id="65" idx="1"/>
          </p:cNvCxnSpPr>
          <p:nvPr/>
        </p:nvCxnSpPr>
        <p:spPr>
          <a:xfrm>
            <a:off x="785786" y="2488364"/>
            <a:ext cx="214314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22" grpId="0" animBg="1"/>
      <p:bldP spid="46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3" grpId="0" animBg="1"/>
      <p:bldP spid="65" grpId="0" animBg="1"/>
      <p:bldP spid="66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Live Demonstration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384" y="928670"/>
            <a:ext cx="7251954" cy="511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a Session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720" y="1571612"/>
            <a:ext cx="885828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CDOSession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openSession()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TCP connector through wiring container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IConnector connector = (IConnector)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IPluginContainer.INSTANCE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.getElement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"org.eclipse.net4j.connectors"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"tcp"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dev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.foo.com:2036"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CDO session configuration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CDOSessionConfiguration config = CDONet4jUtil.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createSessionConfiguration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setConnector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(connector);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setRepositoryName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"repo1"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setLazyPackageRegistry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Open CDO session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openSession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2844" y="-24"/>
            <a:ext cx="8858312" cy="135732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Views, Audits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and Transactions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1472" y="1611705"/>
            <a:ext cx="857252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Open multiple views on a session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CDOView view 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openView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CDOAudit audit 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openAudit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de-DE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"2009-01-19"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).getTime());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 transaction= 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openTransaction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Use own ResourceSet</a:t>
            </a: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latin typeface="Arial" pitchFamily="34" charset="0"/>
                <a:cs typeface="Arial" pitchFamily="34" charset="0"/>
              </a:rPr>
              <a:t>ResourceSet resourceSet = 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ResourceSetImpl();</a:t>
            </a: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CDOTransaction transaction2=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openTransaction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latin typeface="Arial" pitchFamily="34" charset="0"/>
                <a:cs typeface="Arial" pitchFamily="34" charset="0"/>
              </a:rPr>
              <a:t>resourceSet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Associate transactions with a distributed transaction</a:t>
            </a: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CDOXATransaction xa = CDOUtil.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createXATransaction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xa.add(transaction.getViewSet());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xa.add(transaction2.getViewSet());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Structured Resources / Queries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Open CDO session and 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Navigate through the resource folder structure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(CDOResourceNode node : 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queryResources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(null,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"business"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(node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instanceof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EList&lt;CDOResourceNode&gt; subNodes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getNodes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EList&lt;EObject&gt; contents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getContents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Close the session when done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Explicit Locking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1751" y="1214422"/>
            <a:ext cx="83822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setAutoReleaseLocksEnabled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Lock a single object for writing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cdoWriteLock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().lock();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Modify that object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atomically and release all locks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Save Points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and populate a resource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Set save point, modify and 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CDOSavepoint savepoint = 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setSavepoint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(savepoint);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only the first changes (customers)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Passive Updates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290" y="1142984"/>
            <a:ext cx="778671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Decouple from passive updates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(EObject object : resource.getContents())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(Company)object;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// Work with local model…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refresh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Work with refreshed model…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Stay in sync from here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Change Subscriptions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50780" y="1142984"/>
            <a:ext cx="80932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Subscribe to repository for CDO adapters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view.options().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setChangeSubscriptionPolicy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(CDOAdapterPolicy.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Define your CDO 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class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extends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AdapterImpl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implements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Arial" pitchFamily="34" charset="0"/>
                <a:cs typeface="Arial" pitchFamily="34" charset="0"/>
              </a:rPr>
              <a:t>@Override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notifyChanged(Notification msg)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</a:t>
            </a:r>
            <a:r>
              <a:rPr lang="de-DE" sz="16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Modified remotely: "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 msg.getNotifier());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Attach your adapter to any object to trigger a particular subscription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resource.eAdapters().add(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new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Query Framework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844" y="1071546"/>
            <a:ext cx="90011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CDOQuery query = view.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"SQL"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"SELECT cdoid FROM Company WHERE name LIKE ${name}"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setParameter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"name"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"Foo%"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setMaxResults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Send query to server and iterate the result asynchronously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(Iterator&lt;Company&gt; it =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getResultAsync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(Company.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it.hasNext())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it.next();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System.out.println(company);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Closing the view closes all open queries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Application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3" y="1285860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feil nach links 67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7" grpId="0" animBg="1"/>
      <p:bldP spid="80" grpId="0" animBg="1"/>
      <p:bldP spid="96" grpId="0" animBg="1"/>
      <p:bldP spid="97" grpId="0" animBg="1"/>
      <p:bldP spid="98" grpId="0" animBg="1"/>
      <p:bldP spid="84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Stu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2232"/>
            <a:ext cx="4357718" cy="368285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357686" y="-24"/>
            <a:ext cx="4786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NEXT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71470" y="428604"/>
            <a:ext cx="4643470" cy="57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mode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Checkout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Re-sync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Legacy model support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Ecore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UML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3rd party models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OCL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 common query language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For commit validation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Model code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Custom data types (persistence)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Operations (e.g. in OCL)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GMF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Workspace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Team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CDO Explorer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14876" y="1073522"/>
            <a:ext cx="4429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STEPS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Cross References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3" y="1285860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sp>
          <p:nvSpPr>
            <p:cNvPr id="10" name="Ellipse 9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64" name="Pfeil nach links 63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Model View Controller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4" y="1285860"/>
            <a:ext cx="1143040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68" name="Pfeil nach links 67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Business Logic is Yours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Models Generated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sp>
          <p:nvSpPr>
            <p:cNvPr id="10" name="Ellipse 9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Persistence Handled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Default Serialization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 w="57150"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XMLResource</a:t>
            </a: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 w="57150"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BinaryResource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96638" cy="41197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50151" cy="41197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Abgerundetes Rechteck 1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1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1277</Words>
  <Application>Microsoft Office PowerPoint</Application>
  <PresentationFormat>Bildschirmpräsentation (4:3)</PresentationFormat>
  <Paragraphs>433</Paragraphs>
  <Slides>30</Slides>
  <Notes>30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Template</vt:lpstr>
      <vt:lpstr>Scale, Share and Store your Models with CDO 2.0</vt:lpstr>
      <vt:lpstr>Agenda</vt:lpstr>
      <vt:lpstr>Typical Application</vt:lpstr>
      <vt:lpstr>Cross References by EMF</vt:lpstr>
      <vt:lpstr>Model View Controller by EMF</vt:lpstr>
      <vt:lpstr>Business Logic is Yours</vt:lpstr>
      <vt:lpstr>Models Generated by EMF</vt:lpstr>
      <vt:lpstr>Persistence Handled by EMF</vt:lpstr>
      <vt:lpstr>Default Serialization by EMF</vt:lpstr>
      <vt:lpstr>EMF Snippet</vt:lpstr>
      <vt:lpstr>Typical CDO Deployment</vt:lpstr>
      <vt:lpstr>Multiple Repositories</vt:lpstr>
      <vt:lpstr>Typical CDO Application</vt:lpstr>
      <vt:lpstr>Integration with ResourceSet</vt:lpstr>
      <vt:lpstr>Each Repository Once per ViewSet</vt:lpstr>
      <vt:lpstr>Multiple Views per Session</vt:lpstr>
      <vt:lpstr>Scalability through Revisions</vt:lpstr>
      <vt:lpstr>Views are Revision Selectors</vt:lpstr>
      <vt:lpstr>Object State Machine</vt:lpstr>
      <vt:lpstr>Typical CDO Server</vt:lpstr>
      <vt:lpstr>Live Demonstration</vt:lpstr>
      <vt:lpstr>Opening a Session</vt:lpstr>
      <vt:lpstr>Opening Views, Audits and Transactions</vt:lpstr>
      <vt:lpstr>Structured Resources / Queries</vt:lpstr>
      <vt:lpstr>Explicit Locking</vt:lpstr>
      <vt:lpstr>Save Points</vt:lpstr>
      <vt:lpstr>Passive Updates</vt:lpstr>
      <vt:lpstr>Change Subscriptions</vt:lpstr>
      <vt:lpstr>Query Framework</vt:lpstr>
      <vt:lpstr>Folie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959</cp:revision>
  <dcterms:created xsi:type="dcterms:W3CDTF">2008-08-22T09:52:33Z</dcterms:created>
  <dcterms:modified xsi:type="dcterms:W3CDTF">2009-01-28T15:47:53Z</dcterms:modified>
</cp:coreProperties>
</file>