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wmf" ContentType="image/x-wmf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Default Extension="gif" ContentType="image/gif"/>
  <Override PartName="/ppt/notesSlides/notesSlide20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Default Extension="jpeg" ContentType="image/jpeg"/>
  <Override PartName="/ppt/notesSlides/notesSlide17.xml" ContentType="application/vnd.openxmlformats-officedocument.presentationml.notesSlide+xml"/>
  <Default Extension="emf" ContentType="image/x-em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503" r:id="rId2"/>
    <p:sldId id="509" r:id="rId3"/>
    <p:sldId id="522" r:id="rId4"/>
    <p:sldId id="504" r:id="rId5"/>
    <p:sldId id="506" r:id="rId6"/>
    <p:sldId id="525" r:id="rId7"/>
    <p:sldId id="505" r:id="rId8"/>
    <p:sldId id="524" r:id="rId9"/>
    <p:sldId id="521" r:id="rId10"/>
    <p:sldId id="507" r:id="rId11"/>
    <p:sldId id="526" r:id="rId12"/>
    <p:sldId id="510" r:id="rId13"/>
    <p:sldId id="512" r:id="rId14"/>
    <p:sldId id="514" r:id="rId15"/>
    <p:sldId id="516" r:id="rId16"/>
    <p:sldId id="517" r:id="rId17"/>
    <p:sldId id="518" r:id="rId18"/>
    <p:sldId id="519" r:id="rId19"/>
    <p:sldId id="527" r:id="rId20"/>
    <p:sldId id="513" r:id="rId21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22"/>
    <a:srgbClr val="1100EE"/>
    <a:srgbClr val="2F2672"/>
    <a:srgbClr val="00EE2D"/>
    <a:srgbClr val="FFC247"/>
    <a:srgbClr val="FFFFFF"/>
    <a:srgbClr val="DCDCDC"/>
    <a:srgbClr val="DDDDDD"/>
    <a:srgbClr val="DEDEDE"/>
    <a:srgbClr val="0066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notesView">
  <p:normalViewPr horzBarState="maximized">
    <p:restoredLeft sz="12042" autoAdjust="0"/>
    <p:restoredTop sz="94706" autoAdjust="0"/>
  </p:normalViewPr>
  <p:slideViewPr>
    <p:cSldViewPr snapToObjects="1">
      <p:cViewPr varScale="1">
        <p:scale>
          <a:sx n="113" d="100"/>
          <a:sy n="113" d="100"/>
        </p:scale>
        <p:origin x="-1668" y="-96"/>
      </p:cViewPr>
      <p:guideLst>
        <p:guide orient="horz"/>
        <p:guide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-3774" y="-84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F1399A-6279-467A-AFC4-7FDFDBD65377}" type="datetimeFigureOut">
              <a:rPr lang="de-DE" smtClean="0"/>
              <a:pPr/>
              <a:t>02.11.2011</a:t>
            </a:fld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F683E-A112-4E88-B3FA-413CD125B4DB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FD53E2-34CB-4AAB-9DD8-91E5E18A88A0}" type="datetimeFigureOut">
              <a:rPr lang="de-DE" smtClean="0"/>
              <a:pPr/>
              <a:t>02.11.2011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ED7C9E-BA51-42D1-90EB-EC9D244062D6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mtClean="0"/>
              <a:t>CDO is a Runtime Platform for Models </a:t>
            </a:r>
          </a:p>
          <a:p>
            <a:endParaRPr lang="en-US" smtClean="0"/>
          </a:p>
          <a:p>
            <a:r>
              <a:rPr lang="en-US" smtClean="0"/>
              <a:t>	with </a:t>
            </a:r>
            <a:r>
              <a:rPr lang="en-US" smtClean="0"/>
              <a:t>a Focus on Non-Business Aspects</a:t>
            </a:r>
          </a:p>
          <a:p>
            <a:endParaRPr lang="en-US" smtClean="0"/>
          </a:p>
          <a:p>
            <a:r>
              <a:rPr lang="en-US" smtClean="0"/>
              <a:t>	Like </a:t>
            </a:r>
            <a:r>
              <a:rPr lang="en-US" smtClean="0"/>
              <a:t>Distribution, Persistence, Transactionality </a:t>
            </a:r>
          </a:p>
          <a:p>
            <a:endParaRPr lang="en-US" smtClean="0"/>
          </a:p>
          <a:p>
            <a:r>
              <a:rPr lang="en-US" smtClean="0"/>
              <a:t>In the following I will outline some of them </a:t>
            </a:r>
          </a:p>
          <a:p>
            <a:endParaRPr lang="en-US" smtClean="0"/>
          </a:p>
          <a:p>
            <a:r>
              <a:rPr lang="en-US" smtClean="0"/>
              <a:t>	And </a:t>
            </a:r>
            <a:r>
              <a:rPr lang="en-US" smtClean="0"/>
              <a:t>finally show some real life use cases</a:t>
            </a:r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 a similar way you can switch between separate branches of development.</a:t>
            </a:r>
          </a:p>
          <a:p>
            <a:endParaRPr lang="de-DE" smtClean="0"/>
          </a:p>
          <a:p>
            <a:r>
              <a:rPr lang="de-DE" smtClean="0"/>
              <a:t>Branches are layed out in a hierarchical namespace.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CDO is a runtime technology with a focus on sophisticated APIs.</a:t>
            </a:r>
          </a:p>
          <a:p>
            <a:endParaRPr lang="de-DE" smtClean="0"/>
          </a:p>
          <a:p>
            <a:r>
              <a:rPr lang="de-DE" smtClean="0"/>
              <a:t>This is an example of opening a transaction on the MAIN branch,</a:t>
            </a:r>
          </a:p>
          <a:p>
            <a:r>
              <a:rPr lang="de-DE" smtClean="0"/>
              <a:t> </a:t>
            </a:r>
          </a:p>
          <a:p>
            <a:r>
              <a:rPr lang="de-DE" smtClean="0"/>
              <a:t>	Merging </a:t>
            </a:r>
            <a:r>
              <a:rPr lang="de-DE" smtClean="0"/>
              <a:t>changes from a team branch</a:t>
            </a:r>
          </a:p>
          <a:p>
            <a:endParaRPr lang="de-DE" smtClean="0"/>
          </a:p>
          <a:p>
            <a:r>
              <a:rPr lang="de-DE" smtClean="0"/>
              <a:t>	And </a:t>
            </a:r>
            <a:r>
              <a:rPr lang="de-DE" smtClean="0"/>
              <a:t>finally committing the result.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This example shows how to query the repository with OCL.</a:t>
            </a:r>
          </a:p>
          <a:p>
            <a:endParaRPr lang="de-DE" smtClean="0"/>
          </a:p>
          <a:p>
            <a:r>
              <a:rPr lang="de-DE" smtClean="0"/>
              <a:t>Here the </a:t>
            </a:r>
            <a:r>
              <a:rPr lang="de-DE" smtClean="0"/>
              <a:t>results are </a:t>
            </a:r>
            <a:r>
              <a:rPr lang="de-DE" smtClean="0"/>
              <a:t>asynchronously delivered to </a:t>
            </a:r>
            <a:r>
              <a:rPr lang="de-DE" smtClean="0"/>
              <a:t>the client.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CDO can be operated in different deployment scenarios.</a:t>
            </a:r>
          </a:p>
          <a:p>
            <a:endParaRPr lang="de-DE" smtClean="0"/>
          </a:p>
          <a:p>
            <a:r>
              <a:rPr lang="de-DE" smtClean="0"/>
              <a:t>Here </a:t>
            </a:r>
            <a:r>
              <a:rPr lang="de-DE" smtClean="0"/>
              <a:t>you see a </a:t>
            </a:r>
            <a:r>
              <a:rPr lang="de-DE" smtClean="0"/>
              <a:t>fail-over cluster </a:t>
            </a:r>
          </a:p>
          <a:p>
            <a:endParaRPr lang="de-DE" smtClean="0"/>
          </a:p>
          <a:p>
            <a:r>
              <a:rPr lang="de-DE" smtClean="0"/>
              <a:t>	where </a:t>
            </a:r>
            <a:r>
              <a:rPr lang="de-DE" smtClean="0"/>
              <a:t>clients are shielded from the potential failure </a:t>
            </a:r>
            <a:endParaRPr lang="de-DE" smtClean="0"/>
          </a:p>
          <a:p>
            <a:r>
              <a:rPr lang="de-DE" smtClean="0"/>
              <a:t>	</a:t>
            </a:r>
            <a:r>
              <a:rPr lang="de-DE" smtClean="0"/>
              <a:t>of </a:t>
            </a:r>
            <a:r>
              <a:rPr lang="de-DE" smtClean="0"/>
              <a:t>the active master server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This setup involves the replication of the master repository</a:t>
            </a:r>
          </a:p>
          <a:p>
            <a:endParaRPr lang="de-DE" smtClean="0"/>
          </a:p>
          <a:p>
            <a:r>
              <a:rPr lang="de-DE" smtClean="0"/>
              <a:t>	To </a:t>
            </a:r>
            <a:r>
              <a:rPr lang="de-DE" smtClean="0"/>
              <a:t>a number of offline servers</a:t>
            </a:r>
          </a:p>
          <a:p>
            <a:endParaRPr lang="de-DE" smtClean="0"/>
          </a:p>
          <a:p>
            <a:r>
              <a:rPr lang="de-DE" smtClean="0"/>
              <a:t>	Each </a:t>
            </a:r>
            <a:r>
              <a:rPr lang="de-DE" smtClean="0"/>
              <a:t>of which can </a:t>
            </a:r>
            <a:r>
              <a:rPr lang="de-DE" smtClean="0"/>
              <a:t>serve </a:t>
            </a:r>
            <a:r>
              <a:rPr lang="de-DE" smtClean="0"/>
              <a:t>multiple clients in turn.</a:t>
            </a:r>
          </a:p>
          <a:p>
            <a:endParaRPr lang="de-DE" smtClean="0"/>
          </a:p>
          <a:p>
            <a:r>
              <a:rPr lang="de-DE" smtClean="0"/>
              <a:t>This can also be combined with fail-over clusters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Now some examples:</a:t>
            </a:r>
          </a:p>
          <a:p>
            <a:endParaRPr lang="de-DE" smtClean="0"/>
          </a:p>
          <a:p>
            <a:r>
              <a:rPr lang="de-DE" smtClean="0"/>
              <a:t>The NASA uses CDO for their distributed project management of the next Mars Mission.</a:t>
            </a:r>
          </a:p>
          <a:p>
            <a:endParaRPr lang="de-DE" smtClean="0"/>
          </a:p>
          <a:p>
            <a:r>
              <a:rPr lang="de-DE" smtClean="0"/>
              <a:t>Each engineer sees immediately what the rest of the team is doing.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The Canadian Space Agency deploys CDO to a crowd of mobile Robots </a:t>
            </a:r>
          </a:p>
          <a:p>
            <a:endParaRPr lang="de-DE" smtClean="0"/>
          </a:p>
          <a:p>
            <a:r>
              <a:rPr lang="de-DE" smtClean="0"/>
              <a:t>	that </a:t>
            </a:r>
            <a:r>
              <a:rPr lang="de-DE" smtClean="0"/>
              <a:t>commit their sensor data into a central repository.</a:t>
            </a:r>
          </a:p>
          <a:p>
            <a:endParaRPr lang="de-DE" smtClean="0"/>
          </a:p>
          <a:p>
            <a:r>
              <a:rPr lang="de-DE" smtClean="0"/>
              <a:t>Effectively they all share sort of a common experience.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A swedish company offers a tool for complex physical simulations.</a:t>
            </a:r>
          </a:p>
          <a:p>
            <a:endParaRPr lang="de-DE" smtClean="0"/>
          </a:p>
          <a:p>
            <a:r>
              <a:rPr lang="de-DE" smtClean="0"/>
              <a:t>They can author a problem in collaboration.</a:t>
            </a:r>
          </a:p>
          <a:p>
            <a:endParaRPr lang="de-DE" smtClean="0"/>
          </a:p>
          <a:p>
            <a:r>
              <a:rPr lang="de-DE" smtClean="0"/>
              <a:t>And send it through a CDO repository to a computation farm.</a:t>
            </a:r>
          </a:p>
          <a:p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The UBS bank is currently realizing their vision of  an integrated tool chain</a:t>
            </a:r>
          </a:p>
          <a:p>
            <a:endParaRPr lang="de-DE" smtClean="0"/>
          </a:p>
          <a:p>
            <a:r>
              <a:rPr lang="de-DE" smtClean="0"/>
              <a:t>They preserve the enterprise knowledge </a:t>
            </a:r>
          </a:p>
          <a:p>
            <a:endParaRPr lang="de-DE" smtClean="0"/>
          </a:p>
          <a:p>
            <a:r>
              <a:rPr lang="de-DE" smtClean="0"/>
              <a:t>	and </a:t>
            </a:r>
            <a:r>
              <a:rPr lang="de-DE" smtClean="0"/>
              <a:t>make it available to the technical projects</a:t>
            </a:r>
          </a:p>
          <a:p>
            <a:endParaRPr lang="de-DE" smtClean="0"/>
          </a:p>
          <a:p>
            <a:r>
              <a:rPr lang="de-DE" smtClean="0"/>
              <a:t>	Through </a:t>
            </a:r>
            <a:r>
              <a:rPr lang="de-DE" smtClean="0"/>
              <a:t>a model bus -  implemented with CDO.</a:t>
            </a:r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Here are some more examples of successful CDO  usages,</a:t>
            </a:r>
          </a:p>
          <a:p>
            <a:r>
              <a:rPr lang="de-DE" smtClean="0"/>
              <a:t>	</a:t>
            </a:r>
            <a:r>
              <a:rPr lang="de-DE" smtClean="0"/>
              <a:t>partly taken from  my own customer history.</a:t>
            </a:r>
            <a:endParaRPr lang="de-DE" smtClean="0"/>
          </a:p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Models and Meta Models are Committed to a Central Server</a:t>
            </a:r>
          </a:p>
          <a:p>
            <a:endParaRPr lang="de-DE" smtClean="0"/>
          </a:p>
          <a:p>
            <a:r>
              <a:rPr lang="de-DE" smtClean="0"/>
              <a:t>They‘re Automatically Distributed to Other Clients in the Network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If </a:t>
            </a:r>
            <a:r>
              <a:rPr lang="de-DE" smtClean="0"/>
              <a:t>you‘re interested in </a:t>
            </a:r>
            <a:r>
              <a:rPr lang="de-DE" b="1" smtClean="0"/>
              <a:t>how</a:t>
            </a:r>
            <a:r>
              <a:rPr lang="de-DE" smtClean="0"/>
              <a:t> CDO can do all this</a:t>
            </a:r>
          </a:p>
          <a:p>
            <a:endParaRPr lang="de-DE" smtClean="0"/>
          </a:p>
          <a:p>
            <a:r>
              <a:rPr lang="de-DE" smtClean="0"/>
              <a:t>	I </a:t>
            </a:r>
            <a:r>
              <a:rPr lang="de-DE" smtClean="0"/>
              <a:t>invite you to watch </a:t>
            </a:r>
            <a:r>
              <a:rPr lang="de-DE" smtClean="0"/>
              <a:t>my show on Friday morning, </a:t>
            </a:r>
            <a:endParaRPr lang="de-DE" smtClean="0"/>
          </a:p>
          <a:p>
            <a:endParaRPr lang="de-DE" smtClean="0"/>
          </a:p>
          <a:p>
            <a:r>
              <a:rPr lang="de-DE" smtClean="0"/>
              <a:t>I‘ll </a:t>
            </a:r>
            <a:r>
              <a:rPr lang="de-DE" smtClean="0"/>
              <a:t>take you on </a:t>
            </a:r>
            <a:r>
              <a:rPr lang="de-DE" smtClean="0"/>
              <a:t>a realtime 3D </a:t>
            </a:r>
            <a:r>
              <a:rPr lang="de-DE" smtClean="0"/>
              <a:t>trip into the world of CDO</a:t>
            </a:r>
          </a:p>
          <a:p>
            <a:endParaRPr lang="de-DE" smtClean="0"/>
          </a:p>
          <a:p>
            <a:r>
              <a:rPr lang="de-DE" smtClean="0"/>
              <a:t>where you‘ll be able  to actually watch  all the objects </a:t>
            </a:r>
          </a:p>
          <a:p>
            <a:r>
              <a:rPr lang="de-DE" smtClean="0"/>
              <a:t>	</a:t>
            </a:r>
            <a:r>
              <a:rPr lang="de-DE" smtClean="0"/>
              <a:t>calling  methods </a:t>
            </a:r>
            <a:r>
              <a:rPr lang="de-DE" smtClean="0"/>
              <a:t>on other objects </a:t>
            </a:r>
          </a:p>
          <a:p>
            <a:r>
              <a:rPr lang="de-DE" smtClean="0"/>
              <a:t>	</a:t>
            </a:r>
            <a:r>
              <a:rPr lang="de-DE" smtClean="0"/>
              <a:t>or sending network signals around.</a:t>
            </a:r>
          </a:p>
          <a:p>
            <a:endParaRPr lang="de-DE" smtClean="0"/>
          </a:p>
          <a:p>
            <a:r>
              <a:rPr lang="de-DE" smtClean="0"/>
              <a:t>I thank you for now!</a:t>
            </a:r>
            <a:endParaRPr lang="de-DE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The Storage Layer of CDO is Pluggable and very Flexible</a:t>
            </a:r>
          </a:p>
          <a:p>
            <a:endParaRPr lang="de-DE" smtClean="0"/>
          </a:p>
          <a:p>
            <a:r>
              <a:rPr lang="de-DE" smtClean="0"/>
              <a:t>We already ship with 6 completely different backend Stores</a:t>
            </a:r>
          </a:p>
          <a:p>
            <a:endParaRPr lang="de-DE" smtClean="0"/>
          </a:p>
          <a:p>
            <a:r>
              <a:rPr lang="de-DE" smtClean="0"/>
              <a:t>And you can easily develop an integration with your own data layer.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Lazy Loading in EMF  happens in terms of whole Resources</a:t>
            </a:r>
          </a:p>
          <a:p>
            <a:endParaRPr lang="de-DE" smtClean="0"/>
          </a:p>
          <a:p>
            <a:r>
              <a:rPr lang="de-DE" smtClean="0"/>
              <a:t>Whereas CDO loads single objects only when they‘re needed.</a:t>
            </a:r>
          </a:p>
          <a:p>
            <a:endParaRPr lang="de-DE" smtClean="0"/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Different forms of Prefetching are also supported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CDO comes with automatic and transparent Memory Management</a:t>
            </a:r>
          </a:p>
          <a:p>
            <a:endParaRPr lang="de-DE" smtClean="0"/>
          </a:p>
          <a:p>
            <a:r>
              <a:rPr lang="de-DE" smtClean="0"/>
              <a:t>Objects are garbage collected when they‘re no longer needed</a:t>
            </a:r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While in EMF the Resources even grow when you unload them!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 a CDO Application you can open multiple views on your model</a:t>
            </a:r>
          </a:p>
          <a:p>
            <a:endParaRPr lang="de-DE" smtClean="0"/>
          </a:p>
          <a:p>
            <a:r>
              <a:rPr lang="de-DE" smtClean="0"/>
              <a:t>All views opened from the same session share the underlying model data</a:t>
            </a:r>
          </a:p>
          <a:p>
            <a:endParaRPr lang="de-DE" smtClean="0"/>
          </a:p>
          <a:p>
            <a:r>
              <a:rPr lang="de-DE" smtClean="0"/>
              <a:t>We distinguish between read-only views and transactional views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In Multi Threaded Applications you can render the entire UI with a single read-only view.</a:t>
            </a:r>
          </a:p>
          <a:p>
            <a:endParaRPr lang="de-DE" smtClean="0"/>
          </a:p>
          <a:p>
            <a:endParaRPr lang="de-DE" smtClean="0"/>
          </a:p>
          <a:p>
            <a:r>
              <a:rPr lang="de-DE" smtClean="0"/>
              <a:t>Each User Action opens a new transaction </a:t>
            </a:r>
            <a:r>
              <a:rPr lang="de-DE" smtClean="0"/>
              <a:t> that </a:t>
            </a:r>
            <a:r>
              <a:rPr lang="de-DE" smtClean="0"/>
              <a:t>can be </a:t>
            </a:r>
            <a:r>
              <a:rPr lang="de-DE" smtClean="0"/>
              <a:t>safely executed </a:t>
            </a:r>
            <a:r>
              <a:rPr lang="de-DE" smtClean="0"/>
              <a:t>in a background job.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CDO supports Optimistic and Pessimistic Locking with Lock Escalation</a:t>
            </a:r>
          </a:p>
          <a:p>
            <a:endParaRPr lang="de-DE" smtClean="0"/>
          </a:p>
          <a:p>
            <a:r>
              <a:rPr lang="de-DE" smtClean="0"/>
              <a:t>In addition a CDO Server can run multiple levels of </a:t>
            </a:r>
            <a:r>
              <a:rPr lang="de-DE" smtClean="0"/>
              <a:t>Integrity Checks </a:t>
            </a:r>
            <a:r>
              <a:rPr lang="de-DE" smtClean="0"/>
              <a:t>on each commit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DE" smtClean="0"/>
              <a:t>With Read-only views you can easily travel back and forth in time.</a:t>
            </a:r>
          </a:p>
          <a:p>
            <a:endParaRPr lang="de-DE" smtClean="0"/>
          </a:p>
          <a:p>
            <a:r>
              <a:rPr lang="de-DE" smtClean="0"/>
              <a:t>That makes Auditing a snap!</a:t>
            </a:r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8ED7C9E-BA51-42D1-90EB-EC9D244062D6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635269"/>
            <a:ext cx="7772400" cy="1470025"/>
          </a:xfrm>
        </p:spPr>
        <p:txBody>
          <a:bodyPr/>
          <a:lstStyle>
            <a:lvl1pPr>
              <a:defRPr b="1">
                <a:solidFill>
                  <a:srgbClr val="2F2672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6350"/>
            <a:ext cx="7715304" cy="365125"/>
          </a:xfrm>
        </p:spPr>
        <p:txBody>
          <a:bodyPr/>
          <a:lstStyle>
            <a:lvl1pPr algn="l">
              <a:defRPr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286776" y="6356350"/>
            <a:ext cx="642942" cy="365125"/>
          </a:xfrm>
        </p:spPr>
        <p:txBody>
          <a:bodyPr/>
          <a:lstStyle>
            <a:lvl1pPr>
              <a:defRPr>
                <a:solidFill>
                  <a:schemeClr val="bg1">
                    <a:lumMod val="8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advClick="0" advTm="15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28596" y="6357958"/>
            <a:ext cx="7643866" cy="365125"/>
          </a:xfrm>
        </p:spPr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‹Nr.›</a:t>
            </a:fld>
            <a:endParaRPr lang="en-US"/>
          </a:p>
        </p:txBody>
      </p:sp>
    </p:spTree>
  </p:cSld>
  <p:clrMapOvr>
    <a:masterClrMapping/>
  </p:clrMapOvr>
  <p:transition advClick="0" advTm="15000">
    <p:fade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8" descr="light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0" y="6286500"/>
            <a:ext cx="9144000" cy="571500"/>
          </a:xfrm>
          <a:prstGeom prst="rect">
            <a:avLst/>
          </a:prstGeom>
          <a:noFill/>
        </p:spPr>
      </p:pic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28596" y="285728"/>
            <a:ext cx="8286808" cy="1131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28596" y="1571612"/>
            <a:ext cx="8286808" cy="4572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28596" y="6356350"/>
            <a:ext cx="764386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 smtClean="0"/>
              <a:t>Scale, Share and Store your Models with CDO</a:t>
            </a:r>
          </a:p>
          <a:p>
            <a:r>
              <a:rPr lang="en-US" smtClean="0"/>
              <a:t>© 2010 by Eike Stepper, Berlin, Germany. Made available under the EPL v1.0</a:t>
            </a:r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143900" y="6356350"/>
            <a:ext cx="64294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85000"/>
                  </a:schemeClr>
                </a:solidFill>
              </a:defRPr>
            </a:lvl1pPr>
          </a:lstStyle>
          <a:p>
            <a:fld id="{BDF3D838-FCC4-4337-BAF0-78E53BE91885}" type="slidenum">
              <a:rPr lang="en-US" smtClean="0"/>
              <a:pPr/>
              <a:t>‹Nr.›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ransition advClick="0" advTm="15000">
    <p:fade/>
  </p:transition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2F2672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Wingdings" pitchFamily="2" charset="2"/>
        <a:buChar char="§"/>
        <a:defRPr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Wingdings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epper\Desktop\_TEMP_\CDO_Ignite\branching.avi" TargetMode="Externa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epper\Desktop\_TEMP_\CDO_Ignite\nasa.avi" TargetMode="External"/><Relationship Id="rId4" Type="http://schemas.openxmlformats.org/officeDocument/2006/relationships/image" Target="../media/image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gi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epper\Desktop\_TEMP_\CDO_Ignite\cdo3d.avi" TargetMode="External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Stepper\Desktop\_TEMP_\CDO_Ignite\timeslider.avi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feld 9"/>
          <p:cNvSpPr txBox="1"/>
          <p:nvPr/>
        </p:nvSpPr>
        <p:spPr>
          <a:xfrm>
            <a:off x="5355449" y="539431"/>
            <a:ext cx="2502699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Eike Stepper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stepper@esc-net.de</a:t>
            </a:r>
          </a:p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http://www.esc-net.de</a:t>
            </a:r>
          </a:p>
          <a:p>
            <a:pPr algn="r"/>
            <a:r>
              <a:rPr lang="en-US" sz="1050" smtClean="0">
                <a:solidFill>
                  <a:srgbClr val="0066FF"/>
                </a:solidFill>
                <a:latin typeface="Arial" pitchFamily="34" charset="0"/>
                <a:ea typeface="+mj-ea"/>
                <a:cs typeface="Arial" pitchFamily="34" charset="0"/>
              </a:rPr>
              <a:t>http://thegordian.blogspot.com</a:t>
            </a:r>
          </a:p>
          <a:p>
            <a:pPr algn="r"/>
            <a:endParaRPr lang="en-US" sz="1050" b="1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  <a:p>
            <a:pPr algn="r"/>
            <a:r>
              <a:rPr lang="en-US" sz="105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Berlin, Germany</a:t>
            </a:r>
          </a:p>
        </p:txBody>
      </p:sp>
      <p:grpSp>
        <p:nvGrpSpPr>
          <p:cNvPr id="4" name="Gruppieren 18"/>
          <p:cNvGrpSpPr/>
          <p:nvPr/>
        </p:nvGrpSpPr>
        <p:grpSpPr>
          <a:xfrm>
            <a:off x="7858148" y="488296"/>
            <a:ext cx="1071570" cy="1566187"/>
            <a:chOff x="7858148" y="434053"/>
            <a:chExt cx="1071570" cy="1566187"/>
          </a:xfrm>
        </p:grpSpPr>
        <p:grpSp>
          <p:nvGrpSpPr>
            <p:cNvPr id="5" name="Gruppieren 5"/>
            <p:cNvGrpSpPr/>
            <p:nvPr/>
          </p:nvGrpSpPr>
          <p:grpSpPr>
            <a:xfrm>
              <a:off x="7858148" y="434053"/>
              <a:ext cx="1071570" cy="1412525"/>
              <a:chOff x="6966065" y="3158836"/>
              <a:chExt cx="1463040" cy="1928554"/>
            </a:xfrm>
          </p:grpSpPr>
          <p:pic>
            <p:nvPicPr>
              <p:cNvPr id="7" name="Picture 30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000885" y="3214686"/>
                <a:ext cx="1393041" cy="1857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8" name="Abgerundetes Rechteck 7"/>
              <p:cNvSpPr/>
              <p:nvPr/>
            </p:nvSpPr>
            <p:spPr bwMode="auto">
              <a:xfrm>
                <a:off x="6966065" y="3158836"/>
                <a:ext cx="1463040" cy="1928554"/>
              </a:xfrm>
              <a:prstGeom prst="roundRect">
                <a:avLst/>
              </a:prstGeom>
              <a:noFill/>
              <a:ln w="127000" cap="flat" cmpd="sng" algn="ctr">
                <a:solidFill>
                  <a:schemeClr val="bg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ea typeface="ＭＳ Ｐゴシック" pitchFamily="80" charset="-128"/>
                  <a:cs typeface="Arial" pitchFamily="34" charset="0"/>
                </a:endParaRPr>
              </a:p>
            </p:txBody>
          </p:sp>
        </p:grpSp>
        <p:sp>
          <p:nvSpPr>
            <p:cNvPr id="16" name="Rechteck 15"/>
            <p:cNvSpPr/>
            <p:nvPr/>
          </p:nvSpPr>
          <p:spPr>
            <a:xfrm>
              <a:off x="7858148" y="1797590"/>
              <a:ext cx="1071570" cy="20265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-32" y="2348880"/>
            <a:ext cx="9144000" cy="2827347"/>
          </a:xfrm>
        </p:spPr>
        <p:txBody>
          <a:bodyPr>
            <a:normAutofit/>
          </a:bodyPr>
          <a:lstStyle/>
          <a:p>
            <a:r>
              <a:rPr lang="en-US" sz="13800" smtClean="0"/>
              <a:t>CDO</a:t>
            </a:r>
            <a:r>
              <a:rPr lang="en-US" smtClean="0"/>
              <a:t/>
            </a:r>
            <a:br>
              <a:rPr lang="en-US" smtClean="0"/>
            </a:br>
            <a:r>
              <a:rPr lang="en-US" sz="3600" smtClean="0"/>
              <a:t>Orthogonal Aspects of Models</a:t>
            </a:r>
            <a:endParaRPr lang="en-US">
              <a:solidFill>
                <a:srgbClr val="2F2672"/>
              </a:solidFill>
            </a:endParaRPr>
          </a:p>
        </p:txBody>
      </p:sp>
      <p:sp>
        <p:nvSpPr>
          <p:cNvPr id="13" name="Textfeld 12"/>
          <p:cNvSpPr txBox="1"/>
          <p:nvPr/>
        </p:nvSpPr>
        <p:spPr>
          <a:xfrm>
            <a:off x="2643174" y="5486214"/>
            <a:ext cx="3857652" cy="357190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/>
          </a:bodyPr>
          <a:lstStyle/>
          <a:p>
            <a:pPr algn="ctr">
              <a:spcBef>
                <a:spcPct val="0"/>
              </a:spcBef>
            </a:pPr>
            <a:r>
              <a:rPr lang="en-US" sz="1600" b="1" smtClean="0">
                <a:solidFill>
                  <a:srgbClr val="2F2672"/>
                </a:solidFill>
                <a:latin typeface="Arial" pitchFamily="34" charset="0"/>
                <a:ea typeface="+mj-ea"/>
                <a:cs typeface="Arial" pitchFamily="34" charset="0"/>
              </a:rPr>
              <a:t>EclipseCon Europe, November 2, 2011</a:t>
            </a:r>
            <a:endParaRPr lang="en-US" sz="1600" b="1" dirty="0" smtClean="0">
              <a:solidFill>
                <a:srgbClr val="2F2672"/>
              </a:solidFill>
              <a:latin typeface="Arial" pitchFamily="34" charset="0"/>
              <a:ea typeface="+mj-ea"/>
              <a:cs typeface="Arial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>
            <a:off x="2731458" y="5477747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>
            <a:off x="2731458" y="5807641"/>
            <a:ext cx="3670634" cy="0"/>
          </a:xfrm>
          <a:prstGeom prst="line">
            <a:avLst/>
          </a:prstGeom>
          <a:ln w="28575">
            <a:solidFill>
              <a:schemeClr val="accent4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598469"/>
            <a:ext cx="1634490" cy="1102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Branching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6" name="branching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723256" y="1159278"/>
            <a:ext cx="5729064" cy="5078034"/>
          </a:xfrm>
          <a:prstGeom prst="rect">
            <a:avLst/>
          </a:prstGeom>
        </p:spPr>
      </p:pic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6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Merging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683568" y="1556792"/>
            <a:ext cx="8460432" cy="4464496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CDOBranch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branch = branchManager.getBranch(</a:t>
            </a:r>
            <a:r>
              <a:rPr lang="de-DE" smtClean="0">
                <a:solidFill>
                  <a:srgbClr val="1100EE"/>
                </a:solidFill>
              </a:rPr>
              <a:t>"MAIN/team1"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CDOTransaction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tx = session.openTransaction();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tx.merge(branch.getHead(),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new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DefaultCDOMerger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());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endParaRPr lang="de-DE" smtClean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buNone/>
            </a:pP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tx.commit();</a:t>
            </a:r>
            <a:endParaRPr lang="de-DE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hteck 27"/>
          <p:cNvSpPr/>
          <p:nvPr/>
        </p:nvSpPr>
        <p:spPr>
          <a:xfrm>
            <a:off x="5800715" y="4903429"/>
            <a:ext cx="590007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mtClean="0">
                <a:solidFill>
                  <a:srgbClr val="1100EE"/>
                </a:solidFill>
              </a:rPr>
              <a:t>Science Fiction, Poetry, Biography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Querying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24" name="Inhaltsplatzhalter 2"/>
          <p:cNvSpPr>
            <a:spLocks noGrp="1"/>
          </p:cNvSpPr>
          <p:nvPr>
            <p:ph idx="1"/>
          </p:nvPr>
        </p:nvSpPr>
        <p:spPr>
          <a:xfrm>
            <a:off x="576064" y="1268760"/>
            <a:ext cx="8460432" cy="302433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CDOView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view = session.openView();</a:t>
            </a:r>
          </a:p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CDOQuery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query = view.createQuery(</a:t>
            </a:r>
            <a:r>
              <a:rPr lang="de-DE" smtClean="0">
                <a:solidFill>
                  <a:srgbClr val="1100EE"/>
                </a:solidFill>
              </a:rPr>
              <a:t>"ocl"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</a:t>
            </a:r>
            <a:b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de-DE" smtClean="0">
                <a:solidFill>
                  <a:srgbClr val="1100EE"/>
                </a:solidFill>
              </a:rPr>
              <a:t>"self.books-&gt;collect(b : Book | b.category"</a:t>
            </a:r>
            <a:r>
              <a:rPr lang="de-DE" smtClean="0"/>
              <a:t>)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  <a:p>
            <a:pPr>
              <a:buNone/>
            </a:pP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Iterator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&lt;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&gt; iterator = query.getResultAsync(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String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  <a:r>
              <a:rPr lang="de-DE" smtClean="0">
                <a:solidFill>
                  <a:schemeClr val="accent2">
                    <a:lumMod val="75000"/>
                  </a:schemeClr>
                </a:solidFill>
              </a:rPr>
              <a:t>class</a:t>
            </a:r>
            <a:r>
              <a:rPr lang="de-DE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);</a:t>
            </a:r>
          </a:p>
        </p:txBody>
      </p:sp>
      <p:sp>
        <p:nvSpPr>
          <p:cNvPr id="25" name="Rechteck 24"/>
          <p:cNvSpPr/>
          <p:nvPr/>
        </p:nvSpPr>
        <p:spPr>
          <a:xfrm>
            <a:off x="-4068960" y="4904307"/>
            <a:ext cx="702865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3200" b="1" smtClean="0">
                <a:solidFill>
                  <a:srgbClr val="1100EE"/>
                </a:solidFill>
              </a:rPr>
              <a:t>self.books-&gt;collect(b : Book | b.category</a:t>
            </a:r>
          </a:p>
        </p:txBody>
      </p:sp>
      <p:sp>
        <p:nvSpPr>
          <p:cNvPr id="26" name="Rechteck 25"/>
          <p:cNvSpPr/>
          <p:nvPr/>
        </p:nvSpPr>
        <p:spPr>
          <a:xfrm>
            <a:off x="-108520" y="4725144"/>
            <a:ext cx="913145" cy="94914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Rechteck 26"/>
          <p:cNvSpPr/>
          <p:nvPr/>
        </p:nvSpPr>
        <p:spPr>
          <a:xfrm>
            <a:off x="6905991" y="4762810"/>
            <a:ext cx="2346529" cy="898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3" name="Gruppieren 22"/>
          <p:cNvGrpSpPr/>
          <p:nvPr/>
        </p:nvGrpSpPr>
        <p:grpSpPr>
          <a:xfrm>
            <a:off x="611560" y="4509120"/>
            <a:ext cx="2343870" cy="1428760"/>
            <a:chOff x="755576" y="4581128"/>
            <a:chExt cx="2343870" cy="1428760"/>
          </a:xfrm>
        </p:grpSpPr>
        <p:sp>
          <p:nvSpPr>
            <p:cNvPr id="8" name="Abgerundetes Rechteck 7"/>
            <p:cNvSpPr/>
            <p:nvPr/>
          </p:nvSpPr>
          <p:spPr>
            <a:xfrm>
              <a:off x="755576" y="458112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9" name="Gerade Verbindung 8"/>
            <p:cNvCxnSpPr/>
            <p:nvPr/>
          </p:nvCxnSpPr>
          <p:spPr>
            <a:xfrm rot="16200000" flipH="1">
              <a:off x="1006117" y="529318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 Verbindung 9"/>
            <p:cNvCxnSpPr/>
            <p:nvPr/>
          </p:nvCxnSpPr>
          <p:spPr>
            <a:xfrm>
              <a:off x="1763862" y="532243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Gerade Verbindung 10"/>
            <p:cNvCxnSpPr/>
            <p:nvPr/>
          </p:nvCxnSpPr>
          <p:spPr>
            <a:xfrm>
              <a:off x="2420448" y="531825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1142988" y="519059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Ellipse 12"/>
            <p:cNvSpPr/>
            <p:nvPr/>
          </p:nvSpPr>
          <p:spPr>
            <a:xfrm>
              <a:off x="948641" y="497631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4" name="Ellipse 13"/>
            <p:cNvSpPr/>
            <p:nvPr/>
          </p:nvSpPr>
          <p:spPr>
            <a:xfrm>
              <a:off x="1127233" y="54081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5" name="Ellipse 14"/>
            <p:cNvSpPr/>
            <p:nvPr/>
          </p:nvSpPr>
          <p:spPr>
            <a:xfrm>
              <a:off x="1591579" y="515491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6" name="Ellipse 15"/>
            <p:cNvSpPr/>
            <p:nvPr/>
          </p:nvSpPr>
          <p:spPr>
            <a:xfrm>
              <a:off x="2270241" y="511919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2091645" y="551210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2583289" y="54165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19" name="Abgerundetes Rechteck 18"/>
          <p:cNvSpPr/>
          <p:nvPr/>
        </p:nvSpPr>
        <p:spPr>
          <a:xfrm>
            <a:off x="5662528" y="4863460"/>
            <a:ext cx="1645776" cy="720080"/>
          </a:xfrm>
          <a:prstGeom prst="roundRect">
            <a:avLst/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20" name="Flussdiagramm: Magnetplattenspeicher 19"/>
          <p:cNvSpPr/>
          <p:nvPr/>
        </p:nvSpPr>
        <p:spPr>
          <a:xfrm>
            <a:off x="7587664" y="4863460"/>
            <a:ext cx="872768" cy="72008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DELAY"/>
          <p:cNvSpPr/>
          <p:nvPr/>
        </p:nvSpPr>
        <p:spPr>
          <a:xfrm>
            <a:off x="8072462" y="3501008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500"/>
                            </p:stCondLst>
                            <p:childTnLst>
                              <p:par>
                                <p:cTn id="21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7 1.11111E-6 L 1.1434 1.11111E-6 " pathEditMode="relative" rAng="0" ptsTypes="AA">
                                      <p:cBhvr>
                                        <p:cTn id="22" dur="3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9500"/>
                            </p:stCondLst>
                            <p:childTnLst>
                              <p:par>
                                <p:cTn id="24" presetID="32" presetClass="emp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25" dur="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animClr clrSpc="rgb">
                                      <p:cBhvr>
                                        <p:cTn id="26" dur="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1"/>
                                      </p:to>
                                    </p:animClr>
                                    <p:set>
                                      <p:cBhvr>
                                        <p:cTn id="27" dur="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29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1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2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3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0"/>
                            </p:stCondLst>
                            <p:childTnLst>
                              <p:par>
                                <p:cTn id="35" presetID="63" presetClass="path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1.11111E-6 L -1.20503 1.11111E-6 " pathEditMode="relative" rAng="0" ptsTypes="AA">
                                      <p:cBhvr>
                                        <p:cTn id="36" dur="3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0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24" grpId="0" build="p"/>
      <p:bldP spid="25" grpId="0"/>
      <p:bldP spid="20" grpId="0" animBg="1"/>
      <p:bldP spid="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Form 35"/>
          <p:cNvCxnSpPr>
            <a:stCxn id="34" idx="3"/>
            <a:endCxn id="8" idx="0"/>
          </p:cNvCxnSpPr>
          <p:nvPr/>
        </p:nvCxnSpPr>
        <p:spPr>
          <a:xfrm>
            <a:off x="5868144" y="1700808"/>
            <a:ext cx="616952" cy="2160240"/>
          </a:xfrm>
          <a:prstGeom prst="bentConnector2">
            <a:avLst/>
          </a:prstGeom>
          <a:solidFill>
            <a:srgbClr val="FFD47D"/>
          </a:solidFill>
          <a:ln w="762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28" name="Gruppieren 27"/>
          <p:cNvGrpSpPr/>
          <p:nvPr/>
        </p:nvGrpSpPr>
        <p:grpSpPr>
          <a:xfrm>
            <a:off x="5662208" y="2852936"/>
            <a:ext cx="2797904" cy="720080"/>
            <a:chOff x="5662528" y="2852936"/>
            <a:chExt cx="2797904" cy="720080"/>
          </a:xfrm>
        </p:grpSpPr>
        <p:sp>
          <p:nvSpPr>
            <p:cNvPr id="10" name="Abgerundetes Rechteck 9"/>
            <p:cNvSpPr/>
            <p:nvPr/>
          </p:nvSpPr>
          <p:spPr>
            <a:xfrm>
              <a:off x="5662528" y="2852936"/>
              <a:ext cx="1645776" cy="720080"/>
            </a:xfrm>
            <a:prstGeom prst="roundRect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Repository</a:t>
              </a:r>
            </a:p>
          </p:txBody>
        </p:sp>
        <p:sp>
          <p:nvSpPr>
            <p:cNvPr id="11" name="Flussdiagramm: Magnetplattenspeicher 10"/>
            <p:cNvSpPr/>
            <p:nvPr/>
          </p:nvSpPr>
          <p:spPr>
            <a:xfrm>
              <a:off x="7587664" y="2852936"/>
              <a:ext cx="872768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9" name="Textfeld 58"/>
          <p:cNvSpPr txBox="1"/>
          <p:nvPr/>
        </p:nvSpPr>
        <p:spPr>
          <a:xfrm>
            <a:off x="4462371" y="1546919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>
                <a:solidFill>
                  <a:srgbClr val="00B022"/>
                </a:solidFill>
                <a:latin typeface="Arial" pitchFamily="34" charset="0"/>
                <a:cs typeface="Arial" pitchFamily="34" charset="0"/>
              </a:rPr>
              <a:t>master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Failover Cluster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26" name="Gruppieren 25"/>
          <p:cNvGrpSpPr/>
          <p:nvPr/>
        </p:nvGrpSpPr>
        <p:grpSpPr>
          <a:xfrm>
            <a:off x="5662528" y="4863460"/>
            <a:ext cx="2797904" cy="720080"/>
            <a:chOff x="5662528" y="4863460"/>
            <a:chExt cx="2797904" cy="720080"/>
          </a:xfrm>
        </p:grpSpPr>
        <p:sp>
          <p:nvSpPr>
            <p:cNvPr id="6" name="Abgerundetes Rechteck 5"/>
            <p:cNvSpPr/>
            <p:nvPr/>
          </p:nvSpPr>
          <p:spPr>
            <a:xfrm>
              <a:off x="5662528" y="4863460"/>
              <a:ext cx="1645776" cy="720080"/>
            </a:xfrm>
            <a:prstGeom prst="roundRect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Repository</a:t>
              </a:r>
            </a:p>
          </p:txBody>
        </p:sp>
        <p:sp>
          <p:nvSpPr>
            <p:cNvPr id="7" name="Flussdiagramm: Magnetplattenspeicher 6"/>
            <p:cNvSpPr/>
            <p:nvPr/>
          </p:nvSpPr>
          <p:spPr>
            <a:xfrm>
              <a:off x="7587664" y="4863460"/>
              <a:ext cx="872768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11560" y="4509120"/>
            <a:ext cx="2343870" cy="1428760"/>
            <a:chOff x="755576" y="4581128"/>
            <a:chExt cx="2343870" cy="1428760"/>
          </a:xfrm>
        </p:grpSpPr>
        <p:sp>
          <p:nvSpPr>
            <p:cNvPr id="15" name="Abgerundetes Rechteck 14"/>
            <p:cNvSpPr/>
            <p:nvPr/>
          </p:nvSpPr>
          <p:spPr>
            <a:xfrm>
              <a:off x="755576" y="458112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6200000" flipH="1">
              <a:off x="1006117" y="529318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1763862" y="532243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2420448" y="531825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142988" y="519059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948641" y="497631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127233" y="54081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91579" y="515491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270241" y="511919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091645" y="551210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583289" y="54165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0" name="Textfeld 29"/>
          <p:cNvSpPr txBox="1"/>
          <p:nvPr/>
        </p:nvSpPr>
        <p:spPr>
          <a:xfrm>
            <a:off x="6103287" y="4869160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>
                <a:solidFill>
                  <a:srgbClr val="00B022"/>
                </a:solidFill>
                <a:latin typeface="Arial" pitchFamily="34" charset="0"/>
                <a:cs typeface="Arial" pitchFamily="34" charset="0"/>
              </a:rPr>
              <a:t>master</a:t>
            </a:r>
          </a:p>
        </p:txBody>
      </p:sp>
      <p:grpSp>
        <p:nvGrpSpPr>
          <p:cNvPr id="47" name="Gruppieren 46"/>
          <p:cNvGrpSpPr/>
          <p:nvPr/>
        </p:nvGrpSpPr>
        <p:grpSpPr>
          <a:xfrm>
            <a:off x="5662208" y="3861048"/>
            <a:ext cx="2797904" cy="720080"/>
            <a:chOff x="5662528" y="3861048"/>
            <a:chExt cx="2797904" cy="720080"/>
          </a:xfrm>
        </p:grpSpPr>
        <p:grpSp>
          <p:nvGrpSpPr>
            <p:cNvPr id="27" name="Gruppieren 26"/>
            <p:cNvGrpSpPr/>
            <p:nvPr/>
          </p:nvGrpSpPr>
          <p:grpSpPr>
            <a:xfrm>
              <a:off x="5662528" y="3861048"/>
              <a:ext cx="2797904" cy="720080"/>
              <a:chOff x="5662528" y="3861048"/>
              <a:chExt cx="2797904" cy="720080"/>
            </a:xfrm>
          </p:grpSpPr>
          <p:sp>
            <p:nvSpPr>
              <p:cNvPr id="8" name="Abgerundetes Rechteck 7"/>
              <p:cNvSpPr/>
              <p:nvPr/>
            </p:nvSpPr>
            <p:spPr>
              <a:xfrm>
                <a:off x="5662528" y="3861048"/>
                <a:ext cx="1645776" cy="720080"/>
              </a:xfrm>
              <a:prstGeom prst="roundRect">
                <a:avLst/>
              </a:prstGeom>
              <a:solidFill>
                <a:srgbClr val="FFD47D"/>
              </a:solidFill>
              <a:ln w="57150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Repository</a:t>
                </a:r>
              </a:p>
            </p:txBody>
          </p:sp>
          <p:sp>
            <p:nvSpPr>
              <p:cNvPr id="9" name="Flussdiagramm: Magnetplattenspeicher 8"/>
              <p:cNvSpPr/>
              <p:nvPr/>
            </p:nvSpPr>
            <p:spPr>
              <a:xfrm>
                <a:off x="7587664" y="3861048"/>
                <a:ext cx="872768" cy="7200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31" name="Textfeld 30"/>
            <p:cNvSpPr txBox="1"/>
            <p:nvPr/>
          </p:nvSpPr>
          <p:spPr>
            <a:xfrm>
              <a:off x="6074234" y="3861048"/>
              <a:ext cx="80983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smtClean="0">
                  <a:solidFill>
                    <a:srgbClr val="FF0000"/>
                  </a:solidFill>
                  <a:latin typeface="Arial" pitchFamily="34" charset="0"/>
                  <a:cs typeface="Arial" pitchFamily="34" charset="0"/>
                </a:rPr>
                <a:t>backup</a:t>
              </a:r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6073914" y="2852936"/>
            <a:ext cx="8098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backup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4222368" y="1340768"/>
            <a:ext cx="1645776" cy="720080"/>
          </a:xfrm>
          <a:prstGeom prst="roundRect">
            <a:avLst/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Failover</a:t>
            </a:r>
          </a:p>
          <a:p>
            <a:pPr algn="ctr"/>
            <a:r>
              <a:rPr lang="en-US" sz="2000" b="1" smtClean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rPr>
              <a:t>Monitor</a:t>
            </a:r>
          </a:p>
        </p:txBody>
      </p:sp>
      <p:cxnSp>
        <p:nvCxnSpPr>
          <p:cNvPr id="37" name="Form 36"/>
          <p:cNvCxnSpPr>
            <a:stCxn id="15" idx="3"/>
            <a:endCxn id="34" idx="1"/>
          </p:cNvCxnSpPr>
          <p:nvPr/>
        </p:nvCxnSpPr>
        <p:spPr>
          <a:xfrm flipV="1">
            <a:off x="2955430" y="1700808"/>
            <a:ext cx="1266938" cy="3522692"/>
          </a:xfrm>
          <a:prstGeom prst="bentConnector3">
            <a:avLst>
              <a:gd name="adj1" fmla="val 56202"/>
            </a:avLst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orm 36"/>
          <p:cNvCxnSpPr>
            <a:stCxn id="15" idx="3"/>
            <a:endCxn id="6" idx="1"/>
          </p:cNvCxnSpPr>
          <p:nvPr/>
        </p:nvCxnSpPr>
        <p:spPr>
          <a:xfrm>
            <a:off x="2955430" y="5223500"/>
            <a:ext cx="2707098" cy="1588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6" name="Picture 2" descr="C:\Users\Stepper\AppData\Local\Microsoft\Windows\Temporary Internet Files\Content.IE5\720Y6JY8\MM900236357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52120" y="4846675"/>
            <a:ext cx="1645776" cy="757034"/>
          </a:xfrm>
          <a:prstGeom prst="rect">
            <a:avLst/>
          </a:prstGeom>
          <a:noFill/>
        </p:spPr>
      </p:pic>
      <p:pic>
        <p:nvPicPr>
          <p:cNvPr id="49" name="Picture 2" descr="C:\Users\Stepper\AppData\Local\Microsoft\Windows\Temporary Internet Files\Content.IE5\720Y6JY8\MM900236357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10150" y="4840694"/>
            <a:ext cx="861322" cy="757034"/>
          </a:xfrm>
          <a:prstGeom prst="rect">
            <a:avLst/>
          </a:prstGeom>
          <a:noFill/>
        </p:spPr>
      </p:pic>
      <p:cxnSp>
        <p:nvCxnSpPr>
          <p:cNvPr id="51" name="Form 50"/>
          <p:cNvCxnSpPr>
            <a:stCxn id="8" idx="2"/>
            <a:endCxn id="6" idx="0"/>
          </p:cNvCxnSpPr>
          <p:nvPr/>
        </p:nvCxnSpPr>
        <p:spPr>
          <a:xfrm rot="16200000" flipH="1">
            <a:off x="6344090" y="4722134"/>
            <a:ext cx="282332" cy="320"/>
          </a:xfrm>
          <a:prstGeom prst="bentConnector3">
            <a:avLst>
              <a:gd name="adj1" fmla="val 50000"/>
            </a:avLst>
          </a:prstGeom>
          <a:solidFill>
            <a:srgbClr val="FFD47D"/>
          </a:solidFill>
          <a:ln w="762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DELAY"/>
          <p:cNvSpPr/>
          <p:nvPr/>
        </p:nvSpPr>
        <p:spPr>
          <a:xfrm>
            <a:off x="1018937" y="1340768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DELAY"/>
          <p:cNvSpPr/>
          <p:nvPr/>
        </p:nvSpPr>
        <p:spPr>
          <a:xfrm>
            <a:off x="1018937" y="2060848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7" name="DELAY"/>
          <p:cNvSpPr/>
          <p:nvPr/>
        </p:nvSpPr>
        <p:spPr>
          <a:xfrm>
            <a:off x="998972" y="2651361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8" name="DELAY"/>
          <p:cNvSpPr/>
          <p:nvPr/>
        </p:nvSpPr>
        <p:spPr>
          <a:xfrm>
            <a:off x="878164" y="3371441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60" name="Form 36"/>
          <p:cNvCxnSpPr>
            <a:stCxn id="15" idx="3"/>
            <a:endCxn id="10" idx="1"/>
          </p:cNvCxnSpPr>
          <p:nvPr/>
        </p:nvCxnSpPr>
        <p:spPr>
          <a:xfrm flipV="1">
            <a:off x="2955430" y="3212976"/>
            <a:ext cx="2706778" cy="2010524"/>
          </a:xfrm>
          <a:prstGeom prst="bentConnector3">
            <a:avLst>
              <a:gd name="adj1" fmla="val 50000"/>
            </a:avLst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Wolke 47"/>
          <p:cNvSpPr/>
          <p:nvPr/>
        </p:nvSpPr>
        <p:spPr>
          <a:xfrm>
            <a:off x="3563888" y="3103888"/>
            <a:ext cx="6552728" cy="4464496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45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8500"/>
                            </p:stCondLst>
                            <p:childTnLst>
                              <p:par>
                                <p:cTn id="25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5"/>
                                            </p:cond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900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53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500"/>
                            </p:stCondLst>
                            <p:childTnLst>
                              <p:par>
                                <p:cTn id="5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1500"/>
                            </p:stCondLst>
                            <p:childTnLst>
                              <p:par>
                                <p:cTn id="5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49" presetClass="pat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3.33333E-6 L 0.17448 0.19004 " pathEditMode="relative" rAng="0" ptsTypes="AA">
                                      <p:cBhvr>
                                        <p:cTn id="6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" y="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2000"/>
                            </p:stCondLst>
                            <p:childTnLst>
                              <p:par>
                                <p:cTn id="6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1"/>
      <p:bldP spid="30" grpId="1"/>
      <p:bldP spid="32" grpId="0"/>
      <p:bldP spid="55" grpId="0"/>
      <p:bldP spid="56" grpId="0"/>
      <p:bldP spid="57" grpId="0"/>
      <p:bldP spid="58" grpId="0"/>
      <p:bldP spid="48" grpId="0" animBg="1"/>
      <p:bldP spid="48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Offline Replication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7" name="Gruppieren 27"/>
          <p:cNvGrpSpPr/>
          <p:nvPr/>
        </p:nvGrpSpPr>
        <p:grpSpPr>
          <a:xfrm>
            <a:off x="5662208" y="2852936"/>
            <a:ext cx="2797904" cy="720080"/>
            <a:chOff x="5662528" y="2852936"/>
            <a:chExt cx="2797904" cy="720080"/>
          </a:xfrm>
        </p:grpSpPr>
        <p:sp>
          <p:nvSpPr>
            <p:cNvPr id="8" name="Abgerundetes Rechteck 7"/>
            <p:cNvSpPr/>
            <p:nvPr/>
          </p:nvSpPr>
          <p:spPr>
            <a:xfrm>
              <a:off x="5662528" y="2852936"/>
              <a:ext cx="1645776" cy="720080"/>
            </a:xfrm>
            <a:prstGeom prst="roundRect">
              <a:avLst/>
            </a:prstGeom>
            <a:solidFill>
              <a:srgbClr val="FFD47D"/>
            </a:solidFill>
            <a:ln w="5715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Repository</a:t>
              </a:r>
            </a:p>
          </p:txBody>
        </p:sp>
        <p:sp>
          <p:nvSpPr>
            <p:cNvPr id="9" name="Flussdiagramm: Magnetplattenspeicher 8"/>
            <p:cNvSpPr/>
            <p:nvPr/>
          </p:nvSpPr>
          <p:spPr>
            <a:xfrm>
              <a:off x="7587664" y="2852936"/>
              <a:ext cx="872768" cy="720080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4" name="Gruppieren 13"/>
          <p:cNvGrpSpPr/>
          <p:nvPr/>
        </p:nvGrpSpPr>
        <p:grpSpPr>
          <a:xfrm>
            <a:off x="611560" y="4509120"/>
            <a:ext cx="2343870" cy="1428760"/>
            <a:chOff x="755576" y="4581128"/>
            <a:chExt cx="2343870" cy="1428760"/>
          </a:xfrm>
        </p:grpSpPr>
        <p:sp>
          <p:nvSpPr>
            <p:cNvPr id="15" name="Abgerundetes Rechteck 14"/>
            <p:cNvSpPr/>
            <p:nvPr/>
          </p:nvSpPr>
          <p:spPr>
            <a:xfrm>
              <a:off x="755576" y="458112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6" name="Gerade Verbindung 15"/>
            <p:cNvCxnSpPr/>
            <p:nvPr/>
          </p:nvCxnSpPr>
          <p:spPr>
            <a:xfrm rot="16200000" flipH="1">
              <a:off x="1006117" y="529318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Gerade Verbindung 16"/>
            <p:cNvCxnSpPr/>
            <p:nvPr/>
          </p:nvCxnSpPr>
          <p:spPr>
            <a:xfrm>
              <a:off x="1763862" y="532243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 Verbindung 17"/>
            <p:cNvCxnSpPr/>
            <p:nvPr/>
          </p:nvCxnSpPr>
          <p:spPr>
            <a:xfrm>
              <a:off x="2420448" y="531825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 Verbindung 18"/>
            <p:cNvCxnSpPr/>
            <p:nvPr/>
          </p:nvCxnSpPr>
          <p:spPr>
            <a:xfrm>
              <a:off x="1142988" y="519059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Ellipse 19"/>
            <p:cNvSpPr/>
            <p:nvPr/>
          </p:nvSpPr>
          <p:spPr>
            <a:xfrm>
              <a:off x="948641" y="497631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1127233" y="540814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2" name="Ellipse 21"/>
            <p:cNvSpPr/>
            <p:nvPr/>
          </p:nvSpPr>
          <p:spPr>
            <a:xfrm>
              <a:off x="1591579" y="515491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3" name="Ellipse 22"/>
            <p:cNvSpPr/>
            <p:nvPr/>
          </p:nvSpPr>
          <p:spPr>
            <a:xfrm>
              <a:off x="2270241" y="511919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4" name="Ellipse 23"/>
            <p:cNvSpPr/>
            <p:nvPr/>
          </p:nvSpPr>
          <p:spPr>
            <a:xfrm>
              <a:off x="2091645" y="551210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5" name="Ellipse 24"/>
            <p:cNvSpPr/>
            <p:nvPr/>
          </p:nvSpPr>
          <p:spPr>
            <a:xfrm>
              <a:off x="2583289" y="541656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32" name="Textfeld 31"/>
          <p:cNvSpPr txBox="1"/>
          <p:nvPr/>
        </p:nvSpPr>
        <p:spPr>
          <a:xfrm>
            <a:off x="6073914" y="2852936"/>
            <a:ext cx="7729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b="1" smtClean="0">
                <a:solidFill>
                  <a:srgbClr val="00B022"/>
                </a:solidFill>
                <a:latin typeface="Arial" pitchFamily="34" charset="0"/>
                <a:cs typeface="Arial" pitchFamily="34" charset="0"/>
              </a:rPr>
              <a:t>master</a:t>
            </a:r>
          </a:p>
        </p:txBody>
      </p:sp>
      <p:sp>
        <p:nvSpPr>
          <p:cNvPr id="37" name="DELAY"/>
          <p:cNvSpPr/>
          <p:nvPr/>
        </p:nvSpPr>
        <p:spPr>
          <a:xfrm>
            <a:off x="4716016" y="5558710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ELAY"/>
          <p:cNvSpPr/>
          <p:nvPr/>
        </p:nvSpPr>
        <p:spPr>
          <a:xfrm>
            <a:off x="5868144" y="5595709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DELAY"/>
          <p:cNvSpPr/>
          <p:nvPr/>
        </p:nvSpPr>
        <p:spPr>
          <a:xfrm>
            <a:off x="6986513" y="5500175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DELAY"/>
          <p:cNvSpPr/>
          <p:nvPr/>
        </p:nvSpPr>
        <p:spPr>
          <a:xfrm>
            <a:off x="7956376" y="5500175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42" name="Gruppieren 46"/>
          <p:cNvGrpSpPr/>
          <p:nvPr/>
        </p:nvGrpSpPr>
        <p:grpSpPr>
          <a:xfrm>
            <a:off x="959523" y="1916832"/>
            <a:ext cx="1645776" cy="1656184"/>
            <a:chOff x="5662528" y="2924944"/>
            <a:chExt cx="1645776" cy="1656184"/>
          </a:xfrm>
        </p:grpSpPr>
        <p:grpSp>
          <p:nvGrpSpPr>
            <p:cNvPr id="43" name="Gruppieren 26"/>
            <p:cNvGrpSpPr/>
            <p:nvPr/>
          </p:nvGrpSpPr>
          <p:grpSpPr>
            <a:xfrm>
              <a:off x="5662528" y="2924944"/>
              <a:ext cx="1645776" cy="1656184"/>
              <a:chOff x="5662528" y="2924944"/>
              <a:chExt cx="1645776" cy="1656184"/>
            </a:xfrm>
          </p:grpSpPr>
          <p:sp>
            <p:nvSpPr>
              <p:cNvPr id="45" name="Abgerundetes Rechteck 44"/>
              <p:cNvSpPr/>
              <p:nvPr/>
            </p:nvSpPr>
            <p:spPr>
              <a:xfrm>
                <a:off x="5662528" y="3861048"/>
                <a:ext cx="1645776" cy="720080"/>
              </a:xfrm>
              <a:prstGeom prst="roundRect">
                <a:avLst/>
              </a:prstGeom>
              <a:solidFill>
                <a:srgbClr val="FFD47D"/>
              </a:solidFill>
              <a:ln w="57150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Repository</a:t>
                </a:r>
              </a:p>
            </p:txBody>
          </p:sp>
          <p:sp>
            <p:nvSpPr>
              <p:cNvPr id="46" name="Flussdiagramm: Magnetplattenspeicher 45"/>
              <p:cNvSpPr/>
              <p:nvPr/>
            </p:nvSpPr>
            <p:spPr>
              <a:xfrm>
                <a:off x="6042199" y="2924944"/>
                <a:ext cx="872768" cy="720080"/>
              </a:xfrm>
              <a:prstGeom prst="flowChartMagneticDisk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</p:grpSp>
        <p:sp>
          <p:nvSpPr>
            <p:cNvPr id="44" name="Textfeld 43"/>
            <p:cNvSpPr txBox="1"/>
            <p:nvPr/>
          </p:nvSpPr>
          <p:spPr>
            <a:xfrm>
              <a:off x="6175593" y="3861048"/>
              <a:ext cx="6511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1400" b="1" smtClean="0">
                  <a:solidFill>
                    <a:srgbClr val="00B022"/>
                  </a:solidFill>
                  <a:latin typeface="Arial" pitchFamily="34" charset="0"/>
                  <a:cs typeface="Arial" pitchFamily="34" charset="0"/>
                </a:rPr>
                <a:t>clone</a:t>
              </a:r>
            </a:p>
          </p:txBody>
        </p:sp>
      </p:grpSp>
      <p:cxnSp>
        <p:nvCxnSpPr>
          <p:cNvPr id="49" name="Form 36"/>
          <p:cNvCxnSpPr>
            <a:stCxn id="45" idx="2"/>
            <a:endCxn id="15" idx="0"/>
          </p:cNvCxnSpPr>
          <p:nvPr/>
        </p:nvCxnSpPr>
        <p:spPr>
          <a:xfrm rot="16200000" flipH="1">
            <a:off x="1314901" y="4040526"/>
            <a:ext cx="936104" cy="1084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Form 36"/>
          <p:cNvCxnSpPr>
            <a:stCxn id="45" idx="3"/>
            <a:endCxn id="8" idx="1"/>
          </p:cNvCxnSpPr>
          <p:nvPr/>
        </p:nvCxnSpPr>
        <p:spPr>
          <a:xfrm>
            <a:off x="2605299" y="3212976"/>
            <a:ext cx="3056909" cy="1588"/>
          </a:xfrm>
          <a:prstGeom prst="straightConnector1">
            <a:avLst/>
          </a:prstGeom>
          <a:ln w="76200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3" name="Picture 2" descr="C:\Users\Stepper\AppData\Local\Microsoft\Windows\Temporary Internet Files\Content.IE5\720Y6JY8\MM900236357[1]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03848" y="2725371"/>
            <a:ext cx="1645776" cy="757034"/>
          </a:xfrm>
          <a:prstGeom prst="rect">
            <a:avLst/>
          </a:prstGeom>
          <a:noFill/>
        </p:spPr>
      </p:pic>
      <p:sp>
        <p:nvSpPr>
          <p:cNvPr id="52" name="Wolke 51"/>
          <p:cNvSpPr/>
          <p:nvPr/>
        </p:nvSpPr>
        <p:spPr>
          <a:xfrm>
            <a:off x="755256" y="1176534"/>
            <a:ext cx="6552728" cy="4464496"/>
          </a:xfrm>
          <a:prstGeom prst="cloud">
            <a:avLst/>
          </a:prstGeom>
          <a:solidFill>
            <a:schemeClr val="bg1">
              <a:lumMod val="65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40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4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500"/>
                            </p:stCondLst>
                            <p:childTnLst>
                              <p:par>
                                <p:cTn id="28" presetID="53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28"/>
                                            </p:cond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000"/>
                            </p:stCondLst>
                            <p:childTnLst>
                              <p:par>
                                <p:cTn id="37" presetID="53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6500"/>
                            </p:stCondLst>
                            <p:childTnLst>
                              <p:par>
                                <p:cTn id="4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0"/>
                            </p:stCondLst>
                            <p:childTnLst>
                              <p:par>
                                <p:cTn id="49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38" grpId="0"/>
      <p:bldP spid="39" grpId="0"/>
      <p:bldP spid="40" grpId="0"/>
      <p:bldP spid="52" grpId="0" animBg="1"/>
      <p:bldP spid="52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-171400"/>
            <a:ext cx="8286808" cy="1131910"/>
          </a:xfrm>
        </p:spPr>
        <p:txBody>
          <a:bodyPr/>
          <a:lstStyle/>
          <a:p>
            <a:r>
              <a:rPr lang="de-DE" b="1" smtClean="0"/>
              <a:t>NASA: Distributed Plan Editing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nasa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19100" y="764704"/>
            <a:ext cx="8305800" cy="5486400"/>
          </a:xfrm>
          <a:prstGeom prst="rect">
            <a:avLst/>
          </a:prstGeom>
        </p:spPr>
      </p:pic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27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5847754" y="1801763"/>
            <a:ext cx="904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Ellipse 7"/>
          <p:cNvSpPr/>
          <p:nvPr/>
        </p:nvSpPr>
        <p:spPr>
          <a:xfrm>
            <a:off x="1115616" y="2636912"/>
            <a:ext cx="5688632" cy="2232248"/>
          </a:xfrm>
          <a:prstGeom prst="ellipse">
            <a:avLst/>
          </a:prstGeom>
          <a:solidFill>
            <a:schemeClr val="bg2">
              <a:lumMod val="7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CSA: Autonomous Mobile Robots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1027" name="Crying Man" descr="C:\Users\Stepper\AppData\Local\Microsoft\Windows\Temporary Internet Files\Content.IE5\JWTB9WZ1\MM900284094[1].gif"/>
          <p:cNvPicPr>
            <a:picLocks noChangeAspect="1" noChangeArrowheads="1" noCrop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67744" y="1988840"/>
            <a:ext cx="1018829" cy="1051173"/>
          </a:xfrm>
          <a:prstGeom prst="rect">
            <a:avLst/>
          </a:prstGeom>
          <a:noFill/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732459" y="3284984"/>
            <a:ext cx="904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  <a:scene3d>
            <a:camera prst="perspectiveHeroicExtremeLeftFacing"/>
            <a:lightRig rig="threePt" dir="t"/>
          </a:scene3d>
        </p:spPr>
      </p:pic>
      <p:sp>
        <p:nvSpPr>
          <p:cNvPr id="13" name="Textfeld 12"/>
          <p:cNvSpPr txBox="1"/>
          <p:nvPr/>
        </p:nvSpPr>
        <p:spPr>
          <a:xfrm>
            <a:off x="5689268" y="6093296"/>
            <a:ext cx="3448380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smtClean="0">
                <a:solidFill>
                  <a:schemeClr val="bg1">
                    <a:lumMod val="50000"/>
                  </a:schemeClr>
                </a:solidFill>
              </a:rPr>
              <a:t>Photos taken from http://www.asc-csa.gc.ca/eng/sciences/avatar.asp</a:t>
            </a:r>
            <a:endParaRPr lang="de-DE" sz="90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3183458" y="2420888"/>
            <a:ext cx="904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Sitting Man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293622" y="2023344"/>
            <a:ext cx="967935" cy="10446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475656" y="2420888"/>
            <a:ext cx="904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4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DELAY"/>
          <p:cNvSpPr/>
          <p:nvPr/>
        </p:nvSpPr>
        <p:spPr>
          <a:xfrm>
            <a:off x="8143900" y="4869160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20072" y="3284984"/>
            <a:ext cx="904875" cy="1238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6" presetClass="pat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7778E-6 1.11111E-6 L 0.37916 1.11111E-6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0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56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48148E-6 L 0.29132 -0.09028 " pathEditMode="relative" rAng="0" ptsTypes="AA">
                                      <p:cBhvr>
                                        <p:cTn id="12" dur="5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" y="-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000"/>
                            </p:stCondLst>
                            <p:childTnLst>
                              <p:par>
                                <p:cTn id="14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7000"/>
                            </p:stCondLst>
                            <p:childTnLst>
                              <p:par>
                                <p:cTn id="19" presetID="26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822" tmFilter="0,0; 0.14,0.31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+0.2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78">
                                          <p:stCondLst>
                                            <p:cond delay="182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664" tmFilter="0.0,0.0;0.25,0.07;0.50,0.2;0.75,0.467;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5000">
                                          <p:val>
                                            <p:strVal val="ppt_y+0.026"/>
                                          </p:val>
                                        </p:tav>
                                        <p:tav tm="10000">
                                          <p:val>
                                            <p:strVal val="ppt_y+0.052"/>
                                          </p:val>
                                        </p:tav>
                                        <p:tav tm="15000">
                                          <p:val>
                                            <p:strVal val="ppt_y+0.078"/>
                                          </p:val>
                                        </p:tav>
                                        <p:tav tm="20000">
                                          <p:val>
                                            <p:strVal val="ppt_y+0.103"/>
                                          </p:val>
                                        </p:tav>
                                        <p:tav tm="30000">
                                          <p:val>
                                            <p:strVal val="ppt_y+0.151"/>
                                          </p:val>
                                        </p:tav>
                                        <p:tav tm="40000">
                                          <p:val>
                                            <p:strVal val="ppt_y+0.196"/>
                                          </p:val>
                                        </p:tav>
                                        <p:tav tm="50000">
                                          <p:val>
                                            <p:strVal val="ppt_y+0.236"/>
                                          </p:val>
                                        </p:tav>
                                        <p:tav tm="60000">
                                          <p:val>
                                            <p:strVal val="ppt_y+0.270"/>
                                          </p:val>
                                        </p:tav>
                                        <p:tav tm="70000">
                                          <p:val>
                                            <p:strVal val="ppt_y+0.297"/>
                                          </p:val>
                                        </p:tav>
                                        <p:tav tm="80000">
                                          <p:val>
                                            <p:strVal val="ppt_y+0.317"/>
                                          </p:val>
                                        </p:tav>
                                        <p:tav tm="90000">
                                          <p:val>
                                            <p:strVal val="ppt_y+0.329"/>
                                          </p:val>
                                        </p:tav>
                                        <p:tav tm="100000">
                                          <p:val>
                                            <p:strVal val="ppt_y+0.33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111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106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9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65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3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37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35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3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22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11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2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3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4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50000">
                                          <p:val>
                                            <p:strVal val="ppt_y-0.0123"/>
                                          </p:val>
                                        </p:tav>
                                        <p:tav tm="60000">
                                          <p:val>
                                            <p:strVal val="ppt_y-0.012"/>
                                          </p:val>
                                        </p:tav>
                                        <p:tav tm="70000">
                                          <p:val>
                                            <p:strVal val="ppt_y-0.010"/>
                                          </p:val>
                                        </p:tav>
                                        <p:tav tm="80000">
                                          <p:val>
                                            <p:strVal val="ppt_y-0.007"/>
                                          </p:val>
                                        </p:tav>
                                        <p:tav tm="90000">
                                          <p:val>
                                            <p:strVal val="ppt_y-0.004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80" accel="50000">
                                          <p:stCondLst>
                                            <p:cond delay="18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ppt_h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8" dur="26">
                                          <p:stCondLst>
                                            <p:cond delay="62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9" dur="166" decel="50000">
                                          <p:stCondLst>
                                            <p:cond delay="64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26 1.11111E-6 L -0.42188 -0.1113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0" y="-5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1000"/>
                            </p:stCondLst>
                            <p:childTnLst>
                              <p:par>
                                <p:cTn id="48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server" descr="C:\Users\Stepper\AppData\Local\Microsoft\Windows\Temporary Internet Files\Content.IE5\TSEIBASD\MC9003457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067944" y="3019670"/>
            <a:ext cx="941040" cy="137235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Comsol: Multiphysics Simulation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2050" name="screen4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988840"/>
            <a:ext cx="54387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screen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988840"/>
            <a:ext cx="54387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screen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988840"/>
            <a:ext cx="54387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screen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79712" y="1988840"/>
            <a:ext cx="5438775" cy="3305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Textfeld 11"/>
          <p:cNvSpPr txBox="1"/>
          <p:nvPr/>
        </p:nvSpPr>
        <p:spPr>
          <a:xfrm>
            <a:off x="5846712" y="6093296"/>
            <a:ext cx="329609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de-DE" sz="900" smtClean="0">
                <a:solidFill>
                  <a:schemeClr val="bg1">
                    <a:lumMod val="50000"/>
                  </a:schemeClr>
                </a:solidFill>
              </a:rPr>
              <a:t>Photos taken from http://www.comsol.de/press/news/article/648</a:t>
            </a:r>
            <a:endParaRPr lang="de-DE" sz="90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20" name="Gerade Verbindung mit Pfeil 19"/>
          <p:cNvCxnSpPr/>
          <p:nvPr/>
        </p:nvCxnSpPr>
        <p:spPr>
          <a:xfrm>
            <a:off x="1403648" y="2218063"/>
            <a:ext cx="2592288" cy="10308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Gerade Verbindung mit Pfeil 20"/>
          <p:cNvCxnSpPr/>
          <p:nvPr/>
        </p:nvCxnSpPr>
        <p:spPr>
          <a:xfrm flipH="1">
            <a:off x="5076056" y="2218063"/>
            <a:ext cx="2592288" cy="1030830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/>
          <p:nvPr/>
        </p:nvCxnSpPr>
        <p:spPr>
          <a:xfrm>
            <a:off x="3635896" y="2240781"/>
            <a:ext cx="762438" cy="77888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/>
          <p:cNvCxnSpPr/>
          <p:nvPr/>
        </p:nvCxnSpPr>
        <p:spPr>
          <a:xfrm flipH="1">
            <a:off x="4673658" y="2240781"/>
            <a:ext cx="762438" cy="778889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solver1" descr="C:\Users\Stepper\AppData\Local\Microsoft\Windows\Temporary Internet Files\Content.IE5\TSEIBASD\MC9003457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60021" y="4977084"/>
            <a:ext cx="687843" cy="1003105"/>
          </a:xfrm>
          <a:prstGeom prst="rect">
            <a:avLst/>
          </a:prstGeom>
          <a:noFill/>
        </p:spPr>
      </p:pic>
      <p:pic>
        <p:nvPicPr>
          <p:cNvPr id="26" name="solver1" descr="C:\Users\Stepper\AppData\Local\Microsoft\Windows\Temporary Internet Files\Content.IE5\TSEIBASD\MC9003457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283968" y="4977084"/>
            <a:ext cx="687843" cy="1003105"/>
          </a:xfrm>
          <a:prstGeom prst="rect">
            <a:avLst/>
          </a:prstGeom>
          <a:noFill/>
        </p:spPr>
      </p:pic>
      <p:pic>
        <p:nvPicPr>
          <p:cNvPr id="27" name="solver1" descr="C:\Users\Stepper\AppData\Local\Microsoft\Windows\Temporary Internet Files\Content.IE5\TSEIBASD\MC900345705[1].wmf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940152" y="4977084"/>
            <a:ext cx="687843" cy="1003105"/>
          </a:xfrm>
          <a:prstGeom prst="rect">
            <a:avLst/>
          </a:prstGeom>
          <a:noFill/>
        </p:spPr>
      </p:pic>
      <p:cxnSp>
        <p:nvCxnSpPr>
          <p:cNvPr id="28" name="Gerade Verbindung mit Pfeil 27"/>
          <p:cNvCxnSpPr/>
          <p:nvPr/>
        </p:nvCxnSpPr>
        <p:spPr>
          <a:xfrm flipV="1">
            <a:off x="3280791" y="4392020"/>
            <a:ext cx="1040350" cy="58506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/>
          <p:cNvCxnSpPr/>
          <p:nvPr/>
        </p:nvCxnSpPr>
        <p:spPr>
          <a:xfrm flipH="1" flipV="1">
            <a:off x="4971810" y="4392021"/>
            <a:ext cx="1040350" cy="585064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/>
          <p:cNvCxnSpPr/>
          <p:nvPr/>
        </p:nvCxnSpPr>
        <p:spPr>
          <a:xfrm rot="5400000" flipH="1" flipV="1">
            <a:off x="4343160" y="4683759"/>
            <a:ext cx="585064" cy="1587"/>
          </a:xfrm>
          <a:prstGeom prst="straightConnector1">
            <a:avLst/>
          </a:prstGeom>
          <a:ln w="76200">
            <a:solidFill>
              <a:schemeClr val="bg1">
                <a:lumMod val="50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feld 33"/>
          <p:cNvSpPr txBox="1"/>
          <p:nvPr/>
        </p:nvSpPr>
        <p:spPr>
          <a:xfrm>
            <a:off x="1187624" y="2744837"/>
            <a:ext cx="16834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Authoring</a:t>
            </a:r>
            <a:endParaRPr lang="de-DE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5" name="Textfeld 34"/>
          <p:cNvSpPr txBox="1"/>
          <p:nvPr/>
        </p:nvSpPr>
        <p:spPr>
          <a:xfrm>
            <a:off x="1372312" y="4401021"/>
            <a:ext cx="125547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800" b="1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t>Solving</a:t>
            </a:r>
            <a:endParaRPr lang="de-DE" sz="2800" b="1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36" name="DELAY"/>
          <p:cNvSpPr/>
          <p:nvPr/>
        </p:nvSpPr>
        <p:spPr>
          <a:xfrm>
            <a:off x="8072462" y="547412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36007 -0.28797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0" y="-144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2" dur="2000" fill="hold"/>
                                        <p:tgtEl>
                                          <p:spTgt spid="11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3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-0.13195 -0.28797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6" y="-144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6" dur="2000" fill="hold"/>
                                        <p:tgtEl>
                                          <p:spTgt spid="10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17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09635 -0.2879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" y="-144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64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4.07407E-6 L 0.32465 -0.28797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" y="-144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6" presetClass="emp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4" dur="2000" fill="hold"/>
                                        <p:tgtEl>
                                          <p:spTgt spid="2050"/>
                                        </p:tgtEl>
                                      </p:cBhvr>
                                      <p:by x="30000" y="3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6000"/>
                            </p:stCondLst>
                            <p:childTnLst>
                              <p:par>
                                <p:cTn id="50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8000"/>
                            </p:stCondLst>
                            <p:childTnLst>
                              <p:par>
                                <p:cTn id="54" presetID="5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  <p:bldP spid="36" grpId="0"/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UBS: Tool Landscape Vision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18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3916" y="1578792"/>
            <a:ext cx="8494548" cy="3687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hteck 6"/>
          <p:cNvSpPr/>
          <p:nvPr/>
        </p:nvSpPr>
        <p:spPr>
          <a:xfrm>
            <a:off x="2051720" y="1484784"/>
            <a:ext cx="1512168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" name="Rechteck 7"/>
          <p:cNvSpPr/>
          <p:nvPr/>
        </p:nvSpPr>
        <p:spPr>
          <a:xfrm>
            <a:off x="3635896" y="1484784"/>
            <a:ext cx="1584176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Rechteck 8"/>
          <p:cNvSpPr/>
          <p:nvPr/>
        </p:nvSpPr>
        <p:spPr>
          <a:xfrm>
            <a:off x="5292080" y="1484784"/>
            <a:ext cx="1728192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/>
          <p:cNvSpPr/>
          <p:nvPr/>
        </p:nvSpPr>
        <p:spPr>
          <a:xfrm>
            <a:off x="93216" y="2802928"/>
            <a:ext cx="1512168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/>
          <p:cNvSpPr/>
          <p:nvPr/>
        </p:nvSpPr>
        <p:spPr>
          <a:xfrm>
            <a:off x="2267744" y="4027064"/>
            <a:ext cx="18002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/>
          <p:cNvSpPr/>
          <p:nvPr/>
        </p:nvSpPr>
        <p:spPr>
          <a:xfrm>
            <a:off x="4067944" y="4027064"/>
            <a:ext cx="1656184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Rechteck 12"/>
          <p:cNvSpPr/>
          <p:nvPr/>
        </p:nvSpPr>
        <p:spPr>
          <a:xfrm>
            <a:off x="5752704" y="4027064"/>
            <a:ext cx="2962700" cy="18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More Success Stories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4" name="Inhaltsplatzhalter 2"/>
          <p:cNvSpPr>
            <a:spLocks noGrp="1"/>
          </p:cNvSpPr>
          <p:nvPr>
            <p:ph idx="1"/>
          </p:nvPr>
        </p:nvSpPr>
        <p:spPr>
          <a:xfrm>
            <a:off x="1187624" y="1268760"/>
            <a:ext cx="7527780" cy="4896544"/>
          </a:xfrm>
        </p:spPr>
        <p:txBody>
          <a:bodyPr>
            <a:normAutofit fontScale="85000" lnSpcReduction="20000"/>
          </a:bodyPr>
          <a:lstStyle/>
          <a:p>
            <a:r>
              <a:rPr lang="de-DE" smtClean="0">
                <a:solidFill>
                  <a:srgbClr val="2F2672"/>
                </a:solidFill>
              </a:rPr>
              <a:t>RUAG: Homeland Security</a:t>
            </a:r>
          </a:p>
          <a:p>
            <a:r>
              <a:rPr lang="de-DE" smtClean="0">
                <a:solidFill>
                  <a:srgbClr val="2F2672"/>
                </a:solidFill>
              </a:rPr>
              <a:t>Thales: Systems Engineering Modeler</a:t>
            </a:r>
          </a:p>
          <a:p>
            <a:r>
              <a:rPr lang="de-DE" smtClean="0">
                <a:solidFill>
                  <a:srgbClr val="2F2672"/>
                </a:solidFill>
              </a:rPr>
              <a:t>Obeo: Obeo Designer</a:t>
            </a:r>
          </a:p>
          <a:p>
            <a:r>
              <a:rPr lang="de-DE" smtClean="0">
                <a:solidFill>
                  <a:srgbClr val="2F2672"/>
                </a:solidFill>
              </a:rPr>
              <a:t>NoMagic: MagicDraw + Team Server</a:t>
            </a:r>
          </a:p>
          <a:p>
            <a:r>
              <a:rPr lang="de-DE" smtClean="0">
                <a:solidFill>
                  <a:srgbClr val="2F2672"/>
                </a:solidFill>
              </a:rPr>
              <a:t>Paranor: Xtext Builder Optimization</a:t>
            </a:r>
          </a:p>
          <a:p>
            <a:r>
              <a:rPr lang="de-DE" smtClean="0">
                <a:solidFill>
                  <a:srgbClr val="2F2672"/>
                </a:solidFill>
              </a:rPr>
              <a:t>Benchmark Consulting: Software Modernization</a:t>
            </a:r>
          </a:p>
          <a:p>
            <a:r>
              <a:rPr lang="de-DE" smtClean="0">
                <a:solidFill>
                  <a:srgbClr val="2F2672"/>
                </a:solidFill>
              </a:rPr>
              <a:t>Open Canarias: Transforms of Cobol ASTs</a:t>
            </a:r>
          </a:p>
          <a:p>
            <a:r>
              <a:rPr lang="de-DE" smtClean="0">
                <a:solidFill>
                  <a:srgbClr val="2F2672"/>
                </a:solidFill>
              </a:rPr>
              <a:t>RBCCM: Software Provisioning</a:t>
            </a:r>
          </a:p>
          <a:p>
            <a:r>
              <a:rPr lang="de-DE" smtClean="0">
                <a:solidFill>
                  <a:srgbClr val="2F2672"/>
                </a:solidFill>
              </a:rPr>
              <a:t>WIPFLi: Product Model Workbench</a:t>
            </a:r>
          </a:p>
          <a:p>
            <a:r>
              <a:rPr lang="de-DE" smtClean="0">
                <a:solidFill>
                  <a:srgbClr val="2F2672"/>
                </a:solidFill>
              </a:rPr>
              <a:t>Bombardier: Railway Station Designer</a:t>
            </a:r>
          </a:p>
          <a:p>
            <a:r>
              <a:rPr lang="de-DE" smtClean="0">
                <a:solidFill>
                  <a:srgbClr val="2F2672"/>
                </a:solidFill>
              </a:rPr>
              <a:t>MobilePeople: Search Services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 advAuto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64842"/>
            <a:ext cx="8286808" cy="1131910"/>
          </a:xfrm>
        </p:spPr>
        <p:txBody>
          <a:bodyPr/>
          <a:lstStyle/>
          <a:p>
            <a:r>
              <a:rPr lang="de-DE" b="1" smtClean="0"/>
              <a:t>Distribution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71" name="Gruppieren 70"/>
          <p:cNvGrpSpPr/>
          <p:nvPr/>
        </p:nvGrpSpPr>
        <p:grpSpPr>
          <a:xfrm>
            <a:off x="3400065" y="1352168"/>
            <a:ext cx="2343870" cy="2931808"/>
            <a:chOff x="3400065" y="1352168"/>
            <a:chExt cx="2343870" cy="2931808"/>
          </a:xfrm>
        </p:grpSpPr>
        <p:cxnSp>
          <p:nvCxnSpPr>
            <p:cNvPr id="8" name="Gerade Verbindung 7"/>
            <p:cNvCxnSpPr>
              <a:stCxn id="10" idx="2"/>
              <a:endCxn id="54" idx="0"/>
            </p:cNvCxnSpPr>
            <p:nvPr/>
          </p:nvCxnSpPr>
          <p:spPr>
            <a:xfrm rot="16200000" flipH="1">
              <a:off x="3822149" y="3530779"/>
              <a:ext cx="1503048" cy="3346"/>
            </a:xfrm>
            <a:prstGeom prst="line">
              <a:avLst/>
            </a:prstGeom>
            <a:ln w="762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bgerundetes Rechteck 9"/>
            <p:cNvSpPr/>
            <p:nvPr/>
          </p:nvSpPr>
          <p:spPr>
            <a:xfrm>
              <a:off x="3400065" y="135216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1" name="Gerade Verbindung 10"/>
            <p:cNvCxnSpPr/>
            <p:nvPr/>
          </p:nvCxnSpPr>
          <p:spPr>
            <a:xfrm rot="16200000" flipH="1">
              <a:off x="3650606" y="206422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4408351" y="209347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064937" y="208929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3787477" y="196163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3593130" y="174735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771722" y="217918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236068" y="192595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914730" y="189023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4736134" y="228314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227778" y="218760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0" name="Gruppieren 69"/>
          <p:cNvGrpSpPr/>
          <p:nvPr/>
        </p:nvGrpSpPr>
        <p:grpSpPr>
          <a:xfrm>
            <a:off x="562511" y="2428868"/>
            <a:ext cx="3472690" cy="1855108"/>
            <a:chOff x="562511" y="2428868"/>
            <a:chExt cx="3472690" cy="1855108"/>
          </a:xfrm>
        </p:grpSpPr>
        <p:cxnSp>
          <p:nvCxnSpPr>
            <p:cNvPr id="6" name="Form 5"/>
            <p:cNvCxnSpPr>
              <a:stCxn id="25" idx="3"/>
            </p:cNvCxnSpPr>
            <p:nvPr/>
          </p:nvCxnSpPr>
          <p:spPr>
            <a:xfrm>
              <a:off x="2906381" y="3143248"/>
              <a:ext cx="1128820" cy="1140728"/>
            </a:xfrm>
            <a:prstGeom prst="bentConnector2">
              <a:avLst/>
            </a:prstGeom>
            <a:ln w="762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bgerundetes Rechteck 24"/>
            <p:cNvSpPr/>
            <p:nvPr/>
          </p:nvSpPr>
          <p:spPr>
            <a:xfrm>
              <a:off x="562511" y="242886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6" name="Gerade Verbindung 25"/>
            <p:cNvCxnSpPr/>
            <p:nvPr/>
          </p:nvCxnSpPr>
          <p:spPr>
            <a:xfrm rot="16200000" flipH="1">
              <a:off x="813052" y="314092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570797" y="317017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2227383" y="316599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949923" y="303833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755576" y="282405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934168" y="325588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398514" y="300265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2077176" y="296693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898580" y="335984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390224" y="326430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72" name="Gruppieren 71"/>
          <p:cNvGrpSpPr/>
          <p:nvPr/>
        </p:nvGrpSpPr>
        <p:grpSpPr>
          <a:xfrm>
            <a:off x="5093326" y="2428868"/>
            <a:ext cx="3478728" cy="1855108"/>
            <a:chOff x="5093326" y="2428868"/>
            <a:chExt cx="3478728" cy="1855108"/>
          </a:xfrm>
        </p:grpSpPr>
        <p:cxnSp>
          <p:nvCxnSpPr>
            <p:cNvPr id="7" name="Form 6"/>
            <p:cNvCxnSpPr>
              <a:stCxn id="40" idx="1"/>
            </p:cNvCxnSpPr>
            <p:nvPr/>
          </p:nvCxnSpPr>
          <p:spPr>
            <a:xfrm rot="10800000" flipV="1">
              <a:off x="5093326" y="3143248"/>
              <a:ext cx="1134859" cy="1140728"/>
            </a:xfrm>
            <a:prstGeom prst="bentConnector2">
              <a:avLst/>
            </a:prstGeom>
            <a:ln w="762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28184" y="242886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41" name="Gerade Verbindung 40"/>
            <p:cNvCxnSpPr/>
            <p:nvPr/>
          </p:nvCxnSpPr>
          <p:spPr>
            <a:xfrm rot="16200000" flipH="1">
              <a:off x="6478725" y="314092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7236470" y="317017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7893056" y="316599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6615596" y="303833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6421249" y="282405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6599841" y="325588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7064187" y="300265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7742849" y="296693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564253" y="335984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8055897" y="326430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4" name="Abgerundetes Rechteck 53"/>
          <p:cNvSpPr/>
          <p:nvPr/>
        </p:nvSpPr>
        <p:spPr>
          <a:xfrm>
            <a:off x="2428860" y="4283976"/>
            <a:ext cx="4292972" cy="873216"/>
          </a:xfrm>
          <a:prstGeom prst="roundRect">
            <a:avLst/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44624"/>
            <a:ext cx="9144000" cy="1131910"/>
          </a:xfrm>
        </p:spPr>
        <p:txBody>
          <a:bodyPr/>
          <a:lstStyle/>
          <a:p>
            <a:r>
              <a:rPr lang="de-DE" b="1" smtClean="0"/>
              <a:t>CDO 3D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20</a:t>
            </a:fld>
            <a:endParaRPr lang="en-US"/>
          </a:p>
        </p:txBody>
      </p:sp>
      <p:pic>
        <p:nvPicPr>
          <p:cNvPr id="6" name="cdo3d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467544" y="993865"/>
            <a:ext cx="8280920" cy="5091646"/>
          </a:xfrm>
          <a:prstGeom prst="rect">
            <a:avLst/>
          </a:prstGeom>
        </p:spPr>
      </p:pic>
      <p:sp>
        <p:nvSpPr>
          <p:cNvPr id="7" name="Textfeld 6"/>
          <p:cNvSpPr txBox="1"/>
          <p:nvPr/>
        </p:nvSpPr>
        <p:spPr>
          <a:xfrm>
            <a:off x="0" y="908720"/>
            <a:ext cx="9144000" cy="525658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vert="horz" lIns="91440" tIns="45720" rIns="91440" bIns="45720" rtlCol="0" anchor="ctr">
            <a:noAutofit/>
          </a:bodyPr>
          <a:lstStyle/>
          <a:p>
            <a:pPr algn="ctr">
              <a:spcBef>
                <a:spcPct val="0"/>
              </a:spcBef>
            </a:pPr>
            <a:r>
              <a:rPr lang="de-DE" sz="44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See you Friday</a:t>
            </a:r>
          </a:p>
          <a:p>
            <a:pPr algn="ctr">
              <a:spcBef>
                <a:spcPct val="0"/>
              </a:spcBef>
            </a:pPr>
            <a:r>
              <a:rPr lang="de-DE" sz="44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11:30 - 12:00</a:t>
            </a:r>
          </a:p>
          <a:p>
            <a:pPr algn="ctr">
              <a:spcBef>
                <a:spcPct val="0"/>
              </a:spcBef>
            </a:pPr>
            <a:r>
              <a:rPr lang="de-DE" sz="44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Room: Theater</a:t>
            </a:r>
          </a:p>
          <a:p>
            <a:pPr algn="ctr">
              <a:spcBef>
                <a:spcPct val="0"/>
              </a:spcBef>
            </a:pPr>
            <a:r>
              <a:rPr lang="de-DE" sz="13800" b="1" smtClean="0">
                <a:solidFill>
                  <a:srgbClr val="2F2672"/>
                </a:solidFill>
                <a:latin typeface="+mj-lt"/>
                <a:ea typeface="+mj-ea"/>
                <a:cs typeface="+mj-cs"/>
              </a:rPr>
              <a:t>Thank You</a:t>
            </a:r>
            <a:endParaRPr lang="de-DE" sz="9600" b="1" smtClean="0">
              <a:solidFill>
                <a:srgbClr val="2F2672"/>
              </a:solidFill>
            </a:endParaRPr>
          </a:p>
          <a:p>
            <a:pPr algn="ctr">
              <a:spcBef>
                <a:spcPct val="0"/>
              </a:spcBef>
            </a:pPr>
            <a:endParaRPr lang="de-DE" sz="6600" b="1" smtClean="0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2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sameClick" afterEffect="1">
                                          <p:stCondLst>
                                            <p:cond evt="end" delay="0">
                                              <p:tn val="5"/>
                                            </p:cond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20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11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64842"/>
            <a:ext cx="8286808" cy="1131910"/>
          </a:xfrm>
        </p:spPr>
        <p:txBody>
          <a:bodyPr/>
          <a:lstStyle/>
          <a:p>
            <a:r>
              <a:rPr lang="de-DE" b="1" smtClean="0"/>
              <a:t>Persistence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3</a:t>
            </a:fld>
            <a:endParaRPr lang="en-US"/>
          </a:p>
        </p:txBody>
      </p:sp>
      <p:grpSp>
        <p:nvGrpSpPr>
          <p:cNvPr id="3" name="Gruppieren 70"/>
          <p:cNvGrpSpPr/>
          <p:nvPr/>
        </p:nvGrpSpPr>
        <p:grpSpPr>
          <a:xfrm>
            <a:off x="3400065" y="1352168"/>
            <a:ext cx="2343870" cy="2931808"/>
            <a:chOff x="3400065" y="1352168"/>
            <a:chExt cx="2343870" cy="2931808"/>
          </a:xfrm>
        </p:grpSpPr>
        <p:cxnSp>
          <p:nvCxnSpPr>
            <p:cNvPr id="8" name="Gerade Verbindung 7"/>
            <p:cNvCxnSpPr>
              <a:stCxn id="10" idx="2"/>
              <a:endCxn id="54" idx="0"/>
            </p:cNvCxnSpPr>
            <p:nvPr/>
          </p:nvCxnSpPr>
          <p:spPr>
            <a:xfrm rot="16200000" flipH="1">
              <a:off x="3822149" y="3530779"/>
              <a:ext cx="1503048" cy="3346"/>
            </a:xfrm>
            <a:prstGeom prst="line">
              <a:avLst/>
            </a:prstGeom>
            <a:ln w="762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Abgerundetes Rechteck 9"/>
            <p:cNvSpPr/>
            <p:nvPr/>
          </p:nvSpPr>
          <p:spPr>
            <a:xfrm>
              <a:off x="3400065" y="135216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11" name="Gerade Verbindung 10"/>
            <p:cNvCxnSpPr/>
            <p:nvPr/>
          </p:nvCxnSpPr>
          <p:spPr>
            <a:xfrm rot="16200000" flipH="1">
              <a:off x="3650606" y="206422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 Verbindung 11"/>
            <p:cNvCxnSpPr/>
            <p:nvPr/>
          </p:nvCxnSpPr>
          <p:spPr>
            <a:xfrm>
              <a:off x="4408351" y="209347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Gerade Verbindung 13"/>
            <p:cNvCxnSpPr/>
            <p:nvPr/>
          </p:nvCxnSpPr>
          <p:spPr>
            <a:xfrm>
              <a:off x="5064937" y="208929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Gerade Verbindung 14"/>
            <p:cNvCxnSpPr/>
            <p:nvPr/>
          </p:nvCxnSpPr>
          <p:spPr>
            <a:xfrm>
              <a:off x="3787477" y="196163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Ellipse 15"/>
            <p:cNvSpPr/>
            <p:nvPr/>
          </p:nvSpPr>
          <p:spPr>
            <a:xfrm>
              <a:off x="3593130" y="174735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7" name="Ellipse 16"/>
            <p:cNvSpPr/>
            <p:nvPr/>
          </p:nvSpPr>
          <p:spPr>
            <a:xfrm>
              <a:off x="3771722" y="217918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8" name="Ellipse 17"/>
            <p:cNvSpPr/>
            <p:nvPr/>
          </p:nvSpPr>
          <p:spPr>
            <a:xfrm>
              <a:off x="4236068" y="192595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19" name="Ellipse 18"/>
            <p:cNvSpPr/>
            <p:nvPr/>
          </p:nvSpPr>
          <p:spPr>
            <a:xfrm>
              <a:off x="4914730" y="189023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0" name="Ellipse 19"/>
            <p:cNvSpPr/>
            <p:nvPr/>
          </p:nvSpPr>
          <p:spPr>
            <a:xfrm>
              <a:off x="4736134" y="228314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21" name="Ellipse 20"/>
            <p:cNvSpPr/>
            <p:nvPr/>
          </p:nvSpPr>
          <p:spPr>
            <a:xfrm>
              <a:off x="5227778" y="218760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9" name="Gruppieren 69"/>
          <p:cNvGrpSpPr/>
          <p:nvPr/>
        </p:nvGrpSpPr>
        <p:grpSpPr>
          <a:xfrm>
            <a:off x="562511" y="2428868"/>
            <a:ext cx="3472690" cy="1855108"/>
            <a:chOff x="562511" y="2428868"/>
            <a:chExt cx="3472690" cy="1855108"/>
          </a:xfrm>
        </p:grpSpPr>
        <p:cxnSp>
          <p:nvCxnSpPr>
            <p:cNvPr id="6" name="Form 5"/>
            <p:cNvCxnSpPr>
              <a:stCxn id="25" idx="3"/>
            </p:cNvCxnSpPr>
            <p:nvPr/>
          </p:nvCxnSpPr>
          <p:spPr>
            <a:xfrm>
              <a:off x="2906381" y="3143248"/>
              <a:ext cx="1128820" cy="1140728"/>
            </a:xfrm>
            <a:prstGeom prst="bentConnector2">
              <a:avLst/>
            </a:prstGeom>
            <a:ln w="762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Abgerundetes Rechteck 24"/>
            <p:cNvSpPr/>
            <p:nvPr/>
          </p:nvSpPr>
          <p:spPr>
            <a:xfrm>
              <a:off x="562511" y="242886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26" name="Gerade Verbindung 25"/>
            <p:cNvCxnSpPr/>
            <p:nvPr/>
          </p:nvCxnSpPr>
          <p:spPr>
            <a:xfrm rot="16200000" flipH="1">
              <a:off x="813052" y="314092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 Verbindung 26"/>
            <p:cNvCxnSpPr/>
            <p:nvPr/>
          </p:nvCxnSpPr>
          <p:spPr>
            <a:xfrm>
              <a:off x="1570797" y="317017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Gerade Verbindung 28"/>
            <p:cNvCxnSpPr/>
            <p:nvPr/>
          </p:nvCxnSpPr>
          <p:spPr>
            <a:xfrm>
              <a:off x="2227383" y="316599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Gerade Verbindung 29"/>
            <p:cNvCxnSpPr/>
            <p:nvPr/>
          </p:nvCxnSpPr>
          <p:spPr>
            <a:xfrm>
              <a:off x="949923" y="303833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Ellipse 30"/>
            <p:cNvSpPr/>
            <p:nvPr/>
          </p:nvSpPr>
          <p:spPr>
            <a:xfrm>
              <a:off x="755576" y="282405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2" name="Ellipse 31"/>
            <p:cNvSpPr/>
            <p:nvPr/>
          </p:nvSpPr>
          <p:spPr>
            <a:xfrm>
              <a:off x="934168" y="325588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3" name="Ellipse 32"/>
            <p:cNvSpPr/>
            <p:nvPr/>
          </p:nvSpPr>
          <p:spPr>
            <a:xfrm>
              <a:off x="1398514" y="300265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4" name="Ellipse 33"/>
            <p:cNvSpPr/>
            <p:nvPr/>
          </p:nvSpPr>
          <p:spPr>
            <a:xfrm>
              <a:off x="2077176" y="296693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5" name="Ellipse 34"/>
            <p:cNvSpPr/>
            <p:nvPr/>
          </p:nvSpPr>
          <p:spPr>
            <a:xfrm>
              <a:off x="1898580" y="335984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36" name="Ellipse 35"/>
            <p:cNvSpPr/>
            <p:nvPr/>
          </p:nvSpPr>
          <p:spPr>
            <a:xfrm>
              <a:off x="2390224" y="326430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grpSp>
        <p:nvGrpSpPr>
          <p:cNvPr id="13" name="Gruppieren 71"/>
          <p:cNvGrpSpPr/>
          <p:nvPr/>
        </p:nvGrpSpPr>
        <p:grpSpPr>
          <a:xfrm>
            <a:off x="5093326" y="2428868"/>
            <a:ext cx="3478728" cy="1855108"/>
            <a:chOff x="5093326" y="2428868"/>
            <a:chExt cx="3478728" cy="1855108"/>
          </a:xfrm>
        </p:grpSpPr>
        <p:cxnSp>
          <p:nvCxnSpPr>
            <p:cNvPr id="7" name="Form 6"/>
            <p:cNvCxnSpPr>
              <a:stCxn id="40" idx="1"/>
            </p:cNvCxnSpPr>
            <p:nvPr/>
          </p:nvCxnSpPr>
          <p:spPr>
            <a:xfrm rot="10800000" flipV="1">
              <a:off x="5093326" y="3143248"/>
              <a:ext cx="1134859" cy="1140728"/>
            </a:xfrm>
            <a:prstGeom prst="bentConnector2">
              <a:avLst/>
            </a:prstGeom>
            <a:ln w="76200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Abgerundetes Rechteck 39"/>
            <p:cNvSpPr/>
            <p:nvPr/>
          </p:nvSpPr>
          <p:spPr>
            <a:xfrm>
              <a:off x="6228184" y="2428868"/>
              <a:ext cx="2343870" cy="1428760"/>
            </a:xfrm>
            <a:prstGeom prst="roundRect">
              <a:avLst>
                <a:gd name="adj" fmla="val 5926"/>
              </a:avLst>
            </a:prstGeom>
            <a:solidFill>
              <a:schemeClr val="accent1">
                <a:lumMod val="40000"/>
                <a:lumOff val="60000"/>
              </a:schemeClr>
            </a:solidFill>
            <a:ln w="571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EMF Application</a:t>
              </a:r>
            </a:p>
          </p:txBody>
        </p:sp>
        <p:cxnSp>
          <p:nvCxnSpPr>
            <p:cNvPr id="41" name="Gerade Verbindung 40"/>
            <p:cNvCxnSpPr/>
            <p:nvPr/>
          </p:nvCxnSpPr>
          <p:spPr>
            <a:xfrm rot="16200000" flipH="1">
              <a:off x="6478725" y="3140924"/>
              <a:ext cx="474405" cy="20066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Gerade Verbindung 41"/>
            <p:cNvCxnSpPr/>
            <p:nvPr/>
          </p:nvCxnSpPr>
          <p:spPr>
            <a:xfrm>
              <a:off x="7236470" y="3170176"/>
              <a:ext cx="522133" cy="42386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Gerade Verbindung 43"/>
            <p:cNvCxnSpPr/>
            <p:nvPr/>
          </p:nvCxnSpPr>
          <p:spPr>
            <a:xfrm>
              <a:off x="7893056" y="3165999"/>
              <a:ext cx="357191" cy="263193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Gerade Verbindung 44"/>
            <p:cNvCxnSpPr/>
            <p:nvPr/>
          </p:nvCxnSpPr>
          <p:spPr>
            <a:xfrm>
              <a:off x="6615596" y="3038335"/>
              <a:ext cx="606210" cy="97758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Ellipse 45"/>
            <p:cNvSpPr/>
            <p:nvPr/>
          </p:nvSpPr>
          <p:spPr>
            <a:xfrm>
              <a:off x="6421249" y="2824055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7" name="Ellipse 46"/>
            <p:cNvSpPr/>
            <p:nvPr/>
          </p:nvSpPr>
          <p:spPr>
            <a:xfrm>
              <a:off x="6599841" y="325588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8" name="Ellipse 47"/>
            <p:cNvSpPr/>
            <p:nvPr/>
          </p:nvSpPr>
          <p:spPr>
            <a:xfrm>
              <a:off x="7064187" y="3002650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9" name="Ellipse 48"/>
            <p:cNvSpPr/>
            <p:nvPr/>
          </p:nvSpPr>
          <p:spPr>
            <a:xfrm>
              <a:off x="7742849" y="2966932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0" name="Ellipse 49"/>
            <p:cNvSpPr/>
            <p:nvPr/>
          </p:nvSpPr>
          <p:spPr>
            <a:xfrm>
              <a:off x="7564253" y="3359841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51" name="Ellipse 50"/>
            <p:cNvSpPr/>
            <p:nvPr/>
          </p:nvSpPr>
          <p:spPr>
            <a:xfrm>
              <a:off x="8055897" y="3264307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</p:grpSp>
      <p:sp>
        <p:nvSpPr>
          <p:cNvPr id="54" name="Abgerundetes Rechteck 53"/>
          <p:cNvSpPr/>
          <p:nvPr/>
        </p:nvSpPr>
        <p:spPr>
          <a:xfrm>
            <a:off x="2428860" y="4283976"/>
            <a:ext cx="4292972" cy="873216"/>
          </a:xfrm>
          <a:prstGeom prst="roundRect">
            <a:avLst/>
          </a:prstGeom>
          <a:solidFill>
            <a:srgbClr val="FFD47D"/>
          </a:solidFill>
          <a:ln w="5715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Repository</a:t>
            </a:r>
          </a:p>
        </p:txBody>
      </p:sp>
      <p:sp>
        <p:nvSpPr>
          <p:cNvPr id="64" name="Flussdiagramm: Magnetplattenspeicher 63"/>
          <p:cNvSpPr/>
          <p:nvPr/>
        </p:nvSpPr>
        <p:spPr>
          <a:xfrm>
            <a:off x="698029" y="5589240"/>
            <a:ext cx="119319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JDBC</a:t>
            </a:r>
            <a:endParaRPr lang="de-DE"/>
          </a:p>
        </p:txBody>
      </p:sp>
      <p:sp>
        <p:nvSpPr>
          <p:cNvPr id="65" name="Flussdiagramm: Magnetplattenspeicher 64"/>
          <p:cNvSpPr/>
          <p:nvPr/>
        </p:nvSpPr>
        <p:spPr>
          <a:xfrm>
            <a:off x="2034098" y="5589240"/>
            <a:ext cx="119319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Hibernate</a:t>
            </a:r>
            <a:endParaRPr lang="de-DE"/>
          </a:p>
        </p:txBody>
      </p:sp>
      <p:sp>
        <p:nvSpPr>
          <p:cNvPr id="66" name="Flussdiagramm: Magnetplattenspeicher 65"/>
          <p:cNvSpPr/>
          <p:nvPr/>
        </p:nvSpPr>
        <p:spPr>
          <a:xfrm>
            <a:off x="3350675" y="5589240"/>
            <a:ext cx="119319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Objectivity</a:t>
            </a:r>
            <a:endParaRPr lang="de-DE"/>
          </a:p>
        </p:txBody>
      </p:sp>
      <p:sp>
        <p:nvSpPr>
          <p:cNvPr id="67" name="Flussdiagramm: Magnetplattenspeicher 66"/>
          <p:cNvSpPr/>
          <p:nvPr/>
        </p:nvSpPr>
        <p:spPr>
          <a:xfrm>
            <a:off x="4693057" y="5589240"/>
            <a:ext cx="119319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MongoDB</a:t>
            </a:r>
            <a:endParaRPr lang="de-DE"/>
          </a:p>
        </p:txBody>
      </p:sp>
      <p:sp>
        <p:nvSpPr>
          <p:cNvPr id="68" name="Flussdiagramm: Magnetplattenspeicher 67"/>
          <p:cNvSpPr/>
          <p:nvPr/>
        </p:nvSpPr>
        <p:spPr>
          <a:xfrm>
            <a:off x="6003662" y="5589240"/>
            <a:ext cx="119319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DB4O</a:t>
            </a:r>
            <a:endParaRPr lang="de-DE"/>
          </a:p>
        </p:txBody>
      </p:sp>
      <p:sp>
        <p:nvSpPr>
          <p:cNvPr id="69" name="Flussdiagramm: Magnetplattenspeicher 68"/>
          <p:cNvSpPr/>
          <p:nvPr/>
        </p:nvSpPr>
        <p:spPr>
          <a:xfrm>
            <a:off x="7339246" y="5589240"/>
            <a:ext cx="1193194" cy="504056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mtClean="0"/>
              <a:t>MEM</a:t>
            </a:r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Lazy Loading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Abgerundetes Rechteck 6"/>
          <p:cNvSpPr/>
          <p:nvPr/>
        </p:nvSpPr>
        <p:spPr>
          <a:xfrm>
            <a:off x="1285282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9" name="Abgerundetes Rechteck 8"/>
          <p:cNvSpPr/>
          <p:nvPr/>
        </p:nvSpPr>
        <p:spPr>
          <a:xfrm>
            <a:off x="1285282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10" name="Abgerundetes Rechteck 9"/>
          <p:cNvSpPr/>
          <p:nvPr/>
        </p:nvSpPr>
        <p:spPr>
          <a:xfrm>
            <a:off x="1285282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Abgerundetes Rechteck 10"/>
          <p:cNvSpPr/>
          <p:nvPr/>
        </p:nvSpPr>
        <p:spPr>
          <a:xfrm>
            <a:off x="2581426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Gerade Verbindung 13"/>
          <p:cNvCxnSpPr/>
          <p:nvPr/>
        </p:nvCxnSpPr>
        <p:spPr>
          <a:xfrm flipH="1">
            <a:off x="1660728" y="3370548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14"/>
          <p:cNvCxnSpPr/>
          <p:nvPr/>
        </p:nvCxnSpPr>
        <p:spPr>
          <a:xfrm rot="5400000">
            <a:off x="1496012" y="4040557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16"/>
          <p:cNvCxnSpPr/>
          <p:nvPr/>
        </p:nvCxnSpPr>
        <p:spPr>
          <a:xfrm rot="5400000">
            <a:off x="1784135" y="469500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17"/>
          <p:cNvCxnSpPr/>
          <p:nvPr/>
        </p:nvCxnSpPr>
        <p:spPr>
          <a:xfrm rot="5400000">
            <a:off x="1748867" y="3624774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Ellipse 18"/>
          <p:cNvSpPr/>
          <p:nvPr/>
        </p:nvSpPr>
        <p:spPr>
          <a:xfrm rot="5400000">
            <a:off x="1957940" y="31762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Ellipse 19"/>
          <p:cNvSpPr/>
          <p:nvPr/>
        </p:nvSpPr>
        <p:spPr>
          <a:xfrm rot="5400000">
            <a:off x="1526111" y="33547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5400000">
            <a:off x="1422154" y="43192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Ellipse 23"/>
          <p:cNvSpPr/>
          <p:nvPr/>
        </p:nvSpPr>
        <p:spPr>
          <a:xfrm rot="5400000">
            <a:off x="1638828" y="481084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8" name="Gerade Verbindung 27"/>
          <p:cNvCxnSpPr/>
          <p:nvPr/>
        </p:nvCxnSpPr>
        <p:spPr>
          <a:xfrm rot="10800000" flipH="1">
            <a:off x="2945499" y="4817169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28"/>
          <p:cNvCxnSpPr/>
          <p:nvPr/>
        </p:nvCxnSpPr>
        <p:spPr>
          <a:xfrm rot="16200000">
            <a:off x="3062487" y="3923959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29"/>
          <p:cNvCxnSpPr/>
          <p:nvPr/>
        </p:nvCxnSpPr>
        <p:spPr>
          <a:xfrm rot="16200000">
            <a:off x="2725555" y="4665848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Ellipse 30"/>
          <p:cNvSpPr/>
          <p:nvPr/>
        </p:nvSpPr>
        <p:spPr>
          <a:xfrm rot="16200000">
            <a:off x="2765501" y="485498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Ellipse 31"/>
          <p:cNvSpPr/>
          <p:nvPr/>
        </p:nvSpPr>
        <p:spPr>
          <a:xfrm rot="16200000">
            <a:off x="3197330" y="46763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Ellipse 32"/>
          <p:cNvSpPr/>
          <p:nvPr/>
        </p:nvSpPr>
        <p:spPr>
          <a:xfrm rot="16200000">
            <a:off x="2944096" y="42120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6" name="Gerade Verbindung 35"/>
          <p:cNvCxnSpPr/>
          <p:nvPr/>
        </p:nvCxnSpPr>
        <p:spPr>
          <a:xfrm rot="18900000">
            <a:off x="2972661" y="3226010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Ellipse 36"/>
          <p:cNvSpPr/>
          <p:nvPr/>
        </p:nvSpPr>
        <p:spPr>
          <a:xfrm rot="18900000">
            <a:off x="2758920" y="317769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1" name="Gerade Verbindung 40"/>
          <p:cNvCxnSpPr>
            <a:endCxn id="22" idx="2"/>
          </p:cNvCxnSpPr>
          <p:nvPr/>
        </p:nvCxnSpPr>
        <p:spPr>
          <a:xfrm rot="16200000" flipH="1">
            <a:off x="1833217" y="4216220"/>
            <a:ext cx="444382" cy="1187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Gerade Verbindung 43"/>
          <p:cNvCxnSpPr/>
          <p:nvPr/>
        </p:nvCxnSpPr>
        <p:spPr>
          <a:xfrm rot="16200000" flipH="1">
            <a:off x="3172713" y="3551625"/>
            <a:ext cx="521082" cy="1253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Gerade Verbindung 45"/>
          <p:cNvCxnSpPr/>
          <p:nvPr/>
        </p:nvCxnSpPr>
        <p:spPr>
          <a:xfrm rot="5400000">
            <a:off x="2899119" y="3403347"/>
            <a:ext cx="504276" cy="4386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Ellipse 33"/>
          <p:cNvSpPr/>
          <p:nvPr/>
        </p:nvSpPr>
        <p:spPr>
          <a:xfrm rot="16200000">
            <a:off x="3301287" y="37119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Ellipse 37"/>
          <p:cNvSpPr/>
          <p:nvPr/>
        </p:nvSpPr>
        <p:spPr>
          <a:xfrm rot="18900000">
            <a:off x="3190555" y="316661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9" name="Gerade Verbindung 48"/>
          <p:cNvCxnSpPr>
            <a:stCxn id="40" idx="5"/>
            <a:endCxn id="22" idx="1"/>
          </p:cNvCxnSpPr>
          <p:nvPr/>
        </p:nvCxnSpPr>
        <p:spPr>
          <a:xfrm rot="10800000" flipV="1">
            <a:off x="2241085" y="4001110"/>
            <a:ext cx="612444" cy="549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/>
          <p:cNvSpPr/>
          <p:nvPr/>
        </p:nvSpPr>
        <p:spPr>
          <a:xfrm rot="5400000">
            <a:off x="2801220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2" name="Abgerundetes Rechteck 51"/>
          <p:cNvSpPr/>
          <p:nvPr/>
        </p:nvSpPr>
        <p:spPr>
          <a:xfrm>
            <a:off x="5148064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</a:p>
        </p:txBody>
      </p:sp>
      <p:sp>
        <p:nvSpPr>
          <p:cNvPr id="53" name="Abgerundetes Rechteck 52"/>
          <p:cNvSpPr/>
          <p:nvPr/>
        </p:nvSpPr>
        <p:spPr>
          <a:xfrm>
            <a:off x="5148064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54" name="Abgerundetes Rechteck 53"/>
          <p:cNvSpPr/>
          <p:nvPr/>
        </p:nvSpPr>
        <p:spPr>
          <a:xfrm>
            <a:off x="5148064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5" name="Abgerundetes Rechteck 54"/>
          <p:cNvSpPr/>
          <p:nvPr/>
        </p:nvSpPr>
        <p:spPr>
          <a:xfrm>
            <a:off x="6444208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8" name="Gerade Verbindung 77"/>
          <p:cNvCxnSpPr>
            <a:stCxn id="80" idx="5"/>
            <a:endCxn id="104" idx="1"/>
          </p:cNvCxnSpPr>
          <p:nvPr/>
        </p:nvCxnSpPr>
        <p:spPr>
          <a:xfrm rot="10800000" flipV="1">
            <a:off x="6125605" y="4001109"/>
            <a:ext cx="590707" cy="5426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Gewinkelte Verbindung 87"/>
          <p:cNvCxnSpPr>
            <a:stCxn id="21" idx="4"/>
            <a:endCxn id="7" idx="1"/>
          </p:cNvCxnSpPr>
          <p:nvPr/>
        </p:nvCxnSpPr>
        <p:spPr>
          <a:xfrm rot="10800000">
            <a:off x="1285283" y="1828533"/>
            <a:ext cx="494063" cy="2169203"/>
          </a:xfrm>
          <a:prstGeom prst="bentConnector3">
            <a:avLst>
              <a:gd name="adj1" fmla="val 16795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Gewinkelte Verbindung 89"/>
          <p:cNvCxnSpPr>
            <a:stCxn id="79" idx="4"/>
            <a:endCxn id="52" idx="1"/>
          </p:cNvCxnSpPr>
          <p:nvPr/>
        </p:nvCxnSpPr>
        <p:spPr>
          <a:xfrm rot="10800000">
            <a:off x="5148065" y="1828533"/>
            <a:ext cx="494063" cy="2169203"/>
          </a:xfrm>
          <a:prstGeom prst="bentConnector3">
            <a:avLst>
              <a:gd name="adj1" fmla="val 16072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Gerade Verbindung 93"/>
          <p:cNvCxnSpPr>
            <a:stCxn id="22" idx="2"/>
          </p:cNvCxnSpPr>
          <p:nvPr/>
        </p:nvCxnSpPr>
        <p:spPr>
          <a:xfrm rot="16200000" flipV="1">
            <a:off x="1775471" y="4158474"/>
            <a:ext cx="500063" cy="1785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Ellipse 21"/>
          <p:cNvSpPr/>
          <p:nvPr/>
        </p:nvSpPr>
        <p:spPr>
          <a:xfrm rot="5400000">
            <a:off x="1936203" y="44978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Ellipse 20"/>
          <p:cNvSpPr/>
          <p:nvPr/>
        </p:nvSpPr>
        <p:spPr>
          <a:xfrm rot="5400000">
            <a:off x="1779345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5" name="Gerade Verbindung 104"/>
          <p:cNvCxnSpPr>
            <a:stCxn id="104" idx="2"/>
          </p:cNvCxnSpPr>
          <p:nvPr/>
        </p:nvCxnSpPr>
        <p:spPr>
          <a:xfrm rot="16200000" flipV="1">
            <a:off x="5661680" y="4153847"/>
            <a:ext cx="496680" cy="1785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Ellipse 78"/>
          <p:cNvSpPr/>
          <p:nvPr/>
        </p:nvSpPr>
        <p:spPr>
          <a:xfrm rot="5400000">
            <a:off x="5642127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80" name="Ellipse 79"/>
          <p:cNvSpPr/>
          <p:nvPr/>
        </p:nvSpPr>
        <p:spPr>
          <a:xfrm rot="5400000">
            <a:off x="6664002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4" name="Ellipse 103"/>
          <p:cNvSpPr/>
          <p:nvPr/>
        </p:nvSpPr>
        <p:spPr>
          <a:xfrm rot="5400000">
            <a:off x="5820722" y="44914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2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" name="DELAY"/>
          <p:cNvSpPr/>
          <p:nvPr/>
        </p:nvSpPr>
        <p:spPr>
          <a:xfrm>
            <a:off x="7903391" y="551723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30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00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80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9000"/>
                            </p:stCondLst>
                            <p:childTnLst>
                              <p:par>
                                <p:cTn id="1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10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110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20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9" grpId="0" animBg="1"/>
      <p:bldP spid="20" grpId="0" animBg="1"/>
      <p:bldP spid="23" grpId="0" animBg="1"/>
      <p:bldP spid="24" grpId="0" animBg="1"/>
      <p:bldP spid="31" grpId="0" animBg="1"/>
      <p:bldP spid="32" grpId="0" animBg="1"/>
      <p:bldP spid="33" grpId="0" animBg="1"/>
      <p:bldP spid="37" grpId="0" animBg="1"/>
      <p:bldP spid="34" grpId="0" animBg="1"/>
      <p:bldP spid="38" grpId="0" animBg="1"/>
      <p:bldP spid="40" grpId="0" animBg="1"/>
      <p:bldP spid="54" grpId="0" animBg="1"/>
      <p:bldP spid="55" grpId="0" animBg="1"/>
      <p:bldP spid="22" grpId="0" animBg="1"/>
      <p:bldP spid="21" grpId="0" animBg="1"/>
      <p:bldP spid="79" grpId="0" animBg="1"/>
      <p:bldP spid="80" grpId="0" animBg="1"/>
      <p:bldP spid="104" grpId="0" animBg="1"/>
      <p:bldP spid="1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Automatic Unloading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Abgerundetes Rechteck 5"/>
          <p:cNvSpPr/>
          <p:nvPr/>
        </p:nvSpPr>
        <p:spPr>
          <a:xfrm>
            <a:off x="1285282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EMF Application</a:t>
            </a:r>
          </a:p>
        </p:txBody>
      </p:sp>
      <p:sp>
        <p:nvSpPr>
          <p:cNvPr id="7" name="Abgerundetes Rechteck 6"/>
          <p:cNvSpPr/>
          <p:nvPr/>
        </p:nvSpPr>
        <p:spPr>
          <a:xfrm>
            <a:off x="1285282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8" name="Abgerundetes Rechteck 7"/>
          <p:cNvSpPr/>
          <p:nvPr/>
        </p:nvSpPr>
        <p:spPr>
          <a:xfrm>
            <a:off x="1285282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Abgerundetes Rechteck 8"/>
          <p:cNvSpPr/>
          <p:nvPr/>
        </p:nvSpPr>
        <p:spPr>
          <a:xfrm>
            <a:off x="2581426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0" name="Gerade Verbindung 9"/>
          <p:cNvCxnSpPr/>
          <p:nvPr/>
        </p:nvCxnSpPr>
        <p:spPr>
          <a:xfrm flipH="1">
            <a:off x="1660728" y="3370548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10"/>
          <p:cNvCxnSpPr/>
          <p:nvPr/>
        </p:nvCxnSpPr>
        <p:spPr>
          <a:xfrm rot="5400000">
            <a:off x="1496012" y="4040557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 Verbindung 11"/>
          <p:cNvCxnSpPr/>
          <p:nvPr/>
        </p:nvCxnSpPr>
        <p:spPr>
          <a:xfrm rot="5400000">
            <a:off x="1784135" y="4695007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12"/>
          <p:cNvCxnSpPr/>
          <p:nvPr/>
        </p:nvCxnSpPr>
        <p:spPr>
          <a:xfrm rot="5400000">
            <a:off x="1748867" y="3624774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Ellipse 13"/>
          <p:cNvSpPr/>
          <p:nvPr/>
        </p:nvSpPr>
        <p:spPr>
          <a:xfrm rot="5400000">
            <a:off x="1957940" y="31762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Ellipse 14"/>
          <p:cNvSpPr/>
          <p:nvPr/>
        </p:nvSpPr>
        <p:spPr>
          <a:xfrm rot="5400000">
            <a:off x="1526111" y="335479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Ellipse 15"/>
          <p:cNvSpPr/>
          <p:nvPr/>
        </p:nvSpPr>
        <p:spPr>
          <a:xfrm rot="5400000">
            <a:off x="1422154" y="431920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Ellipse 16"/>
          <p:cNvSpPr/>
          <p:nvPr/>
        </p:nvSpPr>
        <p:spPr>
          <a:xfrm rot="5400000">
            <a:off x="1638828" y="481084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8" name="Gerade Verbindung 17"/>
          <p:cNvCxnSpPr/>
          <p:nvPr/>
        </p:nvCxnSpPr>
        <p:spPr>
          <a:xfrm rot="10800000" flipH="1">
            <a:off x="2945499" y="4817169"/>
            <a:ext cx="474405" cy="20066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18"/>
          <p:cNvCxnSpPr/>
          <p:nvPr/>
        </p:nvCxnSpPr>
        <p:spPr>
          <a:xfrm rot="16200000">
            <a:off x="3062487" y="3923959"/>
            <a:ext cx="522133" cy="423864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 Verbindung 19"/>
          <p:cNvCxnSpPr/>
          <p:nvPr/>
        </p:nvCxnSpPr>
        <p:spPr>
          <a:xfrm rot="16200000">
            <a:off x="2725555" y="4665848"/>
            <a:ext cx="606210" cy="97758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Ellipse 20"/>
          <p:cNvSpPr/>
          <p:nvPr/>
        </p:nvSpPr>
        <p:spPr>
          <a:xfrm rot="16200000">
            <a:off x="2765501" y="485498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Ellipse 21"/>
          <p:cNvSpPr/>
          <p:nvPr/>
        </p:nvSpPr>
        <p:spPr>
          <a:xfrm rot="16200000">
            <a:off x="3197330" y="4676396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Ellipse 22"/>
          <p:cNvSpPr/>
          <p:nvPr/>
        </p:nvSpPr>
        <p:spPr>
          <a:xfrm rot="16200000">
            <a:off x="2944096" y="4212050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4" name="Gerade Verbindung 23"/>
          <p:cNvCxnSpPr/>
          <p:nvPr/>
        </p:nvCxnSpPr>
        <p:spPr>
          <a:xfrm rot="18900000">
            <a:off x="2972661" y="3226010"/>
            <a:ext cx="357191" cy="263193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Ellipse 24"/>
          <p:cNvSpPr/>
          <p:nvPr/>
        </p:nvSpPr>
        <p:spPr>
          <a:xfrm rot="18900000">
            <a:off x="2758920" y="3177695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 Verbindung 25"/>
          <p:cNvCxnSpPr>
            <a:endCxn id="41" idx="2"/>
          </p:cNvCxnSpPr>
          <p:nvPr/>
        </p:nvCxnSpPr>
        <p:spPr>
          <a:xfrm rot="16200000" flipH="1">
            <a:off x="1833217" y="4216220"/>
            <a:ext cx="444382" cy="1187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26"/>
          <p:cNvCxnSpPr/>
          <p:nvPr/>
        </p:nvCxnSpPr>
        <p:spPr>
          <a:xfrm rot="16200000" flipH="1">
            <a:off x="3172713" y="3551625"/>
            <a:ext cx="521082" cy="125316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Gerade Verbindung 27"/>
          <p:cNvCxnSpPr/>
          <p:nvPr/>
        </p:nvCxnSpPr>
        <p:spPr>
          <a:xfrm rot="5400000">
            <a:off x="2899119" y="3403347"/>
            <a:ext cx="504276" cy="438679"/>
          </a:xfrm>
          <a:prstGeom prst="line">
            <a:avLst/>
          </a:prstGeom>
          <a:ln w="28575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Ellipse 28"/>
          <p:cNvSpPr/>
          <p:nvPr/>
        </p:nvSpPr>
        <p:spPr>
          <a:xfrm rot="16200000">
            <a:off x="3301287" y="37119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Ellipse 29"/>
          <p:cNvSpPr/>
          <p:nvPr/>
        </p:nvSpPr>
        <p:spPr>
          <a:xfrm rot="18900000">
            <a:off x="3190555" y="3166613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1" name="Gerade Verbindung 30"/>
          <p:cNvCxnSpPr>
            <a:stCxn id="32" idx="5"/>
            <a:endCxn id="41" idx="1"/>
          </p:cNvCxnSpPr>
          <p:nvPr/>
        </p:nvCxnSpPr>
        <p:spPr>
          <a:xfrm rot="10800000" flipV="1">
            <a:off x="2241085" y="4001110"/>
            <a:ext cx="612444" cy="549000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Ellipse 31"/>
          <p:cNvSpPr/>
          <p:nvPr/>
        </p:nvSpPr>
        <p:spPr>
          <a:xfrm rot="5400000">
            <a:off x="2801220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Abgerundetes Rechteck 32"/>
          <p:cNvSpPr/>
          <p:nvPr/>
        </p:nvSpPr>
        <p:spPr>
          <a:xfrm>
            <a:off x="5148064" y="1556792"/>
            <a:ext cx="2494630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</a:p>
        </p:txBody>
      </p:sp>
      <p:sp>
        <p:nvSpPr>
          <p:cNvPr id="34" name="Abgerundetes Rechteck 33"/>
          <p:cNvSpPr/>
          <p:nvPr/>
        </p:nvSpPr>
        <p:spPr>
          <a:xfrm>
            <a:off x="5148064" y="2244288"/>
            <a:ext cx="2494630" cy="543480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Resource Set</a:t>
            </a:r>
          </a:p>
        </p:txBody>
      </p:sp>
      <p:sp>
        <p:nvSpPr>
          <p:cNvPr id="35" name="Abgerundetes Rechteck 34"/>
          <p:cNvSpPr/>
          <p:nvPr/>
        </p:nvSpPr>
        <p:spPr>
          <a:xfrm>
            <a:off x="5148064" y="2964368"/>
            <a:ext cx="1152128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6" name="Abgerundetes Rechteck 35"/>
          <p:cNvSpPr/>
          <p:nvPr/>
        </p:nvSpPr>
        <p:spPr>
          <a:xfrm>
            <a:off x="6444208" y="2964368"/>
            <a:ext cx="1198486" cy="2376264"/>
          </a:xfrm>
          <a:prstGeom prst="roundRect">
            <a:avLst>
              <a:gd name="adj" fmla="val 5926"/>
            </a:avLst>
          </a:prstGeom>
          <a:solidFill>
            <a:srgbClr val="FFD47D"/>
          </a:solidFill>
          <a:ln w="38100">
            <a:solidFill>
              <a:srgbClr val="FFAA0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b="1" smtClean="0">
              <a:solidFill>
                <a:schemeClr val="bg1">
                  <a:lumMod val="5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37" name="Gerade Verbindung 36"/>
          <p:cNvCxnSpPr>
            <a:stCxn id="45" idx="5"/>
            <a:endCxn id="46" idx="1"/>
          </p:cNvCxnSpPr>
          <p:nvPr/>
        </p:nvCxnSpPr>
        <p:spPr>
          <a:xfrm rot="10800000" flipV="1">
            <a:off x="6125605" y="4001109"/>
            <a:ext cx="590707" cy="542683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Gewinkelte Verbindung 37"/>
          <p:cNvCxnSpPr>
            <a:stCxn id="42" idx="4"/>
            <a:endCxn id="6" idx="1"/>
          </p:cNvCxnSpPr>
          <p:nvPr/>
        </p:nvCxnSpPr>
        <p:spPr>
          <a:xfrm rot="10800000">
            <a:off x="1285283" y="1828533"/>
            <a:ext cx="494063" cy="2169203"/>
          </a:xfrm>
          <a:prstGeom prst="bentConnector3">
            <a:avLst>
              <a:gd name="adj1" fmla="val 16795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winkelte Verbindung 38"/>
          <p:cNvCxnSpPr>
            <a:stCxn id="44" idx="4"/>
            <a:endCxn id="33" idx="1"/>
          </p:cNvCxnSpPr>
          <p:nvPr/>
        </p:nvCxnSpPr>
        <p:spPr>
          <a:xfrm rot="10800000">
            <a:off x="5148065" y="1828533"/>
            <a:ext cx="494063" cy="2169203"/>
          </a:xfrm>
          <a:prstGeom prst="bentConnector3">
            <a:avLst>
              <a:gd name="adj1" fmla="val 160728"/>
            </a:avLst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39"/>
          <p:cNvCxnSpPr>
            <a:stCxn id="41" idx="2"/>
          </p:cNvCxnSpPr>
          <p:nvPr/>
        </p:nvCxnSpPr>
        <p:spPr>
          <a:xfrm rot="16200000" flipV="1">
            <a:off x="1775471" y="4158474"/>
            <a:ext cx="500063" cy="178592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 rot="5400000">
            <a:off x="1936203" y="4497801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2" name="Ellipse 41"/>
          <p:cNvSpPr/>
          <p:nvPr/>
        </p:nvSpPr>
        <p:spPr>
          <a:xfrm rot="5400000">
            <a:off x="1779345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43" name="Gerade Verbindung 42"/>
          <p:cNvCxnSpPr>
            <a:stCxn id="46" idx="2"/>
          </p:cNvCxnSpPr>
          <p:nvPr/>
        </p:nvCxnSpPr>
        <p:spPr>
          <a:xfrm rot="16200000" flipV="1">
            <a:off x="5661680" y="4153847"/>
            <a:ext cx="496680" cy="178594"/>
          </a:xfrm>
          <a:prstGeom prst="line">
            <a:avLst/>
          </a:prstGeom>
          <a:ln w="57150">
            <a:solidFill>
              <a:schemeClr val="accent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Ellipse 43"/>
          <p:cNvSpPr/>
          <p:nvPr/>
        </p:nvSpPr>
        <p:spPr>
          <a:xfrm rot="5400000">
            <a:off x="5642127" y="3819139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5" name="Ellipse 44"/>
          <p:cNvSpPr/>
          <p:nvPr/>
        </p:nvSpPr>
        <p:spPr>
          <a:xfrm rot="5400000">
            <a:off x="6664002" y="3696228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Ellipse 45"/>
          <p:cNvSpPr/>
          <p:nvPr/>
        </p:nvSpPr>
        <p:spPr>
          <a:xfrm rot="5400000">
            <a:off x="5820722" y="4491484"/>
            <a:ext cx="357191" cy="35719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DELAY"/>
          <p:cNvSpPr/>
          <p:nvPr/>
        </p:nvSpPr>
        <p:spPr>
          <a:xfrm>
            <a:off x="8072462" y="437055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DELAY"/>
          <p:cNvSpPr/>
          <p:nvPr/>
        </p:nvSpPr>
        <p:spPr>
          <a:xfrm>
            <a:off x="8072462" y="5008612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10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11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12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3" dur="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14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5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6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7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8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500"/>
                            </p:stCondLst>
                            <p:childTnLst>
                              <p:par>
                                <p:cTn id="2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4500"/>
                            </p:stCondLst>
                            <p:childTnLst>
                              <p:par>
                                <p:cTn id="24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6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3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500"/>
                            </p:stCondLst>
                            <p:childTnLst>
                              <p:par>
                                <p:cTn id="50" presetID="32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 override="childStyle">
                                        <p:cTn id="51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>
                                      <p:cBhvr>
                                        <p:cTn id="52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53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4" dur="5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  <p:animRot by="120000">
                                      <p:cBhvr>
                                        <p:cTn id="55" dur="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6" dur="100" fill="hold">
                                          <p:stCondLst>
                                            <p:cond delay="1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57" dur="1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58" dur="1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59" dur="1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9000"/>
                            </p:stCondLst>
                            <p:childTnLst>
                              <p:par>
                                <p:cTn id="61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0"/>
                            </p:stCondLst>
                            <p:childTnLst>
                              <p:par>
                                <p:cTn id="65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69" dur="2000" fill="hold"/>
                                        <p:tgtEl>
                                          <p:spTgt spid="14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1" dur="2000" fill="hold"/>
                                        <p:tgtEl>
                                          <p:spTgt spid="1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3" dur="2000" fill="hold"/>
                                        <p:tgtEl>
                                          <p:spTgt spid="16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5" dur="20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7" dur="2000" fill="hold"/>
                                        <p:tgtEl>
                                          <p:spTgt spid="2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7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79" dur="2000" fill="hold"/>
                                        <p:tgtEl>
                                          <p:spTgt spid="2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1" dur="2000" fill="hold"/>
                                        <p:tgtEl>
                                          <p:spTgt spid="2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3" dur="2000" fill="hold"/>
                                        <p:tgtEl>
                                          <p:spTgt spid="2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4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5" dur="20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6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7" dur="2000" fill="hold"/>
                                        <p:tgtEl>
                                          <p:spTgt spid="30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88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9" dur="2000" fill="hold"/>
                                        <p:tgtEl>
                                          <p:spTgt spid="3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0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1" dur="2000" fill="hold"/>
                                        <p:tgtEl>
                                          <p:spTgt spid="41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92" presetID="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93" dur="2000" fill="hold"/>
                                        <p:tgtEl>
                                          <p:spTgt spid="42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  <p:bldP spid="17" grpId="0" animBg="1"/>
      <p:bldP spid="21" grpId="0" animBg="1"/>
      <p:bldP spid="22" grpId="0" animBg="1"/>
      <p:bldP spid="23" grpId="0" animBg="1"/>
      <p:bldP spid="25" grpId="0" animBg="1"/>
      <p:bldP spid="29" grpId="0" animBg="1"/>
      <p:bldP spid="30" grpId="0" animBg="1"/>
      <p:bldP spid="32" grpId="0" animBg="1"/>
      <p:bldP spid="35" grpId="0" animBg="1"/>
      <p:bldP spid="36" grpId="0" animBg="1"/>
      <p:bldP spid="41" grpId="0" animBg="1"/>
      <p:bldP spid="42" grpId="0" animBg="1"/>
      <p:bldP spid="44" grpId="0" animBg="1"/>
      <p:bldP spid="45" grpId="0" animBg="1"/>
      <p:bldP spid="46" grpId="0" animBg="1"/>
      <p:bldP spid="47" grpId="0"/>
      <p:bldP spid="4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Read-Only Views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3" name="Abgerundetes Rechteck 32"/>
          <p:cNvSpPr/>
          <p:nvPr/>
        </p:nvSpPr>
        <p:spPr>
          <a:xfrm>
            <a:off x="1285283" y="1556792"/>
            <a:ext cx="6357411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1285283" y="5013176"/>
            <a:ext cx="6357411" cy="7595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grpSp>
        <p:nvGrpSpPr>
          <p:cNvPr id="3" name="Gruppieren 117"/>
          <p:cNvGrpSpPr/>
          <p:nvPr/>
        </p:nvGrpSpPr>
        <p:grpSpPr>
          <a:xfrm>
            <a:off x="5148064" y="2244288"/>
            <a:ext cx="2494630" cy="2592288"/>
            <a:chOff x="5148064" y="2420888"/>
            <a:chExt cx="2494630" cy="2592288"/>
          </a:xfrm>
        </p:grpSpPr>
        <p:sp>
          <p:nvSpPr>
            <p:cNvPr id="34" name="Abgerundetes Rechteck 33"/>
            <p:cNvSpPr/>
            <p:nvPr/>
          </p:nvSpPr>
          <p:spPr>
            <a:xfrm>
              <a:off x="5148064" y="2420888"/>
              <a:ext cx="2494630" cy="543480"/>
            </a:xfrm>
            <a:prstGeom prst="roundRect">
              <a:avLst>
                <a:gd name="adj" fmla="val 5926"/>
              </a:avLst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Resource Set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5148064" y="3140968"/>
              <a:ext cx="1152128" cy="1872208"/>
            </a:xfrm>
            <a:prstGeom prst="roundRect">
              <a:avLst>
                <a:gd name="adj" fmla="val 5926"/>
              </a:avLst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6444208" y="3140968"/>
              <a:ext cx="1198486" cy="1872208"/>
            </a:xfrm>
            <a:prstGeom prst="roundRect">
              <a:avLst>
                <a:gd name="adj" fmla="val 5926"/>
              </a:avLst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 rot="4027518">
              <a:off x="5721279" y="42237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 rot="7199714">
              <a:off x="6842597" y="386652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rot="6194762">
              <a:off x="5364088" y="356501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0"/>
            <p:cNvCxnSpPr>
              <a:stCxn id="46" idx="7"/>
              <a:endCxn id="44" idx="2"/>
            </p:cNvCxnSpPr>
            <p:nvPr/>
          </p:nvCxnSpPr>
          <p:spPr>
            <a:xfrm>
              <a:off x="5636674" y="3895475"/>
              <a:ext cx="193777" cy="34228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>
              <a:stCxn id="44" idx="0"/>
              <a:endCxn id="45" idx="5"/>
            </p:cNvCxnSpPr>
            <p:nvPr/>
          </p:nvCxnSpPr>
          <p:spPr>
            <a:xfrm flipV="1">
              <a:off x="6064425" y="4091357"/>
              <a:ext cx="784261" cy="24153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46" idx="0"/>
              <a:endCxn id="45" idx="4"/>
            </p:cNvCxnSpPr>
            <p:nvPr/>
          </p:nvCxnSpPr>
          <p:spPr>
            <a:xfrm>
              <a:off x="5716527" y="3784534"/>
              <a:ext cx="1149990" cy="1713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bgerundetes Rechteck 78"/>
          <p:cNvSpPr/>
          <p:nvPr/>
        </p:nvSpPr>
        <p:spPr>
          <a:xfrm rot="16200000">
            <a:off x="3511241" y="3304345"/>
            <a:ext cx="2592990" cy="47147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grpSp>
        <p:nvGrpSpPr>
          <p:cNvPr id="11" name="Gruppieren 122"/>
          <p:cNvGrpSpPr/>
          <p:nvPr/>
        </p:nvGrpSpPr>
        <p:grpSpPr>
          <a:xfrm>
            <a:off x="3219273" y="3661002"/>
            <a:ext cx="3712634" cy="1771383"/>
            <a:chOff x="3219273" y="3837602"/>
            <a:chExt cx="3712634" cy="1771383"/>
          </a:xfrm>
        </p:grpSpPr>
        <p:sp>
          <p:nvSpPr>
            <p:cNvPr id="82" name="Abgerundetes Rechteck 81"/>
            <p:cNvSpPr/>
            <p:nvPr/>
          </p:nvSpPr>
          <p:spPr>
            <a:xfrm>
              <a:off x="3276849" y="5301208"/>
              <a:ext cx="574078" cy="28803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smtClean="0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4216603" y="5301208"/>
              <a:ext cx="602782" cy="28803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smtClean="0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5169084" y="5301208"/>
              <a:ext cx="574078" cy="28803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smtClean="0"/>
            </a:p>
          </p:txBody>
        </p:sp>
        <p:cxnSp>
          <p:nvCxnSpPr>
            <p:cNvPr id="86" name="Gerade Verbindung 85"/>
            <p:cNvCxnSpPr>
              <a:stCxn id="46" idx="5"/>
              <a:endCxn id="82" idx="0"/>
            </p:cNvCxnSpPr>
            <p:nvPr/>
          </p:nvCxnSpPr>
          <p:spPr>
            <a:xfrm rot="10800000" flipV="1">
              <a:off x="3563888" y="3837602"/>
              <a:ext cx="1826932" cy="146360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>
              <a:stCxn id="44" idx="4"/>
              <a:endCxn id="83" idx="0"/>
            </p:cNvCxnSpPr>
            <p:nvPr/>
          </p:nvCxnSpPr>
          <p:spPr>
            <a:xfrm rot="10800000" flipV="1">
              <a:off x="4517994" y="4471732"/>
              <a:ext cx="1217330" cy="82947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>
              <a:stCxn id="45" idx="6"/>
              <a:endCxn id="84" idx="0"/>
            </p:cNvCxnSpPr>
            <p:nvPr/>
          </p:nvCxnSpPr>
          <p:spPr>
            <a:xfrm rot="5400000">
              <a:off x="5643308" y="4012609"/>
              <a:ext cx="1101414" cy="147578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/>
            <p:cNvSpPr txBox="1"/>
            <p:nvPr/>
          </p:nvSpPr>
          <p:spPr>
            <a:xfrm>
              <a:off x="3219273" y="5301208"/>
              <a:ext cx="68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smtClean="0">
                  <a:solidFill>
                    <a:schemeClr val="bg1"/>
                  </a:solidFill>
                </a:rPr>
                <a:t>shared</a:t>
              </a:r>
              <a:endParaRPr lang="de-DE" sz="1400" b="1">
                <a:solidFill>
                  <a:schemeClr val="bg1"/>
                </a:solidFill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4173380" y="5301208"/>
              <a:ext cx="68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smtClean="0">
                  <a:solidFill>
                    <a:schemeClr val="bg1"/>
                  </a:solidFill>
                </a:rPr>
                <a:t>shared</a:t>
              </a:r>
              <a:endParaRPr lang="de-DE" sz="1400" b="1">
                <a:solidFill>
                  <a:schemeClr val="bg1"/>
                </a:solidFill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5111509" y="5301207"/>
              <a:ext cx="68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smtClean="0">
                  <a:solidFill>
                    <a:schemeClr val="bg1"/>
                  </a:solidFill>
                </a:rPr>
                <a:t>shared</a:t>
              </a:r>
              <a:endParaRPr lang="de-DE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DELAY"/>
          <p:cNvSpPr/>
          <p:nvPr/>
        </p:nvSpPr>
        <p:spPr>
          <a:xfrm>
            <a:off x="7903391" y="4426505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DELAY"/>
          <p:cNvSpPr/>
          <p:nvPr/>
        </p:nvSpPr>
        <p:spPr>
          <a:xfrm>
            <a:off x="7903391" y="3636027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125" grpId="0"/>
      <p:bldP spid="12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Transactions and Save Points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3" name="Abgerundetes Rechteck 32"/>
          <p:cNvSpPr/>
          <p:nvPr/>
        </p:nvSpPr>
        <p:spPr>
          <a:xfrm>
            <a:off x="1285283" y="1556792"/>
            <a:ext cx="6357411" cy="543480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CDO Application</a:t>
            </a:r>
          </a:p>
        </p:txBody>
      </p:sp>
      <p:sp>
        <p:nvSpPr>
          <p:cNvPr id="48" name="Abgerundetes Rechteck 47"/>
          <p:cNvSpPr/>
          <p:nvPr/>
        </p:nvSpPr>
        <p:spPr>
          <a:xfrm>
            <a:off x="1285283" y="5013176"/>
            <a:ext cx="6357411" cy="759504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Session</a:t>
            </a:r>
          </a:p>
        </p:txBody>
      </p:sp>
      <p:grpSp>
        <p:nvGrpSpPr>
          <p:cNvPr id="118" name="Gruppieren 117"/>
          <p:cNvGrpSpPr/>
          <p:nvPr/>
        </p:nvGrpSpPr>
        <p:grpSpPr>
          <a:xfrm>
            <a:off x="5148064" y="2244288"/>
            <a:ext cx="2494630" cy="2592288"/>
            <a:chOff x="5148064" y="2420888"/>
            <a:chExt cx="2494630" cy="2592288"/>
          </a:xfrm>
        </p:grpSpPr>
        <p:sp>
          <p:nvSpPr>
            <p:cNvPr id="34" name="Abgerundetes Rechteck 33"/>
            <p:cNvSpPr/>
            <p:nvPr/>
          </p:nvSpPr>
          <p:spPr>
            <a:xfrm>
              <a:off x="5148064" y="2420888"/>
              <a:ext cx="2494630" cy="543480"/>
            </a:xfrm>
            <a:prstGeom prst="roundRect">
              <a:avLst>
                <a:gd name="adj" fmla="val 5926"/>
              </a:avLst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rPr>
                <a:t>Resource Set</a:t>
              </a:r>
            </a:p>
          </p:txBody>
        </p:sp>
        <p:sp>
          <p:nvSpPr>
            <p:cNvPr id="35" name="Abgerundetes Rechteck 34"/>
            <p:cNvSpPr/>
            <p:nvPr/>
          </p:nvSpPr>
          <p:spPr>
            <a:xfrm>
              <a:off x="5148064" y="3140968"/>
              <a:ext cx="1152128" cy="1872208"/>
            </a:xfrm>
            <a:prstGeom prst="roundRect">
              <a:avLst>
                <a:gd name="adj" fmla="val 5926"/>
              </a:avLst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6" name="Abgerundetes Rechteck 35"/>
            <p:cNvSpPr/>
            <p:nvPr/>
          </p:nvSpPr>
          <p:spPr>
            <a:xfrm>
              <a:off x="6444208" y="3140968"/>
              <a:ext cx="1198486" cy="1872208"/>
            </a:xfrm>
            <a:prstGeom prst="roundRect">
              <a:avLst>
                <a:gd name="adj" fmla="val 5926"/>
              </a:avLst>
            </a:prstGeom>
            <a:solidFill>
              <a:srgbClr val="FFD47D"/>
            </a:solidFill>
            <a:ln w="38100">
              <a:solidFill>
                <a:srgbClr val="FFAA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44" name="Ellipse 43"/>
            <p:cNvSpPr/>
            <p:nvPr/>
          </p:nvSpPr>
          <p:spPr>
            <a:xfrm rot="4027518">
              <a:off x="5721279" y="4223714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5" name="Ellipse 44"/>
            <p:cNvSpPr/>
            <p:nvPr/>
          </p:nvSpPr>
          <p:spPr>
            <a:xfrm rot="7199714">
              <a:off x="6842597" y="3866523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46" name="Ellipse 45"/>
            <p:cNvSpPr/>
            <p:nvPr/>
          </p:nvSpPr>
          <p:spPr>
            <a:xfrm rot="6194762">
              <a:off x="5364088" y="3565016"/>
              <a:ext cx="357191" cy="35719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1" name="Gerade Verbindung 50"/>
            <p:cNvCxnSpPr>
              <a:stCxn id="46" idx="7"/>
              <a:endCxn id="44" idx="2"/>
            </p:cNvCxnSpPr>
            <p:nvPr/>
          </p:nvCxnSpPr>
          <p:spPr>
            <a:xfrm>
              <a:off x="5636674" y="3895475"/>
              <a:ext cx="193777" cy="342284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Gerade Verbindung 56"/>
            <p:cNvCxnSpPr>
              <a:stCxn id="44" idx="0"/>
              <a:endCxn id="45" idx="5"/>
            </p:cNvCxnSpPr>
            <p:nvPr/>
          </p:nvCxnSpPr>
          <p:spPr>
            <a:xfrm flipV="1">
              <a:off x="6064425" y="4091357"/>
              <a:ext cx="784261" cy="24153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Gerade Verbindung 60"/>
            <p:cNvCxnSpPr>
              <a:stCxn id="46" idx="0"/>
              <a:endCxn id="45" idx="4"/>
            </p:cNvCxnSpPr>
            <p:nvPr/>
          </p:nvCxnSpPr>
          <p:spPr>
            <a:xfrm>
              <a:off x="5716527" y="3784534"/>
              <a:ext cx="1149990" cy="171300"/>
            </a:xfrm>
            <a:prstGeom prst="line">
              <a:avLst/>
            </a:prstGeom>
            <a:ln w="28575">
              <a:solidFill>
                <a:schemeClr val="accent1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9" name="Abgerundetes Rechteck 78"/>
          <p:cNvSpPr/>
          <p:nvPr/>
        </p:nvSpPr>
        <p:spPr>
          <a:xfrm rot="16200000">
            <a:off x="3511241" y="3304345"/>
            <a:ext cx="2592990" cy="47147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View</a:t>
            </a:r>
          </a:p>
        </p:txBody>
      </p:sp>
      <p:sp>
        <p:nvSpPr>
          <p:cNvPr id="80" name="Abgerundetes Rechteck 79"/>
          <p:cNvSpPr/>
          <p:nvPr/>
        </p:nvSpPr>
        <p:spPr>
          <a:xfrm rot="16200000">
            <a:off x="2863169" y="3304344"/>
            <a:ext cx="2592990" cy="471472"/>
          </a:xfrm>
          <a:prstGeom prst="roundRect">
            <a:avLst>
              <a:gd name="adj" fmla="val 5926"/>
            </a:avLst>
          </a:prstGeom>
          <a:solidFill>
            <a:schemeClr val="accent1">
              <a:lumMod val="40000"/>
              <a:lumOff val="60000"/>
            </a:schemeClr>
          </a:solidFill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smtClean="0">
                <a:solidFill>
                  <a:schemeClr val="bg1">
                    <a:lumMod val="50000"/>
                  </a:schemeClr>
                </a:solidFill>
                <a:latin typeface="Arial" pitchFamily="34" charset="0"/>
                <a:cs typeface="Arial" pitchFamily="34" charset="0"/>
              </a:rPr>
              <a:t>Transaction</a:t>
            </a:r>
          </a:p>
        </p:txBody>
      </p:sp>
      <p:grpSp>
        <p:nvGrpSpPr>
          <p:cNvPr id="124" name="Gruppieren 123"/>
          <p:cNvGrpSpPr/>
          <p:nvPr/>
        </p:nvGrpSpPr>
        <p:grpSpPr>
          <a:xfrm>
            <a:off x="1285282" y="2244288"/>
            <a:ext cx="4170841" cy="2880320"/>
            <a:chOff x="1285282" y="2420888"/>
            <a:chExt cx="4170841" cy="2880320"/>
          </a:xfrm>
        </p:grpSpPr>
        <p:grpSp>
          <p:nvGrpSpPr>
            <p:cNvPr id="119" name="Gruppieren 118"/>
            <p:cNvGrpSpPr/>
            <p:nvPr/>
          </p:nvGrpSpPr>
          <p:grpSpPr>
            <a:xfrm>
              <a:off x="1285282" y="2420888"/>
              <a:ext cx="2494630" cy="2592288"/>
              <a:chOff x="1285282" y="2420888"/>
              <a:chExt cx="2494630" cy="2592288"/>
            </a:xfrm>
          </p:grpSpPr>
          <p:sp>
            <p:nvSpPr>
              <p:cNvPr id="7" name="Abgerundetes Rechteck 6"/>
              <p:cNvSpPr/>
              <p:nvPr/>
            </p:nvSpPr>
            <p:spPr>
              <a:xfrm>
                <a:off x="1285282" y="2420888"/>
                <a:ext cx="2494630" cy="543480"/>
              </a:xfrm>
              <a:prstGeom prst="roundRect">
                <a:avLst>
                  <a:gd name="adj" fmla="val 5926"/>
                </a:avLst>
              </a:prstGeom>
              <a:solidFill>
                <a:srgbClr val="FFD47D"/>
              </a:solidFill>
              <a:ln w="38100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mtClean="0">
                    <a:solidFill>
                      <a:schemeClr val="bg1">
                        <a:lumMod val="50000"/>
                      </a:schemeClr>
                    </a:solidFill>
                    <a:latin typeface="Arial" pitchFamily="34" charset="0"/>
                    <a:cs typeface="Arial" pitchFamily="34" charset="0"/>
                  </a:rPr>
                  <a:t>Resource Set</a:t>
                </a:r>
              </a:p>
            </p:txBody>
          </p:sp>
          <p:sp>
            <p:nvSpPr>
              <p:cNvPr id="8" name="Abgerundetes Rechteck 7"/>
              <p:cNvSpPr/>
              <p:nvPr/>
            </p:nvSpPr>
            <p:spPr>
              <a:xfrm>
                <a:off x="1285282" y="3140968"/>
                <a:ext cx="1152128" cy="1872208"/>
              </a:xfrm>
              <a:prstGeom prst="roundRect">
                <a:avLst>
                  <a:gd name="adj" fmla="val 5926"/>
                </a:avLst>
              </a:prstGeom>
              <a:solidFill>
                <a:srgbClr val="FFD47D"/>
              </a:solidFill>
              <a:ln w="38100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9" name="Abgerundetes Rechteck 8"/>
              <p:cNvSpPr/>
              <p:nvPr/>
            </p:nvSpPr>
            <p:spPr>
              <a:xfrm>
                <a:off x="2581426" y="3140968"/>
                <a:ext cx="1198486" cy="1872208"/>
              </a:xfrm>
              <a:prstGeom prst="roundRect">
                <a:avLst>
                  <a:gd name="adj" fmla="val 5926"/>
                </a:avLst>
              </a:prstGeom>
              <a:solidFill>
                <a:srgbClr val="FFD47D"/>
              </a:solidFill>
              <a:ln w="38100">
                <a:solidFill>
                  <a:srgbClr val="FFAA0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000" b="1" smtClean="0">
                  <a:solidFill>
                    <a:schemeClr val="bg1">
                      <a:lumMod val="50000"/>
                    </a:schemeClr>
                  </a:solidFill>
                  <a:latin typeface="Arial" pitchFamily="34" charset="0"/>
                  <a:cs typeface="Arial" pitchFamily="34" charset="0"/>
                </a:endParaRPr>
              </a:p>
            </p:txBody>
          </p:sp>
          <p:sp>
            <p:nvSpPr>
              <p:cNvPr id="64" name="Ellipse 63"/>
              <p:cNvSpPr/>
              <p:nvPr/>
            </p:nvSpPr>
            <p:spPr>
              <a:xfrm rot="6501911">
                <a:off x="1531034" y="4223714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5" name="Ellipse 64"/>
              <p:cNvSpPr/>
              <p:nvPr/>
            </p:nvSpPr>
            <p:spPr>
              <a:xfrm rot="5755420">
                <a:off x="2990335" y="3650333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sp>
            <p:nvSpPr>
              <p:cNvPr id="66" name="Ellipse 65"/>
              <p:cNvSpPr/>
              <p:nvPr/>
            </p:nvSpPr>
            <p:spPr>
              <a:xfrm rot="9069101">
                <a:off x="1802374" y="3565016"/>
                <a:ext cx="357191" cy="357191"/>
              </a:xfrm>
              <a:prstGeom prst="ellipse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de-DE"/>
              </a:p>
            </p:txBody>
          </p:sp>
          <p:cxnSp>
            <p:nvCxnSpPr>
              <p:cNvPr id="67" name="Gerade Verbindung 66"/>
              <p:cNvCxnSpPr>
                <a:stCxn id="66" idx="7"/>
                <a:endCxn id="64" idx="2"/>
              </p:cNvCxnSpPr>
              <p:nvPr/>
            </p:nvCxnSpPr>
            <p:spPr>
              <a:xfrm rot="5400000">
                <a:off x="1689768" y="3991291"/>
                <a:ext cx="317652" cy="16538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Gerade Verbindung 67"/>
              <p:cNvCxnSpPr>
                <a:stCxn id="64" idx="1"/>
                <a:endCxn id="65" idx="5"/>
              </p:cNvCxnSpPr>
              <p:nvPr/>
            </p:nvCxnSpPr>
            <p:spPr>
              <a:xfrm flipV="1">
                <a:off x="1869273" y="3941507"/>
                <a:ext cx="1161012" cy="380737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Gerade Verbindung 68"/>
              <p:cNvCxnSpPr>
                <a:stCxn id="66" idx="1"/>
                <a:endCxn id="65" idx="4"/>
              </p:cNvCxnSpPr>
              <p:nvPr/>
            </p:nvCxnSpPr>
            <p:spPr>
              <a:xfrm rot="16200000" flipH="1">
                <a:off x="2563301" y="3382508"/>
                <a:ext cx="17203" cy="838773"/>
              </a:xfrm>
              <a:prstGeom prst="line">
                <a:avLst/>
              </a:prstGeom>
              <a:ln w="28575"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93" name="Gerade Verbindung 92"/>
            <p:cNvCxnSpPr>
              <a:stCxn id="65" idx="7"/>
              <a:endCxn id="84" idx="0"/>
            </p:cNvCxnSpPr>
            <p:nvPr/>
          </p:nvCxnSpPr>
          <p:spPr>
            <a:xfrm>
              <a:off x="3281509" y="3967574"/>
              <a:ext cx="2174614" cy="133363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Gerade Verbindung 95"/>
            <p:cNvCxnSpPr>
              <a:stCxn id="66" idx="0"/>
              <a:endCxn id="83" idx="0"/>
            </p:cNvCxnSpPr>
            <p:nvPr/>
          </p:nvCxnSpPr>
          <p:spPr>
            <a:xfrm rot="16200000" flipH="1">
              <a:off x="2591985" y="3375199"/>
              <a:ext cx="1401164" cy="245085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Gerade Verbindung 98"/>
            <p:cNvCxnSpPr>
              <a:stCxn id="64" idx="0"/>
              <a:endCxn id="82" idx="0"/>
            </p:cNvCxnSpPr>
            <p:nvPr/>
          </p:nvCxnSpPr>
          <p:spPr>
            <a:xfrm>
              <a:off x="1879129" y="4458580"/>
              <a:ext cx="1684759" cy="842628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uppieren 122"/>
          <p:cNvGrpSpPr/>
          <p:nvPr/>
        </p:nvGrpSpPr>
        <p:grpSpPr>
          <a:xfrm>
            <a:off x="3219273" y="3661002"/>
            <a:ext cx="3712634" cy="1771383"/>
            <a:chOff x="3219273" y="3837602"/>
            <a:chExt cx="3712634" cy="1771383"/>
          </a:xfrm>
        </p:grpSpPr>
        <p:sp>
          <p:nvSpPr>
            <p:cNvPr id="82" name="Abgerundetes Rechteck 81"/>
            <p:cNvSpPr/>
            <p:nvPr/>
          </p:nvSpPr>
          <p:spPr>
            <a:xfrm>
              <a:off x="3276849" y="5301208"/>
              <a:ext cx="574078" cy="28803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smtClean="0"/>
            </a:p>
          </p:txBody>
        </p:sp>
        <p:sp>
          <p:nvSpPr>
            <p:cNvPr id="83" name="Abgerundetes Rechteck 82"/>
            <p:cNvSpPr/>
            <p:nvPr/>
          </p:nvSpPr>
          <p:spPr>
            <a:xfrm>
              <a:off x="4216603" y="5301208"/>
              <a:ext cx="602782" cy="28803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smtClean="0"/>
            </a:p>
          </p:txBody>
        </p:sp>
        <p:sp>
          <p:nvSpPr>
            <p:cNvPr id="84" name="Abgerundetes Rechteck 83"/>
            <p:cNvSpPr/>
            <p:nvPr/>
          </p:nvSpPr>
          <p:spPr>
            <a:xfrm>
              <a:off x="5169084" y="5301208"/>
              <a:ext cx="574078" cy="288032"/>
            </a:xfrm>
            <a:prstGeom prst="roundRect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sz="1000" b="1" smtClean="0"/>
            </a:p>
          </p:txBody>
        </p:sp>
        <p:cxnSp>
          <p:nvCxnSpPr>
            <p:cNvPr id="86" name="Gerade Verbindung 85"/>
            <p:cNvCxnSpPr>
              <a:stCxn id="46" idx="5"/>
              <a:endCxn id="82" idx="0"/>
            </p:cNvCxnSpPr>
            <p:nvPr/>
          </p:nvCxnSpPr>
          <p:spPr>
            <a:xfrm rot="10800000" flipV="1">
              <a:off x="3563888" y="3837602"/>
              <a:ext cx="1826932" cy="1463606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Gerade Verbindung 86"/>
            <p:cNvCxnSpPr>
              <a:stCxn id="44" idx="4"/>
              <a:endCxn id="83" idx="0"/>
            </p:cNvCxnSpPr>
            <p:nvPr/>
          </p:nvCxnSpPr>
          <p:spPr>
            <a:xfrm rot="10800000" flipV="1">
              <a:off x="4517994" y="4471732"/>
              <a:ext cx="1217330" cy="829475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Gerade Verbindung 89"/>
            <p:cNvCxnSpPr>
              <a:stCxn id="45" idx="6"/>
              <a:endCxn id="84" idx="0"/>
            </p:cNvCxnSpPr>
            <p:nvPr/>
          </p:nvCxnSpPr>
          <p:spPr>
            <a:xfrm rot="5400000">
              <a:off x="5643308" y="4012609"/>
              <a:ext cx="1101414" cy="1475784"/>
            </a:xfrm>
            <a:prstGeom prst="line">
              <a:avLst/>
            </a:prstGeom>
            <a:ln w="28575">
              <a:solidFill>
                <a:schemeClr val="accent1">
                  <a:lumMod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Textfeld 119"/>
            <p:cNvSpPr txBox="1"/>
            <p:nvPr/>
          </p:nvSpPr>
          <p:spPr>
            <a:xfrm>
              <a:off x="3219273" y="5301208"/>
              <a:ext cx="68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smtClean="0">
                  <a:solidFill>
                    <a:schemeClr val="bg1"/>
                  </a:solidFill>
                </a:rPr>
                <a:t>shared</a:t>
              </a:r>
              <a:endParaRPr lang="de-DE" sz="1400" b="1">
                <a:solidFill>
                  <a:schemeClr val="bg1"/>
                </a:solidFill>
              </a:endParaRPr>
            </a:p>
          </p:txBody>
        </p:sp>
        <p:sp>
          <p:nvSpPr>
            <p:cNvPr id="121" name="Textfeld 120"/>
            <p:cNvSpPr txBox="1"/>
            <p:nvPr/>
          </p:nvSpPr>
          <p:spPr>
            <a:xfrm>
              <a:off x="4173380" y="5301208"/>
              <a:ext cx="68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smtClean="0">
                  <a:solidFill>
                    <a:schemeClr val="bg1"/>
                  </a:solidFill>
                </a:rPr>
                <a:t>shared</a:t>
              </a:r>
              <a:endParaRPr lang="de-DE" sz="1400" b="1">
                <a:solidFill>
                  <a:schemeClr val="bg1"/>
                </a:solidFill>
              </a:endParaRPr>
            </a:p>
          </p:txBody>
        </p:sp>
        <p:sp>
          <p:nvSpPr>
            <p:cNvPr id="122" name="Textfeld 121"/>
            <p:cNvSpPr txBox="1"/>
            <p:nvPr/>
          </p:nvSpPr>
          <p:spPr>
            <a:xfrm>
              <a:off x="5111509" y="5301207"/>
              <a:ext cx="68922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de-DE" sz="1400" b="1" smtClean="0">
                  <a:solidFill>
                    <a:schemeClr val="bg1"/>
                  </a:solidFill>
                </a:rPr>
                <a:t>shared</a:t>
              </a:r>
              <a:endParaRPr lang="de-DE" sz="1400" b="1">
                <a:solidFill>
                  <a:schemeClr val="bg1"/>
                </a:solidFill>
              </a:endParaRPr>
            </a:p>
          </p:txBody>
        </p:sp>
      </p:grpSp>
      <p:sp>
        <p:nvSpPr>
          <p:cNvPr id="125" name="DELAY"/>
          <p:cNvSpPr/>
          <p:nvPr/>
        </p:nvSpPr>
        <p:spPr>
          <a:xfrm>
            <a:off x="7903391" y="4426505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DELAY"/>
          <p:cNvSpPr/>
          <p:nvPr/>
        </p:nvSpPr>
        <p:spPr>
          <a:xfrm>
            <a:off x="7903391" y="3636027"/>
            <a:ext cx="642942" cy="4031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12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Concurrency and Integrity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1508716" y="1268760"/>
            <a:ext cx="7527780" cy="4896544"/>
          </a:xfrm>
        </p:spPr>
        <p:txBody>
          <a:bodyPr/>
          <a:lstStyle/>
          <a:p>
            <a:r>
              <a:rPr lang="de-DE" smtClean="0">
                <a:solidFill>
                  <a:srgbClr val="2F2672"/>
                </a:solidFill>
              </a:rPr>
              <a:t>Default Locking Strategy</a:t>
            </a:r>
          </a:p>
          <a:p>
            <a:pPr lvl="1"/>
            <a:r>
              <a:rPr lang="de-DE" smtClean="0">
                <a:solidFill>
                  <a:srgbClr val="2F2672"/>
                </a:solidFill>
              </a:rPr>
              <a:t>Optimistic write locks during commit</a:t>
            </a:r>
          </a:p>
          <a:p>
            <a:r>
              <a:rPr lang="de-DE" smtClean="0">
                <a:solidFill>
                  <a:srgbClr val="2F2672"/>
                </a:solidFill>
              </a:rPr>
              <a:t>Optional Explicit Locking</a:t>
            </a:r>
          </a:p>
          <a:p>
            <a:pPr lvl="1"/>
            <a:r>
              <a:rPr lang="de-DE" smtClean="0">
                <a:solidFill>
                  <a:srgbClr val="2F2672"/>
                </a:solidFill>
              </a:rPr>
              <a:t>Pessimistic read and write locks</a:t>
            </a:r>
          </a:p>
          <a:p>
            <a:pPr lvl="1"/>
            <a:r>
              <a:rPr lang="de-DE" smtClean="0">
                <a:solidFill>
                  <a:srgbClr val="2F2672"/>
                </a:solidFill>
              </a:rPr>
              <a:t>Lock escalation</a:t>
            </a:r>
          </a:p>
          <a:p>
            <a:pPr lvl="1"/>
            <a:r>
              <a:rPr lang="de-DE" smtClean="0">
                <a:solidFill>
                  <a:srgbClr val="2F2672"/>
                </a:solidFill>
              </a:rPr>
              <a:t>Long lasting write reservations</a:t>
            </a:r>
          </a:p>
          <a:p>
            <a:r>
              <a:rPr lang="de-DE" smtClean="0">
                <a:solidFill>
                  <a:srgbClr val="2F2672"/>
                </a:solidFill>
              </a:rPr>
              <a:t>Referential Integrity</a:t>
            </a:r>
          </a:p>
          <a:p>
            <a:pPr lvl="1"/>
            <a:r>
              <a:rPr lang="de-DE" smtClean="0">
                <a:solidFill>
                  <a:srgbClr val="2F2672"/>
                </a:solidFill>
              </a:rPr>
              <a:t>Stale reference prevention</a:t>
            </a:r>
          </a:p>
          <a:p>
            <a:pPr lvl="1"/>
            <a:r>
              <a:rPr lang="de-DE" smtClean="0">
                <a:solidFill>
                  <a:srgbClr val="2F2672"/>
                </a:solidFill>
              </a:rPr>
              <a:t>Containment cycle prevention</a:t>
            </a:r>
            <a:endParaRPr lang="de-DE">
              <a:solidFill>
                <a:srgbClr val="2F2672"/>
              </a:solidFill>
            </a:endParaRPr>
          </a:p>
        </p:txBody>
      </p:sp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28596" y="44624"/>
            <a:ext cx="8286808" cy="1131910"/>
          </a:xfrm>
        </p:spPr>
        <p:txBody>
          <a:bodyPr/>
          <a:lstStyle/>
          <a:p>
            <a:r>
              <a:rPr lang="de-DE" b="1" smtClean="0"/>
              <a:t>Auditing</a:t>
            </a:r>
            <a:endParaRPr lang="de-DE" b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latin typeface="Arial" pitchFamily="34" charset="0"/>
                <a:cs typeface="Arial" pitchFamily="34" charset="0"/>
              </a:rPr>
              <a:t>CDO - Orthogonal Aspects of Models</a:t>
            </a:r>
          </a:p>
          <a:p>
            <a:r>
              <a:rPr lang="en-US" smtClean="0">
                <a:latin typeface="Arial" pitchFamily="34" charset="0"/>
                <a:cs typeface="Arial" pitchFamily="34" charset="0"/>
              </a:rPr>
              <a:t>© 2011 by Eike Stepper, Berlin, Germany. Made available under the EPL v1.0</a:t>
            </a: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EF761A-2398-4B80-BCA8-D29FD9D96DA2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8" name="timeslider.avi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4" cstate="print"/>
          <a:stretch>
            <a:fillRect/>
          </a:stretch>
        </p:blipFill>
        <p:spPr>
          <a:xfrm>
            <a:off x="1162050" y="1276350"/>
            <a:ext cx="6819900" cy="4305300"/>
          </a:xfrm>
          <a:prstGeom prst="rect">
            <a:avLst/>
          </a:prstGeom>
        </p:spPr>
      </p:pic>
    </p:spTree>
  </p:cSld>
  <p:clrMapOvr>
    <a:masterClrMapping/>
  </p:clrMapOvr>
  <p:transition advTm="15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4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</Template>
  <TotalTime>0</TotalTime>
  <Words>1170</Words>
  <Application>Microsoft Office PowerPoint</Application>
  <PresentationFormat>Bildschirmpräsentation (4:3)</PresentationFormat>
  <Paragraphs>303</Paragraphs>
  <Slides>20</Slides>
  <Notes>20</Notes>
  <HiddenSlides>0</HiddenSlides>
  <MMClips>4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20</vt:i4>
      </vt:variant>
    </vt:vector>
  </HeadingPairs>
  <TitlesOfParts>
    <vt:vector size="21" baseType="lpstr">
      <vt:lpstr>Template</vt:lpstr>
      <vt:lpstr>CDO Orthogonal Aspects of Models</vt:lpstr>
      <vt:lpstr>Distribution</vt:lpstr>
      <vt:lpstr>Persistence</vt:lpstr>
      <vt:lpstr>Lazy Loading</vt:lpstr>
      <vt:lpstr>Automatic Unloading</vt:lpstr>
      <vt:lpstr>Read-Only Views</vt:lpstr>
      <vt:lpstr>Transactions and Save Points</vt:lpstr>
      <vt:lpstr>Concurrency and Integrity</vt:lpstr>
      <vt:lpstr>Auditing</vt:lpstr>
      <vt:lpstr>Branching</vt:lpstr>
      <vt:lpstr>Merging</vt:lpstr>
      <vt:lpstr>Querying</vt:lpstr>
      <vt:lpstr>Failover Cluster</vt:lpstr>
      <vt:lpstr>Offline Replication</vt:lpstr>
      <vt:lpstr>NASA: Distributed Plan Editing</vt:lpstr>
      <vt:lpstr>CSA: Autonomous Mobile Robots</vt:lpstr>
      <vt:lpstr>Comsol: Multiphysics Simulation</vt:lpstr>
      <vt:lpstr>UBS: Tool Landscape Vision</vt:lpstr>
      <vt:lpstr>More Success Stories</vt:lpstr>
      <vt:lpstr>CDO 3D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CDO Model Repository</dc:title>
  <dc:creator>Eike Stepper</dc:creator>
  <cp:lastModifiedBy>Stepper</cp:lastModifiedBy>
  <cp:revision>1990</cp:revision>
  <dcterms:created xsi:type="dcterms:W3CDTF">2008-08-22T09:52:33Z</dcterms:created>
  <dcterms:modified xsi:type="dcterms:W3CDTF">2011-11-02T11:02:52Z</dcterms:modified>
</cp:coreProperties>
</file>