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78" r:id="rId2"/>
    <p:sldId id="325" r:id="rId3"/>
    <p:sldId id="332" r:id="rId4"/>
    <p:sldId id="335" r:id="rId5"/>
    <p:sldId id="334" r:id="rId6"/>
    <p:sldId id="336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5" r:id="rId34"/>
    <p:sldId id="316" r:id="rId35"/>
    <p:sldId id="317" r:id="rId36"/>
    <p:sldId id="318" r:id="rId37"/>
    <p:sldId id="319" r:id="rId38"/>
    <p:sldId id="338" r:id="rId39"/>
    <p:sldId id="339" r:id="rId40"/>
    <p:sldId id="340" r:id="rId41"/>
    <p:sldId id="320" r:id="rId42"/>
    <p:sldId id="324" r:id="rId43"/>
  </p:sldIdLst>
  <p:sldSz cx="9144000" cy="6858000" type="screen4x3"/>
  <p:notesSz cx="7102475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672"/>
    <a:srgbClr val="4F81BD"/>
    <a:srgbClr val="00EE2D"/>
    <a:srgbClr val="00B022"/>
    <a:srgbClr val="FFC247"/>
    <a:srgbClr val="FFFFFF"/>
    <a:srgbClr val="DCDCDC"/>
    <a:srgbClr val="DDDDDD"/>
    <a:srgbClr val="DEDEDE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 horzBarState="maximized">
    <p:restoredLeft sz="13114" autoAdjust="0"/>
    <p:restoredTop sz="94706" autoAdjust="0"/>
  </p:normalViewPr>
  <p:slideViewPr>
    <p:cSldViewPr snapToObjects="1">
      <p:cViewPr>
        <p:scale>
          <a:sx n="160" d="100"/>
          <a:sy n="160" d="100"/>
        </p:scale>
        <p:origin x="-1464" y="-70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1F1399A-6279-467A-AFC4-7FDFDBD65377}" type="datetimeFigureOut">
              <a:rPr lang="de-DE" smtClean="0"/>
              <a:pPr/>
              <a:t>20.07.2017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4EFD53E2-34CB-4AAB-9DD8-91E5E18A88A0}" type="datetimeFigureOut">
              <a:rPr lang="de-DE" smtClean="0"/>
              <a:pPr/>
              <a:t>20.07.2017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Lazy Loading in EMF  happens in terms of whole Resources</a:t>
            </a:r>
          </a:p>
          <a:p>
            <a:endParaRPr lang="de-DE" smtClean="0"/>
          </a:p>
          <a:p>
            <a:r>
              <a:rPr lang="de-DE" smtClean="0"/>
              <a:t>Whereas CDO loads single objects only when they‘re needed.</a:t>
            </a:r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Different forms of Prefetching are also supported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Lazy Loading in EMF  happens in terms of whole Resources</a:t>
            </a:r>
          </a:p>
          <a:p>
            <a:endParaRPr lang="de-DE" smtClean="0"/>
          </a:p>
          <a:p>
            <a:r>
              <a:rPr lang="de-DE" smtClean="0"/>
              <a:t>Whereas CDO loads single objects only when they‘re needed.</a:t>
            </a:r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Different forms of Prefetching are also supported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Lazy Loading in EMF  happens in terms of whole Resources</a:t>
            </a:r>
          </a:p>
          <a:p>
            <a:endParaRPr lang="de-DE" smtClean="0"/>
          </a:p>
          <a:p>
            <a:r>
              <a:rPr lang="de-DE" smtClean="0"/>
              <a:t>Whereas CDO loads single objects only when they‘re needed.</a:t>
            </a:r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Different forms of Prefetching are also supported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Lazy Loading in EMF  happens in terms of whole Resources</a:t>
            </a:r>
          </a:p>
          <a:p>
            <a:endParaRPr lang="de-DE" smtClean="0"/>
          </a:p>
          <a:p>
            <a:r>
              <a:rPr lang="de-DE" smtClean="0"/>
              <a:t>Whereas CDO loads single objects only when they‘re needed.</a:t>
            </a:r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Different forms of Prefetching are also supported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How Scalable Are My Models?</a:t>
            </a:r>
            <a:endParaRPr lang="en-US" smtClean="0"/>
          </a:p>
          <a:p>
            <a:r>
              <a:rPr lang="en-US" smtClean="0"/>
              <a:t>© </a:t>
            </a:r>
            <a:r>
              <a:rPr lang="en-US" smtClean="0"/>
              <a:t>2017 by Eike Stepper, </a:t>
            </a:r>
            <a:r>
              <a:rPr lang="en-US" smtClean="0"/>
              <a:t>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How Scalable Are My Models?</a:t>
            </a:r>
            <a:endParaRPr lang="en-US" smtClean="0"/>
          </a:p>
          <a:p>
            <a:r>
              <a:rPr lang="en-US" smtClean="0"/>
              <a:t>© </a:t>
            </a:r>
            <a:r>
              <a:rPr lang="en-US" smtClean="0"/>
              <a:t>2017 by Eike Stepper, </a:t>
            </a:r>
            <a:r>
              <a:rPr lang="en-US" smtClean="0"/>
              <a:t>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CDO's New Clothes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© 2016 by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Eike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Stepper, Berlin, Germany. Made available under the EPL v1.0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 advClick="0" advTm="15000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How Scalable Are My Models?</a:t>
            </a:r>
            <a:endParaRPr lang="en-US" smtClean="0"/>
          </a:p>
          <a:p>
            <a:r>
              <a:rPr lang="en-US" smtClean="0"/>
              <a:t>© </a:t>
            </a:r>
            <a:r>
              <a:rPr lang="en-US" smtClean="0"/>
              <a:t>2017 by Eike Stepper, </a:t>
            </a:r>
            <a:r>
              <a:rPr lang="en-US" smtClean="0"/>
              <a:t>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Löhne, </a:t>
            </a:r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Germany</a:t>
            </a:r>
          </a:p>
        </p:txBody>
      </p:sp>
      <p:grpSp>
        <p:nvGrpSpPr>
          <p:cNvPr id="4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5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32" y="2473862"/>
            <a:ext cx="9144000" cy="318738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7200" smtClean="0"/>
              <a:t>How </a:t>
            </a:r>
            <a:r>
              <a:rPr lang="en-US" sz="7200" smtClean="0"/>
              <a:t>Scalable</a:t>
            </a:r>
            <a:br>
              <a:rPr lang="en-US" sz="7200" smtClean="0"/>
            </a:br>
            <a:r>
              <a:rPr lang="en-US" sz="7200" smtClean="0"/>
              <a:t>Are </a:t>
            </a:r>
            <a:r>
              <a:rPr lang="en-US" sz="7200" smtClean="0"/>
              <a:t>My Models?</a:t>
            </a:r>
            <a:endParaRPr lang="de-DE" sz="9600"/>
          </a:p>
        </p:txBody>
      </p:sp>
      <p:sp>
        <p:nvSpPr>
          <p:cNvPr id="3" name="Textfeld 2"/>
          <p:cNvSpPr txBox="1"/>
          <p:nvPr/>
        </p:nvSpPr>
        <p:spPr>
          <a:xfrm>
            <a:off x="4499992" y="6453336"/>
            <a:ext cx="4464496" cy="36004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spcBef>
                <a:spcPct val="0"/>
              </a:spcBef>
            </a:pPr>
            <a:r>
              <a:rPr lang="en-US" sz="1200" b="1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BigMDE, 21.07.2017, Marburg</a:t>
            </a:r>
            <a:endParaRPr lang="en-US" sz="1200" b="1" smtClean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2555983" y="4429132"/>
            <a:ext cx="14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Invalidate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52647" y="4429132"/>
            <a:ext cx="14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Invalidate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252852" y="262042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Load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060871" y="262042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Load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Stepper\Desktop\CDO_ECE_2015\baby-219852_1280.jpg"/>
          <p:cNvPicPr>
            <a:picLocks noChangeAspect="1" noChangeArrowheads="1"/>
          </p:cNvPicPr>
          <p:nvPr/>
        </p:nvPicPr>
        <p:blipFill>
          <a:blip r:embed="rId2" cstate="print"/>
          <a:srcRect r="11250"/>
          <a:stretch>
            <a:fillRect/>
          </a:stretch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</p:spPr>
      </p:pic>
      <p:sp>
        <p:nvSpPr>
          <p:cNvPr id="32" name="Titel 1"/>
          <p:cNvSpPr txBox="1">
            <a:spLocks/>
          </p:cNvSpPr>
          <p:nvPr/>
        </p:nvSpPr>
        <p:spPr>
          <a:xfrm>
            <a:off x="0" y="1124744"/>
            <a:ext cx="2826494" cy="764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Branching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" name="Titel 1"/>
          <p:cNvSpPr txBox="1">
            <a:spLocks/>
          </p:cNvSpPr>
          <p:nvPr/>
        </p:nvSpPr>
        <p:spPr>
          <a:xfrm>
            <a:off x="3059832" y="4740823"/>
            <a:ext cx="2826494" cy="764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Versioning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33338" y="2049776"/>
            <a:ext cx="1368151" cy="4394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Auditing</a:t>
            </a: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3969834" y="980728"/>
            <a:ext cx="211433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de-DE" sz="2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Fail-Over Servers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2954202" y="3876727"/>
            <a:ext cx="1934133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de-DE" sz="2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Offline Clones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764332" y="855126"/>
            <a:ext cx="2022510" cy="751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de-DE" sz="4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Merging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4144481" y="3228655"/>
            <a:ext cx="1487708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de-DE" sz="2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Compare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4209030" y="0"/>
            <a:ext cx="2555302" cy="751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de-DE" sz="4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Locking</a:t>
            </a:r>
          </a:p>
        </p:txBody>
      </p:sp>
      <p:sp>
        <p:nvSpPr>
          <p:cNvPr id="40" name="Textfeld 39"/>
          <p:cNvSpPr txBox="1"/>
          <p:nvPr/>
        </p:nvSpPr>
        <p:spPr>
          <a:xfrm>
            <a:off x="6228184" y="5589240"/>
            <a:ext cx="274976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de-DE" sz="2000" b="1" smtClean="0">
                <a:solidFill>
                  <a:srgbClr val="2F2672"/>
                </a:solidFill>
              </a:rPr>
              <a:t>Optimistic / </a:t>
            </a:r>
            <a:r>
              <a:rPr lang="de-DE" sz="2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Pessimistic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848459" y="2667781"/>
            <a:ext cx="2211373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de-DE" sz="2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Durable Locks</a:t>
            </a:r>
          </a:p>
        </p:txBody>
      </p:sp>
      <p:sp>
        <p:nvSpPr>
          <p:cNvPr id="42" name="Textfeld 41"/>
          <p:cNvSpPr txBox="1"/>
          <p:nvPr/>
        </p:nvSpPr>
        <p:spPr>
          <a:xfrm>
            <a:off x="5661460" y="1617728"/>
            <a:ext cx="70140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de-DE" sz="2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sp>
        <p:nvSpPr>
          <p:cNvPr id="43" name="Textfeld 42"/>
          <p:cNvSpPr txBox="1"/>
          <p:nvPr/>
        </p:nvSpPr>
        <p:spPr>
          <a:xfrm>
            <a:off x="3995936" y="5589240"/>
            <a:ext cx="1294179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de-DE" sz="2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NO-SQL</a:t>
            </a:r>
          </a:p>
        </p:txBody>
      </p:sp>
      <p:sp>
        <p:nvSpPr>
          <p:cNvPr id="44" name="Textfeld 43"/>
          <p:cNvSpPr txBox="1"/>
          <p:nvPr/>
        </p:nvSpPr>
        <p:spPr>
          <a:xfrm>
            <a:off x="6899954" y="1830031"/>
            <a:ext cx="1511419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de-DE" sz="2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Querying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5436096" y="2477216"/>
            <a:ext cx="2975277" cy="7514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de-DE" sz="4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Lazy Loading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-4278280" y="10793178"/>
            <a:ext cx="3263110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de-DE" sz="2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Adaptive Prefetching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323528" y="3125288"/>
            <a:ext cx="3217362" cy="751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de-DE" sz="4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Thread Safety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2855763" y="1725777"/>
            <a:ext cx="2940373" cy="7514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de-DE" sz="4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Transactions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6012160" y="3444679"/>
            <a:ext cx="1834343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de-DE" sz="2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Save Points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3115922" y="2477216"/>
            <a:ext cx="2320174" cy="406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de-DE" sz="2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Conflict Resolvers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558338" y="4740823"/>
            <a:ext cx="2228504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de-DE" sz="2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Offline Checkouts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323528" y="5373216"/>
            <a:ext cx="3166296" cy="751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de-DE" sz="4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Collaboration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1550537" y="3989384"/>
            <a:ext cx="717207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de-DE" sz="2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OCL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323528" y="4740823"/>
            <a:ext cx="2675707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de-DE" sz="2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Change Notifications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4888335" y="3989384"/>
            <a:ext cx="3898507" cy="7514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>
              <a:spcBef>
                <a:spcPct val="0"/>
              </a:spcBef>
            </a:pPr>
            <a:r>
              <a:rPr lang="de-DE" sz="4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Garbage Collection</a:t>
            </a:r>
          </a:p>
        </p:txBody>
      </p:sp>
      <p:sp>
        <p:nvSpPr>
          <p:cNvPr id="56" name="Titel 1"/>
          <p:cNvSpPr txBox="1">
            <a:spLocks/>
          </p:cNvSpPr>
          <p:nvPr/>
        </p:nvSpPr>
        <p:spPr>
          <a:xfrm>
            <a:off x="854497" y="310589"/>
            <a:ext cx="2826494" cy="7643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smtClean="0">
                <a:ln>
                  <a:noFill/>
                </a:ln>
                <a:solidFill>
                  <a:srgbClr val="2F267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Persistence</a:t>
            </a:r>
            <a:endParaRPr kumimoji="0" lang="en-US" sz="4000" b="1" i="0" u="none" strike="noStrike" kern="1200" cap="none" spc="0" normalizeH="0" baseline="0" noProof="0">
              <a:ln>
                <a:noFill/>
              </a:ln>
              <a:solidFill>
                <a:srgbClr val="2F267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Textfeld 56"/>
          <p:cNvSpPr txBox="1"/>
          <p:nvPr/>
        </p:nvSpPr>
        <p:spPr>
          <a:xfrm>
            <a:off x="3096818" y="2173505"/>
            <a:ext cx="2555302" cy="7514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de-DE" sz="8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+</a:t>
            </a:r>
            <a:endParaRPr lang="de-DE" sz="8000" b="1" smtClean="0">
              <a:solidFill>
                <a:srgbClr val="2F267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Textfeld 57"/>
          <p:cNvSpPr txBox="1"/>
          <p:nvPr/>
        </p:nvSpPr>
        <p:spPr>
          <a:xfrm>
            <a:off x="1541804" y="4149080"/>
            <a:ext cx="5622484" cy="7514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de-DE" sz="8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=</a:t>
            </a:r>
            <a:endParaRPr lang="de-DE" sz="8000" b="1" smtClean="0">
              <a:solidFill>
                <a:srgbClr val="2F267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" name="Textfeld 58"/>
          <p:cNvSpPr txBox="1"/>
          <p:nvPr/>
        </p:nvSpPr>
        <p:spPr>
          <a:xfrm>
            <a:off x="1757828" y="5053825"/>
            <a:ext cx="5622484" cy="7514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de-DE" sz="80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Scalability</a:t>
            </a:r>
            <a:endParaRPr lang="de-DE" sz="8000" b="1" smtClean="0">
              <a:solidFill>
                <a:srgbClr val="2F267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3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38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42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3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3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3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3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3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3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3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3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3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3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3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22222E-6 L -0.26493 -0.18889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2" y="-94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59259E-6 L -0.25555 -0.12592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" y="-6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0" dur="2000" fill="hold"/>
                                        <p:tgtEl>
                                          <p:spTgt spid="4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2" dur="2000" fill="hold"/>
                                        <p:tgtEl>
                                          <p:spTgt spid="5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5" grpId="2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5" grpId="2"/>
      <p:bldP spid="56" grpId="0"/>
      <p:bldP spid="56" grpId="1"/>
      <p:bldP spid="30" grpId="0"/>
      <p:bldP spid="31" grpId="0"/>
      <p:bldP spid="57" grpId="0"/>
      <p:bldP spid="58" grpId="0"/>
      <p:bldP spid="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20" name="Wolke 19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24" name="Wolke 23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Wolke 27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0" name="Wolke 29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33139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956895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5264852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3321827" y="3929066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  <a:endParaRPr lang="de-DE" b="1"/>
          </a:p>
        </p:txBody>
      </p:sp>
      <p:sp>
        <p:nvSpPr>
          <p:cNvPr id="33" name="Abgerundetes Rechteck 32"/>
          <p:cNvSpPr/>
          <p:nvPr/>
        </p:nvSpPr>
        <p:spPr>
          <a:xfrm>
            <a:off x="4635557" y="3929066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</a:p>
        </p:txBody>
      </p:sp>
      <p:sp>
        <p:nvSpPr>
          <p:cNvPr id="34" name="Wolke 33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3139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56895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5264852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332182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63555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2678889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321827" y="3426644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  <a:endParaRPr lang="de-DE" b="1"/>
          </a:p>
        </p:txBody>
      </p:sp>
      <p:sp>
        <p:nvSpPr>
          <p:cNvPr id="42" name="Abgerundetes Rechteck 41"/>
          <p:cNvSpPr/>
          <p:nvPr/>
        </p:nvSpPr>
        <p:spPr>
          <a:xfrm>
            <a:off x="3956895" y="3929066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  <a:endParaRPr lang="de-DE" b="1"/>
          </a:p>
        </p:txBody>
      </p:sp>
      <p:sp>
        <p:nvSpPr>
          <p:cNvPr id="43" name="Abgerundetes Rechteck 42"/>
          <p:cNvSpPr/>
          <p:nvPr/>
        </p:nvSpPr>
        <p:spPr>
          <a:xfrm>
            <a:off x="4635557" y="3426644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  <a:endParaRPr lang="de-DE" b="1"/>
          </a:p>
        </p:txBody>
      </p:sp>
      <p:sp>
        <p:nvSpPr>
          <p:cNvPr id="44" name="Wolke 43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3139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56895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5264852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332182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63555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2678889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321827" y="3426644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v4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3956895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4635557" y="3426644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v4</a:t>
            </a:r>
          </a:p>
        </p:txBody>
      </p: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grpSp>
        <p:nvGrpSpPr>
          <p:cNvPr id="2" name="Gruppieren 43"/>
          <p:cNvGrpSpPr/>
          <p:nvPr/>
        </p:nvGrpSpPr>
        <p:grpSpPr>
          <a:xfrm>
            <a:off x="2678889" y="3426644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28" name="Abgerundetes Rechteck 2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  <p:grpSp>
        <p:nvGrpSpPr>
          <p:cNvPr id="3" name="Gruppieren 46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</p:grpSpPr>
        <p:sp>
          <p:nvSpPr>
            <p:cNvPr id="48" name="Abgerundetes Rechteck 4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grpSp>
        <p:nvGrpSpPr>
          <p:cNvPr id="2" name="Gruppieren 43"/>
          <p:cNvGrpSpPr/>
          <p:nvPr/>
        </p:nvGrpSpPr>
        <p:grpSpPr>
          <a:xfrm>
            <a:off x="2678889" y="3426644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28" name="Abgerundetes Rechteck 2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  <p:grpSp>
        <p:nvGrpSpPr>
          <p:cNvPr id="3" name="Gruppieren 46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</p:grpSpPr>
        <p:sp>
          <p:nvSpPr>
            <p:cNvPr id="48" name="Abgerundetes Rechteck 4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6" name="Gruppieren 43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65" name="Abgerundetes Rechteck 64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5" name="Abgerundetes Rechteck 74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6" name="Abgerundetes Rechteck 75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7" name="Gruppieren 81"/>
          <p:cNvGrpSpPr/>
          <p:nvPr/>
        </p:nvGrpSpPr>
        <p:grpSpPr>
          <a:xfrm>
            <a:off x="2883817" y="3287302"/>
            <a:ext cx="3776787" cy="1859744"/>
            <a:chOff x="2678889" y="3426644"/>
            <a:chExt cx="3776787" cy="1859744"/>
          </a:xfrm>
        </p:grpSpPr>
        <p:sp>
          <p:nvSpPr>
            <p:cNvPr id="83" name="Abgerundetes Rechteck 82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8" name="Abgerundetes Rechteck 87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3" name="Abgerundetes Rechteck 92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5" name="Abgerundetes Rechteck 94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grpSp>
        <p:nvGrpSpPr>
          <p:cNvPr id="2" name="Gruppieren 43"/>
          <p:cNvGrpSpPr/>
          <p:nvPr/>
        </p:nvGrpSpPr>
        <p:grpSpPr>
          <a:xfrm>
            <a:off x="2678889" y="3426644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28" name="Abgerundetes Rechteck 2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  <p:grpSp>
        <p:nvGrpSpPr>
          <p:cNvPr id="3" name="Gruppieren 46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</p:grpSpPr>
        <p:sp>
          <p:nvSpPr>
            <p:cNvPr id="48" name="Abgerundetes Rechteck 4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6" name="Gruppieren 43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65" name="Abgerundetes Rechteck 64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5" name="Abgerundetes Rechteck 74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6" name="Abgerundetes Rechteck 75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7" name="Gruppieren 81"/>
          <p:cNvGrpSpPr/>
          <p:nvPr/>
        </p:nvGrpSpPr>
        <p:grpSpPr>
          <a:xfrm>
            <a:off x="2883817" y="3287302"/>
            <a:ext cx="3776787" cy="1859744"/>
            <a:chOff x="2678889" y="3426644"/>
            <a:chExt cx="3776787" cy="1859744"/>
          </a:xfrm>
        </p:grpSpPr>
        <p:sp>
          <p:nvSpPr>
            <p:cNvPr id="83" name="Abgerundetes Rechteck 82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8" name="Abgerundetes Rechteck 87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3" name="Abgerundetes Rechteck 92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5" name="Abgerundetes Rechteck 94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8" name="Gruppieren 43"/>
          <p:cNvGrpSpPr/>
          <p:nvPr/>
        </p:nvGrpSpPr>
        <p:grpSpPr>
          <a:xfrm>
            <a:off x="2883817" y="3287302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100" name="Abgerundetes Rechteck 99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1" name="Abgerundetes Rechteck 100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2" name="Abgerundetes Rechteck 101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3" name="Abgerundetes Rechteck 102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4" name="Abgerundetes Rechteck 103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5" name="Abgerundetes Rechteck 104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6" name="Abgerundetes Rechteck 105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07" name="Abgerundetes Rechteck 106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08" name="Abgerundetes Rechteck 107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09" name="Abgerundetes Rechteck 108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10" name="Abgerundetes Rechteck 109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9" name="Gruppieren 81"/>
          <p:cNvGrpSpPr/>
          <p:nvPr/>
        </p:nvGrpSpPr>
        <p:grpSpPr>
          <a:xfrm>
            <a:off x="2982495" y="3214686"/>
            <a:ext cx="3776787" cy="1859744"/>
            <a:chOff x="2678889" y="3426644"/>
            <a:chExt cx="3776787" cy="1859744"/>
          </a:xfrm>
        </p:grpSpPr>
        <p:sp>
          <p:nvSpPr>
            <p:cNvPr id="119" name="Abgerundetes Rechteck 118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0" name="Abgerundetes Rechteck 119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1" name="Abgerundetes Rechteck 120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5" name="Abgerundetes Rechteck 124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6" name="Abgerundetes Rechteck 125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7" name="Abgerundetes Rechteck 126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1" name="Abgerundetes Rechteck 130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2" name="Abgerundetes Rechteck 131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3" name="Abgerundetes Rechteck 132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4" name="Abgerundetes Rechteck 133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5" name="Abgerundetes Rechteck 134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136" name="Abgerundetes Rechteck 135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8" name="Abgerundetes Rechteck 137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139" name="Abgerundetes Rechteck 138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140" name="Abgerundetes Rechteck 139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erade Verbindung 58"/>
          <p:cNvCxnSpPr/>
          <p:nvPr/>
        </p:nvCxnSpPr>
        <p:spPr>
          <a:xfrm>
            <a:off x="5206312" y="2762362"/>
            <a:ext cx="0" cy="222864"/>
          </a:xfrm>
          <a:prstGeom prst="line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3899526" y="2762362"/>
            <a:ext cx="0" cy="222864"/>
          </a:xfrm>
          <a:prstGeom prst="line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 Verbindung 49"/>
          <p:cNvCxnSpPr>
            <a:stCxn id="7" idx="2"/>
            <a:endCxn id="9" idx="0"/>
          </p:cNvCxnSpPr>
          <p:nvPr/>
        </p:nvCxnSpPr>
        <p:spPr>
          <a:xfrm>
            <a:off x="4548821" y="2100272"/>
            <a:ext cx="0" cy="144016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44624"/>
            <a:ext cx="8286808" cy="1131910"/>
          </a:xfrm>
        </p:spPr>
        <p:txBody>
          <a:bodyPr/>
          <a:lstStyle/>
          <a:p>
            <a:r>
              <a:rPr lang="de-DE" b="1" smtClean="0"/>
              <a:t>Loading With EMF</a:t>
            </a:r>
            <a:endParaRPr lang="de-DE" b="1"/>
          </a:p>
        </p:txBody>
      </p:sp>
      <p:sp>
        <p:nvSpPr>
          <p:cNvPr id="7" name="Abgerundetes Rechteck 6"/>
          <p:cNvSpPr/>
          <p:nvPr/>
        </p:nvSpPr>
        <p:spPr>
          <a:xfrm>
            <a:off x="3301506" y="1556792"/>
            <a:ext cx="2494630" cy="54348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301506" y="2244288"/>
            <a:ext cx="2494630" cy="543480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 Set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3301506" y="2964368"/>
            <a:ext cx="1152128" cy="2376264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597650" y="2964368"/>
            <a:ext cx="1198486" cy="2376264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Gerade Verbindung 13"/>
          <p:cNvCxnSpPr/>
          <p:nvPr/>
        </p:nvCxnSpPr>
        <p:spPr>
          <a:xfrm flipH="1">
            <a:off x="3676952" y="3370548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5400000">
            <a:off x="3512236" y="4040557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3800359" y="469500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rot="5400000">
            <a:off x="3765091" y="3624774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 rot="5400000">
            <a:off x="3974164" y="317620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 rot="5400000">
            <a:off x="3542335" y="335479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 rot="5400000">
            <a:off x="3438378" y="43192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 rot="5400000">
            <a:off x="3655052" y="481084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/>
          <p:nvPr/>
        </p:nvCxnSpPr>
        <p:spPr>
          <a:xfrm rot="10800000" flipH="1">
            <a:off x="4961723" y="4817169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rot="16200000">
            <a:off x="5078711" y="3923959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rot="16200000">
            <a:off x="4741779" y="4665848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 rot="16200000">
            <a:off x="4781725" y="485498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 rot="16200000">
            <a:off x="5213554" y="467639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 rot="16200000">
            <a:off x="4960320" y="42120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35"/>
          <p:cNvCxnSpPr/>
          <p:nvPr/>
        </p:nvCxnSpPr>
        <p:spPr>
          <a:xfrm rot="18900000">
            <a:off x="4988885" y="3226010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 rot="18900000">
            <a:off x="4775144" y="317769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40"/>
          <p:cNvCxnSpPr>
            <a:endCxn id="22" idx="2"/>
          </p:cNvCxnSpPr>
          <p:nvPr/>
        </p:nvCxnSpPr>
        <p:spPr>
          <a:xfrm rot="16200000" flipH="1">
            <a:off x="3849441" y="4216220"/>
            <a:ext cx="444382" cy="11877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rot="16200000" flipH="1">
            <a:off x="5188937" y="3551625"/>
            <a:ext cx="521082" cy="12531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rot="5400000">
            <a:off x="4915343" y="3403347"/>
            <a:ext cx="504276" cy="43867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 rot="16200000">
            <a:off x="5317511" y="371198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 rot="18900000">
            <a:off x="5206779" y="316661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48"/>
          <p:cNvCxnSpPr>
            <a:stCxn id="40" idx="5"/>
            <a:endCxn id="22" idx="1"/>
          </p:cNvCxnSpPr>
          <p:nvPr/>
        </p:nvCxnSpPr>
        <p:spPr>
          <a:xfrm rot="10800000" flipV="1">
            <a:off x="4257309" y="4001110"/>
            <a:ext cx="612444" cy="549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 rot="5400000">
            <a:off x="4817444" y="369622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8" name="Gewinkelte Verbindung 87"/>
          <p:cNvCxnSpPr>
            <a:stCxn id="21" idx="4"/>
            <a:endCxn id="7" idx="1"/>
          </p:cNvCxnSpPr>
          <p:nvPr/>
        </p:nvCxnSpPr>
        <p:spPr>
          <a:xfrm rot="10800000">
            <a:off x="3301507" y="1828533"/>
            <a:ext cx="494063" cy="2169203"/>
          </a:xfrm>
          <a:prstGeom prst="bentConnector3">
            <a:avLst>
              <a:gd name="adj1" fmla="val 167958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>
            <a:stCxn id="22" idx="2"/>
          </p:cNvCxnSpPr>
          <p:nvPr/>
        </p:nvCxnSpPr>
        <p:spPr>
          <a:xfrm rot="16200000" flipV="1">
            <a:off x="3791695" y="4158474"/>
            <a:ext cx="500063" cy="17859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 rot="5400000">
            <a:off x="3952427" y="449780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 rot="5400000">
            <a:off x="3795569" y="381913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DELAY"/>
          <p:cNvSpPr/>
          <p:nvPr/>
        </p:nvSpPr>
        <p:spPr>
          <a:xfrm>
            <a:off x="8072462" y="4370552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9" grpId="0" animBg="1"/>
      <p:bldP spid="20" grpId="0" animBg="1"/>
      <p:bldP spid="23" grpId="0" animBg="1"/>
      <p:bldP spid="24" grpId="0" animBg="1"/>
      <p:bldP spid="31" grpId="0" animBg="1"/>
      <p:bldP spid="32" grpId="0" animBg="1"/>
      <p:bldP spid="33" grpId="0" animBg="1"/>
      <p:bldP spid="37" grpId="0" animBg="1"/>
      <p:bldP spid="34" grpId="0" animBg="1"/>
      <p:bldP spid="38" grpId="0" animBg="1"/>
      <p:bldP spid="40" grpId="0" animBg="1"/>
      <p:bldP spid="22" grpId="0" animBg="1"/>
      <p:bldP spid="2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3625433" y="321468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v4</a:t>
            </a:r>
          </a:p>
        </p:txBody>
      </p:sp>
      <p:grpSp>
        <p:nvGrpSpPr>
          <p:cNvPr id="2" name="Gruppieren 190"/>
          <p:cNvGrpSpPr/>
          <p:nvPr/>
        </p:nvGrpSpPr>
        <p:grpSpPr>
          <a:xfrm>
            <a:off x="857224" y="1214422"/>
            <a:ext cx="7500990" cy="4143404"/>
            <a:chOff x="857224" y="1214422"/>
            <a:chExt cx="7500990" cy="4143404"/>
          </a:xfrm>
        </p:grpSpPr>
        <p:sp>
          <p:nvSpPr>
            <p:cNvPr id="176" name="Abgerundetes Rechteck 175"/>
            <p:cNvSpPr/>
            <p:nvPr/>
          </p:nvSpPr>
          <p:spPr>
            <a:xfrm>
              <a:off x="1000100" y="1214422"/>
              <a:ext cx="7358114" cy="4143404"/>
            </a:xfrm>
            <a:prstGeom prst="roundRect">
              <a:avLst>
                <a:gd name="adj" fmla="val 385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      CDORevision</a:t>
              </a:r>
            </a:p>
          </p:txBody>
        </p:sp>
        <p:sp>
          <p:nvSpPr>
            <p:cNvPr id="177" name="Textfeld 176"/>
            <p:cNvSpPr txBox="1"/>
            <p:nvPr/>
          </p:nvSpPr>
          <p:spPr>
            <a:xfrm>
              <a:off x="857224" y="2165179"/>
              <a:ext cx="2177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CDOBranch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</p:txBody>
        </p:sp>
        <p:sp>
          <p:nvSpPr>
            <p:cNvPr id="178" name="Textfeld 177"/>
            <p:cNvSpPr txBox="1"/>
            <p:nvPr/>
          </p:nvSpPr>
          <p:spPr>
            <a:xfrm>
              <a:off x="3035212" y="2165179"/>
              <a:ext cx="2177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branch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version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created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revised</a:t>
              </a:r>
            </a:p>
          </p:txBody>
        </p:sp>
        <p:sp>
          <p:nvSpPr>
            <p:cNvPr id="179" name="Abgerundetes Rechteck 178"/>
            <p:cNvSpPr/>
            <p:nvPr/>
          </p:nvSpPr>
          <p:spPr>
            <a:xfrm>
              <a:off x="4469199" y="1533145"/>
              <a:ext cx="3603264" cy="3505957"/>
            </a:xfrm>
            <a:prstGeom prst="roundRect">
              <a:avLst>
                <a:gd name="adj" fmla="val 6448"/>
              </a:avLst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Revision Data</a:t>
              </a:r>
            </a:p>
          </p:txBody>
        </p:sp>
        <p:sp>
          <p:nvSpPr>
            <p:cNvPr id="180" name="Textfeld 179"/>
            <p:cNvSpPr txBox="1"/>
            <p:nvPr/>
          </p:nvSpPr>
          <p:spPr>
            <a:xfrm>
              <a:off x="4746239" y="2170592"/>
              <a:ext cx="3049183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 resourceID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 containerID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 containerFeature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Object[] values</a:t>
              </a:r>
            </a:p>
          </p:txBody>
        </p:sp>
        <p:grpSp>
          <p:nvGrpSpPr>
            <p:cNvPr id="3" name="Gruppieren 182"/>
            <p:cNvGrpSpPr/>
            <p:nvPr/>
          </p:nvGrpSpPr>
          <p:grpSpPr>
            <a:xfrm>
              <a:off x="5094717" y="4219134"/>
              <a:ext cx="2310743" cy="607486"/>
              <a:chOff x="5143504" y="3449146"/>
              <a:chExt cx="1894809" cy="408482"/>
            </a:xfrm>
          </p:grpSpPr>
          <p:sp>
            <p:nvSpPr>
              <p:cNvPr id="184" name="Rechteck 183"/>
              <p:cNvSpPr/>
              <p:nvPr/>
            </p:nvSpPr>
            <p:spPr>
              <a:xfrm>
                <a:off x="5143504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hteck 184"/>
              <p:cNvSpPr/>
              <p:nvPr/>
            </p:nvSpPr>
            <p:spPr>
              <a:xfrm>
                <a:off x="5414191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hteck 185"/>
              <p:cNvSpPr/>
              <p:nvPr/>
            </p:nvSpPr>
            <p:spPr>
              <a:xfrm>
                <a:off x="5684878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hteck 186"/>
              <p:cNvSpPr/>
              <p:nvPr/>
            </p:nvSpPr>
            <p:spPr>
              <a:xfrm>
                <a:off x="5955565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hteck 187"/>
              <p:cNvSpPr/>
              <p:nvPr/>
            </p:nvSpPr>
            <p:spPr>
              <a:xfrm>
                <a:off x="6226252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hteck 188"/>
              <p:cNvSpPr/>
              <p:nvPr/>
            </p:nvSpPr>
            <p:spPr>
              <a:xfrm>
                <a:off x="6496939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hteck 189"/>
              <p:cNvSpPr/>
              <p:nvPr/>
            </p:nvSpPr>
            <p:spPr>
              <a:xfrm>
                <a:off x="6767626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1" name="Abgerundetes Rechteck 80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2" name="Abgerundetes Rechteck 81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88" name="Abgerundetes Rechteck 87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0" name="Abgerundetes Rechteck 89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3" name="Abgerundetes Rechteck 92"/>
          <p:cNvSpPr/>
          <p:nvPr/>
        </p:nvSpPr>
        <p:spPr>
          <a:xfrm>
            <a:off x="4786314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6" name="Abgerundetes Rechteck 95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8" name="Abgerundetes Rechteck 97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1" name="Abgerundetes Rechteck 100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2" name="Abgerundetes Rechteck 101"/>
          <p:cNvSpPr/>
          <p:nvPr/>
        </p:nvSpPr>
        <p:spPr>
          <a:xfrm>
            <a:off x="5786446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3" name="Abgerundetes Rechteck 102"/>
          <p:cNvSpPr/>
          <p:nvPr/>
        </p:nvSpPr>
        <p:spPr>
          <a:xfrm>
            <a:off x="6786578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4" name="Abgerundetes Rechteck 103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5" name="Abgerundetes Rechteck 104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grpSp>
        <p:nvGrpSpPr>
          <p:cNvPr id="6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56" name="Abgerundetes Rechteck 155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70" name="Abgerundetes Rechteck 169"/>
          <p:cNvSpPr/>
          <p:nvPr/>
        </p:nvSpPr>
        <p:spPr>
          <a:xfrm>
            <a:off x="3786182" y="321081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62" name="Abgerundetes Rechteck 161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63" name="Abgerundetes Rechteck 162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4" name="Abgerundetes Rechteck 163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125" name="Gewinkelte Verbindung 124"/>
          <p:cNvCxnSpPr/>
          <p:nvPr/>
        </p:nvCxnSpPr>
        <p:spPr>
          <a:xfrm rot="5400000">
            <a:off x="3494534" y="2895711"/>
            <a:ext cx="2004893" cy="18103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4390379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21" name="Gewinkelte Verbindung 120"/>
          <p:cNvCxnSpPr>
            <a:stCxn id="117" idx="5"/>
          </p:cNvCxnSpPr>
          <p:nvPr/>
        </p:nvCxnSpPr>
        <p:spPr>
          <a:xfrm rot="16200000" flipH="1">
            <a:off x="2415251" y="1888307"/>
            <a:ext cx="1487659" cy="158598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200500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208808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bgerundetes Rechteck 119"/>
          <p:cNvSpPr/>
          <p:nvPr/>
        </p:nvSpPr>
        <p:spPr>
          <a:xfrm>
            <a:off x="6960450" y="1571612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cxnSp>
        <p:nvCxnSpPr>
          <p:cNvPr id="139" name="Gewinkelte Verbindung 124"/>
          <p:cNvCxnSpPr>
            <a:stCxn id="119" idx="6"/>
          </p:cNvCxnSpPr>
          <p:nvPr/>
        </p:nvCxnSpPr>
        <p:spPr>
          <a:xfrm flipV="1">
            <a:off x="6615987" y="1785118"/>
            <a:ext cx="515751" cy="80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winkelte Verbindung 120"/>
          <p:cNvCxnSpPr>
            <a:stCxn id="117" idx="5"/>
          </p:cNvCxnSpPr>
          <p:nvPr/>
        </p:nvCxnSpPr>
        <p:spPr>
          <a:xfrm rot="16200000" flipH="1">
            <a:off x="2701003" y="1602555"/>
            <a:ext cx="907488" cy="157731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winkelte Verbindung 120"/>
          <p:cNvCxnSpPr/>
          <p:nvPr/>
        </p:nvCxnSpPr>
        <p:spPr>
          <a:xfrm rot="10800000" flipV="1">
            <a:off x="4464252" y="1904514"/>
            <a:ext cx="1755998" cy="94643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71" name="Gewinkelte Verbindung 120"/>
          <p:cNvCxnSpPr/>
          <p:nvPr/>
        </p:nvCxnSpPr>
        <p:spPr>
          <a:xfrm rot="10800000" flipV="1">
            <a:off x="4548353" y="1907626"/>
            <a:ext cx="1734209" cy="152137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6187359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3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1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1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1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2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31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4757 0.23958 L 2.77778E-7 3.33333E-6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2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7 3.33333E-6 L -0.31684 0.63171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316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000"/>
                            </p:stCondLst>
                            <p:childTnLst>
                              <p:par>
                                <p:cTn id="267" presetID="63" presetClass="path" presetSubtype="0" ac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1.01025 3.7037E-7 " pathEditMode="relative" rAng="0" ptsTypes="AA">
                                      <p:cBhvr>
                                        <p:cTn id="268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0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1684 0.63171 L -0.34757 0.15555 " pathEditMode="relative" rAng="0" ptsTypes="AA">
                                      <p:cBhvr>
                                        <p:cTn id="27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-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60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1" grpId="1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56" grpId="0" animBg="1"/>
      <p:bldP spid="156" grpId="1" animBg="1"/>
      <p:bldP spid="181" grpId="0" animBg="1"/>
      <p:bldP spid="158" grpId="0" animBg="1"/>
      <p:bldP spid="157" grpId="0" animBg="1"/>
      <p:bldP spid="170" grpId="0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18" grpId="0" animBg="1"/>
      <p:bldP spid="66" grpId="0"/>
      <p:bldP spid="120" grpId="0" animBg="1"/>
      <p:bldP spid="120" grpId="1" animBg="1"/>
      <p:bldP spid="120" grpId="2" animBg="1"/>
      <p:bldP spid="120" grpId="3" animBg="1"/>
      <p:bldP spid="117" grpId="0" animBg="1"/>
      <p:bldP spid="1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2002436" y="2500306"/>
            <a:ext cx="4924814" cy="1576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Reflective Delegation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2794468" y="2500306"/>
            <a:ext cx="3349167" cy="1571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title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pages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Category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category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Writer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author</a:t>
            </a:r>
          </a:p>
        </p:txBody>
      </p:sp>
      <p:grpSp>
        <p:nvGrpSpPr>
          <p:cNvPr id="2" name="Gruppieren 52"/>
          <p:cNvGrpSpPr/>
          <p:nvPr/>
        </p:nvGrpSpPr>
        <p:grpSpPr>
          <a:xfrm>
            <a:off x="2793675" y="2500306"/>
            <a:ext cx="3349961" cy="1572429"/>
            <a:chOff x="2793675" y="2500306"/>
            <a:chExt cx="3349961" cy="1572429"/>
          </a:xfrm>
        </p:grpSpPr>
        <p:cxnSp>
          <p:nvCxnSpPr>
            <p:cNvPr id="44" name="Gerade Verbindung 43"/>
            <p:cNvCxnSpPr/>
            <p:nvPr/>
          </p:nvCxnSpPr>
          <p:spPr>
            <a:xfrm rot="10800000">
              <a:off x="2794469" y="2500306"/>
              <a:ext cx="334916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rot="5400000">
              <a:off x="2009445" y="3286918"/>
              <a:ext cx="157004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53"/>
          <p:cNvGrpSpPr/>
          <p:nvPr/>
        </p:nvGrpSpPr>
        <p:grpSpPr>
          <a:xfrm>
            <a:off x="2793674" y="2501100"/>
            <a:ext cx="3350756" cy="1573224"/>
            <a:chOff x="2793674" y="2501100"/>
            <a:chExt cx="3350756" cy="1573224"/>
          </a:xfrm>
        </p:grpSpPr>
        <p:cxnSp>
          <p:nvCxnSpPr>
            <p:cNvPr id="48" name="Gerade Verbindung 47"/>
            <p:cNvCxnSpPr/>
            <p:nvPr/>
          </p:nvCxnSpPr>
          <p:spPr>
            <a:xfrm>
              <a:off x="2793674" y="4072736"/>
              <a:ext cx="3349961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rot="5400000" flipH="1" flipV="1">
              <a:off x="5357818" y="3286124"/>
              <a:ext cx="1571636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feld 78"/>
          <p:cNvSpPr txBox="1"/>
          <p:nvPr/>
        </p:nvSpPr>
        <p:spPr>
          <a:xfrm>
            <a:off x="2002436" y="2505070"/>
            <a:ext cx="4924814" cy="158014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cs typeface="Courier New" pitchFamily="49" charset="0"/>
              </a:rPr>
              <a:t>Root Extends Class</a:t>
            </a:r>
          </a:p>
        </p:txBody>
      </p:sp>
      <p:grpSp>
        <p:nvGrpSpPr>
          <p:cNvPr id="6" name="Gruppieren 70"/>
          <p:cNvGrpSpPr/>
          <p:nvPr/>
        </p:nvGrpSpPr>
        <p:grpSpPr>
          <a:xfrm>
            <a:off x="2786050" y="2502688"/>
            <a:ext cx="3356792" cy="1574018"/>
            <a:chOff x="2940038" y="2652706"/>
            <a:chExt cx="3356792" cy="1574018"/>
          </a:xfrm>
        </p:grpSpPr>
        <p:sp>
          <p:nvSpPr>
            <p:cNvPr id="55" name="Textfeld 54"/>
            <p:cNvSpPr txBox="1"/>
            <p:nvPr/>
          </p:nvSpPr>
          <p:spPr>
            <a:xfrm>
              <a:off x="2940038" y="2652706"/>
              <a:ext cx="3349167" cy="1571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String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title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   int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pages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Writer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author</a:t>
              </a:r>
            </a:p>
          </p:txBody>
        </p:sp>
        <p:grpSp>
          <p:nvGrpSpPr>
            <p:cNvPr id="7" name="Gruppieren 55"/>
            <p:cNvGrpSpPr/>
            <p:nvPr/>
          </p:nvGrpSpPr>
          <p:grpSpPr>
            <a:xfrm>
              <a:off x="2946075" y="2652706"/>
              <a:ext cx="3349961" cy="1572429"/>
              <a:chOff x="2793675" y="2500306"/>
              <a:chExt cx="3349961" cy="1572429"/>
            </a:xfrm>
          </p:grpSpPr>
          <p:cxnSp>
            <p:nvCxnSpPr>
              <p:cNvPr id="59" name="Gerade Verbindung 58"/>
              <p:cNvCxnSpPr/>
              <p:nvPr/>
            </p:nvCxnSpPr>
            <p:spPr>
              <a:xfrm rot="10800000">
                <a:off x="2794469" y="2500306"/>
                <a:ext cx="334916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 rot="5400000">
                <a:off x="2009445" y="3286918"/>
                <a:ext cx="157004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pieren 61"/>
            <p:cNvGrpSpPr/>
            <p:nvPr/>
          </p:nvGrpSpPr>
          <p:grpSpPr>
            <a:xfrm>
              <a:off x="2946074" y="2653500"/>
              <a:ext cx="3350756" cy="1573224"/>
              <a:chOff x="2793674" y="2501100"/>
              <a:chExt cx="3350756" cy="1573224"/>
            </a:xfrm>
          </p:grpSpPr>
          <p:cxnSp>
            <p:nvCxnSpPr>
              <p:cNvPr id="63" name="Gerade Verbindung 62"/>
              <p:cNvCxnSpPr/>
              <p:nvPr/>
            </p:nvCxnSpPr>
            <p:spPr>
              <a:xfrm>
                <a:off x="2793674" y="4072736"/>
                <a:ext cx="3349961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 rot="5400000" flipH="1" flipV="1">
                <a:off x="5357818" y="3286124"/>
                <a:ext cx="1571636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424572" flipV="1">
            <a:off x="5659353" y="2010248"/>
            <a:ext cx="1217158" cy="935043"/>
          </a:xfrm>
          <a:prstGeom prst="rect">
            <a:avLst/>
          </a:prstGeom>
          <a:noFill/>
        </p:spPr>
      </p:pic>
      <p:pic>
        <p:nvPicPr>
          <p:cNvPr id="72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400000" flipV="1">
            <a:off x="2124612" y="1914920"/>
            <a:ext cx="1217158" cy="935043"/>
          </a:xfrm>
          <a:prstGeom prst="rect">
            <a:avLst/>
          </a:prstGeom>
          <a:noFill/>
        </p:spPr>
      </p:pic>
      <p:pic>
        <p:nvPicPr>
          <p:cNvPr id="73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000000" flipV="1">
            <a:off x="2124612" y="3670654"/>
            <a:ext cx="1217158" cy="935043"/>
          </a:xfrm>
          <a:prstGeom prst="rect">
            <a:avLst/>
          </a:prstGeom>
          <a:noFill/>
        </p:spPr>
      </p:pic>
      <p:pic>
        <p:nvPicPr>
          <p:cNvPr id="74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600000" flipV="1">
            <a:off x="5601290" y="3722285"/>
            <a:ext cx="1217158" cy="935043"/>
          </a:xfrm>
          <a:prstGeom prst="rect">
            <a:avLst/>
          </a:prstGeom>
          <a:noFill/>
        </p:spPr>
      </p:pic>
      <p:sp>
        <p:nvSpPr>
          <p:cNvPr id="82" name="Ellipse 81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4.23682E-6 L 0.24792 0.222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8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38229 -1.11111E-6 " pathEditMode="fixed" rAng="0" ptsTypes="AA">
                                      <p:cBhvr>
                                        <p:cTn id="28" dur="1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00434 0.01389 L 0.00434 0.2507 " pathEditMode="relative" rAng="0" ptsTypes="AA">
                                      <p:cBhvr>
                                        <p:cTn id="34" dur="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532 L 0.37882 -0.00532 " pathEditMode="relative" rAng="0" ptsTypes="AA">
                                      <p:cBhvr>
                                        <p:cTn id="45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139 -0.01296 L -0.00139 -0.26273 " pathEditMode="relative" rAng="0" ptsTypes="AA">
                                      <p:cBhvr>
                                        <p:cTn id="51" dur="6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324 C -0.00712 0.19329 -0.01597 0.38333 -0.00017 0.43264 C 0.01597 0.48194 0.06649 0.29792 0.09809 0.2993 C 0.12986 0.30069 0.16406 0.43102 0.19045 0.44051 C 0.21649 0.45 0.22257 0.35648 0.25521 0.35579 C 0.28785 0.35509 0.34097 0.43403 0.38611 0.43611 C 0.43108 0.43819 0.46424 0.36759 0.52517 0.36829 C 0.58594 0.36898 0.71337 0.41088 0.75139 0.44051 " pathEditMode="relative" rAng="0" ptsTypes="aaaaaaaA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58" grpId="0"/>
      <p:bldP spid="58" grpId="1"/>
      <p:bldP spid="70" grpId="0" animBg="1"/>
      <p:bldP spid="70" grpId="1" animBg="1"/>
      <p:bldP spid="79" grpId="0"/>
      <p:bldP spid="82" grpId="0" animBg="1"/>
      <p:bldP spid="82" grpId="1" animBg="1"/>
      <p:bldP spid="82" grpId="2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385060" y="1500174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  <a:endParaRPr lang="de-DE" sz="3200"/>
          </a:p>
        </p:txBody>
      </p:sp>
      <p:sp>
        <p:nvSpPr>
          <p:cNvPr id="29" name="Textfeld 28"/>
          <p:cNvSpPr txBox="1"/>
          <p:nvPr/>
        </p:nvSpPr>
        <p:spPr>
          <a:xfrm>
            <a:off x="3000364" y="142852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EObjectImpl</a:t>
            </a:r>
            <a:endParaRPr lang="de-DE" sz="3200"/>
          </a:p>
        </p:txBody>
      </p:sp>
      <p:sp>
        <p:nvSpPr>
          <p:cNvPr id="30" name="Rechteck 29"/>
          <p:cNvSpPr/>
          <p:nvPr/>
        </p:nvSpPr>
        <p:spPr>
          <a:xfrm>
            <a:off x="2643174" y="71414"/>
            <a:ext cx="357190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35"/>
          <p:cNvGrpSpPr/>
          <p:nvPr/>
        </p:nvGrpSpPr>
        <p:grpSpPr>
          <a:xfrm>
            <a:off x="4214810" y="2893215"/>
            <a:ext cx="471683" cy="964413"/>
            <a:chOff x="7429520" y="1643050"/>
            <a:chExt cx="571504" cy="1214447"/>
          </a:xfrm>
        </p:grpSpPr>
        <p:cxnSp>
          <p:nvCxnSpPr>
            <p:cNvPr id="32" name="Gerade Verbindung 31"/>
            <p:cNvCxnSpPr/>
            <p:nvPr/>
          </p:nvCxnSpPr>
          <p:spPr>
            <a:xfrm rot="5400000">
              <a:off x="7328999" y="2471222"/>
              <a:ext cx="772549" cy="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Gleichschenkliges Dreieck 32"/>
            <p:cNvSpPr/>
            <p:nvPr/>
          </p:nvSpPr>
          <p:spPr>
            <a:xfrm>
              <a:off x="7429520" y="1643050"/>
              <a:ext cx="571504" cy="428628"/>
            </a:xfrm>
            <a:prstGeom prst="triangl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2457941" y="3000372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CDOObjectImpl</a:t>
            </a:r>
            <a:endParaRPr lang="de-DE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29" grpId="1"/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33826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33"/>
          <p:cNvGrpSpPr/>
          <p:nvPr/>
        </p:nvGrpSpPr>
        <p:grpSpPr>
          <a:xfrm>
            <a:off x="2000232" y="785794"/>
            <a:ext cx="4927018" cy="4927018"/>
            <a:chOff x="2000232" y="785794"/>
            <a:chExt cx="4927018" cy="4927018"/>
          </a:xfrm>
        </p:grpSpPr>
        <p:sp>
          <p:nvSpPr>
            <p:cNvPr id="69" name="Ellipse 68"/>
            <p:cNvSpPr/>
            <p:nvPr/>
          </p:nvSpPr>
          <p:spPr>
            <a:xfrm>
              <a:off x="2000232" y="785794"/>
              <a:ext cx="4927018" cy="49270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457941" y="1857364"/>
              <a:ext cx="4185761" cy="3293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CDOObjectImpl</a:t>
              </a:r>
            </a:p>
            <a:p>
              <a:pPr algn="ctr"/>
              <a:endPara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CDOID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CDORevision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CDOState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CDOView</a:t>
              </a:r>
              <a:endParaRPr lang="de-DE" sz="400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8506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3" name="Gewinkelte Verbindung 47"/>
          <p:cNvCxnSpPr>
            <a:stCxn id="84" idx="1"/>
            <a:endCxn id="155" idx="2"/>
          </p:cNvCxnSpPr>
          <p:nvPr/>
        </p:nvCxnSpPr>
        <p:spPr bwMode="auto">
          <a:xfrm rot="10800000">
            <a:off x="1443516" y="2963528"/>
            <a:ext cx="1300672" cy="27813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4" name="Abgerundetes Rechteck 83"/>
          <p:cNvSpPr/>
          <p:nvPr/>
        </p:nvSpPr>
        <p:spPr bwMode="auto">
          <a:xfrm>
            <a:off x="2744188" y="1000108"/>
            <a:ext cx="5542587" cy="4483100"/>
          </a:xfrm>
          <a:prstGeom prst="roundRect">
            <a:avLst>
              <a:gd name="adj" fmla="val 4353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 E R S I S T E N T</a:t>
            </a:r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5" name="Gewinkelte Verbindung 47"/>
          <p:cNvCxnSpPr>
            <a:stCxn id="156" idx="3"/>
          </p:cNvCxnSpPr>
          <p:nvPr/>
        </p:nvCxnSpPr>
        <p:spPr bwMode="auto">
          <a:xfrm>
            <a:off x="4569261" y="2142776"/>
            <a:ext cx="618327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6" name="Gewinkelte Verbindung 47"/>
          <p:cNvCxnSpPr>
            <a:stCxn id="151" idx="1"/>
          </p:cNvCxnSpPr>
          <p:nvPr/>
        </p:nvCxnSpPr>
        <p:spPr bwMode="auto">
          <a:xfrm rot="10800000" flipV="1">
            <a:off x="5887463" y="2142776"/>
            <a:ext cx="589913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8" name="Gewinkelte Verbindung 47"/>
          <p:cNvCxnSpPr>
            <a:stCxn id="153" idx="3"/>
          </p:cNvCxnSpPr>
          <p:nvPr/>
        </p:nvCxnSpPr>
        <p:spPr bwMode="auto">
          <a:xfrm flipV="1">
            <a:off x="6265361" y="2429031"/>
            <a:ext cx="622231" cy="85877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0" name="Textfeld 89"/>
          <p:cNvSpPr txBox="1"/>
          <p:nvPr/>
        </p:nvSpPr>
        <p:spPr>
          <a:xfrm>
            <a:off x="7173344" y="2439966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6276411" y="3011470"/>
            <a:ext cx="543739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4542129" y="1868462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384542" y="3838746"/>
            <a:ext cx="5084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Gewinkelte Verbindung 47"/>
          <p:cNvCxnSpPr/>
          <p:nvPr/>
        </p:nvCxnSpPr>
        <p:spPr bwMode="auto">
          <a:xfrm rot="5400000">
            <a:off x="6345436" y="3270611"/>
            <a:ext cx="1678087" cy="7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8" name="Gewinkelte Verbindung 47"/>
          <p:cNvCxnSpPr>
            <a:stCxn id="153" idx="2"/>
            <a:endCxn id="152" idx="3"/>
          </p:cNvCxnSpPr>
          <p:nvPr/>
        </p:nvCxnSpPr>
        <p:spPr bwMode="auto">
          <a:xfrm rot="5400000">
            <a:off x="4652837" y="3490485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1" name="Gewinkelte Verbindung 47"/>
          <p:cNvCxnSpPr>
            <a:stCxn id="152" idx="0"/>
            <a:endCxn id="153" idx="1"/>
          </p:cNvCxnSpPr>
          <p:nvPr/>
        </p:nvCxnSpPr>
        <p:spPr bwMode="auto">
          <a:xfrm rot="5400000" flipH="1" flipV="1">
            <a:off x="3946127" y="3204229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2" name="Gewinkelte Verbindung 47"/>
          <p:cNvCxnSpPr>
            <a:stCxn id="154" idx="2"/>
            <a:endCxn id="152" idx="2"/>
          </p:cNvCxnSpPr>
          <p:nvPr/>
        </p:nvCxnSpPr>
        <p:spPr bwMode="auto">
          <a:xfrm rot="5400000">
            <a:off x="5523195" y="3021792"/>
            <a:ext cx="1818" cy="3321532"/>
          </a:xfrm>
          <a:prstGeom prst="bentConnector3">
            <a:avLst>
              <a:gd name="adj1" fmla="val 20793457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3" name="Textfeld 102"/>
          <p:cNvSpPr txBox="1"/>
          <p:nvPr/>
        </p:nvSpPr>
        <p:spPr>
          <a:xfrm>
            <a:off x="6429388" y="4678287"/>
            <a:ext cx="7745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rollback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1505418" y="1868462"/>
            <a:ext cx="10663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attach to TX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1382141" y="3274737"/>
            <a:ext cx="1305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detach from TX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786446" y="1868462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Gewinkelte Verbindung 47"/>
          <p:cNvCxnSpPr>
            <a:stCxn id="155" idx="0"/>
            <a:endCxn id="156" idx="1"/>
          </p:cNvCxnSpPr>
          <p:nvPr/>
        </p:nvCxnSpPr>
        <p:spPr bwMode="auto">
          <a:xfrm rot="5400000" flipH="1" flipV="1">
            <a:off x="2175562" y="1410731"/>
            <a:ext cx="248237" cy="1712328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0" name="Textfeld 149"/>
          <p:cNvSpPr txBox="1"/>
          <p:nvPr/>
        </p:nvSpPr>
        <p:spPr>
          <a:xfrm>
            <a:off x="5549531" y="3582974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Abgerundetes Rechteck 151"/>
          <p:cNvSpPr/>
          <p:nvPr/>
        </p:nvSpPr>
        <p:spPr bwMode="auto">
          <a:xfrm>
            <a:off x="3155844" y="411004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PROXY</a:t>
            </a:r>
          </a:p>
        </p:txBody>
      </p:sp>
      <p:sp>
        <p:nvSpPr>
          <p:cNvPr id="153" name="Abgerundetes Rechteck 152"/>
          <p:cNvSpPr/>
          <p:nvPr/>
        </p:nvSpPr>
        <p:spPr bwMode="auto">
          <a:xfrm>
            <a:off x="4851944" y="3001546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CLEAN</a:t>
            </a:r>
          </a:p>
        </p:txBody>
      </p:sp>
      <p:sp>
        <p:nvSpPr>
          <p:cNvPr id="155" name="Abgerundetes Rechteck 154"/>
          <p:cNvSpPr/>
          <p:nvPr/>
        </p:nvSpPr>
        <p:spPr bwMode="auto">
          <a:xfrm>
            <a:off x="642910" y="2391013"/>
            <a:ext cx="1601212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TRANSIENT</a:t>
            </a:r>
          </a:p>
        </p:txBody>
      </p:sp>
      <p:sp>
        <p:nvSpPr>
          <p:cNvPr id="156" name="Abgerundetes Rechteck 155"/>
          <p:cNvSpPr/>
          <p:nvPr/>
        </p:nvSpPr>
        <p:spPr bwMode="auto">
          <a:xfrm>
            <a:off x="3155844" y="185651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</a:t>
            </a:r>
          </a:p>
        </p:txBody>
      </p:sp>
      <p:cxnSp>
        <p:nvCxnSpPr>
          <p:cNvPr id="29" name="Gewinkelte Verbindung 47"/>
          <p:cNvCxnSpPr>
            <a:stCxn id="154" idx="3"/>
            <a:endCxn id="151" idx="3"/>
          </p:cNvCxnSpPr>
          <p:nvPr/>
        </p:nvCxnSpPr>
        <p:spPr bwMode="auto">
          <a:xfrm flipV="1">
            <a:off x="7890792" y="2142776"/>
            <a:ext cx="12700" cy="2253527"/>
          </a:xfrm>
          <a:prstGeom prst="bentConnector3">
            <a:avLst>
              <a:gd name="adj1" fmla="val 5817687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151" name="Abgerundetes Rechteck 150"/>
          <p:cNvSpPr/>
          <p:nvPr/>
        </p:nvSpPr>
        <p:spPr bwMode="auto">
          <a:xfrm>
            <a:off x="6477375" y="185651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DIRTY</a:t>
            </a:r>
          </a:p>
        </p:txBody>
      </p:sp>
      <p:sp>
        <p:nvSpPr>
          <p:cNvPr id="154" name="Abgerundetes Rechteck 153"/>
          <p:cNvSpPr/>
          <p:nvPr/>
        </p:nvSpPr>
        <p:spPr bwMode="auto">
          <a:xfrm>
            <a:off x="6477375" y="411004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CONFLICT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8290651" y="4365991"/>
            <a:ext cx="81785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resolve</a:t>
            </a:r>
          </a:p>
          <a:p>
            <a:r>
              <a:rPr lang="en-US" sz="1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conflicts</a:t>
            </a:r>
            <a:endParaRPr lang="en-US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90" grpId="0"/>
      <p:bldP spid="91" grpId="0"/>
      <p:bldP spid="93" grpId="0"/>
      <p:bldP spid="95" grpId="0"/>
      <p:bldP spid="103" grpId="0"/>
      <p:bldP spid="104" grpId="0"/>
      <p:bldP spid="105" grpId="0"/>
      <p:bldP spid="117" grpId="0"/>
      <p:bldP spid="150" grpId="0"/>
      <p:bldP spid="152" grpId="0" animBg="1"/>
      <p:bldP spid="153" grpId="0" animBg="1"/>
      <p:bldP spid="156" grpId="0" animBg="1"/>
      <p:bldP spid="151" grpId="0" animBg="1"/>
      <p:bldP spid="154" grpId="0" animBg="1"/>
      <p:bldP spid="3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31"/>
          <p:cNvGrpSpPr/>
          <p:nvPr/>
        </p:nvGrpSpPr>
        <p:grpSpPr>
          <a:xfrm>
            <a:off x="642910" y="1000108"/>
            <a:ext cx="7643865" cy="4483100"/>
            <a:chOff x="642910" y="1000108"/>
            <a:chExt cx="7643865" cy="4483100"/>
          </a:xfrm>
        </p:grpSpPr>
        <p:cxnSp>
          <p:nvCxnSpPr>
            <p:cNvPr id="83" name="Gewinkelte Verbindung 47"/>
            <p:cNvCxnSpPr>
              <a:stCxn id="84" idx="1"/>
              <a:endCxn id="155" idx="2"/>
            </p:cNvCxnSpPr>
            <p:nvPr/>
          </p:nvCxnSpPr>
          <p:spPr bwMode="auto">
            <a:xfrm rot="10800000">
              <a:off x="1443516" y="2963528"/>
              <a:ext cx="1300672" cy="278130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4" name="Abgerundetes Rechteck 83"/>
            <p:cNvSpPr/>
            <p:nvPr/>
          </p:nvSpPr>
          <p:spPr bwMode="auto">
            <a:xfrm>
              <a:off x="2744188" y="1000108"/>
              <a:ext cx="5542587" cy="4483100"/>
            </a:xfrm>
            <a:prstGeom prst="roundRect">
              <a:avLst>
                <a:gd name="adj" fmla="val 43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P E R S I S T E N T</a:t>
              </a:r>
              <a:endPara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5" name="Gewinkelte Verbindung 47"/>
            <p:cNvCxnSpPr>
              <a:stCxn id="156" idx="3"/>
            </p:cNvCxnSpPr>
            <p:nvPr/>
          </p:nvCxnSpPr>
          <p:spPr bwMode="auto">
            <a:xfrm>
              <a:off x="4569261" y="2142776"/>
              <a:ext cx="618327" cy="85877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Gewinkelte Verbindung 47"/>
            <p:cNvCxnSpPr>
              <a:stCxn id="151" idx="1"/>
            </p:cNvCxnSpPr>
            <p:nvPr/>
          </p:nvCxnSpPr>
          <p:spPr bwMode="auto">
            <a:xfrm rot="10800000" flipV="1">
              <a:off x="5887463" y="2142776"/>
              <a:ext cx="589913" cy="85877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Gewinkelte Verbindung 47"/>
            <p:cNvCxnSpPr>
              <a:stCxn id="153" idx="3"/>
            </p:cNvCxnSpPr>
            <p:nvPr/>
          </p:nvCxnSpPr>
          <p:spPr bwMode="auto">
            <a:xfrm flipV="1">
              <a:off x="6265361" y="2429031"/>
              <a:ext cx="622231" cy="858773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0" name="Textfeld 89"/>
            <p:cNvSpPr txBox="1"/>
            <p:nvPr/>
          </p:nvSpPr>
          <p:spPr>
            <a:xfrm>
              <a:off x="7173344" y="2439966"/>
              <a:ext cx="8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remote</a:t>
              </a:r>
            </a:p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invalidate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6276411" y="3011470"/>
              <a:ext cx="5437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write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4542129" y="1868462"/>
              <a:ext cx="7312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commit</a:t>
              </a: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3384542" y="3838746"/>
              <a:ext cx="508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read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6" name="Gewinkelte Verbindung 47"/>
            <p:cNvCxnSpPr/>
            <p:nvPr/>
          </p:nvCxnSpPr>
          <p:spPr bwMode="auto">
            <a:xfrm rot="5400000">
              <a:off x="6345436" y="3270611"/>
              <a:ext cx="1678087" cy="78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Gewinkelte Verbindung 47"/>
            <p:cNvCxnSpPr>
              <a:stCxn id="153" idx="2"/>
              <a:endCxn id="152" idx="3"/>
            </p:cNvCxnSpPr>
            <p:nvPr/>
          </p:nvCxnSpPr>
          <p:spPr bwMode="auto">
            <a:xfrm rot="5400000">
              <a:off x="4652837" y="3490485"/>
              <a:ext cx="822241" cy="98939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Gewinkelte Verbindung 47"/>
            <p:cNvCxnSpPr>
              <a:stCxn id="152" idx="0"/>
              <a:endCxn id="153" idx="1"/>
            </p:cNvCxnSpPr>
            <p:nvPr/>
          </p:nvCxnSpPr>
          <p:spPr bwMode="auto">
            <a:xfrm rot="5400000" flipH="1" flipV="1">
              <a:off x="3946127" y="3204229"/>
              <a:ext cx="822241" cy="98939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Gewinkelte Verbindung 47"/>
            <p:cNvCxnSpPr>
              <a:stCxn id="154" idx="2"/>
              <a:endCxn id="152" idx="2"/>
            </p:cNvCxnSpPr>
            <p:nvPr/>
          </p:nvCxnSpPr>
          <p:spPr bwMode="auto">
            <a:xfrm rot="5400000">
              <a:off x="5523195" y="3021792"/>
              <a:ext cx="1818" cy="3321532"/>
            </a:xfrm>
            <a:prstGeom prst="bentConnector3">
              <a:avLst>
                <a:gd name="adj1" fmla="val 20793457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3" name="Textfeld 102"/>
            <p:cNvSpPr txBox="1"/>
            <p:nvPr/>
          </p:nvSpPr>
          <p:spPr>
            <a:xfrm>
              <a:off x="6429388" y="4678287"/>
              <a:ext cx="7745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rollback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1369163" y="1868462"/>
              <a:ext cx="12025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attach to view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1245886" y="3274737"/>
              <a:ext cx="14414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detach from view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5786446" y="1868462"/>
              <a:ext cx="7312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commit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8" name="Gewinkelte Verbindung 47"/>
            <p:cNvCxnSpPr>
              <a:stCxn id="155" idx="0"/>
              <a:endCxn id="156" idx="1"/>
            </p:cNvCxnSpPr>
            <p:nvPr/>
          </p:nvCxnSpPr>
          <p:spPr bwMode="auto">
            <a:xfrm rot="5400000" flipH="1" flipV="1">
              <a:off x="2175562" y="1410731"/>
              <a:ext cx="248237" cy="1712328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0" name="Textfeld 149"/>
            <p:cNvSpPr txBox="1"/>
            <p:nvPr/>
          </p:nvSpPr>
          <p:spPr>
            <a:xfrm>
              <a:off x="5549531" y="3582974"/>
              <a:ext cx="8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remote</a:t>
              </a:r>
            </a:p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invalidate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Abgerundetes Rechteck 150"/>
            <p:cNvSpPr/>
            <p:nvPr/>
          </p:nvSpPr>
          <p:spPr bwMode="auto">
            <a:xfrm>
              <a:off x="6477375" y="1856518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DIRTY</a:t>
              </a:r>
            </a:p>
          </p:txBody>
        </p:sp>
        <p:sp>
          <p:nvSpPr>
            <p:cNvPr id="152" name="Abgerundetes Rechteck 151"/>
            <p:cNvSpPr/>
            <p:nvPr/>
          </p:nvSpPr>
          <p:spPr bwMode="auto">
            <a:xfrm>
              <a:off x="3155844" y="4110045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PROXY</a:t>
              </a:r>
            </a:p>
          </p:txBody>
        </p:sp>
        <p:sp>
          <p:nvSpPr>
            <p:cNvPr id="153" name="Abgerundetes Rechteck 152"/>
            <p:cNvSpPr/>
            <p:nvPr/>
          </p:nvSpPr>
          <p:spPr bwMode="auto">
            <a:xfrm>
              <a:off x="4851944" y="3001546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CLEAN</a:t>
              </a:r>
            </a:p>
          </p:txBody>
        </p:sp>
        <p:sp>
          <p:nvSpPr>
            <p:cNvPr id="154" name="Abgerundetes Rechteck 153"/>
            <p:cNvSpPr/>
            <p:nvPr/>
          </p:nvSpPr>
          <p:spPr bwMode="auto">
            <a:xfrm>
              <a:off x="6477375" y="4110045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CONFLICT</a:t>
              </a:r>
            </a:p>
          </p:txBody>
        </p:sp>
        <p:sp>
          <p:nvSpPr>
            <p:cNvPr id="155" name="Abgerundetes Rechteck 154"/>
            <p:cNvSpPr/>
            <p:nvPr/>
          </p:nvSpPr>
          <p:spPr bwMode="auto">
            <a:xfrm>
              <a:off x="642910" y="2391013"/>
              <a:ext cx="1601212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TRANSIENT</a:t>
              </a:r>
            </a:p>
          </p:txBody>
        </p:sp>
        <p:sp>
          <p:nvSpPr>
            <p:cNvPr id="156" name="Abgerundetes Rechteck 155"/>
            <p:cNvSpPr/>
            <p:nvPr/>
          </p:nvSpPr>
          <p:spPr bwMode="auto">
            <a:xfrm>
              <a:off x="3155844" y="1856518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NEW</a:t>
              </a:r>
            </a:p>
          </p:txBody>
        </p:sp>
      </p:grpSp>
      <p:sp>
        <p:nvSpPr>
          <p:cNvPr id="33" name="Rechteck 32"/>
          <p:cNvSpPr/>
          <p:nvPr/>
        </p:nvSpPr>
        <p:spPr>
          <a:xfrm>
            <a:off x="3428992" y="428604"/>
            <a:ext cx="2143140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InternalEObject</a:t>
            </a:r>
          </a:p>
        </p:txBody>
      </p:sp>
      <p:sp>
        <p:nvSpPr>
          <p:cNvPr id="34" name="Rechteck 33"/>
          <p:cNvSpPr/>
          <p:nvPr/>
        </p:nvSpPr>
        <p:spPr>
          <a:xfrm>
            <a:off x="3154252" y="1571612"/>
            <a:ext cx="2703632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InternalCDOObject</a:t>
            </a:r>
          </a:p>
        </p:txBody>
      </p:sp>
      <p:sp>
        <p:nvSpPr>
          <p:cNvPr id="35" name="Rechteck 34"/>
          <p:cNvSpPr/>
          <p:nvPr/>
        </p:nvSpPr>
        <p:spPr>
          <a:xfrm>
            <a:off x="664934" y="3357562"/>
            <a:ext cx="2121116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CDOObjectImpl</a:t>
            </a:r>
          </a:p>
        </p:txBody>
      </p:sp>
      <p:sp>
        <p:nvSpPr>
          <p:cNvPr id="36" name="Rechteck 35"/>
          <p:cNvSpPr/>
          <p:nvPr/>
        </p:nvSpPr>
        <p:spPr>
          <a:xfrm>
            <a:off x="3154252" y="4929198"/>
            <a:ext cx="2417880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DynamicCDOObject</a:t>
            </a:r>
          </a:p>
        </p:txBody>
      </p:sp>
      <p:sp>
        <p:nvSpPr>
          <p:cNvPr id="37" name="Rechteck 36"/>
          <p:cNvSpPr/>
          <p:nvPr/>
        </p:nvSpPr>
        <p:spPr>
          <a:xfrm>
            <a:off x="972710" y="4786322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807810" y="4929198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64934" y="5072074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Generated Classes</a:t>
            </a:r>
          </a:p>
        </p:txBody>
      </p:sp>
      <p:sp>
        <p:nvSpPr>
          <p:cNvPr id="40" name="Gleichschenkliges Dreieck 39"/>
          <p:cNvSpPr/>
          <p:nvPr/>
        </p:nvSpPr>
        <p:spPr>
          <a:xfrm>
            <a:off x="4363186" y="928670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Gerade Verbindung 40"/>
          <p:cNvCxnSpPr>
            <a:stCxn id="40" idx="3"/>
            <a:endCxn id="34" idx="0"/>
          </p:cNvCxnSpPr>
          <p:nvPr/>
        </p:nvCxnSpPr>
        <p:spPr>
          <a:xfrm rot="16200000" flipH="1">
            <a:off x="4291751" y="1357295"/>
            <a:ext cx="428628" cy="6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Gleichschenkliges Dreieck 41"/>
          <p:cNvSpPr/>
          <p:nvPr/>
        </p:nvSpPr>
        <p:spPr>
          <a:xfrm rot="5400000">
            <a:off x="2893207" y="171448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rade Verbindung 45"/>
          <p:cNvCxnSpPr>
            <a:stCxn id="42" idx="3"/>
            <a:endCxn id="35" idx="0"/>
          </p:cNvCxnSpPr>
          <p:nvPr/>
        </p:nvCxnSpPr>
        <p:spPr>
          <a:xfrm rot="10800000" flipV="1">
            <a:off x="1725492" y="1821644"/>
            <a:ext cx="1203434" cy="1535917"/>
          </a:xfrm>
          <a:prstGeom prst="bentConnector2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Gleichschenkliges Dreieck 43"/>
          <p:cNvSpPr/>
          <p:nvPr/>
        </p:nvSpPr>
        <p:spPr>
          <a:xfrm>
            <a:off x="1593628" y="385762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Gerade Verbindung 44"/>
          <p:cNvCxnSpPr>
            <a:stCxn id="44" idx="3"/>
            <a:endCxn id="37" idx="0"/>
          </p:cNvCxnSpPr>
          <p:nvPr/>
        </p:nvCxnSpPr>
        <p:spPr>
          <a:xfrm rot="5400000">
            <a:off x="1373808" y="4423626"/>
            <a:ext cx="714380" cy="11012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/>
          <p:cNvCxnSpPr>
            <a:endCxn id="36" idx="0"/>
          </p:cNvCxnSpPr>
          <p:nvPr/>
        </p:nvCxnSpPr>
        <p:spPr>
          <a:xfrm>
            <a:off x="1725491" y="4572008"/>
            <a:ext cx="2637701" cy="357190"/>
          </a:xfrm>
          <a:prstGeom prst="bentConnector2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hteck 46"/>
          <p:cNvSpPr/>
          <p:nvPr/>
        </p:nvSpPr>
        <p:spPr>
          <a:xfrm>
            <a:off x="6154648" y="3357562"/>
            <a:ext cx="2632194" cy="500066"/>
          </a:xfrm>
          <a:prstGeom prst="rect">
            <a:avLst/>
          </a:prstGeom>
          <a:gradFill flip="none" rotWithShape="1">
            <a:gsLst>
              <a:gs pos="0">
                <a:srgbClr val="FFD47D">
                  <a:tint val="66000"/>
                  <a:satMod val="160000"/>
                </a:srgb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CDOLegacyAdapter</a:t>
            </a:r>
          </a:p>
        </p:txBody>
      </p:sp>
      <p:sp>
        <p:nvSpPr>
          <p:cNvPr id="48" name="Gleichschenkliges Dreieck 47"/>
          <p:cNvSpPr/>
          <p:nvPr/>
        </p:nvSpPr>
        <p:spPr>
          <a:xfrm rot="16200000" flipH="1">
            <a:off x="5822165" y="171448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Gerade Verbindung 45"/>
          <p:cNvCxnSpPr>
            <a:stCxn id="48" idx="3"/>
            <a:endCxn id="47" idx="0"/>
          </p:cNvCxnSpPr>
          <p:nvPr/>
        </p:nvCxnSpPr>
        <p:spPr>
          <a:xfrm>
            <a:off x="6072198" y="1821645"/>
            <a:ext cx="1398547" cy="1535917"/>
          </a:xfrm>
          <a:prstGeom prst="bentConnector2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 Verbindung 49"/>
          <p:cNvCxnSpPr/>
          <p:nvPr/>
        </p:nvCxnSpPr>
        <p:spPr>
          <a:xfrm rot="16200000" flipH="1">
            <a:off x="7053129" y="4286255"/>
            <a:ext cx="857256" cy="1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echteck 50"/>
          <p:cNvSpPr/>
          <p:nvPr/>
        </p:nvSpPr>
        <p:spPr>
          <a:xfrm>
            <a:off x="6852650" y="4714884"/>
            <a:ext cx="150556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6687750" y="4857760"/>
            <a:ext cx="150556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6544874" y="5000636"/>
            <a:ext cx="150556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Generated Classes</a:t>
            </a:r>
          </a:p>
        </p:txBody>
      </p:sp>
      <p:cxnSp>
        <p:nvCxnSpPr>
          <p:cNvPr id="54" name="Gerade Verbindung 53"/>
          <p:cNvCxnSpPr/>
          <p:nvPr/>
        </p:nvCxnSpPr>
        <p:spPr>
          <a:xfrm rot="5400000">
            <a:off x="4216920" y="2358519"/>
            <a:ext cx="575992" cy="2309"/>
          </a:xfrm>
          <a:prstGeom prst="line">
            <a:avLst/>
          </a:prstGeom>
          <a:noFill/>
          <a:ln w="28575">
            <a:solidFill>
              <a:srgbClr val="FFC2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7" grpId="0" animBg="1"/>
      <p:bldP spid="48" grpId="0" animBg="1"/>
      <p:bldP spid="51" grpId="0" animBg="1"/>
      <p:bldP spid="52" grpId="0" animBg="1"/>
      <p:bldP spid="5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741" y="548680"/>
            <a:ext cx="8587819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"/>
          <p:cNvSpPr>
            <a:spLocks noGrp="1"/>
          </p:cNvSpPr>
          <p:nvPr>
            <p:ph idx="1"/>
          </p:nvPr>
        </p:nvSpPr>
        <p:spPr>
          <a:xfrm>
            <a:off x="432048" y="476672"/>
            <a:ext cx="8460432" cy="55446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CDOSession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session = openSession()</a:t>
            </a:r>
          </a:p>
          <a:p>
            <a:pPr>
              <a:buNone/>
            </a:pP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CDOTransaction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tx = session.</a:t>
            </a: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openTransaction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  <a:p>
            <a:pPr>
              <a:buNone/>
            </a:pP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Resource res = tx.</a:t>
            </a: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createResource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de-DE" smtClean="0">
                <a:solidFill>
                  <a:srgbClr val="1100EE"/>
                </a:solidFill>
              </a:rPr>
              <a:t>"model.uml"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>
              <a:buNone/>
            </a:pPr>
            <a:endParaRPr lang="de-DE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Package p = (Package)res.getContents().get(0)</a:t>
            </a:r>
          </a:p>
          <a:p>
            <a:pPr>
              <a:buNone/>
            </a:pP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p.setName(</a:t>
            </a:r>
            <a:r>
              <a:rPr lang="de-DE" smtClean="0">
                <a:solidFill>
                  <a:srgbClr val="1100EE"/>
                </a:solidFill>
              </a:rPr>
              <a:t>"MyPackage"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>
              <a:buNone/>
            </a:pPr>
            <a:endParaRPr lang="de-DE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tx.</a:t>
            </a: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commit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 </a:t>
            </a:r>
          </a:p>
          <a:p>
            <a:pPr>
              <a:buNone/>
            </a:pP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session.</a:t>
            </a: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close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"/>
          <p:cNvSpPr>
            <a:spLocks noGrp="1"/>
          </p:cNvSpPr>
          <p:nvPr>
            <p:ph idx="1"/>
          </p:nvPr>
        </p:nvSpPr>
        <p:spPr>
          <a:xfrm>
            <a:off x="432048" y="476672"/>
            <a:ext cx="8460432" cy="55446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CDOView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view = session.</a:t>
            </a: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openView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b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de-DE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CDOQuery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query = view.</a:t>
            </a: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createQuery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de-DE" smtClean="0">
                <a:solidFill>
                  <a:srgbClr val="1100EE"/>
                </a:solidFill>
              </a:rPr>
              <a:t>"ocl"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b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mtClean="0">
                <a:solidFill>
                  <a:srgbClr val="1100EE"/>
                </a:solidFill>
              </a:rPr>
              <a:t>"self.books-&gt;collect(b : Book | b.category"</a:t>
            </a:r>
            <a:r>
              <a:rPr lang="de-DE" smtClean="0"/>
              <a:t>)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>
              <a:buNone/>
            </a:pPr>
            <a:endParaRPr lang="de-DE" smtClean="0">
              <a:solidFill>
                <a:schemeClr val="accent2">
                  <a:lumMod val="75000"/>
                </a:schemeClr>
              </a:solidFill>
            </a:endParaRPr>
          </a:p>
          <a:p>
            <a:pPr>
              <a:buNone/>
            </a:pP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Iterator&lt;Book&gt; it = query.</a:t>
            </a: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getResult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(Book.class)</a:t>
            </a:r>
          </a:p>
          <a:p>
            <a:pPr>
              <a:buNone/>
            </a:pPr>
            <a:endParaRPr lang="de-DE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while (it.hasNext())</a:t>
            </a:r>
          </a:p>
          <a:p>
            <a:pPr>
              <a:buNone/>
            </a:pP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Book book = it.next() </a:t>
            </a:r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erade Verbindung 58"/>
          <p:cNvCxnSpPr/>
          <p:nvPr/>
        </p:nvCxnSpPr>
        <p:spPr>
          <a:xfrm>
            <a:off x="5206312" y="2762362"/>
            <a:ext cx="0" cy="222864"/>
          </a:xfrm>
          <a:prstGeom prst="line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3899526" y="2762362"/>
            <a:ext cx="0" cy="222864"/>
          </a:xfrm>
          <a:prstGeom prst="line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 Verbindung 49"/>
          <p:cNvCxnSpPr>
            <a:stCxn id="7" idx="2"/>
            <a:endCxn id="9" idx="0"/>
          </p:cNvCxnSpPr>
          <p:nvPr/>
        </p:nvCxnSpPr>
        <p:spPr>
          <a:xfrm>
            <a:off x="4548821" y="2100272"/>
            <a:ext cx="0" cy="144016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44624"/>
            <a:ext cx="8286808" cy="1131910"/>
          </a:xfrm>
        </p:spPr>
        <p:txBody>
          <a:bodyPr/>
          <a:lstStyle/>
          <a:p>
            <a:r>
              <a:rPr lang="de-DE" b="1" smtClean="0"/>
              <a:t>Unl</a:t>
            </a:r>
            <a:r>
              <a:rPr lang="de-DE" b="1" smtClean="0"/>
              <a:t>oading With EMF</a:t>
            </a:r>
            <a:endParaRPr lang="de-DE" b="1"/>
          </a:p>
        </p:txBody>
      </p:sp>
      <p:sp>
        <p:nvSpPr>
          <p:cNvPr id="7" name="Abgerundetes Rechteck 6"/>
          <p:cNvSpPr/>
          <p:nvPr/>
        </p:nvSpPr>
        <p:spPr>
          <a:xfrm>
            <a:off x="3301506" y="1556792"/>
            <a:ext cx="2494630" cy="54348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3301506" y="2244288"/>
            <a:ext cx="2494630" cy="543480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 Set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3301506" y="2964368"/>
            <a:ext cx="1152128" cy="2376264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4597650" y="2964368"/>
            <a:ext cx="1198486" cy="2376264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Gerade Verbindung 13"/>
          <p:cNvCxnSpPr/>
          <p:nvPr/>
        </p:nvCxnSpPr>
        <p:spPr>
          <a:xfrm flipH="1">
            <a:off x="3676952" y="3370548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5400000">
            <a:off x="3512236" y="4040557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3800359" y="469500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rot="5400000">
            <a:off x="3765091" y="3624774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 rot="5400000">
            <a:off x="3974164" y="317620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 rot="5400000">
            <a:off x="3542335" y="335479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 rot="5400000">
            <a:off x="3438378" y="43192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 rot="5400000">
            <a:off x="3655052" y="481084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/>
          <p:nvPr/>
        </p:nvCxnSpPr>
        <p:spPr>
          <a:xfrm rot="10800000" flipH="1">
            <a:off x="4961723" y="4817169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rot="16200000">
            <a:off x="5078711" y="3923959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rot="16200000">
            <a:off x="4741779" y="4665848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 rot="16200000">
            <a:off x="4781725" y="485498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 rot="16200000">
            <a:off x="5213554" y="467639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 rot="16200000">
            <a:off x="4960320" y="42120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35"/>
          <p:cNvCxnSpPr/>
          <p:nvPr/>
        </p:nvCxnSpPr>
        <p:spPr>
          <a:xfrm rot="18900000">
            <a:off x="4988885" y="3226010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 rot="18900000">
            <a:off x="4775144" y="317769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40"/>
          <p:cNvCxnSpPr>
            <a:endCxn id="22" idx="2"/>
          </p:cNvCxnSpPr>
          <p:nvPr/>
        </p:nvCxnSpPr>
        <p:spPr>
          <a:xfrm rot="16200000" flipH="1">
            <a:off x="3849441" y="4216220"/>
            <a:ext cx="444382" cy="11877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rot="16200000" flipH="1">
            <a:off x="5188937" y="3551625"/>
            <a:ext cx="521082" cy="12531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rot="5400000">
            <a:off x="4915343" y="3403347"/>
            <a:ext cx="504276" cy="43867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 rot="16200000">
            <a:off x="5317511" y="371198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 rot="18900000">
            <a:off x="5206779" y="316661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48"/>
          <p:cNvCxnSpPr>
            <a:stCxn id="40" idx="5"/>
            <a:endCxn id="22" idx="1"/>
          </p:cNvCxnSpPr>
          <p:nvPr/>
        </p:nvCxnSpPr>
        <p:spPr>
          <a:xfrm rot="10800000" flipV="1">
            <a:off x="4257309" y="4001110"/>
            <a:ext cx="612444" cy="549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 rot="5400000">
            <a:off x="4817444" y="369622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8" name="Gewinkelte Verbindung 87"/>
          <p:cNvCxnSpPr>
            <a:stCxn id="21" idx="4"/>
            <a:endCxn id="7" idx="1"/>
          </p:cNvCxnSpPr>
          <p:nvPr/>
        </p:nvCxnSpPr>
        <p:spPr>
          <a:xfrm rot="10800000">
            <a:off x="3301507" y="1828533"/>
            <a:ext cx="494063" cy="2169203"/>
          </a:xfrm>
          <a:prstGeom prst="bentConnector3">
            <a:avLst>
              <a:gd name="adj1" fmla="val 167958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>
            <a:stCxn id="22" idx="2"/>
          </p:cNvCxnSpPr>
          <p:nvPr/>
        </p:nvCxnSpPr>
        <p:spPr>
          <a:xfrm rot="16200000" flipV="1">
            <a:off x="3791695" y="4158474"/>
            <a:ext cx="500063" cy="17859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 rot="5400000">
            <a:off x="3952427" y="449780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 rot="5400000">
            <a:off x="3795569" y="381913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DELAY"/>
          <p:cNvSpPr/>
          <p:nvPr/>
        </p:nvSpPr>
        <p:spPr>
          <a:xfrm>
            <a:off x="8072462" y="4370552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Pfeil nach links 41"/>
          <p:cNvSpPr/>
          <p:nvPr/>
        </p:nvSpPr>
        <p:spPr>
          <a:xfrm rot="1803387">
            <a:off x="4596757" y="2104239"/>
            <a:ext cx="432048" cy="36004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Pfeil nach links 42"/>
          <p:cNvSpPr/>
          <p:nvPr/>
        </p:nvSpPr>
        <p:spPr>
          <a:xfrm rot="8726901">
            <a:off x="3432252" y="2835893"/>
            <a:ext cx="432048" cy="36004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Textfeld 44"/>
          <p:cNvSpPr txBox="1"/>
          <p:nvPr/>
        </p:nvSpPr>
        <p:spPr>
          <a:xfrm>
            <a:off x="876221" y="5155966"/>
            <a:ext cx="266611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de-DE" b="1" smtClean="0">
                <a:latin typeface="Courier New" pitchFamily="49" charset="0"/>
                <a:cs typeface="Courier New" pitchFamily="49" charset="0"/>
              </a:rPr>
              <a:t>resource.unload();</a:t>
            </a:r>
            <a:endParaRPr lang="de-DE" b="1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658" y="1344910"/>
            <a:ext cx="8696325" cy="352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" name="Pfeil nach links 51"/>
          <p:cNvSpPr/>
          <p:nvPr/>
        </p:nvSpPr>
        <p:spPr>
          <a:xfrm rot="7326908">
            <a:off x="2884915" y="4039112"/>
            <a:ext cx="432048" cy="360040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0" dur="20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8" dur="2000" fill="hold"/>
                                        <p:tgtEl>
                                          <p:spTgt spid="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4" grpId="0" animBg="1"/>
      <p:bldP spid="22" grpId="0" animBg="1"/>
      <p:bldP spid="21" grpId="0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5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432048" y="980728"/>
            <a:ext cx="8460432" cy="44644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CDOBranch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branch =     branchManager.</a:t>
            </a: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getBranch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de-DE" smtClean="0">
                <a:solidFill>
                  <a:srgbClr val="1100EE"/>
                </a:solidFill>
              </a:rPr>
              <a:t>"MAIN/team1"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b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de-DE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CDOTransaction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tx = session.</a:t>
            </a: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openTransaction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b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de-DE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tx.</a:t>
            </a: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merge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(branch.</a:t>
            </a: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getHead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(),</a:t>
            </a:r>
            <a:b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new </a:t>
            </a: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DefaultCDOMerger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())</a:t>
            </a:r>
            <a:b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de-DE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tx.</a:t>
            </a: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commit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</a:t>
            </a:r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0" y="1633880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b="1" smtClean="0">
                <a:solidFill>
                  <a:srgbClr val="2F2672"/>
                </a:solidFill>
              </a:rPr>
              <a:t>Demo Time</a:t>
            </a:r>
            <a:endParaRPr lang="de-DE" sz="11500" b="1">
              <a:solidFill>
                <a:srgbClr val="2F267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986" y="3717032"/>
            <a:ext cx="8072462" cy="137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cs typeface="Arial" pitchFamily="34" charset="0"/>
              </a:rPr>
              <a:t>Löhne</a:t>
            </a:r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Germany</a:t>
            </a:r>
          </a:p>
        </p:txBody>
      </p:sp>
      <p:grpSp>
        <p:nvGrpSpPr>
          <p:cNvPr id="4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5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4499992" y="6453336"/>
            <a:ext cx="4464496" cy="36004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spcBef>
                <a:spcPct val="0"/>
              </a:spcBef>
            </a:pPr>
            <a:r>
              <a:rPr lang="en-US" sz="1200" b="1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BigMDE, 21.07.2017, Marburg</a:t>
            </a:r>
            <a:endParaRPr lang="en-US" sz="1200" b="1" smtClean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0" y="3140968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b="1" smtClean="0">
                <a:solidFill>
                  <a:srgbClr val="2F2672"/>
                </a:solidFill>
              </a:rPr>
              <a:t>Thank You</a:t>
            </a:r>
            <a:endParaRPr lang="de-DE" sz="11500" b="1">
              <a:solidFill>
                <a:srgbClr val="2F26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erade Verbindung 47"/>
          <p:cNvCxnSpPr/>
          <p:nvPr/>
        </p:nvCxnSpPr>
        <p:spPr>
          <a:xfrm>
            <a:off x="5206312" y="2762362"/>
            <a:ext cx="0" cy="222864"/>
          </a:xfrm>
          <a:prstGeom prst="line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3899526" y="2762362"/>
            <a:ext cx="0" cy="222864"/>
          </a:xfrm>
          <a:prstGeom prst="line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4548821" y="2100272"/>
            <a:ext cx="0" cy="144016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44624"/>
            <a:ext cx="8286808" cy="1131910"/>
          </a:xfrm>
        </p:spPr>
        <p:txBody>
          <a:bodyPr/>
          <a:lstStyle/>
          <a:p>
            <a:r>
              <a:rPr lang="de-DE" b="1" smtClean="0"/>
              <a:t>Loading With CDO</a:t>
            </a:r>
            <a:endParaRPr lang="de-DE" b="1"/>
          </a:p>
        </p:txBody>
      </p:sp>
      <p:sp>
        <p:nvSpPr>
          <p:cNvPr id="52" name="Abgerundetes Rechteck 51"/>
          <p:cNvSpPr/>
          <p:nvPr/>
        </p:nvSpPr>
        <p:spPr>
          <a:xfrm>
            <a:off x="3301506" y="1556792"/>
            <a:ext cx="2494630" cy="54348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01506" y="2244288"/>
            <a:ext cx="2494630" cy="543480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 Set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301506" y="2964368"/>
            <a:ext cx="1152128" cy="2376264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4597650" y="2964368"/>
            <a:ext cx="1198486" cy="2376264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8" name="Gerade Verbindung 77"/>
          <p:cNvCxnSpPr>
            <a:stCxn id="80" idx="5"/>
            <a:endCxn id="104" idx="1"/>
          </p:cNvCxnSpPr>
          <p:nvPr/>
        </p:nvCxnSpPr>
        <p:spPr>
          <a:xfrm rot="10800000" flipV="1">
            <a:off x="4279047" y="4001109"/>
            <a:ext cx="590707" cy="54268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winkelte Verbindung 89"/>
          <p:cNvCxnSpPr>
            <a:stCxn id="79" idx="4"/>
            <a:endCxn id="52" idx="1"/>
          </p:cNvCxnSpPr>
          <p:nvPr/>
        </p:nvCxnSpPr>
        <p:spPr>
          <a:xfrm rot="10800000">
            <a:off x="3301507" y="1828533"/>
            <a:ext cx="494063" cy="2169203"/>
          </a:xfrm>
          <a:prstGeom prst="bentConnector3">
            <a:avLst>
              <a:gd name="adj1" fmla="val 160728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>
            <a:stCxn id="104" idx="2"/>
          </p:cNvCxnSpPr>
          <p:nvPr/>
        </p:nvCxnSpPr>
        <p:spPr>
          <a:xfrm rot="16200000" flipV="1">
            <a:off x="3815122" y="4153847"/>
            <a:ext cx="496680" cy="17859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/>
          <p:cNvSpPr/>
          <p:nvPr/>
        </p:nvSpPr>
        <p:spPr>
          <a:xfrm rot="5400000">
            <a:off x="3795569" y="381913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 rot="5400000">
            <a:off x="4817444" y="369622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 rot="5400000">
            <a:off x="3974164" y="449148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DELAY"/>
          <p:cNvSpPr/>
          <p:nvPr/>
        </p:nvSpPr>
        <p:spPr>
          <a:xfrm>
            <a:off x="8072462" y="4370552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7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79" grpId="0" animBg="1"/>
      <p:bldP spid="80" grpId="0" animBg="1"/>
      <p:bldP spid="10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erade Verbindung 47"/>
          <p:cNvCxnSpPr/>
          <p:nvPr/>
        </p:nvCxnSpPr>
        <p:spPr>
          <a:xfrm>
            <a:off x="5206312" y="2762362"/>
            <a:ext cx="0" cy="222864"/>
          </a:xfrm>
          <a:prstGeom prst="line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 Verbindung 49"/>
          <p:cNvCxnSpPr/>
          <p:nvPr/>
        </p:nvCxnSpPr>
        <p:spPr>
          <a:xfrm>
            <a:off x="3899526" y="2762362"/>
            <a:ext cx="0" cy="222864"/>
          </a:xfrm>
          <a:prstGeom prst="line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4548821" y="2100272"/>
            <a:ext cx="0" cy="144016"/>
          </a:xfrm>
          <a:prstGeom prst="line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44624"/>
            <a:ext cx="8286808" cy="1131910"/>
          </a:xfrm>
        </p:spPr>
        <p:txBody>
          <a:bodyPr/>
          <a:lstStyle/>
          <a:p>
            <a:r>
              <a:rPr lang="de-DE" b="1" smtClean="0"/>
              <a:t>Unl</a:t>
            </a:r>
            <a:r>
              <a:rPr lang="de-DE" b="1" smtClean="0"/>
              <a:t>oading With CDO</a:t>
            </a:r>
            <a:endParaRPr lang="de-DE" b="1"/>
          </a:p>
        </p:txBody>
      </p:sp>
      <p:sp>
        <p:nvSpPr>
          <p:cNvPr id="52" name="Abgerundetes Rechteck 51"/>
          <p:cNvSpPr/>
          <p:nvPr/>
        </p:nvSpPr>
        <p:spPr>
          <a:xfrm>
            <a:off x="3301506" y="1556792"/>
            <a:ext cx="2494630" cy="54348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01506" y="2244288"/>
            <a:ext cx="2494630" cy="543480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 Set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301506" y="2964368"/>
            <a:ext cx="1152128" cy="2376264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4597650" y="2964368"/>
            <a:ext cx="1198486" cy="2376264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8" name="Gerade Verbindung 77"/>
          <p:cNvCxnSpPr>
            <a:stCxn id="80" idx="5"/>
            <a:endCxn id="104" idx="1"/>
          </p:cNvCxnSpPr>
          <p:nvPr/>
        </p:nvCxnSpPr>
        <p:spPr>
          <a:xfrm rot="10800000" flipV="1">
            <a:off x="4279047" y="4001109"/>
            <a:ext cx="590707" cy="54268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winkelte Verbindung 89"/>
          <p:cNvCxnSpPr>
            <a:stCxn id="79" idx="4"/>
            <a:endCxn id="52" idx="1"/>
          </p:cNvCxnSpPr>
          <p:nvPr/>
        </p:nvCxnSpPr>
        <p:spPr>
          <a:xfrm rot="10800000">
            <a:off x="3301507" y="1828533"/>
            <a:ext cx="494063" cy="2169203"/>
          </a:xfrm>
          <a:prstGeom prst="bentConnector3">
            <a:avLst>
              <a:gd name="adj1" fmla="val 160728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104"/>
          <p:cNvCxnSpPr>
            <a:stCxn id="104" idx="2"/>
          </p:cNvCxnSpPr>
          <p:nvPr/>
        </p:nvCxnSpPr>
        <p:spPr>
          <a:xfrm rot="16200000" flipV="1">
            <a:off x="3815122" y="4153847"/>
            <a:ext cx="496680" cy="17859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/>
          <p:cNvSpPr/>
          <p:nvPr/>
        </p:nvSpPr>
        <p:spPr>
          <a:xfrm rot="5400000">
            <a:off x="3795569" y="381913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 rot="5400000">
            <a:off x="4817444" y="369622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 rot="5400000">
            <a:off x="3974164" y="449148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DELAY"/>
          <p:cNvSpPr/>
          <p:nvPr/>
        </p:nvSpPr>
        <p:spPr>
          <a:xfrm>
            <a:off x="8072462" y="4370552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79" grpId="0" animBg="1"/>
      <p:bldP spid="80" grpId="0" animBg="1"/>
      <p:bldP spid="1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5"/>
          <p:cNvGrpSpPr/>
          <p:nvPr/>
        </p:nvGrpSpPr>
        <p:grpSpPr>
          <a:xfrm>
            <a:off x="3071802" y="571480"/>
            <a:ext cx="3000396" cy="1428760"/>
            <a:chOff x="3071802" y="571480"/>
            <a:chExt cx="3000396" cy="1428760"/>
          </a:xfrm>
        </p:grpSpPr>
        <p:sp>
          <p:nvSpPr>
            <p:cNvPr id="79" name="Abgerundetes Rechteck 7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CDO Application</a:t>
              </a:r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" name="Gruppieren 96"/>
          <p:cNvGrpSpPr/>
          <p:nvPr/>
        </p:nvGrpSpPr>
        <p:grpSpPr>
          <a:xfrm>
            <a:off x="234248" y="2428868"/>
            <a:ext cx="3000396" cy="1428760"/>
            <a:chOff x="3071802" y="571480"/>
            <a:chExt cx="3000396" cy="1428760"/>
          </a:xfrm>
        </p:grpSpPr>
        <p:sp>
          <p:nvSpPr>
            <p:cNvPr id="98" name="Abgerundetes Rechteck 97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CDO Application</a:t>
              </a:r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9" name="Gerade Verbindung 98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230"/>
          <p:cNvGrpSpPr/>
          <p:nvPr/>
        </p:nvGrpSpPr>
        <p:grpSpPr>
          <a:xfrm>
            <a:off x="5899921" y="2428868"/>
            <a:ext cx="3000396" cy="1428760"/>
            <a:chOff x="3071802" y="571480"/>
            <a:chExt cx="3000396" cy="1428760"/>
          </a:xfrm>
        </p:grpSpPr>
        <p:sp>
          <p:nvSpPr>
            <p:cNvPr id="232" name="Abgerundetes Rechteck 231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CDO Application</a:t>
              </a:r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33" name="Gerade Verbindung 232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Ellipse 237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Ellipse 238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Ellipse 239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Ellipse 241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Ellipse 243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4119882" y="101062"/>
            <a:ext cx="1104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Modify</a:t>
            </a:r>
            <a:endParaRPr lang="de-DE" sz="2400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How Scalable Are My Models?</a:t>
            </a:r>
            <a:endParaRPr lang="en-US" smtClean="0">
              <a:latin typeface="Arial" pitchFamily="34" charset="0"/>
              <a:cs typeface="Arial" pitchFamily="34" charset="0"/>
            </a:endParaRP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</a:t>
            </a:r>
            <a:r>
              <a:rPr lang="en-US" smtClean="0">
                <a:latin typeface="Arial" pitchFamily="34" charset="0"/>
                <a:cs typeface="Arial" pitchFamily="34" charset="0"/>
              </a:rPr>
              <a:t>2017 by Eike Stepper, </a:t>
            </a:r>
            <a:r>
              <a:rPr lang="en-US" smtClean="0">
                <a:latin typeface="Arial" pitchFamily="34" charset="0"/>
                <a:cs typeface="Arial" pitchFamily="34" charset="0"/>
              </a:rPr>
              <a:t>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645137" y="2028758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Commit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1841</Words>
  <Application>Microsoft Office PowerPoint</Application>
  <PresentationFormat>Bildschirmpräsentation (4:3)</PresentationFormat>
  <Paragraphs>768</Paragraphs>
  <Slides>42</Slides>
  <Notes>41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3" baseType="lpstr">
      <vt:lpstr>Template</vt:lpstr>
      <vt:lpstr>How Scalable Are My Models?</vt:lpstr>
      <vt:lpstr>Folie 2</vt:lpstr>
      <vt:lpstr>Loading With EMF</vt:lpstr>
      <vt:lpstr>Unloading With EMF</vt:lpstr>
      <vt:lpstr>Loading With CDO</vt:lpstr>
      <vt:lpstr>Unloading With CDO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  <vt:lpstr>Folie 32</vt:lpstr>
      <vt:lpstr>Folie 33</vt:lpstr>
      <vt:lpstr>Folie 34</vt:lpstr>
      <vt:lpstr>Folie 35</vt:lpstr>
      <vt:lpstr>Folie 36</vt:lpstr>
      <vt:lpstr>Folie 37</vt:lpstr>
      <vt:lpstr>Folie 38</vt:lpstr>
      <vt:lpstr>Folie 39</vt:lpstr>
      <vt:lpstr>Folie 40</vt:lpstr>
      <vt:lpstr>Folie 41</vt:lpstr>
      <vt:lpstr>Folie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Stepper</cp:lastModifiedBy>
  <cp:revision>2508</cp:revision>
  <dcterms:created xsi:type="dcterms:W3CDTF">2008-08-22T09:52:33Z</dcterms:created>
  <dcterms:modified xsi:type="dcterms:W3CDTF">2017-07-20T12:13:09Z</dcterms:modified>
</cp:coreProperties>
</file>