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81" r:id="rId12"/>
    <p:sldId id="396" r:id="rId13"/>
    <p:sldId id="395" r:id="rId14"/>
    <p:sldId id="502" r:id="rId15"/>
    <p:sldId id="482" r:id="rId16"/>
    <p:sldId id="483" r:id="rId17"/>
    <p:sldId id="484" r:id="rId18"/>
    <p:sldId id="485" r:id="rId19"/>
    <p:sldId id="486" r:id="rId20"/>
    <p:sldId id="493" r:id="rId21"/>
    <p:sldId id="494" r:id="rId22"/>
    <p:sldId id="495" r:id="rId23"/>
    <p:sldId id="498" r:id="rId24"/>
    <p:sldId id="500" r:id="rId25"/>
    <p:sldId id="499" r:id="rId26"/>
    <p:sldId id="501" r:id="rId27"/>
    <p:sldId id="476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62" r:id="rId38"/>
    <p:sldId id="463" r:id="rId39"/>
    <p:sldId id="464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2D"/>
    <a:srgbClr val="00B022"/>
    <a:srgbClr val="FFC247"/>
    <a:srgbClr val="FFFFFF"/>
    <a:srgbClr val="DCDCDC"/>
    <a:srgbClr val="DDDDDD"/>
    <a:srgbClr val="DEDEDE"/>
    <a:srgbClr val="2F2672"/>
    <a:srgbClr val="0066FF"/>
    <a:srgbClr val="806E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706" autoAdjust="0"/>
  </p:normalViewPr>
  <p:slideViewPr>
    <p:cSldViewPr snapToObjects="1">
      <p:cViewPr varScale="1">
        <p:scale>
          <a:sx n="132" d="100"/>
          <a:sy n="132" d="100"/>
        </p:scale>
        <p:origin x="-90" y="-14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31.10.2010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31.10.2010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6512" y="2257837"/>
            <a:ext cx="9144000" cy="2827347"/>
          </a:xfrm>
        </p:spPr>
        <p:txBody>
          <a:bodyPr>
            <a:normAutofit/>
          </a:bodyPr>
          <a:lstStyle/>
          <a:p>
            <a:pPr>
              <a:lnSpc>
                <a:spcPts val="5700"/>
              </a:lnSpc>
              <a:spcBef>
                <a:spcPts val="1200"/>
              </a:spcBef>
            </a:pPr>
            <a:r>
              <a:rPr lang="en-US" smtClean="0"/>
              <a:t>The CDO Model Repository</a:t>
            </a:r>
            <a:br>
              <a:rPr lang="en-US" smtClean="0"/>
            </a:br>
            <a:r>
              <a:rPr lang="en-US" sz="3200" smtClean="0"/>
              <a:t>Perfect  for the Enterprise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619672" y="5088034"/>
            <a:ext cx="5904656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Enterprise Modeling Day, Zurich, October 28, 2010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2123728" y="5088034"/>
            <a:ext cx="489654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123728" y="5417390"/>
            <a:ext cx="489654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060871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4" name="Wolke 53"/>
          <p:cNvSpPr/>
          <p:nvPr/>
        </p:nvSpPr>
        <p:spPr>
          <a:xfrm>
            <a:off x="3591835" y="1933173"/>
            <a:ext cx="4833605" cy="27919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3600" b="1" smtClean="0"/>
              <a:t>Branching</a:t>
            </a:r>
          </a:p>
        </p:txBody>
      </p:sp>
      <p:sp>
        <p:nvSpPr>
          <p:cNvPr id="53" name="Wolke 52"/>
          <p:cNvSpPr/>
          <p:nvPr/>
        </p:nvSpPr>
        <p:spPr>
          <a:xfrm>
            <a:off x="3294666" y="1844824"/>
            <a:ext cx="2357454" cy="173759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Auditing</a:t>
            </a:r>
          </a:p>
        </p:txBody>
      </p:sp>
      <p:sp>
        <p:nvSpPr>
          <p:cNvPr id="55" name="Wolke 54"/>
          <p:cNvSpPr/>
          <p:nvPr/>
        </p:nvSpPr>
        <p:spPr>
          <a:xfrm>
            <a:off x="624545" y="595655"/>
            <a:ext cx="2545480" cy="173759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Non Auditing</a:t>
            </a:r>
          </a:p>
        </p:txBody>
      </p:sp>
      <p:sp>
        <p:nvSpPr>
          <p:cNvPr id="56" name="Flussdiagramm: Magnetplattenspeicher 55"/>
          <p:cNvSpPr/>
          <p:nvPr/>
        </p:nvSpPr>
        <p:spPr>
          <a:xfrm>
            <a:off x="611767" y="4929199"/>
            <a:ext cx="1464114" cy="1164097"/>
          </a:xfrm>
          <a:prstGeom prst="flowChartMagneticDisk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Storage</a:t>
            </a:r>
          </a:p>
          <a:p>
            <a:pPr algn="ctr"/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de-DE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en 70"/>
          <p:cNvGrpSpPr/>
          <p:nvPr/>
        </p:nvGrpSpPr>
        <p:grpSpPr>
          <a:xfrm>
            <a:off x="2786050" y="2502688"/>
            <a:ext cx="3356792" cy="1574018"/>
            <a:chOff x="2940038" y="2652706"/>
            <a:chExt cx="3356792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0038" y="2652706"/>
              <a:ext cx="3349167" cy="157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  <p:sp>
        <p:nvSpPr>
          <p:cNvPr id="27" name="Wolke 26"/>
          <p:cNvSpPr/>
          <p:nvPr/>
        </p:nvSpPr>
        <p:spPr>
          <a:xfrm>
            <a:off x="2811569" y="2289276"/>
            <a:ext cx="3323648" cy="2558076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bg1"/>
                </a:solidFill>
              </a:rPr>
              <a:t>Native</a:t>
            </a:r>
          </a:p>
          <a:p>
            <a:pPr algn="ctr"/>
            <a:r>
              <a:rPr lang="de-DE" sz="2800" b="1" smtClean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28" name="Wolke 27"/>
          <p:cNvSpPr/>
          <p:nvPr/>
        </p:nvSpPr>
        <p:spPr>
          <a:xfrm>
            <a:off x="702378" y="4283691"/>
            <a:ext cx="2357454" cy="17375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Dynamic</a:t>
            </a:r>
          </a:p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</p:txBody>
      </p:sp>
      <p:sp>
        <p:nvSpPr>
          <p:cNvPr id="29" name="Wolke 28"/>
          <p:cNvSpPr/>
          <p:nvPr/>
        </p:nvSpPr>
        <p:spPr>
          <a:xfrm>
            <a:off x="5796136" y="4293096"/>
            <a:ext cx="2357454" cy="17375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Legacy</a:t>
            </a:r>
          </a:p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1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27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38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44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0" grpId="1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Gewinkelte Verbindung 47"/>
          <p:cNvCxnSpPr>
            <a:stCxn id="84" idx="1"/>
            <a:endCxn id="15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Abgerundetes Rechteck 83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winkelte Verbindung 47"/>
          <p:cNvCxnSpPr>
            <a:stCxn id="15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Gewinkelte Verbindung 47"/>
          <p:cNvCxnSpPr>
            <a:stCxn id="15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Gewinkelte Verbindung 47"/>
          <p:cNvCxnSpPr>
            <a:stCxn id="15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" name="Gewinkelte Verbindung 47"/>
          <p:cNvCxnSpPr>
            <a:stCxn id="153" idx="2"/>
            <a:endCxn id="15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Gewinkelte Verbindung 47"/>
          <p:cNvCxnSpPr>
            <a:stCxn id="152" idx="0"/>
            <a:endCxn id="15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Gewinkelte Verbindung 47"/>
          <p:cNvCxnSpPr>
            <a:stCxn id="154" idx="2"/>
            <a:endCxn id="15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feld 102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873835" y="1868462"/>
            <a:ext cx="16979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transaction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750557" y="3274737"/>
            <a:ext cx="19367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transaction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Gewinkelte Verbindung 47"/>
          <p:cNvCxnSpPr>
            <a:stCxn id="155" idx="0"/>
            <a:endCxn id="15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Abgerundetes Rechteck 15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152" name="Abgerundetes Rechteck 15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154" name="Abgerundetes Rechteck 15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155" name="Abgerundetes Rechteck 15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/>
      <p:bldP spid="91" grpId="0"/>
      <p:bldP spid="93" grpId="0"/>
      <p:bldP spid="95" grpId="0"/>
      <p:bldP spid="103" grpId="0"/>
      <p:bldP spid="104" grpId="0"/>
      <p:bldP spid="105" grpId="0"/>
      <p:bldP spid="117" grpId="0"/>
      <p:bldP spid="150" grpId="0"/>
      <p:bldP spid="151" grpId="0" animBg="1"/>
      <p:bldP spid="152" grpId="0" animBg="1"/>
      <p:bldP spid="153" grpId="0" animBg="1"/>
      <p:bldP spid="154" grpId="0" animBg="1"/>
      <p:bldP spid="1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0" y="292494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smtClean="0">
                <a:solidFill>
                  <a:srgbClr val="FF0000"/>
                </a:solidFill>
              </a:rPr>
              <a:t>Demo basic Client/Server</a:t>
            </a:r>
          </a:p>
          <a:p>
            <a:pPr algn="ctr"/>
            <a:r>
              <a:rPr lang="de-DE" sz="4800" b="1" smtClean="0">
                <a:solidFill>
                  <a:srgbClr val="FF0000"/>
                </a:solidFill>
              </a:rPr>
              <a:t>(generic UI)</a:t>
            </a:r>
            <a:endParaRPr lang="de-DE" sz="4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2555776" y="1844824"/>
            <a:ext cx="1800200" cy="2376264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95536" y="1196752"/>
            <a:ext cx="1872208" cy="1800200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Gerade Verbindung 33"/>
          <p:cNvCxnSpPr>
            <a:stCxn id="31" idx="2"/>
            <a:endCxn id="33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Gerade Verbindung 35"/>
          <p:cNvCxnSpPr>
            <a:stCxn id="35" idx="1"/>
            <a:endCxn id="33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2771800" y="2999802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Gerade Verbindung 37"/>
          <p:cNvCxnSpPr>
            <a:stCxn id="35" idx="2"/>
            <a:endCxn id="37" idx="0"/>
          </p:cNvCxnSpPr>
          <p:nvPr/>
        </p:nvCxnSpPr>
        <p:spPr>
          <a:xfrm rot="5400000">
            <a:off x="3309010" y="2852936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37" idx="2"/>
            <a:endCxn id="32" idx="0"/>
          </p:cNvCxnSpPr>
          <p:nvPr/>
        </p:nvCxnSpPr>
        <p:spPr>
          <a:xfrm rot="5400000">
            <a:off x="3310435" y="350243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Magnetplattenspeicher 39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Gerade Verbindung 40"/>
          <p:cNvCxnSpPr>
            <a:stCxn id="32" idx="2"/>
            <a:endCxn id="40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Client / Server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5536" y="1196752"/>
            <a:ext cx="3960440" cy="3024336"/>
          </a:xfrm>
          <a:prstGeom prst="roundRect">
            <a:avLst>
              <a:gd name="adj" fmla="val 457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9"/>
          <p:cNvCxnSpPr>
            <a:stCxn id="7" idx="2"/>
            <a:endCxn id="9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Gerade Verbindung 11"/>
          <p:cNvCxnSpPr>
            <a:stCxn id="11" idx="1"/>
            <a:endCxn id="9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2771800" y="2999802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11" idx="2"/>
            <a:endCxn id="13" idx="0"/>
          </p:cNvCxnSpPr>
          <p:nvPr/>
        </p:nvCxnSpPr>
        <p:spPr>
          <a:xfrm rot="5400000">
            <a:off x="3309010" y="2852936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3310435" y="350243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Embedded Repository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5536" y="1196752"/>
            <a:ext cx="3960440" cy="3024336"/>
          </a:xfrm>
          <a:prstGeom prst="roundRect">
            <a:avLst>
              <a:gd name="adj" fmla="val 457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Logic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9"/>
          <p:cNvCxnSpPr>
            <a:stCxn id="7" idx="2"/>
            <a:endCxn id="9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Gerade Verbindung 11"/>
          <p:cNvCxnSpPr>
            <a:stCxn id="11" idx="1"/>
            <a:endCxn id="9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2771800" y="2999802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11" idx="2"/>
            <a:endCxn id="13" idx="0"/>
          </p:cNvCxnSpPr>
          <p:nvPr/>
        </p:nvCxnSpPr>
        <p:spPr>
          <a:xfrm rot="5400000">
            <a:off x="3309010" y="2852936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3310435" y="350243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Embedded Session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5536" y="1196752"/>
            <a:ext cx="5760640" cy="3024336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9"/>
          <p:cNvCxnSpPr>
            <a:stCxn id="7" idx="2"/>
            <a:endCxn id="9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Gerade Verbindung 11"/>
          <p:cNvCxnSpPr>
            <a:stCxn id="11" idx="1"/>
            <a:endCxn id="9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2699792" y="2996952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OfflineClone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11" idx="2"/>
            <a:endCxn id="13" idx="0"/>
          </p:cNvCxnSpPr>
          <p:nvPr/>
        </p:nvCxnSpPr>
        <p:spPr>
          <a:xfrm rot="5400000">
            <a:off x="3310435" y="285151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3309010" y="350100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6444208" y="3140968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948264" y="4944018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948264" y="364502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Gerade Verbindung 20"/>
          <p:cNvCxnSpPr>
            <a:stCxn id="20" idx="1"/>
            <a:endCxn id="28" idx="3"/>
          </p:cNvCxnSpPr>
          <p:nvPr/>
        </p:nvCxnSpPr>
        <p:spPr>
          <a:xfrm rot="10800000">
            <a:off x="6012160" y="3823619"/>
            <a:ext cx="9361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6588224" y="4295946"/>
            <a:ext cx="208823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Gerade Verbindung 22"/>
          <p:cNvCxnSpPr>
            <a:stCxn id="20" idx="2"/>
            <a:endCxn id="22" idx="0"/>
          </p:cNvCxnSpPr>
          <p:nvPr/>
        </p:nvCxnSpPr>
        <p:spPr>
          <a:xfrm rot="5400000">
            <a:off x="7485474" y="4149080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22" idx="2"/>
            <a:endCxn id="19" idx="0"/>
          </p:cNvCxnSpPr>
          <p:nvPr/>
        </p:nvCxnSpPr>
        <p:spPr>
          <a:xfrm rot="5400000">
            <a:off x="7486899" y="479857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/>
          <p:cNvSpPr/>
          <p:nvPr/>
        </p:nvSpPr>
        <p:spPr>
          <a:xfrm>
            <a:off x="7092280" y="5805264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Gerade Verbindung 25"/>
          <p:cNvCxnSpPr>
            <a:stCxn id="19" idx="2"/>
            <a:endCxn id="25" idx="1"/>
          </p:cNvCxnSpPr>
          <p:nvPr/>
        </p:nvCxnSpPr>
        <p:spPr>
          <a:xfrm rot="5400000">
            <a:off x="7380312" y="555323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499992" y="2996952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Synchronizer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499992" y="3645024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28" idx="0"/>
          </p:cNvCxnSpPr>
          <p:nvPr/>
        </p:nvCxnSpPr>
        <p:spPr>
          <a:xfrm rot="5400000">
            <a:off x="5110635" y="349958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27" idx="1"/>
            <a:endCxn id="13" idx="3"/>
          </p:cNvCxnSpPr>
          <p:nvPr/>
        </p:nvCxnSpPr>
        <p:spPr>
          <a:xfrm rot="10800000">
            <a:off x="4211960" y="3175547"/>
            <a:ext cx="2880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Clone (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55776" y="1844824"/>
            <a:ext cx="3600400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Clone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95536" y="1196752"/>
            <a:ext cx="1872208" cy="1800200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Gerade Verbindung 10"/>
          <p:cNvCxnSpPr>
            <a:stCxn id="8" idx="2"/>
            <a:endCxn id="10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erade Verbindung 12"/>
          <p:cNvCxnSpPr>
            <a:stCxn id="12" idx="1"/>
            <a:endCxn id="10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2699792" y="2996952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OfflineClone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Gerade Verbindung 14"/>
          <p:cNvCxnSpPr>
            <a:stCxn id="12" idx="2"/>
            <a:endCxn id="14" idx="0"/>
          </p:cNvCxnSpPr>
          <p:nvPr/>
        </p:nvCxnSpPr>
        <p:spPr>
          <a:xfrm rot="5400000">
            <a:off x="3310435" y="285151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4" idx="2"/>
            <a:endCxn id="9" idx="0"/>
          </p:cNvCxnSpPr>
          <p:nvPr/>
        </p:nvCxnSpPr>
        <p:spPr>
          <a:xfrm rot="5400000">
            <a:off x="3309010" y="350100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agnetplattenspeicher 16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Gerade Verbindung 17"/>
          <p:cNvCxnSpPr>
            <a:stCxn id="9" idx="2"/>
            <a:endCxn id="17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6444208" y="3140968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948264" y="4944018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948264" y="364502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Gerade Verbindung 21"/>
          <p:cNvCxnSpPr>
            <a:stCxn id="21" idx="1"/>
            <a:endCxn id="29" idx="3"/>
          </p:cNvCxnSpPr>
          <p:nvPr/>
        </p:nvCxnSpPr>
        <p:spPr>
          <a:xfrm rot="10800000">
            <a:off x="6012160" y="3823619"/>
            <a:ext cx="9361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6588224" y="4295946"/>
            <a:ext cx="208823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Gerade Verbindung 23"/>
          <p:cNvCxnSpPr>
            <a:stCxn id="21" idx="2"/>
            <a:endCxn id="23" idx="0"/>
          </p:cNvCxnSpPr>
          <p:nvPr/>
        </p:nvCxnSpPr>
        <p:spPr>
          <a:xfrm rot="5400000">
            <a:off x="7485474" y="4149080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3" idx="2"/>
            <a:endCxn id="20" idx="0"/>
          </p:cNvCxnSpPr>
          <p:nvPr/>
        </p:nvCxnSpPr>
        <p:spPr>
          <a:xfrm rot="5400000">
            <a:off x="7486899" y="479857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Magnetplattenspeicher 25"/>
          <p:cNvSpPr/>
          <p:nvPr/>
        </p:nvSpPr>
        <p:spPr>
          <a:xfrm>
            <a:off x="7092280" y="5805264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Gerade Verbindung 26"/>
          <p:cNvCxnSpPr>
            <a:stCxn id="20" idx="2"/>
            <a:endCxn id="26" idx="1"/>
          </p:cNvCxnSpPr>
          <p:nvPr/>
        </p:nvCxnSpPr>
        <p:spPr>
          <a:xfrm rot="5400000">
            <a:off x="7380312" y="555323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499992" y="2996952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Synchronizer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4499992" y="3645024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Gerade Verbindung 29"/>
          <p:cNvCxnSpPr>
            <a:stCxn id="28" idx="2"/>
            <a:endCxn id="29" idx="0"/>
          </p:cNvCxnSpPr>
          <p:nvPr/>
        </p:nvCxnSpPr>
        <p:spPr>
          <a:xfrm rot="5400000">
            <a:off x="5110635" y="349958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28" idx="1"/>
            <a:endCxn id="14" idx="3"/>
          </p:cNvCxnSpPr>
          <p:nvPr/>
        </p:nvCxnSpPr>
        <p:spPr>
          <a:xfrm rot="10800000">
            <a:off x="4211960" y="3175547"/>
            <a:ext cx="2880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Clone (Group Server)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1071538" y="2786058"/>
            <a:ext cx="7572428" cy="3539207"/>
          </a:xfrm>
        </p:spPr>
        <p:txBody>
          <a:bodyPr>
            <a:normAutofit fontScale="92500" lnSpcReduction="10000"/>
          </a:bodyPr>
          <a:lstStyle/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Huge models require lots of smaller files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Partitioning must be done at design time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Saving changes is not transactional safe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Loading single objects is still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Garbage collection of objects is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Conflicts must be resolved in text form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change notifications to other clients</a:t>
            </a:r>
          </a:p>
          <a:p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99592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???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563888" y="4725144"/>
            <a:ext cx="1872208" cy="792088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15616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779912" y="4941168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FO-Monitor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043608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Gerade Verbindung 10"/>
          <p:cNvCxnSpPr>
            <a:stCxn id="10" idx="2"/>
            <a:endCxn id="8" idx="0"/>
          </p:cNvCxnSpPr>
          <p:nvPr/>
        </p:nvCxnSpPr>
        <p:spPr>
          <a:xfrm rot="5400000">
            <a:off x="1652826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agnetplattenspeicher 11"/>
          <p:cNvSpPr/>
          <p:nvPr/>
        </p:nvSpPr>
        <p:spPr>
          <a:xfrm>
            <a:off x="1259632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erade Verbindung 12"/>
          <p:cNvCxnSpPr>
            <a:stCxn id="8" idx="2"/>
            <a:endCxn id="12" idx="1"/>
          </p:cNvCxnSpPr>
          <p:nvPr/>
        </p:nvCxnSpPr>
        <p:spPr>
          <a:xfrm rot="5400000">
            <a:off x="1547664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043608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43608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Gerade Verbindung 15"/>
          <p:cNvCxnSpPr>
            <a:stCxn id="14" idx="0"/>
            <a:endCxn id="15" idx="2"/>
          </p:cNvCxnSpPr>
          <p:nvPr/>
        </p:nvCxnSpPr>
        <p:spPr>
          <a:xfrm rot="5400000" flipH="1" flipV="1">
            <a:off x="1654251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0" idx="0"/>
          </p:cNvCxnSpPr>
          <p:nvPr/>
        </p:nvCxnSpPr>
        <p:spPr>
          <a:xfrm rot="5400000">
            <a:off x="1654251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Fail-Over Monitor (1)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Gerade Verbindung 18"/>
          <p:cNvCxnSpPr>
            <a:stCxn id="9" idx="1"/>
            <a:endCxn id="14" idx="3"/>
          </p:cNvCxnSpPr>
          <p:nvPr/>
        </p:nvCxnSpPr>
        <p:spPr>
          <a:xfrm rot="10800000">
            <a:off x="2555776" y="3751611"/>
            <a:ext cx="1224136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6444208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???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60232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588224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Gerade Verbindung 22"/>
          <p:cNvCxnSpPr>
            <a:stCxn id="22" idx="2"/>
            <a:endCxn id="21" idx="0"/>
          </p:cNvCxnSpPr>
          <p:nvPr/>
        </p:nvCxnSpPr>
        <p:spPr>
          <a:xfrm rot="5400000">
            <a:off x="7197442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Magnetplattenspeicher 23"/>
          <p:cNvSpPr/>
          <p:nvPr/>
        </p:nvSpPr>
        <p:spPr>
          <a:xfrm>
            <a:off x="6804248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Gerade Verbindung 24"/>
          <p:cNvCxnSpPr>
            <a:stCxn id="21" idx="2"/>
            <a:endCxn id="24" idx="1"/>
          </p:cNvCxnSpPr>
          <p:nvPr/>
        </p:nvCxnSpPr>
        <p:spPr>
          <a:xfrm rot="5400000">
            <a:off x="7092280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588224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588224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Gerade Verbindung 27"/>
          <p:cNvCxnSpPr>
            <a:stCxn id="26" idx="0"/>
            <a:endCxn id="27" idx="2"/>
          </p:cNvCxnSpPr>
          <p:nvPr/>
        </p:nvCxnSpPr>
        <p:spPr>
          <a:xfrm rot="5400000" flipH="1" flipV="1">
            <a:off x="7198867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2"/>
            <a:endCxn id="22" idx="0"/>
          </p:cNvCxnSpPr>
          <p:nvPr/>
        </p:nvCxnSpPr>
        <p:spPr>
          <a:xfrm rot="5400000">
            <a:off x="7198867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9" idx="3"/>
            <a:endCxn id="26" idx="1"/>
          </p:cNvCxnSpPr>
          <p:nvPr/>
        </p:nvCxnSpPr>
        <p:spPr>
          <a:xfrm flipV="1">
            <a:off x="5233752" y="3751611"/>
            <a:ext cx="1354472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99592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563888" y="4725144"/>
            <a:ext cx="1872208" cy="792088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15616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779912" y="4941168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FO-Monitor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043608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Gerade Verbindung 10"/>
          <p:cNvCxnSpPr>
            <a:stCxn id="10" idx="2"/>
            <a:endCxn id="8" idx="0"/>
          </p:cNvCxnSpPr>
          <p:nvPr/>
        </p:nvCxnSpPr>
        <p:spPr>
          <a:xfrm rot="5400000">
            <a:off x="1652826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agnetplattenspeicher 11"/>
          <p:cNvSpPr/>
          <p:nvPr/>
        </p:nvSpPr>
        <p:spPr>
          <a:xfrm>
            <a:off x="1259632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erade Verbindung 12"/>
          <p:cNvCxnSpPr>
            <a:stCxn id="8" idx="2"/>
            <a:endCxn id="12" idx="1"/>
          </p:cNvCxnSpPr>
          <p:nvPr/>
        </p:nvCxnSpPr>
        <p:spPr>
          <a:xfrm rot="5400000">
            <a:off x="1547664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043608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43608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Gerade Verbindung 15"/>
          <p:cNvCxnSpPr>
            <a:stCxn id="14" idx="0"/>
            <a:endCxn id="15" idx="2"/>
          </p:cNvCxnSpPr>
          <p:nvPr/>
        </p:nvCxnSpPr>
        <p:spPr>
          <a:xfrm rot="5400000" flipH="1" flipV="1">
            <a:off x="1654251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0" idx="0"/>
          </p:cNvCxnSpPr>
          <p:nvPr/>
        </p:nvCxnSpPr>
        <p:spPr>
          <a:xfrm rot="5400000">
            <a:off x="1654251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Fail-Over Monitor (2)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Gerade Verbindung 18"/>
          <p:cNvCxnSpPr>
            <a:stCxn id="9" idx="1"/>
            <a:endCxn id="14" idx="3"/>
          </p:cNvCxnSpPr>
          <p:nvPr/>
        </p:nvCxnSpPr>
        <p:spPr>
          <a:xfrm rot="10800000">
            <a:off x="2555776" y="3751611"/>
            <a:ext cx="1224136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6444208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60232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588224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Gerade Verbindung 22"/>
          <p:cNvCxnSpPr>
            <a:stCxn id="22" idx="2"/>
            <a:endCxn id="21" idx="0"/>
          </p:cNvCxnSpPr>
          <p:nvPr/>
        </p:nvCxnSpPr>
        <p:spPr>
          <a:xfrm rot="5400000">
            <a:off x="7197442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Magnetplattenspeicher 23"/>
          <p:cNvSpPr/>
          <p:nvPr/>
        </p:nvSpPr>
        <p:spPr>
          <a:xfrm>
            <a:off x="6804248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Gerade Verbindung 24"/>
          <p:cNvCxnSpPr>
            <a:stCxn id="21" idx="2"/>
            <a:endCxn id="24" idx="1"/>
          </p:cNvCxnSpPr>
          <p:nvPr/>
        </p:nvCxnSpPr>
        <p:spPr>
          <a:xfrm rot="5400000">
            <a:off x="7092280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588224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588224" y="2924944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</a:p>
        </p:txBody>
      </p:sp>
      <p:cxnSp>
        <p:nvCxnSpPr>
          <p:cNvPr id="28" name="Gerade Verbindung 27"/>
          <p:cNvCxnSpPr>
            <a:stCxn id="26" idx="0"/>
            <a:endCxn id="27" idx="2"/>
          </p:cNvCxnSpPr>
          <p:nvPr/>
        </p:nvCxnSpPr>
        <p:spPr>
          <a:xfrm rot="5400000" flipH="1" flipV="1">
            <a:off x="7198867" y="342757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2"/>
            <a:endCxn id="22" idx="0"/>
          </p:cNvCxnSpPr>
          <p:nvPr/>
        </p:nvCxnSpPr>
        <p:spPr>
          <a:xfrm rot="5400000">
            <a:off x="7198867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9" idx="3"/>
            <a:endCxn id="26" idx="1"/>
          </p:cNvCxnSpPr>
          <p:nvPr/>
        </p:nvCxnSpPr>
        <p:spPr>
          <a:xfrm flipV="1">
            <a:off x="5233752" y="3751611"/>
            <a:ext cx="1354472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0" idx="3"/>
            <a:endCxn id="27" idx="1"/>
          </p:cNvCxnSpPr>
          <p:nvPr/>
        </p:nvCxnSpPr>
        <p:spPr>
          <a:xfrm flipV="1">
            <a:off x="2555776" y="3103539"/>
            <a:ext cx="4032448" cy="129614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99592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563888" y="4725144"/>
            <a:ext cx="1872208" cy="792088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15616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779912" y="4941168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FO-Monitor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043608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Gerade Verbindung 10"/>
          <p:cNvCxnSpPr>
            <a:stCxn id="10" idx="2"/>
            <a:endCxn id="8" idx="0"/>
          </p:cNvCxnSpPr>
          <p:nvPr/>
        </p:nvCxnSpPr>
        <p:spPr>
          <a:xfrm rot="5400000">
            <a:off x="1652826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agnetplattenspeicher 11"/>
          <p:cNvSpPr/>
          <p:nvPr/>
        </p:nvSpPr>
        <p:spPr>
          <a:xfrm>
            <a:off x="1259632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erade Verbindung 12"/>
          <p:cNvCxnSpPr>
            <a:stCxn id="8" idx="2"/>
            <a:endCxn id="12" idx="1"/>
          </p:cNvCxnSpPr>
          <p:nvPr/>
        </p:nvCxnSpPr>
        <p:spPr>
          <a:xfrm rot="5400000">
            <a:off x="1547664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043608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43608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Gerade Verbindung 15"/>
          <p:cNvCxnSpPr>
            <a:stCxn id="14" idx="0"/>
            <a:endCxn id="15" idx="2"/>
          </p:cNvCxnSpPr>
          <p:nvPr/>
        </p:nvCxnSpPr>
        <p:spPr>
          <a:xfrm rot="5400000" flipH="1" flipV="1">
            <a:off x="1654251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0" idx="0"/>
          </p:cNvCxnSpPr>
          <p:nvPr/>
        </p:nvCxnSpPr>
        <p:spPr>
          <a:xfrm rot="5400000">
            <a:off x="1654251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Fail-Over Session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Gerade Verbindung 18"/>
          <p:cNvCxnSpPr>
            <a:stCxn id="9" idx="1"/>
            <a:endCxn id="14" idx="3"/>
          </p:cNvCxnSpPr>
          <p:nvPr/>
        </p:nvCxnSpPr>
        <p:spPr>
          <a:xfrm rot="10800000">
            <a:off x="2555776" y="3751611"/>
            <a:ext cx="1224136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6444208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60232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588224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Gerade Verbindung 22"/>
          <p:cNvCxnSpPr>
            <a:stCxn id="22" idx="2"/>
            <a:endCxn id="21" idx="0"/>
          </p:cNvCxnSpPr>
          <p:nvPr/>
        </p:nvCxnSpPr>
        <p:spPr>
          <a:xfrm rot="5400000">
            <a:off x="7197442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Magnetplattenspeicher 23"/>
          <p:cNvSpPr/>
          <p:nvPr/>
        </p:nvSpPr>
        <p:spPr>
          <a:xfrm>
            <a:off x="6804248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Gerade Verbindung 24"/>
          <p:cNvCxnSpPr>
            <a:stCxn id="21" idx="2"/>
            <a:endCxn id="24" idx="1"/>
          </p:cNvCxnSpPr>
          <p:nvPr/>
        </p:nvCxnSpPr>
        <p:spPr>
          <a:xfrm rot="5400000">
            <a:off x="7092280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588224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588224" y="2924944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</a:p>
        </p:txBody>
      </p:sp>
      <p:cxnSp>
        <p:nvCxnSpPr>
          <p:cNvPr id="28" name="Gerade Verbindung 27"/>
          <p:cNvCxnSpPr>
            <a:stCxn id="26" idx="0"/>
            <a:endCxn id="27" idx="2"/>
          </p:cNvCxnSpPr>
          <p:nvPr/>
        </p:nvCxnSpPr>
        <p:spPr>
          <a:xfrm rot="5400000" flipH="1" flipV="1">
            <a:off x="7198867" y="342757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2"/>
            <a:endCxn id="22" idx="0"/>
          </p:cNvCxnSpPr>
          <p:nvPr/>
        </p:nvCxnSpPr>
        <p:spPr>
          <a:xfrm rot="5400000">
            <a:off x="7198867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9" idx="3"/>
            <a:endCxn id="26" idx="1"/>
          </p:cNvCxnSpPr>
          <p:nvPr/>
        </p:nvCxnSpPr>
        <p:spPr>
          <a:xfrm flipV="1">
            <a:off x="5233752" y="3751611"/>
            <a:ext cx="1354472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0" idx="3"/>
            <a:endCxn id="27" idx="1"/>
          </p:cNvCxnSpPr>
          <p:nvPr/>
        </p:nvCxnSpPr>
        <p:spPr>
          <a:xfrm flipV="1">
            <a:off x="2555776" y="3103539"/>
            <a:ext cx="4032448" cy="129614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3563888" y="1052736"/>
            <a:ext cx="1872208" cy="1728192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3779912" y="1556792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779912" y="2204864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Gerade Verbindung 34"/>
          <p:cNvCxnSpPr>
            <a:stCxn id="33" idx="2"/>
            <a:endCxn id="34" idx="0"/>
          </p:cNvCxnSpPr>
          <p:nvPr/>
        </p:nvCxnSpPr>
        <p:spPr>
          <a:xfrm rot="5400000">
            <a:off x="4361391" y="205942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34" idx="2"/>
            <a:endCxn id="10" idx="3"/>
          </p:cNvCxnSpPr>
          <p:nvPr/>
        </p:nvCxnSpPr>
        <p:spPr>
          <a:xfrm rot="5400000">
            <a:off x="2612490" y="2505340"/>
            <a:ext cx="1837629" cy="1951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9" idx="0"/>
            <a:endCxn id="34" idx="2"/>
          </p:cNvCxnSpPr>
          <p:nvPr/>
        </p:nvCxnSpPr>
        <p:spPr>
          <a:xfrm rot="5400000" flipH="1" flipV="1">
            <a:off x="3317275" y="3751611"/>
            <a:ext cx="237911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2664296" cy="20882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CDOWorkspace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2664296" cy="38884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475656" y="4583978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230468" y="3284984"/>
            <a:ext cx="1858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9"/>
          <p:cNvCxnSpPr>
            <a:stCxn id="32" idx="2"/>
            <a:endCxn id="9" idx="0"/>
          </p:cNvCxnSpPr>
          <p:nvPr/>
        </p:nvCxnSpPr>
        <p:spPr>
          <a:xfrm rot="5400000">
            <a:off x="2014291" y="313954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115616" y="3933056"/>
            <a:ext cx="208823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9" idx="2"/>
            <a:endCxn id="13" idx="0"/>
          </p:cNvCxnSpPr>
          <p:nvPr/>
        </p:nvCxnSpPr>
        <p:spPr>
          <a:xfrm rot="5400000">
            <a:off x="2014291" y="378761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2012866" y="4437112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1619672" y="5445224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1907704" y="519319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CDOWorkspace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4752528" cy="38884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475656" y="4583978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230468" y="3284984"/>
            <a:ext cx="1858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9"/>
          <p:cNvCxnSpPr>
            <a:stCxn id="32" idx="2"/>
            <a:endCxn id="9" idx="0"/>
          </p:cNvCxnSpPr>
          <p:nvPr/>
        </p:nvCxnSpPr>
        <p:spPr>
          <a:xfrm rot="5400000">
            <a:off x="2014291" y="313954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115616" y="3933056"/>
            <a:ext cx="208823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9" idx="2"/>
            <a:endCxn id="13" idx="0"/>
          </p:cNvCxnSpPr>
          <p:nvPr/>
        </p:nvCxnSpPr>
        <p:spPr>
          <a:xfrm rot="5400000">
            <a:off x="2014291" y="378761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2012866" y="4437112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1619672" y="5445224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1907704" y="519319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6156176" y="2132856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660232" y="3935906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660232" y="2636912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Gerade Verbindung 20"/>
          <p:cNvCxnSpPr>
            <a:stCxn id="20" idx="1"/>
            <a:endCxn id="28" idx="3"/>
          </p:cNvCxnSpPr>
          <p:nvPr/>
        </p:nvCxnSpPr>
        <p:spPr>
          <a:xfrm rot="10800000">
            <a:off x="5292080" y="2815507"/>
            <a:ext cx="136815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6300192" y="3287834"/>
            <a:ext cx="208823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 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Gerade Verbindung 22"/>
          <p:cNvCxnSpPr>
            <a:stCxn id="20" idx="2"/>
            <a:endCxn id="22" idx="0"/>
          </p:cNvCxnSpPr>
          <p:nvPr/>
        </p:nvCxnSpPr>
        <p:spPr>
          <a:xfrm rot="5400000">
            <a:off x="7197442" y="314096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22" idx="2"/>
            <a:endCxn id="19" idx="0"/>
          </p:cNvCxnSpPr>
          <p:nvPr/>
        </p:nvCxnSpPr>
        <p:spPr>
          <a:xfrm rot="5400000">
            <a:off x="7198867" y="379046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/>
          <p:cNvSpPr/>
          <p:nvPr/>
        </p:nvSpPr>
        <p:spPr>
          <a:xfrm>
            <a:off x="6804248" y="4797152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Gerade Verbindung 25"/>
          <p:cNvCxnSpPr>
            <a:stCxn id="19" idx="2"/>
            <a:endCxn id="25" idx="1"/>
          </p:cNvCxnSpPr>
          <p:nvPr/>
        </p:nvCxnSpPr>
        <p:spPr>
          <a:xfrm rot="5400000">
            <a:off x="7092280" y="4545124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55876" y="2636912"/>
            <a:ext cx="1836204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 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28"/>
          <p:cNvCxnSpPr>
            <a:stCxn id="32" idx="3"/>
            <a:endCxn id="28" idx="1"/>
          </p:cNvCxnSpPr>
          <p:nvPr/>
        </p:nvCxnSpPr>
        <p:spPr>
          <a:xfrm>
            <a:off x="3088996" y="2815507"/>
            <a:ext cx="3668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CDOWorkspace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512" y="47667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de-DE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 is a runtime technology.</a:t>
            </a:r>
            <a:br>
              <a:rPr lang="de-DE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People embed it into their products.</a:t>
            </a:r>
            <a:endParaRPr lang="de-DE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28600" y="2420888"/>
            <a:ext cx="8351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Persistent data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 kept safe and consistent.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functionality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scale well with model 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size.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 customizeable.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default implementatio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perform well.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582842"/>
            <a:ext cx="8286808" cy="1131910"/>
          </a:xfrm>
        </p:spPr>
        <p:txBody>
          <a:bodyPr/>
          <a:lstStyle/>
          <a:p>
            <a:r>
              <a:rPr lang="de-DE" smtClean="0"/>
              <a:t>CDO Core Features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Distribution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Various ways to set up an IRepository</a:t>
            </a:r>
          </a:p>
          <a:p>
            <a:pPr lvl="1"/>
            <a:r>
              <a:rPr lang="en-US" smtClean="0"/>
              <a:t>XML config file, programmatically, Spring, …</a:t>
            </a:r>
          </a:p>
          <a:p>
            <a:pPr lvl="1"/>
            <a:r>
              <a:rPr lang="en-US" smtClean="0"/>
              <a:t>OSGi, stand-alone, …</a:t>
            </a:r>
          </a:p>
          <a:p>
            <a:pPr lvl="1"/>
            <a:r>
              <a:rPr lang="en-US" smtClean="0"/>
              <a:t>All components customizeable</a:t>
            </a:r>
          </a:p>
          <a:p>
            <a:r>
              <a:rPr lang="en-US" smtClean="0"/>
              <a:t>Various ways to open a CDOSession</a:t>
            </a:r>
          </a:p>
          <a:p>
            <a:pPr lvl="1"/>
            <a:r>
              <a:rPr lang="en-US" smtClean="0"/>
              <a:t>Net4j: TCP, HTTP, embedded, …</a:t>
            </a:r>
          </a:p>
          <a:p>
            <a:pPr lvl="1"/>
            <a:r>
              <a:rPr lang="en-US" smtClean="0"/>
              <a:t>CDO: embedded</a:t>
            </a:r>
          </a:p>
          <a:p>
            <a:pPr lvl="1"/>
            <a:r>
              <a:rPr lang="en-US" smtClean="0"/>
              <a:t>Other transports possible</a:t>
            </a:r>
          </a:p>
          <a:p>
            <a:r>
              <a:rPr lang="en-US" smtClean="0"/>
              <a:t>Offline mode</a:t>
            </a:r>
          </a:p>
          <a:p>
            <a:pPr lvl="1"/>
            <a:r>
              <a:rPr lang="en-US" smtClean="0"/>
              <a:t>Cloned and sync’ed repository, normal sessions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Persistence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Pluggable storage backend adapters (IStores)</a:t>
            </a:r>
          </a:p>
          <a:p>
            <a:pPr lvl="1"/>
            <a:r>
              <a:rPr lang="en-US" smtClean="0"/>
              <a:t>DBStore (CDO’s own O/R mapper)</a:t>
            </a:r>
          </a:p>
          <a:p>
            <a:pPr lvl="1"/>
            <a:r>
              <a:rPr lang="en-US" smtClean="0"/>
              <a:t>HibernateStore / Teneo</a:t>
            </a:r>
          </a:p>
          <a:p>
            <a:pPr lvl="1"/>
            <a:r>
              <a:rPr lang="en-US" smtClean="0"/>
              <a:t>ObjectivityStore</a:t>
            </a:r>
          </a:p>
          <a:p>
            <a:pPr lvl="1"/>
            <a:r>
              <a:rPr lang="en-US" smtClean="0"/>
              <a:t>DB4OStore</a:t>
            </a:r>
          </a:p>
          <a:p>
            <a:pPr lvl="1"/>
            <a:r>
              <a:rPr lang="en-US" smtClean="0"/>
              <a:t>MEMStore</a:t>
            </a:r>
          </a:p>
          <a:p>
            <a:r>
              <a:rPr lang="en-US" smtClean="0"/>
              <a:t>Changing the store type does not affect</a:t>
            </a:r>
            <a:br>
              <a:rPr lang="en-US" smtClean="0"/>
            </a:br>
            <a:r>
              <a:rPr lang="en-US" smtClean="0"/>
              <a:t>client applications!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928662" y="2714620"/>
            <a:ext cx="7715304" cy="3143271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Does not scale well</a:t>
            </a:r>
          </a:p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suitable for multi-user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Resources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 CDOResource is an EObject</a:t>
            </a:r>
          </a:p>
          <a:p>
            <a:r>
              <a:rPr lang="en-US" smtClean="0"/>
              <a:t>A repository contains CDOResourceNodes</a:t>
            </a:r>
          </a:p>
          <a:p>
            <a:pPr lvl="1"/>
            <a:r>
              <a:rPr lang="en-US" smtClean="0"/>
              <a:t>CDOResourceFolders</a:t>
            </a:r>
          </a:p>
          <a:p>
            <a:pPr lvl="1"/>
            <a:r>
              <a:rPr lang="en-US" smtClean="0"/>
              <a:t>CDOResources</a:t>
            </a:r>
          </a:p>
          <a:p>
            <a:pPr lvl="1"/>
            <a:r>
              <a:rPr lang="en-US" smtClean="0"/>
              <a:t>CDOTextResource (coming soon)</a:t>
            </a:r>
          </a:p>
          <a:p>
            <a:pPr lvl="1"/>
            <a:r>
              <a:rPr lang="en-US" smtClean="0"/>
              <a:t>CDOBinaryResource (coming soon)</a:t>
            </a:r>
          </a:p>
          <a:p>
            <a:r>
              <a:rPr lang="en-US" smtClean="0"/>
              <a:t>The resource tree is</a:t>
            </a:r>
          </a:p>
          <a:p>
            <a:pPr lvl="1"/>
            <a:r>
              <a:rPr lang="en-US" smtClean="0"/>
              <a:t>Navigable through EMF</a:t>
            </a:r>
          </a:p>
          <a:p>
            <a:pPr lvl="1"/>
            <a:r>
              <a:rPr lang="en-US" smtClean="0"/>
              <a:t>Queryable through CDO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Versioning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supports record temporality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CDO supports branching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A CDOView provides consistent graphs</a:t>
            </a:r>
          </a:p>
          <a:p>
            <a:pPr lvl="1"/>
            <a:r>
              <a:rPr lang="en-US" smtClean="0"/>
              <a:t>From a particular branch</a:t>
            </a:r>
          </a:p>
          <a:p>
            <a:pPr lvl="1"/>
            <a:r>
              <a:rPr lang="en-US" smtClean="0"/>
              <a:t>From a particular point in time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Scalability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Lazy loading at object granule</a:t>
            </a:r>
          </a:p>
          <a:p>
            <a:r>
              <a:rPr lang="en-US" smtClean="0"/>
              <a:t>Lazy loading without container object</a:t>
            </a:r>
          </a:p>
          <a:p>
            <a:r>
              <a:rPr lang="en-US" smtClean="0"/>
              <a:t>Partial collection loading, chunking</a:t>
            </a:r>
          </a:p>
          <a:p>
            <a:r>
              <a:rPr lang="en-US" smtClean="0"/>
              <a:t>Adaptive prefetching</a:t>
            </a:r>
          </a:p>
          <a:p>
            <a:r>
              <a:rPr lang="en-US" smtClean="0"/>
              <a:t>Manual prefetching</a:t>
            </a:r>
          </a:p>
          <a:p>
            <a:r>
              <a:rPr lang="en-US" smtClean="0"/>
              <a:t>Automatic unloading at object granule</a:t>
            </a:r>
          </a:p>
          <a:p>
            <a:r>
              <a:rPr lang="en-US" smtClean="0"/>
              <a:t>On demand streaming of large objects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Queries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includes a generic query framework</a:t>
            </a:r>
          </a:p>
          <a:p>
            <a:pPr lvl="1"/>
            <a:r>
              <a:rPr lang="en-US" smtClean="0"/>
              <a:t>Supports any query language</a:t>
            </a:r>
          </a:p>
          <a:p>
            <a:pPr lvl="1"/>
            <a:r>
              <a:rPr lang="en-US" smtClean="0"/>
              <a:t>Supports named parameters</a:t>
            </a:r>
          </a:p>
          <a:p>
            <a:pPr lvl="1"/>
            <a:r>
              <a:rPr lang="en-US" smtClean="0"/>
              <a:t>Supports synchronous execution</a:t>
            </a:r>
          </a:p>
          <a:p>
            <a:pPr lvl="1"/>
            <a:r>
              <a:rPr lang="en-US" smtClean="0"/>
              <a:t>Supports asynchronous execution</a:t>
            </a:r>
          </a:p>
          <a:p>
            <a:r>
              <a:rPr lang="en-US" smtClean="0"/>
              <a:t>Query language handlers can be</a:t>
            </a:r>
          </a:p>
          <a:p>
            <a:pPr lvl="1"/>
            <a:r>
              <a:rPr lang="en-US" smtClean="0"/>
              <a:t>plugged into an IRepository</a:t>
            </a:r>
          </a:p>
          <a:p>
            <a:pPr lvl="1"/>
            <a:r>
              <a:rPr lang="en-US" smtClean="0"/>
              <a:t>implemented by an IStore (SQL, HQL, custom, …)</a:t>
            </a:r>
          </a:p>
          <a:p>
            <a:r>
              <a:rPr lang="en-US" smtClean="0"/>
              <a:t>Handlers provided for OCL and XRefs</a:t>
            </a:r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Transactionality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Strong transactional safety at model-level</a:t>
            </a:r>
          </a:p>
          <a:p>
            <a:r>
              <a:rPr lang="en-US" smtClean="0"/>
              <a:t>Multiple transactions per session</a:t>
            </a:r>
          </a:p>
          <a:p>
            <a:r>
              <a:rPr lang="en-US" smtClean="0"/>
              <a:t>Multiple save points per transaction</a:t>
            </a:r>
          </a:p>
          <a:p>
            <a:r>
              <a:rPr lang="en-US" smtClean="0"/>
              <a:t>Rollback to any save point</a:t>
            </a:r>
          </a:p>
          <a:p>
            <a:r>
              <a:rPr lang="en-US" smtClean="0"/>
              <a:t>Commit with progress monitoring</a:t>
            </a:r>
          </a:p>
          <a:p>
            <a:r>
              <a:rPr lang="en-US" smtClean="0"/>
              <a:t>Hooks for custom transaction handlers</a:t>
            </a:r>
          </a:p>
          <a:p>
            <a:r>
              <a:rPr lang="en-US" smtClean="0"/>
              <a:t>Conflict detection and fail-early-transactions</a:t>
            </a:r>
          </a:p>
          <a:p>
            <a:r>
              <a:rPr lang="en-US" smtClean="0"/>
              <a:t>Pluggable conflict resolvers</a:t>
            </a:r>
          </a:p>
          <a:p>
            <a:r>
              <a:rPr lang="en-US" smtClean="0"/>
              <a:t>Explicit read/write locking on object granule</a:t>
            </a:r>
          </a:p>
          <a:p>
            <a:r>
              <a:rPr lang="en-US" smtClean="0"/>
              <a:t>XA transactions to multiple repositories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Collaboration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Passive Updates</a:t>
            </a:r>
          </a:p>
          <a:p>
            <a:pPr lvl="1"/>
            <a:r>
              <a:rPr lang="en-US" smtClean="0"/>
              <a:t>Asynchronous commit notifications</a:t>
            </a:r>
          </a:p>
          <a:p>
            <a:pPr lvl="1"/>
            <a:r>
              <a:rPr lang="en-US" smtClean="0"/>
              <a:t>Invalidation of objects, lazy reload if needed</a:t>
            </a:r>
          </a:p>
          <a:p>
            <a:pPr lvl="1"/>
            <a:r>
              <a:rPr lang="en-US" smtClean="0"/>
              <a:t>Can be switched off per session</a:t>
            </a:r>
          </a:p>
          <a:p>
            <a:r>
              <a:rPr lang="en-US" smtClean="0"/>
              <a:t>Change subscriptions</a:t>
            </a:r>
          </a:p>
          <a:p>
            <a:pPr lvl="1"/>
            <a:r>
              <a:rPr lang="en-US" smtClean="0"/>
              <a:t>Asynchronous change delta delivery</a:t>
            </a:r>
          </a:p>
          <a:p>
            <a:pPr lvl="1"/>
            <a:r>
              <a:rPr lang="en-US" smtClean="0"/>
              <a:t>Registration with repository per object/adapter</a:t>
            </a:r>
          </a:p>
          <a:p>
            <a:pPr lvl="1"/>
            <a:r>
              <a:rPr lang="en-US" smtClean="0"/>
              <a:t>Automated through pluggable adapter policies</a:t>
            </a:r>
          </a:p>
          <a:p>
            <a:r>
              <a:rPr lang="en-US" smtClean="0"/>
              <a:t>Remote session manager</a:t>
            </a:r>
          </a:p>
          <a:p>
            <a:pPr lvl="1"/>
            <a:r>
              <a:rPr lang="en-US" smtClean="0"/>
              <a:t>Notifies about state of other sessions</a:t>
            </a:r>
          </a:p>
          <a:p>
            <a:pPr lvl="1"/>
            <a:r>
              <a:rPr lang="en-US" smtClean="0"/>
              <a:t>Supports sending/receiving of arbitrary messages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571612"/>
            <a:ext cx="8501090" cy="457203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Integrates with EMF at the model level,</a:t>
            </a:r>
            <a:br>
              <a:rPr lang="en-US" smtClean="0"/>
            </a:br>
            <a:r>
              <a:rPr lang="en-US" smtClean="0"/>
              <a:t>not at the edit- or UI-level.</a:t>
            </a:r>
          </a:p>
          <a:p>
            <a:r>
              <a:rPr lang="en-US" smtClean="0"/>
              <a:t>Uninvasive to the .ecore file.</a:t>
            </a:r>
          </a:p>
          <a:p>
            <a:r>
              <a:rPr lang="en-US" smtClean="0"/>
              <a:t>Best results with regenerated models (native)</a:t>
            </a:r>
          </a:p>
          <a:p>
            <a:r>
              <a:rPr lang="en-US" smtClean="0"/>
              <a:t>Regeneration not needed (legacy mode)</a:t>
            </a:r>
          </a:p>
          <a:p>
            <a:r>
              <a:rPr lang="en-US" smtClean="0"/>
              <a:t>Dynamic models supported</a:t>
            </a:r>
          </a:p>
          <a:p>
            <a:r>
              <a:rPr lang="en-US" smtClean="0"/>
              <a:t>Multiple repositories per ResourceSet</a:t>
            </a:r>
          </a:p>
          <a:p>
            <a:r>
              <a:rPr lang="en-US" smtClean="0"/>
              <a:t>External references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Web-Vie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93" y="785793"/>
            <a:ext cx="8690225" cy="550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31910"/>
          </a:xfrm>
        </p:spPr>
        <p:txBody>
          <a:bodyPr>
            <a:normAutofit/>
          </a:bodyPr>
          <a:lstStyle/>
          <a:p>
            <a:r>
              <a:rPr lang="en-US" smtClean="0"/>
              <a:t>Dawn – Rise of Graphical Collaboration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Conflict handling</a:t>
            </a:r>
            <a:endParaRPr lang="de-DE" dirty="0" smtClean="0"/>
          </a:p>
          <a:p>
            <a:pPr lvl="2"/>
            <a:r>
              <a:rPr lang="en-GB" dirty="0" smtClean="0"/>
              <a:t>Dawn provides detection and handling mechanisms for conflicts</a:t>
            </a:r>
            <a:endParaRPr lang="de-DE" dirty="0" smtClean="0"/>
          </a:p>
          <a:p>
            <a:pPr lvl="2"/>
            <a:r>
              <a:rPr lang="en-GB" dirty="0" smtClean="0"/>
              <a:t>It will build on the CDO conflict mechanisms and provide flexible and intuitive UI to handle conflicts</a:t>
            </a:r>
            <a:endParaRPr lang="de-DE" dirty="0" smtClean="0"/>
          </a:p>
          <a:p>
            <a:pPr lvl="2"/>
            <a:r>
              <a:rPr lang="en-GB" dirty="0" smtClean="0"/>
              <a:t>Conflicts are displayed inside the diagram editor. Conflicts that cannot be visualized inside the editor will be show in a special view (Dawn Conflict View)</a:t>
            </a:r>
            <a:endParaRPr lang="de-DE" dirty="0" smtClean="0"/>
          </a:p>
          <a:p>
            <a:pPr lvl="1"/>
            <a:r>
              <a:rPr lang="de-DE" dirty="0" smtClean="0"/>
              <a:t>Locking</a:t>
            </a:r>
          </a:p>
          <a:p>
            <a:pPr lvl="2"/>
            <a:r>
              <a:rPr lang="en-GB" dirty="0" smtClean="0"/>
              <a:t>Dawn will support locking on different hierarchy levels in the GMF diagram</a:t>
            </a:r>
            <a:endParaRPr lang="de-DE" dirty="0" smtClean="0"/>
          </a:p>
          <a:p>
            <a:pPr lvl="2"/>
            <a:r>
              <a:rPr lang="en-GB" dirty="0" smtClean="0"/>
              <a:t>Locked objects are marked with special visualisations</a:t>
            </a:r>
            <a:endParaRPr lang="de-DE" dirty="0" smtClean="0"/>
          </a:p>
          <a:p>
            <a:pPr lvl="1"/>
            <a:r>
              <a:rPr lang="de-DE" dirty="0" smtClean="0"/>
              <a:t>WebViewer/WebEditor</a:t>
            </a:r>
          </a:p>
          <a:p>
            <a:pPr lvl="2"/>
            <a:r>
              <a:rPr lang="en-GB" dirty="0" smtClean="0"/>
              <a:t>Dawn provides a web viewer to view changes in the diagram while they are processed in Eclipse</a:t>
            </a:r>
            <a:endParaRPr lang="de-DE" dirty="0" smtClean="0"/>
          </a:p>
          <a:p>
            <a:pPr lvl="2"/>
            <a:r>
              <a:rPr lang="en-GB" dirty="0" smtClean="0"/>
              <a:t>It also will support changing the diagram (adding/deleting/manipulating) in a browser</a:t>
            </a:r>
            <a:endParaRPr lang="de-DE" dirty="0" smtClean="0"/>
          </a:p>
          <a:p>
            <a:pPr lvl="2"/>
            <a:r>
              <a:rPr lang="en-GB" dirty="0" smtClean="0"/>
              <a:t>Allows editing GMF-diagrams on mobile devices even if no Java platform is installed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Do not change existing code</a:t>
            </a:r>
            <a:endParaRPr lang="de-DE" dirty="0" smtClean="0"/>
          </a:p>
          <a:p>
            <a:pPr lvl="2"/>
            <a:r>
              <a:rPr lang="en-GB" dirty="0" smtClean="0"/>
              <a:t>A dynamic design and a flexible generator will make it possible to “collaborate” existing GMF editors even if the source is</a:t>
            </a:r>
            <a:endParaRPr lang="de-DE" dirty="0" smtClean="0"/>
          </a:p>
          <a:p>
            <a:pPr lvl="2"/>
            <a:r>
              <a:rPr lang="en-GB" dirty="0" smtClean="0"/>
              <a:t>Existing editor do not need to modified</a:t>
            </a:r>
            <a:endParaRPr lang="de-DE" dirty="0" smtClean="0"/>
          </a:p>
          <a:p>
            <a:pPr lvl="1"/>
            <a:r>
              <a:rPr lang="en-GB" dirty="0" smtClean="0"/>
              <a:t>Firewall transparency mode</a:t>
            </a:r>
            <a:endParaRPr lang="de-DE" dirty="0" smtClean="0"/>
          </a:p>
          <a:p>
            <a:pPr lvl="2"/>
            <a:r>
              <a:rPr lang="en-GB" dirty="0" smtClean="0"/>
              <a:t>Allows to operate from within restricted networks</a:t>
            </a:r>
            <a:endParaRPr lang="de-DE" dirty="0" smtClean="0"/>
          </a:p>
          <a:p>
            <a:pPr lvl="2"/>
            <a:r>
              <a:rPr lang="en-GB" dirty="0" smtClean="0"/>
              <a:t>This mode will use a web-based protocol on CDO</a:t>
            </a:r>
            <a:endParaRPr lang="de-DE" dirty="0" smtClean="0"/>
          </a:p>
          <a:p>
            <a:pPr lvl="1"/>
            <a:r>
              <a:rPr lang="en-GB" dirty="0" smtClean="0"/>
              <a:t>Network independence (Offline Mode)</a:t>
            </a:r>
            <a:endParaRPr lang="de-DE" dirty="0" smtClean="0"/>
          </a:p>
          <a:p>
            <a:pPr lvl="2"/>
            <a:r>
              <a:rPr lang="en-GB" dirty="0" smtClean="0"/>
              <a:t>Using one of the latest CDO features (offline support) Dawn will allow modifying GMF diagrams without a repository connection.</a:t>
            </a:r>
            <a:endParaRPr lang="de-DE" dirty="0" smtClean="0"/>
          </a:p>
          <a:p>
            <a:pPr lvl="1"/>
            <a:r>
              <a:rPr lang="en-GB" dirty="0" smtClean="0"/>
              <a:t>Authentication/Authorization</a:t>
            </a:r>
            <a:endParaRPr lang="de-DE" dirty="0" smtClean="0"/>
          </a:p>
          <a:p>
            <a:pPr lvl="2"/>
            <a:r>
              <a:rPr lang="en-GB" dirty="0" smtClean="0"/>
              <a:t>Providing access rights on diagram level will allow to protect your model data</a:t>
            </a:r>
            <a:endParaRPr lang="de-DE" dirty="0" smtClean="0"/>
          </a:p>
          <a:p>
            <a:pPr lvl="2"/>
            <a:r>
              <a:rPr lang="en-GB" dirty="0" smtClean="0"/>
              <a:t>Additionally the use of the diagram (show, modify, view) will be </a:t>
            </a:r>
            <a:r>
              <a:rPr lang="en-GB" dirty="0" err="1" smtClean="0"/>
              <a:t>restrictable</a:t>
            </a:r>
            <a:r>
              <a:rPr lang="en-GB" dirty="0" smtClean="0"/>
              <a:t>. Locking behaviour can also be influenced.  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119882" y="101062"/>
            <a:ext cx="11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Modify</a:t>
            </a:r>
            <a:endParaRPr lang="de-DE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45137" y="2028758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Commit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55983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52647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252852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2033</Words>
  <Application>Microsoft Office PowerPoint</Application>
  <PresentationFormat>Bildschirmpräsentation (4:3)</PresentationFormat>
  <Paragraphs>488</Paragraphs>
  <Slides>39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Template</vt:lpstr>
      <vt:lpstr>The CDO Model Repository Perfect  for the Enterprise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CDO Core Features</vt:lpstr>
      <vt:lpstr>Distribution</vt:lpstr>
      <vt:lpstr>Persistence</vt:lpstr>
      <vt:lpstr>Resources</vt:lpstr>
      <vt:lpstr>Versioning</vt:lpstr>
      <vt:lpstr>Scalability</vt:lpstr>
      <vt:lpstr>Queries</vt:lpstr>
      <vt:lpstr>Transactionality</vt:lpstr>
      <vt:lpstr>Collaboration</vt:lpstr>
      <vt:lpstr>Integration</vt:lpstr>
      <vt:lpstr>Dawn – Rise of Graphical Collaboration</vt:lpstr>
      <vt:lpstr>Dawn – Rise of Graphical Collaboration</vt:lpstr>
      <vt:lpstr>Dawn – Rise of Graphical Collaboration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Eike Stepper</cp:lastModifiedBy>
  <cp:revision>1729</cp:revision>
  <dcterms:created xsi:type="dcterms:W3CDTF">2008-08-22T09:52:33Z</dcterms:created>
  <dcterms:modified xsi:type="dcterms:W3CDTF">2010-10-31T11:33:02Z</dcterms:modified>
</cp:coreProperties>
</file>