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503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512" r:id="rId12"/>
    <p:sldId id="516" r:id="rId13"/>
    <p:sldId id="481" r:id="rId14"/>
    <p:sldId id="513" r:id="rId15"/>
    <p:sldId id="514" r:id="rId16"/>
    <p:sldId id="515" r:id="rId17"/>
    <p:sldId id="395" r:id="rId18"/>
    <p:sldId id="502" r:id="rId19"/>
    <p:sldId id="504" r:id="rId20"/>
    <p:sldId id="505" r:id="rId21"/>
    <p:sldId id="506" r:id="rId22"/>
    <p:sldId id="507" r:id="rId23"/>
    <p:sldId id="508" r:id="rId24"/>
    <p:sldId id="482" r:id="rId25"/>
    <p:sldId id="483" r:id="rId26"/>
    <p:sldId id="484" r:id="rId27"/>
    <p:sldId id="485" r:id="rId28"/>
    <p:sldId id="486" r:id="rId29"/>
    <p:sldId id="493" r:id="rId30"/>
    <p:sldId id="494" r:id="rId31"/>
    <p:sldId id="495" r:id="rId32"/>
    <p:sldId id="498" r:id="rId33"/>
    <p:sldId id="500" r:id="rId34"/>
    <p:sldId id="499" r:id="rId35"/>
    <p:sldId id="501" r:id="rId36"/>
    <p:sldId id="511" r:id="rId37"/>
    <p:sldId id="509" r:id="rId38"/>
    <p:sldId id="510" r:id="rId39"/>
    <p:sldId id="476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62" r:id="rId50"/>
    <p:sldId id="463" r:id="rId51"/>
    <p:sldId id="464" r:id="rId5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672"/>
    <a:srgbClr val="00EE2D"/>
    <a:srgbClr val="00B022"/>
    <a:srgbClr val="FFC247"/>
    <a:srgbClr val="FFFFFF"/>
    <a:srgbClr val="DCDCDC"/>
    <a:srgbClr val="DDDDDD"/>
    <a:srgbClr val="DEDEDE"/>
    <a:srgbClr val="0066FF"/>
    <a:srgbClr val="806E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706" autoAdjust="0"/>
  </p:normalViewPr>
  <p:slideViewPr>
    <p:cSldViewPr snapToObjects="1">
      <p:cViewPr varScale="1">
        <p:scale>
          <a:sx n="75" d="100"/>
          <a:sy n="75" d="100"/>
        </p:scale>
        <p:origin x="-372" y="-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03.11.2010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03.11.2010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4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5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1701464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643174" y="4294514"/>
            <a:ext cx="3857652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 Summit Europe, November 3, 2010</a:t>
            </a:r>
          </a:p>
        </p:txBody>
      </p:sp>
      <p:cxnSp>
        <p:nvCxnSpPr>
          <p:cNvPr id="14" name="Gerade Verbindung 13"/>
          <p:cNvCxnSpPr/>
          <p:nvPr/>
        </p:nvCxnSpPr>
        <p:spPr>
          <a:xfrm>
            <a:off x="2731458" y="4252179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731458" y="4582073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20959" y="5114409"/>
            <a:ext cx="1634490" cy="110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Textfeld 24"/>
          <p:cNvSpPr txBox="1"/>
          <p:nvPr/>
        </p:nvSpPr>
        <p:spPr>
          <a:xfrm>
            <a:off x="1331640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Martin Flügge</a:t>
            </a:r>
          </a:p>
          <a:p>
            <a:endParaRPr lang="en-US" sz="1050" b="1" dirty="0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martin.fluegge@mftech.org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http://www.mftech.org</a:t>
            </a:r>
          </a:p>
          <a:p>
            <a:pPr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http://www.mftech.org/blog</a:t>
            </a:r>
          </a:p>
          <a:p>
            <a:endParaRPr lang="en-US" sz="1050" b="1" dirty="0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en-US" sz="105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260070" y="450196"/>
            <a:ext cx="1071570" cy="1412525"/>
          </a:xfrm>
          <a:prstGeom prst="round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80" charset="-128"/>
              <a:cs typeface="Arial" pitchFamily="34" charset="0"/>
            </a:endParaRPr>
          </a:p>
        </p:txBody>
      </p:sp>
      <p:grpSp>
        <p:nvGrpSpPr>
          <p:cNvPr id="28" name="Gruppieren 27"/>
          <p:cNvGrpSpPr/>
          <p:nvPr/>
        </p:nvGrpSpPr>
        <p:grpSpPr>
          <a:xfrm>
            <a:off x="234304" y="466207"/>
            <a:ext cx="1071570" cy="1412525"/>
            <a:chOff x="7524328" y="2204864"/>
            <a:chExt cx="1071570" cy="1412525"/>
          </a:xfrm>
        </p:grpSpPr>
        <p:pic>
          <p:nvPicPr>
            <p:cNvPr id="29" name="Picture 2" descr="C:\Dokumente und Einstellungen\killa\Desktop\martiin.png"/>
            <p:cNvPicPr>
              <a:picLocks noChangeAspect="1" noChangeArrowheads="1"/>
            </p:cNvPicPr>
            <p:nvPr/>
          </p:nvPicPr>
          <p:blipFill>
            <a:blip r:embed="rId5" cstate="print"/>
            <a:srcRect l="13744" t="10308" r="9162" b="13744"/>
            <a:stretch>
              <a:fillRect/>
            </a:stretch>
          </p:blipFill>
          <p:spPr bwMode="auto">
            <a:xfrm>
              <a:off x="7535153" y="2238031"/>
              <a:ext cx="1029636" cy="1352494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</p:pic>
        <p:sp>
          <p:nvSpPr>
            <p:cNvPr id="30" name="Abgerundetes Rechteck 29"/>
            <p:cNvSpPr/>
            <p:nvPr/>
          </p:nvSpPr>
          <p:spPr bwMode="auto">
            <a:xfrm>
              <a:off x="7524328" y="2204864"/>
              <a:ext cx="1071570" cy="1412525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80" charset="-128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060871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4" name="Wolke 53"/>
          <p:cNvSpPr/>
          <p:nvPr/>
        </p:nvSpPr>
        <p:spPr>
          <a:xfrm>
            <a:off x="3591835" y="1933173"/>
            <a:ext cx="4833605" cy="279197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3600" b="1" smtClean="0"/>
              <a:t>Branching</a:t>
            </a:r>
          </a:p>
        </p:txBody>
      </p:sp>
      <p:sp>
        <p:nvSpPr>
          <p:cNvPr id="53" name="Wolke 52"/>
          <p:cNvSpPr/>
          <p:nvPr/>
        </p:nvSpPr>
        <p:spPr>
          <a:xfrm>
            <a:off x="3294666" y="1844824"/>
            <a:ext cx="2357454" cy="173759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Auditing</a:t>
            </a:r>
          </a:p>
        </p:txBody>
      </p:sp>
      <p:sp>
        <p:nvSpPr>
          <p:cNvPr id="55" name="Wolke 54"/>
          <p:cNvSpPr/>
          <p:nvPr/>
        </p:nvSpPr>
        <p:spPr>
          <a:xfrm>
            <a:off x="624545" y="595655"/>
            <a:ext cx="2545480" cy="173759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Non Auditing</a:t>
            </a:r>
          </a:p>
        </p:txBody>
      </p:sp>
      <p:sp>
        <p:nvSpPr>
          <p:cNvPr id="56" name="Flussdiagramm: Magnetplattenspeicher 55"/>
          <p:cNvSpPr/>
          <p:nvPr/>
        </p:nvSpPr>
        <p:spPr>
          <a:xfrm>
            <a:off x="611767" y="4929199"/>
            <a:ext cx="1464114" cy="1164097"/>
          </a:xfrm>
          <a:prstGeom prst="flowChartMagneticDisk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Storage</a:t>
            </a:r>
          </a:p>
          <a:p>
            <a:pPr algn="ctr"/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de-DE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6" name="Flussdiagramm: Magnetplattenspeicher 55"/>
          <p:cNvSpPr/>
          <p:nvPr/>
        </p:nvSpPr>
        <p:spPr>
          <a:xfrm>
            <a:off x="611767" y="4929199"/>
            <a:ext cx="1464114" cy="1164097"/>
          </a:xfrm>
          <a:prstGeom prst="flowChartMagneticDisk">
            <a:avLst/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Storage</a:t>
            </a:r>
          </a:p>
          <a:p>
            <a:pPr algn="ctr"/>
            <a:r>
              <a:rPr lang="de-DE" b="1" smtClean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de-DE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1000100" y="407194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DBStore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1785919" y="335756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MEMStore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2643174" y="264318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HibernateStore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3571869" y="192880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DB4OStore</a:t>
            </a:r>
          </a:p>
        </p:txBody>
      </p:sp>
      <p:sp>
        <p:nvSpPr>
          <p:cNvPr id="61" name="Abgerundetes Rechteck 60"/>
          <p:cNvSpPr/>
          <p:nvPr/>
        </p:nvSpPr>
        <p:spPr>
          <a:xfrm>
            <a:off x="4643438" y="121442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ObjectivityStore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5929322" y="571480"/>
            <a:ext cx="2214578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????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Abgerundetes Rechteck 56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Abgerundetes Rechteck 57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9" name="Abgerundetes Rechteck 58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61" name="Abgerundetes Rechteck 60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64" name="Abgerundetes Rechteck 63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5" name="Abgerundetes Rechteck 64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9" name="Abgerundetes Rechteck 68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70" name="Abgerundetes Rechteck 69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71" name="Abgerundetes Rechteck 70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72" name="Abgerundetes Rechteck 71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74" name="Abgerundetes Rechteck 7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90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91" name="Abgerundetes Rechteck 90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94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95" name="Abgerundetes Rechteck 94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108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12" name="Abgerundetes Rechteck 111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3" name="Abgerundetes Rechteck 112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14" name="Abgerundetes Rechteck 113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16" name="Abgerundetes Rechteck 115"/>
          <p:cNvSpPr/>
          <p:nvPr/>
        </p:nvSpPr>
        <p:spPr>
          <a:xfrm>
            <a:off x="3786182" y="321081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19" name="Abgerundetes Rechteck 118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20" name="Abgerundetes Rechteck 119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21" name="Abgerundetes Rechteck 120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Ellipse 125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7" name="Gewinkelte Verbindung 120"/>
          <p:cNvCxnSpPr>
            <a:stCxn id="13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Abgerundetes Rechteck 132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4" name="Gewinkelte Verbindung 124"/>
          <p:cNvCxnSpPr>
            <a:stCxn id="13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winkelte Verbindung 120"/>
          <p:cNvCxnSpPr>
            <a:stCxn id="13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llipse 13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38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llipse 13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68" dur="3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12" grpId="0" animBg="1"/>
      <p:bldP spid="112" grpId="1" animBg="1"/>
      <p:bldP spid="113" grpId="0" animBg="1"/>
      <p:bldP spid="114" grpId="0" animBg="1"/>
      <p:bldP spid="115" grpId="0" animBg="1"/>
      <p:bldP spid="116" grpId="0" animBg="1"/>
      <p:bldP spid="119" grpId="0" animBg="1"/>
      <p:bldP spid="119" grpId="1" animBg="1"/>
      <p:bldP spid="119" grpId="2" animBg="1"/>
      <p:bldP spid="120" grpId="0" animBg="1"/>
      <p:bldP spid="120" grpId="1" animBg="1"/>
      <p:bldP spid="120" grpId="2" animBg="1"/>
      <p:bldP spid="121" grpId="0" animBg="1"/>
      <p:bldP spid="121" grpId="1" animBg="1"/>
      <p:bldP spid="121" grpId="2" animBg="1"/>
      <p:bldP spid="126" grpId="0" animBg="1"/>
      <p:bldP spid="131" grpId="0"/>
      <p:bldP spid="133" grpId="0" animBg="1"/>
      <p:bldP spid="133" grpId="1" animBg="1"/>
      <p:bldP spid="133" grpId="2" animBg="1"/>
      <p:bldP spid="133" grpId="3" animBg="1"/>
      <p:bldP spid="137" grpId="0" animBg="1"/>
      <p:bldP spid="1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98" name="Gruppieren 97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99" name="Gerade Verbindung 98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102" name="Gerade Verbindung 101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feld 103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105" name="Gruppieren 104"/>
          <p:cNvGrpSpPr/>
          <p:nvPr/>
        </p:nvGrpSpPr>
        <p:grpSpPr>
          <a:xfrm>
            <a:off x="2786050" y="2502688"/>
            <a:ext cx="3356792" cy="1574018"/>
            <a:chOff x="2940038" y="2652706"/>
            <a:chExt cx="3356792" cy="1574018"/>
          </a:xfrm>
        </p:grpSpPr>
        <p:sp>
          <p:nvSpPr>
            <p:cNvPr id="106" name="Textfeld 105"/>
            <p:cNvSpPr txBox="1"/>
            <p:nvPr/>
          </p:nvSpPr>
          <p:spPr>
            <a:xfrm>
              <a:off x="2940038" y="2652706"/>
              <a:ext cx="3349167" cy="157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107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122" name="Gerade Verbindung 121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Gerade Verbindung 122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117" name="Gerade Verbindung 116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Gerade Verbindung 117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2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128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129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130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  <p:sp>
        <p:nvSpPr>
          <p:cNvPr id="140" name="Ellipse 139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4.23682E-6 L 0.24792 0.222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4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8" dur="14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4" dur="6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5" dur="14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51" dur="6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0" grpId="0"/>
      <p:bldP spid="90" grpId="1"/>
      <p:bldP spid="94" grpId="0" animBg="1"/>
      <p:bldP spid="94" grpId="1" animBg="1"/>
      <p:bldP spid="104" grpId="0"/>
      <p:bldP spid="140" grpId="0" animBg="1"/>
      <p:bldP spid="140" grpId="1" animBg="1"/>
      <p:bldP spid="14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385060" y="1500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  <a:endParaRPr lang="de-DE" sz="3200"/>
          </a:p>
        </p:txBody>
      </p:sp>
      <p:sp>
        <p:nvSpPr>
          <p:cNvPr id="8" name="Textfeld 7"/>
          <p:cNvSpPr txBox="1"/>
          <p:nvPr/>
        </p:nvSpPr>
        <p:spPr>
          <a:xfrm>
            <a:off x="3000364" y="142852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EObjectImpl</a:t>
            </a:r>
            <a:endParaRPr lang="de-DE" sz="3200"/>
          </a:p>
        </p:txBody>
      </p:sp>
      <p:sp>
        <p:nvSpPr>
          <p:cNvPr id="9" name="Rechteck 8"/>
          <p:cNvSpPr/>
          <p:nvPr/>
        </p:nvSpPr>
        <p:spPr>
          <a:xfrm>
            <a:off x="2643174" y="71414"/>
            <a:ext cx="357190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/>
          <p:cNvGrpSpPr/>
          <p:nvPr/>
        </p:nvGrpSpPr>
        <p:grpSpPr>
          <a:xfrm>
            <a:off x="4214810" y="2893215"/>
            <a:ext cx="471683" cy="964413"/>
            <a:chOff x="7429520" y="1643050"/>
            <a:chExt cx="571504" cy="1214447"/>
          </a:xfrm>
        </p:grpSpPr>
        <p:cxnSp>
          <p:nvCxnSpPr>
            <p:cNvPr id="11" name="Gerade Verbindung 10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leichschenkliges Dreieck 11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2457941" y="3000372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CDOObjectImpl</a:t>
            </a:r>
            <a:endParaRPr lang="de-DE" sz="4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000232" y="785794"/>
            <a:ext cx="4927018" cy="4927018"/>
            <a:chOff x="2000232" y="785794"/>
            <a:chExt cx="4927018" cy="4927018"/>
          </a:xfrm>
        </p:grpSpPr>
        <p:sp>
          <p:nvSpPr>
            <p:cNvPr id="7" name="Ellipse 6"/>
            <p:cNvSpPr/>
            <p:nvPr/>
          </p:nvSpPr>
          <p:spPr>
            <a:xfrm>
              <a:off x="2000232" y="785794"/>
              <a:ext cx="4927018" cy="49270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457941" y="1857364"/>
              <a:ext cx="4185761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CDOObjectImpl</a:t>
              </a:r>
            </a:p>
            <a:p>
              <a:pPr algn="ctr"/>
              <a:endPara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CDOID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CDORevision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CDOState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CDOView</a:t>
              </a:r>
              <a:endParaRPr lang="de-DE" sz="4000"/>
            </a:p>
          </p:txBody>
        </p:sp>
      </p:grpSp>
      <p:sp>
        <p:nvSpPr>
          <p:cNvPr id="54" name="Wolke 53"/>
          <p:cNvSpPr/>
          <p:nvPr/>
        </p:nvSpPr>
        <p:spPr>
          <a:xfrm>
            <a:off x="2811569" y="2289276"/>
            <a:ext cx="3323648" cy="2558076"/>
          </a:xfrm>
          <a:prstGeom prst="clou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bg1"/>
                </a:solidFill>
              </a:rPr>
              <a:t>Native</a:t>
            </a:r>
          </a:p>
          <a:p>
            <a:pPr algn="ctr"/>
            <a:r>
              <a:rPr lang="de-DE" sz="2800" b="1" smtClean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55" name="Wolke 54"/>
          <p:cNvSpPr/>
          <p:nvPr/>
        </p:nvSpPr>
        <p:spPr>
          <a:xfrm>
            <a:off x="702378" y="4283691"/>
            <a:ext cx="2357454" cy="17375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Dynamic</a:t>
            </a:r>
          </a:p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</p:txBody>
      </p:sp>
      <p:sp>
        <p:nvSpPr>
          <p:cNvPr id="56" name="Wolke 55"/>
          <p:cNvSpPr/>
          <p:nvPr/>
        </p:nvSpPr>
        <p:spPr>
          <a:xfrm>
            <a:off x="5796136" y="4293096"/>
            <a:ext cx="2357454" cy="173759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Legacy</a:t>
            </a:r>
          </a:p>
          <a:p>
            <a:pPr algn="ctr"/>
            <a:r>
              <a:rPr lang="de-DE" sz="2800" b="1" smtClean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Gewinkelte Verbindung 47"/>
          <p:cNvCxnSpPr>
            <a:stCxn id="84" idx="1"/>
            <a:endCxn id="15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Abgerundetes Rechteck 83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winkelte Verbindung 47"/>
          <p:cNvCxnSpPr>
            <a:stCxn id="15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Gewinkelte Verbindung 47"/>
          <p:cNvCxnSpPr>
            <a:stCxn id="15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Gewinkelte Verbindung 47"/>
          <p:cNvCxnSpPr>
            <a:stCxn id="15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" name="Gewinkelte Verbindung 47"/>
          <p:cNvCxnSpPr>
            <a:stCxn id="153" idx="2"/>
            <a:endCxn id="15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Gewinkelte Verbindung 47"/>
          <p:cNvCxnSpPr>
            <a:stCxn id="152" idx="0"/>
            <a:endCxn id="15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Gewinkelte Verbindung 47"/>
          <p:cNvCxnSpPr>
            <a:stCxn id="154" idx="2"/>
            <a:endCxn id="15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feld 102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873835" y="1868462"/>
            <a:ext cx="16979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transaction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750557" y="3274737"/>
            <a:ext cx="19367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transaction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Gewinkelte Verbindung 47"/>
          <p:cNvCxnSpPr>
            <a:stCxn id="155" idx="0"/>
            <a:endCxn id="15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Abgerundetes Rechteck 15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152" name="Abgerundetes Rechteck 15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154" name="Abgerundetes Rechteck 15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155" name="Abgerundetes Rechteck 15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/>
      <p:bldP spid="91" grpId="0"/>
      <p:bldP spid="93" grpId="0"/>
      <p:bldP spid="95" grpId="0"/>
      <p:bldP spid="103" grpId="0"/>
      <p:bldP spid="104" grpId="0"/>
      <p:bldP spid="105" grpId="0"/>
      <p:bldP spid="117" grpId="0"/>
      <p:bldP spid="150" grpId="0"/>
      <p:bldP spid="151" grpId="0" animBg="1"/>
      <p:bldP spid="152" grpId="0" animBg="1"/>
      <p:bldP spid="153" grpId="0" animBg="1"/>
      <p:bldP spid="154" grpId="0" animBg="1"/>
      <p:bldP spid="1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smtClean="0">
                <a:solidFill>
                  <a:srgbClr val="2F2672"/>
                </a:solidFill>
              </a:rPr>
              <a:t>Demo Time</a:t>
            </a:r>
            <a:endParaRPr lang="de-DE" sz="4800" b="1">
              <a:solidFill>
                <a:srgbClr val="2F26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But what about your user interfaces?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2537504" y="124335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098" y="212113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59314" y="429325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766108" y="12541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36624" y="431003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722080" y="2517167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4139952" y="2852936"/>
            <a:ext cx="1014736" cy="917245"/>
          </a:xfrm>
          <a:prstGeom prst="can">
            <a:avLst/>
          </a:prstGeom>
          <a:gradFill>
            <a:gsLst>
              <a:gs pos="17000">
                <a:srgbClr val="52418F"/>
              </a:gs>
              <a:gs pos="99000">
                <a:srgbClr val="BC99E3"/>
              </a:gs>
            </a:gsLst>
            <a:lin ang="5400000" scaled="0"/>
          </a:gradFill>
          <a:effectLst>
            <a:outerShdw blurRad="50800" dist="165100" dir="174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CDO</a:t>
            </a:r>
            <a:endParaRPr lang="de-DE" sz="2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851251" y="4855715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1071538" y="2786058"/>
            <a:ext cx="7572428" cy="3539207"/>
          </a:xfrm>
        </p:spPr>
        <p:txBody>
          <a:bodyPr>
            <a:normAutofit fontScale="92500" lnSpcReduction="10000"/>
          </a:bodyPr>
          <a:lstStyle/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Huge models require lots of smaller files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Partitioning must be done at design time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Saving changes is not transactional safe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Loading single objects is still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Garbage collection of objects is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Conflicts must be resolved in text form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change notifications to other clients</a:t>
            </a:r>
          </a:p>
          <a:p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51251" y="4855715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539599" y="123983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098" y="212113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59314" y="429325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765593" y="12541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718184" y="2517167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336624" y="4310184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Z:\EBOOKS\Informatik\Präsentationen und Papers\Eclipse\CDO\CDO Poster\pictures\diagram_non_conflic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34" y="1905528"/>
            <a:ext cx="1963998" cy="1539202"/>
          </a:xfrm>
          <a:prstGeom prst="rect">
            <a:avLst/>
          </a:prstGeom>
          <a:noFill/>
        </p:spPr>
      </p:pic>
      <p:pic>
        <p:nvPicPr>
          <p:cNvPr id="14" name="Picture 3" descr="Z:\EBOOKS\Informatik\Präsentationen und Papers\Eclipse\CDO\CDO Poster\pictures\diagram_conflict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8170" y="1239831"/>
            <a:ext cx="1975032" cy="1528168"/>
          </a:xfrm>
          <a:prstGeom prst="rect">
            <a:avLst/>
          </a:prstGeom>
          <a:noFill/>
        </p:spPr>
      </p:pic>
      <p:pic>
        <p:nvPicPr>
          <p:cNvPr id="15" name="Picture 5" descr="Z:\EBOOKS\Informatik\Präsentationen und Papers\Eclipse\CDO\CDO Poster\pictures\tree_non_conflict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082" y="1254199"/>
            <a:ext cx="1246808" cy="1401280"/>
          </a:xfrm>
          <a:prstGeom prst="rect">
            <a:avLst/>
          </a:prstGeom>
          <a:noFill/>
        </p:spPr>
      </p:pic>
      <p:pic>
        <p:nvPicPr>
          <p:cNvPr id="16" name="Picture 66" descr="web2 Kopi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29094" y="3806128"/>
            <a:ext cx="2365238" cy="1806344"/>
          </a:xfrm>
          <a:prstGeom prst="rect">
            <a:avLst/>
          </a:prstGeom>
          <a:noFill/>
        </p:spPr>
      </p:pic>
      <p:pic>
        <p:nvPicPr>
          <p:cNvPr id="17" name="Picture 3" descr="Z:\EBOOKS\Informatik\_STUDIUM\AI\Semester 9 - Diplomarbeit\_Diplomarbeit\Abschlusspräsentation\Bilder\n800_3 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5424" y="3803438"/>
            <a:ext cx="3168352" cy="2217846"/>
          </a:xfrm>
          <a:prstGeom prst="rect">
            <a:avLst/>
          </a:prstGeom>
          <a:noFill/>
        </p:spPr>
      </p:pic>
      <p:sp>
        <p:nvSpPr>
          <p:cNvPr id="18" name="Zylinder 17"/>
          <p:cNvSpPr/>
          <p:nvPr/>
        </p:nvSpPr>
        <p:spPr>
          <a:xfrm>
            <a:off x="4139952" y="2852936"/>
            <a:ext cx="1014736" cy="917245"/>
          </a:xfrm>
          <a:prstGeom prst="can">
            <a:avLst/>
          </a:prstGeom>
          <a:gradFill>
            <a:gsLst>
              <a:gs pos="17000">
                <a:srgbClr val="52418F"/>
              </a:gs>
              <a:gs pos="99000">
                <a:srgbClr val="BC99E3"/>
              </a:gs>
            </a:gsLst>
            <a:lin ang="5400000" scaled="0"/>
          </a:gradFill>
          <a:effectLst>
            <a:outerShdw blurRad="50800" dist="165100" dir="174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CDO</a:t>
            </a:r>
            <a:endParaRPr lang="de-DE" sz="2000" dirty="0"/>
          </a:p>
        </p:txBody>
      </p:sp>
      <p:pic>
        <p:nvPicPr>
          <p:cNvPr id="19" name="Picture 4" descr="Z:\EBOOKS\Informatik\Präsentationen und Papers\Eclipse\CDO\CDO Poster\pictures\tree_conflict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54294" y="2074868"/>
            <a:ext cx="1241292" cy="1412314"/>
          </a:xfrm>
          <a:prstGeom prst="rect">
            <a:avLst/>
          </a:prstGeom>
          <a:noFill/>
        </p:spPr>
      </p:pic>
      <p:pic>
        <p:nvPicPr>
          <p:cNvPr id="20" name="Picture 6" descr="Z:\EBOOKS\Informatik\Präsentationen und Papers\Eclipse\CDO\CDO Poster\pictures\dawn_explorer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8565" y="3933210"/>
            <a:ext cx="2098202" cy="1793144"/>
          </a:xfrm>
          <a:prstGeom prst="rect">
            <a:avLst/>
          </a:prstGeom>
          <a:noFill/>
        </p:spPr>
      </p:pic>
      <p:pic>
        <p:nvPicPr>
          <p:cNvPr id="21" name="Picture 2" descr="Z:\EBOOKS\Informatik\Präsentationen und Papers\Eclipse\Dawn\ESE 2010\graphit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872" y="4570432"/>
            <a:ext cx="1872206" cy="1596206"/>
          </a:xfrm>
          <a:prstGeom prst="rect">
            <a:avLst/>
          </a:prstGeom>
          <a:noFill/>
        </p:spPr>
      </p:pic>
      <p:sp>
        <p:nvSpPr>
          <p:cNvPr id="22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But what about your user interfaces?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Z:\EBOOKS\Informatik\Programmierung\Eclipse\Dawn\dawn logo\dawn_logo_856x8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40968" y="5877272"/>
            <a:ext cx="5218113" cy="52181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72 -0.0886 C -0.02899 -0.16886 0.13472 -0.46334 0.26927 -0.57021 C 0.40382 -0.67708 0.62517 -0.69628 0.71875 -0.72959 " pathEditMode="relative" rAng="0" ptsTypes="a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Form 29"/>
          <p:cNvCxnSpPr>
            <a:stCxn id="13" idx="3"/>
          </p:cNvCxnSpPr>
          <p:nvPr/>
        </p:nvCxnSpPr>
        <p:spPr>
          <a:xfrm>
            <a:off x="2699792" y="1545940"/>
            <a:ext cx="1296143" cy="212078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Form 30"/>
          <p:cNvCxnSpPr>
            <a:stCxn id="14" idx="1"/>
          </p:cNvCxnSpPr>
          <p:nvPr/>
        </p:nvCxnSpPr>
        <p:spPr>
          <a:xfrm rot="10800000" flipV="1">
            <a:off x="4932040" y="1545940"/>
            <a:ext cx="1440160" cy="212078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s Rechteck 8"/>
          <p:cNvSpPr/>
          <p:nvPr/>
        </p:nvSpPr>
        <p:spPr>
          <a:xfrm>
            <a:off x="3419872" y="3666728"/>
            <a:ext cx="2160240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Dawn GenModel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11560" y="5013176"/>
            <a:ext cx="2088232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my.diagram.dawn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372200" y="5013176"/>
            <a:ext cx="2088232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my.editor.dawn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3419872" y="5013176"/>
            <a:ext cx="2160240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Web Project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611560" y="1196752"/>
            <a:ext cx="2088232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my.gmfgen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6372200" y="1196752"/>
            <a:ext cx="2088232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my.genmodel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611560" y="2564904"/>
            <a:ext cx="2088232" cy="6983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bg1">
                    <a:lumMod val="85000"/>
                  </a:schemeClr>
                </a:solidFill>
              </a:rPr>
              <a:t>my.diagram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6372200" y="2564904"/>
            <a:ext cx="2088232" cy="69837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smtClean="0">
                <a:solidFill>
                  <a:schemeClr val="bg1">
                    <a:lumMod val="85000"/>
                  </a:schemeClr>
                </a:solidFill>
              </a:rPr>
              <a:t>my.editor</a:t>
            </a:r>
          </a:p>
        </p:txBody>
      </p:sp>
      <p:cxnSp>
        <p:nvCxnSpPr>
          <p:cNvPr id="17" name="Gerade Verbindung mit Pfeil 16"/>
          <p:cNvCxnSpPr>
            <a:stCxn id="13" idx="2"/>
            <a:endCxn id="15" idx="0"/>
          </p:cNvCxnSpPr>
          <p:nvPr/>
        </p:nvCxnSpPr>
        <p:spPr>
          <a:xfrm rot="5400000">
            <a:off x="1320788" y="2230016"/>
            <a:ext cx="66977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4" idx="2"/>
            <a:endCxn id="16" idx="0"/>
          </p:cNvCxnSpPr>
          <p:nvPr/>
        </p:nvCxnSpPr>
        <p:spPr>
          <a:xfrm rot="5400000">
            <a:off x="7081428" y="2230016"/>
            <a:ext cx="66977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10" idx="0"/>
            <a:endCxn id="15" idx="2"/>
          </p:cNvCxnSpPr>
          <p:nvPr/>
        </p:nvCxnSpPr>
        <p:spPr>
          <a:xfrm rot="5400000" flipH="1" flipV="1">
            <a:off x="780728" y="4138228"/>
            <a:ext cx="1749896" cy="158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11" idx="0"/>
            <a:endCxn id="16" idx="2"/>
          </p:cNvCxnSpPr>
          <p:nvPr/>
        </p:nvCxnSpPr>
        <p:spPr>
          <a:xfrm rot="5400000" flipH="1" flipV="1">
            <a:off x="6541368" y="4138228"/>
            <a:ext cx="1749896" cy="1588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9" idx="2"/>
            <a:endCxn id="12" idx="0"/>
          </p:cNvCxnSpPr>
          <p:nvPr/>
        </p:nvCxnSpPr>
        <p:spPr>
          <a:xfrm rot="5400000">
            <a:off x="4175956" y="4689140"/>
            <a:ext cx="64807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Form 56"/>
          <p:cNvCxnSpPr>
            <a:stCxn id="9" idx="1"/>
            <a:endCxn id="44" idx="0"/>
          </p:cNvCxnSpPr>
          <p:nvPr/>
        </p:nvCxnSpPr>
        <p:spPr>
          <a:xfrm rot="10800000" flipV="1">
            <a:off x="2278408" y="4015916"/>
            <a:ext cx="1141465" cy="99726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Form 59"/>
          <p:cNvCxnSpPr>
            <a:stCxn id="9" idx="3"/>
            <a:endCxn id="46" idx="0"/>
          </p:cNvCxnSpPr>
          <p:nvPr/>
        </p:nvCxnSpPr>
        <p:spPr>
          <a:xfrm>
            <a:off x="5580112" y="4015916"/>
            <a:ext cx="1224136" cy="99726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smtClean="0"/>
              <a:t>Generate your extension</a:t>
            </a:r>
            <a:endParaRPr lang="en-GB" dirty="0"/>
          </a:p>
        </p:txBody>
      </p:sp>
      <p:sp>
        <p:nvSpPr>
          <p:cNvPr id="44" name="Rechteck 43"/>
          <p:cNvSpPr/>
          <p:nvPr/>
        </p:nvSpPr>
        <p:spPr>
          <a:xfrm>
            <a:off x="2062383" y="5013176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/>
          <p:cNvSpPr/>
          <p:nvPr/>
        </p:nvSpPr>
        <p:spPr>
          <a:xfrm>
            <a:off x="6588224" y="5013176"/>
            <a:ext cx="43204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smtClean="0">
                <a:solidFill>
                  <a:srgbClr val="2F2672"/>
                </a:solidFill>
              </a:rPr>
              <a:t>Demo Time</a:t>
            </a:r>
            <a:endParaRPr lang="de-DE" sz="4800" b="1">
              <a:solidFill>
                <a:srgbClr val="2F26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2555776" y="1844824"/>
            <a:ext cx="1800200" cy="2376264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Abgerundetes Rechteck 29"/>
          <p:cNvSpPr/>
          <p:nvPr/>
        </p:nvSpPr>
        <p:spPr>
          <a:xfrm>
            <a:off x="395536" y="1196752"/>
            <a:ext cx="1872208" cy="1800200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Abgerundetes Rechteck 30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Gerade Verbindung 33"/>
          <p:cNvCxnSpPr>
            <a:stCxn id="31" idx="2"/>
            <a:endCxn id="33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bgerundetes Rechteck 34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Gerade Verbindung 35"/>
          <p:cNvCxnSpPr>
            <a:stCxn id="35" idx="1"/>
            <a:endCxn id="33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bgerundetes Rechteck 36"/>
          <p:cNvSpPr/>
          <p:nvPr/>
        </p:nvSpPr>
        <p:spPr>
          <a:xfrm>
            <a:off x="2771800" y="2999802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Gerade Verbindung 37"/>
          <p:cNvCxnSpPr>
            <a:stCxn id="35" idx="2"/>
            <a:endCxn id="37" idx="0"/>
          </p:cNvCxnSpPr>
          <p:nvPr/>
        </p:nvCxnSpPr>
        <p:spPr>
          <a:xfrm rot="5400000">
            <a:off x="3309010" y="2852936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/>
          <p:cNvCxnSpPr>
            <a:stCxn id="37" idx="2"/>
            <a:endCxn id="32" idx="0"/>
          </p:cNvCxnSpPr>
          <p:nvPr/>
        </p:nvCxnSpPr>
        <p:spPr>
          <a:xfrm rot="5400000">
            <a:off x="3310435" y="350243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ussdiagramm: Magnetplattenspeicher 39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Gerade Verbindung 40"/>
          <p:cNvCxnSpPr>
            <a:stCxn id="32" idx="2"/>
            <a:endCxn id="40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Client / Server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5536" y="1196752"/>
            <a:ext cx="3960440" cy="3024336"/>
          </a:xfrm>
          <a:prstGeom prst="roundRect">
            <a:avLst>
              <a:gd name="adj" fmla="val 457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erade Verbindung 9"/>
          <p:cNvCxnSpPr>
            <a:stCxn id="7" idx="2"/>
            <a:endCxn id="9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rade Verbindung 11"/>
          <p:cNvCxnSpPr>
            <a:stCxn id="11" idx="1"/>
            <a:endCxn id="9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2771800" y="2999802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>
            <a:stCxn id="11" idx="2"/>
            <a:endCxn id="13" idx="0"/>
          </p:cNvCxnSpPr>
          <p:nvPr/>
        </p:nvCxnSpPr>
        <p:spPr>
          <a:xfrm rot="5400000">
            <a:off x="3309010" y="2852936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3310435" y="350243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Embedded Repository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5536" y="1196752"/>
            <a:ext cx="3960440" cy="3024336"/>
          </a:xfrm>
          <a:prstGeom prst="roundRect">
            <a:avLst>
              <a:gd name="adj" fmla="val 4573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Logic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erade Verbindung 9"/>
          <p:cNvCxnSpPr>
            <a:stCxn id="7" idx="2"/>
            <a:endCxn id="9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rade Verbindung 11"/>
          <p:cNvCxnSpPr>
            <a:stCxn id="11" idx="1"/>
            <a:endCxn id="9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2771800" y="2999802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>
            <a:stCxn id="11" idx="2"/>
            <a:endCxn id="13" idx="0"/>
          </p:cNvCxnSpPr>
          <p:nvPr/>
        </p:nvCxnSpPr>
        <p:spPr>
          <a:xfrm rot="5400000">
            <a:off x="3309010" y="2852936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3310435" y="350243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Embedded Session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95536" y="1196752"/>
            <a:ext cx="5760640" cy="3024336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erade Verbindung 9"/>
          <p:cNvCxnSpPr>
            <a:stCxn id="7" idx="2"/>
            <a:endCxn id="9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gerundetes Rechteck 10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Gerade Verbindung 11"/>
          <p:cNvCxnSpPr>
            <a:stCxn id="11" idx="1"/>
            <a:endCxn id="9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2699792" y="2996952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OfflineClone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>
            <a:stCxn id="11" idx="2"/>
            <a:endCxn id="13" idx="0"/>
          </p:cNvCxnSpPr>
          <p:nvPr/>
        </p:nvCxnSpPr>
        <p:spPr>
          <a:xfrm rot="5400000">
            <a:off x="3310435" y="285151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3309010" y="350100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6444208" y="3140968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948264" y="4944018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948264" y="364502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Gerade Verbindung 20"/>
          <p:cNvCxnSpPr>
            <a:stCxn id="20" idx="1"/>
            <a:endCxn id="28" idx="3"/>
          </p:cNvCxnSpPr>
          <p:nvPr/>
        </p:nvCxnSpPr>
        <p:spPr>
          <a:xfrm rot="10800000">
            <a:off x="6012160" y="3823619"/>
            <a:ext cx="9361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6588224" y="4295946"/>
            <a:ext cx="208823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MasterRepository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Gerade Verbindung 22"/>
          <p:cNvCxnSpPr>
            <a:stCxn id="20" idx="2"/>
            <a:endCxn id="22" idx="0"/>
          </p:cNvCxnSpPr>
          <p:nvPr/>
        </p:nvCxnSpPr>
        <p:spPr>
          <a:xfrm rot="5400000">
            <a:off x="7485474" y="4149080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22" idx="2"/>
            <a:endCxn id="19" idx="0"/>
          </p:cNvCxnSpPr>
          <p:nvPr/>
        </p:nvCxnSpPr>
        <p:spPr>
          <a:xfrm rot="5400000">
            <a:off x="7486899" y="479857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/>
          <p:cNvSpPr/>
          <p:nvPr/>
        </p:nvSpPr>
        <p:spPr>
          <a:xfrm>
            <a:off x="7092280" y="5805264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erade Verbindung 25"/>
          <p:cNvCxnSpPr>
            <a:stCxn id="19" idx="2"/>
            <a:endCxn id="25" idx="1"/>
          </p:cNvCxnSpPr>
          <p:nvPr/>
        </p:nvCxnSpPr>
        <p:spPr>
          <a:xfrm rot="5400000">
            <a:off x="7380312" y="555323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499992" y="2996952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Synchronizer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499992" y="3645024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Gerade Verbindung 28"/>
          <p:cNvCxnSpPr>
            <a:stCxn id="27" idx="2"/>
            <a:endCxn id="28" idx="0"/>
          </p:cNvCxnSpPr>
          <p:nvPr/>
        </p:nvCxnSpPr>
        <p:spPr>
          <a:xfrm rot="5400000">
            <a:off x="5110635" y="349958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27" idx="1"/>
            <a:endCxn id="13" idx="3"/>
          </p:cNvCxnSpPr>
          <p:nvPr/>
        </p:nvCxnSpPr>
        <p:spPr>
          <a:xfrm rot="10800000">
            <a:off x="4211960" y="3175547"/>
            <a:ext cx="2880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Clone (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Embedded)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2555776" y="1844824"/>
            <a:ext cx="3600400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Clone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95536" y="1196752"/>
            <a:ext cx="1872208" cy="1800200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11560" y="1700808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771800" y="364787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11560" y="2348880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Gerade Verbindung 10"/>
          <p:cNvCxnSpPr>
            <a:stCxn id="8" idx="2"/>
            <a:endCxn id="10" idx="0"/>
          </p:cNvCxnSpPr>
          <p:nvPr/>
        </p:nvCxnSpPr>
        <p:spPr>
          <a:xfrm rot="5400000">
            <a:off x="1193039" y="2203439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2771800" y="234888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Gerade Verbindung 12"/>
          <p:cNvCxnSpPr>
            <a:stCxn id="12" idx="1"/>
            <a:endCxn id="10" idx="3"/>
          </p:cNvCxnSpPr>
          <p:nvPr/>
        </p:nvCxnSpPr>
        <p:spPr>
          <a:xfrm rot="10800000">
            <a:off x="2065400" y="2527475"/>
            <a:ext cx="70640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2699792" y="2996952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OfflineClone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Gerade Verbindung 14"/>
          <p:cNvCxnSpPr>
            <a:stCxn id="12" idx="2"/>
            <a:endCxn id="14" idx="0"/>
          </p:cNvCxnSpPr>
          <p:nvPr/>
        </p:nvCxnSpPr>
        <p:spPr>
          <a:xfrm rot="5400000">
            <a:off x="3310435" y="285151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>
            <a:stCxn id="14" idx="2"/>
            <a:endCxn id="9" idx="0"/>
          </p:cNvCxnSpPr>
          <p:nvPr/>
        </p:nvCxnSpPr>
        <p:spPr>
          <a:xfrm rot="5400000">
            <a:off x="3309010" y="350100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Magnetplattenspeicher 16"/>
          <p:cNvSpPr/>
          <p:nvPr/>
        </p:nvSpPr>
        <p:spPr>
          <a:xfrm>
            <a:off x="2915816" y="4509120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Gerade Verbindung 17"/>
          <p:cNvCxnSpPr>
            <a:stCxn id="9" idx="2"/>
            <a:endCxn id="17" idx="1"/>
          </p:cNvCxnSpPr>
          <p:nvPr/>
        </p:nvCxnSpPr>
        <p:spPr>
          <a:xfrm rot="5400000">
            <a:off x="3203848" y="4257092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bgerundetes Rechteck 18"/>
          <p:cNvSpPr/>
          <p:nvPr/>
        </p:nvSpPr>
        <p:spPr>
          <a:xfrm>
            <a:off x="6444208" y="3140968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948264" y="4944018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948264" y="3645024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" name="Gerade Verbindung 21"/>
          <p:cNvCxnSpPr>
            <a:stCxn id="21" idx="1"/>
            <a:endCxn id="29" idx="3"/>
          </p:cNvCxnSpPr>
          <p:nvPr/>
        </p:nvCxnSpPr>
        <p:spPr>
          <a:xfrm rot="10800000">
            <a:off x="6012160" y="3823619"/>
            <a:ext cx="93610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gerundetes Rechteck 22"/>
          <p:cNvSpPr/>
          <p:nvPr/>
        </p:nvSpPr>
        <p:spPr>
          <a:xfrm>
            <a:off x="6588224" y="4295946"/>
            <a:ext cx="208823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MasterRepository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Gerade Verbindung 23"/>
          <p:cNvCxnSpPr>
            <a:stCxn id="21" idx="2"/>
            <a:endCxn id="23" idx="0"/>
          </p:cNvCxnSpPr>
          <p:nvPr/>
        </p:nvCxnSpPr>
        <p:spPr>
          <a:xfrm rot="5400000">
            <a:off x="7485474" y="4149080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23" idx="2"/>
            <a:endCxn id="20" idx="0"/>
          </p:cNvCxnSpPr>
          <p:nvPr/>
        </p:nvCxnSpPr>
        <p:spPr>
          <a:xfrm rot="5400000">
            <a:off x="7486899" y="479857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ussdiagramm: Magnetplattenspeicher 25"/>
          <p:cNvSpPr/>
          <p:nvPr/>
        </p:nvSpPr>
        <p:spPr>
          <a:xfrm>
            <a:off x="7092280" y="5805264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Gerade Verbindung 26"/>
          <p:cNvCxnSpPr>
            <a:stCxn id="20" idx="2"/>
            <a:endCxn id="26" idx="1"/>
          </p:cNvCxnSpPr>
          <p:nvPr/>
        </p:nvCxnSpPr>
        <p:spPr>
          <a:xfrm rot="5400000">
            <a:off x="7380312" y="555323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4499992" y="2996952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Synchronizer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4499992" y="3645024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Gerade Verbindung 29"/>
          <p:cNvCxnSpPr>
            <a:stCxn id="28" idx="2"/>
            <a:endCxn id="29" idx="0"/>
          </p:cNvCxnSpPr>
          <p:nvPr/>
        </p:nvCxnSpPr>
        <p:spPr>
          <a:xfrm rot="5400000">
            <a:off x="5110635" y="349958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28" idx="1"/>
            <a:endCxn id="14" idx="3"/>
          </p:cNvCxnSpPr>
          <p:nvPr/>
        </p:nvCxnSpPr>
        <p:spPr>
          <a:xfrm rot="10800000">
            <a:off x="4211960" y="3175547"/>
            <a:ext cx="2880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Clone (Group Server)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99592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???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563888" y="4725144"/>
            <a:ext cx="1872208" cy="792088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15616" y="487201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779912" y="4941168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FO-Monitor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043608" y="4221088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Gerade Verbindung 10"/>
          <p:cNvCxnSpPr>
            <a:stCxn id="10" idx="2"/>
            <a:endCxn id="8" idx="0"/>
          </p:cNvCxnSpPr>
          <p:nvPr/>
        </p:nvCxnSpPr>
        <p:spPr>
          <a:xfrm rot="5400000">
            <a:off x="1652826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agnetplattenspeicher 11"/>
          <p:cNvSpPr/>
          <p:nvPr/>
        </p:nvSpPr>
        <p:spPr>
          <a:xfrm>
            <a:off x="1259632" y="5733256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Gerade Verbindung 12"/>
          <p:cNvCxnSpPr>
            <a:stCxn id="8" idx="2"/>
            <a:endCxn id="12" idx="1"/>
          </p:cNvCxnSpPr>
          <p:nvPr/>
        </p:nvCxnSpPr>
        <p:spPr>
          <a:xfrm rot="5400000">
            <a:off x="1547664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043608" y="3573016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FO-Agent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43608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Gerade Verbindung 15"/>
          <p:cNvCxnSpPr>
            <a:stCxn id="14" idx="0"/>
            <a:endCxn id="15" idx="2"/>
          </p:cNvCxnSpPr>
          <p:nvPr/>
        </p:nvCxnSpPr>
        <p:spPr>
          <a:xfrm rot="5400000" flipH="1" flipV="1">
            <a:off x="1654251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0" idx="0"/>
          </p:cNvCxnSpPr>
          <p:nvPr/>
        </p:nvCxnSpPr>
        <p:spPr>
          <a:xfrm rot="5400000">
            <a:off x="1654251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Fail-Over Monitor (1)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Gerade Verbindung 18"/>
          <p:cNvCxnSpPr>
            <a:stCxn id="9" idx="1"/>
            <a:endCxn id="14" idx="3"/>
          </p:cNvCxnSpPr>
          <p:nvPr/>
        </p:nvCxnSpPr>
        <p:spPr>
          <a:xfrm rot="10800000">
            <a:off x="2555776" y="3751611"/>
            <a:ext cx="1224136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6444208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???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60232" y="487201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588224" y="4221088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Gerade Verbindung 22"/>
          <p:cNvCxnSpPr>
            <a:stCxn id="22" idx="2"/>
            <a:endCxn id="21" idx="0"/>
          </p:cNvCxnSpPr>
          <p:nvPr/>
        </p:nvCxnSpPr>
        <p:spPr>
          <a:xfrm rot="5400000">
            <a:off x="7197442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Magnetplattenspeicher 23"/>
          <p:cNvSpPr/>
          <p:nvPr/>
        </p:nvSpPr>
        <p:spPr>
          <a:xfrm>
            <a:off x="6804248" y="5733256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Gerade Verbindung 24"/>
          <p:cNvCxnSpPr>
            <a:stCxn id="21" idx="2"/>
            <a:endCxn id="24" idx="1"/>
          </p:cNvCxnSpPr>
          <p:nvPr/>
        </p:nvCxnSpPr>
        <p:spPr>
          <a:xfrm rot="5400000">
            <a:off x="7092280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588224" y="3573016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FO-Agent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588224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8" name="Gerade Verbindung 27"/>
          <p:cNvCxnSpPr>
            <a:stCxn id="26" idx="0"/>
            <a:endCxn id="27" idx="2"/>
          </p:cNvCxnSpPr>
          <p:nvPr/>
        </p:nvCxnSpPr>
        <p:spPr>
          <a:xfrm rot="5400000" flipH="1" flipV="1">
            <a:off x="7198867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2"/>
            <a:endCxn id="22" idx="0"/>
          </p:cNvCxnSpPr>
          <p:nvPr/>
        </p:nvCxnSpPr>
        <p:spPr>
          <a:xfrm rot="5400000">
            <a:off x="7198867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9" idx="3"/>
            <a:endCxn id="26" idx="1"/>
          </p:cNvCxnSpPr>
          <p:nvPr/>
        </p:nvCxnSpPr>
        <p:spPr>
          <a:xfrm flipV="1">
            <a:off x="5233752" y="3751611"/>
            <a:ext cx="1354472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928662" y="2714620"/>
            <a:ext cx="7715304" cy="3143271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Does not scale well</a:t>
            </a:r>
          </a:p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suitable for multi-user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99592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563888" y="4725144"/>
            <a:ext cx="1872208" cy="792088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15616" y="487201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779912" y="4941168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FO-Monitor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043608" y="4221088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Gerade Verbindung 10"/>
          <p:cNvCxnSpPr>
            <a:stCxn id="10" idx="2"/>
            <a:endCxn id="8" idx="0"/>
          </p:cNvCxnSpPr>
          <p:nvPr/>
        </p:nvCxnSpPr>
        <p:spPr>
          <a:xfrm rot="5400000">
            <a:off x="1652826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agnetplattenspeicher 11"/>
          <p:cNvSpPr/>
          <p:nvPr/>
        </p:nvSpPr>
        <p:spPr>
          <a:xfrm>
            <a:off x="1259632" y="5733256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Gerade Verbindung 12"/>
          <p:cNvCxnSpPr>
            <a:stCxn id="8" idx="2"/>
            <a:endCxn id="12" idx="1"/>
          </p:cNvCxnSpPr>
          <p:nvPr/>
        </p:nvCxnSpPr>
        <p:spPr>
          <a:xfrm rot="5400000">
            <a:off x="1547664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043608" y="3573016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FO-Agent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43608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Gerade Verbindung 15"/>
          <p:cNvCxnSpPr>
            <a:stCxn id="14" idx="0"/>
            <a:endCxn id="15" idx="2"/>
          </p:cNvCxnSpPr>
          <p:nvPr/>
        </p:nvCxnSpPr>
        <p:spPr>
          <a:xfrm rot="5400000" flipH="1" flipV="1">
            <a:off x="1654251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0" idx="0"/>
          </p:cNvCxnSpPr>
          <p:nvPr/>
        </p:nvCxnSpPr>
        <p:spPr>
          <a:xfrm rot="5400000">
            <a:off x="1654251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Fail-Over Monitor (2)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Gerade Verbindung 18"/>
          <p:cNvCxnSpPr>
            <a:stCxn id="9" idx="1"/>
            <a:endCxn id="14" idx="3"/>
          </p:cNvCxnSpPr>
          <p:nvPr/>
        </p:nvCxnSpPr>
        <p:spPr>
          <a:xfrm rot="10800000">
            <a:off x="2555776" y="3751611"/>
            <a:ext cx="1224136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6444208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60232" y="487201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588224" y="4221088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Gerade Verbindung 22"/>
          <p:cNvCxnSpPr>
            <a:stCxn id="22" idx="2"/>
            <a:endCxn id="21" idx="0"/>
          </p:cNvCxnSpPr>
          <p:nvPr/>
        </p:nvCxnSpPr>
        <p:spPr>
          <a:xfrm rot="5400000">
            <a:off x="7197442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Magnetplattenspeicher 23"/>
          <p:cNvSpPr/>
          <p:nvPr/>
        </p:nvSpPr>
        <p:spPr>
          <a:xfrm>
            <a:off x="6804248" y="5733256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Gerade Verbindung 24"/>
          <p:cNvCxnSpPr>
            <a:stCxn id="21" idx="2"/>
            <a:endCxn id="24" idx="1"/>
          </p:cNvCxnSpPr>
          <p:nvPr/>
        </p:nvCxnSpPr>
        <p:spPr>
          <a:xfrm rot="5400000">
            <a:off x="7092280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588224" y="3573016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FO-Agent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588224" y="2924944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</a:p>
        </p:txBody>
      </p:sp>
      <p:cxnSp>
        <p:nvCxnSpPr>
          <p:cNvPr id="28" name="Gerade Verbindung 27"/>
          <p:cNvCxnSpPr>
            <a:stCxn id="26" idx="0"/>
            <a:endCxn id="27" idx="2"/>
          </p:cNvCxnSpPr>
          <p:nvPr/>
        </p:nvCxnSpPr>
        <p:spPr>
          <a:xfrm rot="5400000" flipH="1" flipV="1">
            <a:off x="7198867" y="342757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2"/>
            <a:endCxn id="22" idx="0"/>
          </p:cNvCxnSpPr>
          <p:nvPr/>
        </p:nvCxnSpPr>
        <p:spPr>
          <a:xfrm rot="5400000">
            <a:off x="7198867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9" idx="3"/>
            <a:endCxn id="26" idx="1"/>
          </p:cNvCxnSpPr>
          <p:nvPr/>
        </p:nvCxnSpPr>
        <p:spPr>
          <a:xfrm flipV="1">
            <a:off x="5233752" y="3751611"/>
            <a:ext cx="1354472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0" idx="3"/>
            <a:endCxn id="27" idx="1"/>
          </p:cNvCxnSpPr>
          <p:nvPr/>
        </p:nvCxnSpPr>
        <p:spPr>
          <a:xfrm flipV="1">
            <a:off x="2555776" y="3103539"/>
            <a:ext cx="4032448" cy="129614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99592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Master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563888" y="4725144"/>
            <a:ext cx="1872208" cy="792088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115616" y="487201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3779912" y="4941168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FO-Monitor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1043608" y="4221088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Gerade Verbindung 10"/>
          <p:cNvCxnSpPr>
            <a:stCxn id="10" idx="2"/>
            <a:endCxn id="8" idx="0"/>
          </p:cNvCxnSpPr>
          <p:nvPr/>
        </p:nvCxnSpPr>
        <p:spPr>
          <a:xfrm rot="5400000">
            <a:off x="1652826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Magnetplattenspeicher 11"/>
          <p:cNvSpPr/>
          <p:nvPr/>
        </p:nvSpPr>
        <p:spPr>
          <a:xfrm>
            <a:off x="1259632" y="5733256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Gerade Verbindung 12"/>
          <p:cNvCxnSpPr>
            <a:stCxn id="8" idx="2"/>
            <a:endCxn id="12" idx="1"/>
          </p:cNvCxnSpPr>
          <p:nvPr/>
        </p:nvCxnSpPr>
        <p:spPr>
          <a:xfrm rot="5400000">
            <a:off x="1547664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bgerundetes Rechteck 13"/>
          <p:cNvSpPr/>
          <p:nvPr/>
        </p:nvSpPr>
        <p:spPr>
          <a:xfrm>
            <a:off x="1043608" y="3573016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FO-Agent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bgerundetes Rechteck 14"/>
          <p:cNvSpPr/>
          <p:nvPr/>
        </p:nvSpPr>
        <p:spPr>
          <a:xfrm>
            <a:off x="1043608" y="2924944"/>
            <a:ext cx="1512168" cy="35719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</a:rPr>
              <a:t>CDOSession</a:t>
            </a:r>
            <a:endParaRPr lang="de-DE" b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Gerade Verbindung 15"/>
          <p:cNvCxnSpPr>
            <a:stCxn id="14" idx="0"/>
            <a:endCxn id="15" idx="2"/>
          </p:cNvCxnSpPr>
          <p:nvPr/>
        </p:nvCxnSpPr>
        <p:spPr>
          <a:xfrm rot="5400000" flipH="1" flipV="1">
            <a:off x="1654251" y="3427575"/>
            <a:ext cx="290882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>
            <a:stCxn id="14" idx="2"/>
            <a:endCxn id="10" idx="0"/>
          </p:cNvCxnSpPr>
          <p:nvPr/>
        </p:nvCxnSpPr>
        <p:spPr>
          <a:xfrm rot="5400000">
            <a:off x="1654251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Fail-Over Session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Gerade Verbindung 18"/>
          <p:cNvCxnSpPr>
            <a:stCxn id="9" idx="1"/>
            <a:endCxn id="14" idx="3"/>
          </p:cNvCxnSpPr>
          <p:nvPr/>
        </p:nvCxnSpPr>
        <p:spPr>
          <a:xfrm rot="10800000">
            <a:off x="2555776" y="3751611"/>
            <a:ext cx="1224136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6444208" y="2420888"/>
            <a:ext cx="1800200" cy="3024336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Backup 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6660232" y="4872010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Abgerundetes Rechteck 21"/>
          <p:cNvSpPr/>
          <p:nvPr/>
        </p:nvSpPr>
        <p:spPr>
          <a:xfrm>
            <a:off x="6588224" y="4221088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Gerade Verbindung 22"/>
          <p:cNvCxnSpPr>
            <a:stCxn id="22" idx="2"/>
            <a:endCxn id="21" idx="0"/>
          </p:cNvCxnSpPr>
          <p:nvPr/>
        </p:nvCxnSpPr>
        <p:spPr>
          <a:xfrm rot="5400000">
            <a:off x="7197442" y="4725144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Magnetplattenspeicher 23"/>
          <p:cNvSpPr/>
          <p:nvPr/>
        </p:nvSpPr>
        <p:spPr>
          <a:xfrm>
            <a:off x="6804248" y="5733256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5" name="Gerade Verbindung 24"/>
          <p:cNvCxnSpPr>
            <a:stCxn id="21" idx="2"/>
            <a:endCxn id="24" idx="1"/>
          </p:cNvCxnSpPr>
          <p:nvPr/>
        </p:nvCxnSpPr>
        <p:spPr>
          <a:xfrm rot="5400000">
            <a:off x="7092280" y="5481228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bgerundetes Rechteck 25"/>
          <p:cNvSpPr/>
          <p:nvPr/>
        </p:nvSpPr>
        <p:spPr>
          <a:xfrm>
            <a:off x="6588224" y="3573016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FO-Agent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6588224" y="2924944"/>
            <a:ext cx="151216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CDOSession</a:t>
            </a:r>
          </a:p>
        </p:txBody>
      </p:sp>
      <p:cxnSp>
        <p:nvCxnSpPr>
          <p:cNvPr id="28" name="Gerade Verbindung 27"/>
          <p:cNvCxnSpPr>
            <a:stCxn id="26" idx="0"/>
            <a:endCxn id="27" idx="2"/>
          </p:cNvCxnSpPr>
          <p:nvPr/>
        </p:nvCxnSpPr>
        <p:spPr>
          <a:xfrm rot="5400000" flipH="1" flipV="1">
            <a:off x="7198867" y="342757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6" idx="2"/>
            <a:endCxn id="22" idx="0"/>
          </p:cNvCxnSpPr>
          <p:nvPr/>
        </p:nvCxnSpPr>
        <p:spPr>
          <a:xfrm rot="5400000">
            <a:off x="7198867" y="4075647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9" idx="3"/>
            <a:endCxn id="26" idx="1"/>
          </p:cNvCxnSpPr>
          <p:nvPr/>
        </p:nvCxnSpPr>
        <p:spPr>
          <a:xfrm flipV="1">
            <a:off x="5233752" y="3751611"/>
            <a:ext cx="1354472" cy="1368152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0" idx="3"/>
            <a:endCxn id="27" idx="1"/>
          </p:cNvCxnSpPr>
          <p:nvPr/>
        </p:nvCxnSpPr>
        <p:spPr>
          <a:xfrm flipV="1">
            <a:off x="2555776" y="3103539"/>
            <a:ext cx="4032448" cy="129614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/>
          <p:cNvSpPr/>
          <p:nvPr/>
        </p:nvSpPr>
        <p:spPr>
          <a:xfrm>
            <a:off x="3563888" y="1052736"/>
            <a:ext cx="1872208" cy="1728192"/>
          </a:xfrm>
          <a:prstGeom prst="roundRect">
            <a:avLst>
              <a:gd name="adj" fmla="val 759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bgerundetes Rechteck 32"/>
          <p:cNvSpPr/>
          <p:nvPr/>
        </p:nvSpPr>
        <p:spPr>
          <a:xfrm>
            <a:off x="3779912" y="1556792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779912" y="2204864"/>
            <a:ext cx="1453840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FO-Session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5" name="Gerade Verbindung 34"/>
          <p:cNvCxnSpPr>
            <a:stCxn id="33" idx="2"/>
            <a:endCxn id="34" idx="0"/>
          </p:cNvCxnSpPr>
          <p:nvPr/>
        </p:nvCxnSpPr>
        <p:spPr>
          <a:xfrm rot="5400000">
            <a:off x="4361391" y="205942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34" idx="2"/>
            <a:endCxn id="10" idx="3"/>
          </p:cNvCxnSpPr>
          <p:nvPr/>
        </p:nvCxnSpPr>
        <p:spPr>
          <a:xfrm rot="5400000">
            <a:off x="2612490" y="2505340"/>
            <a:ext cx="1837629" cy="195105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9" idx="0"/>
            <a:endCxn id="34" idx="2"/>
          </p:cNvCxnSpPr>
          <p:nvPr/>
        </p:nvCxnSpPr>
        <p:spPr>
          <a:xfrm rot="5400000" flipH="1" flipV="1">
            <a:off x="3317275" y="3751611"/>
            <a:ext cx="2379114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2664296" cy="20882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CDOWorkspace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2664296" cy="38884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475656" y="4583978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230468" y="3284984"/>
            <a:ext cx="185852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Local 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erade Verbindung 9"/>
          <p:cNvCxnSpPr>
            <a:stCxn id="32" idx="2"/>
            <a:endCxn id="9" idx="0"/>
          </p:cNvCxnSpPr>
          <p:nvPr/>
        </p:nvCxnSpPr>
        <p:spPr>
          <a:xfrm rot="5400000">
            <a:off x="2014291" y="313954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115616" y="3933056"/>
            <a:ext cx="208823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Local 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>
            <a:stCxn id="9" idx="2"/>
            <a:endCxn id="13" idx="0"/>
          </p:cNvCxnSpPr>
          <p:nvPr/>
        </p:nvCxnSpPr>
        <p:spPr>
          <a:xfrm rot="5400000">
            <a:off x="2014291" y="378761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2012866" y="4437112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1619672" y="5445224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1907704" y="519319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CDOWorkspace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827584" y="1340768"/>
            <a:ext cx="4752528" cy="3888432"/>
          </a:xfrm>
          <a:prstGeom prst="roundRect">
            <a:avLst>
              <a:gd name="adj" fmla="val 3410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Client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432812" y="1988840"/>
            <a:ext cx="1453840" cy="3571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475656" y="4583978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230468" y="3284984"/>
            <a:ext cx="185852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Local 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erade Verbindung 9"/>
          <p:cNvCxnSpPr>
            <a:stCxn id="32" idx="2"/>
            <a:endCxn id="9" idx="0"/>
          </p:cNvCxnSpPr>
          <p:nvPr/>
        </p:nvCxnSpPr>
        <p:spPr>
          <a:xfrm rot="5400000">
            <a:off x="2014291" y="3139543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2"/>
          <p:cNvSpPr/>
          <p:nvPr/>
        </p:nvSpPr>
        <p:spPr>
          <a:xfrm>
            <a:off x="1115616" y="3933056"/>
            <a:ext cx="208823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Local 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>
            <a:stCxn id="9" idx="2"/>
            <a:endCxn id="13" idx="0"/>
          </p:cNvCxnSpPr>
          <p:nvPr/>
        </p:nvCxnSpPr>
        <p:spPr>
          <a:xfrm rot="5400000">
            <a:off x="2014291" y="378761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>
            <a:stCxn id="13" idx="2"/>
            <a:endCxn id="8" idx="0"/>
          </p:cNvCxnSpPr>
          <p:nvPr/>
        </p:nvCxnSpPr>
        <p:spPr>
          <a:xfrm rot="5400000">
            <a:off x="2012866" y="4437112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Magnetplattenspeicher 15"/>
          <p:cNvSpPr/>
          <p:nvPr/>
        </p:nvSpPr>
        <p:spPr>
          <a:xfrm>
            <a:off x="1619672" y="5445224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Gerade Verbindung 16"/>
          <p:cNvCxnSpPr>
            <a:stCxn id="8" idx="2"/>
            <a:endCxn id="16" idx="1"/>
          </p:cNvCxnSpPr>
          <p:nvPr/>
        </p:nvCxnSpPr>
        <p:spPr>
          <a:xfrm rot="5400000">
            <a:off x="1907704" y="5193196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bgerundetes Rechteck 17"/>
          <p:cNvSpPr/>
          <p:nvPr/>
        </p:nvSpPr>
        <p:spPr>
          <a:xfrm>
            <a:off x="6156176" y="2132856"/>
            <a:ext cx="2376264" cy="2376264"/>
          </a:xfrm>
          <a:prstGeom prst="roundRect">
            <a:avLst>
              <a:gd name="adj" fmla="val 4637"/>
            </a:avLst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2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Server</a:t>
            </a:r>
            <a:endParaRPr lang="de-DE" sz="2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Abgerundetes Rechteck 18"/>
          <p:cNvSpPr/>
          <p:nvPr/>
        </p:nvSpPr>
        <p:spPr>
          <a:xfrm>
            <a:off x="6660232" y="3935906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IStore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Abgerundetes Rechteck 19"/>
          <p:cNvSpPr/>
          <p:nvPr/>
        </p:nvSpPr>
        <p:spPr>
          <a:xfrm>
            <a:off x="6660232" y="2636912"/>
            <a:ext cx="136815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Gerade Verbindung 20"/>
          <p:cNvCxnSpPr>
            <a:stCxn id="20" idx="1"/>
            <a:endCxn id="28" idx="3"/>
          </p:cNvCxnSpPr>
          <p:nvPr/>
        </p:nvCxnSpPr>
        <p:spPr>
          <a:xfrm rot="10800000">
            <a:off x="5292080" y="2815507"/>
            <a:ext cx="136815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bgerundetes Rechteck 21"/>
          <p:cNvSpPr/>
          <p:nvPr/>
        </p:nvSpPr>
        <p:spPr>
          <a:xfrm>
            <a:off x="6300192" y="3287834"/>
            <a:ext cx="2088232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Remote Repository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Gerade Verbindung 22"/>
          <p:cNvCxnSpPr>
            <a:stCxn id="20" idx="2"/>
            <a:endCxn id="22" idx="0"/>
          </p:cNvCxnSpPr>
          <p:nvPr/>
        </p:nvCxnSpPr>
        <p:spPr>
          <a:xfrm rot="5400000">
            <a:off x="7197442" y="3140968"/>
            <a:ext cx="29373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22" idx="2"/>
            <a:endCxn id="19" idx="0"/>
          </p:cNvCxnSpPr>
          <p:nvPr/>
        </p:nvCxnSpPr>
        <p:spPr>
          <a:xfrm rot="5400000">
            <a:off x="7198867" y="3790465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/>
          <p:cNvSpPr/>
          <p:nvPr/>
        </p:nvSpPr>
        <p:spPr>
          <a:xfrm>
            <a:off x="6804248" y="4797152"/>
            <a:ext cx="1080120" cy="576064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DB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Gerade Verbindung 25"/>
          <p:cNvCxnSpPr>
            <a:stCxn id="19" idx="2"/>
            <a:endCxn id="25" idx="1"/>
          </p:cNvCxnSpPr>
          <p:nvPr/>
        </p:nvCxnSpPr>
        <p:spPr>
          <a:xfrm rot="5400000">
            <a:off x="7092280" y="4545124"/>
            <a:ext cx="50405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gerundetes Rechteck 27"/>
          <p:cNvSpPr/>
          <p:nvPr/>
        </p:nvSpPr>
        <p:spPr>
          <a:xfrm>
            <a:off x="3455876" y="2636912"/>
            <a:ext cx="1836204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Remote Session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Gerade Verbindung 28"/>
          <p:cNvCxnSpPr>
            <a:stCxn id="32" idx="3"/>
            <a:endCxn id="28" idx="1"/>
          </p:cNvCxnSpPr>
          <p:nvPr/>
        </p:nvCxnSpPr>
        <p:spPr>
          <a:xfrm>
            <a:off x="3088996" y="2815507"/>
            <a:ext cx="36688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0" y="4766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Offline Workspace (Checkout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sz="2800" b="1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1230468" y="2636912"/>
            <a:ext cx="1858528" cy="357190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CDOWorkspace</a:t>
            </a:r>
            <a:endParaRPr lang="de-DE" sz="14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Gerade Verbindung 39"/>
          <p:cNvCxnSpPr>
            <a:stCxn id="32" idx="0"/>
            <a:endCxn id="7" idx="2"/>
          </p:cNvCxnSpPr>
          <p:nvPr/>
        </p:nvCxnSpPr>
        <p:spPr>
          <a:xfrm rot="5400000" flipH="1" flipV="1">
            <a:off x="2014291" y="2491471"/>
            <a:ext cx="290882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512" y="47667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de-DE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 is a runtime technology.</a:t>
            </a:r>
            <a:br>
              <a:rPr lang="de-DE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People embed it into their products.</a:t>
            </a:r>
            <a:endParaRPr lang="de-DE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828600" y="2420888"/>
            <a:ext cx="83519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Persistent data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 kept safe and consistent.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functionality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scale well with model size.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components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must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 customizeable.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All default implementations </a:t>
            </a:r>
            <a:r>
              <a:rPr lang="de-DE" sz="2800" b="1" u="sng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should</a:t>
            </a:r>
            <a: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perform well.</a:t>
            </a:r>
            <a:br>
              <a:rPr lang="de-DE" sz="2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b="1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smtClean="0">
                <a:solidFill>
                  <a:srgbClr val="2F2672"/>
                </a:solidFill>
              </a:rPr>
              <a:t>API Demo</a:t>
            </a:r>
            <a:endParaRPr lang="de-DE" sz="4800" b="1">
              <a:solidFill>
                <a:srgbClr val="2F26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512" y="4766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CDO - On the Road to Indigo</a:t>
            </a:r>
            <a:endParaRPr lang="de-DE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521868" y="1385756"/>
            <a:ext cx="5256584" cy="4572032"/>
          </a:xfrm>
        </p:spPr>
        <p:txBody>
          <a:bodyPr/>
          <a:lstStyle/>
          <a:p>
            <a:pPr>
              <a:lnSpc>
                <a:spcPts val="3500"/>
              </a:lnSpc>
              <a:buNone/>
            </a:pPr>
            <a:r>
              <a:rPr lang="en-US" sz="2400" smtClean="0"/>
              <a:t>EObjects on the Server</a:t>
            </a:r>
          </a:p>
          <a:p>
            <a:pPr>
              <a:lnSpc>
                <a:spcPts val="3500"/>
              </a:lnSpc>
              <a:buNone/>
            </a:pPr>
            <a:r>
              <a:rPr lang="en-US" sz="2400" smtClean="0"/>
              <a:t>OCL on the Server</a:t>
            </a:r>
          </a:p>
          <a:p>
            <a:pPr>
              <a:lnSpc>
                <a:spcPts val="3500"/>
              </a:lnSpc>
              <a:buNone/>
            </a:pPr>
            <a:r>
              <a:rPr lang="en-US" sz="2400" smtClean="0"/>
              <a:t>XRefs </a:t>
            </a:r>
            <a:r>
              <a:rPr lang="en-US" sz="2400" smtClean="0"/>
              <a:t>on the Server</a:t>
            </a:r>
          </a:p>
          <a:p>
            <a:pPr>
              <a:lnSpc>
                <a:spcPts val="3500"/>
              </a:lnSpc>
              <a:buNone/>
            </a:pPr>
            <a:r>
              <a:rPr lang="en-US" sz="2400" smtClean="0"/>
              <a:t>Referential Integrity</a:t>
            </a:r>
          </a:p>
          <a:p>
            <a:pPr>
              <a:lnSpc>
                <a:spcPts val="3500"/>
              </a:lnSpc>
              <a:buNone/>
            </a:pPr>
            <a:r>
              <a:rPr lang="en-US" sz="2400" smtClean="0"/>
              <a:t>Large </a:t>
            </a:r>
            <a:r>
              <a:rPr lang="en-US" sz="2400" smtClean="0"/>
              <a:t>Object </a:t>
            </a:r>
            <a:r>
              <a:rPr lang="en-US" sz="2400" smtClean="0"/>
              <a:t>Streaming</a:t>
            </a:r>
          </a:p>
          <a:p>
            <a:pPr>
              <a:lnSpc>
                <a:spcPts val="3500"/>
              </a:lnSpc>
              <a:buNone/>
            </a:pPr>
            <a:r>
              <a:rPr lang="en-US" sz="2400" smtClean="0"/>
              <a:t>Text and Binary Resources</a:t>
            </a:r>
            <a:endParaRPr lang="en-US" sz="2400" smtClean="0"/>
          </a:p>
          <a:p>
            <a:pPr>
              <a:lnSpc>
                <a:spcPts val="3500"/>
              </a:lnSpc>
              <a:buNone/>
            </a:pPr>
            <a:r>
              <a:rPr lang="en-US" sz="2400" smtClean="0"/>
              <a:t>Model </a:t>
            </a:r>
            <a:r>
              <a:rPr lang="en-US" sz="2400" smtClean="0"/>
              <a:t>Evolution </a:t>
            </a:r>
            <a:r>
              <a:rPr lang="en-US" sz="2400" smtClean="0"/>
              <a:t>Support</a:t>
            </a:r>
            <a:br>
              <a:rPr lang="en-US" sz="2400" smtClean="0"/>
            </a:br>
            <a:r>
              <a:rPr lang="en-US" sz="2400" smtClean="0"/>
              <a:t>…</a:t>
            </a:r>
            <a:endParaRPr lang="en-US" sz="2400" smtClean="0"/>
          </a:p>
          <a:p>
            <a:pPr>
              <a:lnSpc>
                <a:spcPts val="3500"/>
              </a:lnSpc>
              <a:buNone/>
            </a:pPr>
            <a:endParaRPr lang="en-GB" dirty="0"/>
          </a:p>
        </p:txBody>
      </p:sp>
      <p:sp>
        <p:nvSpPr>
          <p:cNvPr id="9" name="Pfeil nach oben 8"/>
          <p:cNvSpPr/>
          <p:nvPr/>
        </p:nvSpPr>
        <p:spPr>
          <a:xfrm rot="10800000">
            <a:off x="1513756" y="1950368"/>
            <a:ext cx="648072" cy="3384376"/>
          </a:xfrm>
          <a:prstGeom prst="upArrow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009700" y="1340768"/>
            <a:ext cx="1312912" cy="609600"/>
            <a:chOff x="4051176" y="4687004"/>
            <a:chExt cx="1312912" cy="609600"/>
          </a:xfrm>
        </p:grpSpPr>
        <p:sp>
          <p:nvSpPr>
            <p:cNvPr id="11" name="Abgerundetes Rechteck 10"/>
            <p:cNvSpPr/>
            <p:nvPr/>
          </p:nvSpPr>
          <p:spPr>
            <a:xfrm>
              <a:off x="4355976" y="4787860"/>
              <a:ext cx="1008112" cy="369332"/>
            </a:xfrm>
            <a:prstGeom prst="roundRect">
              <a:avLst/>
            </a:prstGeom>
            <a:solidFill>
              <a:srgbClr val="5B4D8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3" descr="C:\Dokumente und Einstellungen\killa\Desktop\Eclipse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1176" y="4687004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3" name="Textfeld 12"/>
            <p:cNvSpPr txBox="1"/>
            <p:nvPr/>
          </p:nvSpPr>
          <p:spPr>
            <a:xfrm>
              <a:off x="4602341" y="478786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Helios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1009700" y="5334744"/>
            <a:ext cx="1319324" cy="609600"/>
            <a:chOff x="4051176" y="4687004"/>
            <a:chExt cx="1319324" cy="609600"/>
          </a:xfrm>
        </p:grpSpPr>
        <p:sp>
          <p:nvSpPr>
            <p:cNvPr id="15" name="Abgerundetes Rechteck 14"/>
            <p:cNvSpPr/>
            <p:nvPr/>
          </p:nvSpPr>
          <p:spPr>
            <a:xfrm>
              <a:off x="4355976" y="4787860"/>
              <a:ext cx="1008112" cy="369332"/>
            </a:xfrm>
            <a:prstGeom prst="roundRect">
              <a:avLst/>
            </a:prstGeom>
            <a:solidFill>
              <a:srgbClr val="5B4D8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Picture 3" descr="C:\Dokumente und Einstellungen\killa\Desktop\Eclipse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1176" y="4687004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7" name="Textfeld 16"/>
            <p:cNvSpPr txBox="1"/>
            <p:nvPr/>
          </p:nvSpPr>
          <p:spPr>
            <a:xfrm>
              <a:off x="4602341" y="478786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Indigo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uiExpand="1" build="p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512" y="4766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Dawn - On the Road to Indigo</a:t>
            </a:r>
            <a:endParaRPr lang="de-DE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521868" y="1385756"/>
            <a:ext cx="5256584" cy="4572032"/>
          </a:xfrm>
        </p:spPr>
        <p:txBody>
          <a:bodyPr/>
          <a:lstStyle/>
          <a:p>
            <a:pPr>
              <a:lnSpc>
                <a:spcPts val="3500"/>
              </a:lnSpc>
              <a:buNone/>
            </a:pPr>
            <a:r>
              <a:rPr lang="en-GB" sz="2400" dirty="0" smtClean="0"/>
              <a:t>Integration of GMF editor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Integration of EMF (tree) editors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Web Viewer/Editor for Diagram editors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Integration </a:t>
            </a:r>
            <a:r>
              <a:rPr lang="en-GB" sz="2400" dirty="0" err="1" smtClean="0"/>
              <a:t>Graphiti</a:t>
            </a:r>
            <a:r>
              <a:rPr lang="en-GB" sz="2400" dirty="0" smtClean="0"/>
              <a:t> 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UI Locking Support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UI Access Control Support</a:t>
            </a:r>
            <a:endParaRPr lang="en-GB" sz="1600" dirty="0" smtClean="0"/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Property </a:t>
            </a:r>
            <a:r>
              <a:rPr lang="en-GB" sz="2400" smtClean="0"/>
              <a:t>View </a:t>
            </a:r>
            <a:r>
              <a:rPr lang="en-GB" sz="2400" smtClean="0"/>
              <a:t>Integration</a:t>
            </a:r>
            <a:br>
              <a:rPr lang="en-GB" sz="2400" smtClean="0"/>
            </a:br>
            <a:r>
              <a:rPr lang="en-GB" sz="2400" smtClean="0"/>
              <a:t>...</a:t>
            </a:r>
            <a:endParaRPr lang="en-GB" sz="3600" dirty="0" smtClean="0"/>
          </a:p>
          <a:p>
            <a:pPr>
              <a:lnSpc>
                <a:spcPts val="3500"/>
              </a:lnSpc>
            </a:pPr>
            <a:endParaRPr lang="en-GB" dirty="0"/>
          </a:p>
        </p:txBody>
      </p:sp>
      <p:sp>
        <p:nvSpPr>
          <p:cNvPr id="9" name="Pfeil nach oben 8"/>
          <p:cNvSpPr/>
          <p:nvPr/>
        </p:nvSpPr>
        <p:spPr>
          <a:xfrm rot="10800000">
            <a:off x="1513756" y="1950368"/>
            <a:ext cx="648072" cy="3384376"/>
          </a:xfrm>
          <a:prstGeom prst="upArrow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009700" y="1340768"/>
            <a:ext cx="1312912" cy="609600"/>
            <a:chOff x="4051176" y="4687004"/>
            <a:chExt cx="1312912" cy="609600"/>
          </a:xfrm>
        </p:grpSpPr>
        <p:sp>
          <p:nvSpPr>
            <p:cNvPr id="11" name="Abgerundetes Rechteck 10"/>
            <p:cNvSpPr/>
            <p:nvPr/>
          </p:nvSpPr>
          <p:spPr>
            <a:xfrm>
              <a:off x="4355976" y="4787860"/>
              <a:ext cx="1008112" cy="369332"/>
            </a:xfrm>
            <a:prstGeom prst="roundRect">
              <a:avLst/>
            </a:prstGeom>
            <a:solidFill>
              <a:srgbClr val="5B4D8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3" descr="C:\Dokumente und Einstellungen\killa\Desktop\Eclipse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1176" y="4687004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3" name="Textfeld 12"/>
            <p:cNvSpPr txBox="1"/>
            <p:nvPr/>
          </p:nvSpPr>
          <p:spPr>
            <a:xfrm>
              <a:off x="4602341" y="478786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Helios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13"/>
          <p:cNvGrpSpPr/>
          <p:nvPr/>
        </p:nvGrpSpPr>
        <p:grpSpPr>
          <a:xfrm>
            <a:off x="1009700" y="5334744"/>
            <a:ext cx="1319324" cy="609600"/>
            <a:chOff x="4051176" y="4687004"/>
            <a:chExt cx="1319324" cy="609600"/>
          </a:xfrm>
        </p:grpSpPr>
        <p:sp>
          <p:nvSpPr>
            <p:cNvPr id="15" name="Abgerundetes Rechteck 14"/>
            <p:cNvSpPr/>
            <p:nvPr/>
          </p:nvSpPr>
          <p:spPr>
            <a:xfrm>
              <a:off x="4355976" y="4787860"/>
              <a:ext cx="1008112" cy="369332"/>
            </a:xfrm>
            <a:prstGeom prst="roundRect">
              <a:avLst/>
            </a:prstGeom>
            <a:solidFill>
              <a:srgbClr val="5B4D8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Picture 3" descr="C:\Dokumente und Einstellungen\killa\Desktop\Eclipse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1176" y="4687004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7" name="Textfeld 16"/>
            <p:cNvSpPr txBox="1"/>
            <p:nvPr/>
          </p:nvSpPr>
          <p:spPr>
            <a:xfrm>
              <a:off x="4602341" y="478786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Indigo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582842"/>
            <a:ext cx="8286808" cy="1131910"/>
          </a:xfrm>
        </p:spPr>
        <p:txBody>
          <a:bodyPr/>
          <a:lstStyle/>
          <a:p>
            <a:r>
              <a:rPr lang="de-DE" smtClean="0"/>
              <a:t>CDO Core Features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Distribution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Various ways to set up an IRepository</a:t>
            </a:r>
          </a:p>
          <a:p>
            <a:pPr lvl="1"/>
            <a:r>
              <a:rPr lang="en-US" smtClean="0"/>
              <a:t>XML config file, programmatically, Spring, …</a:t>
            </a:r>
          </a:p>
          <a:p>
            <a:pPr lvl="1"/>
            <a:r>
              <a:rPr lang="en-US" smtClean="0"/>
              <a:t>OSGi, stand-alone, …</a:t>
            </a:r>
          </a:p>
          <a:p>
            <a:pPr lvl="1"/>
            <a:r>
              <a:rPr lang="en-US" smtClean="0"/>
              <a:t>All components customizeable</a:t>
            </a:r>
          </a:p>
          <a:p>
            <a:r>
              <a:rPr lang="en-US" smtClean="0"/>
              <a:t>Various ways to open a CDOSession</a:t>
            </a:r>
          </a:p>
          <a:p>
            <a:pPr lvl="1"/>
            <a:r>
              <a:rPr lang="en-US" smtClean="0"/>
              <a:t>Net4j: TCP, HTTP, embedded, …</a:t>
            </a:r>
          </a:p>
          <a:p>
            <a:pPr lvl="1"/>
            <a:r>
              <a:rPr lang="en-US" smtClean="0"/>
              <a:t>CDO: embedded</a:t>
            </a:r>
          </a:p>
          <a:p>
            <a:pPr lvl="1"/>
            <a:r>
              <a:rPr lang="en-US" smtClean="0"/>
              <a:t>Other transports possible</a:t>
            </a:r>
          </a:p>
          <a:p>
            <a:r>
              <a:rPr lang="en-US" smtClean="0"/>
              <a:t>Offline mode</a:t>
            </a:r>
          </a:p>
          <a:p>
            <a:pPr lvl="1"/>
            <a:r>
              <a:rPr lang="en-US" smtClean="0"/>
              <a:t>Cloned and sync’ed repository, normal sessions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Persistence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Pluggable storage backend adapters (IStores)</a:t>
            </a:r>
          </a:p>
          <a:p>
            <a:pPr lvl="1"/>
            <a:r>
              <a:rPr lang="en-US" smtClean="0"/>
              <a:t>DBStore (CDO’s own O/R mapper)</a:t>
            </a:r>
          </a:p>
          <a:p>
            <a:pPr lvl="1"/>
            <a:r>
              <a:rPr lang="en-US" smtClean="0"/>
              <a:t>HibernateStore / Teneo</a:t>
            </a:r>
          </a:p>
          <a:p>
            <a:pPr lvl="1"/>
            <a:r>
              <a:rPr lang="en-US" smtClean="0"/>
              <a:t>ObjectivityStore</a:t>
            </a:r>
          </a:p>
          <a:p>
            <a:pPr lvl="1"/>
            <a:r>
              <a:rPr lang="en-US" smtClean="0"/>
              <a:t>DB4OStore</a:t>
            </a:r>
          </a:p>
          <a:p>
            <a:pPr lvl="1"/>
            <a:r>
              <a:rPr lang="en-US" smtClean="0"/>
              <a:t>MEMStore</a:t>
            </a:r>
          </a:p>
          <a:p>
            <a:r>
              <a:rPr lang="en-US" smtClean="0"/>
              <a:t>Changing the store type does not affect</a:t>
            </a:r>
            <a:br>
              <a:rPr lang="en-US" smtClean="0"/>
            </a:br>
            <a:r>
              <a:rPr lang="en-US" smtClean="0"/>
              <a:t>client applications!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Resources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A CDOResource is an EObject</a:t>
            </a:r>
          </a:p>
          <a:p>
            <a:r>
              <a:rPr lang="en-US" smtClean="0"/>
              <a:t>A repository contains CDOResourceNodes</a:t>
            </a:r>
          </a:p>
          <a:p>
            <a:pPr lvl="1"/>
            <a:r>
              <a:rPr lang="en-US" smtClean="0"/>
              <a:t>CDOResourceFolders</a:t>
            </a:r>
          </a:p>
          <a:p>
            <a:pPr lvl="1"/>
            <a:r>
              <a:rPr lang="en-US" smtClean="0"/>
              <a:t>CDOResources</a:t>
            </a:r>
          </a:p>
          <a:p>
            <a:pPr lvl="1"/>
            <a:r>
              <a:rPr lang="en-US" smtClean="0"/>
              <a:t>CDOTextResource (coming soon)</a:t>
            </a:r>
          </a:p>
          <a:p>
            <a:pPr lvl="1"/>
            <a:r>
              <a:rPr lang="en-US" smtClean="0"/>
              <a:t>CDOBinaryResource (coming soon)</a:t>
            </a:r>
          </a:p>
          <a:p>
            <a:r>
              <a:rPr lang="en-US" smtClean="0"/>
              <a:t>The resource tree is</a:t>
            </a:r>
          </a:p>
          <a:p>
            <a:pPr lvl="1"/>
            <a:r>
              <a:rPr lang="en-US" smtClean="0"/>
              <a:t>Navigable through EMF</a:t>
            </a:r>
          </a:p>
          <a:p>
            <a:pPr lvl="1"/>
            <a:r>
              <a:rPr lang="en-US" smtClean="0"/>
              <a:t>Queryable through CDO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Versioning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supports record temporality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CDO supports branching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A CDOView provides consistent graphs</a:t>
            </a:r>
          </a:p>
          <a:p>
            <a:pPr lvl="1"/>
            <a:r>
              <a:rPr lang="en-US" smtClean="0"/>
              <a:t>From a particular branch</a:t>
            </a:r>
          </a:p>
          <a:p>
            <a:pPr lvl="1"/>
            <a:r>
              <a:rPr lang="en-US" smtClean="0"/>
              <a:t>From a particular point in time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Scalability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Lazy loading at object granule</a:t>
            </a:r>
          </a:p>
          <a:p>
            <a:r>
              <a:rPr lang="en-US" smtClean="0"/>
              <a:t>Lazy loading without container object</a:t>
            </a:r>
          </a:p>
          <a:p>
            <a:r>
              <a:rPr lang="en-US" smtClean="0"/>
              <a:t>Partial collection loading, chunking</a:t>
            </a:r>
          </a:p>
          <a:p>
            <a:r>
              <a:rPr lang="en-US" smtClean="0"/>
              <a:t>Adaptive prefetching</a:t>
            </a:r>
          </a:p>
          <a:p>
            <a:r>
              <a:rPr lang="en-US" smtClean="0"/>
              <a:t>Manual prefetching</a:t>
            </a:r>
          </a:p>
          <a:p>
            <a:r>
              <a:rPr lang="en-US" smtClean="0"/>
              <a:t>Automatic unloading at object granule</a:t>
            </a:r>
          </a:p>
          <a:p>
            <a:r>
              <a:rPr lang="en-US" smtClean="0"/>
              <a:t>On demand streaming of large objects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Queries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includes a generic query framework</a:t>
            </a:r>
          </a:p>
          <a:p>
            <a:pPr lvl="1"/>
            <a:r>
              <a:rPr lang="en-US" smtClean="0"/>
              <a:t>Supports any query language</a:t>
            </a:r>
          </a:p>
          <a:p>
            <a:pPr lvl="1"/>
            <a:r>
              <a:rPr lang="en-US" smtClean="0"/>
              <a:t>Supports named parameters</a:t>
            </a:r>
          </a:p>
          <a:p>
            <a:pPr lvl="1"/>
            <a:r>
              <a:rPr lang="en-US" smtClean="0"/>
              <a:t>Supports synchronous execution</a:t>
            </a:r>
          </a:p>
          <a:p>
            <a:pPr lvl="1"/>
            <a:r>
              <a:rPr lang="en-US" smtClean="0"/>
              <a:t>Supports asynchronous execution</a:t>
            </a:r>
          </a:p>
          <a:p>
            <a:r>
              <a:rPr lang="en-US" smtClean="0"/>
              <a:t>Query language handlers can be</a:t>
            </a:r>
          </a:p>
          <a:p>
            <a:pPr lvl="1"/>
            <a:r>
              <a:rPr lang="en-US" smtClean="0"/>
              <a:t>plugged into an IRepository</a:t>
            </a:r>
          </a:p>
          <a:p>
            <a:pPr lvl="1"/>
            <a:r>
              <a:rPr lang="en-US" smtClean="0"/>
              <a:t>implemented by an IStore (SQL, HQL, custom, …)</a:t>
            </a:r>
          </a:p>
          <a:p>
            <a:r>
              <a:rPr lang="en-US" smtClean="0"/>
              <a:t>Handlers provided for OCL and XRefs</a:t>
            </a:r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Transactionality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Strong transactional safety at model-level</a:t>
            </a:r>
          </a:p>
          <a:p>
            <a:r>
              <a:rPr lang="en-US" smtClean="0"/>
              <a:t>Multiple transactions per session</a:t>
            </a:r>
          </a:p>
          <a:p>
            <a:r>
              <a:rPr lang="en-US" smtClean="0"/>
              <a:t>Multiple save points per transaction</a:t>
            </a:r>
          </a:p>
          <a:p>
            <a:r>
              <a:rPr lang="en-US" smtClean="0"/>
              <a:t>Rollback to any save point</a:t>
            </a:r>
          </a:p>
          <a:p>
            <a:r>
              <a:rPr lang="en-US" smtClean="0"/>
              <a:t>Commit with progress monitoring</a:t>
            </a:r>
          </a:p>
          <a:p>
            <a:r>
              <a:rPr lang="en-US" smtClean="0"/>
              <a:t>Hooks for custom transaction handlers</a:t>
            </a:r>
          </a:p>
          <a:p>
            <a:r>
              <a:rPr lang="en-US" smtClean="0"/>
              <a:t>Conflict detection and fail-early-transactions</a:t>
            </a:r>
          </a:p>
          <a:p>
            <a:r>
              <a:rPr lang="en-US" smtClean="0"/>
              <a:t>Pluggable conflict resolvers</a:t>
            </a:r>
          </a:p>
          <a:p>
            <a:r>
              <a:rPr lang="en-US" smtClean="0"/>
              <a:t>Explicit read/write locking on object granule</a:t>
            </a:r>
          </a:p>
          <a:p>
            <a:r>
              <a:rPr lang="en-US" smtClean="0"/>
              <a:t>XA transactions to multiple repositories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Collaboration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Passive Updates</a:t>
            </a:r>
          </a:p>
          <a:p>
            <a:pPr lvl="1"/>
            <a:r>
              <a:rPr lang="en-US" smtClean="0"/>
              <a:t>Asynchronous commit notifications</a:t>
            </a:r>
          </a:p>
          <a:p>
            <a:pPr lvl="1"/>
            <a:r>
              <a:rPr lang="en-US" smtClean="0"/>
              <a:t>Invalidation of objects, lazy reload if needed</a:t>
            </a:r>
          </a:p>
          <a:p>
            <a:pPr lvl="1"/>
            <a:r>
              <a:rPr lang="en-US" smtClean="0"/>
              <a:t>Can be switched off per session</a:t>
            </a:r>
          </a:p>
          <a:p>
            <a:r>
              <a:rPr lang="en-US" smtClean="0"/>
              <a:t>Change subscriptions</a:t>
            </a:r>
          </a:p>
          <a:p>
            <a:pPr lvl="1"/>
            <a:r>
              <a:rPr lang="en-US" smtClean="0"/>
              <a:t>Asynchronous change delta delivery</a:t>
            </a:r>
          </a:p>
          <a:p>
            <a:pPr lvl="1"/>
            <a:r>
              <a:rPr lang="en-US" smtClean="0"/>
              <a:t>Registration with repository per object/adapter</a:t>
            </a:r>
          </a:p>
          <a:p>
            <a:pPr lvl="1"/>
            <a:r>
              <a:rPr lang="en-US" smtClean="0"/>
              <a:t>Automated through pluggable adapter policies</a:t>
            </a:r>
          </a:p>
          <a:p>
            <a:r>
              <a:rPr lang="en-US" smtClean="0"/>
              <a:t>Remote session manager</a:t>
            </a:r>
          </a:p>
          <a:p>
            <a:pPr lvl="1"/>
            <a:r>
              <a:rPr lang="en-US" smtClean="0"/>
              <a:t>Notifies about state of other sessions</a:t>
            </a:r>
          </a:p>
          <a:p>
            <a:pPr lvl="1"/>
            <a:r>
              <a:rPr lang="en-US" smtClean="0"/>
              <a:t>Supports sending/receiving of arbitrary messages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571612"/>
            <a:ext cx="8501090" cy="457203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Integrates with EMF at the model level,</a:t>
            </a:r>
            <a:br>
              <a:rPr lang="en-US" smtClean="0"/>
            </a:br>
            <a:r>
              <a:rPr lang="en-US" smtClean="0"/>
              <a:t>not at the edit- or UI-level.</a:t>
            </a:r>
          </a:p>
          <a:p>
            <a:r>
              <a:rPr lang="en-US" smtClean="0"/>
              <a:t>Uninvasive to the .ecore file.</a:t>
            </a:r>
          </a:p>
          <a:p>
            <a:r>
              <a:rPr lang="en-US" smtClean="0"/>
              <a:t>Best results with regenerated models (native)</a:t>
            </a:r>
          </a:p>
          <a:p>
            <a:r>
              <a:rPr lang="en-US" smtClean="0"/>
              <a:t>Regeneration not needed (legacy mode)</a:t>
            </a:r>
          </a:p>
          <a:p>
            <a:r>
              <a:rPr lang="en-US" smtClean="0"/>
              <a:t>Dynamic models supported</a:t>
            </a:r>
          </a:p>
          <a:p>
            <a:r>
              <a:rPr lang="en-US" smtClean="0"/>
              <a:t>Multiple repositories per ResourceSet</a:t>
            </a:r>
          </a:p>
          <a:p>
            <a:r>
              <a:rPr lang="en-US" smtClean="0"/>
              <a:t>External references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Web-Vie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93" y="785793"/>
            <a:ext cx="8690225" cy="550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31910"/>
          </a:xfrm>
        </p:spPr>
        <p:txBody>
          <a:bodyPr>
            <a:normAutofit/>
          </a:bodyPr>
          <a:lstStyle/>
          <a:p>
            <a:r>
              <a:rPr lang="en-US" smtClean="0"/>
              <a:t>Dawn – Rise of Graphical Collaboration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119882" y="101062"/>
            <a:ext cx="11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Modify</a:t>
            </a:r>
            <a:endParaRPr lang="de-DE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Conflict handling</a:t>
            </a:r>
            <a:endParaRPr lang="de-DE" dirty="0" smtClean="0"/>
          </a:p>
          <a:p>
            <a:pPr lvl="2"/>
            <a:r>
              <a:rPr lang="en-GB" dirty="0" smtClean="0"/>
              <a:t>Dawn provides detection and handling mechanisms for conflicts</a:t>
            </a:r>
            <a:endParaRPr lang="de-DE" dirty="0" smtClean="0"/>
          </a:p>
          <a:p>
            <a:pPr lvl="2"/>
            <a:r>
              <a:rPr lang="en-GB" dirty="0" smtClean="0"/>
              <a:t>It will build on the CDO conflict mechanisms and provide flexible and intuitive UI to handle conflicts</a:t>
            </a:r>
            <a:endParaRPr lang="de-DE" dirty="0" smtClean="0"/>
          </a:p>
          <a:p>
            <a:pPr lvl="2"/>
            <a:r>
              <a:rPr lang="en-GB" dirty="0" smtClean="0"/>
              <a:t>Conflicts are displayed inside the diagram editor. Conflicts that cannot be visualized inside the editor will be show in a special view (Dawn Conflict View)</a:t>
            </a:r>
            <a:endParaRPr lang="de-DE" dirty="0" smtClean="0"/>
          </a:p>
          <a:p>
            <a:pPr lvl="1"/>
            <a:r>
              <a:rPr lang="de-DE" dirty="0" smtClean="0"/>
              <a:t>Locking</a:t>
            </a:r>
          </a:p>
          <a:p>
            <a:pPr lvl="2"/>
            <a:r>
              <a:rPr lang="en-GB" dirty="0" smtClean="0"/>
              <a:t>Dawn will support locking on different hierarchy levels in the GMF diagram</a:t>
            </a:r>
            <a:endParaRPr lang="de-DE" dirty="0" smtClean="0"/>
          </a:p>
          <a:p>
            <a:pPr lvl="2"/>
            <a:r>
              <a:rPr lang="en-GB" dirty="0" smtClean="0"/>
              <a:t>Locked objects are marked with special visualisations</a:t>
            </a:r>
            <a:endParaRPr lang="de-DE" dirty="0" smtClean="0"/>
          </a:p>
          <a:p>
            <a:pPr lvl="1"/>
            <a:r>
              <a:rPr lang="de-DE" dirty="0" smtClean="0"/>
              <a:t>WebViewer/WebEditor</a:t>
            </a:r>
          </a:p>
          <a:p>
            <a:pPr lvl="2"/>
            <a:r>
              <a:rPr lang="en-GB" dirty="0" smtClean="0"/>
              <a:t>Dawn provides a web viewer to view changes in the diagram while they are processed in Eclipse</a:t>
            </a:r>
            <a:endParaRPr lang="de-DE" dirty="0" smtClean="0"/>
          </a:p>
          <a:p>
            <a:pPr lvl="2"/>
            <a:r>
              <a:rPr lang="en-GB" dirty="0" smtClean="0"/>
              <a:t>It also will support changing the diagram (adding/deleting/manipulating) in a browser</a:t>
            </a:r>
            <a:endParaRPr lang="de-DE" dirty="0" smtClean="0"/>
          </a:p>
          <a:p>
            <a:pPr lvl="2"/>
            <a:r>
              <a:rPr lang="en-GB" dirty="0" smtClean="0"/>
              <a:t>Allows editing GMF-diagrams on mobile devices even if no Java platform is installed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Do not change existing code</a:t>
            </a:r>
            <a:endParaRPr lang="de-DE" dirty="0" smtClean="0"/>
          </a:p>
          <a:p>
            <a:pPr lvl="2"/>
            <a:r>
              <a:rPr lang="en-GB" dirty="0" smtClean="0"/>
              <a:t>A dynamic design and a flexible generator will make it possible to “collaborate” existing GMF editors even if the source is</a:t>
            </a:r>
            <a:endParaRPr lang="de-DE" dirty="0" smtClean="0"/>
          </a:p>
          <a:p>
            <a:pPr lvl="2"/>
            <a:r>
              <a:rPr lang="en-GB" dirty="0" smtClean="0"/>
              <a:t>Existing editor do not need to modified</a:t>
            </a:r>
            <a:endParaRPr lang="de-DE" dirty="0" smtClean="0"/>
          </a:p>
          <a:p>
            <a:pPr lvl="1"/>
            <a:r>
              <a:rPr lang="en-GB" dirty="0" smtClean="0"/>
              <a:t>Firewall transparency mode</a:t>
            </a:r>
            <a:endParaRPr lang="de-DE" dirty="0" smtClean="0"/>
          </a:p>
          <a:p>
            <a:pPr lvl="2"/>
            <a:r>
              <a:rPr lang="en-GB" dirty="0" smtClean="0"/>
              <a:t>Allows to operate from within restricted networks</a:t>
            </a:r>
            <a:endParaRPr lang="de-DE" dirty="0" smtClean="0"/>
          </a:p>
          <a:p>
            <a:pPr lvl="2"/>
            <a:r>
              <a:rPr lang="en-GB" dirty="0" smtClean="0"/>
              <a:t>This mode will use a web-based protocol on CDO</a:t>
            </a:r>
            <a:endParaRPr lang="de-DE" dirty="0" smtClean="0"/>
          </a:p>
          <a:p>
            <a:pPr lvl="1"/>
            <a:r>
              <a:rPr lang="en-GB" dirty="0" smtClean="0"/>
              <a:t>Network independence (Offline Mode)</a:t>
            </a:r>
            <a:endParaRPr lang="de-DE" dirty="0" smtClean="0"/>
          </a:p>
          <a:p>
            <a:pPr lvl="2"/>
            <a:r>
              <a:rPr lang="en-GB" dirty="0" smtClean="0"/>
              <a:t>Using one of the latest CDO features (offline support) Dawn will allow modifying GMF diagrams without a repository connection.</a:t>
            </a:r>
            <a:endParaRPr lang="de-DE" dirty="0" smtClean="0"/>
          </a:p>
          <a:p>
            <a:pPr lvl="1"/>
            <a:r>
              <a:rPr lang="en-GB" dirty="0" smtClean="0"/>
              <a:t>Authentication/Authorization</a:t>
            </a:r>
            <a:endParaRPr lang="de-DE" dirty="0" smtClean="0"/>
          </a:p>
          <a:p>
            <a:pPr lvl="2"/>
            <a:r>
              <a:rPr lang="en-GB" dirty="0" smtClean="0"/>
              <a:t>Providing access rights on diagram level will allow to protect your model data</a:t>
            </a:r>
            <a:endParaRPr lang="de-DE" dirty="0" smtClean="0"/>
          </a:p>
          <a:p>
            <a:pPr lvl="2"/>
            <a:r>
              <a:rPr lang="en-GB" dirty="0" smtClean="0"/>
              <a:t>Additionally the use of the diagram (show, modify, view) will be </a:t>
            </a:r>
            <a:r>
              <a:rPr lang="en-GB" dirty="0" err="1" smtClean="0"/>
              <a:t>restrictable</a:t>
            </a:r>
            <a:r>
              <a:rPr lang="en-GB" dirty="0" smtClean="0"/>
              <a:t>. Locking behaviour can also be influenced.  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45137" y="2028758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Commit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55983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52647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252852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2564</Words>
  <Application>Microsoft Office PowerPoint</Application>
  <PresentationFormat>Bildschirmpräsentation (4:3)</PresentationFormat>
  <Paragraphs>666</Paragraphs>
  <Slides>51</Slides>
  <Notes>39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Template</vt:lpstr>
      <vt:lpstr>Scale, Share and Store your Models with CDO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CDO Core Features</vt:lpstr>
      <vt:lpstr>Distribution</vt:lpstr>
      <vt:lpstr>Persistence</vt:lpstr>
      <vt:lpstr>Resources</vt:lpstr>
      <vt:lpstr>Versioning</vt:lpstr>
      <vt:lpstr>Scalability</vt:lpstr>
      <vt:lpstr>Queries</vt:lpstr>
      <vt:lpstr>Transactionality</vt:lpstr>
      <vt:lpstr>Collaboration</vt:lpstr>
      <vt:lpstr>Integration</vt:lpstr>
      <vt:lpstr>Dawn – Rise of Graphical Collaboration</vt:lpstr>
      <vt:lpstr>Dawn – Rise of Graphical Collaboration</vt:lpstr>
      <vt:lpstr>Dawn – Rise of Graphical Collaboration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Eike Stepper</cp:lastModifiedBy>
  <cp:revision>1748</cp:revision>
  <dcterms:created xsi:type="dcterms:W3CDTF">2008-08-22T09:52:33Z</dcterms:created>
  <dcterms:modified xsi:type="dcterms:W3CDTF">2010-11-03T09:03:38Z</dcterms:modified>
</cp:coreProperties>
</file>