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5" r:id="rId3"/>
    <p:sldId id="267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285" r:id="rId1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3333CC"/>
    <a:srgbClr val="993366"/>
    <a:srgbClr val="0033CC"/>
    <a:srgbClr val="008000"/>
    <a:srgbClr val="1EBA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 autoAdjust="0"/>
    <p:restoredTop sz="90941" autoAdjust="0"/>
  </p:normalViewPr>
  <p:slideViewPr>
    <p:cSldViewPr>
      <p:cViewPr varScale="1">
        <p:scale>
          <a:sx n="118" d="100"/>
          <a:sy n="118" d="100"/>
        </p:scale>
        <p:origin x="-14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3192" y="-104"/>
      </p:cViewPr>
      <p:guideLst>
        <p:guide orient="horz" pos="3225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45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45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4C195E0D-C352-436A-AAB2-4D4F6E04E84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45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endParaRPr lang="en-US" dirty="0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80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45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73" tIns="41537" rIns="83073" bIns="41537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21B804CD-E38C-44FE-B740-A29C6E539222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804CD-E38C-44FE-B740-A29C6E53922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light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4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83400" y="241300"/>
            <a:ext cx="2133600" cy="476250"/>
          </a:xfrm>
          <a:ln/>
        </p:spPr>
        <p:txBody>
          <a:bodyPr/>
          <a:lstStyle>
            <a:lvl1pPr>
              <a:spcBef>
                <a:spcPct val="0"/>
              </a:spcBef>
              <a:defRPr sz="1400" b="0"/>
            </a:lvl1pPr>
          </a:lstStyle>
          <a:p>
            <a:endParaRPr lang="de-DE" dirty="0"/>
          </a:p>
        </p:txBody>
      </p:sp>
      <p:sp>
        <p:nvSpPr>
          <p:cNvPr id="24585" name="Rectangle 9"/>
          <p:cNvSpPr>
            <a:spLocks noChangeArrowheads="1"/>
          </p:cNvSpPr>
          <p:nvPr userDrawn="1"/>
        </p:nvSpPr>
        <p:spPr bwMode="black">
          <a:xfrm>
            <a:off x="46038" y="6456363"/>
            <a:ext cx="909955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300">
                <a:cs typeface="Arial" charset="0"/>
              </a:rPr>
              <a:t>© </a:t>
            </a:r>
            <a:r>
              <a:rPr lang="en-US" sz="1300" smtClean="0">
                <a:cs typeface="Arial" charset="0"/>
              </a:rPr>
              <a:t>2009 by Eike Stepper; made available under the EPL v1.0 |  06-09-2009</a:t>
            </a:r>
            <a:endParaRPr lang="en-US" sz="1300" dirty="0"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8E37D1-2572-4B84-9D77-27F6B325F740}" type="slidenum">
              <a:rPr lang="en-US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66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black">
          <a:xfrm>
            <a:off x="1447800" y="6475413"/>
            <a:ext cx="7696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cs typeface="Arial" charset="0"/>
              </a:rPr>
              <a:t> </a:t>
            </a:r>
            <a:r>
              <a:rPr lang="en-US" sz="1000" dirty="0" smtClean="0">
                <a:cs typeface="Arial" charset="0"/>
              </a:rPr>
              <a:t>Developing Pluggable Client/Server Applications with Net4j  |  </a:t>
            </a:r>
            <a:r>
              <a:rPr lang="en-US" sz="1000">
                <a:cs typeface="Arial" charset="0"/>
              </a:rPr>
              <a:t>© </a:t>
            </a:r>
            <a:r>
              <a:rPr lang="en-US" sz="1000" smtClean="0">
                <a:cs typeface="Arial" charset="0"/>
              </a:rPr>
              <a:t>2009 </a:t>
            </a:r>
            <a:r>
              <a:rPr lang="en-US" sz="1000" dirty="0">
                <a:cs typeface="Arial" charset="0"/>
              </a:rPr>
              <a:t>by </a:t>
            </a:r>
            <a:r>
              <a:rPr lang="en-US" sz="1000" dirty="0" smtClean="0">
                <a:cs typeface="Arial" charset="0"/>
              </a:rPr>
              <a:t>Eike Stepper; </a:t>
            </a:r>
            <a:r>
              <a:rPr lang="en-US" sz="1000" dirty="0">
                <a:cs typeface="Arial" charset="0"/>
              </a:rPr>
              <a:t>made available under the EPL v1.0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52400" y="6537325"/>
            <a:ext cx="1006475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000" b="1">
                <a:cs typeface="+mj-cs"/>
              </a:defRPr>
            </a:lvl1pPr>
          </a:lstStyle>
          <a:p>
            <a:fld id="{E0057161-9591-4DED-A25C-180553094DA9}" type="slidenum">
              <a:rPr lang="en-US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F2672"/>
          </a:solidFill>
          <a:latin typeface="Arial" charset="0"/>
          <a:cs typeface="Arial" charset="0"/>
        </a:defRPr>
      </a:lvl9pPr>
    </p:titleStyle>
    <p:bodyStyle>
      <a:lvl1pPr marL="173038" indent="-173038" algn="l" rtl="0" eaLnBrk="1" fontAlgn="base" hangingPunct="1">
        <a:spcBef>
          <a:spcPct val="20000"/>
        </a:spcBef>
        <a:spcAft>
          <a:spcPct val="0"/>
        </a:spcAft>
        <a:buChar char="•"/>
        <a:tabLst>
          <a:tab pos="404813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7013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w"/>
        <a:tabLst>
          <a:tab pos="404813" algn="l"/>
        </a:tabLst>
        <a:defRPr sz="2000">
          <a:solidFill>
            <a:schemeClr val="tx1"/>
          </a:solidFill>
          <a:latin typeface="+mn-lt"/>
          <a:ea typeface="+mn-ea"/>
        </a:defRPr>
      </a:lvl2pPr>
      <a:lvl3pPr marL="973138" indent="-1730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§"/>
        <a:tabLst>
          <a:tab pos="404813" algn="l"/>
        </a:tabLst>
        <a:defRPr>
          <a:solidFill>
            <a:schemeClr val="tx1"/>
          </a:solidFill>
          <a:latin typeface="+mn-lt"/>
          <a:ea typeface="+mn-ea"/>
        </a:defRPr>
      </a:lvl3pPr>
      <a:lvl4pPr marL="1311275" indent="-223838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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4pPr>
      <a:lvl5pPr marL="17160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5pPr>
      <a:lvl6pPr marL="21732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6pPr>
      <a:lvl7pPr marL="26304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7pPr>
      <a:lvl8pPr marL="30876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8pPr>
      <a:lvl9pPr marL="3544888" indent="-231775" algn="l" rtl="0" eaLnBrk="1" fontAlgn="base" hangingPunct="1">
        <a:spcBef>
          <a:spcPct val="20000"/>
        </a:spcBef>
        <a:spcAft>
          <a:spcPct val="0"/>
        </a:spcAft>
        <a:buFont typeface="Wingdings" pitchFamily="80" charset="2"/>
        <a:buChar char=""/>
        <a:tabLst>
          <a:tab pos="404813" algn="l"/>
        </a:tabLst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" name="Picture 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547669"/>
            <a:ext cx="1035851" cy="138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85992"/>
            <a:ext cx="9144000" cy="2214578"/>
          </a:xfrm>
        </p:spPr>
        <p:txBody>
          <a:bodyPr/>
          <a:lstStyle/>
          <a:p>
            <a:pPr algn="ctr"/>
            <a:r>
              <a:rPr lang="en-US" sz="4000" b="1" smtClean="0"/>
              <a:t>The </a:t>
            </a:r>
            <a:r>
              <a:rPr lang="en-US" sz="4000" b="1" smtClean="0"/>
              <a:t>Net4j Signalling Platform</a:t>
            </a:r>
            <a:r>
              <a:rPr lang="en-US" sz="4000" b="1" smtClean="0"/>
              <a:t/>
            </a:r>
            <a:br>
              <a:rPr lang="en-US" sz="4000" b="1" smtClean="0"/>
            </a:br>
            <a:r>
              <a:rPr lang="en-US" sz="1400" b="1" smtClean="0"/>
              <a:t/>
            </a:r>
            <a:br>
              <a:rPr lang="en-US" sz="1400" b="1" smtClean="0"/>
            </a:br>
            <a:r>
              <a:rPr lang="en-US" sz="1800" b="1" smtClean="0"/>
              <a:t>Developing Pluggable Client/Server </a:t>
            </a:r>
            <a:r>
              <a:rPr lang="en-US" sz="1800" b="1" smtClean="0"/>
              <a:t>Applications</a:t>
            </a:r>
            <a:endParaRPr lang="en-US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feld 6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7858148" y="488296"/>
            <a:ext cx="1071570" cy="1412525"/>
          </a:xfrm>
          <a:prstGeom prst="round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80" charset="-128"/>
              <a:cs typeface="Arial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858148" y="1851833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8072494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214678" y="2071678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SignalProtocol</a:t>
            </a:r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3643306" y="3000372"/>
            <a:ext cx="107157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6429388" y="2071678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IProtocol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Gerade Verbindung mit Pfeil 31"/>
          <p:cNvCxnSpPr>
            <a:stCxn id="27" idx="3"/>
            <a:endCxn id="31" idx="1"/>
          </p:cNvCxnSpPr>
          <p:nvPr/>
        </p:nvCxnSpPr>
        <p:spPr bwMode="auto">
          <a:xfrm>
            <a:off x="5143504" y="2278055"/>
            <a:ext cx="1285884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5143504" y="200024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1643042" y="4071942"/>
            <a:ext cx="1285884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SignalActor</a:t>
            </a: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500694" y="4071942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SignalReactor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857224" y="5087949"/>
            <a:ext cx="100013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Request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2000232" y="5087949"/>
            <a:ext cx="257176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RequestWithConfirmation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714876" y="5087949"/>
            <a:ext cx="114300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Indication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000760" y="5087949"/>
            <a:ext cx="250033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i="1" dirty="0" smtClean="0"/>
              <a:t>IndicationWithResponse</a:t>
            </a:r>
          </a:p>
        </p:txBody>
      </p:sp>
      <p:cxnSp>
        <p:nvCxnSpPr>
          <p:cNvPr id="24" name="Gewinkelte Verbindung 23"/>
          <p:cNvCxnSpPr>
            <a:stCxn id="19" idx="0"/>
            <a:endCxn id="16" idx="2"/>
          </p:cNvCxnSpPr>
          <p:nvPr/>
        </p:nvCxnSpPr>
        <p:spPr bwMode="auto">
          <a:xfrm rot="5400000" flipH="1" flipV="1">
            <a:off x="1520010" y="4321975"/>
            <a:ext cx="603254" cy="928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Gewinkelte Verbindung 25"/>
          <p:cNvCxnSpPr>
            <a:stCxn id="20" idx="0"/>
            <a:endCxn id="16" idx="2"/>
          </p:cNvCxnSpPr>
          <p:nvPr/>
        </p:nvCxnSpPr>
        <p:spPr bwMode="auto">
          <a:xfrm rot="16200000" flipV="1">
            <a:off x="2484423" y="4286256"/>
            <a:ext cx="603254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Gewinkelte Verbindung 28"/>
          <p:cNvCxnSpPr>
            <a:stCxn id="21" idx="0"/>
            <a:endCxn id="17" idx="2"/>
          </p:cNvCxnSpPr>
          <p:nvPr/>
        </p:nvCxnSpPr>
        <p:spPr bwMode="auto">
          <a:xfrm rot="5400000" flipH="1" flipV="1">
            <a:off x="5466959" y="4304116"/>
            <a:ext cx="603254" cy="96441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Gewinkelte Verbindung 32"/>
          <p:cNvCxnSpPr>
            <a:stCxn id="22" idx="0"/>
            <a:endCxn id="17" idx="2"/>
          </p:cNvCxnSpPr>
          <p:nvPr/>
        </p:nvCxnSpPr>
        <p:spPr bwMode="auto">
          <a:xfrm rot="16200000" flipV="1">
            <a:off x="6449232" y="4286256"/>
            <a:ext cx="603254" cy="10001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Gewinkelte Verbindung 34"/>
          <p:cNvCxnSpPr>
            <a:stCxn id="16" idx="0"/>
            <a:endCxn id="75" idx="2"/>
          </p:cNvCxnSpPr>
          <p:nvPr/>
        </p:nvCxnSpPr>
        <p:spPr bwMode="auto">
          <a:xfrm rot="5400000" flipH="1" flipV="1">
            <a:off x="2903129" y="2795981"/>
            <a:ext cx="658817" cy="18931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" name="Gewinkelte Verbindung 37"/>
          <p:cNvCxnSpPr>
            <a:stCxn id="17" idx="0"/>
            <a:endCxn id="75" idx="2"/>
          </p:cNvCxnSpPr>
          <p:nvPr/>
        </p:nvCxnSpPr>
        <p:spPr bwMode="auto">
          <a:xfrm rot="16200000" flipV="1">
            <a:off x="4885534" y="2706683"/>
            <a:ext cx="658817" cy="20717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" name="Gerade Verbindung mit Pfeil 38"/>
          <p:cNvCxnSpPr>
            <a:stCxn id="75" idx="0"/>
            <a:endCxn id="27" idx="2"/>
          </p:cNvCxnSpPr>
          <p:nvPr/>
        </p:nvCxnSpPr>
        <p:spPr bwMode="auto">
          <a:xfrm rot="5400000" flipH="1" flipV="1">
            <a:off x="3921121" y="2742402"/>
            <a:ext cx="51594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1" name="Gewinkelte Verbindung 50"/>
          <p:cNvCxnSpPr>
            <a:stCxn id="27" idx="1"/>
            <a:endCxn id="75" idx="1"/>
          </p:cNvCxnSpPr>
          <p:nvPr/>
        </p:nvCxnSpPr>
        <p:spPr bwMode="auto">
          <a:xfrm rot="10800000" flipH="1" flipV="1">
            <a:off x="3214678" y="2278055"/>
            <a:ext cx="428628" cy="928694"/>
          </a:xfrm>
          <a:prstGeom prst="bentConnector3">
            <a:avLst>
              <a:gd name="adj1" fmla="val -2149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6" name="Textfeld 55"/>
          <p:cNvSpPr txBox="1"/>
          <p:nvPr/>
        </p:nvSpPr>
        <p:spPr>
          <a:xfrm>
            <a:off x="2285984" y="2000240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creates</a:t>
            </a:r>
            <a:endParaRPr lang="en-US" sz="1100" dirty="0"/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6429388" y="3000372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Thread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8" name="Gewinkelte Verbindung 57"/>
          <p:cNvCxnSpPr>
            <a:stCxn id="17" idx="3"/>
            <a:endCxn id="57" idx="2"/>
          </p:cNvCxnSpPr>
          <p:nvPr/>
        </p:nvCxnSpPr>
        <p:spPr bwMode="auto">
          <a:xfrm flipV="1">
            <a:off x="7000892" y="3413125"/>
            <a:ext cx="321471" cy="86519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3" name="Textfeld 62"/>
          <p:cNvSpPr txBox="1"/>
          <p:nvPr/>
        </p:nvSpPr>
        <p:spPr>
          <a:xfrm>
            <a:off x="1357290" y="3857628"/>
            <a:ext cx="92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4" name="Textfeld 63"/>
          <p:cNvSpPr txBox="1"/>
          <p:nvPr/>
        </p:nvSpPr>
        <p:spPr>
          <a:xfrm>
            <a:off x="642910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5" name="Textfeld 64"/>
          <p:cNvSpPr txBox="1"/>
          <p:nvPr/>
        </p:nvSpPr>
        <p:spPr>
          <a:xfrm>
            <a:off x="2571736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6" name="Textfeld 65"/>
          <p:cNvSpPr txBox="1"/>
          <p:nvPr/>
        </p:nvSpPr>
        <p:spPr>
          <a:xfrm>
            <a:off x="4572000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6572264" y="4857760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8" name="Textfeld 67"/>
          <p:cNvSpPr txBox="1"/>
          <p:nvPr/>
        </p:nvSpPr>
        <p:spPr>
          <a:xfrm>
            <a:off x="5500694" y="385762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00892" y="4242527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runs in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JMSLogonRequest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RequestWithConfirmation&lt;Boolean&gt;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JMSLogonRequest(IChannel channel, String userName, String password)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(channel);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userName;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password;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getSignalID() {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	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requesting(ExtendedDataOutputStream out)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out.writeString(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  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Boolean confirming(ExtendedDataInputStream in)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in.readBoolean();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JMSLogonIndication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IndicationWithResponse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short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getSignalID()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indicating(ExtendedDataInputStream in)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String userName = in.readString();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String password = in.readString();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JMSServer.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.logon(userName, password);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responding(ExtendedDataOutputStream out)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IOException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out.writeBoolean(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JMSServerProtocol extends SignalProtocol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String getType()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SignalReactor doCreateSignalReactor(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signalID)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(signalID)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SIGNAL_SYNC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JMSSyncIndication();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SIGNAL_LOGON</a:t>
            </a:r>
            <a:r>
              <a:rPr lang="en-US" sz="1200" b="1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new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JMSLogonIndication();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return null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6572264" y="14285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14290"/>
            <a:ext cx="7772400" cy="533400"/>
          </a:xfrm>
        </p:spPr>
        <p:txBody>
          <a:bodyPr/>
          <a:lstStyle/>
          <a:p>
            <a:pPr algn="r"/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071546"/>
            <a:ext cx="8715404" cy="5214974"/>
          </a:xfrm>
        </p:spPr>
        <p:txBody>
          <a:bodyPr/>
          <a:lstStyle/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Start a TCP acceptor that is configured through extension points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IAcceptor acceptor = TCPUtil.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getAcceptor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"0.0.0.0:2036"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TCP connection that is configured through extension points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IConnector connector = TCPUtil.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getConnector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(IPluginContainer.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INSTANCE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"localhost:2036"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i="1" dirty="0" smtClean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Open a channel with the JMS protocol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IChannel channel = connector.openChannel(JMSProtocolConstants.</a:t>
            </a:r>
            <a:r>
              <a:rPr lang="en-US" sz="1200" b="1" i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PROTOCOL_NAME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try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i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Create a logon request and send it through the channel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JMSLogonRequest request =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JMSLogonRequest(channel,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"stepper"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"secret"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ok = request.send();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(Exception ex)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OM.</a:t>
            </a:r>
            <a:r>
              <a:rPr lang="en-US" sz="1200" b="1" i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.error(</a:t>
            </a:r>
            <a:r>
              <a:rPr lang="en-US" sz="1200" b="1" dirty="0" smtClean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"Problem during logon"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ex);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993366"/>
                </a:solidFill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channel.close();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smtClean="0"/>
              <a:t>FileShare Demo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Wolke 5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84" y="1500174"/>
            <a:ext cx="3886200" cy="4343400"/>
          </a:xfrm>
        </p:spPr>
        <p:txBody>
          <a:bodyPr/>
          <a:lstStyle/>
          <a:p>
            <a:r>
              <a:rPr lang="en-US" b="1" dirty="0" smtClean="0"/>
              <a:t>Requirements</a:t>
            </a:r>
          </a:p>
          <a:p>
            <a:r>
              <a:rPr lang="en-US" b="1" dirty="0" smtClean="0"/>
              <a:t>Architecture</a:t>
            </a:r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Channels</a:t>
            </a:r>
          </a:p>
          <a:p>
            <a:pPr lvl="1"/>
            <a:r>
              <a:rPr lang="en-US" dirty="0" smtClean="0"/>
              <a:t>Connectors</a:t>
            </a:r>
          </a:p>
          <a:p>
            <a:pPr lvl="1"/>
            <a:r>
              <a:rPr lang="en-US" dirty="0" smtClean="0"/>
              <a:t>Acceptors</a:t>
            </a:r>
          </a:p>
          <a:p>
            <a:pPr lvl="1"/>
            <a:r>
              <a:rPr lang="en-US" dirty="0" smtClean="0"/>
              <a:t>Protocols</a:t>
            </a:r>
          </a:p>
          <a:p>
            <a:pPr lvl="1"/>
            <a:r>
              <a:rPr lang="en-US" dirty="0" smtClean="0"/>
              <a:t>Signals</a:t>
            </a:r>
          </a:p>
          <a:p>
            <a:r>
              <a:rPr lang="en-US" dirty="0" smtClean="0"/>
              <a:t>Examples</a:t>
            </a:r>
          </a:p>
          <a:p>
            <a:r>
              <a:rPr lang="en-US" smtClean="0"/>
              <a:t>FileShare 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8286"/>
            <a:ext cx="7772400" cy="4533920"/>
          </a:xfrm>
        </p:spPr>
        <p:txBody>
          <a:bodyPr/>
          <a:lstStyle/>
          <a:p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java.nio.DirectByteBuffer, zero copying</a:t>
            </a:r>
          </a:p>
          <a:p>
            <a:r>
              <a:rPr lang="en-US" dirty="0" smtClean="0"/>
              <a:t>Good scalability</a:t>
            </a:r>
          </a:p>
          <a:p>
            <a:pPr lvl="1"/>
            <a:r>
              <a:rPr lang="en-US" dirty="0" smtClean="0"/>
              <a:t>java.nio.channels.Selector, single I/O thread possible</a:t>
            </a:r>
          </a:p>
          <a:p>
            <a:r>
              <a:rPr lang="en-US" dirty="0" smtClean="0"/>
              <a:t>Multiple transports</a:t>
            </a:r>
          </a:p>
          <a:p>
            <a:pPr lvl="1"/>
            <a:r>
              <a:rPr lang="en-US" dirty="0" smtClean="0"/>
              <a:t>Shipped </a:t>
            </a:r>
            <a:r>
              <a:rPr lang="en-US" smtClean="0"/>
              <a:t>with </a:t>
            </a:r>
            <a:r>
              <a:rPr lang="en-US" smtClean="0"/>
              <a:t>TCP, HTTP </a:t>
            </a:r>
            <a:r>
              <a:rPr lang="en-US" dirty="0" smtClean="0"/>
              <a:t>and JVM transports</a:t>
            </a:r>
          </a:p>
          <a:p>
            <a:r>
              <a:rPr lang="en-US" dirty="0" smtClean="0"/>
              <a:t>Pluggable protocols</a:t>
            </a:r>
          </a:p>
          <a:p>
            <a:pPr lvl="1"/>
            <a:r>
              <a:rPr lang="en-US" dirty="0" smtClean="0"/>
              <a:t>Independent of chosen transport</a:t>
            </a:r>
          </a:p>
          <a:p>
            <a:r>
              <a:rPr lang="en-US" dirty="0" smtClean="0"/>
              <a:t>Server-initiated push services (agent paradigm)</a:t>
            </a:r>
          </a:p>
          <a:p>
            <a:pPr lvl="1"/>
            <a:r>
              <a:rPr lang="en-US" dirty="0" smtClean="0"/>
              <a:t>Asynchronous and synchronous </a:t>
            </a:r>
            <a:r>
              <a:rPr lang="en-US" smtClean="0"/>
              <a:t>requests </a:t>
            </a:r>
            <a:r>
              <a:rPr lang="en-US" smtClean="0"/>
              <a:t>towards the client</a:t>
            </a:r>
            <a:endParaRPr lang="en-US" dirty="0" smtClean="0"/>
          </a:p>
          <a:p>
            <a:r>
              <a:rPr lang="en-US" smtClean="0"/>
              <a:t>OSGi™ </a:t>
            </a:r>
            <a:r>
              <a:rPr lang="en-US" dirty="0" smtClean="0"/>
              <a:t>and stand-alone modes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/>
          <p:cNvSpPr/>
          <p:nvPr/>
        </p:nvSpPr>
        <p:spPr bwMode="auto">
          <a:xfrm>
            <a:off x="428596" y="500042"/>
            <a:ext cx="1357322" cy="71438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6734"/>
            <a:ext cx="7772400" cy="533400"/>
          </a:xfrm>
        </p:spPr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5" name="Abgerundetes Rechteck 4"/>
          <p:cNvSpPr/>
          <p:nvPr/>
        </p:nvSpPr>
        <p:spPr bwMode="auto">
          <a:xfrm>
            <a:off x="2428860" y="1428736"/>
            <a:ext cx="4214842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857488" y="2214554"/>
            <a:ext cx="1571637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Acceptors</a:t>
            </a: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2857488" y="5072074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OSGi / Eclipse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2857488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TCP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2857488" y="4500570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Utils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857488" y="3929066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2857488" y="3357562"/>
            <a:ext cx="328614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Channels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2857488" y="2786058"/>
            <a:ext cx="1571637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Connectors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4572000" y="2214554"/>
            <a:ext cx="157163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Signals</a:t>
            </a:r>
          </a:p>
        </p:txBody>
      </p:sp>
      <p:sp>
        <p:nvSpPr>
          <p:cNvPr id="30" name="Abgerundetes Rechteck 29"/>
          <p:cNvSpPr/>
          <p:nvPr/>
        </p:nvSpPr>
        <p:spPr bwMode="auto">
          <a:xfrm>
            <a:off x="4572000" y="2786058"/>
            <a:ext cx="157163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Protocols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714744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JVM</a:t>
            </a:r>
          </a:p>
        </p:txBody>
      </p:sp>
      <p:sp>
        <p:nvSpPr>
          <p:cNvPr id="32" name="Abgerundetes Rechteck 31"/>
          <p:cNvSpPr/>
          <p:nvPr/>
        </p:nvSpPr>
        <p:spPr bwMode="auto">
          <a:xfrm>
            <a:off x="4572000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App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1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5429256" y="1643050"/>
            <a:ext cx="685805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App</a:t>
            </a:r>
            <a:r>
              <a:rPr lang="en-US" sz="1000" dirty="0" smtClean="0"/>
              <a:t>2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929058" y="3127373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6215074" y="3127373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IBufferProvider</a:t>
            </a:r>
          </a:p>
        </p:txBody>
      </p:sp>
      <p:cxnSp>
        <p:nvCxnSpPr>
          <p:cNvPr id="22" name="Gerade Verbindung mit Pfeil 21"/>
          <p:cNvCxnSpPr>
            <a:stCxn id="20" idx="1"/>
            <a:endCxn id="19" idx="3"/>
          </p:cNvCxnSpPr>
          <p:nvPr/>
        </p:nvCxnSpPr>
        <p:spPr bwMode="auto">
          <a:xfrm rot="10800000">
            <a:off x="5357818" y="333375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4" name="Abgerundetes Rechteck 23"/>
          <p:cNvSpPr/>
          <p:nvPr/>
        </p:nvSpPr>
        <p:spPr bwMode="auto">
          <a:xfrm>
            <a:off x="6215074" y="4127505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IBufferPool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7143768" y="388177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36" name="Gerade Verbindung mit Pfeil 35"/>
          <p:cNvCxnSpPr>
            <a:stCxn id="24" idx="0"/>
            <a:endCxn id="20" idx="2"/>
          </p:cNvCxnSpPr>
          <p:nvPr/>
        </p:nvCxnSpPr>
        <p:spPr bwMode="auto">
          <a:xfrm rot="5400000" flipH="1" flipV="1">
            <a:off x="6885798" y="3833816"/>
            <a:ext cx="58737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000100" y="312737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3071802" y="307181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handles</a:t>
            </a:r>
            <a:endParaRPr lang="en-US" sz="1100" dirty="0"/>
          </a:p>
        </p:txBody>
      </p:sp>
      <p:cxnSp>
        <p:nvCxnSpPr>
          <p:cNvPr id="43" name="Gerade Verbindung mit Pfeil 42"/>
          <p:cNvCxnSpPr>
            <a:stCxn id="41" idx="3"/>
            <a:endCxn id="19" idx="1"/>
          </p:cNvCxnSpPr>
          <p:nvPr/>
        </p:nvCxnSpPr>
        <p:spPr bwMode="auto">
          <a:xfrm>
            <a:off x="3071802" y="333375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Abgerundetes Rechteck 50"/>
          <p:cNvSpPr/>
          <p:nvPr/>
        </p:nvSpPr>
        <p:spPr bwMode="auto">
          <a:xfrm>
            <a:off x="3929058" y="2071678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BufferState</a:t>
            </a:r>
          </a:p>
        </p:txBody>
      </p:sp>
      <p:cxnSp>
        <p:nvCxnSpPr>
          <p:cNvPr id="52" name="Gerade Verbindung mit Pfeil 51"/>
          <p:cNvCxnSpPr>
            <a:stCxn id="19" idx="0"/>
            <a:endCxn id="51" idx="2"/>
          </p:cNvCxnSpPr>
          <p:nvPr/>
        </p:nvCxnSpPr>
        <p:spPr bwMode="auto">
          <a:xfrm rot="5400000" flipH="1" flipV="1">
            <a:off x="4321967" y="2805902"/>
            <a:ext cx="64294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Abgerundetes Rechteck 57"/>
          <p:cNvSpPr/>
          <p:nvPr/>
        </p:nvSpPr>
        <p:spPr bwMode="auto">
          <a:xfrm>
            <a:off x="1000100" y="4127505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BufferInputStream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1000100" y="4659321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BufferOutputStream</a:t>
            </a:r>
          </a:p>
        </p:txBody>
      </p:sp>
      <p:cxnSp>
        <p:nvCxnSpPr>
          <p:cNvPr id="61" name="Form 60"/>
          <p:cNvCxnSpPr>
            <a:stCxn id="58" idx="3"/>
            <a:endCxn id="19" idx="2"/>
          </p:cNvCxnSpPr>
          <p:nvPr/>
        </p:nvCxnSpPr>
        <p:spPr bwMode="auto">
          <a:xfrm flipV="1">
            <a:off x="3071802" y="3540126"/>
            <a:ext cx="1571636" cy="79375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Form 61"/>
          <p:cNvCxnSpPr>
            <a:stCxn id="59" idx="3"/>
            <a:endCxn id="19" idx="2"/>
          </p:cNvCxnSpPr>
          <p:nvPr/>
        </p:nvCxnSpPr>
        <p:spPr bwMode="auto">
          <a:xfrm flipV="1">
            <a:off x="3071802" y="3540126"/>
            <a:ext cx="1571636" cy="132557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6" name="Textfeld 65"/>
          <p:cNvSpPr txBox="1"/>
          <p:nvPr/>
        </p:nvSpPr>
        <p:spPr>
          <a:xfrm>
            <a:off x="3071802" y="409608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reads</a:t>
            </a:r>
            <a:endParaRPr lang="en-US" sz="1100" dirty="0"/>
          </a:p>
        </p:txBody>
      </p:sp>
      <p:sp>
        <p:nvSpPr>
          <p:cNvPr id="67" name="Textfeld 66"/>
          <p:cNvSpPr txBox="1"/>
          <p:nvPr/>
        </p:nvSpPr>
        <p:spPr>
          <a:xfrm>
            <a:off x="3071802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Channels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6286512" y="3143248"/>
            <a:ext cx="142876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IChannel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00100" y="3143248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5072066" y="3071810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receiveHandler</a:t>
            </a:r>
            <a:endParaRPr lang="en-US" sz="1100" dirty="0"/>
          </a:p>
        </p:txBody>
      </p:sp>
      <p:cxnSp>
        <p:nvCxnSpPr>
          <p:cNvPr id="43" name="Gerade Verbindung mit Pfeil 42"/>
          <p:cNvCxnSpPr>
            <a:stCxn id="19" idx="1"/>
            <a:endCxn id="41" idx="3"/>
          </p:cNvCxnSpPr>
          <p:nvPr/>
        </p:nvCxnSpPr>
        <p:spPr bwMode="auto">
          <a:xfrm rot="10800000">
            <a:off x="3071802" y="3349625"/>
            <a:ext cx="321471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Abgerundetes Rechteck 50"/>
          <p:cNvSpPr/>
          <p:nvPr/>
        </p:nvSpPr>
        <p:spPr bwMode="auto">
          <a:xfrm>
            <a:off x="5929322" y="2071678"/>
            <a:ext cx="2143140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IChannelMultiplexer</a:t>
            </a:r>
          </a:p>
        </p:txBody>
      </p:sp>
      <p:cxnSp>
        <p:nvCxnSpPr>
          <p:cNvPr id="52" name="Gerade Verbindung mit Pfeil 51"/>
          <p:cNvCxnSpPr>
            <a:stCxn id="19" idx="0"/>
            <a:endCxn id="51" idx="2"/>
          </p:cNvCxnSpPr>
          <p:nvPr/>
        </p:nvCxnSpPr>
        <p:spPr bwMode="auto">
          <a:xfrm rot="5400000" flipH="1" flipV="1">
            <a:off x="6671484" y="2813840"/>
            <a:ext cx="65881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Abgerundetes Rechteck 13"/>
          <p:cNvSpPr/>
          <p:nvPr/>
        </p:nvSpPr>
        <p:spPr bwMode="auto">
          <a:xfrm>
            <a:off x="3929058" y="4127505"/>
            <a:ext cx="228601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ChannelInputStream</a:t>
            </a: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929058" y="4659321"/>
            <a:ext cx="228601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ChannelOutputStream</a:t>
            </a:r>
          </a:p>
        </p:txBody>
      </p:sp>
      <p:cxnSp>
        <p:nvCxnSpPr>
          <p:cNvPr id="16" name="Form 15"/>
          <p:cNvCxnSpPr>
            <a:stCxn id="14" idx="3"/>
            <a:endCxn id="19" idx="2"/>
          </p:cNvCxnSpPr>
          <p:nvPr/>
        </p:nvCxnSpPr>
        <p:spPr bwMode="auto">
          <a:xfrm flipV="1">
            <a:off x="6215074" y="3556001"/>
            <a:ext cx="785818" cy="777881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Form 16"/>
          <p:cNvCxnSpPr>
            <a:stCxn id="15" idx="3"/>
            <a:endCxn id="19" idx="2"/>
          </p:cNvCxnSpPr>
          <p:nvPr/>
        </p:nvCxnSpPr>
        <p:spPr bwMode="auto">
          <a:xfrm flipV="1">
            <a:off x="6215074" y="3556001"/>
            <a:ext cx="785818" cy="130969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Textfeld 20"/>
          <p:cNvSpPr txBox="1"/>
          <p:nvPr/>
        </p:nvSpPr>
        <p:spPr>
          <a:xfrm>
            <a:off x="6215074" y="4096084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reads</a:t>
            </a:r>
            <a:endParaRPr lang="en-US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6215074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writes</a:t>
            </a:r>
            <a:endParaRPr lang="en-US" sz="1100" dirty="0"/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1000100" y="4127505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BufferInputStream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1000100" y="4659321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BufferOutputStream</a:t>
            </a:r>
          </a:p>
        </p:txBody>
      </p:sp>
      <p:cxnSp>
        <p:nvCxnSpPr>
          <p:cNvPr id="62" name="Gerade Verbindung mit Pfeil 61"/>
          <p:cNvCxnSpPr>
            <a:stCxn id="14" idx="1"/>
            <a:endCxn id="60" idx="3"/>
          </p:cNvCxnSpPr>
          <p:nvPr/>
        </p:nvCxnSpPr>
        <p:spPr bwMode="auto">
          <a:xfrm rot="10800000">
            <a:off x="3071802" y="4333882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Gerade Verbindung mit Pfeil 64"/>
          <p:cNvCxnSpPr>
            <a:stCxn id="15" idx="1"/>
            <a:endCxn id="61" idx="3"/>
          </p:cNvCxnSpPr>
          <p:nvPr/>
        </p:nvCxnSpPr>
        <p:spPr bwMode="auto">
          <a:xfrm rot="10800000">
            <a:off x="3071802" y="4865698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8" name="Textfeld 67"/>
          <p:cNvSpPr txBox="1"/>
          <p:nvPr/>
        </p:nvSpPr>
        <p:spPr>
          <a:xfrm>
            <a:off x="3071802" y="407194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sp>
        <p:nvSpPr>
          <p:cNvPr id="69" name="Textfeld 68"/>
          <p:cNvSpPr txBox="1"/>
          <p:nvPr/>
        </p:nvSpPr>
        <p:spPr>
          <a:xfrm>
            <a:off x="3071802" y="459615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929618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Connectors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5072066" y="244474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ConnectorState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929058" y="3301999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IConnector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500826" y="3301999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TCPConnector</a:t>
            </a: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2224070" y="2444743"/>
            <a:ext cx="206217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ConnectorLocation</a:t>
            </a:r>
          </a:p>
        </p:txBody>
      </p:sp>
      <p:cxnSp>
        <p:nvCxnSpPr>
          <p:cNvPr id="30" name="Form 29"/>
          <p:cNvCxnSpPr>
            <a:stCxn id="27" idx="0"/>
            <a:endCxn id="51" idx="1"/>
          </p:cNvCxnSpPr>
          <p:nvPr/>
        </p:nvCxnSpPr>
        <p:spPr bwMode="auto">
          <a:xfrm rot="5400000" flipH="1" flipV="1">
            <a:off x="4550172" y="2780106"/>
            <a:ext cx="650879" cy="39290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Form 32"/>
          <p:cNvCxnSpPr>
            <a:stCxn id="27" idx="0"/>
            <a:endCxn id="29" idx="3"/>
          </p:cNvCxnSpPr>
          <p:nvPr/>
        </p:nvCxnSpPr>
        <p:spPr bwMode="auto">
          <a:xfrm rot="16200000" flipV="1">
            <a:off x="4157264" y="2780105"/>
            <a:ext cx="650879" cy="39290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Gerade Verbindung mit Pfeil 39"/>
          <p:cNvCxnSpPr>
            <a:stCxn id="28" idx="1"/>
            <a:endCxn id="27" idx="3"/>
          </p:cNvCxnSpPr>
          <p:nvPr/>
        </p:nvCxnSpPr>
        <p:spPr bwMode="auto">
          <a:xfrm rot="10800000">
            <a:off x="5429256" y="3508376"/>
            <a:ext cx="107157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5500694" y="3230561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3929058" y="4587883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</a:t>
            </a:r>
          </a:p>
        </p:txBody>
      </p:sp>
      <p:sp>
        <p:nvSpPr>
          <p:cNvPr id="48" name="Abgerundetes Rechteck 47"/>
          <p:cNvSpPr/>
          <p:nvPr/>
        </p:nvSpPr>
        <p:spPr bwMode="auto">
          <a:xfrm>
            <a:off x="1000100" y="4587883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  <a:ea typeface="ＭＳ Ｐゴシック" pitchFamily="80" charset="-128"/>
              </a:rPr>
              <a:t>IBufferHandler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2714612" y="3230561"/>
            <a:ext cx="1214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50" name="Gerade Verbindung mit Pfeil 49"/>
          <p:cNvCxnSpPr>
            <a:stCxn id="47" idx="1"/>
            <a:endCxn id="48" idx="3"/>
          </p:cNvCxnSpPr>
          <p:nvPr/>
        </p:nvCxnSpPr>
        <p:spPr bwMode="auto">
          <a:xfrm rot="10800000">
            <a:off x="3071802" y="4794260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Gerade Verbindung mit Pfeil 55"/>
          <p:cNvCxnSpPr>
            <a:stCxn id="27" idx="2"/>
            <a:endCxn id="47" idx="0"/>
          </p:cNvCxnSpPr>
          <p:nvPr/>
        </p:nvCxnSpPr>
        <p:spPr bwMode="auto">
          <a:xfrm rot="5400000">
            <a:off x="4242592" y="4151317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643438" y="3730627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70" name="Form 69"/>
          <p:cNvCxnSpPr>
            <a:stCxn id="27" idx="2"/>
            <a:endCxn id="48" idx="0"/>
          </p:cNvCxnSpPr>
          <p:nvPr/>
        </p:nvCxnSpPr>
        <p:spPr bwMode="auto">
          <a:xfrm rot="5400000">
            <a:off x="2920989" y="2829714"/>
            <a:ext cx="873131" cy="264320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5" name="Abgerundetes Rechteck 74"/>
          <p:cNvSpPr/>
          <p:nvPr/>
        </p:nvSpPr>
        <p:spPr bwMode="auto">
          <a:xfrm>
            <a:off x="6500826" y="3929066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JVMConnector</a:t>
            </a:r>
          </a:p>
        </p:txBody>
      </p:sp>
      <p:cxnSp>
        <p:nvCxnSpPr>
          <p:cNvPr id="78" name="Form 77"/>
          <p:cNvCxnSpPr>
            <a:stCxn id="75" idx="1"/>
            <a:endCxn id="27" idx="3"/>
          </p:cNvCxnSpPr>
          <p:nvPr/>
        </p:nvCxnSpPr>
        <p:spPr bwMode="auto">
          <a:xfrm rot="10800000">
            <a:off x="5429256" y="3508377"/>
            <a:ext cx="1071570" cy="6270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3" name="Abgerundetes Rechteck 22"/>
          <p:cNvSpPr/>
          <p:nvPr/>
        </p:nvSpPr>
        <p:spPr bwMode="auto">
          <a:xfrm>
            <a:off x="1000100" y="3301999"/>
            <a:ext cx="2071702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IChannelMultiplexer</a:t>
            </a:r>
          </a:p>
        </p:txBody>
      </p:sp>
      <p:cxnSp>
        <p:nvCxnSpPr>
          <p:cNvPr id="24" name="Gerade Verbindung mit Pfeil 23"/>
          <p:cNvCxnSpPr>
            <a:stCxn id="27" idx="1"/>
            <a:endCxn id="23" idx="3"/>
          </p:cNvCxnSpPr>
          <p:nvPr/>
        </p:nvCxnSpPr>
        <p:spPr bwMode="auto">
          <a:xfrm rot="10800000">
            <a:off x="3071802" y="3508376"/>
            <a:ext cx="85725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3857652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Acceptors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786182" y="2786058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IAcceptor</a:t>
            </a:r>
          </a:p>
        </p:txBody>
      </p:sp>
      <p:sp>
        <p:nvSpPr>
          <p:cNvPr id="28" name="Abgerundetes Rechteck 27"/>
          <p:cNvSpPr/>
          <p:nvPr/>
        </p:nvSpPr>
        <p:spPr bwMode="auto">
          <a:xfrm>
            <a:off x="6500826" y="2786058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TCPAcceptor</a:t>
            </a:r>
          </a:p>
        </p:txBody>
      </p:sp>
      <p:cxnSp>
        <p:nvCxnSpPr>
          <p:cNvPr id="40" name="Gerade Verbindung mit Pfeil 39"/>
          <p:cNvCxnSpPr>
            <a:stCxn id="28" idx="1"/>
            <a:endCxn id="27" idx="3"/>
          </p:cNvCxnSpPr>
          <p:nvPr/>
        </p:nvCxnSpPr>
        <p:spPr bwMode="auto">
          <a:xfrm rot="10800000">
            <a:off x="5286380" y="2992435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feld 45"/>
          <p:cNvSpPr txBox="1"/>
          <p:nvPr/>
        </p:nvSpPr>
        <p:spPr>
          <a:xfrm>
            <a:off x="5500694" y="2714620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3786182" y="4071942"/>
            <a:ext cx="1500198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IConnector</a:t>
            </a:r>
          </a:p>
        </p:txBody>
      </p:sp>
      <p:cxnSp>
        <p:nvCxnSpPr>
          <p:cNvPr id="56" name="Gerade Verbindung mit Pfeil 55"/>
          <p:cNvCxnSpPr>
            <a:stCxn id="27" idx="2"/>
            <a:endCxn id="47" idx="0"/>
          </p:cNvCxnSpPr>
          <p:nvPr/>
        </p:nvCxnSpPr>
        <p:spPr bwMode="auto">
          <a:xfrm rot="5400000">
            <a:off x="4099716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Textfeld 66"/>
          <p:cNvSpPr txBox="1"/>
          <p:nvPr/>
        </p:nvSpPr>
        <p:spPr>
          <a:xfrm>
            <a:off x="4500562" y="321468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accepts</a:t>
            </a:r>
            <a:endParaRPr lang="en-US" sz="1100" dirty="0"/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928662" y="2786058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JVMAcceptor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6500826" y="4071942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TCPConnector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928662" y="4071942"/>
            <a:ext cx="1643074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JVMConnector</a:t>
            </a:r>
          </a:p>
        </p:txBody>
      </p:sp>
      <p:cxnSp>
        <p:nvCxnSpPr>
          <p:cNvPr id="35" name="Gerade Verbindung mit Pfeil 34"/>
          <p:cNvCxnSpPr>
            <a:stCxn id="28" idx="2"/>
            <a:endCxn id="22" idx="0"/>
          </p:cNvCxnSpPr>
          <p:nvPr/>
        </p:nvCxnSpPr>
        <p:spPr bwMode="auto">
          <a:xfrm rot="5400000">
            <a:off x="6885798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Textfeld 35"/>
          <p:cNvSpPr txBox="1"/>
          <p:nvPr/>
        </p:nvSpPr>
        <p:spPr>
          <a:xfrm>
            <a:off x="7286644" y="321468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39" name="Gerade Verbindung mit Pfeil 38"/>
          <p:cNvCxnSpPr>
            <a:stCxn id="75" idx="2"/>
            <a:endCxn id="23" idx="0"/>
          </p:cNvCxnSpPr>
          <p:nvPr/>
        </p:nvCxnSpPr>
        <p:spPr bwMode="auto">
          <a:xfrm rot="5400000">
            <a:off x="1313634" y="3635376"/>
            <a:ext cx="87313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1714480" y="315833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creates</a:t>
            </a:r>
            <a:endParaRPr lang="en-US" sz="1100" dirty="0"/>
          </a:p>
        </p:txBody>
      </p:sp>
      <p:cxnSp>
        <p:nvCxnSpPr>
          <p:cNvPr id="44" name="Gerade Verbindung mit Pfeil 43"/>
          <p:cNvCxnSpPr>
            <a:stCxn id="22" idx="1"/>
            <a:endCxn id="47" idx="3"/>
          </p:cNvCxnSpPr>
          <p:nvPr/>
        </p:nvCxnSpPr>
        <p:spPr bwMode="auto">
          <a:xfrm rot="10800000">
            <a:off x="5286380" y="4278319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5500694" y="400050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implements</a:t>
            </a:r>
            <a:endParaRPr lang="en-US" sz="1100" dirty="0"/>
          </a:p>
        </p:txBody>
      </p:sp>
      <p:cxnSp>
        <p:nvCxnSpPr>
          <p:cNvPr id="52" name="Gerade Verbindung mit Pfeil 51"/>
          <p:cNvCxnSpPr>
            <a:stCxn id="75" idx="3"/>
            <a:endCxn id="27" idx="1"/>
          </p:cNvCxnSpPr>
          <p:nvPr/>
        </p:nvCxnSpPr>
        <p:spPr bwMode="auto">
          <a:xfrm>
            <a:off x="2571736" y="2992435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2571736" y="2714620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  <p:cxnSp>
        <p:nvCxnSpPr>
          <p:cNvPr id="57" name="Gerade Verbindung mit Pfeil 56"/>
          <p:cNvCxnSpPr>
            <a:stCxn id="23" idx="3"/>
            <a:endCxn id="47" idx="1"/>
          </p:cNvCxnSpPr>
          <p:nvPr/>
        </p:nvCxnSpPr>
        <p:spPr bwMode="auto">
          <a:xfrm>
            <a:off x="2571736" y="4278319"/>
            <a:ext cx="121444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8" name="Textfeld 57"/>
          <p:cNvSpPr txBox="1"/>
          <p:nvPr/>
        </p:nvSpPr>
        <p:spPr>
          <a:xfrm>
            <a:off x="2571736" y="4000504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implements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 bwMode="auto">
          <a:xfrm>
            <a:off x="642910" y="1571612"/>
            <a:ext cx="7858180" cy="4286280"/>
          </a:xfrm>
          <a:prstGeom prst="roundRect">
            <a:avLst>
              <a:gd name="adj" fmla="val 4353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Protocols</a:t>
            </a: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28992" y="2904792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80" charset="-128"/>
              </a:rPr>
              <a:t>IProtocol</a:t>
            </a:r>
          </a:p>
        </p:txBody>
      </p:sp>
      <p:sp>
        <p:nvSpPr>
          <p:cNvPr id="75" name="Abgerundetes Rechteck 74"/>
          <p:cNvSpPr/>
          <p:nvPr/>
        </p:nvSpPr>
        <p:spPr bwMode="auto">
          <a:xfrm>
            <a:off x="3428992" y="5000636"/>
            <a:ext cx="1928826" cy="412753"/>
          </a:xfrm>
          <a:prstGeom prst="roundRect">
            <a:avLst>
              <a:gd name="adj" fmla="val 13767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/>
              <a:t>IProtocolProvider</a:t>
            </a:r>
          </a:p>
        </p:txBody>
      </p:sp>
      <p:sp>
        <p:nvSpPr>
          <p:cNvPr id="31" name="Abgerundetes Rechteck 30"/>
          <p:cNvSpPr/>
          <p:nvPr/>
        </p:nvSpPr>
        <p:spPr bwMode="auto">
          <a:xfrm>
            <a:off x="3500430" y="1928802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IBufferHandler</a:t>
            </a:r>
          </a:p>
        </p:txBody>
      </p:sp>
      <p:cxnSp>
        <p:nvCxnSpPr>
          <p:cNvPr id="32" name="Gerade Verbindung mit Pfeil 31"/>
          <p:cNvCxnSpPr>
            <a:stCxn id="27" idx="0"/>
            <a:endCxn id="31" idx="2"/>
          </p:cNvCxnSpPr>
          <p:nvPr/>
        </p:nvCxnSpPr>
        <p:spPr bwMode="auto">
          <a:xfrm rot="5400000" flipH="1" flipV="1">
            <a:off x="4111787" y="2623174"/>
            <a:ext cx="56323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4357686" y="2643182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  <p:cxnSp>
        <p:nvCxnSpPr>
          <p:cNvPr id="43" name="Gewinkelte Verbindung 42"/>
          <p:cNvCxnSpPr>
            <a:stCxn id="75" idx="3"/>
            <a:endCxn id="27" idx="3"/>
          </p:cNvCxnSpPr>
          <p:nvPr/>
        </p:nvCxnSpPr>
        <p:spPr bwMode="auto">
          <a:xfrm flipV="1">
            <a:off x="5357818" y="3111169"/>
            <a:ext cx="1588" cy="2095844"/>
          </a:xfrm>
          <a:prstGeom prst="bentConnector3">
            <a:avLst>
              <a:gd name="adj1" fmla="val 9815091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0" name="Gewinkelte Verbindung 49"/>
          <p:cNvCxnSpPr>
            <a:stCxn id="75" idx="1"/>
            <a:endCxn id="27" idx="1"/>
          </p:cNvCxnSpPr>
          <p:nvPr/>
        </p:nvCxnSpPr>
        <p:spPr bwMode="auto">
          <a:xfrm rot="10800000">
            <a:off x="3428992" y="3111169"/>
            <a:ext cx="1588" cy="2095844"/>
          </a:xfrm>
          <a:prstGeom prst="bentConnector3">
            <a:avLst>
              <a:gd name="adj1" fmla="val 9698762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1" name="Textfeld 60"/>
          <p:cNvSpPr txBox="1"/>
          <p:nvPr/>
        </p:nvSpPr>
        <p:spPr>
          <a:xfrm>
            <a:off x="5357818" y="516765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provides server protocol</a:t>
            </a:r>
            <a:endParaRPr lang="en-US" sz="1100" dirty="0"/>
          </a:p>
        </p:txBody>
      </p:sp>
      <p:sp>
        <p:nvSpPr>
          <p:cNvPr id="62" name="Textfeld 61"/>
          <p:cNvSpPr txBox="1"/>
          <p:nvPr/>
        </p:nvSpPr>
        <p:spPr>
          <a:xfrm>
            <a:off x="1285852" y="5167654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provides client protocol</a:t>
            </a:r>
            <a:endParaRPr lang="en-US" sz="1100" dirty="0"/>
          </a:p>
        </p:txBody>
      </p:sp>
      <p:sp>
        <p:nvSpPr>
          <p:cNvPr id="83" name="Abgerundetes Rechteck 82"/>
          <p:cNvSpPr/>
          <p:nvPr/>
        </p:nvSpPr>
        <p:spPr bwMode="auto">
          <a:xfrm>
            <a:off x="3500430" y="3929066"/>
            <a:ext cx="1785950" cy="412753"/>
          </a:xfrm>
          <a:prstGeom prst="roundRect">
            <a:avLst>
              <a:gd name="adj" fmla="val 13767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IChannel</a:t>
            </a:r>
          </a:p>
        </p:txBody>
      </p:sp>
      <p:cxnSp>
        <p:nvCxnSpPr>
          <p:cNvPr id="84" name="Gerade Verbindung mit Pfeil 83"/>
          <p:cNvCxnSpPr>
            <a:stCxn id="27" idx="2"/>
            <a:endCxn id="83" idx="0"/>
          </p:cNvCxnSpPr>
          <p:nvPr/>
        </p:nvCxnSpPr>
        <p:spPr bwMode="auto">
          <a:xfrm rot="5400000">
            <a:off x="4087645" y="3623305"/>
            <a:ext cx="611521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Textfeld 88"/>
          <p:cNvSpPr txBox="1"/>
          <p:nvPr/>
        </p:nvSpPr>
        <p:spPr>
          <a:xfrm>
            <a:off x="4357686" y="3310266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uses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L_Template_2008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EPL_Template_2008</Template>
  <TotalTime>0</TotalTime>
  <Words>510</Words>
  <Application>Microsoft Office PowerPoint</Application>
  <PresentationFormat>Bildschirmpräsentation (4:3)</PresentationFormat>
  <Paragraphs>237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EPL_Template_2008</vt:lpstr>
      <vt:lpstr>The Net4j Signalling Platform  Developing Pluggable Client/Server Applications</vt:lpstr>
      <vt:lpstr>Agenda</vt:lpstr>
      <vt:lpstr>Requirements</vt:lpstr>
      <vt:lpstr>Architecture</vt:lpstr>
      <vt:lpstr>Folie 5</vt:lpstr>
      <vt:lpstr>Folie 6</vt:lpstr>
      <vt:lpstr>Folie 7</vt:lpstr>
      <vt:lpstr>Folie 8</vt:lpstr>
      <vt:lpstr>Folie 9</vt:lpstr>
      <vt:lpstr>Folie 10</vt:lpstr>
      <vt:lpstr>Examples</vt:lpstr>
      <vt:lpstr>Examples</vt:lpstr>
      <vt:lpstr>Examples</vt:lpstr>
      <vt:lpstr>Examples</vt:lpstr>
      <vt:lpstr>FileShare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 Data Objects (CDO)</dc:title>
  <dc:subject>The EMF Model Repository</dc:subject>
  <dc:creator>Eike Stepper</dc:creator>
  <cp:lastModifiedBy>Stepper</cp:lastModifiedBy>
  <cp:revision>473</cp:revision>
  <dcterms:created xsi:type="dcterms:W3CDTF">2008-02-16T08:42:36Z</dcterms:created>
  <dcterms:modified xsi:type="dcterms:W3CDTF">2009-06-10T08:10:10Z</dcterms:modified>
</cp:coreProperties>
</file>