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78" r:id="rId2"/>
    <p:sldId id="265" r:id="rId3"/>
    <p:sldId id="274" r:id="rId4"/>
    <p:sldId id="266" r:id="rId5"/>
    <p:sldId id="268" r:id="rId6"/>
    <p:sldId id="269" r:id="rId7"/>
    <p:sldId id="270" r:id="rId8"/>
    <p:sldId id="275" r:id="rId9"/>
    <p:sldId id="279" r:id="rId10"/>
    <p:sldId id="280" r:id="rId11"/>
    <p:sldId id="281" r:id="rId12"/>
    <p:sldId id="282" r:id="rId13"/>
    <p:sldId id="285" r:id="rId14"/>
    <p:sldId id="286" r:id="rId15"/>
    <p:sldId id="287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313" r:id="rId41"/>
    <p:sldId id="314" r:id="rId42"/>
    <p:sldId id="315" r:id="rId43"/>
    <p:sldId id="316" r:id="rId44"/>
    <p:sldId id="317" r:id="rId45"/>
    <p:sldId id="318" r:id="rId46"/>
    <p:sldId id="319" r:id="rId47"/>
    <p:sldId id="320" r:id="rId48"/>
  </p:sldIdLst>
  <p:sldSz cx="9144000" cy="6858000" type="screen4x3"/>
  <p:notesSz cx="7102475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00EE2D"/>
    <a:srgbClr val="00B022"/>
    <a:srgbClr val="FFC247"/>
    <a:srgbClr val="FFFFFF"/>
    <a:srgbClr val="DCDCDC"/>
    <a:srgbClr val="DDDDDD"/>
    <a:srgbClr val="DEDEDE"/>
    <a:srgbClr val="2F2672"/>
    <a:srgbClr val="0066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3114" autoAdjust="0"/>
    <p:restoredTop sz="94706" autoAdjust="0"/>
  </p:normalViewPr>
  <p:slideViewPr>
    <p:cSldViewPr snapToObjects="1">
      <p:cViewPr varScale="1">
        <p:scale>
          <a:sx n="189" d="100"/>
          <a:sy n="189" d="100"/>
        </p:scale>
        <p:origin x="-1314" y="-96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Objects="1">
      <p:cViewPr varScale="1">
        <p:scale>
          <a:sx n="101" d="100"/>
          <a:sy n="101" d="100"/>
        </p:scale>
        <p:origin x="-3528" y="-108"/>
      </p:cViewPr>
      <p:guideLst>
        <p:guide orient="horz" pos="3224"/>
        <p:guide pos="223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1F1399A-6279-467A-AFC4-7FDFDBD65377}" type="datetimeFigureOut">
              <a:rPr lang="de-DE" smtClean="0"/>
              <a:pPr/>
              <a:t>27.10.2012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31FF683E-A112-4E88-B3FA-413CD125B4D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4EFD53E2-34CB-4AAB-9DD8-91E5E18A88A0}" type="datetimeFigureOut">
              <a:rPr lang="de-DE" smtClean="0"/>
              <a:pPr/>
              <a:t>27.10.2012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</p:spPr>
        <p:txBody>
          <a:bodyPr vert="horz" lIns="99066" tIns="49533" rIns="99066" bIns="49533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08ED7C9E-BA51-42D1-90EB-EC9D244062D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635269"/>
            <a:ext cx="7772400" cy="1470025"/>
          </a:xfrm>
        </p:spPr>
        <p:txBody>
          <a:bodyPr/>
          <a:lstStyle>
            <a:lvl1pPr>
              <a:defRPr b="1">
                <a:solidFill>
                  <a:srgbClr val="2F26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7715304" cy="365125"/>
          </a:xfr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Now that I've Got a Model – Where's My Application?</a:t>
            </a:r>
          </a:p>
          <a:p>
            <a:r>
              <a:rPr lang="en-US" smtClean="0"/>
              <a:t>© 2012 by Eike Stepper, Berlin, Germany.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86776" y="6356350"/>
            <a:ext cx="642942" cy="365125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4290"/>
            <a:ext cx="27241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596" y="6357958"/>
            <a:ext cx="7643866" cy="365125"/>
          </a:xfrm>
        </p:spPr>
        <p:txBody>
          <a:bodyPr/>
          <a:lstStyle/>
          <a:p>
            <a:r>
              <a:rPr lang="en-US" smtClean="0"/>
              <a:t>Now that I've Got a Model – Where's My Application?</a:t>
            </a:r>
          </a:p>
          <a:p>
            <a:r>
              <a:rPr lang="en-US" smtClean="0"/>
              <a:t>© 2012 by Eike Stepper, Berlin, Germany.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light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286500"/>
            <a:ext cx="9144000" cy="571500"/>
          </a:xfrm>
          <a:prstGeom prst="rect">
            <a:avLst/>
          </a:prstGeom>
          <a:noFill/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86808" cy="1131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28596" y="1571612"/>
            <a:ext cx="8286808" cy="457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28596" y="6356350"/>
            <a:ext cx="7643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Now that I've Got a Model – Where's My Application?</a:t>
            </a:r>
          </a:p>
          <a:p>
            <a:r>
              <a:rPr lang="en-US" smtClean="0"/>
              <a:t>© 2012 by Eike Stepper, Berlin, Germany.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43900" y="6356350"/>
            <a:ext cx="6429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BDF3D838-FCC4-4337-BAF0-78E53BE9188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2F267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5355449" y="539431"/>
            <a:ext cx="250269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Eike Stepper</a:t>
            </a:r>
          </a:p>
          <a:p>
            <a:pPr algn="r"/>
            <a:endParaRPr lang="en-US" sz="1050" b="1" smtClean="0">
              <a:solidFill>
                <a:srgbClr val="2F2672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stepper@esc-net.de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http://www.esc-net.de</a:t>
            </a:r>
          </a:p>
          <a:p>
            <a:pPr algn="r"/>
            <a:r>
              <a:rPr lang="en-US" sz="105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http://thegordian.blogspot.com</a:t>
            </a:r>
          </a:p>
          <a:p>
            <a:pPr algn="r"/>
            <a:endParaRPr lang="en-US" sz="1050" b="1" smtClean="0">
              <a:solidFill>
                <a:srgbClr val="2F2672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algn="r"/>
            <a:r>
              <a:rPr lang="en-US" sz="105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Berlin, Germany</a:t>
            </a:r>
          </a:p>
        </p:txBody>
      </p:sp>
      <p:grpSp>
        <p:nvGrpSpPr>
          <p:cNvPr id="4" name="Gruppieren 18"/>
          <p:cNvGrpSpPr/>
          <p:nvPr/>
        </p:nvGrpSpPr>
        <p:grpSpPr>
          <a:xfrm>
            <a:off x="7858148" y="488296"/>
            <a:ext cx="1071570" cy="1566187"/>
            <a:chOff x="7858148" y="434053"/>
            <a:chExt cx="1071570" cy="1566187"/>
          </a:xfrm>
        </p:grpSpPr>
        <p:grpSp>
          <p:nvGrpSpPr>
            <p:cNvPr id="5" name="Gruppieren 5"/>
            <p:cNvGrpSpPr/>
            <p:nvPr/>
          </p:nvGrpSpPr>
          <p:grpSpPr>
            <a:xfrm>
              <a:off x="7858148" y="434053"/>
              <a:ext cx="1071570" cy="1412525"/>
              <a:chOff x="6966065" y="3158836"/>
              <a:chExt cx="1463040" cy="1928554"/>
            </a:xfrm>
          </p:grpSpPr>
          <p:pic>
            <p:nvPicPr>
              <p:cNvPr id="7" name="Picture 30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000885" y="3214686"/>
                <a:ext cx="1393041" cy="1857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8" name="Abgerundetes Rechteck 7"/>
              <p:cNvSpPr/>
              <p:nvPr/>
            </p:nvSpPr>
            <p:spPr bwMode="auto">
              <a:xfrm>
                <a:off x="6966065" y="3158836"/>
                <a:ext cx="1463040" cy="1928554"/>
              </a:xfrm>
              <a:prstGeom prst="roundRect">
                <a:avLst/>
              </a:prstGeom>
              <a:noFill/>
              <a:ln w="1270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80" charset="-128"/>
                  <a:cs typeface="Arial" pitchFamily="34" charset="0"/>
                </a:endParaRPr>
              </a:p>
            </p:txBody>
          </p:sp>
        </p:grpSp>
        <p:sp>
          <p:nvSpPr>
            <p:cNvPr id="16" name="Rechteck 15"/>
            <p:cNvSpPr/>
            <p:nvPr/>
          </p:nvSpPr>
          <p:spPr>
            <a:xfrm>
              <a:off x="7858148" y="1797590"/>
              <a:ext cx="1071570" cy="202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32" y="2708920"/>
            <a:ext cx="9144000" cy="73911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Now that I've Got a Model 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2699792" y="4797152"/>
            <a:ext cx="3744416" cy="5562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150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EclipseCon Europe 2012 </a:t>
            </a:r>
          </a:p>
          <a:p>
            <a:pPr algn="ctr">
              <a:spcBef>
                <a:spcPct val="0"/>
              </a:spcBef>
            </a:pPr>
            <a:r>
              <a:rPr lang="en-US" sz="150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25.10.2012, Ludwigsburg</a:t>
            </a:r>
          </a:p>
        </p:txBody>
      </p:sp>
      <p:cxnSp>
        <p:nvCxnSpPr>
          <p:cNvPr id="18" name="Gerade Verbindung 17"/>
          <p:cNvCxnSpPr/>
          <p:nvPr/>
        </p:nvCxnSpPr>
        <p:spPr>
          <a:xfrm>
            <a:off x="3406061" y="4797152"/>
            <a:ext cx="2302482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el 1"/>
          <p:cNvSpPr txBox="1">
            <a:spLocks/>
          </p:cNvSpPr>
          <p:nvPr/>
        </p:nvSpPr>
        <p:spPr>
          <a:xfrm>
            <a:off x="-36512" y="3573016"/>
            <a:ext cx="9144000" cy="811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rgbClr val="2F2672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Where's My Application?</a:t>
            </a:r>
            <a:endParaRPr kumimoji="0" lang="en-US" sz="4400" b="1" i="0" u="none" strike="noStrike" kern="1200" cap="none" spc="0" normalizeH="0" baseline="0" noProof="0">
              <a:ln>
                <a:noFill/>
              </a:ln>
              <a:solidFill>
                <a:srgbClr val="2F2672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15" name="Gerade Verbindung 14"/>
          <p:cNvCxnSpPr/>
          <p:nvPr/>
        </p:nvCxnSpPr>
        <p:spPr>
          <a:xfrm>
            <a:off x="3419872" y="5347963"/>
            <a:ext cx="2302482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Now that I've Got a Model – Where's My Application?</a:t>
            </a:r>
          </a:p>
          <a:p>
            <a:r>
              <a:rPr lang="en-US" smtClean="0"/>
              <a:t>© 2012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2" name="Gruppieren 131"/>
          <p:cNvGrpSpPr/>
          <p:nvPr/>
        </p:nvGrpSpPr>
        <p:grpSpPr>
          <a:xfrm>
            <a:off x="1835696" y="2427163"/>
            <a:ext cx="5328592" cy="1793925"/>
            <a:chOff x="2195736" y="2427163"/>
            <a:chExt cx="5328592" cy="1793925"/>
          </a:xfrm>
        </p:grpSpPr>
        <p:sp>
          <p:nvSpPr>
            <p:cNvPr id="7" name="Ellipse 6"/>
            <p:cNvSpPr/>
            <p:nvPr/>
          </p:nvSpPr>
          <p:spPr>
            <a:xfrm>
              <a:off x="2843808" y="2636912"/>
              <a:ext cx="504056" cy="5040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/>
            <p:cNvSpPr/>
            <p:nvPr/>
          </p:nvSpPr>
          <p:spPr>
            <a:xfrm>
              <a:off x="2195736" y="3284984"/>
              <a:ext cx="504056" cy="5040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/>
            <p:cNvSpPr/>
            <p:nvPr/>
          </p:nvSpPr>
          <p:spPr>
            <a:xfrm rot="852440">
              <a:off x="3419872" y="3429000"/>
              <a:ext cx="504056" cy="5040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/>
            <p:cNvSpPr/>
            <p:nvPr/>
          </p:nvSpPr>
          <p:spPr>
            <a:xfrm rot="19878875">
              <a:off x="4499992" y="3717032"/>
              <a:ext cx="504056" cy="5040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/>
            <p:cNvSpPr/>
            <p:nvPr/>
          </p:nvSpPr>
          <p:spPr>
            <a:xfrm rot="532467">
              <a:off x="4090896" y="2947895"/>
              <a:ext cx="504056" cy="5040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/>
            <p:cNvSpPr/>
            <p:nvPr/>
          </p:nvSpPr>
          <p:spPr>
            <a:xfrm rot="19404105">
              <a:off x="4866307" y="2427163"/>
              <a:ext cx="504056" cy="5040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/>
            <p:cNvSpPr/>
            <p:nvPr/>
          </p:nvSpPr>
          <p:spPr>
            <a:xfrm rot="265597">
              <a:off x="5461346" y="3187725"/>
              <a:ext cx="504056" cy="5040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/>
            <p:cNvSpPr/>
            <p:nvPr/>
          </p:nvSpPr>
          <p:spPr>
            <a:xfrm rot="20556071">
              <a:off x="6372200" y="2708920"/>
              <a:ext cx="504056" cy="5040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5" name="Gerade Verbindung 14"/>
            <p:cNvCxnSpPr>
              <a:stCxn id="8" idx="7"/>
              <a:endCxn id="7" idx="3"/>
            </p:cNvCxnSpPr>
            <p:nvPr/>
          </p:nvCxnSpPr>
          <p:spPr>
            <a:xfrm flipV="1">
              <a:off x="2625975" y="3067151"/>
              <a:ext cx="291650" cy="29165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>
              <a:stCxn id="9" idx="1"/>
              <a:endCxn id="7" idx="5"/>
            </p:cNvCxnSpPr>
            <p:nvPr/>
          </p:nvCxnSpPr>
          <p:spPr>
            <a:xfrm flipH="1" flipV="1">
              <a:off x="3274047" y="3067151"/>
              <a:ext cx="268831" cy="39737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>
              <a:stCxn id="10" idx="1"/>
              <a:endCxn id="9" idx="6"/>
            </p:cNvCxnSpPr>
            <p:nvPr/>
          </p:nvCxnSpPr>
          <p:spPr>
            <a:xfrm flipH="1" flipV="1">
              <a:off x="3916219" y="3742884"/>
              <a:ext cx="593921" cy="15537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>
              <a:stCxn id="11" idx="3"/>
              <a:endCxn id="9" idx="7"/>
            </p:cNvCxnSpPr>
            <p:nvPr/>
          </p:nvCxnSpPr>
          <p:spPr>
            <a:xfrm flipH="1">
              <a:off x="3888399" y="3348508"/>
              <a:ext cx="250955" cy="20349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>
              <a:stCxn id="12" idx="2"/>
              <a:endCxn id="11" idx="7"/>
            </p:cNvCxnSpPr>
            <p:nvPr/>
          </p:nvCxnSpPr>
          <p:spPr>
            <a:xfrm flipH="1">
              <a:off x="4546494" y="2829450"/>
              <a:ext cx="369504" cy="22188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>
              <a:stCxn id="13" idx="3"/>
              <a:endCxn id="10" idx="6"/>
            </p:cNvCxnSpPr>
            <p:nvPr/>
          </p:nvCxnSpPr>
          <p:spPr>
            <a:xfrm flipH="1">
              <a:off x="4973116" y="3603678"/>
              <a:ext cx="548824" cy="24440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>
              <a:stCxn id="13" idx="7"/>
              <a:endCxn id="14" idx="2"/>
            </p:cNvCxnSpPr>
            <p:nvPr/>
          </p:nvCxnSpPr>
          <p:spPr>
            <a:xfrm flipV="1">
              <a:off x="5904808" y="3036310"/>
              <a:ext cx="478923" cy="23951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>
              <a:stCxn id="13" idx="1"/>
              <a:endCxn id="12" idx="4"/>
            </p:cNvCxnSpPr>
            <p:nvPr/>
          </p:nvCxnSpPr>
          <p:spPr>
            <a:xfrm flipH="1" flipV="1">
              <a:off x="5268594" y="2881528"/>
              <a:ext cx="280855" cy="366791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>
              <a:stCxn id="12" idx="5"/>
              <a:endCxn id="14" idx="1"/>
            </p:cNvCxnSpPr>
            <p:nvPr/>
          </p:nvCxnSpPr>
          <p:spPr>
            <a:xfrm>
              <a:off x="5367659" y="2716016"/>
              <a:ext cx="1033223" cy="1281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lipse 23"/>
            <p:cNvSpPr/>
            <p:nvPr/>
          </p:nvSpPr>
          <p:spPr>
            <a:xfrm>
              <a:off x="7020272" y="3212976"/>
              <a:ext cx="504056" cy="5040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5" name="Gerade Verbindung 24"/>
            <p:cNvCxnSpPr>
              <a:stCxn id="24" idx="2"/>
              <a:endCxn id="13" idx="6"/>
            </p:cNvCxnSpPr>
            <p:nvPr/>
          </p:nvCxnSpPr>
          <p:spPr>
            <a:xfrm flipH="1" flipV="1">
              <a:off x="5964650" y="3459205"/>
              <a:ext cx="1055622" cy="579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pieren 132"/>
          <p:cNvGrpSpPr/>
          <p:nvPr/>
        </p:nvGrpSpPr>
        <p:grpSpPr>
          <a:xfrm>
            <a:off x="4283968" y="620688"/>
            <a:ext cx="216024" cy="3240360"/>
            <a:chOff x="4644008" y="620688"/>
            <a:chExt cx="216024" cy="3240360"/>
          </a:xfrm>
        </p:grpSpPr>
        <p:sp>
          <p:nvSpPr>
            <p:cNvPr id="27" name="Rechteck 26"/>
            <p:cNvSpPr/>
            <p:nvPr/>
          </p:nvSpPr>
          <p:spPr>
            <a:xfrm>
              <a:off x="4644008" y="3645024"/>
              <a:ext cx="216024" cy="216024"/>
            </a:xfrm>
            <a:prstGeom prst="rect">
              <a:avLst/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200" b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8" name="Gerade Verbindung 27"/>
            <p:cNvCxnSpPr>
              <a:stCxn id="27" idx="0"/>
              <a:endCxn id="29" idx="2"/>
            </p:cNvCxnSpPr>
            <p:nvPr/>
          </p:nvCxnSpPr>
          <p:spPr>
            <a:xfrm flipV="1">
              <a:off x="4752020" y="836712"/>
              <a:ext cx="0" cy="2808312"/>
            </a:xfrm>
            <a:prstGeom prst="line">
              <a:avLst/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9" name="Rechteck 28"/>
            <p:cNvSpPr/>
            <p:nvPr/>
          </p:nvSpPr>
          <p:spPr>
            <a:xfrm>
              <a:off x="4644008" y="620688"/>
              <a:ext cx="216024" cy="216024"/>
            </a:xfrm>
            <a:prstGeom prst="rect">
              <a:avLst/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200" b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" name="Gruppieren 133"/>
          <p:cNvGrpSpPr/>
          <p:nvPr/>
        </p:nvGrpSpPr>
        <p:grpSpPr>
          <a:xfrm>
            <a:off x="1979712" y="188640"/>
            <a:ext cx="216024" cy="3240360"/>
            <a:chOff x="4644008" y="620688"/>
            <a:chExt cx="216024" cy="3240360"/>
          </a:xfrm>
        </p:grpSpPr>
        <p:sp>
          <p:nvSpPr>
            <p:cNvPr id="31" name="Rechteck 30"/>
            <p:cNvSpPr/>
            <p:nvPr/>
          </p:nvSpPr>
          <p:spPr>
            <a:xfrm>
              <a:off x="4644008" y="3645024"/>
              <a:ext cx="216024" cy="216024"/>
            </a:xfrm>
            <a:prstGeom prst="rect">
              <a:avLst/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200" b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2" name="Gerade Verbindung 31"/>
            <p:cNvCxnSpPr>
              <a:stCxn id="31" idx="0"/>
              <a:endCxn id="33" idx="2"/>
            </p:cNvCxnSpPr>
            <p:nvPr/>
          </p:nvCxnSpPr>
          <p:spPr>
            <a:xfrm flipV="1">
              <a:off x="4752020" y="836712"/>
              <a:ext cx="0" cy="2808312"/>
            </a:xfrm>
            <a:prstGeom prst="line">
              <a:avLst/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3" name="Rechteck 32"/>
            <p:cNvSpPr/>
            <p:nvPr/>
          </p:nvSpPr>
          <p:spPr>
            <a:xfrm>
              <a:off x="4644008" y="620688"/>
              <a:ext cx="216024" cy="216024"/>
            </a:xfrm>
            <a:prstGeom prst="rect">
              <a:avLst/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200" b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6" name="Gruppieren 137"/>
          <p:cNvGrpSpPr/>
          <p:nvPr/>
        </p:nvGrpSpPr>
        <p:grpSpPr>
          <a:xfrm>
            <a:off x="2627784" y="-459432"/>
            <a:ext cx="216024" cy="3240360"/>
            <a:chOff x="4644008" y="620688"/>
            <a:chExt cx="216024" cy="3240360"/>
          </a:xfrm>
        </p:grpSpPr>
        <p:sp>
          <p:nvSpPr>
            <p:cNvPr id="35" name="Rechteck 34"/>
            <p:cNvSpPr/>
            <p:nvPr/>
          </p:nvSpPr>
          <p:spPr>
            <a:xfrm>
              <a:off x="4644008" y="3645024"/>
              <a:ext cx="216024" cy="216024"/>
            </a:xfrm>
            <a:prstGeom prst="rect">
              <a:avLst/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200" b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6" name="Gerade Verbindung 35"/>
            <p:cNvCxnSpPr>
              <a:stCxn id="35" idx="0"/>
              <a:endCxn id="37" idx="2"/>
            </p:cNvCxnSpPr>
            <p:nvPr/>
          </p:nvCxnSpPr>
          <p:spPr>
            <a:xfrm flipV="1">
              <a:off x="4752020" y="836712"/>
              <a:ext cx="0" cy="2808312"/>
            </a:xfrm>
            <a:prstGeom prst="line">
              <a:avLst/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7" name="Rechteck 36"/>
            <p:cNvSpPr/>
            <p:nvPr/>
          </p:nvSpPr>
          <p:spPr>
            <a:xfrm>
              <a:off x="4644008" y="620688"/>
              <a:ext cx="216024" cy="216024"/>
            </a:xfrm>
            <a:prstGeom prst="rect">
              <a:avLst/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200" b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0" name="Gruppieren 141"/>
          <p:cNvGrpSpPr/>
          <p:nvPr/>
        </p:nvGrpSpPr>
        <p:grpSpPr>
          <a:xfrm>
            <a:off x="3203848" y="332656"/>
            <a:ext cx="216024" cy="3240360"/>
            <a:chOff x="4644008" y="620688"/>
            <a:chExt cx="216024" cy="3240360"/>
          </a:xfrm>
        </p:grpSpPr>
        <p:sp>
          <p:nvSpPr>
            <p:cNvPr id="39" name="Rechteck 38"/>
            <p:cNvSpPr/>
            <p:nvPr/>
          </p:nvSpPr>
          <p:spPr>
            <a:xfrm>
              <a:off x="4644008" y="3645024"/>
              <a:ext cx="216024" cy="216024"/>
            </a:xfrm>
            <a:prstGeom prst="rect">
              <a:avLst/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200" b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0" name="Gerade Verbindung 39"/>
            <p:cNvCxnSpPr>
              <a:stCxn id="39" idx="0"/>
              <a:endCxn id="41" idx="2"/>
            </p:cNvCxnSpPr>
            <p:nvPr/>
          </p:nvCxnSpPr>
          <p:spPr>
            <a:xfrm flipV="1">
              <a:off x="4752020" y="836712"/>
              <a:ext cx="0" cy="2808312"/>
            </a:xfrm>
            <a:prstGeom prst="line">
              <a:avLst/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1" name="Rechteck 40"/>
            <p:cNvSpPr/>
            <p:nvPr/>
          </p:nvSpPr>
          <p:spPr>
            <a:xfrm>
              <a:off x="4644008" y="620688"/>
              <a:ext cx="216024" cy="216024"/>
            </a:xfrm>
            <a:prstGeom prst="rect">
              <a:avLst/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200" b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4" name="Gruppieren 145"/>
          <p:cNvGrpSpPr/>
          <p:nvPr/>
        </p:nvGrpSpPr>
        <p:grpSpPr>
          <a:xfrm>
            <a:off x="3867961" y="-171400"/>
            <a:ext cx="216024" cy="3240360"/>
            <a:chOff x="4644008" y="620688"/>
            <a:chExt cx="216024" cy="3240360"/>
          </a:xfrm>
        </p:grpSpPr>
        <p:sp>
          <p:nvSpPr>
            <p:cNvPr id="43" name="Rechteck 42"/>
            <p:cNvSpPr/>
            <p:nvPr/>
          </p:nvSpPr>
          <p:spPr>
            <a:xfrm>
              <a:off x="4644008" y="3645024"/>
              <a:ext cx="216024" cy="216024"/>
            </a:xfrm>
            <a:prstGeom prst="rect">
              <a:avLst/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200" b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4" name="Gerade Verbindung 43"/>
            <p:cNvCxnSpPr>
              <a:stCxn id="43" idx="0"/>
              <a:endCxn id="45" idx="2"/>
            </p:cNvCxnSpPr>
            <p:nvPr/>
          </p:nvCxnSpPr>
          <p:spPr>
            <a:xfrm flipV="1">
              <a:off x="4752020" y="836712"/>
              <a:ext cx="0" cy="2808312"/>
            </a:xfrm>
            <a:prstGeom prst="line">
              <a:avLst/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5" name="Rechteck 44"/>
            <p:cNvSpPr/>
            <p:nvPr/>
          </p:nvSpPr>
          <p:spPr>
            <a:xfrm>
              <a:off x="4644008" y="620688"/>
              <a:ext cx="216024" cy="216024"/>
            </a:xfrm>
            <a:prstGeom prst="rect">
              <a:avLst/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200" b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8" name="Gruppieren 149"/>
          <p:cNvGrpSpPr/>
          <p:nvPr/>
        </p:nvGrpSpPr>
        <p:grpSpPr>
          <a:xfrm>
            <a:off x="4644008" y="-675456"/>
            <a:ext cx="216024" cy="3240360"/>
            <a:chOff x="4644008" y="620688"/>
            <a:chExt cx="216024" cy="3240360"/>
          </a:xfrm>
        </p:grpSpPr>
        <p:sp>
          <p:nvSpPr>
            <p:cNvPr id="47" name="Rechteck 46"/>
            <p:cNvSpPr/>
            <p:nvPr/>
          </p:nvSpPr>
          <p:spPr>
            <a:xfrm>
              <a:off x="4644008" y="3645024"/>
              <a:ext cx="216024" cy="216024"/>
            </a:xfrm>
            <a:prstGeom prst="rect">
              <a:avLst/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200" b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8" name="Gerade Verbindung 47"/>
            <p:cNvCxnSpPr>
              <a:stCxn id="47" idx="0"/>
              <a:endCxn id="49" idx="2"/>
            </p:cNvCxnSpPr>
            <p:nvPr/>
          </p:nvCxnSpPr>
          <p:spPr>
            <a:xfrm flipV="1">
              <a:off x="4752020" y="836712"/>
              <a:ext cx="0" cy="2808312"/>
            </a:xfrm>
            <a:prstGeom prst="line">
              <a:avLst/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9" name="Rechteck 48"/>
            <p:cNvSpPr/>
            <p:nvPr/>
          </p:nvSpPr>
          <p:spPr>
            <a:xfrm>
              <a:off x="4644008" y="620688"/>
              <a:ext cx="216024" cy="216024"/>
            </a:xfrm>
            <a:prstGeom prst="rect">
              <a:avLst/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200" b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2" name="Gruppieren 153"/>
          <p:cNvGrpSpPr/>
          <p:nvPr/>
        </p:nvGrpSpPr>
        <p:grpSpPr>
          <a:xfrm>
            <a:off x="5236113" y="105938"/>
            <a:ext cx="216024" cy="3240360"/>
            <a:chOff x="4644008" y="620688"/>
            <a:chExt cx="216024" cy="3240360"/>
          </a:xfrm>
        </p:grpSpPr>
        <p:sp>
          <p:nvSpPr>
            <p:cNvPr id="51" name="Rechteck 50"/>
            <p:cNvSpPr/>
            <p:nvPr/>
          </p:nvSpPr>
          <p:spPr>
            <a:xfrm>
              <a:off x="4644008" y="3645024"/>
              <a:ext cx="216024" cy="216024"/>
            </a:xfrm>
            <a:prstGeom prst="rect">
              <a:avLst/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200" b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2" name="Gerade Verbindung 51"/>
            <p:cNvCxnSpPr>
              <a:stCxn id="51" idx="0"/>
              <a:endCxn id="53" idx="2"/>
            </p:cNvCxnSpPr>
            <p:nvPr/>
          </p:nvCxnSpPr>
          <p:spPr>
            <a:xfrm flipV="1">
              <a:off x="4752020" y="836712"/>
              <a:ext cx="0" cy="2808312"/>
            </a:xfrm>
            <a:prstGeom prst="line">
              <a:avLst/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3" name="Rechteck 52"/>
            <p:cNvSpPr/>
            <p:nvPr/>
          </p:nvSpPr>
          <p:spPr>
            <a:xfrm>
              <a:off x="4644008" y="620688"/>
              <a:ext cx="216024" cy="216024"/>
            </a:xfrm>
            <a:prstGeom prst="rect">
              <a:avLst/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200" b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6" name="Gruppieren 157"/>
          <p:cNvGrpSpPr/>
          <p:nvPr/>
        </p:nvGrpSpPr>
        <p:grpSpPr>
          <a:xfrm>
            <a:off x="6150829" y="-387424"/>
            <a:ext cx="216024" cy="3240360"/>
            <a:chOff x="4644008" y="620688"/>
            <a:chExt cx="216024" cy="3240360"/>
          </a:xfrm>
        </p:grpSpPr>
        <p:sp>
          <p:nvSpPr>
            <p:cNvPr id="55" name="Rechteck 54"/>
            <p:cNvSpPr/>
            <p:nvPr/>
          </p:nvSpPr>
          <p:spPr>
            <a:xfrm>
              <a:off x="4644008" y="3645024"/>
              <a:ext cx="216024" cy="216024"/>
            </a:xfrm>
            <a:prstGeom prst="rect">
              <a:avLst/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200" b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6" name="Gerade Verbindung 55"/>
            <p:cNvCxnSpPr>
              <a:stCxn id="55" idx="0"/>
              <a:endCxn id="57" idx="2"/>
            </p:cNvCxnSpPr>
            <p:nvPr/>
          </p:nvCxnSpPr>
          <p:spPr>
            <a:xfrm flipV="1">
              <a:off x="4752020" y="836712"/>
              <a:ext cx="0" cy="2808312"/>
            </a:xfrm>
            <a:prstGeom prst="line">
              <a:avLst/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7" name="Rechteck 56"/>
            <p:cNvSpPr/>
            <p:nvPr/>
          </p:nvSpPr>
          <p:spPr>
            <a:xfrm>
              <a:off x="4644008" y="620688"/>
              <a:ext cx="216024" cy="216024"/>
            </a:xfrm>
            <a:prstGeom prst="rect">
              <a:avLst/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200" b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0" name="Gruppieren 161"/>
          <p:cNvGrpSpPr/>
          <p:nvPr/>
        </p:nvGrpSpPr>
        <p:grpSpPr>
          <a:xfrm>
            <a:off x="6798901" y="116632"/>
            <a:ext cx="216024" cy="3240360"/>
            <a:chOff x="4644008" y="620688"/>
            <a:chExt cx="216024" cy="3240360"/>
          </a:xfrm>
        </p:grpSpPr>
        <p:sp>
          <p:nvSpPr>
            <p:cNvPr id="59" name="Rechteck 58"/>
            <p:cNvSpPr/>
            <p:nvPr/>
          </p:nvSpPr>
          <p:spPr>
            <a:xfrm>
              <a:off x="4644008" y="3645024"/>
              <a:ext cx="216024" cy="216024"/>
            </a:xfrm>
            <a:prstGeom prst="rect">
              <a:avLst/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200" b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0" name="Gerade Verbindung 59"/>
            <p:cNvCxnSpPr>
              <a:stCxn id="59" idx="0"/>
              <a:endCxn id="61" idx="2"/>
            </p:cNvCxnSpPr>
            <p:nvPr/>
          </p:nvCxnSpPr>
          <p:spPr>
            <a:xfrm flipV="1">
              <a:off x="4752020" y="836712"/>
              <a:ext cx="0" cy="2808312"/>
            </a:xfrm>
            <a:prstGeom prst="line">
              <a:avLst/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1" name="Rechteck 60"/>
            <p:cNvSpPr/>
            <p:nvPr/>
          </p:nvSpPr>
          <p:spPr>
            <a:xfrm>
              <a:off x="4644008" y="620688"/>
              <a:ext cx="216024" cy="216024"/>
            </a:xfrm>
            <a:prstGeom prst="rect">
              <a:avLst/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200" b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2" name="Rechteck 61"/>
          <p:cNvSpPr/>
          <p:nvPr/>
        </p:nvSpPr>
        <p:spPr>
          <a:xfrm>
            <a:off x="1619672" y="-747464"/>
            <a:ext cx="5760640" cy="1872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Abgerundetes Rechteck 62"/>
          <p:cNvSpPr/>
          <p:nvPr/>
        </p:nvSpPr>
        <p:spPr>
          <a:xfrm>
            <a:off x="1259632" y="404664"/>
            <a:ext cx="6552728" cy="864096"/>
          </a:xfrm>
          <a:prstGeom prst="roundRect">
            <a:avLst>
              <a:gd name="adj" fmla="val 9241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User Interface</a:t>
            </a:r>
          </a:p>
        </p:txBody>
      </p:sp>
      <p:sp>
        <p:nvSpPr>
          <p:cNvPr id="64" name="Abgerundetes Rechteck 63"/>
          <p:cNvSpPr/>
          <p:nvPr/>
        </p:nvSpPr>
        <p:spPr>
          <a:xfrm>
            <a:off x="1259632" y="5013176"/>
            <a:ext cx="6552728" cy="864096"/>
          </a:xfrm>
          <a:prstGeom prst="roundRect">
            <a:avLst>
              <a:gd name="adj" fmla="val 9241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Storage Layer</a:t>
            </a:r>
            <a:endParaRPr lang="de-DE" sz="3200" b="1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Now that I've Got a Model – Where's My Application?</a:t>
            </a:r>
          </a:p>
          <a:p>
            <a:r>
              <a:rPr lang="en-US" smtClean="0"/>
              <a:t>© 2012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Ellipse 5"/>
          <p:cNvSpPr/>
          <p:nvPr/>
        </p:nvSpPr>
        <p:spPr>
          <a:xfrm>
            <a:off x="6836330" y="3173050"/>
            <a:ext cx="144016" cy="144016"/>
          </a:xfrm>
          <a:prstGeom prst="ellipse">
            <a:avLst/>
          </a:prstGeom>
          <a:solidFill>
            <a:srgbClr val="FFAA01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 b="1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4681437" y="2383459"/>
            <a:ext cx="144016" cy="144016"/>
          </a:xfrm>
          <a:prstGeom prst="ellipse">
            <a:avLst/>
          </a:prstGeom>
          <a:solidFill>
            <a:srgbClr val="FFAA01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 b="1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Gerade Verbindung 7"/>
          <p:cNvCxnSpPr>
            <a:stCxn id="18" idx="2"/>
            <a:endCxn id="17" idx="7"/>
          </p:cNvCxnSpPr>
          <p:nvPr/>
        </p:nvCxnSpPr>
        <p:spPr>
          <a:xfrm flipH="1">
            <a:off x="4186454" y="2829450"/>
            <a:ext cx="369504" cy="22188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2665213" y="2602333"/>
            <a:ext cx="144016" cy="144016"/>
          </a:xfrm>
          <a:prstGeom prst="ellipse">
            <a:avLst/>
          </a:prstGeom>
          <a:solidFill>
            <a:srgbClr val="FFAA01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 b="1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4323894" y="3682453"/>
            <a:ext cx="144016" cy="144016"/>
          </a:xfrm>
          <a:prstGeom prst="ellipse">
            <a:avLst/>
          </a:prstGeom>
          <a:solidFill>
            <a:srgbClr val="FFAA01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 b="1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Gerade Verbindung 10"/>
          <p:cNvCxnSpPr>
            <a:stCxn id="18" idx="5"/>
            <a:endCxn id="20" idx="1"/>
          </p:cNvCxnSpPr>
          <p:nvPr/>
        </p:nvCxnSpPr>
        <p:spPr>
          <a:xfrm>
            <a:off x="5007619" y="2716016"/>
            <a:ext cx="1033223" cy="1281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5281386" y="3162356"/>
            <a:ext cx="144016" cy="144016"/>
          </a:xfrm>
          <a:prstGeom prst="ellipse">
            <a:avLst/>
          </a:prstGeom>
          <a:solidFill>
            <a:srgbClr val="FFAA01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 b="1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2483768" y="2636912"/>
            <a:ext cx="504056" cy="50405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1835696" y="3284984"/>
            <a:ext cx="504056" cy="50405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 rot="852440">
            <a:off x="3059832" y="3429000"/>
            <a:ext cx="504056" cy="50405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 rot="19878875">
            <a:off x="4139952" y="3717032"/>
            <a:ext cx="504056" cy="50405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 rot="532467">
            <a:off x="3730856" y="2947895"/>
            <a:ext cx="504056" cy="50405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 rot="19404105">
            <a:off x="4506267" y="2427163"/>
            <a:ext cx="504056" cy="50405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 rot="265597">
            <a:off x="5101306" y="3187725"/>
            <a:ext cx="504056" cy="50405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 rot="20556071">
            <a:off x="6012160" y="2708920"/>
            <a:ext cx="504056" cy="50405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20"/>
          <p:cNvCxnSpPr>
            <a:stCxn id="14" idx="7"/>
            <a:endCxn id="13" idx="3"/>
          </p:cNvCxnSpPr>
          <p:nvPr/>
        </p:nvCxnSpPr>
        <p:spPr>
          <a:xfrm flipV="1">
            <a:off x="2265935" y="3067151"/>
            <a:ext cx="291650" cy="29165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>
            <a:stCxn id="15" idx="1"/>
            <a:endCxn id="13" idx="5"/>
          </p:cNvCxnSpPr>
          <p:nvPr/>
        </p:nvCxnSpPr>
        <p:spPr>
          <a:xfrm flipH="1" flipV="1">
            <a:off x="2914007" y="3067151"/>
            <a:ext cx="268831" cy="39737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>
            <a:stCxn id="16" idx="1"/>
            <a:endCxn id="15" idx="6"/>
          </p:cNvCxnSpPr>
          <p:nvPr/>
        </p:nvCxnSpPr>
        <p:spPr>
          <a:xfrm flipH="1" flipV="1">
            <a:off x="3556179" y="3742884"/>
            <a:ext cx="593921" cy="15537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>
            <a:stCxn id="17" idx="3"/>
            <a:endCxn id="15" idx="7"/>
          </p:cNvCxnSpPr>
          <p:nvPr/>
        </p:nvCxnSpPr>
        <p:spPr>
          <a:xfrm flipH="1">
            <a:off x="3528359" y="3348508"/>
            <a:ext cx="250955" cy="20349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>
            <a:stCxn id="19" idx="3"/>
            <a:endCxn id="16" idx="6"/>
          </p:cNvCxnSpPr>
          <p:nvPr/>
        </p:nvCxnSpPr>
        <p:spPr>
          <a:xfrm flipH="1">
            <a:off x="4613076" y="3603678"/>
            <a:ext cx="548824" cy="24440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>
            <a:stCxn id="19" idx="7"/>
            <a:endCxn id="20" idx="2"/>
          </p:cNvCxnSpPr>
          <p:nvPr/>
        </p:nvCxnSpPr>
        <p:spPr>
          <a:xfrm flipV="1">
            <a:off x="5544768" y="3036310"/>
            <a:ext cx="478923" cy="23951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>
            <a:stCxn id="19" idx="1"/>
            <a:endCxn id="18" idx="4"/>
          </p:cNvCxnSpPr>
          <p:nvPr/>
        </p:nvCxnSpPr>
        <p:spPr>
          <a:xfrm flipH="1" flipV="1">
            <a:off x="4908554" y="2881528"/>
            <a:ext cx="280855" cy="366791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6660232" y="3212976"/>
            <a:ext cx="504056" cy="50405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 Verbindung 28"/>
          <p:cNvCxnSpPr>
            <a:stCxn id="28" idx="2"/>
            <a:endCxn id="19" idx="6"/>
          </p:cNvCxnSpPr>
          <p:nvPr/>
        </p:nvCxnSpPr>
        <p:spPr>
          <a:xfrm flipH="1" flipV="1">
            <a:off x="5604610" y="3459205"/>
            <a:ext cx="1055622" cy="579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29"/>
          <p:cNvGrpSpPr/>
          <p:nvPr/>
        </p:nvGrpSpPr>
        <p:grpSpPr>
          <a:xfrm>
            <a:off x="1979712" y="-675456"/>
            <a:ext cx="5035213" cy="4536504"/>
            <a:chOff x="2339752" y="-675456"/>
            <a:chExt cx="5035213" cy="4536504"/>
          </a:xfrm>
        </p:grpSpPr>
        <p:grpSp>
          <p:nvGrpSpPr>
            <p:cNvPr id="3" name="Gruppieren 132"/>
            <p:cNvGrpSpPr/>
            <p:nvPr/>
          </p:nvGrpSpPr>
          <p:grpSpPr>
            <a:xfrm>
              <a:off x="4644008" y="620688"/>
              <a:ext cx="216024" cy="3240360"/>
              <a:chOff x="4644008" y="620688"/>
              <a:chExt cx="216024" cy="3240360"/>
            </a:xfrm>
            <a:solidFill>
              <a:srgbClr val="FFC000"/>
            </a:solidFill>
          </p:grpSpPr>
          <p:sp>
            <p:nvSpPr>
              <p:cNvPr id="64" name="Rechteck 63"/>
              <p:cNvSpPr/>
              <p:nvPr/>
            </p:nvSpPr>
            <p:spPr>
              <a:xfrm>
                <a:off x="4644008" y="3645024"/>
                <a:ext cx="216024" cy="216024"/>
              </a:xfrm>
              <a:prstGeom prst="rect">
                <a:avLst/>
              </a:prstGeom>
              <a:solidFill>
                <a:srgbClr val="FFD47D"/>
              </a:solidFill>
              <a:ln w="28575"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200" b="1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65" name="Gerade Verbindung 64"/>
              <p:cNvCxnSpPr>
                <a:stCxn id="64" idx="0"/>
                <a:endCxn id="66" idx="2"/>
              </p:cNvCxnSpPr>
              <p:nvPr/>
            </p:nvCxnSpPr>
            <p:spPr>
              <a:xfrm flipV="1">
                <a:off x="4752020" y="836712"/>
                <a:ext cx="0" cy="2808312"/>
              </a:xfrm>
              <a:prstGeom prst="line">
                <a:avLst/>
              </a:prstGeom>
              <a:solidFill>
                <a:srgbClr val="FFD47D"/>
              </a:solidFill>
              <a:ln w="28575"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6" name="Rechteck 65"/>
              <p:cNvSpPr/>
              <p:nvPr/>
            </p:nvSpPr>
            <p:spPr>
              <a:xfrm>
                <a:off x="4644008" y="620688"/>
                <a:ext cx="216024" cy="216024"/>
              </a:xfrm>
              <a:prstGeom prst="rect">
                <a:avLst/>
              </a:prstGeom>
              <a:solidFill>
                <a:srgbClr val="FFD47D"/>
              </a:solidFill>
              <a:ln w="28575"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200" b="1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30" name="Gruppieren 133"/>
            <p:cNvGrpSpPr/>
            <p:nvPr/>
          </p:nvGrpSpPr>
          <p:grpSpPr>
            <a:xfrm>
              <a:off x="2339752" y="188640"/>
              <a:ext cx="216024" cy="3240360"/>
              <a:chOff x="4644008" y="620688"/>
              <a:chExt cx="216024" cy="3240360"/>
            </a:xfrm>
            <a:solidFill>
              <a:srgbClr val="FFC000"/>
            </a:solidFill>
          </p:grpSpPr>
          <p:sp>
            <p:nvSpPr>
              <p:cNvPr id="61" name="Rechteck 60"/>
              <p:cNvSpPr/>
              <p:nvPr/>
            </p:nvSpPr>
            <p:spPr>
              <a:xfrm>
                <a:off x="4644008" y="3645024"/>
                <a:ext cx="216024" cy="216024"/>
              </a:xfrm>
              <a:prstGeom prst="rect">
                <a:avLst/>
              </a:prstGeom>
              <a:solidFill>
                <a:srgbClr val="FFD47D"/>
              </a:solidFill>
              <a:ln w="28575"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200" b="1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62" name="Gerade Verbindung 61"/>
              <p:cNvCxnSpPr>
                <a:stCxn id="61" idx="0"/>
                <a:endCxn id="63" idx="2"/>
              </p:cNvCxnSpPr>
              <p:nvPr/>
            </p:nvCxnSpPr>
            <p:spPr>
              <a:xfrm flipV="1">
                <a:off x="4752020" y="836712"/>
                <a:ext cx="0" cy="2808312"/>
              </a:xfrm>
              <a:prstGeom prst="line">
                <a:avLst/>
              </a:prstGeom>
              <a:solidFill>
                <a:srgbClr val="FFD47D"/>
              </a:solidFill>
              <a:ln w="28575"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hteck 62"/>
              <p:cNvSpPr/>
              <p:nvPr/>
            </p:nvSpPr>
            <p:spPr>
              <a:xfrm>
                <a:off x="4644008" y="620688"/>
                <a:ext cx="216024" cy="216024"/>
              </a:xfrm>
              <a:prstGeom prst="rect">
                <a:avLst/>
              </a:prstGeom>
              <a:solidFill>
                <a:srgbClr val="FFD47D"/>
              </a:solidFill>
              <a:ln w="28575"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200" b="1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31" name="Gruppieren 137"/>
            <p:cNvGrpSpPr/>
            <p:nvPr/>
          </p:nvGrpSpPr>
          <p:grpSpPr>
            <a:xfrm>
              <a:off x="2987824" y="-459432"/>
              <a:ext cx="216024" cy="3240360"/>
              <a:chOff x="4644008" y="620688"/>
              <a:chExt cx="216024" cy="3240360"/>
            </a:xfrm>
            <a:solidFill>
              <a:srgbClr val="FFC000"/>
            </a:solidFill>
          </p:grpSpPr>
          <p:sp>
            <p:nvSpPr>
              <p:cNvPr id="58" name="Rechteck 57"/>
              <p:cNvSpPr/>
              <p:nvPr/>
            </p:nvSpPr>
            <p:spPr>
              <a:xfrm>
                <a:off x="4644008" y="3645024"/>
                <a:ext cx="216024" cy="216024"/>
              </a:xfrm>
              <a:prstGeom prst="rect">
                <a:avLst/>
              </a:prstGeom>
              <a:solidFill>
                <a:srgbClr val="FFD47D"/>
              </a:solidFill>
              <a:ln w="28575"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200" b="1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59" name="Gerade Verbindung 58"/>
              <p:cNvCxnSpPr>
                <a:stCxn id="58" idx="0"/>
                <a:endCxn id="60" idx="2"/>
              </p:cNvCxnSpPr>
              <p:nvPr/>
            </p:nvCxnSpPr>
            <p:spPr>
              <a:xfrm flipV="1">
                <a:off x="4752020" y="836712"/>
                <a:ext cx="0" cy="2808312"/>
              </a:xfrm>
              <a:prstGeom prst="line">
                <a:avLst/>
              </a:prstGeom>
              <a:solidFill>
                <a:srgbClr val="FFD47D"/>
              </a:solidFill>
              <a:ln w="28575"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0" name="Rechteck 59"/>
              <p:cNvSpPr/>
              <p:nvPr/>
            </p:nvSpPr>
            <p:spPr>
              <a:xfrm>
                <a:off x="4644008" y="620688"/>
                <a:ext cx="216024" cy="216024"/>
              </a:xfrm>
              <a:prstGeom prst="rect">
                <a:avLst/>
              </a:prstGeom>
              <a:solidFill>
                <a:srgbClr val="FFD47D"/>
              </a:solidFill>
              <a:ln w="28575"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200" b="1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32" name="Gruppieren 141"/>
            <p:cNvGrpSpPr/>
            <p:nvPr/>
          </p:nvGrpSpPr>
          <p:grpSpPr>
            <a:xfrm>
              <a:off x="3563888" y="332656"/>
              <a:ext cx="216024" cy="3240360"/>
              <a:chOff x="4644008" y="620688"/>
              <a:chExt cx="216024" cy="3240360"/>
            </a:xfrm>
            <a:solidFill>
              <a:srgbClr val="FFC000"/>
            </a:solidFill>
          </p:grpSpPr>
          <p:sp>
            <p:nvSpPr>
              <p:cNvPr id="55" name="Rechteck 54"/>
              <p:cNvSpPr/>
              <p:nvPr/>
            </p:nvSpPr>
            <p:spPr>
              <a:xfrm>
                <a:off x="4644008" y="3645024"/>
                <a:ext cx="216024" cy="216024"/>
              </a:xfrm>
              <a:prstGeom prst="rect">
                <a:avLst/>
              </a:prstGeom>
              <a:solidFill>
                <a:srgbClr val="FFD47D"/>
              </a:solidFill>
              <a:ln w="28575"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200" b="1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56" name="Gerade Verbindung 55"/>
              <p:cNvCxnSpPr>
                <a:stCxn id="55" idx="0"/>
                <a:endCxn id="57" idx="2"/>
              </p:cNvCxnSpPr>
              <p:nvPr/>
            </p:nvCxnSpPr>
            <p:spPr>
              <a:xfrm flipV="1">
                <a:off x="4752020" y="836712"/>
                <a:ext cx="0" cy="2808312"/>
              </a:xfrm>
              <a:prstGeom prst="line">
                <a:avLst/>
              </a:prstGeom>
              <a:solidFill>
                <a:srgbClr val="FFD47D"/>
              </a:solidFill>
              <a:ln w="28575"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57" name="Rechteck 56"/>
              <p:cNvSpPr/>
              <p:nvPr/>
            </p:nvSpPr>
            <p:spPr>
              <a:xfrm>
                <a:off x="4644008" y="620688"/>
                <a:ext cx="216024" cy="216024"/>
              </a:xfrm>
              <a:prstGeom prst="rect">
                <a:avLst/>
              </a:prstGeom>
              <a:solidFill>
                <a:srgbClr val="FFD47D"/>
              </a:solidFill>
              <a:ln w="28575"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200" b="1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33" name="Gruppieren 145"/>
            <p:cNvGrpSpPr/>
            <p:nvPr/>
          </p:nvGrpSpPr>
          <p:grpSpPr>
            <a:xfrm>
              <a:off x="4228001" y="-171400"/>
              <a:ext cx="216024" cy="3240360"/>
              <a:chOff x="4644008" y="620688"/>
              <a:chExt cx="216024" cy="3240360"/>
            </a:xfrm>
            <a:solidFill>
              <a:srgbClr val="FFC000"/>
            </a:solidFill>
          </p:grpSpPr>
          <p:sp>
            <p:nvSpPr>
              <p:cNvPr id="52" name="Rechteck 51"/>
              <p:cNvSpPr/>
              <p:nvPr/>
            </p:nvSpPr>
            <p:spPr>
              <a:xfrm>
                <a:off x="4644008" y="3645024"/>
                <a:ext cx="216024" cy="216024"/>
              </a:xfrm>
              <a:prstGeom prst="rect">
                <a:avLst/>
              </a:prstGeom>
              <a:solidFill>
                <a:srgbClr val="FFD47D"/>
              </a:solidFill>
              <a:ln w="28575"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200" b="1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53" name="Gerade Verbindung 52"/>
              <p:cNvCxnSpPr>
                <a:stCxn id="52" idx="0"/>
                <a:endCxn id="54" idx="2"/>
              </p:cNvCxnSpPr>
              <p:nvPr/>
            </p:nvCxnSpPr>
            <p:spPr>
              <a:xfrm flipV="1">
                <a:off x="4752020" y="836712"/>
                <a:ext cx="0" cy="2808312"/>
              </a:xfrm>
              <a:prstGeom prst="line">
                <a:avLst/>
              </a:prstGeom>
              <a:solidFill>
                <a:srgbClr val="FFD47D"/>
              </a:solidFill>
              <a:ln w="28575"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54" name="Rechteck 53"/>
              <p:cNvSpPr/>
              <p:nvPr/>
            </p:nvSpPr>
            <p:spPr>
              <a:xfrm>
                <a:off x="4644008" y="620688"/>
                <a:ext cx="216024" cy="216024"/>
              </a:xfrm>
              <a:prstGeom prst="rect">
                <a:avLst/>
              </a:prstGeom>
              <a:solidFill>
                <a:srgbClr val="FFD47D"/>
              </a:solidFill>
              <a:ln w="28575"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200" b="1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34" name="Gruppieren 149"/>
            <p:cNvGrpSpPr/>
            <p:nvPr/>
          </p:nvGrpSpPr>
          <p:grpSpPr>
            <a:xfrm>
              <a:off x="5004048" y="-675456"/>
              <a:ext cx="216024" cy="3240360"/>
              <a:chOff x="4644008" y="620688"/>
              <a:chExt cx="216024" cy="3240360"/>
            </a:xfrm>
            <a:solidFill>
              <a:srgbClr val="FFC000"/>
            </a:solidFill>
          </p:grpSpPr>
          <p:sp>
            <p:nvSpPr>
              <p:cNvPr id="49" name="Rechteck 48"/>
              <p:cNvSpPr/>
              <p:nvPr/>
            </p:nvSpPr>
            <p:spPr>
              <a:xfrm>
                <a:off x="4644008" y="3645024"/>
                <a:ext cx="216024" cy="216024"/>
              </a:xfrm>
              <a:prstGeom prst="rect">
                <a:avLst/>
              </a:prstGeom>
              <a:solidFill>
                <a:srgbClr val="FFD47D"/>
              </a:solidFill>
              <a:ln w="28575"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200" b="1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50" name="Gerade Verbindung 49"/>
              <p:cNvCxnSpPr>
                <a:stCxn id="49" idx="0"/>
                <a:endCxn id="51" idx="2"/>
              </p:cNvCxnSpPr>
              <p:nvPr/>
            </p:nvCxnSpPr>
            <p:spPr>
              <a:xfrm flipV="1">
                <a:off x="4752020" y="836712"/>
                <a:ext cx="0" cy="2808312"/>
              </a:xfrm>
              <a:prstGeom prst="line">
                <a:avLst/>
              </a:prstGeom>
              <a:solidFill>
                <a:srgbClr val="FFD47D"/>
              </a:solidFill>
              <a:ln w="28575"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51" name="Rechteck 50"/>
              <p:cNvSpPr/>
              <p:nvPr/>
            </p:nvSpPr>
            <p:spPr>
              <a:xfrm>
                <a:off x="4644008" y="620688"/>
                <a:ext cx="216024" cy="216024"/>
              </a:xfrm>
              <a:prstGeom prst="rect">
                <a:avLst/>
              </a:prstGeom>
              <a:solidFill>
                <a:srgbClr val="FFD47D"/>
              </a:solidFill>
              <a:ln w="28575"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200" b="1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35" name="Gruppieren 153"/>
            <p:cNvGrpSpPr/>
            <p:nvPr/>
          </p:nvGrpSpPr>
          <p:grpSpPr>
            <a:xfrm>
              <a:off x="5596153" y="105938"/>
              <a:ext cx="216024" cy="3240360"/>
              <a:chOff x="4644008" y="620688"/>
              <a:chExt cx="216024" cy="3240360"/>
            </a:xfrm>
            <a:solidFill>
              <a:srgbClr val="FFC000"/>
            </a:solidFill>
          </p:grpSpPr>
          <p:sp>
            <p:nvSpPr>
              <p:cNvPr id="46" name="Rechteck 45"/>
              <p:cNvSpPr/>
              <p:nvPr/>
            </p:nvSpPr>
            <p:spPr>
              <a:xfrm>
                <a:off x="4644008" y="3645024"/>
                <a:ext cx="216024" cy="216024"/>
              </a:xfrm>
              <a:prstGeom prst="rect">
                <a:avLst/>
              </a:prstGeom>
              <a:solidFill>
                <a:srgbClr val="FFD47D"/>
              </a:solidFill>
              <a:ln w="28575"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200" b="1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47" name="Gerade Verbindung 46"/>
              <p:cNvCxnSpPr>
                <a:stCxn id="46" idx="0"/>
                <a:endCxn id="48" idx="2"/>
              </p:cNvCxnSpPr>
              <p:nvPr/>
            </p:nvCxnSpPr>
            <p:spPr>
              <a:xfrm flipV="1">
                <a:off x="4752020" y="836712"/>
                <a:ext cx="0" cy="2808312"/>
              </a:xfrm>
              <a:prstGeom prst="line">
                <a:avLst/>
              </a:prstGeom>
              <a:solidFill>
                <a:srgbClr val="FFD47D"/>
              </a:solidFill>
              <a:ln w="28575"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8" name="Rechteck 47"/>
              <p:cNvSpPr/>
              <p:nvPr/>
            </p:nvSpPr>
            <p:spPr>
              <a:xfrm>
                <a:off x="4644008" y="620688"/>
                <a:ext cx="216024" cy="216024"/>
              </a:xfrm>
              <a:prstGeom prst="rect">
                <a:avLst/>
              </a:prstGeom>
              <a:solidFill>
                <a:srgbClr val="FFD47D"/>
              </a:solidFill>
              <a:ln w="28575"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200" b="1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36" name="Gruppieren 157"/>
            <p:cNvGrpSpPr/>
            <p:nvPr/>
          </p:nvGrpSpPr>
          <p:grpSpPr>
            <a:xfrm>
              <a:off x="6510869" y="-387424"/>
              <a:ext cx="216024" cy="3240360"/>
              <a:chOff x="4644008" y="620688"/>
              <a:chExt cx="216024" cy="3240360"/>
            </a:xfrm>
            <a:solidFill>
              <a:srgbClr val="FFC000"/>
            </a:solidFill>
          </p:grpSpPr>
          <p:sp>
            <p:nvSpPr>
              <p:cNvPr id="43" name="Rechteck 42"/>
              <p:cNvSpPr/>
              <p:nvPr/>
            </p:nvSpPr>
            <p:spPr>
              <a:xfrm>
                <a:off x="4644008" y="3645024"/>
                <a:ext cx="216024" cy="216024"/>
              </a:xfrm>
              <a:prstGeom prst="rect">
                <a:avLst/>
              </a:prstGeom>
              <a:solidFill>
                <a:srgbClr val="FFD47D"/>
              </a:solidFill>
              <a:ln w="28575"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200" b="1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44" name="Gerade Verbindung 43"/>
              <p:cNvCxnSpPr>
                <a:stCxn id="43" idx="0"/>
                <a:endCxn id="45" idx="2"/>
              </p:cNvCxnSpPr>
              <p:nvPr/>
            </p:nvCxnSpPr>
            <p:spPr>
              <a:xfrm flipV="1">
                <a:off x="4752020" y="836712"/>
                <a:ext cx="0" cy="2808312"/>
              </a:xfrm>
              <a:prstGeom prst="line">
                <a:avLst/>
              </a:prstGeom>
              <a:solidFill>
                <a:srgbClr val="FFD47D"/>
              </a:solidFill>
              <a:ln w="28575"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5" name="Rechteck 44"/>
              <p:cNvSpPr/>
              <p:nvPr/>
            </p:nvSpPr>
            <p:spPr>
              <a:xfrm>
                <a:off x="4644008" y="620688"/>
                <a:ext cx="216024" cy="216024"/>
              </a:xfrm>
              <a:prstGeom prst="rect">
                <a:avLst/>
              </a:prstGeom>
              <a:solidFill>
                <a:srgbClr val="FFD47D"/>
              </a:solidFill>
              <a:ln w="28575"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200" b="1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37" name="Gruppieren 161"/>
            <p:cNvGrpSpPr/>
            <p:nvPr/>
          </p:nvGrpSpPr>
          <p:grpSpPr>
            <a:xfrm>
              <a:off x="7158941" y="116632"/>
              <a:ext cx="216024" cy="3240360"/>
              <a:chOff x="4644008" y="620688"/>
              <a:chExt cx="216024" cy="3240360"/>
            </a:xfrm>
            <a:solidFill>
              <a:srgbClr val="FFC000"/>
            </a:solidFill>
          </p:grpSpPr>
          <p:sp>
            <p:nvSpPr>
              <p:cNvPr id="40" name="Rechteck 39"/>
              <p:cNvSpPr/>
              <p:nvPr/>
            </p:nvSpPr>
            <p:spPr>
              <a:xfrm>
                <a:off x="4644008" y="3645024"/>
                <a:ext cx="216024" cy="216024"/>
              </a:xfrm>
              <a:prstGeom prst="rect">
                <a:avLst/>
              </a:prstGeom>
              <a:solidFill>
                <a:srgbClr val="FFD47D"/>
              </a:solidFill>
              <a:ln w="28575"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200" b="1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41" name="Gerade Verbindung 40"/>
              <p:cNvCxnSpPr>
                <a:stCxn id="40" idx="0"/>
                <a:endCxn id="42" idx="2"/>
              </p:cNvCxnSpPr>
              <p:nvPr/>
            </p:nvCxnSpPr>
            <p:spPr>
              <a:xfrm flipV="1">
                <a:off x="4752020" y="836712"/>
                <a:ext cx="0" cy="2808312"/>
              </a:xfrm>
              <a:prstGeom prst="line">
                <a:avLst/>
              </a:prstGeom>
              <a:solidFill>
                <a:srgbClr val="FFD47D"/>
              </a:solidFill>
              <a:ln w="28575"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2" name="Rechteck 41"/>
              <p:cNvSpPr/>
              <p:nvPr/>
            </p:nvSpPr>
            <p:spPr>
              <a:xfrm>
                <a:off x="4644008" y="620688"/>
                <a:ext cx="216024" cy="216024"/>
              </a:xfrm>
              <a:prstGeom prst="rect">
                <a:avLst/>
              </a:prstGeom>
              <a:solidFill>
                <a:srgbClr val="FFD47D"/>
              </a:solidFill>
              <a:ln w="28575"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200" b="1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67" name="Rechteck 66"/>
          <p:cNvSpPr/>
          <p:nvPr/>
        </p:nvSpPr>
        <p:spPr>
          <a:xfrm>
            <a:off x="1619672" y="-747464"/>
            <a:ext cx="5760640" cy="1872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Abgerundetes Rechteck 67"/>
          <p:cNvSpPr/>
          <p:nvPr/>
        </p:nvSpPr>
        <p:spPr>
          <a:xfrm>
            <a:off x="1259632" y="404664"/>
            <a:ext cx="6552728" cy="864096"/>
          </a:xfrm>
          <a:prstGeom prst="roundRect">
            <a:avLst>
              <a:gd name="adj" fmla="val 9241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User Interface</a:t>
            </a:r>
          </a:p>
        </p:txBody>
      </p:sp>
      <p:pic>
        <p:nvPicPr>
          <p:cNvPr id="69" name="Picture 4" descr="C:\Users\Stepper\Desktop\zahnrad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548680"/>
            <a:ext cx="609600" cy="609600"/>
          </a:xfrm>
          <a:prstGeom prst="rect">
            <a:avLst/>
          </a:prstGeom>
          <a:noFill/>
        </p:spPr>
      </p:pic>
      <p:sp>
        <p:nvSpPr>
          <p:cNvPr id="70" name="Abgerundetes Rechteck 69"/>
          <p:cNvSpPr/>
          <p:nvPr/>
        </p:nvSpPr>
        <p:spPr>
          <a:xfrm>
            <a:off x="1259632" y="5013176"/>
            <a:ext cx="6552728" cy="864096"/>
          </a:xfrm>
          <a:prstGeom prst="roundRect">
            <a:avLst>
              <a:gd name="adj" fmla="val 9241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Storage Layer</a:t>
            </a:r>
            <a:endParaRPr lang="de-DE" sz="3200" b="1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5.92318E-7 L -0.06493 0.36488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" y="1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21101E-7 L 1.66667E-6 -0.30727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493 0.36488 L -0.34844 0.28089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" y="-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42851E-6 L -8.33333E-7 -0.22559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844 0.28089 L -0.16719 0.43822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70199E-7 L -8.33333E-7 -0.38316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719 0.43822 L 0.10833 0.36488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" y="-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8.00555E-7 L -1.66667E-6 -0.30889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833 0.36488 L -0.12796 0.24942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" y="-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0"/>
                            </p:stCondLst>
                            <p:childTnLst>
                              <p:par>
                                <p:cTn id="40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76631E-6 L 3.88889E-6 -0.19366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0"/>
                            </p:stCondLst>
                            <p:childTnLst>
                              <p:par>
                                <p:cTn id="43" presetID="23" presetClass="exit" presetSubtype="3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Now that I've Got a Model – Where's My Application?</a:t>
            </a:r>
          </a:p>
          <a:p>
            <a:r>
              <a:rPr lang="en-US" smtClean="0"/>
              <a:t>© 2012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12</a:t>
            </a:fld>
            <a:endParaRPr lang="en-US"/>
          </a:p>
        </p:txBody>
      </p:sp>
      <p:cxnSp>
        <p:nvCxnSpPr>
          <p:cNvPr id="6" name="Gerade Verbindung 5"/>
          <p:cNvCxnSpPr>
            <a:stCxn id="23" idx="2"/>
            <a:endCxn id="22" idx="7"/>
          </p:cNvCxnSpPr>
          <p:nvPr/>
        </p:nvCxnSpPr>
        <p:spPr>
          <a:xfrm flipH="1">
            <a:off x="4186454" y="2829450"/>
            <a:ext cx="369504" cy="22188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>
            <a:stCxn id="23" idx="5"/>
            <a:endCxn id="25" idx="1"/>
          </p:cNvCxnSpPr>
          <p:nvPr/>
        </p:nvCxnSpPr>
        <p:spPr>
          <a:xfrm>
            <a:off x="5007619" y="2716016"/>
            <a:ext cx="1033223" cy="1281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/>
        </p:nvSpPr>
        <p:spPr>
          <a:xfrm>
            <a:off x="2012178" y="3250853"/>
            <a:ext cx="144016" cy="144016"/>
          </a:xfrm>
          <a:prstGeom prst="ellipse">
            <a:avLst/>
          </a:prstGeom>
          <a:solidFill>
            <a:srgbClr val="FFAA01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 b="1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Ellipse 8"/>
          <p:cNvSpPr/>
          <p:nvPr/>
        </p:nvSpPr>
        <p:spPr>
          <a:xfrm>
            <a:off x="2012178" y="3252518"/>
            <a:ext cx="144016" cy="144016"/>
          </a:xfrm>
          <a:prstGeom prst="ellipse">
            <a:avLst/>
          </a:prstGeom>
          <a:solidFill>
            <a:srgbClr val="FFAA01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 b="1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6190307" y="2674789"/>
            <a:ext cx="144016" cy="144016"/>
          </a:xfrm>
          <a:prstGeom prst="ellipse">
            <a:avLst/>
          </a:prstGeom>
          <a:solidFill>
            <a:srgbClr val="FFAA01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 b="1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3902284" y="2887067"/>
            <a:ext cx="144016" cy="144016"/>
          </a:xfrm>
          <a:prstGeom prst="ellipse">
            <a:avLst/>
          </a:prstGeom>
          <a:solidFill>
            <a:srgbClr val="FFAA01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 b="1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3241725" y="3389458"/>
            <a:ext cx="144016" cy="144016"/>
          </a:xfrm>
          <a:prstGeom prst="ellipse">
            <a:avLst/>
          </a:prstGeom>
          <a:solidFill>
            <a:srgbClr val="FFAA01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 b="1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6836330" y="3173050"/>
            <a:ext cx="144016" cy="144016"/>
          </a:xfrm>
          <a:prstGeom prst="ellipse">
            <a:avLst/>
          </a:prstGeom>
          <a:solidFill>
            <a:srgbClr val="FFAA01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 b="1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4681437" y="2383459"/>
            <a:ext cx="144016" cy="144016"/>
          </a:xfrm>
          <a:prstGeom prst="ellipse">
            <a:avLst/>
          </a:prstGeom>
          <a:solidFill>
            <a:srgbClr val="FFAA01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 b="1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2665213" y="2602333"/>
            <a:ext cx="144016" cy="144016"/>
          </a:xfrm>
          <a:prstGeom prst="ellipse">
            <a:avLst/>
          </a:prstGeom>
          <a:solidFill>
            <a:srgbClr val="FFAA01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 b="1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4323894" y="3682453"/>
            <a:ext cx="144016" cy="144016"/>
          </a:xfrm>
          <a:prstGeom prst="ellipse">
            <a:avLst/>
          </a:prstGeom>
          <a:solidFill>
            <a:srgbClr val="FFAA01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 b="1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5281386" y="3162356"/>
            <a:ext cx="144016" cy="144016"/>
          </a:xfrm>
          <a:prstGeom prst="ellipse">
            <a:avLst/>
          </a:prstGeom>
          <a:solidFill>
            <a:srgbClr val="FFAA01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 b="1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2483768" y="2636912"/>
            <a:ext cx="504056" cy="50405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1835696" y="3284984"/>
            <a:ext cx="504056" cy="50405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 rot="852440">
            <a:off x="3059832" y="3429000"/>
            <a:ext cx="504056" cy="50405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 rot="19878875">
            <a:off x="4139952" y="3717032"/>
            <a:ext cx="504056" cy="50405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 rot="532467">
            <a:off x="3730856" y="2947895"/>
            <a:ext cx="504056" cy="50405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 rot="19404105">
            <a:off x="4506267" y="2427163"/>
            <a:ext cx="504056" cy="50405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 rot="265597">
            <a:off x="5101306" y="3187725"/>
            <a:ext cx="504056" cy="50405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 rot="20556071">
            <a:off x="6012160" y="2708920"/>
            <a:ext cx="504056" cy="50405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25"/>
          <p:cNvCxnSpPr>
            <a:stCxn id="19" idx="7"/>
            <a:endCxn id="18" idx="3"/>
          </p:cNvCxnSpPr>
          <p:nvPr/>
        </p:nvCxnSpPr>
        <p:spPr>
          <a:xfrm flipV="1">
            <a:off x="2265935" y="3067151"/>
            <a:ext cx="291650" cy="29165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>
            <a:stCxn id="20" idx="1"/>
            <a:endCxn id="18" idx="5"/>
          </p:cNvCxnSpPr>
          <p:nvPr/>
        </p:nvCxnSpPr>
        <p:spPr>
          <a:xfrm flipH="1" flipV="1">
            <a:off x="2914007" y="3067151"/>
            <a:ext cx="268831" cy="39737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>
            <a:stCxn id="21" idx="1"/>
            <a:endCxn id="20" idx="6"/>
          </p:cNvCxnSpPr>
          <p:nvPr/>
        </p:nvCxnSpPr>
        <p:spPr>
          <a:xfrm flipH="1" flipV="1">
            <a:off x="3556179" y="3742884"/>
            <a:ext cx="593921" cy="15537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>
            <a:stCxn id="22" idx="3"/>
            <a:endCxn id="20" idx="7"/>
          </p:cNvCxnSpPr>
          <p:nvPr/>
        </p:nvCxnSpPr>
        <p:spPr>
          <a:xfrm flipH="1">
            <a:off x="3528359" y="3348508"/>
            <a:ext cx="250955" cy="20349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>
            <a:stCxn id="24" idx="3"/>
            <a:endCxn id="21" idx="6"/>
          </p:cNvCxnSpPr>
          <p:nvPr/>
        </p:nvCxnSpPr>
        <p:spPr>
          <a:xfrm flipH="1">
            <a:off x="4613076" y="3603678"/>
            <a:ext cx="548824" cy="24440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>
            <a:stCxn id="24" idx="7"/>
            <a:endCxn id="25" idx="2"/>
          </p:cNvCxnSpPr>
          <p:nvPr/>
        </p:nvCxnSpPr>
        <p:spPr>
          <a:xfrm flipV="1">
            <a:off x="5544768" y="3036310"/>
            <a:ext cx="478923" cy="23951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>
            <a:stCxn id="24" idx="1"/>
            <a:endCxn id="23" idx="4"/>
          </p:cNvCxnSpPr>
          <p:nvPr/>
        </p:nvCxnSpPr>
        <p:spPr>
          <a:xfrm flipH="1" flipV="1">
            <a:off x="4908554" y="2881528"/>
            <a:ext cx="280855" cy="366791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lipse 32"/>
          <p:cNvSpPr/>
          <p:nvPr/>
        </p:nvSpPr>
        <p:spPr>
          <a:xfrm>
            <a:off x="6660232" y="3212976"/>
            <a:ext cx="504056" cy="50405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" name="Gerade Verbindung 33"/>
          <p:cNvCxnSpPr>
            <a:stCxn id="33" idx="2"/>
            <a:endCxn id="24" idx="6"/>
          </p:cNvCxnSpPr>
          <p:nvPr/>
        </p:nvCxnSpPr>
        <p:spPr>
          <a:xfrm flipH="1" flipV="1">
            <a:off x="5604610" y="3459205"/>
            <a:ext cx="1055622" cy="579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65"/>
          <p:cNvGrpSpPr/>
          <p:nvPr/>
        </p:nvGrpSpPr>
        <p:grpSpPr>
          <a:xfrm>
            <a:off x="1979712" y="-675456"/>
            <a:ext cx="5035213" cy="4536504"/>
            <a:chOff x="2339752" y="-675456"/>
            <a:chExt cx="5035213" cy="4536504"/>
          </a:xfrm>
        </p:grpSpPr>
        <p:grpSp>
          <p:nvGrpSpPr>
            <p:cNvPr id="3" name="Gruppieren 132"/>
            <p:cNvGrpSpPr/>
            <p:nvPr/>
          </p:nvGrpSpPr>
          <p:grpSpPr>
            <a:xfrm>
              <a:off x="4644008" y="620688"/>
              <a:ext cx="216024" cy="3240360"/>
              <a:chOff x="4644008" y="620688"/>
              <a:chExt cx="216024" cy="3240360"/>
            </a:xfrm>
            <a:solidFill>
              <a:srgbClr val="FFC000"/>
            </a:solidFill>
          </p:grpSpPr>
          <p:sp>
            <p:nvSpPr>
              <p:cNvPr id="69" name="Rechteck 68"/>
              <p:cNvSpPr/>
              <p:nvPr/>
            </p:nvSpPr>
            <p:spPr>
              <a:xfrm>
                <a:off x="4644008" y="3645024"/>
                <a:ext cx="216024" cy="216024"/>
              </a:xfrm>
              <a:prstGeom prst="rect">
                <a:avLst/>
              </a:prstGeom>
              <a:solidFill>
                <a:srgbClr val="FFD47D"/>
              </a:solidFill>
              <a:ln w="28575"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200" b="1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70" name="Gerade Verbindung 69"/>
              <p:cNvCxnSpPr>
                <a:stCxn id="69" idx="0"/>
                <a:endCxn id="71" idx="2"/>
              </p:cNvCxnSpPr>
              <p:nvPr/>
            </p:nvCxnSpPr>
            <p:spPr>
              <a:xfrm flipV="1">
                <a:off x="4752020" y="836712"/>
                <a:ext cx="0" cy="2808312"/>
              </a:xfrm>
              <a:prstGeom prst="line">
                <a:avLst/>
              </a:prstGeom>
              <a:solidFill>
                <a:srgbClr val="FFD47D"/>
              </a:solidFill>
              <a:ln w="28575"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1" name="Rechteck 70"/>
              <p:cNvSpPr/>
              <p:nvPr/>
            </p:nvSpPr>
            <p:spPr>
              <a:xfrm>
                <a:off x="4644008" y="620688"/>
                <a:ext cx="216024" cy="216024"/>
              </a:xfrm>
              <a:prstGeom prst="rect">
                <a:avLst/>
              </a:prstGeom>
              <a:solidFill>
                <a:srgbClr val="FFD47D"/>
              </a:solidFill>
              <a:ln w="28575"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200" b="1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35" name="Gruppieren 133"/>
            <p:cNvGrpSpPr/>
            <p:nvPr/>
          </p:nvGrpSpPr>
          <p:grpSpPr>
            <a:xfrm>
              <a:off x="2339752" y="188640"/>
              <a:ext cx="216024" cy="3240360"/>
              <a:chOff x="4644008" y="620688"/>
              <a:chExt cx="216024" cy="3240360"/>
            </a:xfrm>
            <a:solidFill>
              <a:srgbClr val="FFC000"/>
            </a:solidFill>
          </p:grpSpPr>
          <p:sp>
            <p:nvSpPr>
              <p:cNvPr id="66" name="Rechteck 65"/>
              <p:cNvSpPr/>
              <p:nvPr/>
            </p:nvSpPr>
            <p:spPr>
              <a:xfrm>
                <a:off x="4644008" y="3645024"/>
                <a:ext cx="216024" cy="216024"/>
              </a:xfrm>
              <a:prstGeom prst="rect">
                <a:avLst/>
              </a:prstGeom>
              <a:solidFill>
                <a:srgbClr val="FFD47D"/>
              </a:solidFill>
              <a:ln w="28575"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200" b="1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67" name="Gerade Verbindung 66"/>
              <p:cNvCxnSpPr>
                <a:stCxn id="66" idx="0"/>
                <a:endCxn id="68" idx="2"/>
              </p:cNvCxnSpPr>
              <p:nvPr/>
            </p:nvCxnSpPr>
            <p:spPr>
              <a:xfrm flipV="1">
                <a:off x="4752020" y="836712"/>
                <a:ext cx="0" cy="2808312"/>
              </a:xfrm>
              <a:prstGeom prst="line">
                <a:avLst/>
              </a:prstGeom>
              <a:solidFill>
                <a:srgbClr val="FFD47D"/>
              </a:solidFill>
              <a:ln w="28575"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8" name="Rechteck 67"/>
              <p:cNvSpPr/>
              <p:nvPr/>
            </p:nvSpPr>
            <p:spPr>
              <a:xfrm>
                <a:off x="4644008" y="620688"/>
                <a:ext cx="216024" cy="216024"/>
              </a:xfrm>
              <a:prstGeom prst="rect">
                <a:avLst/>
              </a:prstGeom>
              <a:solidFill>
                <a:srgbClr val="FFD47D"/>
              </a:solidFill>
              <a:ln w="28575"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200" b="1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36" name="Gruppieren 137"/>
            <p:cNvGrpSpPr/>
            <p:nvPr/>
          </p:nvGrpSpPr>
          <p:grpSpPr>
            <a:xfrm>
              <a:off x="2987824" y="-459432"/>
              <a:ext cx="216024" cy="3240360"/>
              <a:chOff x="4644008" y="620688"/>
              <a:chExt cx="216024" cy="3240360"/>
            </a:xfrm>
            <a:solidFill>
              <a:srgbClr val="FFC000"/>
            </a:solidFill>
          </p:grpSpPr>
          <p:sp>
            <p:nvSpPr>
              <p:cNvPr id="63" name="Rechteck 62"/>
              <p:cNvSpPr/>
              <p:nvPr/>
            </p:nvSpPr>
            <p:spPr>
              <a:xfrm>
                <a:off x="4644008" y="3645024"/>
                <a:ext cx="216024" cy="216024"/>
              </a:xfrm>
              <a:prstGeom prst="rect">
                <a:avLst/>
              </a:prstGeom>
              <a:solidFill>
                <a:srgbClr val="FFD47D"/>
              </a:solidFill>
              <a:ln w="28575"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200" b="1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64" name="Gerade Verbindung 63"/>
              <p:cNvCxnSpPr>
                <a:stCxn id="63" idx="0"/>
                <a:endCxn id="65" idx="2"/>
              </p:cNvCxnSpPr>
              <p:nvPr/>
            </p:nvCxnSpPr>
            <p:spPr>
              <a:xfrm flipV="1">
                <a:off x="4752020" y="836712"/>
                <a:ext cx="0" cy="2808312"/>
              </a:xfrm>
              <a:prstGeom prst="line">
                <a:avLst/>
              </a:prstGeom>
              <a:solidFill>
                <a:srgbClr val="FFD47D"/>
              </a:solidFill>
              <a:ln w="28575"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5" name="Rechteck 64"/>
              <p:cNvSpPr/>
              <p:nvPr/>
            </p:nvSpPr>
            <p:spPr>
              <a:xfrm>
                <a:off x="4644008" y="620688"/>
                <a:ext cx="216024" cy="216024"/>
              </a:xfrm>
              <a:prstGeom prst="rect">
                <a:avLst/>
              </a:prstGeom>
              <a:solidFill>
                <a:srgbClr val="FFD47D"/>
              </a:solidFill>
              <a:ln w="28575"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200" b="1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37" name="Gruppieren 141"/>
            <p:cNvGrpSpPr/>
            <p:nvPr/>
          </p:nvGrpSpPr>
          <p:grpSpPr>
            <a:xfrm>
              <a:off x="3563888" y="332656"/>
              <a:ext cx="216024" cy="3240360"/>
              <a:chOff x="4644008" y="620688"/>
              <a:chExt cx="216024" cy="3240360"/>
            </a:xfrm>
            <a:solidFill>
              <a:srgbClr val="FFC000"/>
            </a:solidFill>
          </p:grpSpPr>
          <p:sp>
            <p:nvSpPr>
              <p:cNvPr id="60" name="Rechteck 59"/>
              <p:cNvSpPr/>
              <p:nvPr/>
            </p:nvSpPr>
            <p:spPr>
              <a:xfrm>
                <a:off x="4644008" y="3645024"/>
                <a:ext cx="216024" cy="216024"/>
              </a:xfrm>
              <a:prstGeom prst="rect">
                <a:avLst/>
              </a:prstGeom>
              <a:solidFill>
                <a:srgbClr val="FFD47D"/>
              </a:solidFill>
              <a:ln w="28575"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200" b="1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61" name="Gerade Verbindung 60"/>
              <p:cNvCxnSpPr>
                <a:stCxn id="60" idx="0"/>
                <a:endCxn id="62" idx="2"/>
              </p:cNvCxnSpPr>
              <p:nvPr/>
            </p:nvCxnSpPr>
            <p:spPr>
              <a:xfrm flipV="1">
                <a:off x="4752020" y="836712"/>
                <a:ext cx="0" cy="2808312"/>
              </a:xfrm>
              <a:prstGeom prst="line">
                <a:avLst/>
              </a:prstGeom>
              <a:solidFill>
                <a:srgbClr val="FFD47D"/>
              </a:solidFill>
              <a:ln w="28575"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2" name="Rechteck 61"/>
              <p:cNvSpPr/>
              <p:nvPr/>
            </p:nvSpPr>
            <p:spPr>
              <a:xfrm>
                <a:off x="4644008" y="620688"/>
                <a:ext cx="216024" cy="216024"/>
              </a:xfrm>
              <a:prstGeom prst="rect">
                <a:avLst/>
              </a:prstGeom>
              <a:solidFill>
                <a:srgbClr val="FFD47D"/>
              </a:solidFill>
              <a:ln w="28575"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200" b="1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38" name="Gruppieren 145"/>
            <p:cNvGrpSpPr/>
            <p:nvPr/>
          </p:nvGrpSpPr>
          <p:grpSpPr>
            <a:xfrm>
              <a:off x="4228001" y="-171400"/>
              <a:ext cx="216024" cy="3240360"/>
              <a:chOff x="4644008" y="620688"/>
              <a:chExt cx="216024" cy="3240360"/>
            </a:xfrm>
            <a:solidFill>
              <a:srgbClr val="FFC000"/>
            </a:solidFill>
          </p:grpSpPr>
          <p:sp>
            <p:nvSpPr>
              <p:cNvPr id="57" name="Rechteck 56"/>
              <p:cNvSpPr/>
              <p:nvPr/>
            </p:nvSpPr>
            <p:spPr>
              <a:xfrm>
                <a:off x="4644008" y="3645024"/>
                <a:ext cx="216024" cy="216024"/>
              </a:xfrm>
              <a:prstGeom prst="rect">
                <a:avLst/>
              </a:prstGeom>
              <a:solidFill>
                <a:srgbClr val="FFD47D"/>
              </a:solidFill>
              <a:ln w="28575"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200" b="1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58" name="Gerade Verbindung 57"/>
              <p:cNvCxnSpPr>
                <a:stCxn id="57" idx="0"/>
                <a:endCxn id="59" idx="2"/>
              </p:cNvCxnSpPr>
              <p:nvPr/>
            </p:nvCxnSpPr>
            <p:spPr>
              <a:xfrm flipV="1">
                <a:off x="4752020" y="836712"/>
                <a:ext cx="0" cy="2808312"/>
              </a:xfrm>
              <a:prstGeom prst="line">
                <a:avLst/>
              </a:prstGeom>
              <a:solidFill>
                <a:srgbClr val="FFD47D"/>
              </a:solidFill>
              <a:ln w="28575"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59" name="Rechteck 58"/>
              <p:cNvSpPr/>
              <p:nvPr/>
            </p:nvSpPr>
            <p:spPr>
              <a:xfrm>
                <a:off x="4644008" y="620688"/>
                <a:ext cx="216024" cy="216024"/>
              </a:xfrm>
              <a:prstGeom prst="rect">
                <a:avLst/>
              </a:prstGeom>
              <a:solidFill>
                <a:srgbClr val="FFD47D"/>
              </a:solidFill>
              <a:ln w="28575"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200" b="1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39" name="Gruppieren 149"/>
            <p:cNvGrpSpPr/>
            <p:nvPr/>
          </p:nvGrpSpPr>
          <p:grpSpPr>
            <a:xfrm>
              <a:off x="5004048" y="-675456"/>
              <a:ext cx="216024" cy="3240360"/>
              <a:chOff x="4644008" y="620688"/>
              <a:chExt cx="216024" cy="3240360"/>
            </a:xfrm>
            <a:solidFill>
              <a:srgbClr val="FFC000"/>
            </a:solidFill>
          </p:grpSpPr>
          <p:sp>
            <p:nvSpPr>
              <p:cNvPr id="54" name="Rechteck 53"/>
              <p:cNvSpPr/>
              <p:nvPr/>
            </p:nvSpPr>
            <p:spPr>
              <a:xfrm>
                <a:off x="4644008" y="3645024"/>
                <a:ext cx="216024" cy="216024"/>
              </a:xfrm>
              <a:prstGeom prst="rect">
                <a:avLst/>
              </a:prstGeom>
              <a:solidFill>
                <a:srgbClr val="FFD47D"/>
              </a:solidFill>
              <a:ln w="28575"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200" b="1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55" name="Gerade Verbindung 54"/>
              <p:cNvCxnSpPr>
                <a:stCxn id="54" idx="0"/>
                <a:endCxn id="56" idx="2"/>
              </p:cNvCxnSpPr>
              <p:nvPr/>
            </p:nvCxnSpPr>
            <p:spPr>
              <a:xfrm flipV="1">
                <a:off x="4752020" y="836712"/>
                <a:ext cx="0" cy="2808312"/>
              </a:xfrm>
              <a:prstGeom prst="line">
                <a:avLst/>
              </a:prstGeom>
              <a:solidFill>
                <a:srgbClr val="FFD47D"/>
              </a:solidFill>
              <a:ln w="28575"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56" name="Rechteck 55"/>
              <p:cNvSpPr/>
              <p:nvPr/>
            </p:nvSpPr>
            <p:spPr>
              <a:xfrm>
                <a:off x="4644008" y="620688"/>
                <a:ext cx="216024" cy="216024"/>
              </a:xfrm>
              <a:prstGeom prst="rect">
                <a:avLst/>
              </a:prstGeom>
              <a:solidFill>
                <a:srgbClr val="FFD47D"/>
              </a:solidFill>
              <a:ln w="28575"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200" b="1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0" name="Gruppieren 153"/>
            <p:cNvGrpSpPr/>
            <p:nvPr/>
          </p:nvGrpSpPr>
          <p:grpSpPr>
            <a:xfrm>
              <a:off x="5596153" y="105938"/>
              <a:ext cx="216024" cy="3240360"/>
              <a:chOff x="4644008" y="620688"/>
              <a:chExt cx="216024" cy="3240360"/>
            </a:xfrm>
            <a:solidFill>
              <a:srgbClr val="FFC000"/>
            </a:solidFill>
          </p:grpSpPr>
          <p:sp>
            <p:nvSpPr>
              <p:cNvPr id="51" name="Rechteck 50"/>
              <p:cNvSpPr/>
              <p:nvPr/>
            </p:nvSpPr>
            <p:spPr>
              <a:xfrm>
                <a:off x="4644008" y="3645024"/>
                <a:ext cx="216024" cy="216024"/>
              </a:xfrm>
              <a:prstGeom prst="rect">
                <a:avLst/>
              </a:prstGeom>
              <a:solidFill>
                <a:srgbClr val="FFD47D"/>
              </a:solidFill>
              <a:ln w="28575"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200" b="1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52" name="Gerade Verbindung 51"/>
              <p:cNvCxnSpPr>
                <a:stCxn id="51" idx="0"/>
                <a:endCxn id="53" idx="2"/>
              </p:cNvCxnSpPr>
              <p:nvPr/>
            </p:nvCxnSpPr>
            <p:spPr>
              <a:xfrm flipV="1">
                <a:off x="4752020" y="836712"/>
                <a:ext cx="0" cy="2808312"/>
              </a:xfrm>
              <a:prstGeom prst="line">
                <a:avLst/>
              </a:prstGeom>
              <a:solidFill>
                <a:srgbClr val="FFD47D"/>
              </a:solidFill>
              <a:ln w="28575"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53" name="Rechteck 52"/>
              <p:cNvSpPr/>
              <p:nvPr/>
            </p:nvSpPr>
            <p:spPr>
              <a:xfrm>
                <a:off x="4644008" y="620688"/>
                <a:ext cx="216024" cy="216024"/>
              </a:xfrm>
              <a:prstGeom prst="rect">
                <a:avLst/>
              </a:prstGeom>
              <a:solidFill>
                <a:srgbClr val="FFD47D"/>
              </a:solidFill>
              <a:ln w="28575"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200" b="1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1" name="Gruppieren 157"/>
            <p:cNvGrpSpPr/>
            <p:nvPr/>
          </p:nvGrpSpPr>
          <p:grpSpPr>
            <a:xfrm>
              <a:off x="6510869" y="-387424"/>
              <a:ext cx="216024" cy="3240360"/>
              <a:chOff x="4644008" y="620688"/>
              <a:chExt cx="216024" cy="3240360"/>
            </a:xfrm>
            <a:solidFill>
              <a:srgbClr val="FFC000"/>
            </a:solidFill>
          </p:grpSpPr>
          <p:sp>
            <p:nvSpPr>
              <p:cNvPr id="48" name="Rechteck 47"/>
              <p:cNvSpPr/>
              <p:nvPr/>
            </p:nvSpPr>
            <p:spPr>
              <a:xfrm>
                <a:off x="4644008" y="3645024"/>
                <a:ext cx="216024" cy="216024"/>
              </a:xfrm>
              <a:prstGeom prst="rect">
                <a:avLst/>
              </a:prstGeom>
              <a:solidFill>
                <a:srgbClr val="FFD47D"/>
              </a:solidFill>
              <a:ln w="28575"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200" b="1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49" name="Gerade Verbindung 48"/>
              <p:cNvCxnSpPr>
                <a:stCxn id="48" idx="0"/>
                <a:endCxn id="50" idx="2"/>
              </p:cNvCxnSpPr>
              <p:nvPr/>
            </p:nvCxnSpPr>
            <p:spPr>
              <a:xfrm flipV="1">
                <a:off x="4752020" y="836712"/>
                <a:ext cx="0" cy="2808312"/>
              </a:xfrm>
              <a:prstGeom prst="line">
                <a:avLst/>
              </a:prstGeom>
              <a:solidFill>
                <a:srgbClr val="FFD47D"/>
              </a:solidFill>
              <a:ln w="28575"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50" name="Rechteck 49"/>
              <p:cNvSpPr/>
              <p:nvPr/>
            </p:nvSpPr>
            <p:spPr>
              <a:xfrm>
                <a:off x="4644008" y="620688"/>
                <a:ext cx="216024" cy="216024"/>
              </a:xfrm>
              <a:prstGeom prst="rect">
                <a:avLst/>
              </a:prstGeom>
              <a:solidFill>
                <a:srgbClr val="FFD47D"/>
              </a:solidFill>
              <a:ln w="28575"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200" b="1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2" name="Gruppieren 161"/>
            <p:cNvGrpSpPr/>
            <p:nvPr/>
          </p:nvGrpSpPr>
          <p:grpSpPr>
            <a:xfrm>
              <a:off x="7158941" y="116632"/>
              <a:ext cx="216024" cy="3240360"/>
              <a:chOff x="4644008" y="620688"/>
              <a:chExt cx="216024" cy="3240360"/>
            </a:xfrm>
            <a:solidFill>
              <a:srgbClr val="FFC000"/>
            </a:solidFill>
          </p:grpSpPr>
          <p:sp>
            <p:nvSpPr>
              <p:cNvPr id="45" name="Rechteck 44"/>
              <p:cNvSpPr/>
              <p:nvPr/>
            </p:nvSpPr>
            <p:spPr>
              <a:xfrm>
                <a:off x="4644008" y="3645024"/>
                <a:ext cx="216024" cy="216024"/>
              </a:xfrm>
              <a:prstGeom prst="rect">
                <a:avLst/>
              </a:prstGeom>
              <a:solidFill>
                <a:srgbClr val="FFD47D"/>
              </a:solidFill>
              <a:ln w="28575"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200" b="1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46" name="Gerade Verbindung 45"/>
              <p:cNvCxnSpPr>
                <a:stCxn id="45" idx="0"/>
                <a:endCxn id="47" idx="2"/>
              </p:cNvCxnSpPr>
              <p:nvPr/>
            </p:nvCxnSpPr>
            <p:spPr>
              <a:xfrm flipV="1">
                <a:off x="4752020" y="836712"/>
                <a:ext cx="0" cy="2808312"/>
              </a:xfrm>
              <a:prstGeom prst="line">
                <a:avLst/>
              </a:prstGeom>
              <a:solidFill>
                <a:srgbClr val="FFD47D"/>
              </a:solidFill>
              <a:ln w="28575"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7" name="Rechteck 46"/>
              <p:cNvSpPr/>
              <p:nvPr/>
            </p:nvSpPr>
            <p:spPr>
              <a:xfrm>
                <a:off x="4644008" y="620688"/>
                <a:ext cx="216024" cy="216024"/>
              </a:xfrm>
              <a:prstGeom prst="rect">
                <a:avLst/>
              </a:prstGeom>
              <a:solidFill>
                <a:srgbClr val="FFD47D"/>
              </a:solidFill>
              <a:ln w="28575"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3200" b="1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72" name="Rechteck 71"/>
          <p:cNvSpPr/>
          <p:nvPr/>
        </p:nvSpPr>
        <p:spPr>
          <a:xfrm>
            <a:off x="1619672" y="-747464"/>
            <a:ext cx="5760640" cy="1872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Abgerundetes Rechteck 72"/>
          <p:cNvSpPr/>
          <p:nvPr/>
        </p:nvSpPr>
        <p:spPr>
          <a:xfrm>
            <a:off x="1259632" y="404664"/>
            <a:ext cx="6552728" cy="864096"/>
          </a:xfrm>
          <a:prstGeom prst="roundRect">
            <a:avLst>
              <a:gd name="adj" fmla="val 9241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User Interface</a:t>
            </a:r>
          </a:p>
        </p:txBody>
      </p:sp>
      <p:pic>
        <p:nvPicPr>
          <p:cNvPr id="74" name="Picture 4" descr="C:\Users\Stepper\Desktop\zahnrad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548680"/>
            <a:ext cx="609600" cy="609600"/>
          </a:xfrm>
          <a:prstGeom prst="rect">
            <a:avLst/>
          </a:prstGeom>
          <a:noFill/>
        </p:spPr>
      </p:pic>
      <p:pic>
        <p:nvPicPr>
          <p:cNvPr id="75" name="Picture 4" descr="C:\Users\Stepper\Desktop\zahnrad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548680"/>
            <a:ext cx="609600" cy="609600"/>
          </a:xfrm>
          <a:prstGeom prst="rect">
            <a:avLst/>
          </a:prstGeom>
          <a:noFill/>
        </p:spPr>
      </p:pic>
      <p:sp>
        <p:nvSpPr>
          <p:cNvPr id="76" name="Abgerundetes Rechteck 75"/>
          <p:cNvSpPr/>
          <p:nvPr/>
        </p:nvSpPr>
        <p:spPr>
          <a:xfrm>
            <a:off x="1259632" y="5013176"/>
            <a:ext cx="6552728" cy="864096"/>
          </a:xfrm>
          <a:prstGeom prst="roundRect">
            <a:avLst>
              <a:gd name="adj" fmla="val 9241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Storage Layer</a:t>
            </a:r>
            <a:endParaRPr lang="de-DE" sz="3200" b="1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5.92318E-7 L -0.06493 0.36488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" y="182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5.92318E-7 L -0.01753 0.37529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" y="1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21101E-7 L 1.66667E-6 -0.30727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08237E-6 L 2.5E-6 -0.32046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493 0.36488 L -0.34844 0.28089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" y="-42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753 0.37529 L 0.43924 0.2913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" y="-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42851E-6 L -8.33333E-7 -0.22559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3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35076E-6 L -1.94444E-6 -0.23624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844 0.28089 L -0.16719 0.43822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79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924 0.2913 L 0.18715 0.33341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" y="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70199E-7 L -8.33333E-7 -0.38316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1398E-6 L 1.66667E-6 -0.26724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719 0.43822 L 0.10833 0.36488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" y="-37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715 0.33341 L 0.11632 0.39634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8.00555E-7 L -1.66667E-6 -0.30889 " pathEditMode="relative" rAng="0" ptsTypes="AA"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5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3.88709E-6 L 3.88889E-6 -0.34036 " pathEditMode="relative" rAng="0" ptsTypes="AA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833 0.36488 L -0.12796 0.24942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" y="-58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632 0.39634 L -0.01753 0.37529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" y="-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76631E-6 L 3.88889E-6 -0.19366 " pathEditMode="relative" rAng="0" ptsTypes="AA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7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45673E-6 L 2.5E-6 -0.32023 " pathEditMode="relative" rAng="0" ptsTypes="AA"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23" presetClass="exit" presetSubtype="3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0" dur="2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2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Now that I've Got a Model – Where's My Application?</a:t>
            </a:r>
          </a:p>
          <a:p>
            <a:r>
              <a:rPr lang="en-US" smtClean="0"/>
              <a:t>© 2012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050" name="Picture 2" descr="C:\Users\Stepper\Desktop\MYZILLA\slides\Old\UI-Sketc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2926" y="116633"/>
            <a:ext cx="8335538" cy="64829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Now that I've Got a Model – Where's My Application?</a:t>
            </a:r>
          </a:p>
          <a:p>
            <a:r>
              <a:rPr lang="en-US" smtClean="0"/>
              <a:t>© 2012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14</a:t>
            </a:fld>
            <a:endParaRPr lang="en-US"/>
          </a:p>
        </p:txBody>
      </p:sp>
      <p:cxnSp>
        <p:nvCxnSpPr>
          <p:cNvPr id="6" name="Gerade Verbindung 5"/>
          <p:cNvCxnSpPr>
            <a:stCxn id="7" idx="2"/>
            <a:endCxn id="8" idx="0"/>
          </p:cNvCxnSpPr>
          <p:nvPr/>
        </p:nvCxnSpPr>
        <p:spPr>
          <a:xfrm rot="16200000" flipH="1">
            <a:off x="4193932" y="5134067"/>
            <a:ext cx="616143" cy="5299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bgerundetes Rechteck 6"/>
          <p:cNvSpPr/>
          <p:nvPr/>
        </p:nvSpPr>
        <p:spPr>
          <a:xfrm>
            <a:off x="642910" y="428604"/>
            <a:ext cx="7712888" cy="4400042"/>
          </a:xfrm>
          <a:prstGeom prst="roundRect">
            <a:avLst>
              <a:gd name="adj" fmla="val 5926"/>
            </a:avLst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8" name="Zylinder 7"/>
          <p:cNvSpPr/>
          <p:nvPr/>
        </p:nvSpPr>
        <p:spPr>
          <a:xfrm>
            <a:off x="3571868" y="5185836"/>
            <a:ext cx="1865570" cy="814932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Database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1000100" y="3500438"/>
            <a:ext cx="235745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3500430" y="3500438"/>
            <a:ext cx="4500594" cy="500066"/>
          </a:xfrm>
          <a:prstGeom prst="roundRect">
            <a:avLst>
              <a:gd name="adj" fmla="val 3168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Revision Manager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1000100" y="4143380"/>
            <a:ext cx="7000924" cy="500066"/>
          </a:xfrm>
          <a:prstGeom prst="roundRect">
            <a:avLst>
              <a:gd name="adj" fmla="val 288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Store</a:t>
            </a:r>
          </a:p>
        </p:txBody>
      </p:sp>
      <p:cxnSp>
        <p:nvCxnSpPr>
          <p:cNvPr id="12" name="Gerade Verbindung 11"/>
          <p:cNvCxnSpPr>
            <a:stCxn id="11" idx="2"/>
            <a:endCxn id="8" idx="1"/>
          </p:cNvCxnSpPr>
          <p:nvPr/>
        </p:nvCxnSpPr>
        <p:spPr>
          <a:xfrm rot="16200000" flipH="1">
            <a:off x="4231412" y="4912595"/>
            <a:ext cx="542390" cy="4091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bgerundetes Rechteck 12"/>
          <p:cNvSpPr/>
          <p:nvPr/>
        </p:nvSpPr>
        <p:spPr>
          <a:xfrm>
            <a:off x="1000100" y="2214554"/>
            <a:ext cx="235745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Commit Manager</a:t>
            </a:r>
          </a:p>
        </p:txBody>
      </p:sp>
      <p:sp>
        <p:nvSpPr>
          <p:cNvPr id="14" name="Abgerundetes Rechteck 13"/>
          <p:cNvSpPr/>
          <p:nvPr/>
        </p:nvSpPr>
        <p:spPr>
          <a:xfrm>
            <a:off x="1000100" y="1571612"/>
            <a:ext cx="235745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Notification Manager</a:t>
            </a:r>
          </a:p>
        </p:txBody>
      </p:sp>
      <p:sp>
        <p:nvSpPr>
          <p:cNvPr id="15" name="Abgerundetes Rechteck 14"/>
          <p:cNvSpPr/>
          <p:nvPr/>
        </p:nvSpPr>
        <p:spPr>
          <a:xfrm>
            <a:off x="3500430" y="2857496"/>
            <a:ext cx="450059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Query Manager / Handlers</a:t>
            </a:r>
          </a:p>
        </p:txBody>
      </p:sp>
      <p:sp>
        <p:nvSpPr>
          <p:cNvPr id="16" name="Abgerundetes Rechteck 15"/>
          <p:cNvSpPr/>
          <p:nvPr/>
        </p:nvSpPr>
        <p:spPr>
          <a:xfrm>
            <a:off x="1000100" y="2857496"/>
            <a:ext cx="235745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Lock Manager</a:t>
            </a:r>
          </a:p>
        </p:txBody>
      </p:sp>
      <p:sp>
        <p:nvSpPr>
          <p:cNvPr id="17" name="Abgerundetes Rechteck 16"/>
          <p:cNvSpPr/>
          <p:nvPr/>
        </p:nvSpPr>
        <p:spPr>
          <a:xfrm>
            <a:off x="3500430" y="2214554"/>
            <a:ext cx="450059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Read / Write Access Handlers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3500430" y="928670"/>
            <a:ext cx="4500594" cy="1143008"/>
          </a:xfrm>
          <a:prstGeom prst="roundRect">
            <a:avLst>
              <a:gd name="adj" fmla="val 161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Session Manager</a:t>
            </a:r>
          </a:p>
        </p:txBody>
      </p:sp>
      <p:sp>
        <p:nvSpPr>
          <p:cNvPr id="19" name="Abgerundetes Rechteck 18"/>
          <p:cNvSpPr/>
          <p:nvPr/>
        </p:nvSpPr>
        <p:spPr>
          <a:xfrm>
            <a:off x="3683748" y="1119737"/>
            <a:ext cx="1285884" cy="428628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Session 1</a:t>
            </a:r>
          </a:p>
        </p:txBody>
      </p:sp>
      <p:sp>
        <p:nvSpPr>
          <p:cNvPr id="20" name="Abgerundetes Rechteck 19"/>
          <p:cNvSpPr/>
          <p:nvPr/>
        </p:nvSpPr>
        <p:spPr>
          <a:xfrm>
            <a:off x="5112508" y="1119737"/>
            <a:ext cx="1285884" cy="428628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Session 2</a:t>
            </a:r>
          </a:p>
        </p:txBody>
      </p:sp>
      <p:sp>
        <p:nvSpPr>
          <p:cNvPr id="21" name="Abgerundetes Rechteck 20"/>
          <p:cNvSpPr/>
          <p:nvPr/>
        </p:nvSpPr>
        <p:spPr>
          <a:xfrm>
            <a:off x="6541268" y="1119737"/>
            <a:ext cx="1285884" cy="428628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Session 3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1000100" y="928670"/>
            <a:ext cx="235745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Branch Manager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Now that I've Got a Model – Where's My Application?</a:t>
            </a:r>
          </a:p>
          <a:p>
            <a:r>
              <a:rPr lang="en-US" smtClean="0"/>
              <a:t>© 2012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15</a:t>
            </a:fld>
            <a:endParaRPr lang="en-US"/>
          </a:p>
        </p:txBody>
      </p:sp>
      <p:cxnSp>
        <p:nvCxnSpPr>
          <p:cNvPr id="23" name="Gerade Verbindung 22"/>
          <p:cNvCxnSpPr>
            <a:endCxn id="34" idx="1"/>
          </p:cNvCxnSpPr>
          <p:nvPr/>
        </p:nvCxnSpPr>
        <p:spPr>
          <a:xfrm rot="16200000" flipH="1">
            <a:off x="4231412" y="4912595"/>
            <a:ext cx="542390" cy="4091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bgerundetes Rechteck 23"/>
          <p:cNvSpPr/>
          <p:nvPr/>
        </p:nvSpPr>
        <p:spPr>
          <a:xfrm>
            <a:off x="642910" y="428604"/>
            <a:ext cx="7712888" cy="4400042"/>
          </a:xfrm>
          <a:prstGeom prst="roundRect">
            <a:avLst>
              <a:gd name="adj" fmla="val 5926"/>
            </a:avLst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25" name="Abgerundetes Rechteck 24"/>
          <p:cNvSpPr/>
          <p:nvPr/>
        </p:nvSpPr>
        <p:spPr>
          <a:xfrm>
            <a:off x="2065870" y="2132856"/>
            <a:ext cx="2357453" cy="512036"/>
          </a:xfrm>
          <a:prstGeom prst="roundRect">
            <a:avLst>
              <a:gd name="adj" fmla="val 3034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HibernateStore</a:t>
            </a:r>
          </a:p>
        </p:txBody>
      </p:sp>
      <p:sp>
        <p:nvSpPr>
          <p:cNvPr id="26" name="Abgerundetes Rechteck 25"/>
          <p:cNvSpPr/>
          <p:nvPr/>
        </p:nvSpPr>
        <p:spPr>
          <a:xfrm>
            <a:off x="4657520" y="2780928"/>
            <a:ext cx="2357453" cy="512036"/>
          </a:xfrm>
          <a:prstGeom prst="roundRect">
            <a:avLst>
              <a:gd name="adj" fmla="val 3034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DB4OStore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4657520" y="3449044"/>
            <a:ext cx="2357453" cy="512036"/>
          </a:xfrm>
          <a:prstGeom prst="roundRect">
            <a:avLst>
              <a:gd name="adj" fmla="val 3034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ObjectivityStore</a:t>
            </a:r>
          </a:p>
        </p:txBody>
      </p:sp>
      <p:sp>
        <p:nvSpPr>
          <p:cNvPr id="28" name="Abgerundetes Rechteck 27"/>
          <p:cNvSpPr/>
          <p:nvPr/>
        </p:nvSpPr>
        <p:spPr>
          <a:xfrm>
            <a:off x="4662819" y="1484784"/>
            <a:ext cx="2352154" cy="512036"/>
          </a:xfrm>
          <a:prstGeom prst="roundRect">
            <a:avLst>
              <a:gd name="adj" fmla="val 30349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Custom…</a:t>
            </a:r>
          </a:p>
        </p:txBody>
      </p:sp>
      <p:sp>
        <p:nvSpPr>
          <p:cNvPr id="29" name="Abgerundetes Rechteck 28"/>
          <p:cNvSpPr/>
          <p:nvPr/>
        </p:nvSpPr>
        <p:spPr>
          <a:xfrm>
            <a:off x="1000100" y="4143380"/>
            <a:ext cx="7000924" cy="500066"/>
          </a:xfrm>
          <a:prstGeom prst="roundRect">
            <a:avLst>
              <a:gd name="adj" fmla="val 288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Store</a:t>
            </a:r>
          </a:p>
        </p:txBody>
      </p:sp>
      <p:sp>
        <p:nvSpPr>
          <p:cNvPr id="30" name="Abgerundetes Rechteck 29"/>
          <p:cNvSpPr/>
          <p:nvPr/>
        </p:nvSpPr>
        <p:spPr>
          <a:xfrm>
            <a:off x="2065870" y="3449044"/>
            <a:ext cx="2357453" cy="512036"/>
          </a:xfrm>
          <a:prstGeom prst="roundRect">
            <a:avLst>
              <a:gd name="adj" fmla="val 3034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DBStore</a:t>
            </a:r>
          </a:p>
        </p:txBody>
      </p:sp>
      <p:sp>
        <p:nvSpPr>
          <p:cNvPr id="31" name="Abgerundetes Rechteck 30"/>
          <p:cNvSpPr/>
          <p:nvPr/>
        </p:nvSpPr>
        <p:spPr>
          <a:xfrm>
            <a:off x="2065870" y="2780928"/>
            <a:ext cx="2357453" cy="512036"/>
          </a:xfrm>
          <a:prstGeom prst="roundRect">
            <a:avLst>
              <a:gd name="adj" fmla="val 3034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MEMStore</a:t>
            </a:r>
          </a:p>
        </p:txBody>
      </p:sp>
      <p:sp>
        <p:nvSpPr>
          <p:cNvPr id="32" name="Abgerundetes Rechteck 31"/>
          <p:cNvSpPr/>
          <p:nvPr/>
        </p:nvSpPr>
        <p:spPr>
          <a:xfrm>
            <a:off x="4662819" y="2132856"/>
            <a:ext cx="2357453" cy="512036"/>
          </a:xfrm>
          <a:prstGeom prst="roundRect">
            <a:avLst>
              <a:gd name="adj" fmla="val 3034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MongoStore</a:t>
            </a:r>
          </a:p>
        </p:txBody>
      </p:sp>
      <p:cxnSp>
        <p:nvCxnSpPr>
          <p:cNvPr id="33" name="Gerade Verbindung 32"/>
          <p:cNvCxnSpPr>
            <a:endCxn id="34" idx="0"/>
          </p:cNvCxnSpPr>
          <p:nvPr/>
        </p:nvCxnSpPr>
        <p:spPr>
          <a:xfrm>
            <a:off x="4499354" y="4643446"/>
            <a:ext cx="5299" cy="801343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ylinder 33"/>
          <p:cNvSpPr/>
          <p:nvPr/>
        </p:nvSpPr>
        <p:spPr>
          <a:xfrm>
            <a:off x="3571868" y="5185836"/>
            <a:ext cx="1865570" cy="814932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Database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2071169" y="1484784"/>
            <a:ext cx="2352154" cy="512036"/>
          </a:xfrm>
          <a:prstGeom prst="roundRect">
            <a:avLst>
              <a:gd name="adj" fmla="val 3034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LissomeStore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Form 249"/>
          <p:cNvCxnSpPr>
            <a:stCxn id="98" idx="3"/>
          </p:cNvCxnSpPr>
          <p:nvPr/>
        </p:nvCxnSpPr>
        <p:spPr>
          <a:xfrm>
            <a:off x="3234644" y="3143248"/>
            <a:ext cx="800557" cy="1785950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Form 251"/>
          <p:cNvCxnSpPr>
            <a:stCxn id="232" idx="1"/>
          </p:cNvCxnSpPr>
          <p:nvPr/>
        </p:nvCxnSpPr>
        <p:spPr>
          <a:xfrm rot="10800000" flipV="1">
            <a:off x="5063643" y="3143248"/>
            <a:ext cx="836279" cy="1785950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3109194" y="3463046"/>
            <a:ext cx="2928958" cy="334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Now that I've Got a Model – Where's My Application?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2012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uppieren 95"/>
          <p:cNvGrpSpPr/>
          <p:nvPr/>
        </p:nvGrpSpPr>
        <p:grpSpPr>
          <a:xfrm>
            <a:off x="3071802" y="571480"/>
            <a:ext cx="3000396" cy="1428760"/>
            <a:chOff x="3071802" y="571480"/>
            <a:chExt cx="3000396" cy="1428760"/>
          </a:xfrm>
        </p:grpSpPr>
        <p:sp>
          <p:nvSpPr>
            <p:cNvPr id="79" name="Abgerundetes Rechteck 78"/>
            <p:cNvSpPr/>
            <p:nvPr/>
          </p:nvSpPr>
          <p:spPr>
            <a:xfrm>
              <a:off x="3071802" y="571480"/>
              <a:ext cx="3000396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154" name="Gerade Verbindung 153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Gerade Verbindung 154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Gerade Verbindung 180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Gerade Verbindung 181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rade Verbindung 201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Ellipse 116"/>
            <p:cNvSpPr/>
            <p:nvPr/>
          </p:nvSpPr>
          <p:spPr>
            <a:xfrm>
              <a:off x="3234644" y="9055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8" name="Ellipse 117"/>
            <p:cNvSpPr/>
            <p:nvPr/>
          </p:nvSpPr>
          <p:spPr>
            <a:xfrm>
              <a:off x="3413236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2" name="Ellipse 121"/>
            <p:cNvSpPr/>
            <p:nvPr/>
          </p:nvSpPr>
          <p:spPr>
            <a:xfrm>
              <a:off x="3877582" y="10841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3" name="Ellipse 122"/>
            <p:cNvSpPr/>
            <p:nvPr/>
          </p:nvSpPr>
          <p:spPr>
            <a:xfrm>
              <a:off x="4556244" y="10484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4" name="Ellipse 123"/>
            <p:cNvSpPr/>
            <p:nvPr/>
          </p:nvSpPr>
          <p:spPr>
            <a:xfrm>
              <a:off x="4377648" y="14413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8" name="Ellipse 127"/>
            <p:cNvSpPr/>
            <p:nvPr/>
          </p:nvSpPr>
          <p:spPr>
            <a:xfrm>
              <a:off x="4869292" y="13458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9" name="Ellipse 128"/>
            <p:cNvSpPr/>
            <p:nvPr/>
          </p:nvSpPr>
          <p:spPr>
            <a:xfrm>
              <a:off x="5240130" y="9938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0" name="Ellipse 129"/>
            <p:cNvSpPr/>
            <p:nvPr/>
          </p:nvSpPr>
          <p:spPr>
            <a:xfrm>
              <a:off x="5542730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" name="Gruppieren 96"/>
          <p:cNvGrpSpPr/>
          <p:nvPr/>
        </p:nvGrpSpPr>
        <p:grpSpPr>
          <a:xfrm>
            <a:off x="234248" y="2428868"/>
            <a:ext cx="3000396" cy="1428760"/>
            <a:chOff x="3071802" y="571480"/>
            <a:chExt cx="3000396" cy="1428760"/>
          </a:xfrm>
        </p:grpSpPr>
        <p:sp>
          <p:nvSpPr>
            <p:cNvPr id="98" name="Abgerundetes Rechteck 97"/>
            <p:cNvSpPr/>
            <p:nvPr/>
          </p:nvSpPr>
          <p:spPr>
            <a:xfrm>
              <a:off x="3071802" y="571480"/>
              <a:ext cx="3000396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99" name="Gerade Verbindung 98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 Verbindung 99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 Verbindung 100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 Verbindung 101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 Verbindung 102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Ellipse 103"/>
            <p:cNvSpPr/>
            <p:nvPr/>
          </p:nvSpPr>
          <p:spPr>
            <a:xfrm>
              <a:off x="3234644" y="9055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Ellipse 104"/>
            <p:cNvSpPr/>
            <p:nvPr/>
          </p:nvSpPr>
          <p:spPr>
            <a:xfrm>
              <a:off x="3413236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" name="Ellipse 105"/>
            <p:cNvSpPr/>
            <p:nvPr/>
          </p:nvSpPr>
          <p:spPr>
            <a:xfrm>
              <a:off x="3877582" y="10841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Ellipse 106"/>
            <p:cNvSpPr/>
            <p:nvPr/>
          </p:nvSpPr>
          <p:spPr>
            <a:xfrm>
              <a:off x="4556244" y="10484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8" name="Ellipse 147"/>
            <p:cNvSpPr/>
            <p:nvPr/>
          </p:nvSpPr>
          <p:spPr>
            <a:xfrm>
              <a:off x="4377648" y="14413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" name="Ellipse 149"/>
            <p:cNvSpPr/>
            <p:nvPr/>
          </p:nvSpPr>
          <p:spPr>
            <a:xfrm>
              <a:off x="4869292" y="13458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" name="Ellipse 152"/>
            <p:cNvSpPr/>
            <p:nvPr/>
          </p:nvSpPr>
          <p:spPr>
            <a:xfrm>
              <a:off x="5240130" y="9938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6" name="Ellipse 155"/>
            <p:cNvSpPr/>
            <p:nvPr/>
          </p:nvSpPr>
          <p:spPr>
            <a:xfrm>
              <a:off x="5542730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en 230"/>
          <p:cNvGrpSpPr/>
          <p:nvPr/>
        </p:nvGrpSpPr>
        <p:grpSpPr>
          <a:xfrm>
            <a:off x="5899921" y="2428868"/>
            <a:ext cx="3000396" cy="1428760"/>
            <a:chOff x="3071802" y="571480"/>
            <a:chExt cx="3000396" cy="1428760"/>
          </a:xfrm>
        </p:grpSpPr>
        <p:sp>
          <p:nvSpPr>
            <p:cNvPr id="232" name="Abgerundetes Rechteck 231"/>
            <p:cNvSpPr/>
            <p:nvPr/>
          </p:nvSpPr>
          <p:spPr>
            <a:xfrm>
              <a:off x="3071802" y="571480"/>
              <a:ext cx="3000396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233" name="Gerade Verbindung 232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Gerade Verbindung 233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Gerade Verbindung 234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Gerade Verbindung 235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Gerade Verbindung 236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Ellipse 237"/>
            <p:cNvSpPr/>
            <p:nvPr/>
          </p:nvSpPr>
          <p:spPr>
            <a:xfrm>
              <a:off x="3234644" y="9055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9" name="Ellipse 238"/>
            <p:cNvSpPr/>
            <p:nvPr/>
          </p:nvSpPr>
          <p:spPr>
            <a:xfrm>
              <a:off x="3413236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0" name="Ellipse 239"/>
            <p:cNvSpPr/>
            <p:nvPr/>
          </p:nvSpPr>
          <p:spPr>
            <a:xfrm>
              <a:off x="3877582" y="10841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1" name="Ellipse 240"/>
            <p:cNvSpPr/>
            <p:nvPr/>
          </p:nvSpPr>
          <p:spPr>
            <a:xfrm>
              <a:off x="4556244" y="10484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2" name="Ellipse 241"/>
            <p:cNvSpPr/>
            <p:nvPr/>
          </p:nvSpPr>
          <p:spPr>
            <a:xfrm>
              <a:off x="4377648" y="14413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3" name="Ellipse 242"/>
            <p:cNvSpPr/>
            <p:nvPr/>
          </p:nvSpPr>
          <p:spPr>
            <a:xfrm>
              <a:off x="4869292" y="13458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4" name="Ellipse 243"/>
            <p:cNvSpPr/>
            <p:nvPr/>
          </p:nvSpPr>
          <p:spPr>
            <a:xfrm>
              <a:off x="5240130" y="9938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5" name="Ellipse 244"/>
            <p:cNvSpPr/>
            <p:nvPr/>
          </p:nvSpPr>
          <p:spPr>
            <a:xfrm>
              <a:off x="5542730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47" name="Abgerundetes Rechteck 246"/>
          <p:cNvSpPr/>
          <p:nvPr/>
        </p:nvSpPr>
        <p:spPr>
          <a:xfrm>
            <a:off x="2428860" y="4929198"/>
            <a:ext cx="4292972" cy="1143008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Form 249"/>
          <p:cNvCxnSpPr>
            <a:stCxn id="98" idx="3"/>
          </p:cNvCxnSpPr>
          <p:nvPr/>
        </p:nvCxnSpPr>
        <p:spPr>
          <a:xfrm>
            <a:off x="3234644" y="3143248"/>
            <a:ext cx="800557" cy="1785950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Form 251"/>
          <p:cNvCxnSpPr>
            <a:stCxn id="232" idx="1"/>
          </p:cNvCxnSpPr>
          <p:nvPr/>
        </p:nvCxnSpPr>
        <p:spPr>
          <a:xfrm rot="10800000" flipV="1">
            <a:off x="5063643" y="3143248"/>
            <a:ext cx="836279" cy="1785950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3109194" y="3463046"/>
            <a:ext cx="2928958" cy="334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Now that I've Got a Model – Where's My Application?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2012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Abgerundetes Rechteck 97"/>
          <p:cNvSpPr/>
          <p:nvPr/>
        </p:nvSpPr>
        <p:spPr>
          <a:xfrm>
            <a:off x="234248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99" name="Gerade Verbindung 98"/>
          <p:cNvCxnSpPr/>
          <p:nvPr/>
        </p:nvCxnSpPr>
        <p:spPr>
          <a:xfrm rot="16200000" flipH="1">
            <a:off x="454566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>
            <a:off x="1212311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/>
          <p:cNvCxnSpPr/>
          <p:nvPr/>
        </p:nvCxnSpPr>
        <p:spPr>
          <a:xfrm>
            <a:off x="2555983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/>
          <p:nvPr/>
        </p:nvCxnSpPr>
        <p:spPr>
          <a:xfrm>
            <a:off x="1868897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/>
          <p:nvPr/>
        </p:nvCxnSpPr>
        <p:spPr>
          <a:xfrm>
            <a:off x="591437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lipse 103"/>
          <p:cNvSpPr/>
          <p:nvPr/>
        </p:nvSpPr>
        <p:spPr>
          <a:xfrm>
            <a:off x="397090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/>
        </p:nvSpPr>
        <p:spPr>
          <a:xfrm>
            <a:off x="575682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/>
        </p:nvSpPr>
        <p:spPr>
          <a:xfrm>
            <a:off x="1040028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/>
        </p:nvSpPr>
        <p:spPr>
          <a:xfrm>
            <a:off x="1718690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/>
        </p:nvSpPr>
        <p:spPr>
          <a:xfrm>
            <a:off x="1540094" y="32987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/>
        </p:nvSpPr>
        <p:spPr>
          <a:xfrm>
            <a:off x="2031738" y="320322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/>
          <p:cNvSpPr/>
          <p:nvPr/>
        </p:nvSpPr>
        <p:spPr>
          <a:xfrm>
            <a:off x="2402576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/>
        </p:nvSpPr>
        <p:spPr>
          <a:xfrm>
            <a:off x="2705176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Abgerundetes Rechteck 231"/>
          <p:cNvSpPr/>
          <p:nvPr/>
        </p:nvSpPr>
        <p:spPr>
          <a:xfrm>
            <a:off x="5899921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233" name="Gerade Verbindung 232"/>
          <p:cNvCxnSpPr/>
          <p:nvPr/>
        </p:nvCxnSpPr>
        <p:spPr>
          <a:xfrm rot="16200000" flipH="1">
            <a:off x="6120239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Gerade Verbindung 233"/>
          <p:cNvCxnSpPr/>
          <p:nvPr/>
        </p:nvCxnSpPr>
        <p:spPr>
          <a:xfrm>
            <a:off x="6877984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 Verbindung 234"/>
          <p:cNvCxnSpPr/>
          <p:nvPr/>
        </p:nvCxnSpPr>
        <p:spPr>
          <a:xfrm>
            <a:off x="8221656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235"/>
          <p:cNvCxnSpPr/>
          <p:nvPr/>
        </p:nvCxnSpPr>
        <p:spPr>
          <a:xfrm>
            <a:off x="7534570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Gerade Verbindung 236"/>
          <p:cNvCxnSpPr/>
          <p:nvPr/>
        </p:nvCxnSpPr>
        <p:spPr>
          <a:xfrm>
            <a:off x="6257110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Ellipse 237"/>
          <p:cNvSpPr/>
          <p:nvPr/>
        </p:nvSpPr>
        <p:spPr>
          <a:xfrm>
            <a:off x="6062763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Ellipse 238"/>
          <p:cNvSpPr/>
          <p:nvPr/>
        </p:nvSpPr>
        <p:spPr>
          <a:xfrm>
            <a:off x="6241355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Ellipse 239"/>
          <p:cNvSpPr/>
          <p:nvPr/>
        </p:nvSpPr>
        <p:spPr>
          <a:xfrm>
            <a:off x="6705701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Ellipse 240"/>
          <p:cNvSpPr/>
          <p:nvPr/>
        </p:nvSpPr>
        <p:spPr>
          <a:xfrm>
            <a:off x="7384363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2" name="Ellipse 241"/>
          <p:cNvSpPr/>
          <p:nvPr/>
        </p:nvSpPr>
        <p:spPr>
          <a:xfrm>
            <a:off x="7205767" y="32987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Ellipse 242"/>
          <p:cNvSpPr/>
          <p:nvPr/>
        </p:nvSpPr>
        <p:spPr>
          <a:xfrm>
            <a:off x="7697411" y="320322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4" name="Ellipse 243"/>
          <p:cNvSpPr/>
          <p:nvPr/>
        </p:nvSpPr>
        <p:spPr>
          <a:xfrm>
            <a:off x="8068249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5" name="Ellipse 244"/>
          <p:cNvSpPr/>
          <p:nvPr/>
        </p:nvSpPr>
        <p:spPr>
          <a:xfrm>
            <a:off x="8370849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4929198"/>
            <a:ext cx="4292972" cy="1143008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4119882" y="101062"/>
            <a:ext cx="1104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smtClean="0">
                <a:solidFill>
                  <a:srgbClr val="00B050"/>
                </a:solidFill>
              </a:rPr>
              <a:t>Modify</a:t>
            </a:r>
            <a:endParaRPr lang="de-DE" sz="2400" b="1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Form 249"/>
          <p:cNvCxnSpPr>
            <a:stCxn id="98" idx="3"/>
          </p:cNvCxnSpPr>
          <p:nvPr/>
        </p:nvCxnSpPr>
        <p:spPr>
          <a:xfrm>
            <a:off x="3234644" y="3143248"/>
            <a:ext cx="800557" cy="1785950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Form 251"/>
          <p:cNvCxnSpPr>
            <a:stCxn id="232" idx="1"/>
          </p:cNvCxnSpPr>
          <p:nvPr/>
        </p:nvCxnSpPr>
        <p:spPr>
          <a:xfrm rot="10800000" flipV="1">
            <a:off x="5063643" y="3143248"/>
            <a:ext cx="836279" cy="1785950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3109194" y="3463046"/>
            <a:ext cx="2928958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Now that I've Got a Model – Where's My Application?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2012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18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Abgerundetes Rechteck 97"/>
          <p:cNvSpPr/>
          <p:nvPr/>
        </p:nvSpPr>
        <p:spPr>
          <a:xfrm>
            <a:off x="234248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99" name="Gerade Verbindung 98"/>
          <p:cNvCxnSpPr/>
          <p:nvPr/>
        </p:nvCxnSpPr>
        <p:spPr>
          <a:xfrm rot="16200000" flipH="1">
            <a:off x="454566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>
            <a:off x="1212311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/>
          <p:cNvCxnSpPr/>
          <p:nvPr/>
        </p:nvCxnSpPr>
        <p:spPr>
          <a:xfrm>
            <a:off x="2555983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/>
          <p:nvPr/>
        </p:nvCxnSpPr>
        <p:spPr>
          <a:xfrm>
            <a:off x="1868897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/>
          <p:nvPr/>
        </p:nvCxnSpPr>
        <p:spPr>
          <a:xfrm>
            <a:off x="591437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lipse 103"/>
          <p:cNvSpPr/>
          <p:nvPr/>
        </p:nvSpPr>
        <p:spPr>
          <a:xfrm>
            <a:off x="397090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/>
        </p:nvSpPr>
        <p:spPr>
          <a:xfrm>
            <a:off x="575682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/>
        </p:nvSpPr>
        <p:spPr>
          <a:xfrm>
            <a:off x="1040028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/>
        </p:nvSpPr>
        <p:spPr>
          <a:xfrm>
            <a:off x="1718690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/>
        </p:nvSpPr>
        <p:spPr>
          <a:xfrm>
            <a:off x="1540094" y="32987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/>
        </p:nvSpPr>
        <p:spPr>
          <a:xfrm>
            <a:off x="2031738" y="320322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/>
          <p:cNvSpPr/>
          <p:nvPr/>
        </p:nvSpPr>
        <p:spPr>
          <a:xfrm>
            <a:off x="2402576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/>
        </p:nvSpPr>
        <p:spPr>
          <a:xfrm>
            <a:off x="2705176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Abgerundetes Rechteck 231"/>
          <p:cNvSpPr/>
          <p:nvPr/>
        </p:nvSpPr>
        <p:spPr>
          <a:xfrm>
            <a:off x="5899921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233" name="Gerade Verbindung 232"/>
          <p:cNvCxnSpPr/>
          <p:nvPr/>
        </p:nvCxnSpPr>
        <p:spPr>
          <a:xfrm rot="16200000" flipH="1">
            <a:off x="6120239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Gerade Verbindung 233"/>
          <p:cNvCxnSpPr/>
          <p:nvPr/>
        </p:nvCxnSpPr>
        <p:spPr>
          <a:xfrm>
            <a:off x="6877984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 Verbindung 234"/>
          <p:cNvCxnSpPr/>
          <p:nvPr/>
        </p:nvCxnSpPr>
        <p:spPr>
          <a:xfrm>
            <a:off x="8221656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235"/>
          <p:cNvCxnSpPr/>
          <p:nvPr/>
        </p:nvCxnSpPr>
        <p:spPr>
          <a:xfrm>
            <a:off x="7534570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Gerade Verbindung 236"/>
          <p:cNvCxnSpPr/>
          <p:nvPr/>
        </p:nvCxnSpPr>
        <p:spPr>
          <a:xfrm>
            <a:off x="6257110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Ellipse 237"/>
          <p:cNvSpPr/>
          <p:nvPr/>
        </p:nvSpPr>
        <p:spPr>
          <a:xfrm>
            <a:off x="6062763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Ellipse 238"/>
          <p:cNvSpPr/>
          <p:nvPr/>
        </p:nvSpPr>
        <p:spPr>
          <a:xfrm>
            <a:off x="6241355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Ellipse 239"/>
          <p:cNvSpPr/>
          <p:nvPr/>
        </p:nvSpPr>
        <p:spPr>
          <a:xfrm>
            <a:off x="6705701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Ellipse 240"/>
          <p:cNvSpPr/>
          <p:nvPr/>
        </p:nvSpPr>
        <p:spPr>
          <a:xfrm>
            <a:off x="7384363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2" name="Ellipse 241"/>
          <p:cNvSpPr/>
          <p:nvPr/>
        </p:nvSpPr>
        <p:spPr>
          <a:xfrm>
            <a:off x="7205767" y="32987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Ellipse 242"/>
          <p:cNvSpPr/>
          <p:nvPr/>
        </p:nvSpPr>
        <p:spPr>
          <a:xfrm>
            <a:off x="7697411" y="320322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4" name="Ellipse 243"/>
          <p:cNvSpPr/>
          <p:nvPr/>
        </p:nvSpPr>
        <p:spPr>
          <a:xfrm>
            <a:off x="8068249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5" name="Ellipse 244"/>
          <p:cNvSpPr/>
          <p:nvPr/>
        </p:nvSpPr>
        <p:spPr>
          <a:xfrm>
            <a:off x="8370849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4929198"/>
            <a:ext cx="4292972" cy="1143008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4645137" y="2028758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smtClean="0">
                <a:solidFill>
                  <a:srgbClr val="00B050"/>
                </a:solidFill>
              </a:rPr>
              <a:t>Commit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Form 249"/>
          <p:cNvCxnSpPr>
            <a:stCxn id="98" idx="3"/>
          </p:cNvCxnSpPr>
          <p:nvPr/>
        </p:nvCxnSpPr>
        <p:spPr>
          <a:xfrm>
            <a:off x="3234644" y="3143248"/>
            <a:ext cx="800557" cy="1785950"/>
          </a:xfrm>
          <a:prstGeom prst="bentConnector2">
            <a:avLst/>
          </a:prstGeom>
          <a:ln w="76200">
            <a:solidFill>
              <a:srgbClr val="00B050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Form 251"/>
          <p:cNvCxnSpPr>
            <a:stCxn id="232" idx="1"/>
          </p:cNvCxnSpPr>
          <p:nvPr/>
        </p:nvCxnSpPr>
        <p:spPr>
          <a:xfrm rot="10800000" flipV="1">
            <a:off x="5063643" y="3143248"/>
            <a:ext cx="836279" cy="1785950"/>
          </a:xfrm>
          <a:prstGeom prst="bentConnector2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3109194" y="3463046"/>
            <a:ext cx="2928958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Now that I've Got a Model – Where's My Application?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2012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19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Abgerundetes Rechteck 97"/>
          <p:cNvSpPr/>
          <p:nvPr/>
        </p:nvSpPr>
        <p:spPr>
          <a:xfrm>
            <a:off x="234248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99" name="Gerade Verbindung 98"/>
          <p:cNvCxnSpPr/>
          <p:nvPr/>
        </p:nvCxnSpPr>
        <p:spPr>
          <a:xfrm rot="16200000" flipH="1">
            <a:off x="454566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>
            <a:off x="1212311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/>
          <p:cNvCxnSpPr/>
          <p:nvPr/>
        </p:nvCxnSpPr>
        <p:spPr>
          <a:xfrm>
            <a:off x="2555983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/>
          <p:nvPr/>
        </p:nvCxnSpPr>
        <p:spPr>
          <a:xfrm>
            <a:off x="1868897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/>
          <p:nvPr/>
        </p:nvCxnSpPr>
        <p:spPr>
          <a:xfrm>
            <a:off x="591437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lipse 103"/>
          <p:cNvSpPr/>
          <p:nvPr/>
        </p:nvSpPr>
        <p:spPr>
          <a:xfrm>
            <a:off x="397090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/>
        </p:nvSpPr>
        <p:spPr>
          <a:xfrm>
            <a:off x="575682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/>
        </p:nvSpPr>
        <p:spPr>
          <a:xfrm>
            <a:off x="1040028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/>
        </p:nvSpPr>
        <p:spPr>
          <a:xfrm>
            <a:off x="1718690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/>
        </p:nvSpPr>
        <p:spPr>
          <a:xfrm>
            <a:off x="1540094" y="3298759"/>
            <a:ext cx="357191" cy="3571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/>
        </p:nvSpPr>
        <p:spPr>
          <a:xfrm>
            <a:off x="2031738" y="3203225"/>
            <a:ext cx="357191" cy="3571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/>
          <p:cNvSpPr/>
          <p:nvPr/>
        </p:nvSpPr>
        <p:spPr>
          <a:xfrm>
            <a:off x="2402576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/>
        </p:nvSpPr>
        <p:spPr>
          <a:xfrm>
            <a:off x="2705176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Abgerundetes Rechteck 231"/>
          <p:cNvSpPr/>
          <p:nvPr/>
        </p:nvSpPr>
        <p:spPr>
          <a:xfrm>
            <a:off x="5899921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233" name="Gerade Verbindung 232"/>
          <p:cNvCxnSpPr/>
          <p:nvPr/>
        </p:nvCxnSpPr>
        <p:spPr>
          <a:xfrm rot="16200000" flipH="1">
            <a:off x="6120239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Gerade Verbindung 233"/>
          <p:cNvCxnSpPr/>
          <p:nvPr/>
        </p:nvCxnSpPr>
        <p:spPr>
          <a:xfrm>
            <a:off x="6877984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 Verbindung 234"/>
          <p:cNvCxnSpPr/>
          <p:nvPr/>
        </p:nvCxnSpPr>
        <p:spPr>
          <a:xfrm>
            <a:off x="8221656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235"/>
          <p:cNvCxnSpPr/>
          <p:nvPr/>
        </p:nvCxnSpPr>
        <p:spPr>
          <a:xfrm>
            <a:off x="7534570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Gerade Verbindung 236"/>
          <p:cNvCxnSpPr/>
          <p:nvPr/>
        </p:nvCxnSpPr>
        <p:spPr>
          <a:xfrm>
            <a:off x="6257110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Ellipse 237"/>
          <p:cNvSpPr/>
          <p:nvPr/>
        </p:nvSpPr>
        <p:spPr>
          <a:xfrm>
            <a:off x="6062763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Ellipse 238"/>
          <p:cNvSpPr/>
          <p:nvPr/>
        </p:nvSpPr>
        <p:spPr>
          <a:xfrm>
            <a:off x="6241355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Ellipse 239"/>
          <p:cNvSpPr/>
          <p:nvPr/>
        </p:nvSpPr>
        <p:spPr>
          <a:xfrm>
            <a:off x="6705701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Ellipse 240"/>
          <p:cNvSpPr/>
          <p:nvPr/>
        </p:nvSpPr>
        <p:spPr>
          <a:xfrm>
            <a:off x="7384363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2" name="Ellipse 241"/>
          <p:cNvSpPr/>
          <p:nvPr/>
        </p:nvSpPr>
        <p:spPr>
          <a:xfrm>
            <a:off x="7205767" y="32987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Ellipse 242"/>
          <p:cNvSpPr/>
          <p:nvPr/>
        </p:nvSpPr>
        <p:spPr>
          <a:xfrm>
            <a:off x="7697411" y="320322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4" name="Ellipse 243"/>
          <p:cNvSpPr/>
          <p:nvPr/>
        </p:nvSpPr>
        <p:spPr>
          <a:xfrm>
            <a:off x="8068249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5" name="Ellipse 244"/>
          <p:cNvSpPr/>
          <p:nvPr/>
        </p:nvSpPr>
        <p:spPr>
          <a:xfrm>
            <a:off x="8370849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4929198"/>
            <a:ext cx="4292972" cy="1143008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2555983" y="4429132"/>
            <a:ext cx="1445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smtClean="0">
                <a:solidFill>
                  <a:srgbClr val="00B050"/>
                </a:solidFill>
              </a:rPr>
              <a:t>Invalidate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Now that I've Got a Model – Where's My Application?</a:t>
            </a:r>
          </a:p>
          <a:p>
            <a:r>
              <a:rPr lang="en-US" smtClean="0"/>
              <a:t>© 2012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1" name="Ellipse 10"/>
          <p:cNvSpPr/>
          <p:nvPr/>
        </p:nvSpPr>
        <p:spPr>
          <a:xfrm rot="532467">
            <a:off x="3730856" y="2947895"/>
            <a:ext cx="504056" cy="50405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6" name="Gruppieren 35"/>
          <p:cNvGrpSpPr/>
          <p:nvPr/>
        </p:nvGrpSpPr>
        <p:grpSpPr>
          <a:xfrm>
            <a:off x="1835696" y="3067151"/>
            <a:ext cx="721889" cy="721889"/>
            <a:chOff x="1835696" y="3067151"/>
            <a:chExt cx="721889" cy="721889"/>
          </a:xfrm>
        </p:grpSpPr>
        <p:sp>
          <p:nvSpPr>
            <p:cNvPr id="8" name="Ellipse 7"/>
            <p:cNvSpPr/>
            <p:nvPr/>
          </p:nvSpPr>
          <p:spPr>
            <a:xfrm>
              <a:off x="1835696" y="3284984"/>
              <a:ext cx="504056" cy="5040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5" name="Gerade Verbindung 14"/>
            <p:cNvCxnSpPr>
              <a:stCxn id="8" idx="7"/>
              <a:endCxn id="7" idx="3"/>
            </p:cNvCxnSpPr>
            <p:nvPr/>
          </p:nvCxnSpPr>
          <p:spPr>
            <a:xfrm flipV="1">
              <a:off x="2265935" y="3067151"/>
              <a:ext cx="291650" cy="29165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uppieren 34"/>
          <p:cNvGrpSpPr/>
          <p:nvPr/>
        </p:nvGrpSpPr>
        <p:grpSpPr>
          <a:xfrm>
            <a:off x="2483768" y="2636912"/>
            <a:ext cx="699070" cy="827617"/>
            <a:chOff x="2483768" y="2636912"/>
            <a:chExt cx="699070" cy="827617"/>
          </a:xfrm>
        </p:grpSpPr>
        <p:sp>
          <p:nvSpPr>
            <p:cNvPr id="7" name="Ellipse 6"/>
            <p:cNvSpPr/>
            <p:nvPr/>
          </p:nvSpPr>
          <p:spPr>
            <a:xfrm>
              <a:off x="2483768" y="2636912"/>
              <a:ext cx="504056" cy="5040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6" name="Gerade Verbindung 15"/>
            <p:cNvCxnSpPr>
              <a:stCxn id="9" idx="1"/>
              <a:endCxn id="7" idx="5"/>
            </p:cNvCxnSpPr>
            <p:nvPr/>
          </p:nvCxnSpPr>
          <p:spPr>
            <a:xfrm flipH="1" flipV="1">
              <a:off x="2914007" y="3067151"/>
              <a:ext cx="268831" cy="39737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uppieren 33"/>
          <p:cNvGrpSpPr/>
          <p:nvPr/>
        </p:nvGrpSpPr>
        <p:grpSpPr>
          <a:xfrm>
            <a:off x="3059832" y="3348508"/>
            <a:ext cx="719482" cy="584548"/>
            <a:chOff x="3059832" y="3348508"/>
            <a:chExt cx="719482" cy="584548"/>
          </a:xfrm>
        </p:grpSpPr>
        <p:sp>
          <p:nvSpPr>
            <p:cNvPr id="9" name="Ellipse 8"/>
            <p:cNvSpPr/>
            <p:nvPr/>
          </p:nvSpPr>
          <p:spPr>
            <a:xfrm rot="852440">
              <a:off x="3059832" y="3429000"/>
              <a:ext cx="504056" cy="5040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8" name="Gerade Verbindung 17"/>
            <p:cNvCxnSpPr>
              <a:stCxn id="11" idx="3"/>
              <a:endCxn id="9" idx="7"/>
            </p:cNvCxnSpPr>
            <p:nvPr/>
          </p:nvCxnSpPr>
          <p:spPr>
            <a:xfrm flipH="1">
              <a:off x="3528359" y="3348508"/>
              <a:ext cx="250955" cy="20349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pieren 27"/>
          <p:cNvGrpSpPr/>
          <p:nvPr/>
        </p:nvGrpSpPr>
        <p:grpSpPr>
          <a:xfrm>
            <a:off x="4186454" y="2427163"/>
            <a:ext cx="823869" cy="624175"/>
            <a:chOff x="4186454" y="2427163"/>
            <a:chExt cx="823869" cy="624175"/>
          </a:xfrm>
        </p:grpSpPr>
        <p:sp>
          <p:nvSpPr>
            <p:cNvPr id="12" name="Ellipse 11"/>
            <p:cNvSpPr/>
            <p:nvPr/>
          </p:nvSpPr>
          <p:spPr>
            <a:xfrm rot="19404105">
              <a:off x="4506267" y="2427163"/>
              <a:ext cx="504056" cy="5040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" name="Gerade Verbindung 18"/>
            <p:cNvCxnSpPr>
              <a:stCxn id="12" idx="2"/>
              <a:endCxn id="11" idx="7"/>
            </p:cNvCxnSpPr>
            <p:nvPr/>
          </p:nvCxnSpPr>
          <p:spPr>
            <a:xfrm flipH="1">
              <a:off x="4186454" y="2829450"/>
              <a:ext cx="369504" cy="22188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uppieren 32"/>
          <p:cNvGrpSpPr/>
          <p:nvPr/>
        </p:nvGrpSpPr>
        <p:grpSpPr>
          <a:xfrm>
            <a:off x="3556179" y="3603678"/>
            <a:ext cx="1605721" cy="617410"/>
            <a:chOff x="3556179" y="3603678"/>
            <a:chExt cx="1605721" cy="617410"/>
          </a:xfrm>
        </p:grpSpPr>
        <p:sp>
          <p:nvSpPr>
            <p:cNvPr id="10" name="Ellipse 9"/>
            <p:cNvSpPr/>
            <p:nvPr/>
          </p:nvSpPr>
          <p:spPr>
            <a:xfrm rot="19878875">
              <a:off x="4139952" y="3717032"/>
              <a:ext cx="504056" cy="5040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 Verbindung 16"/>
            <p:cNvCxnSpPr>
              <a:stCxn id="10" idx="1"/>
              <a:endCxn id="9" idx="6"/>
            </p:cNvCxnSpPr>
            <p:nvPr/>
          </p:nvCxnSpPr>
          <p:spPr>
            <a:xfrm flipH="1" flipV="1">
              <a:off x="3556179" y="3742884"/>
              <a:ext cx="593921" cy="15537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>
              <a:stCxn id="13" idx="3"/>
              <a:endCxn id="10" idx="6"/>
            </p:cNvCxnSpPr>
            <p:nvPr/>
          </p:nvCxnSpPr>
          <p:spPr>
            <a:xfrm flipH="1">
              <a:off x="4613076" y="3603678"/>
              <a:ext cx="548824" cy="24440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uppieren 36"/>
          <p:cNvGrpSpPr/>
          <p:nvPr/>
        </p:nvGrpSpPr>
        <p:grpSpPr>
          <a:xfrm>
            <a:off x="4908554" y="2881528"/>
            <a:ext cx="1115137" cy="810253"/>
            <a:chOff x="4908554" y="2881528"/>
            <a:chExt cx="1115137" cy="810253"/>
          </a:xfrm>
        </p:grpSpPr>
        <p:sp>
          <p:nvSpPr>
            <p:cNvPr id="13" name="Ellipse 12"/>
            <p:cNvSpPr/>
            <p:nvPr/>
          </p:nvSpPr>
          <p:spPr>
            <a:xfrm rot="265597">
              <a:off x="5101306" y="3187725"/>
              <a:ext cx="504056" cy="5040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1" name="Gerade Verbindung 20"/>
            <p:cNvCxnSpPr>
              <a:stCxn id="13" idx="7"/>
              <a:endCxn id="14" idx="2"/>
            </p:cNvCxnSpPr>
            <p:nvPr/>
          </p:nvCxnSpPr>
          <p:spPr>
            <a:xfrm flipV="1">
              <a:off x="5544768" y="3036310"/>
              <a:ext cx="478923" cy="23951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>
              <a:stCxn id="13" idx="1"/>
              <a:endCxn id="12" idx="4"/>
            </p:cNvCxnSpPr>
            <p:nvPr/>
          </p:nvCxnSpPr>
          <p:spPr>
            <a:xfrm flipH="1" flipV="1">
              <a:off x="4908554" y="2881528"/>
              <a:ext cx="280855" cy="366791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uppieren 28"/>
          <p:cNvGrpSpPr/>
          <p:nvPr/>
        </p:nvGrpSpPr>
        <p:grpSpPr>
          <a:xfrm>
            <a:off x="5007619" y="2708920"/>
            <a:ext cx="1508597" cy="504056"/>
            <a:chOff x="5007619" y="2708920"/>
            <a:chExt cx="1508597" cy="504056"/>
          </a:xfrm>
        </p:grpSpPr>
        <p:sp>
          <p:nvSpPr>
            <p:cNvPr id="14" name="Ellipse 13"/>
            <p:cNvSpPr/>
            <p:nvPr/>
          </p:nvSpPr>
          <p:spPr>
            <a:xfrm rot="20556071">
              <a:off x="6012160" y="2708920"/>
              <a:ext cx="504056" cy="5040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3" name="Gerade Verbindung 22"/>
            <p:cNvCxnSpPr>
              <a:stCxn id="12" idx="5"/>
              <a:endCxn id="14" idx="1"/>
            </p:cNvCxnSpPr>
            <p:nvPr/>
          </p:nvCxnSpPr>
          <p:spPr>
            <a:xfrm>
              <a:off x="5007619" y="2716016"/>
              <a:ext cx="1033223" cy="1281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uppieren 30"/>
          <p:cNvGrpSpPr/>
          <p:nvPr/>
        </p:nvGrpSpPr>
        <p:grpSpPr>
          <a:xfrm>
            <a:off x="5604610" y="3212976"/>
            <a:ext cx="1559678" cy="504056"/>
            <a:chOff x="5604610" y="3212976"/>
            <a:chExt cx="1559678" cy="504056"/>
          </a:xfrm>
        </p:grpSpPr>
        <p:sp>
          <p:nvSpPr>
            <p:cNvPr id="24" name="Ellipse 23"/>
            <p:cNvSpPr/>
            <p:nvPr/>
          </p:nvSpPr>
          <p:spPr>
            <a:xfrm>
              <a:off x="6660232" y="3212976"/>
              <a:ext cx="504056" cy="5040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5" name="Gerade Verbindung 24"/>
            <p:cNvCxnSpPr>
              <a:stCxn id="24" idx="2"/>
              <a:endCxn id="13" idx="6"/>
            </p:cNvCxnSpPr>
            <p:nvPr/>
          </p:nvCxnSpPr>
          <p:spPr>
            <a:xfrm flipH="1" flipV="1">
              <a:off x="5604610" y="3459205"/>
              <a:ext cx="1055622" cy="579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itel 1"/>
          <p:cNvSpPr txBox="1">
            <a:spLocks/>
          </p:cNvSpPr>
          <p:nvPr/>
        </p:nvSpPr>
        <p:spPr>
          <a:xfrm>
            <a:off x="856020" y="409919"/>
            <a:ext cx="7287880" cy="7391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Now I've got a model !</a:t>
            </a:r>
          </a:p>
        </p:txBody>
      </p:sp>
      <p:sp>
        <p:nvSpPr>
          <p:cNvPr id="41" name="Titel 1"/>
          <p:cNvSpPr txBox="1">
            <a:spLocks/>
          </p:cNvSpPr>
          <p:nvPr/>
        </p:nvSpPr>
        <p:spPr>
          <a:xfrm>
            <a:off x="682552" y="4994141"/>
            <a:ext cx="7705872" cy="811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rgbClr val="2F2672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But where's my application?</a:t>
            </a:r>
            <a:endParaRPr kumimoji="0" lang="en-US" sz="4400" b="1" i="0" u="none" strike="noStrike" kern="1200" cap="none" spc="0" normalizeH="0" baseline="0" noProof="0">
              <a:ln>
                <a:noFill/>
              </a:ln>
              <a:solidFill>
                <a:srgbClr val="2F2672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0.19111 L -3.88889E-6 -4.81259E-6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0" grpId="1"/>
      <p:bldP spid="40" grpId="2"/>
      <p:bldP spid="4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Form 249"/>
          <p:cNvCxnSpPr>
            <a:stCxn id="98" idx="3"/>
          </p:cNvCxnSpPr>
          <p:nvPr/>
        </p:nvCxnSpPr>
        <p:spPr>
          <a:xfrm>
            <a:off x="3234644" y="3143248"/>
            <a:ext cx="800557" cy="1785950"/>
          </a:xfrm>
          <a:prstGeom prst="bentConnector2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Form 251"/>
          <p:cNvCxnSpPr>
            <a:stCxn id="232" idx="1"/>
          </p:cNvCxnSpPr>
          <p:nvPr/>
        </p:nvCxnSpPr>
        <p:spPr>
          <a:xfrm rot="10800000" flipV="1">
            <a:off x="5063643" y="3143248"/>
            <a:ext cx="836279" cy="1785950"/>
          </a:xfrm>
          <a:prstGeom prst="bentConnector2">
            <a:avLst/>
          </a:prstGeom>
          <a:ln w="76200">
            <a:solidFill>
              <a:srgbClr val="00B050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3109194" y="3463046"/>
            <a:ext cx="2928958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Now that I've Got a Model – Where's My Application?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2012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20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Abgerundetes Rechteck 97"/>
          <p:cNvSpPr/>
          <p:nvPr/>
        </p:nvSpPr>
        <p:spPr>
          <a:xfrm>
            <a:off x="234248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99" name="Gerade Verbindung 98"/>
          <p:cNvCxnSpPr/>
          <p:nvPr/>
        </p:nvCxnSpPr>
        <p:spPr>
          <a:xfrm rot="16200000" flipH="1">
            <a:off x="454566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>
            <a:off x="1212311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/>
          <p:cNvCxnSpPr/>
          <p:nvPr/>
        </p:nvCxnSpPr>
        <p:spPr>
          <a:xfrm>
            <a:off x="2555983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/>
          <p:nvPr/>
        </p:nvCxnSpPr>
        <p:spPr>
          <a:xfrm>
            <a:off x="1868897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/>
          <p:nvPr/>
        </p:nvCxnSpPr>
        <p:spPr>
          <a:xfrm>
            <a:off x="591437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lipse 103"/>
          <p:cNvSpPr/>
          <p:nvPr/>
        </p:nvSpPr>
        <p:spPr>
          <a:xfrm>
            <a:off x="397090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/>
        </p:nvSpPr>
        <p:spPr>
          <a:xfrm>
            <a:off x="575682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/>
        </p:nvSpPr>
        <p:spPr>
          <a:xfrm>
            <a:off x="1040028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/>
        </p:nvSpPr>
        <p:spPr>
          <a:xfrm>
            <a:off x="1718690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/>
        </p:nvSpPr>
        <p:spPr>
          <a:xfrm>
            <a:off x="1540094" y="3298759"/>
            <a:ext cx="357191" cy="3571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/>
        </p:nvSpPr>
        <p:spPr>
          <a:xfrm>
            <a:off x="2031738" y="3203225"/>
            <a:ext cx="357191" cy="3571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/>
          <p:cNvSpPr/>
          <p:nvPr/>
        </p:nvSpPr>
        <p:spPr>
          <a:xfrm>
            <a:off x="2402576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/>
        </p:nvSpPr>
        <p:spPr>
          <a:xfrm>
            <a:off x="2705176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Abgerundetes Rechteck 231"/>
          <p:cNvSpPr/>
          <p:nvPr/>
        </p:nvSpPr>
        <p:spPr>
          <a:xfrm>
            <a:off x="5899921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233" name="Gerade Verbindung 232"/>
          <p:cNvCxnSpPr/>
          <p:nvPr/>
        </p:nvCxnSpPr>
        <p:spPr>
          <a:xfrm rot="16200000" flipH="1">
            <a:off x="6120239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Gerade Verbindung 233"/>
          <p:cNvCxnSpPr/>
          <p:nvPr/>
        </p:nvCxnSpPr>
        <p:spPr>
          <a:xfrm>
            <a:off x="6877984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 Verbindung 234"/>
          <p:cNvCxnSpPr/>
          <p:nvPr/>
        </p:nvCxnSpPr>
        <p:spPr>
          <a:xfrm>
            <a:off x="8221656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235"/>
          <p:cNvCxnSpPr/>
          <p:nvPr/>
        </p:nvCxnSpPr>
        <p:spPr>
          <a:xfrm>
            <a:off x="7534570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Gerade Verbindung 236"/>
          <p:cNvCxnSpPr/>
          <p:nvPr/>
        </p:nvCxnSpPr>
        <p:spPr>
          <a:xfrm>
            <a:off x="6257110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Ellipse 237"/>
          <p:cNvSpPr/>
          <p:nvPr/>
        </p:nvSpPr>
        <p:spPr>
          <a:xfrm>
            <a:off x="6062763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Ellipse 238"/>
          <p:cNvSpPr/>
          <p:nvPr/>
        </p:nvSpPr>
        <p:spPr>
          <a:xfrm>
            <a:off x="6241355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Ellipse 239"/>
          <p:cNvSpPr/>
          <p:nvPr/>
        </p:nvSpPr>
        <p:spPr>
          <a:xfrm>
            <a:off x="6705701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Ellipse 240"/>
          <p:cNvSpPr/>
          <p:nvPr/>
        </p:nvSpPr>
        <p:spPr>
          <a:xfrm>
            <a:off x="7384363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2" name="Ellipse 241"/>
          <p:cNvSpPr/>
          <p:nvPr/>
        </p:nvSpPr>
        <p:spPr>
          <a:xfrm>
            <a:off x="7205767" y="3298759"/>
            <a:ext cx="357191" cy="3571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Ellipse 242"/>
          <p:cNvSpPr/>
          <p:nvPr/>
        </p:nvSpPr>
        <p:spPr>
          <a:xfrm>
            <a:off x="7697411" y="3203225"/>
            <a:ext cx="357191" cy="3571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4" name="Ellipse 243"/>
          <p:cNvSpPr/>
          <p:nvPr/>
        </p:nvSpPr>
        <p:spPr>
          <a:xfrm>
            <a:off x="8068249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5" name="Ellipse 244"/>
          <p:cNvSpPr/>
          <p:nvPr/>
        </p:nvSpPr>
        <p:spPr>
          <a:xfrm>
            <a:off x="8370849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4929198"/>
            <a:ext cx="4292972" cy="1143008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5152647" y="4429132"/>
            <a:ext cx="1445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smtClean="0">
                <a:solidFill>
                  <a:srgbClr val="00B050"/>
                </a:solidFill>
              </a:rPr>
              <a:t>Invalidate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Form 249"/>
          <p:cNvCxnSpPr>
            <a:stCxn id="98" idx="3"/>
          </p:cNvCxnSpPr>
          <p:nvPr/>
        </p:nvCxnSpPr>
        <p:spPr>
          <a:xfrm>
            <a:off x="3234644" y="3143248"/>
            <a:ext cx="800557" cy="1785950"/>
          </a:xfrm>
          <a:prstGeom prst="bentConnector2">
            <a:avLst/>
          </a:prstGeom>
          <a:ln w="762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Form 251"/>
          <p:cNvCxnSpPr>
            <a:stCxn id="232" idx="1"/>
          </p:cNvCxnSpPr>
          <p:nvPr/>
        </p:nvCxnSpPr>
        <p:spPr>
          <a:xfrm rot="10800000" flipV="1">
            <a:off x="5063643" y="3143248"/>
            <a:ext cx="836279" cy="1785950"/>
          </a:xfrm>
          <a:prstGeom prst="bentConnector2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3109194" y="3463046"/>
            <a:ext cx="2928958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Now that I've Got a Model – Where's My Application?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2012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Abgerundetes Rechteck 97"/>
          <p:cNvSpPr/>
          <p:nvPr/>
        </p:nvSpPr>
        <p:spPr>
          <a:xfrm>
            <a:off x="234248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99" name="Gerade Verbindung 98"/>
          <p:cNvCxnSpPr/>
          <p:nvPr/>
        </p:nvCxnSpPr>
        <p:spPr>
          <a:xfrm rot="16200000" flipH="1">
            <a:off x="454566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>
            <a:off x="1212311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/>
          <p:cNvCxnSpPr/>
          <p:nvPr/>
        </p:nvCxnSpPr>
        <p:spPr>
          <a:xfrm>
            <a:off x="2555983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/>
          <p:nvPr/>
        </p:nvCxnSpPr>
        <p:spPr>
          <a:xfrm>
            <a:off x="1868897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/>
          <p:nvPr/>
        </p:nvCxnSpPr>
        <p:spPr>
          <a:xfrm>
            <a:off x="591437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lipse 103"/>
          <p:cNvSpPr/>
          <p:nvPr/>
        </p:nvSpPr>
        <p:spPr>
          <a:xfrm>
            <a:off x="397090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/>
        </p:nvSpPr>
        <p:spPr>
          <a:xfrm>
            <a:off x="575682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/>
        </p:nvSpPr>
        <p:spPr>
          <a:xfrm>
            <a:off x="1040028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/>
        </p:nvSpPr>
        <p:spPr>
          <a:xfrm>
            <a:off x="1718690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/>
        </p:nvSpPr>
        <p:spPr>
          <a:xfrm>
            <a:off x="1540094" y="32987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/>
        </p:nvSpPr>
        <p:spPr>
          <a:xfrm>
            <a:off x="2031738" y="320322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/>
          <p:cNvSpPr/>
          <p:nvPr/>
        </p:nvSpPr>
        <p:spPr>
          <a:xfrm>
            <a:off x="2402576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/>
        </p:nvSpPr>
        <p:spPr>
          <a:xfrm>
            <a:off x="2705176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Abgerundetes Rechteck 231"/>
          <p:cNvSpPr/>
          <p:nvPr/>
        </p:nvSpPr>
        <p:spPr>
          <a:xfrm>
            <a:off x="5899921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233" name="Gerade Verbindung 232"/>
          <p:cNvCxnSpPr/>
          <p:nvPr/>
        </p:nvCxnSpPr>
        <p:spPr>
          <a:xfrm rot="16200000" flipH="1">
            <a:off x="6120239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Gerade Verbindung 233"/>
          <p:cNvCxnSpPr/>
          <p:nvPr/>
        </p:nvCxnSpPr>
        <p:spPr>
          <a:xfrm>
            <a:off x="6877984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 Verbindung 234"/>
          <p:cNvCxnSpPr/>
          <p:nvPr/>
        </p:nvCxnSpPr>
        <p:spPr>
          <a:xfrm>
            <a:off x="8221656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235"/>
          <p:cNvCxnSpPr/>
          <p:nvPr/>
        </p:nvCxnSpPr>
        <p:spPr>
          <a:xfrm>
            <a:off x="7534570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Gerade Verbindung 236"/>
          <p:cNvCxnSpPr/>
          <p:nvPr/>
        </p:nvCxnSpPr>
        <p:spPr>
          <a:xfrm>
            <a:off x="6257110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Ellipse 237"/>
          <p:cNvSpPr/>
          <p:nvPr/>
        </p:nvSpPr>
        <p:spPr>
          <a:xfrm>
            <a:off x="6062763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Ellipse 238"/>
          <p:cNvSpPr/>
          <p:nvPr/>
        </p:nvSpPr>
        <p:spPr>
          <a:xfrm>
            <a:off x="6241355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Ellipse 239"/>
          <p:cNvSpPr/>
          <p:nvPr/>
        </p:nvSpPr>
        <p:spPr>
          <a:xfrm>
            <a:off x="6705701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Ellipse 240"/>
          <p:cNvSpPr/>
          <p:nvPr/>
        </p:nvSpPr>
        <p:spPr>
          <a:xfrm>
            <a:off x="7384363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2" name="Ellipse 241"/>
          <p:cNvSpPr/>
          <p:nvPr/>
        </p:nvSpPr>
        <p:spPr>
          <a:xfrm>
            <a:off x="7205767" y="3298759"/>
            <a:ext cx="357191" cy="3571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Ellipse 242"/>
          <p:cNvSpPr/>
          <p:nvPr/>
        </p:nvSpPr>
        <p:spPr>
          <a:xfrm>
            <a:off x="7697411" y="3203225"/>
            <a:ext cx="357191" cy="3571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4" name="Ellipse 243"/>
          <p:cNvSpPr/>
          <p:nvPr/>
        </p:nvSpPr>
        <p:spPr>
          <a:xfrm>
            <a:off x="8068249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5" name="Ellipse 244"/>
          <p:cNvSpPr/>
          <p:nvPr/>
        </p:nvSpPr>
        <p:spPr>
          <a:xfrm>
            <a:off x="8370849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4929198"/>
            <a:ext cx="4292972" cy="1143008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3252852" y="2620426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smtClean="0">
                <a:solidFill>
                  <a:srgbClr val="00B050"/>
                </a:solidFill>
              </a:rPr>
              <a:t>Load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Form 249"/>
          <p:cNvCxnSpPr>
            <a:stCxn id="98" idx="3"/>
          </p:cNvCxnSpPr>
          <p:nvPr/>
        </p:nvCxnSpPr>
        <p:spPr>
          <a:xfrm>
            <a:off x="3234644" y="3143248"/>
            <a:ext cx="800557" cy="1785950"/>
          </a:xfrm>
          <a:prstGeom prst="bentConnector2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Form 251"/>
          <p:cNvCxnSpPr>
            <a:stCxn id="232" idx="1"/>
          </p:cNvCxnSpPr>
          <p:nvPr/>
        </p:nvCxnSpPr>
        <p:spPr>
          <a:xfrm rot="10800000" flipV="1">
            <a:off x="5063643" y="3143248"/>
            <a:ext cx="836279" cy="1785950"/>
          </a:xfrm>
          <a:prstGeom prst="bentConnector2">
            <a:avLst/>
          </a:prstGeom>
          <a:ln w="762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3109194" y="3463046"/>
            <a:ext cx="2928958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Now that I've Got a Model – Where's My Application?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2012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Abgerundetes Rechteck 97"/>
          <p:cNvSpPr/>
          <p:nvPr/>
        </p:nvSpPr>
        <p:spPr>
          <a:xfrm>
            <a:off x="234248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99" name="Gerade Verbindung 98"/>
          <p:cNvCxnSpPr/>
          <p:nvPr/>
        </p:nvCxnSpPr>
        <p:spPr>
          <a:xfrm rot="16200000" flipH="1">
            <a:off x="454566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>
            <a:off x="1212311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/>
          <p:cNvCxnSpPr/>
          <p:nvPr/>
        </p:nvCxnSpPr>
        <p:spPr>
          <a:xfrm>
            <a:off x="2555983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/>
          <p:nvPr/>
        </p:nvCxnSpPr>
        <p:spPr>
          <a:xfrm>
            <a:off x="1868897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/>
          <p:nvPr/>
        </p:nvCxnSpPr>
        <p:spPr>
          <a:xfrm>
            <a:off x="591437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lipse 103"/>
          <p:cNvSpPr/>
          <p:nvPr/>
        </p:nvSpPr>
        <p:spPr>
          <a:xfrm>
            <a:off x="397090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/>
        </p:nvSpPr>
        <p:spPr>
          <a:xfrm>
            <a:off x="575682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/>
        </p:nvSpPr>
        <p:spPr>
          <a:xfrm>
            <a:off x="1040028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/>
        </p:nvSpPr>
        <p:spPr>
          <a:xfrm>
            <a:off x="1718690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/>
        </p:nvSpPr>
        <p:spPr>
          <a:xfrm>
            <a:off x="1540094" y="32987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/>
        </p:nvSpPr>
        <p:spPr>
          <a:xfrm>
            <a:off x="2031738" y="320322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/>
          <p:cNvSpPr/>
          <p:nvPr/>
        </p:nvSpPr>
        <p:spPr>
          <a:xfrm>
            <a:off x="2402576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/>
        </p:nvSpPr>
        <p:spPr>
          <a:xfrm>
            <a:off x="2705176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Abgerundetes Rechteck 231"/>
          <p:cNvSpPr/>
          <p:nvPr/>
        </p:nvSpPr>
        <p:spPr>
          <a:xfrm>
            <a:off x="5899921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233" name="Gerade Verbindung 232"/>
          <p:cNvCxnSpPr/>
          <p:nvPr/>
        </p:nvCxnSpPr>
        <p:spPr>
          <a:xfrm rot="16200000" flipH="1">
            <a:off x="6120239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Gerade Verbindung 233"/>
          <p:cNvCxnSpPr/>
          <p:nvPr/>
        </p:nvCxnSpPr>
        <p:spPr>
          <a:xfrm>
            <a:off x="6877984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 Verbindung 234"/>
          <p:cNvCxnSpPr/>
          <p:nvPr/>
        </p:nvCxnSpPr>
        <p:spPr>
          <a:xfrm>
            <a:off x="8221656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235"/>
          <p:cNvCxnSpPr/>
          <p:nvPr/>
        </p:nvCxnSpPr>
        <p:spPr>
          <a:xfrm>
            <a:off x="7534570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Gerade Verbindung 236"/>
          <p:cNvCxnSpPr/>
          <p:nvPr/>
        </p:nvCxnSpPr>
        <p:spPr>
          <a:xfrm>
            <a:off x="6257110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Ellipse 237"/>
          <p:cNvSpPr/>
          <p:nvPr/>
        </p:nvSpPr>
        <p:spPr>
          <a:xfrm>
            <a:off x="6062763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Ellipse 238"/>
          <p:cNvSpPr/>
          <p:nvPr/>
        </p:nvSpPr>
        <p:spPr>
          <a:xfrm>
            <a:off x="6241355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Ellipse 239"/>
          <p:cNvSpPr/>
          <p:nvPr/>
        </p:nvSpPr>
        <p:spPr>
          <a:xfrm>
            <a:off x="6705701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Ellipse 240"/>
          <p:cNvSpPr/>
          <p:nvPr/>
        </p:nvSpPr>
        <p:spPr>
          <a:xfrm>
            <a:off x="7384363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2" name="Ellipse 241"/>
          <p:cNvSpPr/>
          <p:nvPr/>
        </p:nvSpPr>
        <p:spPr>
          <a:xfrm>
            <a:off x="7205767" y="32987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Ellipse 242"/>
          <p:cNvSpPr/>
          <p:nvPr/>
        </p:nvSpPr>
        <p:spPr>
          <a:xfrm>
            <a:off x="7697411" y="320322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4" name="Ellipse 243"/>
          <p:cNvSpPr/>
          <p:nvPr/>
        </p:nvSpPr>
        <p:spPr>
          <a:xfrm>
            <a:off x="8068249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5" name="Ellipse 244"/>
          <p:cNvSpPr/>
          <p:nvPr/>
        </p:nvSpPr>
        <p:spPr>
          <a:xfrm>
            <a:off x="8370849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4929198"/>
            <a:ext cx="4292972" cy="1143008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5060871" y="2620426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smtClean="0">
                <a:solidFill>
                  <a:srgbClr val="00B050"/>
                </a:solidFill>
              </a:rPr>
              <a:t>Load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Now that I've Got a Model – Where's My Application?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2012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Now that I've Got a Model – Where's My Application?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2012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2678889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v1</a:t>
            </a:r>
            <a:endParaRPr lang="de-DE" b="1"/>
          </a:p>
        </p:txBody>
      </p:sp>
      <p:sp>
        <p:nvSpPr>
          <p:cNvPr id="62" name="Abgerundetes Rechteck 61"/>
          <p:cNvSpPr/>
          <p:nvPr/>
        </p:nvSpPr>
        <p:spPr>
          <a:xfrm>
            <a:off x="4635557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v1</a:t>
            </a:r>
            <a:endParaRPr lang="de-DE" b="1"/>
          </a:p>
        </p:txBody>
      </p:sp>
      <p:sp>
        <p:nvSpPr>
          <p:cNvPr id="63" name="Abgerundetes Rechteck 62"/>
          <p:cNvSpPr/>
          <p:nvPr/>
        </p:nvSpPr>
        <p:spPr>
          <a:xfrm>
            <a:off x="5899921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v1</a:t>
            </a:r>
            <a:endParaRPr lang="de-DE" b="1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Now that I've Got a Model – Where's My Application?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2012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3321827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v1</a:t>
            </a:r>
            <a:endParaRPr lang="de-DE" b="1"/>
          </a:p>
        </p:txBody>
      </p:sp>
      <p:sp>
        <p:nvSpPr>
          <p:cNvPr id="62" name="Abgerundetes Rechteck 61"/>
          <p:cNvSpPr/>
          <p:nvPr/>
        </p:nvSpPr>
        <p:spPr>
          <a:xfrm>
            <a:off x="3956895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v1</a:t>
            </a:r>
            <a:endParaRPr lang="de-DE" b="1"/>
          </a:p>
        </p:txBody>
      </p:sp>
      <p:sp>
        <p:nvSpPr>
          <p:cNvPr id="63" name="Abgerundetes Rechteck 62"/>
          <p:cNvSpPr/>
          <p:nvPr/>
        </p:nvSpPr>
        <p:spPr>
          <a:xfrm>
            <a:off x="5264852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v1</a:t>
            </a:r>
            <a:endParaRPr lang="de-DE" b="1"/>
          </a:p>
        </p:txBody>
      </p:sp>
      <p:sp>
        <p:nvSpPr>
          <p:cNvPr id="23" name="Abgerundetes Rechteck 22"/>
          <p:cNvSpPr/>
          <p:nvPr/>
        </p:nvSpPr>
        <p:spPr>
          <a:xfrm>
            <a:off x="2678889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4635557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Abgerundetes Rechteck 26"/>
          <p:cNvSpPr/>
          <p:nvPr/>
        </p:nvSpPr>
        <p:spPr>
          <a:xfrm>
            <a:off x="5899921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Now that I've Got a Model – Where's My Application?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2012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3321827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v2</a:t>
            </a:r>
            <a:endParaRPr lang="de-DE" b="1"/>
          </a:p>
        </p:txBody>
      </p:sp>
      <p:sp>
        <p:nvSpPr>
          <p:cNvPr id="62" name="Abgerundetes Rechteck 61"/>
          <p:cNvSpPr/>
          <p:nvPr/>
        </p:nvSpPr>
        <p:spPr>
          <a:xfrm>
            <a:off x="3956895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63" name="Abgerundetes Rechteck 62"/>
          <p:cNvSpPr/>
          <p:nvPr/>
        </p:nvSpPr>
        <p:spPr>
          <a:xfrm>
            <a:off x="5264852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23" name="Abgerundetes Rechteck 22"/>
          <p:cNvSpPr/>
          <p:nvPr/>
        </p:nvSpPr>
        <p:spPr>
          <a:xfrm>
            <a:off x="2678889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4635557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v2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5899921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Now that I've Got a Model – Where's My Application?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2012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3321827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v3</a:t>
            </a:r>
            <a:endParaRPr lang="de-DE" b="1"/>
          </a:p>
        </p:txBody>
      </p:sp>
      <p:sp>
        <p:nvSpPr>
          <p:cNvPr id="62" name="Abgerundetes Rechteck 61"/>
          <p:cNvSpPr/>
          <p:nvPr/>
        </p:nvSpPr>
        <p:spPr>
          <a:xfrm>
            <a:off x="3956895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v2</a:t>
            </a:r>
          </a:p>
        </p:txBody>
      </p:sp>
      <p:sp>
        <p:nvSpPr>
          <p:cNvPr id="63" name="Abgerundetes Rechteck 62"/>
          <p:cNvSpPr/>
          <p:nvPr/>
        </p:nvSpPr>
        <p:spPr>
          <a:xfrm>
            <a:off x="5264852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v2</a:t>
            </a:r>
          </a:p>
        </p:txBody>
      </p:sp>
      <p:sp>
        <p:nvSpPr>
          <p:cNvPr id="23" name="Abgerundetes Rechteck 22"/>
          <p:cNvSpPr/>
          <p:nvPr/>
        </p:nvSpPr>
        <p:spPr>
          <a:xfrm>
            <a:off x="2678889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4635557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v3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5899921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Now that I've Got a Model – Where's My Application?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2012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28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3321827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v4</a:t>
            </a:r>
            <a:endParaRPr lang="de-DE" b="1"/>
          </a:p>
        </p:txBody>
      </p:sp>
      <p:sp>
        <p:nvSpPr>
          <p:cNvPr id="62" name="Abgerundetes Rechteck 61"/>
          <p:cNvSpPr/>
          <p:nvPr/>
        </p:nvSpPr>
        <p:spPr>
          <a:xfrm>
            <a:off x="3956895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v3</a:t>
            </a:r>
          </a:p>
        </p:txBody>
      </p:sp>
      <p:sp>
        <p:nvSpPr>
          <p:cNvPr id="63" name="Abgerundetes Rechteck 62"/>
          <p:cNvSpPr/>
          <p:nvPr/>
        </p:nvSpPr>
        <p:spPr>
          <a:xfrm>
            <a:off x="5264852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v2</a:t>
            </a:r>
          </a:p>
        </p:txBody>
      </p:sp>
      <p:sp>
        <p:nvSpPr>
          <p:cNvPr id="23" name="Abgerundetes Rechteck 22"/>
          <p:cNvSpPr/>
          <p:nvPr/>
        </p:nvSpPr>
        <p:spPr>
          <a:xfrm>
            <a:off x="2678889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v2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4635557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v4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5899921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Now that I've Got a Model – Where's My Application?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2012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29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20" name="Wolke 19"/>
          <p:cNvSpPr/>
          <p:nvPr/>
        </p:nvSpPr>
        <p:spPr>
          <a:xfrm>
            <a:off x="428596" y="1510722"/>
            <a:ext cx="2357454" cy="17375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/>
              <a:t>Auditing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Now that I've Got a Model – Where's My Application?</a:t>
            </a:r>
          </a:p>
          <a:p>
            <a:r>
              <a:rPr lang="en-US" smtClean="0"/>
              <a:t>© 2012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1" name="Ellipse 10"/>
          <p:cNvSpPr/>
          <p:nvPr/>
        </p:nvSpPr>
        <p:spPr>
          <a:xfrm rot="532467">
            <a:off x="3730856" y="2947895"/>
            <a:ext cx="504056" cy="50405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uppieren 35"/>
          <p:cNvGrpSpPr/>
          <p:nvPr/>
        </p:nvGrpSpPr>
        <p:grpSpPr>
          <a:xfrm>
            <a:off x="1835696" y="3067151"/>
            <a:ext cx="721889" cy="721889"/>
            <a:chOff x="1835696" y="3067151"/>
            <a:chExt cx="721889" cy="721889"/>
          </a:xfrm>
        </p:grpSpPr>
        <p:sp>
          <p:nvSpPr>
            <p:cNvPr id="8" name="Ellipse 7"/>
            <p:cNvSpPr/>
            <p:nvPr/>
          </p:nvSpPr>
          <p:spPr>
            <a:xfrm>
              <a:off x="1835696" y="3284984"/>
              <a:ext cx="504056" cy="5040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5" name="Gerade Verbindung 14"/>
            <p:cNvCxnSpPr>
              <a:stCxn id="8" idx="7"/>
              <a:endCxn id="7" idx="3"/>
            </p:cNvCxnSpPr>
            <p:nvPr/>
          </p:nvCxnSpPr>
          <p:spPr>
            <a:xfrm flipV="1">
              <a:off x="2265935" y="3067151"/>
              <a:ext cx="291650" cy="29165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pieren 34"/>
          <p:cNvGrpSpPr/>
          <p:nvPr/>
        </p:nvGrpSpPr>
        <p:grpSpPr>
          <a:xfrm>
            <a:off x="2483768" y="2636912"/>
            <a:ext cx="699070" cy="827617"/>
            <a:chOff x="2483768" y="2636912"/>
            <a:chExt cx="699070" cy="827617"/>
          </a:xfrm>
        </p:grpSpPr>
        <p:sp>
          <p:nvSpPr>
            <p:cNvPr id="7" name="Ellipse 6"/>
            <p:cNvSpPr/>
            <p:nvPr/>
          </p:nvSpPr>
          <p:spPr>
            <a:xfrm>
              <a:off x="2483768" y="2636912"/>
              <a:ext cx="504056" cy="5040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6" name="Gerade Verbindung 15"/>
            <p:cNvCxnSpPr>
              <a:stCxn id="9" idx="1"/>
              <a:endCxn id="7" idx="5"/>
            </p:cNvCxnSpPr>
            <p:nvPr/>
          </p:nvCxnSpPr>
          <p:spPr>
            <a:xfrm flipH="1" flipV="1">
              <a:off x="2914007" y="3067151"/>
              <a:ext cx="268831" cy="39737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uppieren 33"/>
          <p:cNvGrpSpPr/>
          <p:nvPr/>
        </p:nvGrpSpPr>
        <p:grpSpPr>
          <a:xfrm>
            <a:off x="3059832" y="3348508"/>
            <a:ext cx="719482" cy="584548"/>
            <a:chOff x="3059832" y="3348508"/>
            <a:chExt cx="719482" cy="584548"/>
          </a:xfrm>
        </p:grpSpPr>
        <p:sp>
          <p:nvSpPr>
            <p:cNvPr id="9" name="Ellipse 8"/>
            <p:cNvSpPr/>
            <p:nvPr/>
          </p:nvSpPr>
          <p:spPr>
            <a:xfrm rot="852440">
              <a:off x="3059832" y="3429000"/>
              <a:ext cx="504056" cy="5040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8" name="Gerade Verbindung 17"/>
            <p:cNvCxnSpPr>
              <a:stCxn id="11" idx="3"/>
              <a:endCxn id="9" idx="7"/>
            </p:cNvCxnSpPr>
            <p:nvPr/>
          </p:nvCxnSpPr>
          <p:spPr>
            <a:xfrm flipH="1">
              <a:off x="3528359" y="3348508"/>
              <a:ext cx="250955" cy="20349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pieren 27"/>
          <p:cNvGrpSpPr/>
          <p:nvPr/>
        </p:nvGrpSpPr>
        <p:grpSpPr>
          <a:xfrm>
            <a:off x="4186454" y="2427163"/>
            <a:ext cx="823869" cy="624175"/>
            <a:chOff x="4186454" y="2427163"/>
            <a:chExt cx="823869" cy="624175"/>
          </a:xfrm>
        </p:grpSpPr>
        <p:sp>
          <p:nvSpPr>
            <p:cNvPr id="12" name="Ellipse 11"/>
            <p:cNvSpPr/>
            <p:nvPr/>
          </p:nvSpPr>
          <p:spPr>
            <a:xfrm rot="19404105">
              <a:off x="4506267" y="2427163"/>
              <a:ext cx="504056" cy="5040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" name="Gerade Verbindung 18"/>
            <p:cNvCxnSpPr>
              <a:stCxn id="12" idx="2"/>
              <a:endCxn id="11" idx="7"/>
            </p:cNvCxnSpPr>
            <p:nvPr/>
          </p:nvCxnSpPr>
          <p:spPr>
            <a:xfrm flipH="1">
              <a:off x="4186454" y="2829450"/>
              <a:ext cx="369504" cy="22188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uppieren 32"/>
          <p:cNvGrpSpPr/>
          <p:nvPr/>
        </p:nvGrpSpPr>
        <p:grpSpPr>
          <a:xfrm>
            <a:off x="3556179" y="3603678"/>
            <a:ext cx="1605721" cy="617410"/>
            <a:chOff x="3556179" y="3603678"/>
            <a:chExt cx="1605721" cy="617410"/>
          </a:xfrm>
        </p:grpSpPr>
        <p:sp>
          <p:nvSpPr>
            <p:cNvPr id="10" name="Ellipse 9"/>
            <p:cNvSpPr/>
            <p:nvPr/>
          </p:nvSpPr>
          <p:spPr>
            <a:xfrm rot="19878875">
              <a:off x="4139952" y="3717032"/>
              <a:ext cx="504056" cy="5040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 Verbindung 16"/>
            <p:cNvCxnSpPr>
              <a:stCxn id="10" idx="1"/>
              <a:endCxn id="9" idx="6"/>
            </p:cNvCxnSpPr>
            <p:nvPr/>
          </p:nvCxnSpPr>
          <p:spPr>
            <a:xfrm flipH="1" flipV="1">
              <a:off x="3556179" y="3742884"/>
              <a:ext cx="593921" cy="15537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>
              <a:stCxn id="13" idx="3"/>
              <a:endCxn id="10" idx="6"/>
            </p:cNvCxnSpPr>
            <p:nvPr/>
          </p:nvCxnSpPr>
          <p:spPr>
            <a:xfrm flipH="1">
              <a:off x="4613076" y="3603678"/>
              <a:ext cx="548824" cy="24440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uppieren 36"/>
          <p:cNvGrpSpPr/>
          <p:nvPr/>
        </p:nvGrpSpPr>
        <p:grpSpPr>
          <a:xfrm>
            <a:off x="4908554" y="2881528"/>
            <a:ext cx="1115137" cy="810253"/>
            <a:chOff x="4908554" y="2881528"/>
            <a:chExt cx="1115137" cy="810253"/>
          </a:xfrm>
        </p:grpSpPr>
        <p:sp>
          <p:nvSpPr>
            <p:cNvPr id="13" name="Ellipse 12"/>
            <p:cNvSpPr/>
            <p:nvPr/>
          </p:nvSpPr>
          <p:spPr>
            <a:xfrm rot="265597">
              <a:off x="5101306" y="3187725"/>
              <a:ext cx="504056" cy="5040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1" name="Gerade Verbindung 20"/>
            <p:cNvCxnSpPr>
              <a:stCxn id="13" idx="7"/>
              <a:endCxn id="14" idx="2"/>
            </p:cNvCxnSpPr>
            <p:nvPr/>
          </p:nvCxnSpPr>
          <p:spPr>
            <a:xfrm flipV="1">
              <a:off x="5544768" y="3036310"/>
              <a:ext cx="478923" cy="23951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>
              <a:stCxn id="13" idx="1"/>
              <a:endCxn id="12" idx="4"/>
            </p:cNvCxnSpPr>
            <p:nvPr/>
          </p:nvCxnSpPr>
          <p:spPr>
            <a:xfrm flipH="1" flipV="1">
              <a:off x="4908554" y="2881528"/>
              <a:ext cx="280855" cy="366791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uppieren 28"/>
          <p:cNvGrpSpPr/>
          <p:nvPr/>
        </p:nvGrpSpPr>
        <p:grpSpPr>
          <a:xfrm>
            <a:off x="5007619" y="2708920"/>
            <a:ext cx="1508597" cy="504056"/>
            <a:chOff x="5007619" y="2708920"/>
            <a:chExt cx="1508597" cy="504056"/>
          </a:xfrm>
        </p:grpSpPr>
        <p:sp>
          <p:nvSpPr>
            <p:cNvPr id="14" name="Ellipse 13"/>
            <p:cNvSpPr/>
            <p:nvPr/>
          </p:nvSpPr>
          <p:spPr>
            <a:xfrm rot="20556071">
              <a:off x="6012160" y="2708920"/>
              <a:ext cx="504056" cy="5040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3" name="Gerade Verbindung 22"/>
            <p:cNvCxnSpPr>
              <a:stCxn id="12" idx="5"/>
              <a:endCxn id="14" idx="1"/>
            </p:cNvCxnSpPr>
            <p:nvPr/>
          </p:nvCxnSpPr>
          <p:spPr>
            <a:xfrm>
              <a:off x="5007619" y="2716016"/>
              <a:ext cx="1033223" cy="1281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uppieren 30"/>
          <p:cNvGrpSpPr/>
          <p:nvPr/>
        </p:nvGrpSpPr>
        <p:grpSpPr>
          <a:xfrm>
            <a:off x="5604610" y="3212976"/>
            <a:ext cx="1559678" cy="504056"/>
            <a:chOff x="5604610" y="3212976"/>
            <a:chExt cx="1559678" cy="504056"/>
          </a:xfrm>
        </p:grpSpPr>
        <p:sp>
          <p:nvSpPr>
            <p:cNvPr id="24" name="Ellipse 23"/>
            <p:cNvSpPr/>
            <p:nvPr/>
          </p:nvSpPr>
          <p:spPr>
            <a:xfrm>
              <a:off x="6660232" y="3212976"/>
              <a:ext cx="504056" cy="5040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5" name="Gerade Verbindung 24"/>
            <p:cNvCxnSpPr>
              <a:stCxn id="24" idx="2"/>
              <a:endCxn id="13" idx="6"/>
            </p:cNvCxnSpPr>
            <p:nvPr/>
          </p:nvCxnSpPr>
          <p:spPr>
            <a:xfrm flipH="1" flipV="1">
              <a:off x="5604610" y="3459205"/>
              <a:ext cx="1055622" cy="579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Abgerundetes Rechteck 25"/>
          <p:cNvSpPr/>
          <p:nvPr/>
        </p:nvSpPr>
        <p:spPr>
          <a:xfrm>
            <a:off x="1259632" y="404664"/>
            <a:ext cx="6552728" cy="864096"/>
          </a:xfrm>
          <a:prstGeom prst="roundRect">
            <a:avLst>
              <a:gd name="adj" fmla="val 9241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User Interface</a:t>
            </a:r>
            <a:endParaRPr lang="de-DE" sz="3200" b="1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Abgerundetes Rechteck 26"/>
          <p:cNvSpPr/>
          <p:nvPr/>
        </p:nvSpPr>
        <p:spPr>
          <a:xfrm>
            <a:off x="1259632" y="5013176"/>
            <a:ext cx="6552728" cy="864096"/>
          </a:xfrm>
          <a:prstGeom prst="roundRect">
            <a:avLst>
              <a:gd name="adj" fmla="val 9241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Storage Layer</a:t>
            </a:r>
            <a:endParaRPr lang="de-DE" sz="3200" b="1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Now that I've Got a Model – Where's My Application?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2012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30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2678889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v1</a:t>
            </a:r>
            <a:endParaRPr lang="de-DE" b="1"/>
          </a:p>
        </p:txBody>
      </p:sp>
      <p:sp>
        <p:nvSpPr>
          <p:cNvPr id="62" name="Abgerundetes Rechteck 61"/>
          <p:cNvSpPr/>
          <p:nvPr/>
        </p:nvSpPr>
        <p:spPr>
          <a:xfrm>
            <a:off x="4635557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v1</a:t>
            </a:r>
            <a:endParaRPr lang="de-DE" b="1"/>
          </a:p>
        </p:txBody>
      </p:sp>
      <p:sp>
        <p:nvSpPr>
          <p:cNvPr id="63" name="Abgerundetes Rechteck 62"/>
          <p:cNvSpPr/>
          <p:nvPr/>
        </p:nvSpPr>
        <p:spPr>
          <a:xfrm>
            <a:off x="5899921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v1</a:t>
            </a:r>
            <a:endParaRPr lang="de-DE" b="1"/>
          </a:p>
        </p:txBody>
      </p:sp>
      <p:sp>
        <p:nvSpPr>
          <p:cNvPr id="24" name="Wolke 23"/>
          <p:cNvSpPr/>
          <p:nvPr/>
        </p:nvSpPr>
        <p:spPr>
          <a:xfrm>
            <a:off x="428596" y="1510722"/>
            <a:ext cx="2357454" cy="17375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/>
              <a:t>Auditing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Now that I've Got a Model – Where's My Application?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2012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3321827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v1</a:t>
            </a:r>
            <a:endParaRPr lang="de-DE" b="1"/>
          </a:p>
        </p:txBody>
      </p:sp>
      <p:sp>
        <p:nvSpPr>
          <p:cNvPr id="62" name="Abgerundetes Rechteck 61"/>
          <p:cNvSpPr/>
          <p:nvPr/>
        </p:nvSpPr>
        <p:spPr>
          <a:xfrm>
            <a:off x="3956895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v1</a:t>
            </a:r>
            <a:endParaRPr lang="de-DE" b="1"/>
          </a:p>
        </p:txBody>
      </p:sp>
      <p:sp>
        <p:nvSpPr>
          <p:cNvPr id="63" name="Abgerundetes Rechteck 62"/>
          <p:cNvSpPr/>
          <p:nvPr/>
        </p:nvSpPr>
        <p:spPr>
          <a:xfrm>
            <a:off x="5264852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v1</a:t>
            </a:r>
            <a:endParaRPr lang="de-DE" b="1"/>
          </a:p>
        </p:txBody>
      </p:sp>
      <p:sp>
        <p:nvSpPr>
          <p:cNvPr id="23" name="Abgerundetes Rechteck 22"/>
          <p:cNvSpPr/>
          <p:nvPr/>
        </p:nvSpPr>
        <p:spPr>
          <a:xfrm>
            <a:off x="2678889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4635557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Abgerundetes Rechteck 26"/>
          <p:cNvSpPr/>
          <p:nvPr/>
        </p:nvSpPr>
        <p:spPr>
          <a:xfrm>
            <a:off x="5899921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Wolke 27"/>
          <p:cNvSpPr/>
          <p:nvPr/>
        </p:nvSpPr>
        <p:spPr>
          <a:xfrm>
            <a:off x="428596" y="1510722"/>
            <a:ext cx="2357454" cy="17375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/>
              <a:t>Auditing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Now that I've Got a Model – Where's My Application?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2012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3321827" y="442913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v2</a:t>
            </a:r>
            <a:endParaRPr lang="de-DE" b="1"/>
          </a:p>
        </p:txBody>
      </p:sp>
      <p:sp>
        <p:nvSpPr>
          <p:cNvPr id="62" name="Abgerundetes Rechteck 61"/>
          <p:cNvSpPr/>
          <p:nvPr/>
        </p:nvSpPr>
        <p:spPr>
          <a:xfrm>
            <a:off x="3956895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63" name="Abgerundetes Rechteck 62"/>
          <p:cNvSpPr/>
          <p:nvPr/>
        </p:nvSpPr>
        <p:spPr>
          <a:xfrm>
            <a:off x="5264852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23" name="Abgerundetes Rechteck 22"/>
          <p:cNvSpPr/>
          <p:nvPr/>
        </p:nvSpPr>
        <p:spPr>
          <a:xfrm>
            <a:off x="2678889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4635557" y="442913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v2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5899921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3321827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29" name="Abgerundetes Rechteck 28"/>
          <p:cNvSpPr/>
          <p:nvPr/>
        </p:nvSpPr>
        <p:spPr>
          <a:xfrm>
            <a:off x="4635557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30" name="Wolke 29"/>
          <p:cNvSpPr/>
          <p:nvPr/>
        </p:nvSpPr>
        <p:spPr>
          <a:xfrm>
            <a:off x="428596" y="1510722"/>
            <a:ext cx="2357454" cy="17375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/>
              <a:t>Auditing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Now that I've Got a Model – Where's My Application?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2012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3321827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62" name="Abgerundetes Rechteck 61"/>
          <p:cNvSpPr/>
          <p:nvPr/>
        </p:nvSpPr>
        <p:spPr>
          <a:xfrm>
            <a:off x="3956895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63" name="Abgerundetes Rechteck 62"/>
          <p:cNvSpPr/>
          <p:nvPr/>
        </p:nvSpPr>
        <p:spPr>
          <a:xfrm>
            <a:off x="5264852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23" name="Abgerundetes Rechteck 22"/>
          <p:cNvSpPr/>
          <p:nvPr/>
        </p:nvSpPr>
        <p:spPr>
          <a:xfrm>
            <a:off x="2678889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4635557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5899921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3313957" y="442913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v2</a:t>
            </a:r>
          </a:p>
        </p:txBody>
      </p:sp>
      <p:sp>
        <p:nvSpPr>
          <p:cNvPr id="29" name="Abgerundetes Rechteck 28"/>
          <p:cNvSpPr/>
          <p:nvPr/>
        </p:nvSpPr>
        <p:spPr>
          <a:xfrm>
            <a:off x="3956895" y="442913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v2</a:t>
            </a:r>
          </a:p>
        </p:txBody>
      </p:sp>
      <p:sp>
        <p:nvSpPr>
          <p:cNvPr id="30" name="Abgerundetes Rechteck 29"/>
          <p:cNvSpPr/>
          <p:nvPr/>
        </p:nvSpPr>
        <p:spPr>
          <a:xfrm>
            <a:off x="4635557" y="442913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v2</a:t>
            </a:r>
          </a:p>
        </p:txBody>
      </p:sp>
      <p:sp>
        <p:nvSpPr>
          <p:cNvPr id="31" name="Abgerundetes Rechteck 30"/>
          <p:cNvSpPr/>
          <p:nvPr/>
        </p:nvSpPr>
        <p:spPr>
          <a:xfrm>
            <a:off x="5264852" y="442913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v2</a:t>
            </a:r>
          </a:p>
        </p:txBody>
      </p:sp>
      <p:sp>
        <p:nvSpPr>
          <p:cNvPr id="32" name="Abgerundetes Rechteck 31"/>
          <p:cNvSpPr/>
          <p:nvPr/>
        </p:nvSpPr>
        <p:spPr>
          <a:xfrm>
            <a:off x="3321827" y="3929066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v3</a:t>
            </a:r>
            <a:endParaRPr lang="de-DE" b="1"/>
          </a:p>
        </p:txBody>
      </p:sp>
      <p:sp>
        <p:nvSpPr>
          <p:cNvPr id="33" name="Abgerundetes Rechteck 32"/>
          <p:cNvSpPr/>
          <p:nvPr/>
        </p:nvSpPr>
        <p:spPr>
          <a:xfrm>
            <a:off x="4635557" y="3929066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v3</a:t>
            </a:r>
          </a:p>
        </p:txBody>
      </p:sp>
      <p:sp>
        <p:nvSpPr>
          <p:cNvPr id="34" name="Wolke 33"/>
          <p:cNvSpPr/>
          <p:nvPr/>
        </p:nvSpPr>
        <p:spPr>
          <a:xfrm>
            <a:off x="428596" y="1510722"/>
            <a:ext cx="2357454" cy="17375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/>
              <a:t>Auditing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Now that I've Got a Model – Where's My Application?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2012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28" name="Abgerundetes Rechteck 27"/>
          <p:cNvSpPr/>
          <p:nvPr/>
        </p:nvSpPr>
        <p:spPr>
          <a:xfrm>
            <a:off x="3321827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29" name="Abgerundetes Rechteck 28"/>
          <p:cNvSpPr/>
          <p:nvPr/>
        </p:nvSpPr>
        <p:spPr>
          <a:xfrm>
            <a:off x="3956895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30" name="Abgerundetes Rechteck 29"/>
          <p:cNvSpPr/>
          <p:nvPr/>
        </p:nvSpPr>
        <p:spPr>
          <a:xfrm>
            <a:off x="5264852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31" name="Abgerundetes Rechteck 30"/>
          <p:cNvSpPr/>
          <p:nvPr/>
        </p:nvSpPr>
        <p:spPr>
          <a:xfrm>
            <a:off x="2678889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Abgerundetes Rechteck 31"/>
          <p:cNvSpPr/>
          <p:nvPr/>
        </p:nvSpPr>
        <p:spPr>
          <a:xfrm>
            <a:off x="4635557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33" name="Abgerundetes Rechteck 32"/>
          <p:cNvSpPr/>
          <p:nvPr/>
        </p:nvSpPr>
        <p:spPr>
          <a:xfrm>
            <a:off x="5899921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Abgerundetes Rechteck 33"/>
          <p:cNvSpPr/>
          <p:nvPr/>
        </p:nvSpPr>
        <p:spPr>
          <a:xfrm>
            <a:off x="3313957" y="442913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v2</a:t>
            </a:r>
          </a:p>
        </p:txBody>
      </p:sp>
      <p:sp>
        <p:nvSpPr>
          <p:cNvPr id="35" name="Abgerundetes Rechteck 34"/>
          <p:cNvSpPr/>
          <p:nvPr/>
        </p:nvSpPr>
        <p:spPr>
          <a:xfrm>
            <a:off x="3956895" y="442913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v2</a:t>
            </a:r>
          </a:p>
        </p:txBody>
      </p:sp>
      <p:sp>
        <p:nvSpPr>
          <p:cNvPr id="36" name="Abgerundetes Rechteck 35"/>
          <p:cNvSpPr/>
          <p:nvPr/>
        </p:nvSpPr>
        <p:spPr>
          <a:xfrm>
            <a:off x="4635557" y="442913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v2</a:t>
            </a:r>
          </a:p>
        </p:txBody>
      </p:sp>
      <p:sp>
        <p:nvSpPr>
          <p:cNvPr id="37" name="Abgerundetes Rechteck 36"/>
          <p:cNvSpPr/>
          <p:nvPr/>
        </p:nvSpPr>
        <p:spPr>
          <a:xfrm>
            <a:off x="5264852" y="442913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v2</a:t>
            </a:r>
          </a:p>
        </p:txBody>
      </p:sp>
      <p:sp>
        <p:nvSpPr>
          <p:cNvPr id="38" name="Abgerundetes Rechteck 37"/>
          <p:cNvSpPr/>
          <p:nvPr/>
        </p:nvSpPr>
        <p:spPr>
          <a:xfrm>
            <a:off x="3321827" y="3929066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v3</a:t>
            </a:r>
          </a:p>
        </p:txBody>
      </p:sp>
      <p:sp>
        <p:nvSpPr>
          <p:cNvPr id="39" name="Abgerundetes Rechteck 38"/>
          <p:cNvSpPr/>
          <p:nvPr/>
        </p:nvSpPr>
        <p:spPr>
          <a:xfrm>
            <a:off x="4635557" y="3929066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v3</a:t>
            </a:r>
          </a:p>
        </p:txBody>
      </p:sp>
      <p:sp>
        <p:nvSpPr>
          <p:cNvPr id="40" name="Abgerundetes Rechteck 39"/>
          <p:cNvSpPr/>
          <p:nvPr/>
        </p:nvSpPr>
        <p:spPr>
          <a:xfrm>
            <a:off x="2678889" y="442913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v2</a:t>
            </a:r>
          </a:p>
        </p:txBody>
      </p:sp>
      <p:sp>
        <p:nvSpPr>
          <p:cNvPr id="41" name="Abgerundetes Rechteck 40"/>
          <p:cNvSpPr/>
          <p:nvPr/>
        </p:nvSpPr>
        <p:spPr>
          <a:xfrm>
            <a:off x="3321827" y="3426644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v4</a:t>
            </a:r>
            <a:endParaRPr lang="de-DE" b="1"/>
          </a:p>
        </p:txBody>
      </p:sp>
      <p:sp>
        <p:nvSpPr>
          <p:cNvPr id="42" name="Abgerundetes Rechteck 41"/>
          <p:cNvSpPr/>
          <p:nvPr/>
        </p:nvSpPr>
        <p:spPr>
          <a:xfrm>
            <a:off x="3956895" y="3929066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v3</a:t>
            </a:r>
            <a:endParaRPr lang="de-DE" b="1"/>
          </a:p>
        </p:txBody>
      </p:sp>
      <p:sp>
        <p:nvSpPr>
          <p:cNvPr id="43" name="Abgerundetes Rechteck 42"/>
          <p:cNvSpPr/>
          <p:nvPr/>
        </p:nvSpPr>
        <p:spPr>
          <a:xfrm>
            <a:off x="4635557" y="3426644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v4</a:t>
            </a:r>
            <a:endParaRPr lang="de-DE" b="1"/>
          </a:p>
        </p:txBody>
      </p:sp>
      <p:sp>
        <p:nvSpPr>
          <p:cNvPr id="44" name="Wolke 43"/>
          <p:cNvSpPr/>
          <p:nvPr/>
        </p:nvSpPr>
        <p:spPr>
          <a:xfrm>
            <a:off x="428596" y="1510722"/>
            <a:ext cx="2357454" cy="17375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/>
              <a:t>Auditing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Now that I've Got a Model – Where's My Application?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2012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28" name="Abgerundetes Rechteck 27"/>
          <p:cNvSpPr/>
          <p:nvPr/>
        </p:nvSpPr>
        <p:spPr>
          <a:xfrm>
            <a:off x="3321827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29" name="Abgerundetes Rechteck 28"/>
          <p:cNvSpPr/>
          <p:nvPr/>
        </p:nvSpPr>
        <p:spPr>
          <a:xfrm>
            <a:off x="3956895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30" name="Abgerundetes Rechteck 29"/>
          <p:cNvSpPr/>
          <p:nvPr/>
        </p:nvSpPr>
        <p:spPr>
          <a:xfrm>
            <a:off x="5264852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31" name="Abgerundetes Rechteck 30"/>
          <p:cNvSpPr/>
          <p:nvPr/>
        </p:nvSpPr>
        <p:spPr>
          <a:xfrm>
            <a:off x="2678889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Abgerundetes Rechteck 31"/>
          <p:cNvSpPr/>
          <p:nvPr/>
        </p:nvSpPr>
        <p:spPr>
          <a:xfrm>
            <a:off x="4635557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33" name="Abgerundetes Rechteck 32"/>
          <p:cNvSpPr/>
          <p:nvPr/>
        </p:nvSpPr>
        <p:spPr>
          <a:xfrm>
            <a:off x="5899921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Abgerundetes Rechteck 33"/>
          <p:cNvSpPr/>
          <p:nvPr/>
        </p:nvSpPr>
        <p:spPr>
          <a:xfrm>
            <a:off x="3313957" y="442913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v2</a:t>
            </a:r>
          </a:p>
        </p:txBody>
      </p:sp>
      <p:sp>
        <p:nvSpPr>
          <p:cNvPr id="35" name="Abgerundetes Rechteck 34"/>
          <p:cNvSpPr/>
          <p:nvPr/>
        </p:nvSpPr>
        <p:spPr>
          <a:xfrm>
            <a:off x="3956895" y="442913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v2</a:t>
            </a:r>
          </a:p>
        </p:txBody>
      </p:sp>
      <p:sp>
        <p:nvSpPr>
          <p:cNvPr id="36" name="Abgerundetes Rechteck 35"/>
          <p:cNvSpPr/>
          <p:nvPr/>
        </p:nvSpPr>
        <p:spPr>
          <a:xfrm>
            <a:off x="4635557" y="442913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v2</a:t>
            </a:r>
          </a:p>
        </p:txBody>
      </p:sp>
      <p:sp>
        <p:nvSpPr>
          <p:cNvPr id="37" name="Abgerundetes Rechteck 36"/>
          <p:cNvSpPr/>
          <p:nvPr/>
        </p:nvSpPr>
        <p:spPr>
          <a:xfrm>
            <a:off x="5264852" y="442913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v2</a:t>
            </a:r>
          </a:p>
        </p:txBody>
      </p:sp>
      <p:sp>
        <p:nvSpPr>
          <p:cNvPr id="38" name="Abgerundetes Rechteck 37"/>
          <p:cNvSpPr/>
          <p:nvPr/>
        </p:nvSpPr>
        <p:spPr>
          <a:xfrm>
            <a:off x="3321827" y="3929066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v3</a:t>
            </a:r>
          </a:p>
        </p:txBody>
      </p:sp>
      <p:sp>
        <p:nvSpPr>
          <p:cNvPr id="39" name="Abgerundetes Rechteck 38"/>
          <p:cNvSpPr/>
          <p:nvPr/>
        </p:nvSpPr>
        <p:spPr>
          <a:xfrm>
            <a:off x="4635557" y="3929066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v3</a:t>
            </a:r>
          </a:p>
        </p:txBody>
      </p:sp>
      <p:sp>
        <p:nvSpPr>
          <p:cNvPr id="40" name="Abgerundetes Rechteck 39"/>
          <p:cNvSpPr/>
          <p:nvPr/>
        </p:nvSpPr>
        <p:spPr>
          <a:xfrm>
            <a:off x="2678889" y="442913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v2</a:t>
            </a:r>
          </a:p>
        </p:txBody>
      </p:sp>
      <p:sp>
        <p:nvSpPr>
          <p:cNvPr id="41" name="Abgerundetes Rechteck 40"/>
          <p:cNvSpPr/>
          <p:nvPr/>
        </p:nvSpPr>
        <p:spPr>
          <a:xfrm>
            <a:off x="3321827" y="3426644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v4</a:t>
            </a:r>
          </a:p>
        </p:txBody>
      </p:sp>
      <p:sp>
        <p:nvSpPr>
          <p:cNvPr id="42" name="Abgerundetes Rechteck 41"/>
          <p:cNvSpPr/>
          <p:nvPr/>
        </p:nvSpPr>
        <p:spPr>
          <a:xfrm>
            <a:off x="3956895" y="3929066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v3</a:t>
            </a:r>
          </a:p>
        </p:txBody>
      </p:sp>
      <p:sp>
        <p:nvSpPr>
          <p:cNvPr id="43" name="Abgerundetes Rechteck 42"/>
          <p:cNvSpPr/>
          <p:nvPr/>
        </p:nvSpPr>
        <p:spPr>
          <a:xfrm>
            <a:off x="4635557" y="3426644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v4</a:t>
            </a:r>
          </a:p>
        </p:txBody>
      </p:sp>
      <p:sp>
        <p:nvSpPr>
          <p:cNvPr id="45" name="Wolke 44"/>
          <p:cNvSpPr/>
          <p:nvPr/>
        </p:nvSpPr>
        <p:spPr>
          <a:xfrm>
            <a:off x="428596" y="1510722"/>
            <a:ext cx="2357454" cy="17375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/>
              <a:t>Auditing</a:t>
            </a:r>
          </a:p>
        </p:txBody>
      </p:sp>
      <p:sp>
        <p:nvSpPr>
          <p:cNvPr id="46" name="Wolke 45"/>
          <p:cNvSpPr/>
          <p:nvPr/>
        </p:nvSpPr>
        <p:spPr>
          <a:xfrm>
            <a:off x="6455676" y="1559988"/>
            <a:ext cx="2545480" cy="17375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/>
              <a:t>Branching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Now that I've Got a Model – Where's My Application?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2012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grpSp>
        <p:nvGrpSpPr>
          <p:cNvPr id="2" name="Gruppieren 43"/>
          <p:cNvGrpSpPr/>
          <p:nvPr/>
        </p:nvGrpSpPr>
        <p:grpSpPr>
          <a:xfrm>
            <a:off x="2678889" y="3426644"/>
            <a:ext cx="3776787" cy="1859744"/>
            <a:chOff x="2678889" y="3426644"/>
            <a:chExt cx="3776787" cy="1859744"/>
          </a:xfrm>
          <a:solidFill>
            <a:schemeClr val="bg1">
              <a:lumMod val="75000"/>
            </a:schemeClr>
          </a:solidFill>
        </p:grpSpPr>
        <p:sp>
          <p:nvSpPr>
            <p:cNvPr id="28" name="Abgerundetes Rechteck 27"/>
            <p:cNvSpPr/>
            <p:nvPr/>
          </p:nvSpPr>
          <p:spPr>
            <a:xfrm>
              <a:off x="3321827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29" name="Abgerundetes Rechteck 28"/>
            <p:cNvSpPr/>
            <p:nvPr/>
          </p:nvSpPr>
          <p:spPr>
            <a:xfrm>
              <a:off x="3956895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30" name="Abgerundetes Rechteck 29"/>
            <p:cNvSpPr/>
            <p:nvPr/>
          </p:nvSpPr>
          <p:spPr>
            <a:xfrm>
              <a:off x="5264852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2678889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  <a:endParaRPr lang="de-DE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4635557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899921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  <a:endParaRPr lang="de-DE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4" name="Abgerundetes Rechteck 33"/>
            <p:cNvSpPr/>
            <p:nvPr/>
          </p:nvSpPr>
          <p:spPr>
            <a:xfrm>
              <a:off x="3313957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35" name="Abgerundetes Rechteck 34"/>
            <p:cNvSpPr/>
            <p:nvPr/>
          </p:nvSpPr>
          <p:spPr>
            <a:xfrm>
              <a:off x="3956895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4635557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37" name="Abgerundetes Rechteck 36"/>
            <p:cNvSpPr/>
            <p:nvPr/>
          </p:nvSpPr>
          <p:spPr>
            <a:xfrm>
              <a:off x="5264852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38" name="Abgerundetes Rechteck 37"/>
            <p:cNvSpPr/>
            <p:nvPr/>
          </p:nvSpPr>
          <p:spPr>
            <a:xfrm>
              <a:off x="3321827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4635557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40" name="Abgerundetes Rechteck 39"/>
            <p:cNvSpPr/>
            <p:nvPr/>
          </p:nvSpPr>
          <p:spPr>
            <a:xfrm>
              <a:off x="2678889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41" name="Abgerundetes Rechteck 40"/>
            <p:cNvSpPr/>
            <p:nvPr/>
          </p:nvSpPr>
          <p:spPr>
            <a:xfrm>
              <a:off x="3321827" y="3426644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v4</a:t>
              </a:r>
            </a:p>
          </p:txBody>
        </p:sp>
        <p:sp>
          <p:nvSpPr>
            <p:cNvPr id="42" name="Abgerundetes Rechteck 41"/>
            <p:cNvSpPr/>
            <p:nvPr/>
          </p:nvSpPr>
          <p:spPr>
            <a:xfrm>
              <a:off x="3956895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43" name="Abgerundetes Rechteck 42"/>
            <p:cNvSpPr/>
            <p:nvPr/>
          </p:nvSpPr>
          <p:spPr>
            <a:xfrm>
              <a:off x="4635557" y="3426644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v4</a:t>
              </a:r>
            </a:p>
          </p:txBody>
        </p:sp>
      </p:grpSp>
      <p:sp>
        <p:nvSpPr>
          <p:cNvPr id="45" name="Wolke 44"/>
          <p:cNvSpPr/>
          <p:nvPr/>
        </p:nvSpPr>
        <p:spPr>
          <a:xfrm>
            <a:off x="428596" y="1510722"/>
            <a:ext cx="2357454" cy="17375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/>
              <a:t>Auditing</a:t>
            </a:r>
          </a:p>
        </p:txBody>
      </p:sp>
      <p:sp>
        <p:nvSpPr>
          <p:cNvPr id="46" name="Wolke 45"/>
          <p:cNvSpPr/>
          <p:nvPr/>
        </p:nvSpPr>
        <p:spPr>
          <a:xfrm>
            <a:off x="6455676" y="1559988"/>
            <a:ext cx="2545480" cy="17375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/>
              <a:t>Branching</a:t>
            </a:r>
          </a:p>
        </p:txBody>
      </p:sp>
      <p:grpSp>
        <p:nvGrpSpPr>
          <p:cNvPr id="3" name="Gruppieren 46"/>
          <p:cNvGrpSpPr/>
          <p:nvPr/>
        </p:nvGrpSpPr>
        <p:grpSpPr>
          <a:xfrm>
            <a:off x="2786050" y="3355206"/>
            <a:ext cx="3776787" cy="1859744"/>
            <a:chOff x="2678889" y="3426644"/>
            <a:chExt cx="3776787" cy="1859744"/>
          </a:xfrm>
        </p:grpSpPr>
        <p:sp>
          <p:nvSpPr>
            <p:cNvPr id="48" name="Abgerundetes Rechteck 47"/>
            <p:cNvSpPr/>
            <p:nvPr/>
          </p:nvSpPr>
          <p:spPr>
            <a:xfrm>
              <a:off x="3321827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3956895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5264852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678889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  <a:endParaRPr lang="de-DE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2" name="Abgerundetes Rechteck 51"/>
            <p:cNvSpPr/>
            <p:nvPr/>
          </p:nvSpPr>
          <p:spPr>
            <a:xfrm>
              <a:off x="4635557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53" name="Abgerundetes Rechteck 52"/>
            <p:cNvSpPr/>
            <p:nvPr/>
          </p:nvSpPr>
          <p:spPr>
            <a:xfrm>
              <a:off x="5899921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  <a:endParaRPr lang="de-DE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4" name="Abgerundetes Rechteck 53"/>
            <p:cNvSpPr/>
            <p:nvPr/>
          </p:nvSpPr>
          <p:spPr>
            <a:xfrm>
              <a:off x="3313957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55" name="Abgerundetes Rechteck 54"/>
            <p:cNvSpPr/>
            <p:nvPr/>
          </p:nvSpPr>
          <p:spPr>
            <a:xfrm>
              <a:off x="3956895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56" name="Abgerundetes Rechteck 55"/>
            <p:cNvSpPr/>
            <p:nvPr/>
          </p:nvSpPr>
          <p:spPr>
            <a:xfrm>
              <a:off x="4635557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57" name="Abgerundetes Rechteck 56"/>
            <p:cNvSpPr/>
            <p:nvPr/>
          </p:nvSpPr>
          <p:spPr>
            <a:xfrm>
              <a:off x="5264852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58" name="Abgerundetes Rechteck 57"/>
            <p:cNvSpPr/>
            <p:nvPr/>
          </p:nvSpPr>
          <p:spPr>
            <a:xfrm>
              <a:off x="3321827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59" name="Abgerundetes Rechteck 58"/>
            <p:cNvSpPr/>
            <p:nvPr/>
          </p:nvSpPr>
          <p:spPr>
            <a:xfrm>
              <a:off x="4635557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60" name="Abgerundetes Rechteck 59"/>
            <p:cNvSpPr/>
            <p:nvPr/>
          </p:nvSpPr>
          <p:spPr>
            <a:xfrm>
              <a:off x="2678889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61" name="Abgerundetes Rechteck 60"/>
            <p:cNvSpPr/>
            <p:nvPr/>
          </p:nvSpPr>
          <p:spPr>
            <a:xfrm>
              <a:off x="3321827" y="3426644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v4</a:t>
              </a:r>
            </a:p>
          </p:txBody>
        </p:sp>
        <p:sp>
          <p:nvSpPr>
            <p:cNvPr id="62" name="Abgerundetes Rechteck 61"/>
            <p:cNvSpPr/>
            <p:nvPr/>
          </p:nvSpPr>
          <p:spPr>
            <a:xfrm>
              <a:off x="3956895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63" name="Abgerundetes Rechteck 62"/>
            <p:cNvSpPr/>
            <p:nvPr/>
          </p:nvSpPr>
          <p:spPr>
            <a:xfrm>
              <a:off x="4635557" y="3426644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v4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Now that I've Got a Model – Where's My Application?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2012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grpSp>
        <p:nvGrpSpPr>
          <p:cNvPr id="2" name="Gruppieren 43"/>
          <p:cNvGrpSpPr/>
          <p:nvPr/>
        </p:nvGrpSpPr>
        <p:grpSpPr>
          <a:xfrm>
            <a:off x="2678889" y="3426644"/>
            <a:ext cx="3776787" cy="1859744"/>
            <a:chOff x="2678889" y="3426644"/>
            <a:chExt cx="3776787" cy="1859744"/>
          </a:xfrm>
          <a:solidFill>
            <a:schemeClr val="bg1">
              <a:lumMod val="75000"/>
            </a:schemeClr>
          </a:solidFill>
        </p:grpSpPr>
        <p:sp>
          <p:nvSpPr>
            <p:cNvPr id="28" name="Abgerundetes Rechteck 27"/>
            <p:cNvSpPr/>
            <p:nvPr/>
          </p:nvSpPr>
          <p:spPr>
            <a:xfrm>
              <a:off x="3321827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29" name="Abgerundetes Rechteck 28"/>
            <p:cNvSpPr/>
            <p:nvPr/>
          </p:nvSpPr>
          <p:spPr>
            <a:xfrm>
              <a:off x="3956895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30" name="Abgerundetes Rechteck 29"/>
            <p:cNvSpPr/>
            <p:nvPr/>
          </p:nvSpPr>
          <p:spPr>
            <a:xfrm>
              <a:off x="5264852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2678889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  <a:endParaRPr lang="de-DE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4635557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899921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  <a:endParaRPr lang="de-DE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4" name="Abgerundetes Rechteck 33"/>
            <p:cNvSpPr/>
            <p:nvPr/>
          </p:nvSpPr>
          <p:spPr>
            <a:xfrm>
              <a:off x="3313957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35" name="Abgerundetes Rechteck 34"/>
            <p:cNvSpPr/>
            <p:nvPr/>
          </p:nvSpPr>
          <p:spPr>
            <a:xfrm>
              <a:off x="3956895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4635557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37" name="Abgerundetes Rechteck 36"/>
            <p:cNvSpPr/>
            <p:nvPr/>
          </p:nvSpPr>
          <p:spPr>
            <a:xfrm>
              <a:off x="5264852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38" name="Abgerundetes Rechteck 37"/>
            <p:cNvSpPr/>
            <p:nvPr/>
          </p:nvSpPr>
          <p:spPr>
            <a:xfrm>
              <a:off x="3321827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4635557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40" name="Abgerundetes Rechteck 39"/>
            <p:cNvSpPr/>
            <p:nvPr/>
          </p:nvSpPr>
          <p:spPr>
            <a:xfrm>
              <a:off x="2678889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41" name="Abgerundetes Rechteck 40"/>
            <p:cNvSpPr/>
            <p:nvPr/>
          </p:nvSpPr>
          <p:spPr>
            <a:xfrm>
              <a:off x="3321827" y="3426644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v4</a:t>
              </a:r>
            </a:p>
          </p:txBody>
        </p:sp>
        <p:sp>
          <p:nvSpPr>
            <p:cNvPr id="42" name="Abgerundetes Rechteck 41"/>
            <p:cNvSpPr/>
            <p:nvPr/>
          </p:nvSpPr>
          <p:spPr>
            <a:xfrm>
              <a:off x="3956895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43" name="Abgerundetes Rechteck 42"/>
            <p:cNvSpPr/>
            <p:nvPr/>
          </p:nvSpPr>
          <p:spPr>
            <a:xfrm>
              <a:off x="4635557" y="3426644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v4</a:t>
              </a:r>
            </a:p>
          </p:txBody>
        </p:sp>
      </p:grpSp>
      <p:sp>
        <p:nvSpPr>
          <p:cNvPr id="45" name="Wolke 44"/>
          <p:cNvSpPr/>
          <p:nvPr/>
        </p:nvSpPr>
        <p:spPr>
          <a:xfrm>
            <a:off x="428596" y="1510722"/>
            <a:ext cx="2357454" cy="17375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/>
              <a:t>Auditing</a:t>
            </a:r>
          </a:p>
        </p:txBody>
      </p:sp>
      <p:sp>
        <p:nvSpPr>
          <p:cNvPr id="46" name="Wolke 45"/>
          <p:cNvSpPr/>
          <p:nvPr/>
        </p:nvSpPr>
        <p:spPr>
          <a:xfrm>
            <a:off x="6455676" y="1559988"/>
            <a:ext cx="2545480" cy="17375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/>
              <a:t>Branching</a:t>
            </a:r>
          </a:p>
        </p:txBody>
      </p:sp>
      <p:grpSp>
        <p:nvGrpSpPr>
          <p:cNvPr id="3" name="Gruppieren 46"/>
          <p:cNvGrpSpPr/>
          <p:nvPr/>
        </p:nvGrpSpPr>
        <p:grpSpPr>
          <a:xfrm>
            <a:off x="2786050" y="3355206"/>
            <a:ext cx="3776787" cy="1859744"/>
            <a:chOff x="2678889" y="3426644"/>
            <a:chExt cx="3776787" cy="1859744"/>
          </a:xfrm>
        </p:grpSpPr>
        <p:sp>
          <p:nvSpPr>
            <p:cNvPr id="48" name="Abgerundetes Rechteck 47"/>
            <p:cNvSpPr/>
            <p:nvPr/>
          </p:nvSpPr>
          <p:spPr>
            <a:xfrm>
              <a:off x="3321827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3956895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5264852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678889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  <a:endParaRPr lang="de-DE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2" name="Abgerundetes Rechteck 51"/>
            <p:cNvSpPr/>
            <p:nvPr/>
          </p:nvSpPr>
          <p:spPr>
            <a:xfrm>
              <a:off x="4635557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53" name="Abgerundetes Rechteck 52"/>
            <p:cNvSpPr/>
            <p:nvPr/>
          </p:nvSpPr>
          <p:spPr>
            <a:xfrm>
              <a:off x="5899921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  <a:endParaRPr lang="de-DE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4" name="Abgerundetes Rechteck 53"/>
            <p:cNvSpPr/>
            <p:nvPr/>
          </p:nvSpPr>
          <p:spPr>
            <a:xfrm>
              <a:off x="3313957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55" name="Abgerundetes Rechteck 54"/>
            <p:cNvSpPr/>
            <p:nvPr/>
          </p:nvSpPr>
          <p:spPr>
            <a:xfrm>
              <a:off x="3956895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56" name="Abgerundetes Rechteck 55"/>
            <p:cNvSpPr/>
            <p:nvPr/>
          </p:nvSpPr>
          <p:spPr>
            <a:xfrm>
              <a:off x="4635557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57" name="Abgerundetes Rechteck 56"/>
            <p:cNvSpPr/>
            <p:nvPr/>
          </p:nvSpPr>
          <p:spPr>
            <a:xfrm>
              <a:off x="5264852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58" name="Abgerundetes Rechteck 57"/>
            <p:cNvSpPr/>
            <p:nvPr/>
          </p:nvSpPr>
          <p:spPr>
            <a:xfrm>
              <a:off x="3321827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59" name="Abgerundetes Rechteck 58"/>
            <p:cNvSpPr/>
            <p:nvPr/>
          </p:nvSpPr>
          <p:spPr>
            <a:xfrm>
              <a:off x="4635557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60" name="Abgerundetes Rechteck 59"/>
            <p:cNvSpPr/>
            <p:nvPr/>
          </p:nvSpPr>
          <p:spPr>
            <a:xfrm>
              <a:off x="2678889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61" name="Abgerundetes Rechteck 60"/>
            <p:cNvSpPr/>
            <p:nvPr/>
          </p:nvSpPr>
          <p:spPr>
            <a:xfrm>
              <a:off x="3321827" y="3426644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v4</a:t>
              </a:r>
            </a:p>
          </p:txBody>
        </p:sp>
        <p:sp>
          <p:nvSpPr>
            <p:cNvPr id="62" name="Abgerundetes Rechteck 61"/>
            <p:cNvSpPr/>
            <p:nvPr/>
          </p:nvSpPr>
          <p:spPr>
            <a:xfrm>
              <a:off x="3956895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63" name="Abgerundetes Rechteck 62"/>
            <p:cNvSpPr/>
            <p:nvPr/>
          </p:nvSpPr>
          <p:spPr>
            <a:xfrm>
              <a:off x="4635557" y="3426644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v4</a:t>
              </a:r>
            </a:p>
          </p:txBody>
        </p:sp>
      </p:grpSp>
      <p:grpSp>
        <p:nvGrpSpPr>
          <p:cNvPr id="6" name="Gruppieren 43"/>
          <p:cNvGrpSpPr/>
          <p:nvPr/>
        </p:nvGrpSpPr>
        <p:grpSpPr>
          <a:xfrm>
            <a:off x="2786050" y="3355206"/>
            <a:ext cx="3776787" cy="1859744"/>
            <a:chOff x="2678889" y="3426644"/>
            <a:chExt cx="3776787" cy="1859744"/>
          </a:xfrm>
          <a:solidFill>
            <a:schemeClr val="bg1">
              <a:lumMod val="75000"/>
            </a:schemeClr>
          </a:solidFill>
        </p:grpSpPr>
        <p:sp>
          <p:nvSpPr>
            <p:cNvPr id="65" name="Abgerundetes Rechteck 64"/>
            <p:cNvSpPr/>
            <p:nvPr/>
          </p:nvSpPr>
          <p:spPr>
            <a:xfrm>
              <a:off x="3321827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66" name="Abgerundetes Rechteck 65"/>
            <p:cNvSpPr/>
            <p:nvPr/>
          </p:nvSpPr>
          <p:spPr>
            <a:xfrm>
              <a:off x="3956895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67" name="Abgerundetes Rechteck 66"/>
            <p:cNvSpPr/>
            <p:nvPr/>
          </p:nvSpPr>
          <p:spPr>
            <a:xfrm>
              <a:off x="5264852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68" name="Abgerundetes Rechteck 67"/>
            <p:cNvSpPr/>
            <p:nvPr/>
          </p:nvSpPr>
          <p:spPr>
            <a:xfrm>
              <a:off x="2678889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  <a:endParaRPr lang="de-DE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9" name="Abgerundetes Rechteck 68"/>
            <p:cNvSpPr/>
            <p:nvPr/>
          </p:nvSpPr>
          <p:spPr>
            <a:xfrm>
              <a:off x="4635557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70" name="Abgerundetes Rechteck 69"/>
            <p:cNvSpPr/>
            <p:nvPr/>
          </p:nvSpPr>
          <p:spPr>
            <a:xfrm>
              <a:off x="5899921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  <a:endParaRPr lang="de-DE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1" name="Abgerundetes Rechteck 70"/>
            <p:cNvSpPr/>
            <p:nvPr/>
          </p:nvSpPr>
          <p:spPr>
            <a:xfrm>
              <a:off x="3313957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72" name="Abgerundetes Rechteck 71"/>
            <p:cNvSpPr/>
            <p:nvPr/>
          </p:nvSpPr>
          <p:spPr>
            <a:xfrm>
              <a:off x="3956895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73" name="Abgerundetes Rechteck 72"/>
            <p:cNvSpPr/>
            <p:nvPr/>
          </p:nvSpPr>
          <p:spPr>
            <a:xfrm>
              <a:off x="4635557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74" name="Abgerundetes Rechteck 73"/>
            <p:cNvSpPr/>
            <p:nvPr/>
          </p:nvSpPr>
          <p:spPr>
            <a:xfrm>
              <a:off x="5264852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75" name="Abgerundetes Rechteck 74"/>
            <p:cNvSpPr/>
            <p:nvPr/>
          </p:nvSpPr>
          <p:spPr>
            <a:xfrm>
              <a:off x="3321827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76" name="Abgerundetes Rechteck 75"/>
            <p:cNvSpPr/>
            <p:nvPr/>
          </p:nvSpPr>
          <p:spPr>
            <a:xfrm>
              <a:off x="4635557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77" name="Abgerundetes Rechteck 76"/>
            <p:cNvSpPr/>
            <p:nvPr/>
          </p:nvSpPr>
          <p:spPr>
            <a:xfrm>
              <a:off x="2678889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78" name="Abgerundetes Rechteck 77"/>
            <p:cNvSpPr/>
            <p:nvPr/>
          </p:nvSpPr>
          <p:spPr>
            <a:xfrm>
              <a:off x="3321827" y="3426644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v4</a:t>
              </a:r>
            </a:p>
          </p:txBody>
        </p:sp>
        <p:sp>
          <p:nvSpPr>
            <p:cNvPr id="80" name="Abgerundetes Rechteck 79"/>
            <p:cNvSpPr/>
            <p:nvPr/>
          </p:nvSpPr>
          <p:spPr>
            <a:xfrm>
              <a:off x="3956895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81" name="Abgerundetes Rechteck 80"/>
            <p:cNvSpPr/>
            <p:nvPr/>
          </p:nvSpPr>
          <p:spPr>
            <a:xfrm>
              <a:off x="4635557" y="3426644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v4</a:t>
              </a:r>
            </a:p>
          </p:txBody>
        </p:sp>
      </p:grpSp>
      <p:grpSp>
        <p:nvGrpSpPr>
          <p:cNvPr id="7" name="Gruppieren 81"/>
          <p:cNvGrpSpPr/>
          <p:nvPr/>
        </p:nvGrpSpPr>
        <p:grpSpPr>
          <a:xfrm>
            <a:off x="2883817" y="3287302"/>
            <a:ext cx="3776787" cy="1859744"/>
            <a:chOff x="2678889" y="3426644"/>
            <a:chExt cx="3776787" cy="1859744"/>
          </a:xfrm>
        </p:grpSpPr>
        <p:sp>
          <p:nvSpPr>
            <p:cNvPr id="83" name="Abgerundetes Rechteck 82"/>
            <p:cNvSpPr/>
            <p:nvPr/>
          </p:nvSpPr>
          <p:spPr>
            <a:xfrm>
              <a:off x="3321827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84" name="Abgerundetes Rechteck 83"/>
            <p:cNvSpPr/>
            <p:nvPr/>
          </p:nvSpPr>
          <p:spPr>
            <a:xfrm>
              <a:off x="3956895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85" name="Abgerundetes Rechteck 84"/>
            <p:cNvSpPr/>
            <p:nvPr/>
          </p:nvSpPr>
          <p:spPr>
            <a:xfrm>
              <a:off x="5264852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86" name="Abgerundetes Rechteck 85"/>
            <p:cNvSpPr/>
            <p:nvPr/>
          </p:nvSpPr>
          <p:spPr>
            <a:xfrm>
              <a:off x="2678889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  <a:endParaRPr lang="de-DE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7" name="Abgerundetes Rechteck 86"/>
            <p:cNvSpPr/>
            <p:nvPr/>
          </p:nvSpPr>
          <p:spPr>
            <a:xfrm>
              <a:off x="4635557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88" name="Abgerundetes Rechteck 87"/>
            <p:cNvSpPr/>
            <p:nvPr/>
          </p:nvSpPr>
          <p:spPr>
            <a:xfrm>
              <a:off x="5899921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  <a:endParaRPr lang="de-DE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9" name="Abgerundetes Rechteck 88"/>
            <p:cNvSpPr/>
            <p:nvPr/>
          </p:nvSpPr>
          <p:spPr>
            <a:xfrm>
              <a:off x="3313957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90" name="Abgerundetes Rechteck 89"/>
            <p:cNvSpPr/>
            <p:nvPr/>
          </p:nvSpPr>
          <p:spPr>
            <a:xfrm>
              <a:off x="3956895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91" name="Abgerundetes Rechteck 90"/>
            <p:cNvSpPr/>
            <p:nvPr/>
          </p:nvSpPr>
          <p:spPr>
            <a:xfrm>
              <a:off x="4635557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92" name="Abgerundetes Rechteck 91"/>
            <p:cNvSpPr/>
            <p:nvPr/>
          </p:nvSpPr>
          <p:spPr>
            <a:xfrm>
              <a:off x="5264852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93" name="Abgerundetes Rechteck 92"/>
            <p:cNvSpPr/>
            <p:nvPr/>
          </p:nvSpPr>
          <p:spPr>
            <a:xfrm>
              <a:off x="3321827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94" name="Abgerundetes Rechteck 93"/>
            <p:cNvSpPr/>
            <p:nvPr/>
          </p:nvSpPr>
          <p:spPr>
            <a:xfrm>
              <a:off x="4635557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95" name="Abgerundetes Rechteck 94"/>
            <p:cNvSpPr/>
            <p:nvPr/>
          </p:nvSpPr>
          <p:spPr>
            <a:xfrm>
              <a:off x="2678889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96" name="Abgerundetes Rechteck 95"/>
            <p:cNvSpPr/>
            <p:nvPr/>
          </p:nvSpPr>
          <p:spPr>
            <a:xfrm>
              <a:off x="3321827" y="3426644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v4</a:t>
              </a:r>
            </a:p>
          </p:txBody>
        </p:sp>
        <p:sp>
          <p:nvSpPr>
            <p:cNvPr id="97" name="Abgerundetes Rechteck 96"/>
            <p:cNvSpPr/>
            <p:nvPr/>
          </p:nvSpPr>
          <p:spPr>
            <a:xfrm>
              <a:off x="3956895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98" name="Abgerundetes Rechteck 97"/>
            <p:cNvSpPr/>
            <p:nvPr/>
          </p:nvSpPr>
          <p:spPr>
            <a:xfrm>
              <a:off x="4635557" y="3426644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v4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Now that I've Got a Model – Where's My Application?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2012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38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grpSp>
        <p:nvGrpSpPr>
          <p:cNvPr id="2" name="Gruppieren 43"/>
          <p:cNvGrpSpPr/>
          <p:nvPr/>
        </p:nvGrpSpPr>
        <p:grpSpPr>
          <a:xfrm>
            <a:off x="2678889" y="3426644"/>
            <a:ext cx="3776787" cy="1859744"/>
            <a:chOff x="2678889" y="3426644"/>
            <a:chExt cx="3776787" cy="1859744"/>
          </a:xfrm>
          <a:solidFill>
            <a:schemeClr val="bg1">
              <a:lumMod val="75000"/>
            </a:schemeClr>
          </a:solidFill>
        </p:grpSpPr>
        <p:sp>
          <p:nvSpPr>
            <p:cNvPr id="28" name="Abgerundetes Rechteck 27"/>
            <p:cNvSpPr/>
            <p:nvPr/>
          </p:nvSpPr>
          <p:spPr>
            <a:xfrm>
              <a:off x="3321827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29" name="Abgerundetes Rechteck 28"/>
            <p:cNvSpPr/>
            <p:nvPr/>
          </p:nvSpPr>
          <p:spPr>
            <a:xfrm>
              <a:off x="3956895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30" name="Abgerundetes Rechteck 29"/>
            <p:cNvSpPr/>
            <p:nvPr/>
          </p:nvSpPr>
          <p:spPr>
            <a:xfrm>
              <a:off x="5264852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2678889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  <a:endParaRPr lang="de-DE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4635557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899921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  <a:endParaRPr lang="de-DE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4" name="Abgerundetes Rechteck 33"/>
            <p:cNvSpPr/>
            <p:nvPr/>
          </p:nvSpPr>
          <p:spPr>
            <a:xfrm>
              <a:off x="3313957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35" name="Abgerundetes Rechteck 34"/>
            <p:cNvSpPr/>
            <p:nvPr/>
          </p:nvSpPr>
          <p:spPr>
            <a:xfrm>
              <a:off x="3956895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4635557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37" name="Abgerundetes Rechteck 36"/>
            <p:cNvSpPr/>
            <p:nvPr/>
          </p:nvSpPr>
          <p:spPr>
            <a:xfrm>
              <a:off x="5264852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38" name="Abgerundetes Rechteck 37"/>
            <p:cNvSpPr/>
            <p:nvPr/>
          </p:nvSpPr>
          <p:spPr>
            <a:xfrm>
              <a:off x="3321827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4635557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40" name="Abgerundetes Rechteck 39"/>
            <p:cNvSpPr/>
            <p:nvPr/>
          </p:nvSpPr>
          <p:spPr>
            <a:xfrm>
              <a:off x="2678889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41" name="Abgerundetes Rechteck 40"/>
            <p:cNvSpPr/>
            <p:nvPr/>
          </p:nvSpPr>
          <p:spPr>
            <a:xfrm>
              <a:off x="3321827" y="3426644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v4</a:t>
              </a:r>
            </a:p>
          </p:txBody>
        </p:sp>
        <p:sp>
          <p:nvSpPr>
            <p:cNvPr id="42" name="Abgerundetes Rechteck 41"/>
            <p:cNvSpPr/>
            <p:nvPr/>
          </p:nvSpPr>
          <p:spPr>
            <a:xfrm>
              <a:off x="3956895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43" name="Abgerundetes Rechteck 42"/>
            <p:cNvSpPr/>
            <p:nvPr/>
          </p:nvSpPr>
          <p:spPr>
            <a:xfrm>
              <a:off x="4635557" y="3426644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v4</a:t>
              </a:r>
            </a:p>
          </p:txBody>
        </p:sp>
      </p:grpSp>
      <p:sp>
        <p:nvSpPr>
          <p:cNvPr id="45" name="Wolke 44"/>
          <p:cNvSpPr/>
          <p:nvPr/>
        </p:nvSpPr>
        <p:spPr>
          <a:xfrm>
            <a:off x="428596" y="1510722"/>
            <a:ext cx="2357454" cy="17375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/>
              <a:t>Auditing</a:t>
            </a:r>
          </a:p>
        </p:txBody>
      </p:sp>
      <p:sp>
        <p:nvSpPr>
          <p:cNvPr id="46" name="Wolke 45"/>
          <p:cNvSpPr/>
          <p:nvPr/>
        </p:nvSpPr>
        <p:spPr>
          <a:xfrm>
            <a:off x="6455676" y="1559988"/>
            <a:ext cx="2545480" cy="17375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/>
              <a:t>Branching</a:t>
            </a:r>
          </a:p>
        </p:txBody>
      </p:sp>
      <p:grpSp>
        <p:nvGrpSpPr>
          <p:cNvPr id="3" name="Gruppieren 46"/>
          <p:cNvGrpSpPr/>
          <p:nvPr/>
        </p:nvGrpSpPr>
        <p:grpSpPr>
          <a:xfrm>
            <a:off x="2786050" y="3355206"/>
            <a:ext cx="3776787" cy="1859744"/>
            <a:chOff x="2678889" y="3426644"/>
            <a:chExt cx="3776787" cy="1859744"/>
          </a:xfrm>
        </p:grpSpPr>
        <p:sp>
          <p:nvSpPr>
            <p:cNvPr id="48" name="Abgerundetes Rechteck 47"/>
            <p:cNvSpPr/>
            <p:nvPr/>
          </p:nvSpPr>
          <p:spPr>
            <a:xfrm>
              <a:off x="3321827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3956895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5264852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678889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  <a:endParaRPr lang="de-DE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2" name="Abgerundetes Rechteck 51"/>
            <p:cNvSpPr/>
            <p:nvPr/>
          </p:nvSpPr>
          <p:spPr>
            <a:xfrm>
              <a:off x="4635557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53" name="Abgerundetes Rechteck 52"/>
            <p:cNvSpPr/>
            <p:nvPr/>
          </p:nvSpPr>
          <p:spPr>
            <a:xfrm>
              <a:off x="5899921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  <a:endParaRPr lang="de-DE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4" name="Abgerundetes Rechteck 53"/>
            <p:cNvSpPr/>
            <p:nvPr/>
          </p:nvSpPr>
          <p:spPr>
            <a:xfrm>
              <a:off x="3313957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55" name="Abgerundetes Rechteck 54"/>
            <p:cNvSpPr/>
            <p:nvPr/>
          </p:nvSpPr>
          <p:spPr>
            <a:xfrm>
              <a:off x="3956895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56" name="Abgerundetes Rechteck 55"/>
            <p:cNvSpPr/>
            <p:nvPr/>
          </p:nvSpPr>
          <p:spPr>
            <a:xfrm>
              <a:off x="4635557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57" name="Abgerundetes Rechteck 56"/>
            <p:cNvSpPr/>
            <p:nvPr/>
          </p:nvSpPr>
          <p:spPr>
            <a:xfrm>
              <a:off x="5264852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58" name="Abgerundetes Rechteck 57"/>
            <p:cNvSpPr/>
            <p:nvPr/>
          </p:nvSpPr>
          <p:spPr>
            <a:xfrm>
              <a:off x="3321827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59" name="Abgerundetes Rechteck 58"/>
            <p:cNvSpPr/>
            <p:nvPr/>
          </p:nvSpPr>
          <p:spPr>
            <a:xfrm>
              <a:off x="4635557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60" name="Abgerundetes Rechteck 59"/>
            <p:cNvSpPr/>
            <p:nvPr/>
          </p:nvSpPr>
          <p:spPr>
            <a:xfrm>
              <a:off x="2678889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61" name="Abgerundetes Rechteck 60"/>
            <p:cNvSpPr/>
            <p:nvPr/>
          </p:nvSpPr>
          <p:spPr>
            <a:xfrm>
              <a:off x="3321827" y="3426644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v4</a:t>
              </a:r>
            </a:p>
          </p:txBody>
        </p:sp>
        <p:sp>
          <p:nvSpPr>
            <p:cNvPr id="62" name="Abgerundetes Rechteck 61"/>
            <p:cNvSpPr/>
            <p:nvPr/>
          </p:nvSpPr>
          <p:spPr>
            <a:xfrm>
              <a:off x="3956895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63" name="Abgerundetes Rechteck 62"/>
            <p:cNvSpPr/>
            <p:nvPr/>
          </p:nvSpPr>
          <p:spPr>
            <a:xfrm>
              <a:off x="4635557" y="3426644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v4</a:t>
              </a:r>
            </a:p>
          </p:txBody>
        </p:sp>
      </p:grpSp>
      <p:grpSp>
        <p:nvGrpSpPr>
          <p:cNvPr id="6" name="Gruppieren 43"/>
          <p:cNvGrpSpPr/>
          <p:nvPr/>
        </p:nvGrpSpPr>
        <p:grpSpPr>
          <a:xfrm>
            <a:off x="2786050" y="3355206"/>
            <a:ext cx="3776787" cy="1859744"/>
            <a:chOff x="2678889" y="3426644"/>
            <a:chExt cx="3776787" cy="1859744"/>
          </a:xfrm>
          <a:solidFill>
            <a:schemeClr val="bg1">
              <a:lumMod val="75000"/>
            </a:schemeClr>
          </a:solidFill>
        </p:grpSpPr>
        <p:sp>
          <p:nvSpPr>
            <p:cNvPr id="65" name="Abgerundetes Rechteck 64"/>
            <p:cNvSpPr/>
            <p:nvPr/>
          </p:nvSpPr>
          <p:spPr>
            <a:xfrm>
              <a:off x="3321827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66" name="Abgerundetes Rechteck 65"/>
            <p:cNvSpPr/>
            <p:nvPr/>
          </p:nvSpPr>
          <p:spPr>
            <a:xfrm>
              <a:off x="3956895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67" name="Abgerundetes Rechteck 66"/>
            <p:cNvSpPr/>
            <p:nvPr/>
          </p:nvSpPr>
          <p:spPr>
            <a:xfrm>
              <a:off x="5264852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68" name="Abgerundetes Rechteck 67"/>
            <p:cNvSpPr/>
            <p:nvPr/>
          </p:nvSpPr>
          <p:spPr>
            <a:xfrm>
              <a:off x="2678889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  <a:endParaRPr lang="de-DE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9" name="Abgerundetes Rechteck 68"/>
            <p:cNvSpPr/>
            <p:nvPr/>
          </p:nvSpPr>
          <p:spPr>
            <a:xfrm>
              <a:off x="4635557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70" name="Abgerundetes Rechteck 69"/>
            <p:cNvSpPr/>
            <p:nvPr/>
          </p:nvSpPr>
          <p:spPr>
            <a:xfrm>
              <a:off x="5899921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  <a:endParaRPr lang="de-DE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1" name="Abgerundetes Rechteck 70"/>
            <p:cNvSpPr/>
            <p:nvPr/>
          </p:nvSpPr>
          <p:spPr>
            <a:xfrm>
              <a:off x="3313957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72" name="Abgerundetes Rechteck 71"/>
            <p:cNvSpPr/>
            <p:nvPr/>
          </p:nvSpPr>
          <p:spPr>
            <a:xfrm>
              <a:off x="3956895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73" name="Abgerundetes Rechteck 72"/>
            <p:cNvSpPr/>
            <p:nvPr/>
          </p:nvSpPr>
          <p:spPr>
            <a:xfrm>
              <a:off x="4635557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74" name="Abgerundetes Rechteck 73"/>
            <p:cNvSpPr/>
            <p:nvPr/>
          </p:nvSpPr>
          <p:spPr>
            <a:xfrm>
              <a:off x="5264852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75" name="Abgerundetes Rechteck 74"/>
            <p:cNvSpPr/>
            <p:nvPr/>
          </p:nvSpPr>
          <p:spPr>
            <a:xfrm>
              <a:off x="3321827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76" name="Abgerundetes Rechteck 75"/>
            <p:cNvSpPr/>
            <p:nvPr/>
          </p:nvSpPr>
          <p:spPr>
            <a:xfrm>
              <a:off x="4635557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77" name="Abgerundetes Rechteck 76"/>
            <p:cNvSpPr/>
            <p:nvPr/>
          </p:nvSpPr>
          <p:spPr>
            <a:xfrm>
              <a:off x="2678889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78" name="Abgerundetes Rechteck 77"/>
            <p:cNvSpPr/>
            <p:nvPr/>
          </p:nvSpPr>
          <p:spPr>
            <a:xfrm>
              <a:off x="3321827" y="3426644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v4</a:t>
              </a:r>
            </a:p>
          </p:txBody>
        </p:sp>
        <p:sp>
          <p:nvSpPr>
            <p:cNvPr id="80" name="Abgerundetes Rechteck 79"/>
            <p:cNvSpPr/>
            <p:nvPr/>
          </p:nvSpPr>
          <p:spPr>
            <a:xfrm>
              <a:off x="3956895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81" name="Abgerundetes Rechteck 80"/>
            <p:cNvSpPr/>
            <p:nvPr/>
          </p:nvSpPr>
          <p:spPr>
            <a:xfrm>
              <a:off x="4635557" y="3426644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v4</a:t>
              </a:r>
            </a:p>
          </p:txBody>
        </p:sp>
      </p:grpSp>
      <p:grpSp>
        <p:nvGrpSpPr>
          <p:cNvPr id="7" name="Gruppieren 81"/>
          <p:cNvGrpSpPr/>
          <p:nvPr/>
        </p:nvGrpSpPr>
        <p:grpSpPr>
          <a:xfrm>
            <a:off x="2883817" y="3287302"/>
            <a:ext cx="3776787" cy="1859744"/>
            <a:chOff x="2678889" y="3426644"/>
            <a:chExt cx="3776787" cy="1859744"/>
          </a:xfrm>
        </p:grpSpPr>
        <p:sp>
          <p:nvSpPr>
            <p:cNvPr id="83" name="Abgerundetes Rechteck 82"/>
            <p:cNvSpPr/>
            <p:nvPr/>
          </p:nvSpPr>
          <p:spPr>
            <a:xfrm>
              <a:off x="3321827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84" name="Abgerundetes Rechteck 83"/>
            <p:cNvSpPr/>
            <p:nvPr/>
          </p:nvSpPr>
          <p:spPr>
            <a:xfrm>
              <a:off x="3956895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85" name="Abgerundetes Rechteck 84"/>
            <p:cNvSpPr/>
            <p:nvPr/>
          </p:nvSpPr>
          <p:spPr>
            <a:xfrm>
              <a:off x="5264852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86" name="Abgerundetes Rechteck 85"/>
            <p:cNvSpPr/>
            <p:nvPr/>
          </p:nvSpPr>
          <p:spPr>
            <a:xfrm>
              <a:off x="2678889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  <a:endParaRPr lang="de-DE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7" name="Abgerundetes Rechteck 86"/>
            <p:cNvSpPr/>
            <p:nvPr/>
          </p:nvSpPr>
          <p:spPr>
            <a:xfrm>
              <a:off x="4635557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88" name="Abgerundetes Rechteck 87"/>
            <p:cNvSpPr/>
            <p:nvPr/>
          </p:nvSpPr>
          <p:spPr>
            <a:xfrm>
              <a:off x="5899921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  <a:endParaRPr lang="de-DE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9" name="Abgerundetes Rechteck 88"/>
            <p:cNvSpPr/>
            <p:nvPr/>
          </p:nvSpPr>
          <p:spPr>
            <a:xfrm>
              <a:off x="3313957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90" name="Abgerundetes Rechteck 89"/>
            <p:cNvSpPr/>
            <p:nvPr/>
          </p:nvSpPr>
          <p:spPr>
            <a:xfrm>
              <a:off x="3956895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91" name="Abgerundetes Rechteck 90"/>
            <p:cNvSpPr/>
            <p:nvPr/>
          </p:nvSpPr>
          <p:spPr>
            <a:xfrm>
              <a:off x="4635557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92" name="Abgerundetes Rechteck 91"/>
            <p:cNvSpPr/>
            <p:nvPr/>
          </p:nvSpPr>
          <p:spPr>
            <a:xfrm>
              <a:off x="5264852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93" name="Abgerundetes Rechteck 92"/>
            <p:cNvSpPr/>
            <p:nvPr/>
          </p:nvSpPr>
          <p:spPr>
            <a:xfrm>
              <a:off x="3321827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94" name="Abgerundetes Rechteck 93"/>
            <p:cNvSpPr/>
            <p:nvPr/>
          </p:nvSpPr>
          <p:spPr>
            <a:xfrm>
              <a:off x="4635557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95" name="Abgerundetes Rechteck 94"/>
            <p:cNvSpPr/>
            <p:nvPr/>
          </p:nvSpPr>
          <p:spPr>
            <a:xfrm>
              <a:off x="2678889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96" name="Abgerundetes Rechteck 95"/>
            <p:cNvSpPr/>
            <p:nvPr/>
          </p:nvSpPr>
          <p:spPr>
            <a:xfrm>
              <a:off x="3321827" y="3426644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v4</a:t>
              </a:r>
            </a:p>
          </p:txBody>
        </p:sp>
        <p:sp>
          <p:nvSpPr>
            <p:cNvPr id="97" name="Abgerundetes Rechteck 96"/>
            <p:cNvSpPr/>
            <p:nvPr/>
          </p:nvSpPr>
          <p:spPr>
            <a:xfrm>
              <a:off x="3956895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98" name="Abgerundetes Rechteck 97"/>
            <p:cNvSpPr/>
            <p:nvPr/>
          </p:nvSpPr>
          <p:spPr>
            <a:xfrm>
              <a:off x="4635557" y="3426644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v4</a:t>
              </a:r>
            </a:p>
          </p:txBody>
        </p:sp>
      </p:grpSp>
      <p:grpSp>
        <p:nvGrpSpPr>
          <p:cNvPr id="8" name="Gruppieren 43"/>
          <p:cNvGrpSpPr/>
          <p:nvPr/>
        </p:nvGrpSpPr>
        <p:grpSpPr>
          <a:xfrm>
            <a:off x="2883817" y="3287302"/>
            <a:ext cx="3776787" cy="1859744"/>
            <a:chOff x="2678889" y="3426644"/>
            <a:chExt cx="3776787" cy="1859744"/>
          </a:xfrm>
          <a:solidFill>
            <a:schemeClr val="bg1">
              <a:lumMod val="75000"/>
            </a:schemeClr>
          </a:solidFill>
        </p:grpSpPr>
        <p:sp>
          <p:nvSpPr>
            <p:cNvPr id="100" name="Abgerundetes Rechteck 99"/>
            <p:cNvSpPr/>
            <p:nvPr/>
          </p:nvSpPr>
          <p:spPr>
            <a:xfrm>
              <a:off x="3321827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101" name="Abgerundetes Rechteck 100"/>
            <p:cNvSpPr/>
            <p:nvPr/>
          </p:nvSpPr>
          <p:spPr>
            <a:xfrm>
              <a:off x="3956895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102" name="Abgerundetes Rechteck 101"/>
            <p:cNvSpPr/>
            <p:nvPr/>
          </p:nvSpPr>
          <p:spPr>
            <a:xfrm>
              <a:off x="5264852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103" name="Abgerundetes Rechteck 102"/>
            <p:cNvSpPr/>
            <p:nvPr/>
          </p:nvSpPr>
          <p:spPr>
            <a:xfrm>
              <a:off x="2678889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  <a:endParaRPr lang="de-DE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4" name="Abgerundetes Rechteck 103"/>
            <p:cNvSpPr/>
            <p:nvPr/>
          </p:nvSpPr>
          <p:spPr>
            <a:xfrm>
              <a:off x="4635557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105" name="Abgerundetes Rechteck 104"/>
            <p:cNvSpPr/>
            <p:nvPr/>
          </p:nvSpPr>
          <p:spPr>
            <a:xfrm>
              <a:off x="5899921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  <a:endParaRPr lang="de-DE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6" name="Abgerundetes Rechteck 105"/>
            <p:cNvSpPr/>
            <p:nvPr/>
          </p:nvSpPr>
          <p:spPr>
            <a:xfrm>
              <a:off x="3313957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107" name="Abgerundetes Rechteck 106"/>
            <p:cNvSpPr/>
            <p:nvPr/>
          </p:nvSpPr>
          <p:spPr>
            <a:xfrm>
              <a:off x="3956895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108" name="Abgerundetes Rechteck 107"/>
            <p:cNvSpPr/>
            <p:nvPr/>
          </p:nvSpPr>
          <p:spPr>
            <a:xfrm>
              <a:off x="4635557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109" name="Abgerundetes Rechteck 108"/>
            <p:cNvSpPr/>
            <p:nvPr/>
          </p:nvSpPr>
          <p:spPr>
            <a:xfrm>
              <a:off x="5264852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110" name="Abgerundetes Rechteck 109"/>
            <p:cNvSpPr/>
            <p:nvPr/>
          </p:nvSpPr>
          <p:spPr>
            <a:xfrm>
              <a:off x="3321827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111" name="Abgerundetes Rechteck 110"/>
            <p:cNvSpPr/>
            <p:nvPr/>
          </p:nvSpPr>
          <p:spPr>
            <a:xfrm>
              <a:off x="4635557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112" name="Abgerundetes Rechteck 111"/>
            <p:cNvSpPr/>
            <p:nvPr/>
          </p:nvSpPr>
          <p:spPr>
            <a:xfrm>
              <a:off x="2678889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113" name="Abgerundetes Rechteck 112"/>
            <p:cNvSpPr/>
            <p:nvPr/>
          </p:nvSpPr>
          <p:spPr>
            <a:xfrm>
              <a:off x="3321827" y="3426644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v4</a:t>
              </a:r>
            </a:p>
          </p:txBody>
        </p:sp>
        <p:sp>
          <p:nvSpPr>
            <p:cNvPr id="114" name="Abgerundetes Rechteck 113"/>
            <p:cNvSpPr/>
            <p:nvPr/>
          </p:nvSpPr>
          <p:spPr>
            <a:xfrm>
              <a:off x="3956895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115" name="Abgerundetes Rechteck 114"/>
            <p:cNvSpPr/>
            <p:nvPr/>
          </p:nvSpPr>
          <p:spPr>
            <a:xfrm>
              <a:off x="4635557" y="3426644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v4</a:t>
              </a:r>
            </a:p>
          </p:txBody>
        </p:sp>
      </p:grpSp>
      <p:grpSp>
        <p:nvGrpSpPr>
          <p:cNvPr id="9" name="Gruppieren 81"/>
          <p:cNvGrpSpPr/>
          <p:nvPr/>
        </p:nvGrpSpPr>
        <p:grpSpPr>
          <a:xfrm>
            <a:off x="2982495" y="3214686"/>
            <a:ext cx="3776787" cy="1859744"/>
            <a:chOff x="2678889" y="3426644"/>
            <a:chExt cx="3776787" cy="1859744"/>
          </a:xfrm>
        </p:grpSpPr>
        <p:sp>
          <p:nvSpPr>
            <p:cNvPr id="119" name="Abgerundetes Rechteck 118"/>
            <p:cNvSpPr/>
            <p:nvPr/>
          </p:nvSpPr>
          <p:spPr>
            <a:xfrm>
              <a:off x="3321827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120" name="Abgerundetes Rechteck 119"/>
            <p:cNvSpPr/>
            <p:nvPr/>
          </p:nvSpPr>
          <p:spPr>
            <a:xfrm>
              <a:off x="3956895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121" name="Abgerundetes Rechteck 120"/>
            <p:cNvSpPr/>
            <p:nvPr/>
          </p:nvSpPr>
          <p:spPr>
            <a:xfrm>
              <a:off x="5264852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125" name="Abgerundetes Rechteck 124"/>
            <p:cNvSpPr/>
            <p:nvPr/>
          </p:nvSpPr>
          <p:spPr>
            <a:xfrm>
              <a:off x="2678889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  <a:endParaRPr lang="de-DE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26" name="Abgerundetes Rechteck 125"/>
            <p:cNvSpPr/>
            <p:nvPr/>
          </p:nvSpPr>
          <p:spPr>
            <a:xfrm>
              <a:off x="4635557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127" name="Abgerundetes Rechteck 126"/>
            <p:cNvSpPr/>
            <p:nvPr/>
          </p:nvSpPr>
          <p:spPr>
            <a:xfrm>
              <a:off x="5899921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  <a:endParaRPr lang="de-DE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31" name="Abgerundetes Rechteck 130"/>
            <p:cNvSpPr/>
            <p:nvPr/>
          </p:nvSpPr>
          <p:spPr>
            <a:xfrm>
              <a:off x="3313957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132" name="Abgerundetes Rechteck 131"/>
            <p:cNvSpPr/>
            <p:nvPr/>
          </p:nvSpPr>
          <p:spPr>
            <a:xfrm>
              <a:off x="3956895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133" name="Abgerundetes Rechteck 132"/>
            <p:cNvSpPr/>
            <p:nvPr/>
          </p:nvSpPr>
          <p:spPr>
            <a:xfrm>
              <a:off x="4635557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134" name="Abgerundetes Rechteck 133"/>
            <p:cNvSpPr/>
            <p:nvPr/>
          </p:nvSpPr>
          <p:spPr>
            <a:xfrm>
              <a:off x="5264852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135" name="Abgerundetes Rechteck 134"/>
            <p:cNvSpPr/>
            <p:nvPr/>
          </p:nvSpPr>
          <p:spPr>
            <a:xfrm>
              <a:off x="3321827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136" name="Abgerundetes Rechteck 135"/>
            <p:cNvSpPr/>
            <p:nvPr/>
          </p:nvSpPr>
          <p:spPr>
            <a:xfrm>
              <a:off x="4635557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137" name="Abgerundetes Rechteck 136"/>
            <p:cNvSpPr/>
            <p:nvPr/>
          </p:nvSpPr>
          <p:spPr>
            <a:xfrm>
              <a:off x="2678889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138" name="Abgerundetes Rechteck 137"/>
            <p:cNvSpPr/>
            <p:nvPr/>
          </p:nvSpPr>
          <p:spPr>
            <a:xfrm>
              <a:off x="3321827" y="3426644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v4</a:t>
              </a:r>
            </a:p>
          </p:txBody>
        </p:sp>
        <p:sp>
          <p:nvSpPr>
            <p:cNvPr id="139" name="Abgerundetes Rechteck 138"/>
            <p:cNvSpPr/>
            <p:nvPr/>
          </p:nvSpPr>
          <p:spPr>
            <a:xfrm>
              <a:off x="3956895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140" name="Abgerundetes Rechteck 139"/>
            <p:cNvSpPr/>
            <p:nvPr/>
          </p:nvSpPr>
          <p:spPr>
            <a:xfrm>
              <a:off x="4635557" y="3426644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v4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Now that I've Got a Model – Where's My Application?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2012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39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8" name="Abgerundetes Rechteck 137"/>
          <p:cNvSpPr/>
          <p:nvPr/>
        </p:nvSpPr>
        <p:spPr>
          <a:xfrm>
            <a:off x="3625433" y="3214686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v4</a:t>
            </a:r>
          </a:p>
        </p:txBody>
      </p:sp>
      <p:grpSp>
        <p:nvGrpSpPr>
          <p:cNvPr id="2" name="Gruppieren 190"/>
          <p:cNvGrpSpPr/>
          <p:nvPr/>
        </p:nvGrpSpPr>
        <p:grpSpPr>
          <a:xfrm>
            <a:off x="857224" y="1214422"/>
            <a:ext cx="7500990" cy="4143404"/>
            <a:chOff x="857224" y="1214422"/>
            <a:chExt cx="7500990" cy="4143404"/>
          </a:xfrm>
        </p:grpSpPr>
        <p:sp>
          <p:nvSpPr>
            <p:cNvPr id="176" name="Abgerundetes Rechteck 175"/>
            <p:cNvSpPr/>
            <p:nvPr/>
          </p:nvSpPr>
          <p:spPr>
            <a:xfrm>
              <a:off x="1000100" y="1214422"/>
              <a:ext cx="7358114" cy="4143404"/>
            </a:xfrm>
            <a:prstGeom prst="roundRect">
              <a:avLst>
                <a:gd name="adj" fmla="val 385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400" b="1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       CDORevision</a:t>
              </a:r>
            </a:p>
          </p:txBody>
        </p:sp>
        <p:sp>
          <p:nvSpPr>
            <p:cNvPr id="177" name="Textfeld 176"/>
            <p:cNvSpPr txBox="1"/>
            <p:nvPr/>
          </p:nvSpPr>
          <p:spPr>
            <a:xfrm>
              <a:off x="857224" y="2165179"/>
              <a:ext cx="2177988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EClass</a:t>
              </a:r>
            </a:p>
            <a:p>
              <a:pPr algn="r"/>
              <a:r>
                <a:rPr lang="en-US" sz="2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CDOID</a:t>
              </a:r>
            </a:p>
            <a:p>
              <a:pPr algn="r"/>
              <a:r>
                <a:rPr lang="en-US" sz="2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CDOBranch</a:t>
              </a:r>
            </a:p>
            <a:p>
              <a:pPr algn="r"/>
              <a:r>
                <a:rPr lang="en-US" sz="2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</a:p>
            <a:p>
              <a:pPr algn="r"/>
              <a:r>
                <a:rPr lang="en-US" sz="2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long</a:t>
              </a:r>
            </a:p>
            <a:p>
              <a:pPr algn="r"/>
              <a:r>
                <a:rPr lang="en-US" sz="2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long</a:t>
              </a:r>
            </a:p>
          </p:txBody>
        </p:sp>
        <p:sp>
          <p:nvSpPr>
            <p:cNvPr id="178" name="Textfeld 177"/>
            <p:cNvSpPr txBox="1"/>
            <p:nvPr/>
          </p:nvSpPr>
          <p:spPr>
            <a:xfrm>
              <a:off x="3035212" y="2165179"/>
              <a:ext cx="2177988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eClass</a:t>
              </a:r>
            </a:p>
            <a:p>
              <a:r>
                <a:rPr lang="en-US" sz="2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</a:p>
            <a:p>
              <a:r>
                <a:rPr lang="en-US" sz="2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branch</a:t>
              </a:r>
            </a:p>
            <a:p>
              <a:r>
                <a:rPr lang="en-US" sz="2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version</a:t>
              </a:r>
            </a:p>
            <a:p>
              <a:r>
                <a:rPr lang="en-US" sz="2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created</a:t>
              </a:r>
            </a:p>
            <a:p>
              <a:r>
                <a:rPr lang="en-US" sz="2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revised</a:t>
              </a:r>
            </a:p>
          </p:txBody>
        </p:sp>
        <p:sp>
          <p:nvSpPr>
            <p:cNvPr id="179" name="Abgerundetes Rechteck 178"/>
            <p:cNvSpPr/>
            <p:nvPr/>
          </p:nvSpPr>
          <p:spPr>
            <a:xfrm>
              <a:off x="4469199" y="1533145"/>
              <a:ext cx="3603264" cy="3505957"/>
            </a:xfrm>
            <a:prstGeom prst="roundRect">
              <a:avLst>
                <a:gd name="adj" fmla="val 6448"/>
              </a:avLst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Revision Data</a:t>
              </a:r>
            </a:p>
          </p:txBody>
        </p:sp>
        <p:sp>
          <p:nvSpPr>
            <p:cNvPr id="180" name="Textfeld 179"/>
            <p:cNvSpPr txBox="1"/>
            <p:nvPr/>
          </p:nvSpPr>
          <p:spPr>
            <a:xfrm>
              <a:off x="4746239" y="2170592"/>
              <a:ext cx="3049183" cy="1692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CDOID resourceID</a:t>
              </a:r>
            </a:p>
            <a:p>
              <a:pPr algn="ctr"/>
              <a:r>
                <a:rPr lang="en-US" sz="260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CDOID containerID</a:t>
              </a:r>
            </a:p>
            <a:p>
              <a:pPr algn="ctr"/>
              <a:r>
                <a:rPr lang="en-US" sz="260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 containerFeature</a:t>
              </a:r>
            </a:p>
            <a:p>
              <a:pPr algn="ctr"/>
              <a:r>
                <a:rPr lang="en-US" sz="260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Object[] values</a:t>
              </a:r>
            </a:p>
          </p:txBody>
        </p:sp>
        <p:grpSp>
          <p:nvGrpSpPr>
            <p:cNvPr id="3" name="Gruppieren 182"/>
            <p:cNvGrpSpPr/>
            <p:nvPr/>
          </p:nvGrpSpPr>
          <p:grpSpPr>
            <a:xfrm>
              <a:off x="5094717" y="4219134"/>
              <a:ext cx="2310743" cy="607486"/>
              <a:chOff x="5143504" y="3449146"/>
              <a:chExt cx="1894809" cy="408482"/>
            </a:xfrm>
          </p:grpSpPr>
          <p:sp>
            <p:nvSpPr>
              <p:cNvPr id="184" name="Rechteck 183"/>
              <p:cNvSpPr/>
              <p:nvPr/>
            </p:nvSpPr>
            <p:spPr>
              <a:xfrm>
                <a:off x="5143504" y="3449146"/>
                <a:ext cx="270687" cy="4084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hteck 184"/>
              <p:cNvSpPr/>
              <p:nvPr/>
            </p:nvSpPr>
            <p:spPr>
              <a:xfrm>
                <a:off x="5414191" y="3449146"/>
                <a:ext cx="270687" cy="4084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hteck 185"/>
              <p:cNvSpPr/>
              <p:nvPr/>
            </p:nvSpPr>
            <p:spPr>
              <a:xfrm>
                <a:off x="5684878" y="3449146"/>
                <a:ext cx="270687" cy="4084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hteck 186"/>
              <p:cNvSpPr/>
              <p:nvPr/>
            </p:nvSpPr>
            <p:spPr>
              <a:xfrm>
                <a:off x="5955565" y="3449146"/>
                <a:ext cx="270687" cy="4084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hteck 187"/>
              <p:cNvSpPr/>
              <p:nvPr/>
            </p:nvSpPr>
            <p:spPr>
              <a:xfrm>
                <a:off x="6226252" y="3449146"/>
                <a:ext cx="270687" cy="4084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hteck 188"/>
              <p:cNvSpPr/>
              <p:nvPr/>
            </p:nvSpPr>
            <p:spPr>
              <a:xfrm>
                <a:off x="6496939" y="3449146"/>
                <a:ext cx="270687" cy="4084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hteck 189"/>
              <p:cNvSpPr/>
              <p:nvPr/>
            </p:nvSpPr>
            <p:spPr>
              <a:xfrm>
                <a:off x="6767626" y="3449146"/>
                <a:ext cx="270687" cy="4084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38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Abgerundetes Rechteck 28"/>
          <p:cNvSpPr/>
          <p:nvPr/>
        </p:nvSpPr>
        <p:spPr>
          <a:xfrm>
            <a:off x="5868144" y="2276872"/>
            <a:ext cx="1440160" cy="2088232"/>
          </a:xfrm>
          <a:prstGeom prst="roundRect">
            <a:avLst>
              <a:gd name="adj" fmla="val 512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400" b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Resource</a:t>
            </a:r>
          </a:p>
        </p:txBody>
      </p:sp>
      <p:sp>
        <p:nvSpPr>
          <p:cNvPr id="28" name="Abgerundetes Rechteck 27"/>
          <p:cNvSpPr/>
          <p:nvPr/>
        </p:nvSpPr>
        <p:spPr>
          <a:xfrm>
            <a:off x="1709540" y="2276872"/>
            <a:ext cx="4014588" cy="2088232"/>
          </a:xfrm>
          <a:prstGeom prst="roundRect">
            <a:avLst>
              <a:gd name="adj" fmla="val 512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400" b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Resource</a:t>
            </a:r>
            <a:endParaRPr lang="de-DE" sz="24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Now that I've Got a Model – Where's My Application?</a:t>
            </a:r>
          </a:p>
          <a:p>
            <a:r>
              <a:rPr lang="en-US" smtClean="0"/>
              <a:t>© 2012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2" name="Gruppieren 5"/>
          <p:cNvGrpSpPr/>
          <p:nvPr/>
        </p:nvGrpSpPr>
        <p:grpSpPr>
          <a:xfrm>
            <a:off x="1835696" y="2427163"/>
            <a:ext cx="5328592" cy="1793925"/>
            <a:chOff x="2195736" y="2427163"/>
            <a:chExt cx="5328592" cy="1793925"/>
          </a:xfrm>
        </p:grpSpPr>
        <p:sp>
          <p:nvSpPr>
            <p:cNvPr id="7" name="Ellipse 6"/>
            <p:cNvSpPr/>
            <p:nvPr/>
          </p:nvSpPr>
          <p:spPr>
            <a:xfrm>
              <a:off x="2843808" y="2636912"/>
              <a:ext cx="504056" cy="5040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/>
            <p:cNvSpPr/>
            <p:nvPr/>
          </p:nvSpPr>
          <p:spPr>
            <a:xfrm>
              <a:off x="2195736" y="3284984"/>
              <a:ext cx="504056" cy="5040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/>
            <p:cNvSpPr/>
            <p:nvPr/>
          </p:nvSpPr>
          <p:spPr>
            <a:xfrm rot="852440">
              <a:off x="3419872" y="3429000"/>
              <a:ext cx="504056" cy="5040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/>
            <p:cNvSpPr/>
            <p:nvPr/>
          </p:nvSpPr>
          <p:spPr>
            <a:xfrm rot="19878875">
              <a:off x="4499992" y="3717032"/>
              <a:ext cx="504056" cy="5040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/>
            <p:cNvSpPr/>
            <p:nvPr/>
          </p:nvSpPr>
          <p:spPr>
            <a:xfrm rot="532467">
              <a:off x="4090896" y="2947895"/>
              <a:ext cx="504056" cy="5040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/>
            <p:cNvSpPr/>
            <p:nvPr/>
          </p:nvSpPr>
          <p:spPr>
            <a:xfrm rot="19404105">
              <a:off x="4866307" y="2427163"/>
              <a:ext cx="504056" cy="5040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/>
            <p:cNvSpPr/>
            <p:nvPr/>
          </p:nvSpPr>
          <p:spPr>
            <a:xfrm rot="265597">
              <a:off x="5461346" y="3187725"/>
              <a:ext cx="504056" cy="5040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/>
            <p:cNvSpPr/>
            <p:nvPr/>
          </p:nvSpPr>
          <p:spPr>
            <a:xfrm rot="20556071">
              <a:off x="6372200" y="2708920"/>
              <a:ext cx="504056" cy="5040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5" name="Gerade Verbindung 14"/>
            <p:cNvCxnSpPr>
              <a:stCxn id="8" idx="7"/>
              <a:endCxn id="7" idx="3"/>
            </p:cNvCxnSpPr>
            <p:nvPr/>
          </p:nvCxnSpPr>
          <p:spPr>
            <a:xfrm flipV="1">
              <a:off x="2625975" y="3067151"/>
              <a:ext cx="291650" cy="29165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>
              <a:stCxn id="9" idx="1"/>
              <a:endCxn id="7" idx="5"/>
            </p:cNvCxnSpPr>
            <p:nvPr/>
          </p:nvCxnSpPr>
          <p:spPr>
            <a:xfrm flipH="1" flipV="1">
              <a:off x="3274047" y="3067151"/>
              <a:ext cx="268831" cy="39737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>
              <a:stCxn id="10" idx="1"/>
              <a:endCxn id="9" idx="6"/>
            </p:cNvCxnSpPr>
            <p:nvPr/>
          </p:nvCxnSpPr>
          <p:spPr>
            <a:xfrm flipH="1" flipV="1">
              <a:off x="3916219" y="3742884"/>
              <a:ext cx="593921" cy="15537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>
              <a:stCxn id="11" idx="3"/>
              <a:endCxn id="9" idx="7"/>
            </p:cNvCxnSpPr>
            <p:nvPr/>
          </p:nvCxnSpPr>
          <p:spPr>
            <a:xfrm flipH="1">
              <a:off x="3888399" y="3348508"/>
              <a:ext cx="250955" cy="20349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>
              <a:stCxn id="12" idx="2"/>
              <a:endCxn id="11" idx="7"/>
            </p:cNvCxnSpPr>
            <p:nvPr/>
          </p:nvCxnSpPr>
          <p:spPr>
            <a:xfrm flipH="1">
              <a:off x="4546494" y="2829450"/>
              <a:ext cx="369504" cy="22188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>
              <a:stCxn id="13" idx="3"/>
              <a:endCxn id="10" idx="6"/>
            </p:cNvCxnSpPr>
            <p:nvPr/>
          </p:nvCxnSpPr>
          <p:spPr>
            <a:xfrm flipH="1">
              <a:off x="4973116" y="3603678"/>
              <a:ext cx="548824" cy="24440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>
              <a:stCxn id="13" idx="7"/>
              <a:endCxn id="14" idx="2"/>
            </p:cNvCxnSpPr>
            <p:nvPr/>
          </p:nvCxnSpPr>
          <p:spPr>
            <a:xfrm flipV="1">
              <a:off x="5904808" y="3036310"/>
              <a:ext cx="478923" cy="23951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>
              <a:stCxn id="13" idx="1"/>
              <a:endCxn id="12" idx="4"/>
            </p:cNvCxnSpPr>
            <p:nvPr/>
          </p:nvCxnSpPr>
          <p:spPr>
            <a:xfrm flipH="1" flipV="1">
              <a:off x="5268594" y="2881528"/>
              <a:ext cx="280855" cy="366791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>
              <a:stCxn id="12" idx="5"/>
              <a:endCxn id="14" idx="1"/>
            </p:cNvCxnSpPr>
            <p:nvPr/>
          </p:nvCxnSpPr>
          <p:spPr>
            <a:xfrm>
              <a:off x="5367659" y="2716016"/>
              <a:ext cx="1033223" cy="1281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lipse 23"/>
            <p:cNvSpPr/>
            <p:nvPr/>
          </p:nvSpPr>
          <p:spPr>
            <a:xfrm>
              <a:off x="7020272" y="3212976"/>
              <a:ext cx="504056" cy="5040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5" name="Gerade Verbindung 24"/>
            <p:cNvCxnSpPr>
              <a:stCxn id="24" idx="2"/>
              <a:endCxn id="13" idx="6"/>
            </p:cNvCxnSpPr>
            <p:nvPr/>
          </p:nvCxnSpPr>
          <p:spPr>
            <a:xfrm flipH="1" flipV="1">
              <a:off x="5964650" y="3459205"/>
              <a:ext cx="1055622" cy="579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Abgerundetes Rechteck 25"/>
          <p:cNvSpPr/>
          <p:nvPr/>
        </p:nvSpPr>
        <p:spPr>
          <a:xfrm>
            <a:off x="1259632" y="404664"/>
            <a:ext cx="6552728" cy="864096"/>
          </a:xfrm>
          <a:prstGeom prst="roundRect">
            <a:avLst>
              <a:gd name="adj" fmla="val 9241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User Interface</a:t>
            </a:r>
            <a:endParaRPr lang="de-DE" sz="3200" b="1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1043608" y="5013176"/>
            <a:ext cx="6984776" cy="1224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Abgerundetes Rechteck 26"/>
          <p:cNvSpPr/>
          <p:nvPr/>
        </p:nvSpPr>
        <p:spPr>
          <a:xfrm>
            <a:off x="1259632" y="5013176"/>
            <a:ext cx="6552728" cy="864096"/>
          </a:xfrm>
          <a:prstGeom prst="roundRect">
            <a:avLst>
              <a:gd name="adj" fmla="val 9241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Storage Layer</a:t>
            </a:r>
            <a:endParaRPr lang="de-DE" sz="3200" b="1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Abgerundetes Rechteck 31"/>
          <p:cNvSpPr/>
          <p:nvPr/>
        </p:nvSpPr>
        <p:spPr>
          <a:xfrm>
            <a:off x="1475656" y="5157192"/>
            <a:ext cx="6120680" cy="576064"/>
          </a:xfrm>
          <a:prstGeom prst="roundRect">
            <a:avLst>
              <a:gd name="adj" fmla="val 1976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400" b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Resource Set</a:t>
            </a:r>
            <a:endParaRPr lang="de-DE" sz="24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7" name="Picture 3" descr="C:\Users\Stepper\AppData\Local\Microsoft\Windows\Temporary Internet Files\Content.IE5\YN3FBL9D\MC900370852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4478" y="4748592"/>
            <a:ext cx="915314" cy="914400"/>
          </a:xfrm>
          <a:prstGeom prst="rect">
            <a:avLst/>
          </a:prstGeom>
          <a:noFill/>
        </p:spPr>
      </p:pic>
      <p:sp>
        <p:nvSpPr>
          <p:cNvPr id="33" name="Rechteck 32"/>
          <p:cNvSpPr/>
          <p:nvPr/>
        </p:nvSpPr>
        <p:spPr>
          <a:xfrm>
            <a:off x="971600" y="2130822"/>
            <a:ext cx="7056784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de-DE" sz="2400" b="1" smtClean="0">
              <a:solidFill>
                <a:schemeClr val="accent6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2400" b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interface Resource.Factory</a:t>
            </a:r>
          </a:p>
          <a:p>
            <a:r>
              <a:rPr lang="de-DE" sz="2400" b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de-DE" sz="2400" b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Resource createResource(URI uri);</a:t>
            </a:r>
          </a:p>
          <a:p>
            <a:r>
              <a:rPr lang="de-DE" sz="2400" b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endParaRPr lang="de-DE" sz="2400" b="1" smtClean="0">
              <a:solidFill>
                <a:schemeClr val="accent6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4" presetClass="path" presetSubtype="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33333 L -1.94444E-6 7.40741E-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0.33333 L 3.88889E-6 7.40741E-7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28" grpId="0" animBg="1"/>
      <p:bldP spid="28" grpId="1" animBg="1"/>
      <p:bldP spid="32" grpId="0" animBg="1"/>
      <p:bldP spid="33" grpId="0" animBg="1"/>
      <p:bldP spid="33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Now that I've Got a Model – Where's My Application?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2012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40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Abgerundetes Rechteck 88"/>
          <p:cNvSpPr/>
          <p:nvPr/>
        </p:nvSpPr>
        <p:spPr>
          <a:xfrm>
            <a:off x="642910" y="571481"/>
            <a:ext cx="7715304" cy="517709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Session</a:t>
            </a:r>
          </a:p>
          <a:p>
            <a:pPr algn="ctr"/>
            <a:endParaRPr lang="en-US" sz="2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Abgerundetes Rechteck 49"/>
          <p:cNvSpPr/>
          <p:nvPr/>
        </p:nvSpPr>
        <p:spPr>
          <a:xfrm>
            <a:off x="1000100" y="2500306"/>
            <a:ext cx="2357454" cy="2928958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57" name="Abgerundetes Rechteck 56"/>
          <p:cNvSpPr/>
          <p:nvPr/>
        </p:nvSpPr>
        <p:spPr>
          <a:xfrm>
            <a:off x="3500430" y="2500306"/>
            <a:ext cx="4500594" cy="2928958"/>
          </a:xfrm>
          <a:prstGeom prst="roundRect">
            <a:avLst>
              <a:gd name="adj" fmla="val 533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Revision Manager</a:t>
            </a:r>
          </a:p>
        </p:txBody>
      </p:sp>
      <p:sp>
        <p:nvSpPr>
          <p:cNvPr id="60" name="Abgerundetes Rechteck 59"/>
          <p:cNvSpPr/>
          <p:nvPr/>
        </p:nvSpPr>
        <p:spPr>
          <a:xfrm>
            <a:off x="1285852" y="3071810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5" name="Abgerundetes Rechteck 74"/>
          <p:cNvSpPr/>
          <p:nvPr/>
        </p:nvSpPr>
        <p:spPr>
          <a:xfrm>
            <a:off x="1285852" y="3643314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6" name="Abgerundetes Rechteck 75"/>
          <p:cNvSpPr/>
          <p:nvPr/>
        </p:nvSpPr>
        <p:spPr>
          <a:xfrm>
            <a:off x="1285852" y="4214818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7" name="Abgerundetes Rechteck 76"/>
          <p:cNvSpPr/>
          <p:nvPr/>
        </p:nvSpPr>
        <p:spPr>
          <a:xfrm>
            <a:off x="1285852" y="4786322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8" name="Abgerundetes Rechteck 77"/>
          <p:cNvSpPr/>
          <p:nvPr/>
        </p:nvSpPr>
        <p:spPr>
          <a:xfrm>
            <a:off x="4011864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80" name="Abgerundetes Rechteck 79"/>
          <p:cNvSpPr/>
          <p:nvPr/>
        </p:nvSpPr>
        <p:spPr>
          <a:xfrm>
            <a:off x="3786182" y="435769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81" name="Abgerundetes Rechteck 80"/>
          <p:cNvSpPr/>
          <p:nvPr/>
        </p:nvSpPr>
        <p:spPr>
          <a:xfrm>
            <a:off x="5031547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82" name="Abgerundetes Rechteck 81"/>
          <p:cNvSpPr/>
          <p:nvPr/>
        </p:nvSpPr>
        <p:spPr>
          <a:xfrm>
            <a:off x="6019029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83" name="Abgerundetes Rechteck 82"/>
          <p:cNvSpPr/>
          <p:nvPr/>
        </p:nvSpPr>
        <p:spPr>
          <a:xfrm>
            <a:off x="7016390" y="3091956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84" name="Abgerundetes Rechteck 83"/>
          <p:cNvSpPr/>
          <p:nvPr/>
        </p:nvSpPr>
        <p:spPr>
          <a:xfrm>
            <a:off x="4786314" y="435769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85" name="Abgerundetes Rechteck 84"/>
          <p:cNvSpPr/>
          <p:nvPr/>
        </p:nvSpPr>
        <p:spPr>
          <a:xfrm>
            <a:off x="5786446" y="435769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86" name="Abgerundetes Rechteck 85"/>
          <p:cNvSpPr/>
          <p:nvPr/>
        </p:nvSpPr>
        <p:spPr>
          <a:xfrm>
            <a:off x="6786578" y="435769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87" name="Abgerundetes Rechteck 86"/>
          <p:cNvSpPr/>
          <p:nvPr/>
        </p:nvSpPr>
        <p:spPr>
          <a:xfrm>
            <a:off x="3786182" y="378619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88" name="Abgerundetes Rechteck 87"/>
          <p:cNvSpPr/>
          <p:nvPr/>
        </p:nvSpPr>
        <p:spPr>
          <a:xfrm>
            <a:off x="4786314" y="378619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90" name="Abgerundetes Rechteck 89"/>
          <p:cNvSpPr/>
          <p:nvPr/>
        </p:nvSpPr>
        <p:spPr>
          <a:xfrm>
            <a:off x="5786446" y="378619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91" name="Abgerundetes Rechteck 90"/>
          <p:cNvSpPr/>
          <p:nvPr/>
        </p:nvSpPr>
        <p:spPr>
          <a:xfrm>
            <a:off x="6786578" y="378619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92" name="Abgerundetes Rechteck 91"/>
          <p:cNvSpPr/>
          <p:nvPr/>
        </p:nvSpPr>
        <p:spPr>
          <a:xfrm>
            <a:off x="3786182" y="3214686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93" name="Abgerundetes Rechteck 92"/>
          <p:cNvSpPr/>
          <p:nvPr/>
        </p:nvSpPr>
        <p:spPr>
          <a:xfrm>
            <a:off x="4786314" y="3214686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94" name="Abgerundetes Rechteck 93"/>
          <p:cNvSpPr/>
          <p:nvPr/>
        </p:nvSpPr>
        <p:spPr>
          <a:xfrm>
            <a:off x="3786182" y="435769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95" name="Abgerundetes Rechteck 94"/>
          <p:cNvSpPr/>
          <p:nvPr/>
        </p:nvSpPr>
        <p:spPr>
          <a:xfrm>
            <a:off x="4786314" y="435769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96" name="Abgerundetes Rechteck 95"/>
          <p:cNvSpPr/>
          <p:nvPr/>
        </p:nvSpPr>
        <p:spPr>
          <a:xfrm>
            <a:off x="5786446" y="435769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98" name="Abgerundetes Rechteck 97"/>
          <p:cNvSpPr/>
          <p:nvPr/>
        </p:nvSpPr>
        <p:spPr>
          <a:xfrm>
            <a:off x="6786578" y="435769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99" name="Abgerundetes Rechteck 98"/>
          <p:cNvSpPr/>
          <p:nvPr/>
        </p:nvSpPr>
        <p:spPr>
          <a:xfrm>
            <a:off x="3786182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101" name="Abgerundetes Rechteck 100"/>
          <p:cNvSpPr/>
          <p:nvPr/>
        </p:nvSpPr>
        <p:spPr>
          <a:xfrm>
            <a:off x="4786314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102" name="Abgerundetes Rechteck 101"/>
          <p:cNvSpPr/>
          <p:nvPr/>
        </p:nvSpPr>
        <p:spPr>
          <a:xfrm>
            <a:off x="5786446" y="3214686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103" name="Abgerundetes Rechteck 102"/>
          <p:cNvSpPr/>
          <p:nvPr/>
        </p:nvSpPr>
        <p:spPr>
          <a:xfrm>
            <a:off x="6786578" y="3214686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104" name="Abgerundetes Rechteck 103"/>
          <p:cNvSpPr/>
          <p:nvPr/>
        </p:nvSpPr>
        <p:spPr>
          <a:xfrm>
            <a:off x="5786446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105" name="Abgerundetes Rechteck 104"/>
          <p:cNvSpPr/>
          <p:nvPr/>
        </p:nvSpPr>
        <p:spPr>
          <a:xfrm>
            <a:off x="6786578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106" name="Abgerundetes Rechteck 105"/>
          <p:cNvSpPr/>
          <p:nvPr/>
        </p:nvSpPr>
        <p:spPr>
          <a:xfrm>
            <a:off x="3500429" y="5572140"/>
            <a:ext cx="1913761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Protocol</a:t>
            </a:r>
          </a:p>
        </p:txBody>
      </p:sp>
      <p:grpSp>
        <p:nvGrpSpPr>
          <p:cNvPr id="2" name="Gruppieren 158"/>
          <p:cNvGrpSpPr/>
          <p:nvPr/>
        </p:nvGrpSpPr>
        <p:grpSpPr>
          <a:xfrm>
            <a:off x="1000100" y="1071546"/>
            <a:ext cx="2326458" cy="1285884"/>
            <a:chOff x="1000100" y="1071546"/>
            <a:chExt cx="2326458" cy="1285884"/>
          </a:xfrm>
        </p:grpSpPr>
        <p:sp>
          <p:nvSpPr>
            <p:cNvPr id="108" name="Abgerundetes Rechteck 107"/>
            <p:cNvSpPr/>
            <p:nvPr/>
          </p:nvSpPr>
          <p:spPr>
            <a:xfrm>
              <a:off x="1000100" y="1222171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View</a:t>
              </a:r>
            </a:p>
          </p:txBody>
        </p:sp>
        <p:sp>
          <p:nvSpPr>
            <p:cNvPr id="111" name="Abgerundetes Rechteck 110"/>
            <p:cNvSpPr/>
            <p:nvPr/>
          </p:nvSpPr>
          <p:spPr>
            <a:xfrm>
              <a:off x="1091948" y="1150733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View</a:t>
              </a:r>
            </a:p>
          </p:txBody>
        </p:sp>
        <p:sp>
          <p:nvSpPr>
            <p:cNvPr id="114" name="Abgerundetes Rechteck 113"/>
            <p:cNvSpPr/>
            <p:nvPr/>
          </p:nvSpPr>
          <p:spPr>
            <a:xfrm>
              <a:off x="1183418" y="1071546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View</a:t>
              </a:r>
            </a:p>
          </p:txBody>
        </p:sp>
      </p:grpSp>
      <p:grpSp>
        <p:nvGrpSpPr>
          <p:cNvPr id="3" name="Gruppieren 160"/>
          <p:cNvGrpSpPr/>
          <p:nvPr/>
        </p:nvGrpSpPr>
        <p:grpSpPr>
          <a:xfrm>
            <a:off x="5674566" y="1071546"/>
            <a:ext cx="2326458" cy="1285884"/>
            <a:chOff x="5674566" y="1071546"/>
            <a:chExt cx="2326458" cy="1285884"/>
          </a:xfrm>
        </p:grpSpPr>
        <p:sp>
          <p:nvSpPr>
            <p:cNvPr id="109" name="Abgerundetes Rechteck 108"/>
            <p:cNvSpPr/>
            <p:nvPr/>
          </p:nvSpPr>
          <p:spPr>
            <a:xfrm>
              <a:off x="5674566" y="1222171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112" name="Abgerundetes Rechteck 111"/>
            <p:cNvSpPr/>
            <p:nvPr/>
          </p:nvSpPr>
          <p:spPr>
            <a:xfrm>
              <a:off x="5766414" y="1150733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115" name="Abgerundetes Rechteck 114"/>
            <p:cNvSpPr/>
            <p:nvPr/>
          </p:nvSpPr>
          <p:spPr>
            <a:xfrm>
              <a:off x="5857884" y="1071546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</p:grpSp>
      <p:grpSp>
        <p:nvGrpSpPr>
          <p:cNvPr id="6" name="Gruppieren 159"/>
          <p:cNvGrpSpPr/>
          <p:nvPr/>
        </p:nvGrpSpPr>
        <p:grpSpPr>
          <a:xfrm>
            <a:off x="3532344" y="1071546"/>
            <a:ext cx="1968350" cy="1285884"/>
            <a:chOff x="3532344" y="1071546"/>
            <a:chExt cx="1968350" cy="1285884"/>
          </a:xfrm>
        </p:grpSpPr>
        <p:sp>
          <p:nvSpPr>
            <p:cNvPr id="110" name="Abgerundetes Rechteck 109"/>
            <p:cNvSpPr/>
            <p:nvPr/>
          </p:nvSpPr>
          <p:spPr>
            <a:xfrm>
              <a:off x="3532344" y="1222171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Audit</a:t>
              </a:r>
            </a:p>
          </p:txBody>
        </p:sp>
        <p:sp>
          <p:nvSpPr>
            <p:cNvPr id="113" name="Abgerundetes Rechteck 112"/>
            <p:cNvSpPr/>
            <p:nvPr/>
          </p:nvSpPr>
          <p:spPr>
            <a:xfrm>
              <a:off x="3624192" y="1150733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Audit</a:t>
              </a:r>
            </a:p>
          </p:txBody>
        </p:sp>
        <p:sp>
          <p:nvSpPr>
            <p:cNvPr id="116" name="Abgerundetes Rechteck 115"/>
            <p:cNvSpPr/>
            <p:nvPr/>
          </p:nvSpPr>
          <p:spPr>
            <a:xfrm>
              <a:off x="3715662" y="1071546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Audit</a:t>
              </a:r>
            </a:p>
          </p:txBody>
        </p:sp>
      </p:grpSp>
      <p:sp>
        <p:nvSpPr>
          <p:cNvPr id="156" name="Abgerundetes Rechteck 155"/>
          <p:cNvSpPr/>
          <p:nvPr/>
        </p:nvSpPr>
        <p:spPr>
          <a:xfrm>
            <a:off x="4011864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81" name="Abgerundetes Rechteck 180"/>
          <p:cNvSpPr/>
          <p:nvPr/>
        </p:nvSpPr>
        <p:spPr>
          <a:xfrm>
            <a:off x="4011864" y="2643182"/>
            <a:ext cx="382644" cy="2551622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58" name="Abgerundetes Rechteck 157"/>
          <p:cNvSpPr/>
          <p:nvPr/>
        </p:nvSpPr>
        <p:spPr>
          <a:xfrm>
            <a:off x="3786182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157" name="Abgerundetes Rechteck 156"/>
          <p:cNvSpPr/>
          <p:nvPr/>
        </p:nvSpPr>
        <p:spPr>
          <a:xfrm>
            <a:off x="3786182" y="3214686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170" name="Abgerundetes Rechteck 169"/>
          <p:cNvSpPr/>
          <p:nvPr/>
        </p:nvSpPr>
        <p:spPr>
          <a:xfrm>
            <a:off x="3786182" y="321081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162" name="Abgerundetes Rechteck 161"/>
          <p:cNvSpPr/>
          <p:nvPr/>
        </p:nvSpPr>
        <p:spPr>
          <a:xfrm>
            <a:off x="5031547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163" name="Abgerundetes Rechteck 162"/>
          <p:cNvSpPr/>
          <p:nvPr/>
        </p:nvSpPr>
        <p:spPr>
          <a:xfrm>
            <a:off x="6019029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64" name="Abgerundetes Rechteck 163"/>
          <p:cNvSpPr/>
          <p:nvPr/>
        </p:nvSpPr>
        <p:spPr>
          <a:xfrm>
            <a:off x="7016390" y="3091956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cxnSp>
        <p:nvCxnSpPr>
          <p:cNvPr id="125" name="Gewinkelte Verbindung 124"/>
          <p:cNvCxnSpPr/>
          <p:nvPr/>
        </p:nvCxnSpPr>
        <p:spPr>
          <a:xfrm rot="5400000">
            <a:off x="3494534" y="2895711"/>
            <a:ext cx="2004893" cy="181036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Ellipse 117"/>
          <p:cNvSpPr/>
          <p:nvPr/>
        </p:nvSpPr>
        <p:spPr>
          <a:xfrm>
            <a:off x="4390379" y="1571612"/>
            <a:ext cx="428628" cy="42862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cxnSp>
        <p:nvCxnSpPr>
          <p:cNvPr id="121" name="Gewinkelte Verbindung 120"/>
          <p:cNvCxnSpPr>
            <a:stCxn id="117" idx="5"/>
          </p:cNvCxnSpPr>
          <p:nvPr/>
        </p:nvCxnSpPr>
        <p:spPr>
          <a:xfrm rot="16200000" flipH="1">
            <a:off x="2415251" y="1888307"/>
            <a:ext cx="1487659" cy="1585982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/>
          <p:cNvSpPr txBox="1"/>
          <p:nvPr/>
        </p:nvSpPr>
        <p:spPr>
          <a:xfrm>
            <a:off x="200500" y="5933659"/>
            <a:ext cx="4514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smtClean="0"/>
              <a:t>1100101001110111010010011110101110101</a:t>
            </a:r>
          </a:p>
        </p:txBody>
      </p:sp>
      <p:sp>
        <p:nvSpPr>
          <p:cNvPr id="67" name="Rechteck 66"/>
          <p:cNvSpPr/>
          <p:nvPr/>
        </p:nvSpPr>
        <p:spPr>
          <a:xfrm>
            <a:off x="208808" y="5975131"/>
            <a:ext cx="4506062" cy="2758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Abgerundetes Rechteck 119"/>
          <p:cNvSpPr/>
          <p:nvPr/>
        </p:nvSpPr>
        <p:spPr>
          <a:xfrm>
            <a:off x="6960450" y="1571612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v4</a:t>
            </a:r>
          </a:p>
        </p:txBody>
      </p:sp>
      <p:cxnSp>
        <p:nvCxnSpPr>
          <p:cNvPr id="139" name="Gewinkelte Verbindung 124"/>
          <p:cNvCxnSpPr>
            <a:stCxn id="119" idx="6"/>
          </p:cNvCxnSpPr>
          <p:nvPr/>
        </p:nvCxnSpPr>
        <p:spPr>
          <a:xfrm flipV="1">
            <a:off x="6615987" y="1785118"/>
            <a:ext cx="515751" cy="808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winkelte Verbindung 120"/>
          <p:cNvCxnSpPr>
            <a:stCxn id="117" idx="5"/>
          </p:cNvCxnSpPr>
          <p:nvPr/>
        </p:nvCxnSpPr>
        <p:spPr>
          <a:xfrm rot="16200000" flipH="1">
            <a:off x="2701003" y="1602555"/>
            <a:ext cx="907488" cy="1577316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winkelte Verbindung 120"/>
          <p:cNvCxnSpPr/>
          <p:nvPr/>
        </p:nvCxnSpPr>
        <p:spPr>
          <a:xfrm rot="10800000" flipV="1">
            <a:off x="4464252" y="1904514"/>
            <a:ext cx="1755998" cy="946433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2000232" y="1571612"/>
            <a:ext cx="428628" cy="42862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cxnSp>
        <p:nvCxnSpPr>
          <p:cNvPr id="71" name="Gewinkelte Verbindung 120"/>
          <p:cNvCxnSpPr/>
          <p:nvPr/>
        </p:nvCxnSpPr>
        <p:spPr>
          <a:xfrm rot="10800000" flipV="1">
            <a:off x="4548353" y="1907626"/>
            <a:ext cx="1734209" cy="1521374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Ellipse 118"/>
          <p:cNvSpPr/>
          <p:nvPr/>
        </p:nvSpPr>
        <p:spPr>
          <a:xfrm>
            <a:off x="6187359" y="1571612"/>
            <a:ext cx="428628" cy="42862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3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12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animClr clrSpc="rgb">
                                      <p:cBhvr>
                                        <p:cTn id="113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114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16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33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18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animClr clrSpc="rgb">
                                      <p:cBhvr>
                                        <p:cTn id="119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120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22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33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24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animClr clrSpc="rgb">
                                      <p:cBhvr>
                                        <p:cTn id="125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126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28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33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30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animClr clrSpc="rgb">
                                      <p:cBhvr>
                                        <p:cTn id="131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132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34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000"/>
                            </p:stCondLst>
                            <p:childTnLst>
                              <p:par>
                                <p:cTn id="2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500"/>
                            </p:stCondLst>
                            <p:childTnLst>
                              <p:par>
                                <p:cTn id="2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1000"/>
                            </p:stCondLst>
                            <p:childTnLst>
                              <p:par>
                                <p:cTn id="2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34757 0.23958 L 2.77778E-7 3.33333E-6 " pathEditMode="relative" rAng="0" ptsTypes="AA">
                                      <p:cBhvr>
                                        <p:cTn id="251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-120"/>
                                    </p:animMotion>
                                  </p:childTnLst>
                                </p:cTn>
                              </p:par>
                              <p:par>
                                <p:cTn id="2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2000"/>
                            </p:stCondLst>
                            <p:childTnLst>
                              <p:par>
                                <p:cTn id="2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2.77778E-7 3.33333E-6 L -0.31684 0.63171 " pathEditMode="relative" rAng="0" ptsTypes="AA">
                                      <p:cBhvr>
                                        <p:cTn id="262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" y="316"/>
                                    </p:animMotion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2000"/>
                            </p:stCondLst>
                            <p:childTnLst>
                              <p:par>
                                <p:cTn id="267" presetID="63" presetClass="path" presetSubtype="0" ac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7 L 1.01025 3.7037E-7 " pathEditMode="relative" rAng="0" ptsTypes="AA">
                                      <p:cBhvr>
                                        <p:cTn id="268" dur="3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8000"/>
                            </p:stCondLst>
                            <p:childTnLst>
                              <p:par>
                                <p:cTn id="2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64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31684 0.63171 L -0.34757 0.15555 " pathEditMode="relative" rAng="0" ptsTypes="AA">
                                      <p:cBhvr>
                                        <p:cTn id="274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" y="-2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10000"/>
                            </p:stCondLst>
                            <p:childTnLst>
                              <p:par>
                                <p:cTn id="2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8" dur="2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7" grpId="0" animBg="1"/>
      <p:bldP spid="60" grpId="0" animBg="1"/>
      <p:bldP spid="75" grpId="0" animBg="1"/>
      <p:bldP spid="76" grpId="0" animBg="1"/>
      <p:bldP spid="77" grpId="0" animBg="1"/>
      <p:bldP spid="78" grpId="0" animBg="1"/>
      <p:bldP spid="80" grpId="0" animBg="1"/>
      <p:bldP spid="81" grpId="0" animBg="1"/>
      <p:bldP spid="81" grpId="1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8" grpId="0" animBg="1"/>
      <p:bldP spid="99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56" grpId="0" animBg="1"/>
      <p:bldP spid="156" grpId="1" animBg="1"/>
      <p:bldP spid="181" grpId="0" animBg="1"/>
      <p:bldP spid="158" grpId="0" animBg="1"/>
      <p:bldP spid="157" grpId="0" animBg="1"/>
      <p:bldP spid="170" grpId="0" animBg="1"/>
      <p:bldP spid="162" grpId="0" animBg="1"/>
      <p:bldP spid="162" grpId="1" animBg="1"/>
      <p:bldP spid="162" grpId="2" animBg="1"/>
      <p:bldP spid="163" grpId="0" animBg="1"/>
      <p:bldP spid="163" grpId="1" animBg="1"/>
      <p:bldP spid="163" grpId="2" animBg="1"/>
      <p:bldP spid="164" grpId="0" animBg="1"/>
      <p:bldP spid="164" grpId="1" animBg="1"/>
      <p:bldP spid="164" grpId="2" animBg="1"/>
      <p:bldP spid="118" grpId="0" animBg="1"/>
      <p:bldP spid="66" grpId="0"/>
      <p:bldP spid="120" grpId="0" animBg="1"/>
      <p:bldP spid="120" grpId="1" animBg="1"/>
      <p:bldP spid="120" grpId="2" animBg="1"/>
      <p:bldP spid="120" grpId="3" animBg="1"/>
      <p:bldP spid="117" grpId="0" animBg="1"/>
      <p:bldP spid="11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Now that I've Got a Model – Where's My Application?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2012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41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Ellipse 68"/>
          <p:cNvSpPr/>
          <p:nvPr/>
        </p:nvSpPr>
        <p:spPr>
          <a:xfrm>
            <a:off x="2000232" y="785794"/>
            <a:ext cx="4927018" cy="49270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BookImpl</a:t>
            </a:r>
          </a:p>
        </p:txBody>
      </p:sp>
      <p:sp>
        <p:nvSpPr>
          <p:cNvPr id="58" name="Textfeld 57"/>
          <p:cNvSpPr txBox="1"/>
          <p:nvPr/>
        </p:nvSpPr>
        <p:spPr>
          <a:xfrm>
            <a:off x="2002436" y="2500306"/>
            <a:ext cx="4924814" cy="15764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i="1" smtClean="0">
                <a:solidFill>
                  <a:srgbClr val="C00000"/>
                </a:solidFill>
                <a:latin typeface="+mj-lt"/>
                <a:cs typeface="Courier New" pitchFamily="49" charset="0"/>
              </a:rPr>
              <a:t>Reflective Delegation</a:t>
            </a:r>
          </a:p>
        </p:txBody>
      </p:sp>
      <p:sp>
        <p:nvSpPr>
          <p:cNvPr id="70" name="Textfeld 69"/>
          <p:cNvSpPr txBox="1"/>
          <p:nvPr/>
        </p:nvSpPr>
        <p:spPr>
          <a:xfrm>
            <a:off x="2794468" y="2500306"/>
            <a:ext cx="3349167" cy="1571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String </a:t>
            </a:r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title</a:t>
            </a:r>
          </a:p>
          <a:p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int </a:t>
            </a:r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pages</a:t>
            </a:r>
          </a:p>
          <a:p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Category </a:t>
            </a:r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category</a:t>
            </a:r>
          </a:p>
          <a:p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Writer </a:t>
            </a:r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author</a:t>
            </a:r>
          </a:p>
        </p:txBody>
      </p:sp>
      <p:grpSp>
        <p:nvGrpSpPr>
          <p:cNvPr id="2" name="Gruppieren 52"/>
          <p:cNvGrpSpPr/>
          <p:nvPr/>
        </p:nvGrpSpPr>
        <p:grpSpPr>
          <a:xfrm>
            <a:off x="2793675" y="2500306"/>
            <a:ext cx="3349961" cy="1572429"/>
            <a:chOff x="2793675" y="2500306"/>
            <a:chExt cx="3349961" cy="1572429"/>
          </a:xfrm>
        </p:grpSpPr>
        <p:cxnSp>
          <p:nvCxnSpPr>
            <p:cNvPr id="44" name="Gerade Verbindung 43"/>
            <p:cNvCxnSpPr/>
            <p:nvPr/>
          </p:nvCxnSpPr>
          <p:spPr>
            <a:xfrm rot="10800000">
              <a:off x="2794469" y="2500306"/>
              <a:ext cx="3349167" cy="1588"/>
            </a:xfrm>
            <a:prstGeom prst="line">
              <a:avLst/>
            </a:prstGeom>
            <a:ln w="28575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/>
            <p:nvPr/>
          </p:nvCxnSpPr>
          <p:spPr>
            <a:xfrm rot="5400000">
              <a:off x="2009445" y="3286918"/>
              <a:ext cx="1570047" cy="1588"/>
            </a:xfrm>
            <a:prstGeom prst="line">
              <a:avLst/>
            </a:prstGeom>
            <a:ln w="28575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pieren 53"/>
          <p:cNvGrpSpPr/>
          <p:nvPr/>
        </p:nvGrpSpPr>
        <p:grpSpPr>
          <a:xfrm>
            <a:off x="2793674" y="2501100"/>
            <a:ext cx="3350756" cy="1573224"/>
            <a:chOff x="2793674" y="2501100"/>
            <a:chExt cx="3350756" cy="1573224"/>
          </a:xfrm>
        </p:grpSpPr>
        <p:cxnSp>
          <p:nvCxnSpPr>
            <p:cNvPr id="48" name="Gerade Verbindung 47"/>
            <p:cNvCxnSpPr/>
            <p:nvPr/>
          </p:nvCxnSpPr>
          <p:spPr>
            <a:xfrm>
              <a:off x="2793674" y="4072736"/>
              <a:ext cx="3349961" cy="1588"/>
            </a:xfrm>
            <a:prstGeom prst="line">
              <a:avLst/>
            </a:prstGeom>
            <a:ln w="28575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50"/>
            <p:cNvCxnSpPr/>
            <p:nvPr/>
          </p:nvCxnSpPr>
          <p:spPr>
            <a:xfrm rot="5400000" flipH="1" flipV="1">
              <a:off x="5357818" y="3286124"/>
              <a:ext cx="1571636" cy="1588"/>
            </a:xfrm>
            <a:prstGeom prst="line">
              <a:avLst/>
            </a:prstGeom>
            <a:ln w="28575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feld 78"/>
          <p:cNvSpPr txBox="1"/>
          <p:nvPr/>
        </p:nvSpPr>
        <p:spPr>
          <a:xfrm>
            <a:off x="2002436" y="2505070"/>
            <a:ext cx="4924814" cy="158014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i="1" smtClean="0">
                <a:solidFill>
                  <a:srgbClr val="C00000"/>
                </a:solidFill>
                <a:cs typeface="Courier New" pitchFamily="49" charset="0"/>
              </a:rPr>
              <a:t>Root Extends Class</a:t>
            </a:r>
          </a:p>
        </p:txBody>
      </p:sp>
      <p:grpSp>
        <p:nvGrpSpPr>
          <p:cNvPr id="6" name="Gruppieren 70"/>
          <p:cNvGrpSpPr/>
          <p:nvPr/>
        </p:nvGrpSpPr>
        <p:grpSpPr>
          <a:xfrm>
            <a:off x="2786050" y="2502688"/>
            <a:ext cx="3356792" cy="1574018"/>
            <a:chOff x="2940038" y="2652706"/>
            <a:chExt cx="3356792" cy="1574018"/>
          </a:xfrm>
        </p:grpSpPr>
        <p:sp>
          <p:nvSpPr>
            <p:cNvPr id="55" name="Textfeld 54"/>
            <p:cNvSpPr txBox="1"/>
            <p:nvPr/>
          </p:nvSpPr>
          <p:spPr>
            <a:xfrm>
              <a:off x="2940038" y="2652706"/>
              <a:ext cx="3349167" cy="157163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400" b="1" smtClean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  String </a:t>
              </a:r>
              <a:r>
                <a:rPr lang="en-US" sz="24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title</a:t>
              </a:r>
            </a:p>
            <a:p>
              <a:r>
                <a:rPr lang="en-US" sz="2400" b="1" smtClean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     int </a:t>
              </a:r>
              <a:r>
                <a:rPr lang="en-US" sz="24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pages</a:t>
              </a:r>
            </a:p>
            <a:p>
              <a:r>
                <a:rPr lang="en-US" sz="2400" b="1" smtClean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Category </a:t>
              </a:r>
              <a:r>
                <a:rPr lang="en-US" sz="24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category</a:t>
              </a:r>
            </a:p>
            <a:p>
              <a:r>
                <a:rPr lang="en-US" sz="2400" b="1" smtClean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  Writer </a:t>
              </a:r>
              <a:r>
                <a:rPr lang="en-US" sz="24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author</a:t>
              </a:r>
            </a:p>
          </p:txBody>
        </p:sp>
        <p:grpSp>
          <p:nvGrpSpPr>
            <p:cNvPr id="7" name="Gruppieren 55"/>
            <p:cNvGrpSpPr/>
            <p:nvPr/>
          </p:nvGrpSpPr>
          <p:grpSpPr>
            <a:xfrm>
              <a:off x="2946075" y="2652706"/>
              <a:ext cx="3349961" cy="1572429"/>
              <a:chOff x="2793675" y="2500306"/>
              <a:chExt cx="3349961" cy="1572429"/>
            </a:xfrm>
          </p:grpSpPr>
          <p:cxnSp>
            <p:nvCxnSpPr>
              <p:cNvPr id="59" name="Gerade Verbindung 58"/>
              <p:cNvCxnSpPr/>
              <p:nvPr/>
            </p:nvCxnSpPr>
            <p:spPr>
              <a:xfrm rot="10800000">
                <a:off x="2794469" y="2500306"/>
                <a:ext cx="3349167" cy="1588"/>
              </a:xfrm>
              <a:prstGeom prst="line">
                <a:avLst/>
              </a:prstGeom>
              <a:ln w="28575" cap="sq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 Verbindung 60"/>
              <p:cNvCxnSpPr/>
              <p:nvPr/>
            </p:nvCxnSpPr>
            <p:spPr>
              <a:xfrm rot="5400000">
                <a:off x="2009445" y="3286918"/>
                <a:ext cx="1570047" cy="1588"/>
              </a:xfrm>
              <a:prstGeom prst="line">
                <a:avLst/>
              </a:prstGeom>
              <a:ln w="28575" cap="sq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uppieren 61"/>
            <p:cNvGrpSpPr/>
            <p:nvPr/>
          </p:nvGrpSpPr>
          <p:grpSpPr>
            <a:xfrm>
              <a:off x="2946074" y="2653500"/>
              <a:ext cx="3350756" cy="1573224"/>
              <a:chOff x="2793674" y="2501100"/>
              <a:chExt cx="3350756" cy="1573224"/>
            </a:xfrm>
          </p:grpSpPr>
          <p:cxnSp>
            <p:nvCxnSpPr>
              <p:cNvPr id="63" name="Gerade Verbindung 62"/>
              <p:cNvCxnSpPr/>
              <p:nvPr/>
            </p:nvCxnSpPr>
            <p:spPr>
              <a:xfrm>
                <a:off x="2793674" y="4072736"/>
                <a:ext cx="3349961" cy="1588"/>
              </a:xfrm>
              <a:prstGeom prst="line">
                <a:avLst/>
              </a:prstGeom>
              <a:ln w="28575" cap="sq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 Verbindung 63"/>
              <p:cNvCxnSpPr/>
              <p:nvPr/>
            </p:nvCxnSpPr>
            <p:spPr>
              <a:xfrm rot="5400000" flipH="1" flipV="1">
                <a:off x="5357818" y="3286124"/>
                <a:ext cx="1571636" cy="1588"/>
              </a:xfrm>
              <a:prstGeom prst="line">
                <a:avLst/>
              </a:prstGeom>
              <a:ln w="28575" cap="sq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26" name="Picture 2" descr="C:\Users\Stepper.EclipseCon\AppData\Local\Microsoft\Windows\Temporary Internet Files\Content.IE5\L1VYZTX0\MCj0150363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9424572" flipV="1">
            <a:off x="5659353" y="2010248"/>
            <a:ext cx="1217158" cy="935043"/>
          </a:xfrm>
          <a:prstGeom prst="rect">
            <a:avLst/>
          </a:prstGeom>
          <a:noFill/>
        </p:spPr>
      </p:pic>
      <p:pic>
        <p:nvPicPr>
          <p:cNvPr id="72" name="Picture 2" descr="C:\Users\Stepper.EclipseCon\AppData\Local\Microsoft\Windows\Temporary Internet Files\Content.IE5\L1VYZTX0\MCj0150363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400000" flipV="1">
            <a:off x="2124612" y="1914920"/>
            <a:ext cx="1217158" cy="935043"/>
          </a:xfrm>
          <a:prstGeom prst="rect">
            <a:avLst/>
          </a:prstGeom>
          <a:noFill/>
        </p:spPr>
      </p:pic>
      <p:pic>
        <p:nvPicPr>
          <p:cNvPr id="73" name="Picture 2" descr="C:\Users\Stepper.EclipseCon\AppData\Local\Microsoft\Windows\Temporary Internet Files\Content.IE5\L1VYZTX0\MCj0150363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9000000" flipV="1">
            <a:off x="2124612" y="3670654"/>
            <a:ext cx="1217158" cy="935043"/>
          </a:xfrm>
          <a:prstGeom prst="rect">
            <a:avLst/>
          </a:prstGeom>
          <a:noFill/>
        </p:spPr>
      </p:pic>
      <p:pic>
        <p:nvPicPr>
          <p:cNvPr id="74" name="Picture 2" descr="C:\Users\Stepper.EclipseCon\AppData\Local\Microsoft\Windows\Temporary Internet Files\Content.IE5\L1VYZTX0\MCj0150363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600000" flipV="1">
            <a:off x="5601290" y="3722285"/>
            <a:ext cx="1217158" cy="935043"/>
          </a:xfrm>
          <a:prstGeom prst="rect">
            <a:avLst/>
          </a:prstGeom>
          <a:noFill/>
        </p:spPr>
      </p:pic>
      <p:sp>
        <p:nvSpPr>
          <p:cNvPr id="82" name="Ellipse 81"/>
          <p:cNvSpPr/>
          <p:nvPr/>
        </p:nvSpPr>
        <p:spPr>
          <a:xfrm>
            <a:off x="2000232" y="1571612"/>
            <a:ext cx="428628" cy="42862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4.23682E-6 L 0.24792 0.222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11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82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-0.38229 -1.11111E-6 " pathEditMode="fixed" rAng="0" ptsTypes="AA">
                                      <p:cBhvr>
                                        <p:cTn id="28" dur="14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0.00434 0.01389 L 0.00434 0.2507 " pathEditMode="relative" rAng="0" ptsTypes="AA">
                                      <p:cBhvr>
                                        <p:cTn id="34" dur="6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34 -0.00532 L 0.37882 -0.00532 " pathEditMode="relative" rAng="0" ptsTypes="AA">
                                      <p:cBhvr>
                                        <p:cTn id="45" dur="14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0.00139 -0.01296 L -0.00139 -0.26273 " pathEditMode="relative" rAng="0" ptsTypes="AA">
                                      <p:cBhvr>
                                        <p:cTn id="51" dur="6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0" presetClass="path" presetSubtype="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00324 C -0.00712 0.19329 -0.01597 0.38333 -0.00017 0.43264 C 0.01597 0.48194 0.06649 0.29792 0.09809 0.2993 C 0.12986 0.30069 0.16406 0.43102 0.19045 0.44051 C 0.21649 0.45 0.22257 0.35648 0.25521 0.35579 C 0.28785 0.35509 0.34097 0.43403 0.38611 0.43611 C 0.43108 0.43819 0.46424 0.36759 0.52517 0.36829 C 0.58594 0.36898 0.71337 0.41088 0.75139 0.44051 " pathEditMode="relative" rAng="0" ptsTypes="aaaaaaaA">
                                      <p:cBhvr>
                                        <p:cTn id="6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6" y="2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 tmFilter="0,0; .5, 1; 1, 1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 tmFilter="0,0; .5, 1; 1, 1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58" grpId="0"/>
      <p:bldP spid="58" grpId="1"/>
      <p:bldP spid="70" grpId="0" animBg="1"/>
      <p:bldP spid="70" grpId="1" animBg="1"/>
      <p:bldP spid="79" grpId="0"/>
      <p:bldP spid="82" grpId="0" animBg="1"/>
      <p:bldP spid="82" grpId="1" animBg="1"/>
      <p:bldP spid="82" grpId="2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Now that I've Got a Model – Where's My Application?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2012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42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Ellipse 68"/>
          <p:cNvSpPr/>
          <p:nvPr/>
        </p:nvSpPr>
        <p:spPr>
          <a:xfrm>
            <a:off x="2000232" y="785794"/>
            <a:ext cx="4927018" cy="49270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3200" b="1" smtClean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3385060" y="1500174"/>
            <a:ext cx="2159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BookImpl</a:t>
            </a:r>
            <a:endParaRPr lang="de-DE" sz="3200"/>
          </a:p>
        </p:txBody>
      </p:sp>
      <p:sp>
        <p:nvSpPr>
          <p:cNvPr id="29" name="Textfeld 28"/>
          <p:cNvSpPr txBox="1"/>
          <p:nvPr/>
        </p:nvSpPr>
        <p:spPr>
          <a:xfrm>
            <a:off x="3000364" y="142852"/>
            <a:ext cx="2900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EObjectImpl</a:t>
            </a:r>
            <a:endParaRPr lang="de-DE" sz="3200"/>
          </a:p>
        </p:txBody>
      </p:sp>
      <p:sp>
        <p:nvSpPr>
          <p:cNvPr id="30" name="Rechteck 29"/>
          <p:cNvSpPr/>
          <p:nvPr/>
        </p:nvSpPr>
        <p:spPr>
          <a:xfrm>
            <a:off x="2643174" y="71414"/>
            <a:ext cx="3571900" cy="6429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uppieren 35"/>
          <p:cNvGrpSpPr/>
          <p:nvPr/>
        </p:nvGrpSpPr>
        <p:grpSpPr>
          <a:xfrm>
            <a:off x="4214810" y="2893215"/>
            <a:ext cx="471683" cy="964413"/>
            <a:chOff x="7429520" y="1643050"/>
            <a:chExt cx="571504" cy="1214447"/>
          </a:xfrm>
        </p:grpSpPr>
        <p:cxnSp>
          <p:nvCxnSpPr>
            <p:cNvPr id="32" name="Gerade Verbindung 31"/>
            <p:cNvCxnSpPr/>
            <p:nvPr/>
          </p:nvCxnSpPr>
          <p:spPr>
            <a:xfrm rot="5400000">
              <a:off x="7328999" y="2471222"/>
              <a:ext cx="772549" cy="2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Gleichschenkliges Dreieck 32"/>
            <p:cNvSpPr/>
            <p:nvPr/>
          </p:nvSpPr>
          <p:spPr>
            <a:xfrm>
              <a:off x="7429520" y="1643050"/>
              <a:ext cx="571504" cy="428628"/>
            </a:xfrm>
            <a:prstGeom prst="triangle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Textfeld 36"/>
          <p:cNvSpPr txBox="1"/>
          <p:nvPr/>
        </p:nvSpPr>
        <p:spPr>
          <a:xfrm>
            <a:off x="2457941" y="3000372"/>
            <a:ext cx="4185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CDOObjectImpl</a:t>
            </a:r>
            <a:endParaRPr lang="de-DE" sz="40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02  E" pathEditMode="relative" ptsTypes="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02  E" pathEditMode="relative" ptsTypes="">
                                      <p:cBhvr>
                                        <p:cTn id="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29" grpId="1"/>
      <p:bldP spid="3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Now that I've Got a Model – Where's My Application?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2012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433826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43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uppieren 33"/>
          <p:cNvGrpSpPr/>
          <p:nvPr/>
        </p:nvGrpSpPr>
        <p:grpSpPr>
          <a:xfrm>
            <a:off x="2000232" y="785794"/>
            <a:ext cx="4927018" cy="4927018"/>
            <a:chOff x="2000232" y="785794"/>
            <a:chExt cx="4927018" cy="4927018"/>
          </a:xfrm>
        </p:grpSpPr>
        <p:sp>
          <p:nvSpPr>
            <p:cNvPr id="69" name="Ellipse 68"/>
            <p:cNvSpPr/>
            <p:nvPr/>
          </p:nvSpPr>
          <p:spPr>
            <a:xfrm>
              <a:off x="2000232" y="785794"/>
              <a:ext cx="4927018" cy="492701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2457941" y="1857364"/>
              <a:ext cx="4185761" cy="3293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CDOObjectImpl</a:t>
              </a:r>
            </a:p>
            <a:p>
              <a:pPr algn="ctr"/>
              <a:endPara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3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CDOID</a:t>
              </a:r>
            </a:p>
            <a:p>
              <a:pPr algn="ctr"/>
              <a:r>
                <a:rPr lang="en-US" sz="3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CDORevision</a:t>
              </a:r>
            </a:p>
            <a:p>
              <a:pPr algn="ctr"/>
              <a:r>
                <a:rPr lang="en-US" sz="3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CDOState</a:t>
              </a:r>
            </a:p>
            <a:p>
              <a:pPr algn="ctr"/>
              <a:r>
                <a:rPr lang="en-US" sz="3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CDOView</a:t>
              </a:r>
              <a:endParaRPr lang="de-DE" sz="4000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0.18506 -2.59259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Now that I've Got a Model – Where's My Application?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2012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44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3" name="Gewinkelte Verbindung 47"/>
          <p:cNvCxnSpPr>
            <a:stCxn id="84" idx="1"/>
            <a:endCxn id="155" idx="2"/>
          </p:cNvCxnSpPr>
          <p:nvPr/>
        </p:nvCxnSpPr>
        <p:spPr bwMode="auto">
          <a:xfrm rot="10800000">
            <a:off x="1443516" y="2963528"/>
            <a:ext cx="1300672" cy="278130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4" name="Abgerundetes Rechteck 83"/>
          <p:cNvSpPr/>
          <p:nvPr/>
        </p:nvSpPr>
        <p:spPr bwMode="auto">
          <a:xfrm>
            <a:off x="2744188" y="1000108"/>
            <a:ext cx="5542587" cy="4483100"/>
          </a:xfrm>
          <a:prstGeom prst="roundRect">
            <a:avLst>
              <a:gd name="adj" fmla="val 4353"/>
            </a:avLst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 E R S I S T E N T</a:t>
            </a:r>
            <a:endParaRPr lang="en-US" sz="2800" b="1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5" name="Gewinkelte Verbindung 47"/>
          <p:cNvCxnSpPr>
            <a:stCxn id="156" idx="3"/>
          </p:cNvCxnSpPr>
          <p:nvPr/>
        </p:nvCxnSpPr>
        <p:spPr bwMode="auto">
          <a:xfrm>
            <a:off x="4569261" y="2142776"/>
            <a:ext cx="618327" cy="85877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6" name="Gewinkelte Verbindung 47"/>
          <p:cNvCxnSpPr>
            <a:stCxn id="151" idx="1"/>
          </p:cNvCxnSpPr>
          <p:nvPr/>
        </p:nvCxnSpPr>
        <p:spPr bwMode="auto">
          <a:xfrm rot="10800000" flipV="1">
            <a:off x="5887463" y="2142776"/>
            <a:ext cx="589913" cy="85877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8" name="Gewinkelte Verbindung 47"/>
          <p:cNvCxnSpPr>
            <a:stCxn id="153" idx="3"/>
          </p:cNvCxnSpPr>
          <p:nvPr/>
        </p:nvCxnSpPr>
        <p:spPr bwMode="auto">
          <a:xfrm flipV="1">
            <a:off x="6265361" y="2429031"/>
            <a:ext cx="622231" cy="858773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90" name="Textfeld 89"/>
          <p:cNvSpPr txBox="1"/>
          <p:nvPr/>
        </p:nvSpPr>
        <p:spPr>
          <a:xfrm>
            <a:off x="7173344" y="2439966"/>
            <a:ext cx="89479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remote</a:t>
            </a:r>
          </a:p>
          <a:p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invalidate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Textfeld 90"/>
          <p:cNvSpPr txBox="1"/>
          <p:nvPr/>
        </p:nvSpPr>
        <p:spPr>
          <a:xfrm>
            <a:off x="6276411" y="3011470"/>
            <a:ext cx="543739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write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3" name="Textfeld 92"/>
          <p:cNvSpPr txBox="1"/>
          <p:nvPr/>
        </p:nvSpPr>
        <p:spPr>
          <a:xfrm>
            <a:off x="4542129" y="1868462"/>
            <a:ext cx="731290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commit</a:t>
            </a:r>
          </a:p>
        </p:txBody>
      </p:sp>
      <p:sp>
        <p:nvSpPr>
          <p:cNvPr id="95" name="Textfeld 94"/>
          <p:cNvSpPr txBox="1"/>
          <p:nvPr/>
        </p:nvSpPr>
        <p:spPr>
          <a:xfrm>
            <a:off x="3384542" y="3838746"/>
            <a:ext cx="508473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read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6" name="Gewinkelte Verbindung 47"/>
          <p:cNvCxnSpPr/>
          <p:nvPr/>
        </p:nvCxnSpPr>
        <p:spPr bwMode="auto">
          <a:xfrm rot="5400000">
            <a:off x="6345436" y="3270611"/>
            <a:ext cx="1678087" cy="78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8" name="Gewinkelte Verbindung 47"/>
          <p:cNvCxnSpPr>
            <a:stCxn id="153" idx="2"/>
            <a:endCxn id="152" idx="3"/>
          </p:cNvCxnSpPr>
          <p:nvPr/>
        </p:nvCxnSpPr>
        <p:spPr bwMode="auto">
          <a:xfrm rot="5400000">
            <a:off x="4652837" y="3490485"/>
            <a:ext cx="822241" cy="98939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01" name="Gewinkelte Verbindung 47"/>
          <p:cNvCxnSpPr>
            <a:stCxn id="152" idx="0"/>
            <a:endCxn id="153" idx="1"/>
          </p:cNvCxnSpPr>
          <p:nvPr/>
        </p:nvCxnSpPr>
        <p:spPr bwMode="auto">
          <a:xfrm rot="5400000" flipH="1" flipV="1">
            <a:off x="3946127" y="3204229"/>
            <a:ext cx="822241" cy="98939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02" name="Gewinkelte Verbindung 47"/>
          <p:cNvCxnSpPr>
            <a:stCxn id="154" idx="2"/>
            <a:endCxn id="152" idx="2"/>
          </p:cNvCxnSpPr>
          <p:nvPr/>
        </p:nvCxnSpPr>
        <p:spPr bwMode="auto">
          <a:xfrm rot="5400000">
            <a:off x="5523195" y="3021792"/>
            <a:ext cx="1818" cy="3321532"/>
          </a:xfrm>
          <a:prstGeom prst="bentConnector3">
            <a:avLst>
              <a:gd name="adj1" fmla="val 20793457"/>
            </a:avLst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03" name="Textfeld 102"/>
          <p:cNvSpPr txBox="1"/>
          <p:nvPr/>
        </p:nvSpPr>
        <p:spPr>
          <a:xfrm>
            <a:off x="6429388" y="4678287"/>
            <a:ext cx="774571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rollback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Textfeld 103"/>
          <p:cNvSpPr txBox="1"/>
          <p:nvPr/>
        </p:nvSpPr>
        <p:spPr>
          <a:xfrm>
            <a:off x="1369163" y="1868462"/>
            <a:ext cx="1202573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pPr algn="r"/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attach to view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Textfeld 104"/>
          <p:cNvSpPr txBox="1"/>
          <p:nvPr/>
        </p:nvSpPr>
        <p:spPr>
          <a:xfrm>
            <a:off x="1245886" y="3274737"/>
            <a:ext cx="1441420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pPr algn="r"/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detach from view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5786446" y="1868462"/>
            <a:ext cx="731290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commit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8" name="Gewinkelte Verbindung 47"/>
          <p:cNvCxnSpPr>
            <a:stCxn id="155" idx="0"/>
            <a:endCxn id="156" idx="1"/>
          </p:cNvCxnSpPr>
          <p:nvPr/>
        </p:nvCxnSpPr>
        <p:spPr bwMode="auto">
          <a:xfrm rot="5400000" flipH="1" flipV="1">
            <a:off x="2175562" y="1410731"/>
            <a:ext cx="248237" cy="1712328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50" name="Textfeld 149"/>
          <p:cNvSpPr txBox="1"/>
          <p:nvPr/>
        </p:nvSpPr>
        <p:spPr>
          <a:xfrm>
            <a:off x="5549531" y="3582974"/>
            <a:ext cx="89479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remote</a:t>
            </a:r>
          </a:p>
          <a:p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invalidate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1" name="Abgerundetes Rechteck 150"/>
          <p:cNvSpPr/>
          <p:nvPr/>
        </p:nvSpPr>
        <p:spPr bwMode="auto">
          <a:xfrm>
            <a:off x="6477375" y="1856518"/>
            <a:ext cx="1413417" cy="572515"/>
          </a:xfrm>
          <a:prstGeom prst="roundRect">
            <a:avLst>
              <a:gd name="adj" fmla="val 137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DIRTY</a:t>
            </a:r>
          </a:p>
        </p:txBody>
      </p:sp>
      <p:sp>
        <p:nvSpPr>
          <p:cNvPr id="152" name="Abgerundetes Rechteck 151"/>
          <p:cNvSpPr/>
          <p:nvPr/>
        </p:nvSpPr>
        <p:spPr bwMode="auto">
          <a:xfrm>
            <a:off x="3155844" y="4110045"/>
            <a:ext cx="1413417" cy="572515"/>
          </a:xfrm>
          <a:prstGeom prst="roundRect">
            <a:avLst>
              <a:gd name="adj" fmla="val 137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PROXY</a:t>
            </a:r>
          </a:p>
        </p:txBody>
      </p:sp>
      <p:sp>
        <p:nvSpPr>
          <p:cNvPr id="153" name="Abgerundetes Rechteck 152"/>
          <p:cNvSpPr/>
          <p:nvPr/>
        </p:nvSpPr>
        <p:spPr bwMode="auto">
          <a:xfrm>
            <a:off x="4851944" y="3001546"/>
            <a:ext cx="1413417" cy="572515"/>
          </a:xfrm>
          <a:prstGeom prst="roundRect">
            <a:avLst>
              <a:gd name="adj" fmla="val 137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CLEAN</a:t>
            </a:r>
          </a:p>
        </p:txBody>
      </p:sp>
      <p:sp>
        <p:nvSpPr>
          <p:cNvPr id="154" name="Abgerundetes Rechteck 153"/>
          <p:cNvSpPr/>
          <p:nvPr/>
        </p:nvSpPr>
        <p:spPr bwMode="auto">
          <a:xfrm>
            <a:off x="6477375" y="4110045"/>
            <a:ext cx="1413417" cy="572515"/>
          </a:xfrm>
          <a:prstGeom prst="roundRect">
            <a:avLst>
              <a:gd name="adj" fmla="val 137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CONFLICT</a:t>
            </a:r>
          </a:p>
        </p:txBody>
      </p:sp>
      <p:sp>
        <p:nvSpPr>
          <p:cNvPr id="155" name="Abgerundetes Rechteck 154"/>
          <p:cNvSpPr/>
          <p:nvPr/>
        </p:nvSpPr>
        <p:spPr bwMode="auto">
          <a:xfrm>
            <a:off x="642910" y="2391013"/>
            <a:ext cx="1601212" cy="572515"/>
          </a:xfrm>
          <a:prstGeom prst="roundRect">
            <a:avLst>
              <a:gd name="adj" fmla="val 137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TRANSIENT</a:t>
            </a:r>
          </a:p>
        </p:txBody>
      </p:sp>
      <p:sp>
        <p:nvSpPr>
          <p:cNvPr id="156" name="Abgerundetes Rechteck 155"/>
          <p:cNvSpPr/>
          <p:nvPr/>
        </p:nvSpPr>
        <p:spPr bwMode="auto">
          <a:xfrm>
            <a:off x="3155844" y="1856518"/>
            <a:ext cx="1413417" cy="572515"/>
          </a:xfrm>
          <a:prstGeom prst="roundRect">
            <a:avLst>
              <a:gd name="adj" fmla="val 137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NEW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90" grpId="0"/>
      <p:bldP spid="91" grpId="0"/>
      <p:bldP spid="93" grpId="0"/>
      <p:bldP spid="95" grpId="0"/>
      <p:bldP spid="103" grpId="0"/>
      <p:bldP spid="104" grpId="0"/>
      <p:bldP spid="105" grpId="0"/>
      <p:bldP spid="117" grpId="0"/>
      <p:bldP spid="150" grpId="0"/>
      <p:bldP spid="151" grpId="0" animBg="1"/>
      <p:bldP spid="152" grpId="0" animBg="1"/>
      <p:bldP spid="153" grpId="0" animBg="1"/>
      <p:bldP spid="154" grpId="0" animBg="1"/>
      <p:bldP spid="15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Now that I've Got a Model – Where's My Application?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2012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45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uppieren 31"/>
          <p:cNvGrpSpPr/>
          <p:nvPr/>
        </p:nvGrpSpPr>
        <p:grpSpPr>
          <a:xfrm>
            <a:off x="642910" y="1000108"/>
            <a:ext cx="7643865" cy="4483100"/>
            <a:chOff x="642910" y="1000108"/>
            <a:chExt cx="7643865" cy="4483100"/>
          </a:xfrm>
        </p:grpSpPr>
        <p:cxnSp>
          <p:nvCxnSpPr>
            <p:cNvPr id="83" name="Gewinkelte Verbindung 47"/>
            <p:cNvCxnSpPr>
              <a:stCxn id="84" idx="1"/>
              <a:endCxn id="155" idx="2"/>
            </p:cNvCxnSpPr>
            <p:nvPr/>
          </p:nvCxnSpPr>
          <p:spPr bwMode="auto">
            <a:xfrm rot="10800000">
              <a:off x="1443516" y="2963528"/>
              <a:ext cx="1300672" cy="278130"/>
            </a:xfrm>
            <a:prstGeom prst="bentConnector2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84" name="Abgerundetes Rechteck 83"/>
            <p:cNvSpPr/>
            <p:nvPr/>
          </p:nvSpPr>
          <p:spPr bwMode="auto">
            <a:xfrm>
              <a:off x="2744188" y="1000108"/>
              <a:ext cx="5542587" cy="4483100"/>
            </a:xfrm>
            <a:prstGeom prst="roundRect">
              <a:avLst>
                <a:gd name="adj" fmla="val 435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R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800" b="1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itchFamily="34" charset="0"/>
                  <a:cs typeface="Arial" pitchFamily="34" charset="0"/>
                </a:rPr>
                <a:t>P E R S I S T E N T</a:t>
              </a:r>
              <a:endPara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5" name="Gewinkelte Verbindung 47"/>
            <p:cNvCxnSpPr>
              <a:stCxn id="156" idx="3"/>
            </p:cNvCxnSpPr>
            <p:nvPr/>
          </p:nvCxnSpPr>
          <p:spPr bwMode="auto">
            <a:xfrm>
              <a:off x="4569261" y="2142776"/>
              <a:ext cx="618327" cy="858772"/>
            </a:xfrm>
            <a:prstGeom prst="bentConnector2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6" name="Gewinkelte Verbindung 47"/>
            <p:cNvCxnSpPr>
              <a:stCxn id="151" idx="1"/>
            </p:cNvCxnSpPr>
            <p:nvPr/>
          </p:nvCxnSpPr>
          <p:spPr bwMode="auto">
            <a:xfrm rot="10800000" flipV="1">
              <a:off x="5887463" y="2142776"/>
              <a:ext cx="589913" cy="858772"/>
            </a:xfrm>
            <a:prstGeom prst="bentConnector2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8" name="Gewinkelte Verbindung 47"/>
            <p:cNvCxnSpPr>
              <a:stCxn id="153" idx="3"/>
            </p:cNvCxnSpPr>
            <p:nvPr/>
          </p:nvCxnSpPr>
          <p:spPr bwMode="auto">
            <a:xfrm flipV="1">
              <a:off x="6265361" y="2429031"/>
              <a:ext cx="622231" cy="858773"/>
            </a:xfrm>
            <a:prstGeom prst="bentConnector2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0" name="Textfeld 89"/>
            <p:cNvSpPr txBox="1"/>
            <p:nvPr/>
          </p:nvSpPr>
          <p:spPr>
            <a:xfrm>
              <a:off x="7173344" y="2439966"/>
              <a:ext cx="89479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en-US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remote</a:t>
              </a:r>
            </a:p>
            <a:p>
              <a:r>
                <a:rPr lang="en-US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invalidate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Textfeld 90"/>
            <p:cNvSpPr txBox="1"/>
            <p:nvPr/>
          </p:nvSpPr>
          <p:spPr>
            <a:xfrm>
              <a:off x="6276411" y="3011470"/>
              <a:ext cx="54373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write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" name="Textfeld 92"/>
            <p:cNvSpPr txBox="1"/>
            <p:nvPr/>
          </p:nvSpPr>
          <p:spPr>
            <a:xfrm>
              <a:off x="4542129" y="1868462"/>
              <a:ext cx="73129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en-US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commit</a:t>
              </a:r>
            </a:p>
          </p:txBody>
        </p:sp>
        <p:sp>
          <p:nvSpPr>
            <p:cNvPr id="95" name="Textfeld 94"/>
            <p:cNvSpPr txBox="1"/>
            <p:nvPr/>
          </p:nvSpPr>
          <p:spPr>
            <a:xfrm>
              <a:off x="3384542" y="3838746"/>
              <a:ext cx="50847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read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96" name="Gewinkelte Verbindung 47"/>
            <p:cNvCxnSpPr/>
            <p:nvPr/>
          </p:nvCxnSpPr>
          <p:spPr bwMode="auto">
            <a:xfrm rot="5400000">
              <a:off x="6345436" y="3270611"/>
              <a:ext cx="1678087" cy="785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8" name="Gewinkelte Verbindung 47"/>
            <p:cNvCxnSpPr>
              <a:stCxn id="153" idx="2"/>
              <a:endCxn id="152" idx="3"/>
            </p:cNvCxnSpPr>
            <p:nvPr/>
          </p:nvCxnSpPr>
          <p:spPr bwMode="auto">
            <a:xfrm rot="5400000">
              <a:off x="4652837" y="3490485"/>
              <a:ext cx="822241" cy="989392"/>
            </a:xfrm>
            <a:prstGeom prst="bentConnector2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1" name="Gewinkelte Verbindung 47"/>
            <p:cNvCxnSpPr>
              <a:stCxn id="152" idx="0"/>
              <a:endCxn id="153" idx="1"/>
            </p:cNvCxnSpPr>
            <p:nvPr/>
          </p:nvCxnSpPr>
          <p:spPr bwMode="auto">
            <a:xfrm rot="5400000" flipH="1" flipV="1">
              <a:off x="3946127" y="3204229"/>
              <a:ext cx="822241" cy="989392"/>
            </a:xfrm>
            <a:prstGeom prst="bentConnector2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2" name="Gewinkelte Verbindung 47"/>
            <p:cNvCxnSpPr>
              <a:stCxn id="154" idx="2"/>
              <a:endCxn id="152" idx="2"/>
            </p:cNvCxnSpPr>
            <p:nvPr/>
          </p:nvCxnSpPr>
          <p:spPr bwMode="auto">
            <a:xfrm rot="5400000">
              <a:off x="5523195" y="3021792"/>
              <a:ext cx="1818" cy="3321532"/>
            </a:xfrm>
            <a:prstGeom prst="bentConnector3">
              <a:avLst>
                <a:gd name="adj1" fmla="val 20793457"/>
              </a:avLst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03" name="Textfeld 102"/>
            <p:cNvSpPr txBox="1"/>
            <p:nvPr/>
          </p:nvSpPr>
          <p:spPr>
            <a:xfrm>
              <a:off x="6429388" y="4678287"/>
              <a:ext cx="77457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en-US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rollback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" name="Textfeld 103"/>
            <p:cNvSpPr txBox="1"/>
            <p:nvPr/>
          </p:nvSpPr>
          <p:spPr>
            <a:xfrm>
              <a:off x="1369163" y="1868462"/>
              <a:ext cx="120257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US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attach to view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" name="Textfeld 104"/>
            <p:cNvSpPr txBox="1"/>
            <p:nvPr/>
          </p:nvSpPr>
          <p:spPr>
            <a:xfrm>
              <a:off x="1245886" y="3274737"/>
              <a:ext cx="144142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US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detach from view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Textfeld 116"/>
            <p:cNvSpPr txBox="1"/>
            <p:nvPr/>
          </p:nvSpPr>
          <p:spPr>
            <a:xfrm>
              <a:off x="5786446" y="1868462"/>
              <a:ext cx="73129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en-US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commit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18" name="Gewinkelte Verbindung 47"/>
            <p:cNvCxnSpPr>
              <a:stCxn id="155" idx="0"/>
              <a:endCxn id="156" idx="1"/>
            </p:cNvCxnSpPr>
            <p:nvPr/>
          </p:nvCxnSpPr>
          <p:spPr bwMode="auto">
            <a:xfrm rot="5400000" flipH="1" flipV="1">
              <a:off x="2175562" y="1410731"/>
              <a:ext cx="248237" cy="1712328"/>
            </a:xfrm>
            <a:prstGeom prst="bentConnector2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50" name="Textfeld 149"/>
            <p:cNvSpPr txBox="1"/>
            <p:nvPr/>
          </p:nvSpPr>
          <p:spPr>
            <a:xfrm>
              <a:off x="5549531" y="3582974"/>
              <a:ext cx="89479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en-US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remote</a:t>
              </a:r>
            </a:p>
            <a:p>
              <a:r>
                <a:rPr lang="en-US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invalidate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1" name="Abgerundetes Rechteck 150"/>
            <p:cNvSpPr/>
            <p:nvPr/>
          </p:nvSpPr>
          <p:spPr bwMode="auto">
            <a:xfrm>
              <a:off x="6477375" y="1856518"/>
              <a:ext cx="1413417" cy="572515"/>
            </a:xfrm>
            <a:prstGeom prst="roundRect">
              <a:avLst>
                <a:gd name="adj" fmla="val 1376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DIRTY</a:t>
              </a:r>
            </a:p>
          </p:txBody>
        </p:sp>
        <p:sp>
          <p:nvSpPr>
            <p:cNvPr id="152" name="Abgerundetes Rechteck 151"/>
            <p:cNvSpPr/>
            <p:nvPr/>
          </p:nvSpPr>
          <p:spPr bwMode="auto">
            <a:xfrm>
              <a:off x="3155844" y="4110045"/>
              <a:ext cx="1413417" cy="572515"/>
            </a:xfrm>
            <a:prstGeom prst="roundRect">
              <a:avLst>
                <a:gd name="adj" fmla="val 1376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PROXY</a:t>
              </a:r>
            </a:p>
          </p:txBody>
        </p:sp>
        <p:sp>
          <p:nvSpPr>
            <p:cNvPr id="153" name="Abgerundetes Rechteck 152"/>
            <p:cNvSpPr/>
            <p:nvPr/>
          </p:nvSpPr>
          <p:spPr bwMode="auto">
            <a:xfrm>
              <a:off x="4851944" y="3001546"/>
              <a:ext cx="1413417" cy="572515"/>
            </a:xfrm>
            <a:prstGeom prst="roundRect">
              <a:avLst>
                <a:gd name="adj" fmla="val 1376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CLEAN</a:t>
              </a:r>
            </a:p>
          </p:txBody>
        </p:sp>
        <p:sp>
          <p:nvSpPr>
            <p:cNvPr id="154" name="Abgerundetes Rechteck 153"/>
            <p:cNvSpPr/>
            <p:nvPr/>
          </p:nvSpPr>
          <p:spPr bwMode="auto">
            <a:xfrm>
              <a:off x="6477375" y="4110045"/>
              <a:ext cx="1413417" cy="572515"/>
            </a:xfrm>
            <a:prstGeom prst="roundRect">
              <a:avLst>
                <a:gd name="adj" fmla="val 1376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CONFLICT</a:t>
              </a:r>
            </a:p>
          </p:txBody>
        </p:sp>
        <p:sp>
          <p:nvSpPr>
            <p:cNvPr id="155" name="Abgerundetes Rechteck 154"/>
            <p:cNvSpPr/>
            <p:nvPr/>
          </p:nvSpPr>
          <p:spPr bwMode="auto">
            <a:xfrm>
              <a:off x="642910" y="2391013"/>
              <a:ext cx="1601212" cy="572515"/>
            </a:xfrm>
            <a:prstGeom prst="roundRect">
              <a:avLst>
                <a:gd name="adj" fmla="val 1376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TRANSIENT</a:t>
              </a:r>
            </a:p>
          </p:txBody>
        </p:sp>
        <p:sp>
          <p:nvSpPr>
            <p:cNvPr id="156" name="Abgerundetes Rechteck 155"/>
            <p:cNvSpPr/>
            <p:nvPr/>
          </p:nvSpPr>
          <p:spPr bwMode="auto">
            <a:xfrm>
              <a:off x="3155844" y="1856518"/>
              <a:ext cx="1413417" cy="572515"/>
            </a:xfrm>
            <a:prstGeom prst="roundRect">
              <a:avLst>
                <a:gd name="adj" fmla="val 1376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NEW</a:t>
              </a:r>
            </a:p>
          </p:txBody>
        </p:sp>
      </p:grpSp>
      <p:sp>
        <p:nvSpPr>
          <p:cNvPr id="33" name="Rechteck 32"/>
          <p:cNvSpPr/>
          <p:nvPr/>
        </p:nvSpPr>
        <p:spPr>
          <a:xfrm>
            <a:off x="3428992" y="428604"/>
            <a:ext cx="2143140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InternalEObject</a:t>
            </a:r>
          </a:p>
        </p:txBody>
      </p:sp>
      <p:sp>
        <p:nvSpPr>
          <p:cNvPr id="34" name="Rechteck 33"/>
          <p:cNvSpPr/>
          <p:nvPr/>
        </p:nvSpPr>
        <p:spPr>
          <a:xfrm>
            <a:off x="3154252" y="1571612"/>
            <a:ext cx="2703632" cy="500066"/>
          </a:xfrm>
          <a:prstGeom prst="rect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InternalCDOObject</a:t>
            </a:r>
          </a:p>
        </p:txBody>
      </p:sp>
      <p:sp>
        <p:nvSpPr>
          <p:cNvPr id="35" name="Rechteck 34"/>
          <p:cNvSpPr/>
          <p:nvPr/>
        </p:nvSpPr>
        <p:spPr>
          <a:xfrm>
            <a:off x="664934" y="3357562"/>
            <a:ext cx="2121116" cy="500066"/>
          </a:xfrm>
          <a:prstGeom prst="rect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CDOObjectImpl</a:t>
            </a:r>
          </a:p>
        </p:txBody>
      </p:sp>
      <p:sp>
        <p:nvSpPr>
          <p:cNvPr id="36" name="Rechteck 35"/>
          <p:cNvSpPr/>
          <p:nvPr/>
        </p:nvSpPr>
        <p:spPr>
          <a:xfrm>
            <a:off x="3154252" y="4929198"/>
            <a:ext cx="2417880" cy="500066"/>
          </a:xfrm>
          <a:prstGeom prst="rect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DynamicCDOObject</a:t>
            </a:r>
          </a:p>
        </p:txBody>
      </p:sp>
      <p:sp>
        <p:nvSpPr>
          <p:cNvPr id="37" name="Rechteck 36"/>
          <p:cNvSpPr/>
          <p:nvPr/>
        </p:nvSpPr>
        <p:spPr>
          <a:xfrm>
            <a:off x="972710" y="4786322"/>
            <a:ext cx="1505564" cy="714380"/>
          </a:xfrm>
          <a:prstGeom prst="rect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807810" y="4929198"/>
            <a:ext cx="1505564" cy="714380"/>
          </a:xfrm>
          <a:prstGeom prst="rect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664934" y="5072074"/>
            <a:ext cx="1505564" cy="714380"/>
          </a:xfrm>
          <a:prstGeom prst="rect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Generated Classes</a:t>
            </a:r>
          </a:p>
        </p:txBody>
      </p:sp>
      <p:sp>
        <p:nvSpPr>
          <p:cNvPr id="40" name="Gleichschenkliges Dreieck 39"/>
          <p:cNvSpPr/>
          <p:nvPr/>
        </p:nvSpPr>
        <p:spPr>
          <a:xfrm>
            <a:off x="4363186" y="928670"/>
            <a:ext cx="285752" cy="214314"/>
          </a:xfrm>
          <a:prstGeom prst="triangle">
            <a:avLst/>
          </a:prstGeom>
          <a:noFill/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1" name="Gerade Verbindung 40"/>
          <p:cNvCxnSpPr>
            <a:stCxn id="40" idx="3"/>
            <a:endCxn id="34" idx="0"/>
          </p:cNvCxnSpPr>
          <p:nvPr/>
        </p:nvCxnSpPr>
        <p:spPr>
          <a:xfrm rot="16200000" flipH="1">
            <a:off x="4291751" y="1357295"/>
            <a:ext cx="428628" cy="6"/>
          </a:xfrm>
          <a:prstGeom prst="line">
            <a:avLst/>
          </a:prstGeom>
          <a:noFill/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Gleichschenkliges Dreieck 41"/>
          <p:cNvSpPr/>
          <p:nvPr/>
        </p:nvSpPr>
        <p:spPr>
          <a:xfrm rot="5400000">
            <a:off x="2893207" y="1714488"/>
            <a:ext cx="285752" cy="214314"/>
          </a:xfrm>
          <a:prstGeom prst="triangle">
            <a:avLst/>
          </a:prstGeom>
          <a:noFill/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3" name="Gerade Verbindung 45"/>
          <p:cNvCxnSpPr>
            <a:stCxn id="42" idx="3"/>
            <a:endCxn id="35" idx="0"/>
          </p:cNvCxnSpPr>
          <p:nvPr/>
        </p:nvCxnSpPr>
        <p:spPr>
          <a:xfrm rot="10800000" flipV="1">
            <a:off x="1725492" y="1821644"/>
            <a:ext cx="1203434" cy="1535917"/>
          </a:xfrm>
          <a:prstGeom prst="bentConnector2">
            <a:avLst/>
          </a:prstGeom>
          <a:noFill/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Gleichschenkliges Dreieck 43"/>
          <p:cNvSpPr/>
          <p:nvPr/>
        </p:nvSpPr>
        <p:spPr>
          <a:xfrm>
            <a:off x="1593628" y="3857628"/>
            <a:ext cx="285752" cy="214314"/>
          </a:xfrm>
          <a:prstGeom prst="triangle">
            <a:avLst/>
          </a:prstGeom>
          <a:noFill/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5" name="Gerade Verbindung 44"/>
          <p:cNvCxnSpPr>
            <a:stCxn id="44" idx="3"/>
            <a:endCxn id="37" idx="0"/>
          </p:cNvCxnSpPr>
          <p:nvPr/>
        </p:nvCxnSpPr>
        <p:spPr>
          <a:xfrm rot="5400000">
            <a:off x="1373808" y="4423626"/>
            <a:ext cx="714380" cy="11012"/>
          </a:xfrm>
          <a:prstGeom prst="line">
            <a:avLst/>
          </a:prstGeom>
          <a:noFill/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Gerade Verbindung 45"/>
          <p:cNvCxnSpPr>
            <a:endCxn id="36" idx="0"/>
          </p:cNvCxnSpPr>
          <p:nvPr/>
        </p:nvCxnSpPr>
        <p:spPr>
          <a:xfrm>
            <a:off x="1725491" y="4572008"/>
            <a:ext cx="2637701" cy="357190"/>
          </a:xfrm>
          <a:prstGeom prst="bentConnector2">
            <a:avLst/>
          </a:prstGeom>
          <a:noFill/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Rechteck 46"/>
          <p:cNvSpPr/>
          <p:nvPr/>
        </p:nvSpPr>
        <p:spPr>
          <a:xfrm>
            <a:off x="6154648" y="3357562"/>
            <a:ext cx="2632194" cy="500066"/>
          </a:xfrm>
          <a:prstGeom prst="rect">
            <a:avLst/>
          </a:prstGeom>
          <a:gradFill flip="none" rotWithShape="1">
            <a:gsLst>
              <a:gs pos="0">
                <a:srgbClr val="FFD47D">
                  <a:tint val="66000"/>
                  <a:satMod val="160000"/>
                </a:srgb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CDOLegacyAdapter</a:t>
            </a:r>
          </a:p>
        </p:txBody>
      </p:sp>
      <p:sp>
        <p:nvSpPr>
          <p:cNvPr id="48" name="Gleichschenkliges Dreieck 47"/>
          <p:cNvSpPr/>
          <p:nvPr/>
        </p:nvSpPr>
        <p:spPr>
          <a:xfrm rot="16200000" flipH="1">
            <a:off x="5822165" y="1714488"/>
            <a:ext cx="285752" cy="214314"/>
          </a:xfrm>
          <a:prstGeom prst="triangle">
            <a:avLst/>
          </a:prstGeom>
          <a:noFill/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9" name="Gerade Verbindung 45"/>
          <p:cNvCxnSpPr>
            <a:stCxn id="48" idx="3"/>
            <a:endCxn id="47" idx="0"/>
          </p:cNvCxnSpPr>
          <p:nvPr/>
        </p:nvCxnSpPr>
        <p:spPr>
          <a:xfrm>
            <a:off x="6072198" y="1821645"/>
            <a:ext cx="1398547" cy="1535917"/>
          </a:xfrm>
          <a:prstGeom prst="bentConnector2">
            <a:avLst/>
          </a:prstGeom>
          <a:noFill/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Gerade Verbindung 49"/>
          <p:cNvCxnSpPr/>
          <p:nvPr/>
        </p:nvCxnSpPr>
        <p:spPr>
          <a:xfrm rot="16200000" flipH="1">
            <a:off x="7053129" y="4286255"/>
            <a:ext cx="857256" cy="1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Rechteck 50"/>
          <p:cNvSpPr/>
          <p:nvPr/>
        </p:nvSpPr>
        <p:spPr>
          <a:xfrm>
            <a:off x="6852650" y="4714884"/>
            <a:ext cx="1505564" cy="71438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6687750" y="4857760"/>
            <a:ext cx="1505564" cy="71438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6544874" y="5000636"/>
            <a:ext cx="1505564" cy="71438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Generated Classes</a:t>
            </a:r>
          </a:p>
        </p:txBody>
      </p:sp>
      <p:cxnSp>
        <p:nvCxnSpPr>
          <p:cNvPr id="54" name="Gerade Verbindung 53"/>
          <p:cNvCxnSpPr/>
          <p:nvPr/>
        </p:nvCxnSpPr>
        <p:spPr>
          <a:xfrm rot="5400000">
            <a:off x="4216920" y="2358519"/>
            <a:ext cx="575992" cy="2309"/>
          </a:xfrm>
          <a:prstGeom prst="line">
            <a:avLst/>
          </a:prstGeom>
          <a:noFill/>
          <a:ln w="28575">
            <a:solidFill>
              <a:srgbClr val="FFC2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4" grpId="0" animBg="1"/>
      <p:bldP spid="47" grpId="0" animBg="1"/>
      <p:bldP spid="48" grpId="0" animBg="1"/>
      <p:bldP spid="51" grpId="0" animBg="1"/>
      <p:bldP spid="52" grpId="0" animBg="1"/>
      <p:bldP spid="5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Now that I've Got a Model – Where's My Application?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2012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46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5741" y="548680"/>
            <a:ext cx="8587819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Now that I've Got a Model – Where's My Application?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2012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47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1619672" y="4366845"/>
            <a:ext cx="5848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Please evaluate this session…</a:t>
            </a:r>
            <a:endParaRPr lang="de-DE" sz="3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1310452" y="1633880"/>
            <a:ext cx="650190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500" b="1" smtClean="0"/>
              <a:t>Thank You</a:t>
            </a:r>
            <a:endParaRPr lang="de-DE" sz="11500" b="1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uppieren 53"/>
          <p:cNvGrpSpPr/>
          <p:nvPr/>
        </p:nvGrpSpPr>
        <p:grpSpPr>
          <a:xfrm>
            <a:off x="5868144" y="2276872"/>
            <a:ext cx="1440160" cy="2088232"/>
            <a:chOff x="5868144" y="2276872"/>
            <a:chExt cx="1440160" cy="2088232"/>
          </a:xfrm>
        </p:grpSpPr>
        <p:sp>
          <p:nvSpPr>
            <p:cNvPr id="29" name="Abgerundetes Rechteck 28"/>
            <p:cNvSpPr/>
            <p:nvPr/>
          </p:nvSpPr>
          <p:spPr>
            <a:xfrm>
              <a:off x="5868144" y="2276872"/>
              <a:ext cx="1440160" cy="2088232"/>
            </a:xfrm>
            <a:prstGeom prst="roundRect">
              <a:avLst>
                <a:gd name="adj" fmla="val 5128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2400" b="1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Resource</a:t>
              </a:r>
            </a:p>
          </p:txBody>
        </p:sp>
        <p:sp>
          <p:nvSpPr>
            <p:cNvPr id="41" name="Ellipse 40"/>
            <p:cNvSpPr/>
            <p:nvPr/>
          </p:nvSpPr>
          <p:spPr>
            <a:xfrm rot="20556071">
              <a:off x="6012160" y="2707900"/>
              <a:ext cx="504056" cy="5040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Ellipse 50"/>
            <p:cNvSpPr/>
            <p:nvPr/>
          </p:nvSpPr>
          <p:spPr>
            <a:xfrm>
              <a:off x="6660232" y="3211956"/>
              <a:ext cx="504056" cy="5040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3" name="Gruppieren 52"/>
          <p:cNvGrpSpPr/>
          <p:nvPr/>
        </p:nvGrpSpPr>
        <p:grpSpPr>
          <a:xfrm>
            <a:off x="1709540" y="2276872"/>
            <a:ext cx="4014588" cy="2088232"/>
            <a:chOff x="1709540" y="2276872"/>
            <a:chExt cx="4014588" cy="2088232"/>
          </a:xfrm>
        </p:grpSpPr>
        <p:sp>
          <p:nvSpPr>
            <p:cNvPr id="28" name="Abgerundetes Rechteck 27"/>
            <p:cNvSpPr/>
            <p:nvPr/>
          </p:nvSpPr>
          <p:spPr>
            <a:xfrm>
              <a:off x="1709540" y="2276872"/>
              <a:ext cx="4014588" cy="2088232"/>
            </a:xfrm>
            <a:prstGeom prst="roundRect">
              <a:avLst>
                <a:gd name="adj" fmla="val 5128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2400" b="1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Resource</a:t>
              </a:r>
              <a:endParaRPr lang="de-DE" sz="2400" b="1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3" name="Ellipse 32"/>
            <p:cNvSpPr/>
            <p:nvPr/>
          </p:nvSpPr>
          <p:spPr>
            <a:xfrm>
              <a:off x="2483768" y="2635892"/>
              <a:ext cx="504056" cy="5040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/>
            <p:cNvSpPr/>
            <p:nvPr/>
          </p:nvSpPr>
          <p:spPr>
            <a:xfrm>
              <a:off x="1835696" y="3283964"/>
              <a:ext cx="504056" cy="5040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/>
            <p:cNvSpPr/>
            <p:nvPr/>
          </p:nvSpPr>
          <p:spPr>
            <a:xfrm rot="852440">
              <a:off x="3059832" y="3427980"/>
              <a:ext cx="504056" cy="5040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Ellipse 36"/>
            <p:cNvSpPr/>
            <p:nvPr/>
          </p:nvSpPr>
          <p:spPr>
            <a:xfrm rot="19878875">
              <a:off x="4139952" y="3716012"/>
              <a:ext cx="504056" cy="5040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/>
            <p:cNvSpPr/>
            <p:nvPr/>
          </p:nvSpPr>
          <p:spPr>
            <a:xfrm rot="532467">
              <a:off x="3730856" y="2946875"/>
              <a:ext cx="504056" cy="5040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Ellipse 38"/>
            <p:cNvSpPr/>
            <p:nvPr/>
          </p:nvSpPr>
          <p:spPr>
            <a:xfrm rot="19404105">
              <a:off x="4506267" y="2426143"/>
              <a:ext cx="504056" cy="5040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/>
            <p:cNvSpPr/>
            <p:nvPr/>
          </p:nvSpPr>
          <p:spPr>
            <a:xfrm rot="265597">
              <a:off x="5101306" y="3186705"/>
              <a:ext cx="504056" cy="5040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2" name="Gerade Verbindung 41"/>
            <p:cNvCxnSpPr>
              <a:stCxn id="35" idx="7"/>
              <a:endCxn id="33" idx="3"/>
            </p:cNvCxnSpPr>
            <p:nvPr/>
          </p:nvCxnSpPr>
          <p:spPr>
            <a:xfrm flipV="1">
              <a:off x="2265935" y="3066131"/>
              <a:ext cx="291650" cy="29165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42"/>
            <p:cNvCxnSpPr>
              <a:stCxn id="36" idx="1"/>
              <a:endCxn id="33" idx="5"/>
            </p:cNvCxnSpPr>
            <p:nvPr/>
          </p:nvCxnSpPr>
          <p:spPr>
            <a:xfrm flipH="1" flipV="1">
              <a:off x="2914007" y="3066131"/>
              <a:ext cx="268831" cy="39737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43"/>
            <p:cNvCxnSpPr>
              <a:stCxn id="37" idx="1"/>
              <a:endCxn id="36" idx="6"/>
            </p:cNvCxnSpPr>
            <p:nvPr/>
          </p:nvCxnSpPr>
          <p:spPr>
            <a:xfrm flipH="1" flipV="1">
              <a:off x="3556179" y="3741864"/>
              <a:ext cx="593921" cy="15537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44"/>
            <p:cNvCxnSpPr>
              <a:stCxn id="38" idx="3"/>
              <a:endCxn id="36" idx="7"/>
            </p:cNvCxnSpPr>
            <p:nvPr/>
          </p:nvCxnSpPr>
          <p:spPr>
            <a:xfrm flipH="1">
              <a:off x="3528359" y="3347488"/>
              <a:ext cx="250955" cy="20349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>
              <a:stCxn id="39" idx="2"/>
              <a:endCxn id="38" idx="7"/>
            </p:cNvCxnSpPr>
            <p:nvPr/>
          </p:nvCxnSpPr>
          <p:spPr>
            <a:xfrm flipH="1">
              <a:off x="4186454" y="2828430"/>
              <a:ext cx="369504" cy="22188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46"/>
            <p:cNvCxnSpPr>
              <a:stCxn id="40" idx="3"/>
              <a:endCxn id="37" idx="6"/>
            </p:cNvCxnSpPr>
            <p:nvPr/>
          </p:nvCxnSpPr>
          <p:spPr>
            <a:xfrm flipH="1">
              <a:off x="4613076" y="3602658"/>
              <a:ext cx="548824" cy="24440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48"/>
            <p:cNvCxnSpPr>
              <a:stCxn id="40" idx="1"/>
              <a:endCxn id="39" idx="4"/>
            </p:cNvCxnSpPr>
            <p:nvPr/>
          </p:nvCxnSpPr>
          <p:spPr>
            <a:xfrm flipH="1" flipV="1">
              <a:off x="4908554" y="2880508"/>
              <a:ext cx="280855" cy="366791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Now that I've Got a Model – Where's My Application?</a:t>
            </a:r>
          </a:p>
          <a:p>
            <a:r>
              <a:rPr lang="en-US" smtClean="0"/>
              <a:t>© 2012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2" name="Gruppieren 5"/>
          <p:cNvGrpSpPr/>
          <p:nvPr/>
        </p:nvGrpSpPr>
        <p:grpSpPr>
          <a:xfrm>
            <a:off x="1835696" y="2427163"/>
            <a:ext cx="5328592" cy="1793925"/>
            <a:chOff x="2195736" y="2427163"/>
            <a:chExt cx="5328592" cy="1793925"/>
          </a:xfrm>
        </p:grpSpPr>
        <p:sp>
          <p:nvSpPr>
            <p:cNvPr id="7" name="Ellipse 6"/>
            <p:cNvSpPr/>
            <p:nvPr/>
          </p:nvSpPr>
          <p:spPr>
            <a:xfrm>
              <a:off x="2843808" y="2636912"/>
              <a:ext cx="504056" cy="5040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/>
            <p:cNvSpPr/>
            <p:nvPr/>
          </p:nvSpPr>
          <p:spPr>
            <a:xfrm>
              <a:off x="2195736" y="3284984"/>
              <a:ext cx="504056" cy="5040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/>
            <p:cNvSpPr/>
            <p:nvPr/>
          </p:nvSpPr>
          <p:spPr>
            <a:xfrm rot="852440">
              <a:off x="3419872" y="3429000"/>
              <a:ext cx="504056" cy="5040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/>
            <p:cNvSpPr/>
            <p:nvPr/>
          </p:nvSpPr>
          <p:spPr>
            <a:xfrm rot="19878875">
              <a:off x="4499992" y="3717032"/>
              <a:ext cx="504056" cy="5040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/>
            <p:cNvSpPr/>
            <p:nvPr/>
          </p:nvSpPr>
          <p:spPr>
            <a:xfrm rot="532467">
              <a:off x="4090896" y="2947895"/>
              <a:ext cx="504056" cy="5040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/>
            <p:cNvSpPr/>
            <p:nvPr/>
          </p:nvSpPr>
          <p:spPr>
            <a:xfrm rot="19404105">
              <a:off x="4866307" y="2427163"/>
              <a:ext cx="504056" cy="5040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/>
            <p:cNvSpPr/>
            <p:nvPr/>
          </p:nvSpPr>
          <p:spPr>
            <a:xfrm rot="265597">
              <a:off x="5461346" y="3187725"/>
              <a:ext cx="504056" cy="5040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/>
            <p:cNvSpPr/>
            <p:nvPr/>
          </p:nvSpPr>
          <p:spPr>
            <a:xfrm rot="20556071">
              <a:off x="6372200" y="2708920"/>
              <a:ext cx="504056" cy="5040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5" name="Gerade Verbindung 14"/>
            <p:cNvCxnSpPr>
              <a:stCxn id="8" idx="7"/>
              <a:endCxn id="7" idx="3"/>
            </p:cNvCxnSpPr>
            <p:nvPr/>
          </p:nvCxnSpPr>
          <p:spPr>
            <a:xfrm flipV="1">
              <a:off x="2625975" y="3067151"/>
              <a:ext cx="291650" cy="29165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>
              <a:stCxn id="9" idx="1"/>
              <a:endCxn id="7" idx="5"/>
            </p:cNvCxnSpPr>
            <p:nvPr/>
          </p:nvCxnSpPr>
          <p:spPr>
            <a:xfrm flipH="1" flipV="1">
              <a:off x="3274047" y="3067151"/>
              <a:ext cx="268831" cy="39737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>
              <a:stCxn id="10" idx="1"/>
              <a:endCxn id="9" idx="6"/>
            </p:cNvCxnSpPr>
            <p:nvPr/>
          </p:nvCxnSpPr>
          <p:spPr>
            <a:xfrm flipH="1" flipV="1">
              <a:off x="3916219" y="3742884"/>
              <a:ext cx="593921" cy="15537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>
              <a:stCxn id="11" idx="3"/>
              <a:endCxn id="9" idx="7"/>
            </p:cNvCxnSpPr>
            <p:nvPr/>
          </p:nvCxnSpPr>
          <p:spPr>
            <a:xfrm flipH="1">
              <a:off x="3888399" y="3348508"/>
              <a:ext cx="250955" cy="20349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>
              <a:stCxn id="12" idx="2"/>
              <a:endCxn id="11" idx="7"/>
            </p:cNvCxnSpPr>
            <p:nvPr/>
          </p:nvCxnSpPr>
          <p:spPr>
            <a:xfrm flipH="1">
              <a:off x="4546494" y="2829450"/>
              <a:ext cx="369504" cy="22188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>
              <a:stCxn id="13" idx="3"/>
              <a:endCxn id="10" idx="6"/>
            </p:cNvCxnSpPr>
            <p:nvPr/>
          </p:nvCxnSpPr>
          <p:spPr>
            <a:xfrm flipH="1">
              <a:off x="4973116" y="3603678"/>
              <a:ext cx="548824" cy="24440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>
              <a:stCxn id="13" idx="7"/>
              <a:endCxn id="14" idx="2"/>
            </p:cNvCxnSpPr>
            <p:nvPr/>
          </p:nvCxnSpPr>
          <p:spPr>
            <a:xfrm flipV="1">
              <a:off x="5904808" y="3036310"/>
              <a:ext cx="478923" cy="23951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>
              <a:stCxn id="13" idx="1"/>
              <a:endCxn id="12" idx="4"/>
            </p:cNvCxnSpPr>
            <p:nvPr/>
          </p:nvCxnSpPr>
          <p:spPr>
            <a:xfrm flipH="1" flipV="1">
              <a:off x="5268594" y="2881528"/>
              <a:ext cx="280855" cy="366791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>
              <a:stCxn id="12" idx="5"/>
              <a:endCxn id="14" idx="1"/>
            </p:cNvCxnSpPr>
            <p:nvPr/>
          </p:nvCxnSpPr>
          <p:spPr>
            <a:xfrm>
              <a:off x="5367659" y="2716016"/>
              <a:ext cx="1033223" cy="1281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lipse 23"/>
            <p:cNvSpPr/>
            <p:nvPr/>
          </p:nvSpPr>
          <p:spPr>
            <a:xfrm>
              <a:off x="7020272" y="3212976"/>
              <a:ext cx="504056" cy="5040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5" name="Gerade Verbindung 24"/>
            <p:cNvCxnSpPr>
              <a:stCxn id="24" idx="2"/>
              <a:endCxn id="13" idx="6"/>
            </p:cNvCxnSpPr>
            <p:nvPr/>
          </p:nvCxnSpPr>
          <p:spPr>
            <a:xfrm flipH="1" flipV="1">
              <a:off x="5964650" y="3459205"/>
              <a:ext cx="1055622" cy="579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Abgerundetes Rechteck 25"/>
          <p:cNvSpPr/>
          <p:nvPr/>
        </p:nvSpPr>
        <p:spPr>
          <a:xfrm>
            <a:off x="1259632" y="404664"/>
            <a:ext cx="6552728" cy="864096"/>
          </a:xfrm>
          <a:prstGeom prst="roundRect">
            <a:avLst>
              <a:gd name="adj" fmla="val 9241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User Interface</a:t>
            </a:r>
            <a:endParaRPr lang="de-DE" sz="3200" b="1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1043608" y="5013176"/>
            <a:ext cx="6984776" cy="1224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Abgerundetes Rechteck 26"/>
          <p:cNvSpPr/>
          <p:nvPr/>
        </p:nvSpPr>
        <p:spPr>
          <a:xfrm>
            <a:off x="1259632" y="5013176"/>
            <a:ext cx="6552728" cy="864096"/>
          </a:xfrm>
          <a:prstGeom prst="roundRect">
            <a:avLst>
              <a:gd name="adj" fmla="val 9241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Storage Layer</a:t>
            </a:r>
            <a:endParaRPr lang="de-DE" sz="3200" b="1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Abgerundetes Rechteck 31"/>
          <p:cNvSpPr/>
          <p:nvPr/>
        </p:nvSpPr>
        <p:spPr>
          <a:xfrm>
            <a:off x="1475656" y="5157192"/>
            <a:ext cx="6120680" cy="576064"/>
          </a:xfrm>
          <a:prstGeom prst="roundRect">
            <a:avLst>
              <a:gd name="adj" fmla="val 1976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400" b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Resource Set</a:t>
            </a:r>
            <a:endParaRPr lang="de-DE" sz="24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7" name="Picture 3" descr="C:\Users\Stepper\AppData\Local\Microsoft\Windows\Temporary Internet Files\Content.IE5\YN3FBL9D\MC900370852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4478" y="4748592"/>
            <a:ext cx="915314" cy="914400"/>
          </a:xfrm>
          <a:prstGeom prst="rect">
            <a:avLst/>
          </a:prstGeom>
          <a:noFill/>
        </p:spPr>
      </p:pic>
      <p:cxnSp>
        <p:nvCxnSpPr>
          <p:cNvPr id="48" name="Gerade Verbindung 47"/>
          <p:cNvCxnSpPr>
            <a:stCxn id="40" idx="7"/>
            <a:endCxn id="41" idx="2"/>
          </p:cNvCxnSpPr>
          <p:nvPr/>
        </p:nvCxnSpPr>
        <p:spPr>
          <a:xfrm flipV="1">
            <a:off x="5544768" y="3035290"/>
            <a:ext cx="478923" cy="23951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/>
          <p:cNvCxnSpPr>
            <a:stCxn id="39" idx="5"/>
            <a:endCxn id="41" idx="1"/>
          </p:cNvCxnSpPr>
          <p:nvPr/>
        </p:nvCxnSpPr>
        <p:spPr>
          <a:xfrm>
            <a:off x="5007619" y="2714996"/>
            <a:ext cx="1033223" cy="1281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>
            <a:stCxn id="51" idx="2"/>
            <a:endCxn id="40" idx="6"/>
          </p:cNvCxnSpPr>
          <p:nvPr/>
        </p:nvCxnSpPr>
        <p:spPr>
          <a:xfrm flipH="1" flipV="1">
            <a:off x="5604610" y="3458185"/>
            <a:ext cx="1055622" cy="579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9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3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1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Now that I've Got a Model – Where's My Application?</a:t>
            </a:r>
          </a:p>
          <a:p>
            <a:r>
              <a:rPr lang="en-US" smtClean="0"/>
              <a:t>© 2012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6" name="Abgerundetes Rechteck 25"/>
          <p:cNvSpPr/>
          <p:nvPr/>
        </p:nvSpPr>
        <p:spPr>
          <a:xfrm>
            <a:off x="1259632" y="404664"/>
            <a:ext cx="6552728" cy="864096"/>
          </a:xfrm>
          <a:prstGeom prst="roundRect">
            <a:avLst>
              <a:gd name="adj" fmla="val 9241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User Interface</a:t>
            </a:r>
            <a:endParaRPr lang="de-DE" sz="3200" b="1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1043608" y="5013176"/>
            <a:ext cx="6984776" cy="1224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Abgerundetes Rechteck 26"/>
          <p:cNvSpPr/>
          <p:nvPr/>
        </p:nvSpPr>
        <p:spPr>
          <a:xfrm>
            <a:off x="1259632" y="5013176"/>
            <a:ext cx="6552728" cy="864096"/>
          </a:xfrm>
          <a:prstGeom prst="roundRect">
            <a:avLst>
              <a:gd name="adj" fmla="val 9241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Storage Layer</a:t>
            </a:r>
            <a:endParaRPr lang="de-DE" sz="3200" b="1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Abgerundetes Rechteck 31"/>
          <p:cNvSpPr/>
          <p:nvPr/>
        </p:nvSpPr>
        <p:spPr>
          <a:xfrm>
            <a:off x="1475656" y="5157192"/>
            <a:ext cx="6120680" cy="576064"/>
          </a:xfrm>
          <a:prstGeom prst="roundRect">
            <a:avLst>
              <a:gd name="adj" fmla="val 1976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400" b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Resource Set</a:t>
            </a:r>
            <a:endParaRPr lang="de-DE" sz="24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7" name="Picture 3" descr="C:\Users\Stepper\AppData\Local\Microsoft\Windows\Temporary Internet Files\Content.IE5\YN3FBL9D\MC900370852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4478" y="4748592"/>
            <a:ext cx="915314" cy="914400"/>
          </a:xfrm>
          <a:prstGeom prst="rect">
            <a:avLst/>
          </a:prstGeom>
          <a:noFill/>
        </p:spPr>
      </p:pic>
      <p:grpSp>
        <p:nvGrpSpPr>
          <p:cNvPr id="53" name="Gruppieren 52"/>
          <p:cNvGrpSpPr/>
          <p:nvPr/>
        </p:nvGrpSpPr>
        <p:grpSpPr>
          <a:xfrm>
            <a:off x="1835696" y="2427163"/>
            <a:ext cx="5328592" cy="1793925"/>
            <a:chOff x="1835696" y="2427163"/>
            <a:chExt cx="5328592" cy="1793925"/>
          </a:xfrm>
        </p:grpSpPr>
        <p:sp>
          <p:nvSpPr>
            <p:cNvPr id="7" name="Ellipse 6"/>
            <p:cNvSpPr/>
            <p:nvPr/>
          </p:nvSpPr>
          <p:spPr>
            <a:xfrm>
              <a:off x="2483768" y="2636912"/>
              <a:ext cx="504056" cy="5040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/>
            <p:cNvSpPr/>
            <p:nvPr/>
          </p:nvSpPr>
          <p:spPr>
            <a:xfrm>
              <a:off x="1835696" y="3284984"/>
              <a:ext cx="504056" cy="5040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/>
            <p:cNvSpPr/>
            <p:nvPr/>
          </p:nvSpPr>
          <p:spPr>
            <a:xfrm rot="852440">
              <a:off x="3059832" y="3429000"/>
              <a:ext cx="504056" cy="5040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/>
            <p:cNvSpPr/>
            <p:nvPr/>
          </p:nvSpPr>
          <p:spPr>
            <a:xfrm rot="19878875">
              <a:off x="4139952" y="3717032"/>
              <a:ext cx="504056" cy="5040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/>
            <p:cNvSpPr/>
            <p:nvPr/>
          </p:nvSpPr>
          <p:spPr>
            <a:xfrm rot="532467">
              <a:off x="3730856" y="2947895"/>
              <a:ext cx="504056" cy="5040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/>
            <p:cNvSpPr/>
            <p:nvPr/>
          </p:nvSpPr>
          <p:spPr>
            <a:xfrm rot="19404105">
              <a:off x="4506267" y="2427163"/>
              <a:ext cx="504056" cy="5040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/>
            <p:cNvSpPr/>
            <p:nvPr/>
          </p:nvSpPr>
          <p:spPr>
            <a:xfrm rot="265597">
              <a:off x="5101306" y="3187725"/>
              <a:ext cx="504056" cy="5040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/>
            <p:cNvSpPr/>
            <p:nvPr/>
          </p:nvSpPr>
          <p:spPr>
            <a:xfrm rot="20556071">
              <a:off x="6012160" y="2708920"/>
              <a:ext cx="504056" cy="5040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5" name="Gerade Verbindung 14"/>
            <p:cNvCxnSpPr>
              <a:stCxn id="8" idx="7"/>
              <a:endCxn id="7" idx="3"/>
            </p:cNvCxnSpPr>
            <p:nvPr/>
          </p:nvCxnSpPr>
          <p:spPr>
            <a:xfrm flipV="1">
              <a:off x="2265935" y="3067151"/>
              <a:ext cx="291650" cy="29165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>
              <a:stCxn id="9" idx="1"/>
              <a:endCxn id="7" idx="5"/>
            </p:cNvCxnSpPr>
            <p:nvPr/>
          </p:nvCxnSpPr>
          <p:spPr>
            <a:xfrm flipH="1" flipV="1">
              <a:off x="2914007" y="3067151"/>
              <a:ext cx="268831" cy="39737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>
              <a:stCxn id="10" idx="1"/>
              <a:endCxn id="9" idx="6"/>
            </p:cNvCxnSpPr>
            <p:nvPr/>
          </p:nvCxnSpPr>
          <p:spPr>
            <a:xfrm flipH="1" flipV="1">
              <a:off x="3556179" y="3742884"/>
              <a:ext cx="593921" cy="15537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>
              <a:stCxn id="11" idx="3"/>
              <a:endCxn id="9" idx="7"/>
            </p:cNvCxnSpPr>
            <p:nvPr/>
          </p:nvCxnSpPr>
          <p:spPr>
            <a:xfrm flipH="1">
              <a:off x="3528359" y="3348508"/>
              <a:ext cx="250955" cy="20349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>
              <a:stCxn id="12" idx="2"/>
              <a:endCxn id="11" idx="7"/>
            </p:cNvCxnSpPr>
            <p:nvPr/>
          </p:nvCxnSpPr>
          <p:spPr>
            <a:xfrm flipH="1">
              <a:off x="4186454" y="2829450"/>
              <a:ext cx="369504" cy="22188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>
              <a:stCxn id="13" idx="3"/>
              <a:endCxn id="10" idx="6"/>
            </p:cNvCxnSpPr>
            <p:nvPr/>
          </p:nvCxnSpPr>
          <p:spPr>
            <a:xfrm flipH="1">
              <a:off x="4613076" y="3603678"/>
              <a:ext cx="548824" cy="24440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>
              <a:stCxn id="13" idx="7"/>
              <a:endCxn id="14" idx="2"/>
            </p:cNvCxnSpPr>
            <p:nvPr/>
          </p:nvCxnSpPr>
          <p:spPr>
            <a:xfrm flipV="1">
              <a:off x="5544768" y="3036310"/>
              <a:ext cx="478923" cy="23951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>
              <a:stCxn id="13" idx="1"/>
              <a:endCxn id="12" idx="4"/>
            </p:cNvCxnSpPr>
            <p:nvPr/>
          </p:nvCxnSpPr>
          <p:spPr>
            <a:xfrm flipH="1" flipV="1">
              <a:off x="4908554" y="2881528"/>
              <a:ext cx="280855" cy="366791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>
              <a:stCxn id="12" idx="5"/>
              <a:endCxn id="14" idx="1"/>
            </p:cNvCxnSpPr>
            <p:nvPr/>
          </p:nvCxnSpPr>
          <p:spPr>
            <a:xfrm>
              <a:off x="5007619" y="2716016"/>
              <a:ext cx="1033223" cy="1281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lipse 23"/>
            <p:cNvSpPr/>
            <p:nvPr/>
          </p:nvSpPr>
          <p:spPr>
            <a:xfrm>
              <a:off x="6660232" y="3212976"/>
              <a:ext cx="504056" cy="5040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5" name="Gerade Verbindung 24"/>
            <p:cNvCxnSpPr>
              <a:stCxn id="24" idx="2"/>
              <a:endCxn id="13" idx="6"/>
            </p:cNvCxnSpPr>
            <p:nvPr/>
          </p:nvCxnSpPr>
          <p:spPr>
            <a:xfrm flipH="1" flipV="1">
              <a:off x="5604610" y="3459205"/>
              <a:ext cx="1055622" cy="579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47"/>
            <p:cNvCxnSpPr>
              <a:stCxn id="40" idx="7"/>
              <a:endCxn id="41" idx="2"/>
            </p:cNvCxnSpPr>
            <p:nvPr/>
          </p:nvCxnSpPr>
          <p:spPr>
            <a:xfrm flipV="1">
              <a:off x="5544768" y="3035290"/>
              <a:ext cx="478923" cy="23951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49"/>
            <p:cNvCxnSpPr>
              <a:stCxn id="39" idx="5"/>
              <a:endCxn id="41" idx="1"/>
            </p:cNvCxnSpPr>
            <p:nvPr/>
          </p:nvCxnSpPr>
          <p:spPr>
            <a:xfrm>
              <a:off x="5007619" y="2714996"/>
              <a:ext cx="1033223" cy="1281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51"/>
            <p:cNvCxnSpPr>
              <a:stCxn id="51" idx="2"/>
              <a:endCxn id="40" idx="6"/>
            </p:cNvCxnSpPr>
            <p:nvPr/>
          </p:nvCxnSpPr>
          <p:spPr>
            <a:xfrm flipH="1" flipV="1">
              <a:off x="5604610" y="3458185"/>
              <a:ext cx="1055622" cy="579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3" descr="C:\Users\Stepper\AppData\Local\Microsoft\Windows\Temporary Internet Files\Content.IE5\78Q308BH\MM900336732[1]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50105" y="404664"/>
            <a:ext cx="961655" cy="864096"/>
          </a:xfrm>
          <a:prstGeom prst="rect">
            <a:avLst/>
          </a:prstGeom>
          <a:noFill/>
        </p:spPr>
      </p:pic>
      <p:sp>
        <p:nvSpPr>
          <p:cNvPr id="35" name="Rechteck 34"/>
          <p:cNvSpPr/>
          <p:nvPr/>
        </p:nvSpPr>
        <p:spPr>
          <a:xfrm>
            <a:off x="428596" y="692696"/>
            <a:ext cx="50405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32" grpId="0" animBg="1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uppieren 58"/>
          <p:cNvGrpSpPr/>
          <p:nvPr/>
        </p:nvGrpSpPr>
        <p:grpSpPr>
          <a:xfrm>
            <a:off x="1709540" y="2276872"/>
            <a:ext cx="4014588" cy="2088232"/>
            <a:chOff x="1709540" y="2276872"/>
            <a:chExt cx="4014588" cy="2088232"/>
          </a:xfrm>
        </p:grpSpPr>
        <p:sp>
          <p:nvSpPr>
            <p:cNvPr id="35" name="Abgerundetes Rechteck 34"/>
            <p:cNvSpPr/>
            <p:nvPr/>
          </p:nvSpPr>
          <p:spPr>
            <a:xfrm>
              <a:off x="1709540" y="2276872"/>
              <a:ext cx="4014588" cy="2088232"/>
            </a:xfrm>
            <a:prstGeom prst="roundRect">
              <a:avLst>
                <a:gd name="adj" fmla="val 5128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2400" b="1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Resource</a:t>
              </a:r>
              <a:endParaRPr lang="de-DE" sz="2400" b="1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7" name="Ellipse 36"/>
            <p:cNvSpPr/>
            <p:nvPr/>
          </p:nvSpPr>
          <p:spPr>
            <a:xfrm>
              <a:off x="2483768" y="2636912"/>
              <a:ext cx="504056" cy="5040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/>
            <p:cNvSpPr/>
            <p:nvPr/>
          </p:nvSpPr>
          <p:spPr>
            <a:xfrm>
              <a:off x="1835696" y="3284984"/>
              <a:ext cx="504056" cy="5040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Ellipse 38"/>
            <p:cNvSpPr/>
            <p:nvPr/>
          </p:nvSpPr>
          <p:spPr>
            <a:xfrm rot="852440">
              <a:off x="3059832" y="3429000"/>
              <a:ext cx="504056" cy="5040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/>
            <p:cNvSpPr/>
            <p:nvPr/>
          </p:nvSpPr>
          <p:spPr>
            <a:xfrm rot="19878875">
              <a:off x="4139952" y="3717032"/>
              <a:ext cx="504056" cy="5040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/>
            <p:cNvSpPr/>
            <p:nvPr/>
          </p:nvSpPr>
          <p:spPr>
            <a:xfrm rot="532467">
              <a:off x="3730856" y="2947895"/>
              <a:ext cx="504056" cy="5040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/>
            <p:cNvSpPr/>
            <p:nvPr/>
          </p:nvSpPr>
          <p:spPr>
            <a:xfrm rot="19404105">
              <a:off x="4506267" y="2427163"/>
              <a:ext cx="504056" cy="5040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Ellipse 42"/>
            <p:cNvSpPr/>
            <p:nvPr/>
          </p:nvSpPr>
          <p:spPr>
            <a:xfrm rot="265597">
              <a:off x="5101306" y="3187725"/>
              <a:ext cx="504056" cy="5040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5" name="Gerade Verbindung 44"/>
            <p:cNvCxnSpPr>
              <a:stCxn id="38" idx="7"/>
              <a:endCxn id="37" idx="3"/>
            </p:cNvCxnSpPr>
            <p:nvPr/>
          </p:nvCxnSpPr>
          <p:spPr>
            <a:xfrm flipV="1">
              <a:off x="2265935" y="3067151"/>
              <a:ext cx="291650" cy="29165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>
              <a:stCxn id="39" idx="1"/>
              <a:endCxn id="37" idx="5"/>
            </p:cNvCxnSpPr>
            <p:nvPr/>
          </p:nvCxnSpPr>
          <p:spPr>
            <a:xfrm flipH="1" flipV="1">
              <a:off x="2914007" y="3067151"/>
              <a:ext cx="268831" cy="39737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46"/>
            <p:cNvCxnSpPr>
              <a:stCxn id="40" idx="1"/>
              <a:endCxn id="39" idx="6"/>
            </p:cNvCxnSpPr>
            <p:nvPr/>
          </p:nvCxnSpPr>
          <p:spPr>
            <a:xfrm flipH="1" flipV="1">
              <a:off x="3556179" y="3742884"/>
              <a:ext cx="593921" cy="15537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48"/>
            <p:cNvCxnSpPr>
              <a:stCxn id="41" idx="3"/>
              <a:endCxn id="39" idx="7"/>
            </p:cNvCxnSpPr>
            <p:nvPr/>
          </p:nvCxnSpPr>
          <p:spPr>
            <a:xfrm flipH="1">
              <a:off x="3528359" y="3348508"/>
              <a:ext cx="250955" cy="20349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50"/>
            <p:cNvCxnSpPr>
              <a:stCxn id="42" idx="2"/>
              <a:endCxn id="41" idx="7"/>
            </p:cNvCxnSpPr>
            <p:nvPr/>
          </p:nvCxnSpPr>
          <p:spPr>
            <a:xfrm flipH="1">
              <a:off x="4186454" y="2829450"/>
              <a:ext cx="369504" cy="22188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52"/>
            <p:cNvCxnSpPr>
              <a:stCxn id="43" idx="3"/>
              <a:endCxn id="40" idx="6"/>
            </p:cNvCxnSpPr>
            <p:nvPr/>
          </p:nvCxnSpPr>
          <p:spPr>
            <a:xfrm flipH="1">
              <a:off x="4613076" y="3603678"/>
              <a:ext cx="548824" cy="24440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>
              <a:stCxn id="43" idx="1"/>
              <a:endCxn id="42" idx="4"/>
            </p:cNvCxnSpPr>
            <p:nvPr/>
          </p:nvCxnSpPr>
          <p:spPr>
            <a:xfrm flipH="1" flipV="1">
              <a:off x="4908554" y="2881528"/>
              <a:ext cx="280855" cy="366791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uppieren 59"/>
          <p:cNvGrpSpPr/>
          <p:nvPr/>
        </p:nvGrpSpPr>
        <p:grpSpPr>
          <a:xfrm>
            <a:off x="5868144" y="2276872"/>
            <a:ext cx="1440160" cy="2088232"/>
            <a:chOff x="5868144" y="2276872"/>
            <a:chExt cx="1440160" cy="2088232"/>
          </a:xfrm>
        </p:grpSpPr>
        <p:sp>
          <p:nvSpPr>
            <p:cNvPr id="33" name="Abgerundetes Rechteck 32"/>
            <p:cNvSpPr/>
            <p:nvPr/>
          </p:nvSpPr>
          <p:spPr>
            <a:xfrm>
              <a:off x="5868144" y="2276872"/>
              <a:ext cx="1440160" cy="2088232"/>
            </a:xfrm>
            <a:prstGeom prst="roundRect">
              <a:avLst>
                <a:gd name="adj" fmla="val 5128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2400" b="1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Resource</a:t>
              </a:r>
            </a:p>
          </p:txBody>
        </p:sp>
        <p:sp>
          <p:nvSpPr>
            <p:cNvPr id="44" name="Ellipse 43"/>
            <p:cNvSpPr/>
            <p:nvPr/>
          </p:nvSpPr>
          <p:spPr>
            <a:xfrm rot="20556071">
              <a:off x="6012160" y="2708920"/>
              <a:ext cx="504056" cy="5040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Ellipse 56"/>
            <p:cNvSpPr/>
            <p:nvPr/>
          </p:nvSpPr>
          <p:spPr>
            <a:xfrm>
              <a:off x="6660232" y="3212976"/>
              <a:ext cx="504056" cy="5040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Now that I've Got a Model – Where's My Application?</a:t>
            </a:r>
          </a:p>
          <a:p>
            <a:r>
              <a:rPr lang="en-US" smtClean="0"/>
              <a:t>© 2012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6" name="Abgerundetes Rechteck 25"/>
          <p:cNvSpPr/>
          <p:nvPr/>
        </p:nvSpPr>
        <p:spPr>
          <a:xfrm>
            <a:off x="1259632" y="404664"/>
            <a:ext cx="6552728" cy="864096"/>
          </a:xfrm>
          <a:prstGeom prst="roundRect">
            <a:avLst>
              <a:gd name="adj" fmla="val 9241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User Interface</a:t>
            </a:r>
            <a:endParaRPr lang="de-DE" sz="3200" b="1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1043608" y="5013176"/>
            <a:ext cx="6984776" cy="1224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Abgerundetes Rechteck 26"/>
          <p:cNvSpPr/>
          <p:nvPr/>
        </p:nvSpPr>
        <p:spPr>
          <a:xfrm>
            <a:off x="1259632" y="5013176"/>
            <a:ext cx="6552728" cy="864096"/>
          </a:xfrm>
          <a:prstGeom prst="roundRect">
            <a:avLst>
              <a:gd name="adj" fmla="val 9241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Storage Layer</a:t>
            </a:r>
            <a:endParaRPr lang="de-DE" sz="3200" b="1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Abgerundetes Rechteck 31"/>
          <p:cNvSpPr/>
          <p:nvPr/>
        </p:nvSpPr>
        <p:spPr>
          <a:xfrm>
            <a:off x="1475656" y="5157192"/>
            <a:ext cx="6120680" cy="576064"/>
          </a:xfrm>
          <a:prstGeom prst="roundRect">
            <a:avLst>
              <a:gd name="adj" fmla="val 1976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400" b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Resource Set</a:t>
            </a:r>
            <a:endParaRPr lang="de-DE" sz="24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7" name="Picture 3" descr="C:\Users\Stepper\AppData\Local\Microsoft\Windows\Temporary Internet Files\Content.IE5\YN3FBL9D\MC900370852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4478" y="4748592"/>
            <a:ext cx="915314" cy="914400"/>
          </a:xfrm>
          <a:prstGeom prst="rect">
            <a:avLst/>
          </a:prstGeom>
          <a:noFill/>
        </p:spPr>
      </p:pic>
      <p:cxnSp>
        <p:nvCxnSpPr>
          <p:cNvPr id="54" name="Gerade Verbindung 53"/>
          <p:cNvCxnSpPr>
            <a:stCxn id="43" idx="7"/>
            <a:endCxn id="44" idx="2"/>
          </p:cNvCxnSpPr>
          <p:nvPr/>
        </p:nvCxnSpPr>
        <p:spPr>
          <a:xfrm flipV="1">
            <a:off x="5544768" y="3036310"/>
            <a:ext cx="478923" cy="23951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>
            <a:stCxn id="42" idx="5"/>
            <a:endCxn id="44" idx="1"/>
          </p:cNvCxnSpPr>
          <p:nvPr/>
        </p:nvCxnSpPr>
        <p:spPr>
          <a:xfrm>
            <a:off x="5007619" y="2716016"/>
            <a:ext cx="1033223" cy="1281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>
            <a:stCxn id="57" idx="2"/>
            <a:endCxn id="43" idx="6"/>
          </p:cNvCxnSpPr>
          <p:nvPr/>
        </p:nvCxnSpPr>
        <p:spPr>
          <a:xfrm flipH="1" flipV="1">
            <a:off x="5604610" y="3459205"/>
            <a:ext cx="1055622" cy="579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4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0.33333 L -3.61111E-6 7.40741E-7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4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33333 L -2.5E-6 7.40741E-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85" decel="100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385" decel="100000"/>
                                        <p:tgtEl>
                                          <p:spTgt spid="5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7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8" dur="385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9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0" dur="385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1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2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85" decel="100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385" decel="100000"/>
                                        <p:tgtEl>
                                          <p:spTgt spid="5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6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7" dur="385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8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9" dur="385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0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1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385" decel="100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385" decel="100000"/>
                                        <p:tgtEl>
                                          <p:spTgt spid="5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5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6" dur="385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7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8" dur="385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9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32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2" dur="3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63" dur="3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4" dur="3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3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66" dur="3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60" fill="hold">
                                          <p:stCondLst>
                                            <p:cond delay="6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8" dur="6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60" fill="hold">
                                          <p:stCondLst>
                                            <p:cond delay="18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0" dur="60" fill="hold">
                                          <p:stCondLst>
                                            <p:cond delay="24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32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72" dur="3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73" dur="3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4" dur="3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3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76" dur="3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7" dur="60" fill="hold">
                                          <p:stCondLst>
                                            <p:cond delay="6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8" dur="6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9" dur="60" fill="hold">
                                          <p:stCondLst>
                                            <p:cond delay="18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0" dur="60" fill="hold">
                                          <p:stCondLst>
                                            <p:cond delay="24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1" presetID="32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82" dur="3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83" dur="3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4" dur="3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3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86" dur="3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7" dur="60" fill="hold">
                                          <p:stCondLst>
                                            <p:cond delay="6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8" dur="6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9" dur="60" fill="hold">
                                          <p:stCondLst>
                                            <p:cond delay="18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0" dur="60" fill="hold">
                                          <p:stCondLst>
                                            <p:cond delay="24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smtClean="0"/>
              <a:t>Issues</a:t>
            </a:r>
            <a:endParaRPr lang="de-DE" b="1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899592" y="1571612"/>
            <a:ext cx="7743804" cy="2577468"/>
          </a:xfrm>
        </p:spPr>
        <p:txBody>
          <a:bodyPr/>
          <a:lstStyle/>
          <a:p>
            <a:r>
              <a:rPr lang="de-DE" smtClean="0"/>
              <a:t>URIs are quite general / need central setup</a:t>
            </a:r>
          </a:p>
          <a:p>
            <a:r>
              <a:rPr lang="de-DE" smtClean="0"/>
              <a:t>No overall dirty state</a:t>
            </a:r>
          </a:p>
          <a:p>
            <a:r>
              <a:rPr lang="de-DE" smtClean="0"/>
              <a:t>No commit / rollback (ACID)</a:t>
            </a:r>
          </a:p>
          <a:p>
            <a:r>
              <a:rPr lang="de-DE" smtClean="0"/>
              <a:t>No lifecycle / missing dispose()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Now that I've Got a Model – Where's My Application?</a:t>
            </a:r>
          </a:p>
          <a:p>
            <a:r>
              <a:rPr lang="en-US" smtClean="0"/>
              <a:t>© 2012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2" name="Abgerundetes Rechteck 31"/>
          <p:cNvSpPr/>
          <p:nvPr/>
        </p:nvSpPr>
        <p:spPr>
          <a:xfrm>
            <a:off x="1475656" y="5157192"/>
            <a:ext cx="6120680" cy="576064"/>
          </a:xfrm>
          <a:prstGeom prst="roundRect">
            <a:avLst>
              <a:gd name="adj" fmla="val 1976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400" b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Resource Set</a:t>
            </a:r>
            <a:endParaRPr lang="de-DE" sz="24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7" name="Picture 3" descr="C:\Users\Stepper\AppData\Local\Microsoft\Windows\Temporary Internet Files\Content.IE5\YN3FBL9D\MC900370852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4478" y="4748592"/>
            <a:ext cx="915314" cy="9144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smtClean="0"/>
              <a:t>Data Volumes</a:t>
            </a:r>
            <a:endParaRPr lang="de-DE" b="1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idx="1"/>
          </p:nvPr>
        </p:nvGraphicFramePr>
        <p:xfrm>
          <a:off x="2699792" y="1417638"/>
          <a:ext cx="3600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18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Type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Instances</a:t>
                      </a:r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1" i="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libri"/>
                        </a:rPr>
                        <a:t>Classifications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1" i="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1" i="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libri"/>
                        </a:rPr>
                        <a:t>Products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1" i="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libri"/>
                        </a:rPr>
                        <a:t>88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1" i="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libri"/>
                        </a:rPr>
                        <a:t>Components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1" i="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libri"/>
                        </a:rPr>
                        <a:t>470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1" i="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libri"/>
                        </a:rPr>
                        <a:t>Versions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1" i="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libri"/>
                        </a:rPr>
                        <a:t>1079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1" i="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libri"/>
                        </a:rPr>
                        <a:t>Myzillas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1" i="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libri"/>
                        </a:rPr>
                        <a:t>27259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1" i="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libri"/>
                        </a:rPr>
                        <a:t>Comments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1" i="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libri"/>
                        </a:rPr>
                        <a:t>35799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Total Objects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64707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Now that I've Got a Model – Where's My Application?</a:t>
            </a:r>
          </a:p>
          <a:p>
            <a:r>
              <a:rPr lang="en-US" smtClean="0"/>
              <a:t>© 2012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2" name="Abgerundetes Rechteck 31"/>
          <p:cNvSpPr/>
          <p:nvPr/>
        </p:nvSpPr>
        <p:spPr>
          <a:xfrm>
            <a:off x="1475656" y="5157192"/>
            <a:ext cx="6120680" cy="576064"/>
          </a:xfrm>
          <a:prstGeom prst="roundRect">
            <a:avLst>
              <a:gd name="adj" fmla="val 1976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400" b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Resource Set</a:t>
            </a:r>
            <a:endParaRPr lang="de-DE" sz="24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7" name="Picture 3" descr="C:\Users\Stepper\AppData\Local\Microsoft\Windows\Temporary Internet Files\Content.IE5\YN3FBL9D\MC900370852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4478" y="4748592"/>
            <a:ext cx="915314" cy="9144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plat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2134</Words>
  <Application>Microsoft Office PowerPoint</Application>
  <PresentationFormat>Bildschirmpräsentation (4:3)</PresentationFormat>
  <Paragraphs>764</Paragraphs>
  <Slides>47</Slides>
  <Notes>33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47</vt:i4>
      </vt:variant>
    </vt:vector>
  </HeadingPairs>
  <TitlesOfParts>
    <vt:vector size="48" baseType="lpstr">
      <vt:lpstr>Template</vt:lpstr>
      <vt:lpstr>Now that I've Got a Model </vt:lpstr>
      <vt:lpstr>Folie 2</vt:lpstr>
      <vt:lpstr>Folie 3</vt:lpstr>
      <vt:lpstr>Folie 4</vt:lpstr>
      <vt:lpstr>Folie 5</vt:lpstr>
      <vt:lpstr>Folie 6</vt:lpstr>
      <vt:lpstr>Folie 7</vt:lpstr>
      <vt:lpstr>Issues</vt:lpstr>
      <vt:lpstr>Data Volumes</vt:lpstr>
      <vt:lpstr>Folie 10</vt:lpstr>
      <vt:lpstr>Folie 11</vt:lpstr>
      <vt:lpstr>Folie 12</vt:lpstr>
      <vt:lpstr>Folie 13</vt:lpstr>
      <vt:lpstr>Folie 14</vt:lpstr>
      <vt:lpstr>Folie 15</vt:lpstr>
      <vt:lpstr>Folie 16</vt:lpstr>
      <vt:lpstr>Folie 17</vt:lpstr>
      <vt:lpstr>Folie 18</vt:lpstr>
      <vt:lpstr>Folie 19</vt:lpstr>
      <vt:lpstr>Folie 20</vt:lpstr>
      <vt:lpstr>Folie 21</vt:lpstr>
      <vt:lpstr>Folie 22</vt:lpstr>
      <vt:lpstr>Folie 23</vt:lpstr>
      <vt:lpstr>Folie 24</vt:lpstr>
      <vt:lpstr>Folie 25</vt:lpstr>
      <vt:lpstr>Folie 26</vt:lpstr>
      <vt:lpstr>Folie 27</vt:lpstr>
      <vt:lpstr>Folie 28</vt:lpstr>
      <vt:lpstr>Folie 29</vt:lpstr>
      <vt:lpstr>Folie 30</vt:lpstr>
      <vt:lpstr>Folie 31</vt:lpstr>
      <vt:lpstr>Folie 32</vt:lpstr>
      <vt:lpstr>Folie 33</vt:lpstr>
      <vt:lpstr>Folie 34</vt:lpstr>
      <vt:lpstr>Folie 35</vt:lpstr>
      <vt:lpstr>Folie 36</vt:lpstr>
      <vt:lpstr>Folie 37</vt:lpstr>
      <vt:lpstr>Folie 38</vt:lpstr>
      <vt:lpstr>Folie 39</vt:lpstr>
      <vt:lpstr>Folie 40</vt:lpstr>
      <vt:lpstr>Folie 41</vt:lpstr>
      <vt:lpstr>Folie 42</vt:lpstr>
      <vt:lpstr>Folie 43</vt:lpstr>
      <vt:lpstr>Folie 44</vt:lpstr>
      <vt:lpstr>Folie 45</vt:lpstr>
      <vt:lpstr>Folie 46</vt:lpstr>
      <vt:lpstr>Folie 47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CDO Model Repository</dc:title>
  <dc:creator>Eike Stepper</dc:creator>
  <cp:lastModifiedBy>Stepper</cp:lastModifiedBy>
  <cp:revision>2011</cp:revision>
  <dcterms:created xsi:type="dcterms:W3CDTF">2008-08-22T09:52:33Z</dcterms:created>
  <dcterms:modified xsi:type="dcterms:W3CDTF">2012-10-27T06:44:27Z</dcterms:modified>
</cp:coreProperties>
</file>