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notesSlides/notesSlide38.xml" ContentType="application/vnd.openxmlformats-officedocument.presentationml.notesSlide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27.xml" ContentType="application/vnd.openxmlformats-officedocument.presentationml.notesSlide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34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notesSlides/notesSlide3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44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6.xml" ContentType="application/vnd.openxmlformats-officedocument.presentationml.notes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handoutMasters/handoutMaster1.xml" ContentType="application/vnd.openxmlformats-officedocument.presentationml.handoutMaster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notesSlides/notesSlide18.xml" ContentType="application/vnd.openxmlformats-officedocument.presentationml.notesSlide+xml"/>
  <Default Extension="wmf" ContentType="image/x-wmf"/>
  <Override PartName="/ppt/notesSlides/notesSlide36.xml" ContentType="application/vnd.openxmlformats-officedocument.presentationml.notesSlide+xml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notesSlides/notesSlide25.xml" ContentType="application/vnd.openxmlformats-officedocument.presentationml.notesSlide+xml"/>
  <Override PartName="/ppt/notesSlides/notesSlide4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8"/>
  </p:notesMasterIdLst>
  <p:handoutMasterIdLst>
    <p:handoutMasterId r:id="rId59"/>
  </p:handoutMasterIdLst>
  <p:sldIdLst>
    <p:sldId id="256" r:id="rId2"/>
    <p:sldId id="372" r:id="rId3"/>
    <p:sldId id="421" r:id="rId4"/>
    <p:sldId id="422" r:id="rId5"/>
    <p:sldId id="423" r:id="rId6"/>
    <p:sldId id="424" r:id="rId7"/>
    <p:sldId id="425" r:id="rId8"/>
    <p:sldId id="426" r:id="rId9"/>
    <p:sldId id="427" r:id="rId10"/>
    <p:sldId id="428" r:id="rId11"/>
    <p:sldId id="429" r:id="rId12"/>
    <p:sldId id="430" r:id="rId13"/>
    <p:sldId id="431" r:id="rId14"/>
    <p:sldId id="432" r:id="rId15"/>
    <p:sldId id="433" r:id="rId16"/>
    <p:sldId id="434" r:id="rId17"/>
    <p:sldId id="435" r:id="rId18"/>
    <p:sldId id="436" r:id="rId19"/>
    <p:sldId id="437" r:id="rId20"/>
    <p:sldId id="438" r:id="rId21"/>
    <p:sldId id="439" r:id="rId22"/>
    <p:sldId id="440" r:id="rId23"/>
    <p:sldId id="441" r:id="rId24"/>
    <p:sldId id="442" r:id="rId25"/>
    <p:sldId id="443" r:id="rId26"/>
    <p:sldId id="444" r:id="rId27"/>
    <p:sldId id="445" r:id="rId28"/>
    <p:sldId id="446" r:id="rId29"/>
    <p:sldId id="419" r:id="rId30"/>
    <p:sldId id="447" r:id="rId31"/>
    <p:sldId id="396" r:id="rId32"/>
    <p:sldId id="448" r:id="rId33"/>
    <p:sldId id="449" r:id="rId34"/>
    <p:sldId id="395" r:id="rId35"/>
    <p:sldId id="454" r:id="rId36"/>
    <p:sldId id="455" r:id="rId37"/>
    <p:sldId id="456" r:id="rId38"/>
    <p:sldId id="457" r:id="rId39"/>
    <p:sldId id="458" r:id="rId40"/>
    <p:sldId id="459" r:id="rId41"/>
    <p:sldId id="460" r:id="rId42"/>
    <p:sldId id="385" r:id="rId43"/>
    <p:sldId id="477" r:id="rId44"/>
    <p:sldId id="476" r:id="rId45"/>
    <p:sldId id="465" r:id="rId46"/>
    <p:sldId id="466" r:id="rId47"/>
    <p:sldId id="467" r:id="rId48"/>
    <p:sldId id="468" r:id="rId49"/>
    <p:sldId id="469" r:id="rId50"/>
    <p:sldId id="470" r:id="rId51"/>
    <p:sldId id="471" r:id="rId52"/>
    <p:sldId id="472" r:id="rId53"/>
    <p:sldId id="473" r:id="rId54"/>
    <p:sldId id="462" r:id="rId55"/>
    <p:sldId id="463" r:id="rId56"/>
    <p:sldId id="464" r:id="rId57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EE2D"/>
    <a:srgbClr val="00B022"/>
    <a:srgbClr val="FFC247"/>
    <a:srgbClr val="FFFFFF"/>
    <a:srgbClr val="DCDCDC"/>
    <a:srgbClr val="DDDDDD"/>
    <a:srgbClr val="DEDEDE"/>
    <a:srgbClr val="2F2672"/>
    <a:srgbClr val="0066FF"/>
    <a:srgbClr val="806EAA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21" autoAdjust="0"/>
    <p:restoredTop sz="94706" autoAdjust="0"/>
  </p:normalViewPr>
  <p:slideViewPr>
    <p:cSldViewPr snapToObjects="1">
      <p:cViewPr>
        <p:scale>
          <a:sx n="70" d="100"/>
          <a:sy n="70" d="100"/>
        </p:scale>
        <p:origin x="-1392" y="-198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40" d="100"/>
        <a:sy n="40" d="100"/>
      </p:scale>
      <p:origin x="0" y="0"/>
    </p:cViewPr>
  </p:sorterViewPr>
  <p:notesViewPr>
    <p:cSldViewPr snapToObjects="1">
      <p:cViewPr varScale="1">
        <p:scale>
          <a:sx n="101" d="100"/>
          <a:sy n="101" d="100"/>
        </p:scale>
        <p:origin x="-3528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26.03.2010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26.03.2010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  <p:pic>
        <p:nvPicPr>
          <p:cNvPr id="2053" name="Picture 5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214290"/>
            <a:ext cx="2724150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19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6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030413"/>
            <a:ext cx="9144000" cy="2827347"/>
          </a:xfrm>
        </p:spPr>
        <p:txBody>
          <a:bodyPr>
            <a:normAutofit/>
          </a:bodyPr>
          <a:lstStyle/>
          <a:p>
            <a:r>
              <a:rPr lang="en-US" smtClean="0"/>
              <a:t>Scale, Share and Store</a:t>
            </a:r>
            <a:br>
              <a:rPr lang="en-US" smtClean="0"/>
            </a:br>
            <a:r>
              <a:rPr lang="en-US" smtClean="0"/>
              <a:t>your Models with CDO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3" name="Textfeld 2"/>
          <p:cNvSpPr txBox="1"/>
          <p:nvPr/>
        </p:nvSpPr>
        <p:spPr>
          <a:xfrm>
            <a:off x="2643174" y="4572008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Talk, March 24, 2010</a:t>
            </a:r>
          </a:p>
        </p:txBody>
      </p:sp>
      <p:cxnSp>
        <p:nvCxnSpPr>
          <p:cNvPr id="9" name="Gerade Verbindung 8"/>
          <p:cNvCxnSpPr/>
          <p:nvPr/>
        </p:nvCxnSpPr>
        <p:spPr>
          <a:xfrm>
            <a:off x="2939134" y="4912620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>
            <a:off x="2939134" y="4570420"/>
            <a:ext cx="3268191" cy="1588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14876" y="5714093"/>
            <a:ext cx="4214843" cy="5009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3252852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060871" y="2620426"/>
            <a:ext cx="7970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Load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0" name="Wolke 1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4" name="Wolke 2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75" name="Gruppieren 274"/>
          <p:cNvGrpSpPr/>
          <p:nvPr/>
        </p:nvGrpSpPr>
        <p:grpSpPr>
          <a:xfrm>
            <a:off x="1857356" y="2928934"/>
            <a:ext cx="857258" cy="928694"/>
            <a:chOff x="1857356" y="2928934"/>
            <a:chExt cx="857258" cy="928694"/>
          </a:xfrm>
        </p:grpSpPr>
        <p:sp>
          <p:nvSpPr>
            <p:cNvPr id="68" name="Gefaltete Ecke 67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6" name="Gruppieren 275"/>
          <p:cNvGrpSpPr/>
          <p:nvPr/>
        </p:nvGrpSpPr>
        <p:grpSpPr>
          <a:xfrm>
            <a:off x="2928925" y="2928934"/>
            <a:ext cx="857258" cy="928694"/>
            <a:chOff x="2928925" y="2928934"/>
            <a:chExt cx="857258" cy="928694"/>
          </a:xfrm>
        </p:grpSpPr>
        <p:sp>
          <p:nvSpPr>
            <p:cNvPr id="100" name="Gefaltete Ecke 99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1" name="Textfeld 100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7" name="Gruppieren 276"/>
          <p:cNvGrpSpPr/>
          <p:nvPr/>
        </p:nvGrpSpPr>
        <p:grpSpPr>
          <a:xfrm>
            <a:off x="4071933" y="2928934"/>
            <a:ext cx="857258" cy="928694"/>
            <a:chOff x="4071933" y="2928934"/>
            <a:chExt cx="857258" cy="928694"/>
          </a:xfrm>
        </p:grpSpPr>
        <p:sp>
          <p:nvSpPr>
            <p:cNvPr id="102" name="Gefaltete Ecke 101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" name="Textfeld 102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8" name="Gruppieren 277"/>
          <p:cNvGrpSpPr/>
          <p:nvPr/>
        </p:nvGrpSpPr>
        <p:grpSpPr>
          <a:xfrm>
            <a:off x="5214941" y="2928934"/>
            <a:ext cx="857258" cy="928694"/>
            <a:chOff x="5214941" y="2928934"/>
            <a:chExt cx="857258" cy="928694"/>
          </a:xfrm>
        </p:grpSpPr>
        <p:sp>
          <p:nvSpPr>
            <p:cNvPr id="104" name="Gefaltete Ecke 103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79" name="Gruppieren 278"/>
          <p:cNvGrpSpPr/>
          <p:nvPr/>
        </p:nvGrpSpPr>
        <p:grpSpPr>
          <a:xfrm>
            <a:off x="6429386" y="2928934"/>
            <a:ext cx="857258" cy="928694"/>
            <a:chOff x="6429386" y="2928934"/>
            <a:chExt cx="857258" cy="928694"/>
          </a:xfrm>
        </p:grpSpPr>
        <p:sp>
          <p:nvSpPr>
            <p:cNvPr id="106" name="Gefaltete Ecke 105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7" name="Textfeld 106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28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9" name="Gruppieren 238"/>
          <p:cNvGrpSpPr/>
          <p:nvPr/>
        </p:nvGrpSpPr>
        <p:grpSpPr>
          <a:xfrm>
            <a:off x="1486518" y="696658"/>
            <a:ext cx="1571638" cy="1737438"/>
            <a:chOff x="1640935" y="4263331"/>
            <a:chExt cx="1571638" cy="1737438"/>
          </a:xfrm>
        </p:grpSpPr>
        <p:sp>
          <p:nvSpPr>
            <p:cNvPr id="230" name="Ellipse 229"/>
            <p:cNvSpPr/>
            <p:nvPr/>
          </p:nvSpPr>
          <p:spPr>
            <a:xfrm>
              <a:off x="1819530" y="462052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1" name="Ellipse 230"/>
            <p:cNvSpPr/>
            <p:nvPr/>
          </p:nvSpPr>
          <p:spPr>
            <a:xfrm>
              <a:off x="1998125" y="519202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2" name="Ellipse 231"/>
            <p:cNvSpPr/>
            <p:nvPr/>
          </p:nvSpPr>
          <p:spPr>
            <a:xfrm>
              <a:off x="1640935" y="554921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3" name="Ellipse 232"/>
            <p:cNvSpPr/>
            <p:nvPr/>
          </p:nvSpPr>
          <p:spPr>
            <a:xfrm>
              <a:off x="2355316" y="483483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4" name="Ellipse 233"/>
            <p:cNvSpPr/>
            <p:nvPr/>
          </p:nvSpPr>
          <p:spPr>
            <a:xfrm>
              <a:off x="2676787" y="426333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5" name="Ellipse 234"/>
            <p:cNvSpPr/>
            <p:nvPr/>
          </p:nvSpPr>
          <p:spPr>
            <a:xfrm>
              <a:off x="2855382" y="465624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6" name="Ellipse 235"/>
            <p:cNvSpPr/>
            <p:nvPr/>
          </p:nvSpPr>
          <p:spPr>
            <a:xfrm>
              <a:off x="2580077" y="538427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7" name="Ellipse 236"/>
            <p:cNvSpPr/>
            <p:nvPr/>
          </p:nvSpPr>
          <p:spPr>
            <a:xfrm>
              <a:off x="2159464" y="43036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8" name="Ellipse 237"/>
            <p:cNvSpPr/>
            <p:nvPr/>
          </p:nvSpPr>
          <p:spPr>
            <a:xfrm>
              <a:off x="2163072" y="564357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6" name="Gruppieren 245"/>
          <p:cNvGrpSpPr/>
          <p:nvPr/>
        </p:nvGrpSpPr>
        <p:grpSpPr>
          <a:xfrm>
            <a:off x="2823960" y="901374"/>
            <a:ext cx="1154633" cy="1552768"/>
            <a:chOff x="2974088" y="1057985"/>
            <a:chExt cx="1154633" cy="1552768"/>
          </a:xfrm>
        </p:grpSpPr>
        <p:sp>
          <p:nvSpPr>
            <p:cNvPr id="240" name="Ellipse 239"/>
            <p:cNvSpPr/>
            <p:nvPr/>
          </p:nvSpPr>
          <p:spPr>
            <a:xfrm>
              <a:off x="2974088" y="170412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2988909" y="215685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3387044" y="10579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3565636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3387044" y="19509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3771530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54" name="Gruppieren 253"/>
          <p:cNvGrpSpPr/>
          <p:nvPr/>
        </p:nvGrpSpPr>
        <p:grpSpPr>
          <a:xfrm>
            <a:off x="3884916" y="1044250"/>
            <a:ext cx="1348901" cy="1285886"/>
            <a:chOff x="4029982" y="1200862"/>
            <a:chExt cx="1348901" cy="1285886"/>
          </a:xfrm>
        </p:grpSpPr>
        <p:sp>
          <p:nvSpPr>
            <p:cNvPr id="247" name="Ellipse 246"/>
            <p:cNvSpPr/>
            <p:nvPr/>
          </p:nvSpPr>
          <p:spPr>
            <a:xfrm>
              <a:off x="4029982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8" name="Ellipse 247"/>
            <p:cNvSpPr/>
            <p:nvPr/>
          </p:nvSpPr>
          <p:spPr>
            <a:xfrm>
              <a:off x="4029982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9" name="Ellipse 248"/>
            <p:cNvSpPr/>
            <p:nvPr/>
          </p:nvSpPr>
          <p:spPr>
            <a:xfrm>
              <a:off x="4708644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0" name="Ellipse 249"/>
            <p:cNvSpPr/>
            <p:nvPr/>
          </p:nvSpPr>
          <p:spPr>
            <a:xfrm>
              <a:off x="4530048" y="15937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1" name="Ellipse 250"/>
            <p:cNvSpPr/>
            <p:nvPr/>
          </p:nvSpPr>
          <p:spPr>
            <a:xfrm>
              <a:off x="4351452" y="21295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Ellipse 251"/>
            <p:cNvSpPr/>
            <p:nvPr/>
          </p:nvSpPr>
          <p:spPr>
            <a:xfrm>
              <a:off x="4776883" y="19919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3" name="Ellipse 252"/>
            <p:cNvSpPr/>
            <p:nvPr/>
          </p:nvSpPr>
          <p:spPr>
            <a:xfrm>
              <a:off x="5021692" y="14982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63" name="Gruppieren 262"/>
          <p:cNvGrpSpPr/>
          <p:nvPr/>
        </p:nvGrpSpPr>
        <p:grpSpPr>
          <a:xfrm>
            <a:off x="5011242" y="1000108"/>
            <a:ext cx="1411916" cy="1464482"/>
            <a:chOff x="5161370" y="1146271"/>
            <a:chExt cx="1411916" cy="1464482"/>
          </a:xfrm>
        </p:grpSpPr>
        <p:sp>
          <p:nvSpPr>
            <p:cNvPr id="255" name="Ellipse 254"/>
            <p:cNvSpPr/>
            <p:nvPr/>
          </p:nvSpPr>
          <p:spPr>
            <a:xfrm>
              <a:off x="5161370" y="225238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6" name="Ellipse 255"/>
            <p:cNvSpPr/>
            <p:nvPr/>
          </p:nvSpPr>
          <p:spPr>
            <a:xfrm>
              <a:off x="5392530" y="11462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7" name="Ellipse 256"/>
            <p:cNvSpPr/>
            <p:nvPr/>
          </p:nvSpPr>
          <p:spPr>
            <a:xfrm>
              <a:off x="5695130" y="14898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8" name="Ellipse 257"/>
            <p:cNvSpPr/>
            <p:nvPr/>
          </p:nvSpPr>
          <p:spPr>
            <a:xfrm>
              <a:off x="5351587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9" name="Ellipse 258"/>
            <p:cNvSpPr/>
            <p:nvPr/>
          </p:nvSpPr>
          <p:spPr>
            <a:xfrm>
              <a:off x="5708778" y="2129558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0" name="Ellipse 259"/>
            <p:cNvSpPr/>
            <p:nvPr/>
          </p:nvSpPr>
          <p:spPr>
            <a:xfrm>
              <a:off x="6216095" y="22535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1" name="Ellipse 260"/>
            <p:cNvSpPr/>
            <p:nvPr/>
          </p:nvSpPr>
          <p:spPr>
            <a:xfrm>
              <a:off x="6120560" y="17723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2" name="Ellipse 261"/>
            <p:cNvSpPr/>
            <p:nvPr/>
          </p:nvSpPr>
          <p:spPr>
            <a:xfrm>
              <a:off x="6030248" y="12008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74" name="Gruppieren 273"/>
          <p:cNvGrpSpPr/>
          <p:nvPr/>
        </p:nvGrpSpPr>
        <p:grpSpPr>
          <a:xfrm>
            <a:off x="6237307" y="714356"/>
            <a:ext cx="1497003" cy="1681443"/>
            <a:chOff x="6387435" y="865121"/>
            <a:chExt cx="1497003" cy="1681443"/>
          </a:xfrm>
        </p:grpSpPr>
        <p:sp>
          <p:nvSpPr>
            <p:cNvPr id="264" name="Ellipse 263"/>
            <p:cNvSpPr/>
            <p:nvPr/>
          </p:nvSpPr>
          <p:spPr>
            <a:xfrm>
              <a:off x="6387435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5" name="Ellipse 264"/>
            <p:cNvSpPr/>
            <p:nvPr/>
          </p:nvSpPr>
          <p:spPr>
            <a:xfrm>
              <a:off x="6850167" y="86512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6" name="Ellipse 265"/>
            <p:cNvSpPr/>
            <p:nvPr/>
          </p:nvSpPr>
          <p:spPr>
            <a:xfrm>
              <a:off x="7101817" y="12365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7" name="Ellipse 266"/>
            <p:cNvSpPr/>
            <p:nvPr/>
          </p:nvSpPr>
          <p:spPr>
            <a:xfrm>
              <a:off x="7423288" y="879389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8" name="Ellipse 267"/>
            <p:cNvSpPr/>
            <p:nvPr/>
          </p:nvSpPr>
          <p:spPr>
            <a:xfrm>
              <a:off x="7527247" y="144769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9" name="Ellipse 268"/>
            <p:cNvSpPr/>
            <p:nvPr/>
          </p:nvSpPr>
          <p:spPr>
            <a:xfrm>
              <a:off x="6566032" y="137945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0" name="Ellipse 269"/>
            <p:cNvSpPr/>
            <p:nvPr/>
          </p:nvSpPr>
          <p:spPr>
            <a:xfrm>
              <a:off x="6566030" y="19152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1" name="Ellipse 270"/>
            <p:cNvSpPr/>
            <p:nvPr/>
          </p:nvSpPr>
          <p:spPr>
            <a:xfrm>
              <a:off x="7018756" y="168930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2" name="Ellipse 271"/>
            <p:cNvSpPr/>
            <p:nvPr/>
          </p:nvSpPr>
          <p:spPr>
            <a:xfrm>
              <a:off x="7025154" y="218937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3" name="Ellipse 272"/>
            <p:cNvSpPr/>
            <p:nvPr/>
          </p:nvSpPr>
          <p:spPr>
            <a:xfrm>
              <a:off x="7444185" y="192249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80" name="Zylinder 279"/>
          <p:cNvSpPr/>
          <p:nvPr/>
        </p:nvSpPr>
        <p:spPr>
          <a:xfrm>
            <a:off x="1889102" y="4572008"/>
            <a:ext cx="5326104" cy="1428760"/>
          </a:xfrm>
          <a:prstGeom prst="can">
            <a:avLst>
              <a:gd name="adj" fmla="val 3177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SCM</a:t>
            </a:r>
            <a:endParaRPr lang="en-US" sz="3200" b="1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81" name="Gruppieren 280"/>
          <p:cNvGrpSpPr/>
          <p:nvPr/>
        </p:nvGrpSpPr>
        <p:grpSpPr>
          <a:xfrm>
            <a:off x="1857357" y="2928934"/>
            <a:ext cx="857258" cy="928694"/>
            <a:chOff x="1857356" y="2928934"/>
            <a:chExt cx="857258" cy="928694"/>
          </a:xfrm>
        </p:grpSpPr>
        <p:sp>
          <p:nvSpPr>
            <p:cNvPr id="282" name="Gefaltete Ecke 281"/>
            <p:cNvSpPr/>
            <p:nvPr/>
          </p:nvSpPr>
          <p:spPr>
            <a:xfrm flipV="1">
              <a:off x="185735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3" name="Textfeld 282"/>
            <p:cNvSpPr txBox="1"/>
            <p:nvPr/>
          </p:nvSpPr>
          <p:spPr>
            <a:xfrm>
              <a:off x="185735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4" name="Gruppieren 283"/>
          <p:cNvGrpSpPr/>
          <p:nvPr/>
        </p:nvGrpSpPr>
        <p:grpSpPr>
          <a:xfrm>
            <a:off x="2928926" y="2928934"/>
            <a:ext cx="857258" cy="928694"/>
            <a:chOff x="2928925" y="2928934"/>
            <a:chExt cx="857258" cy="928694"/>
          </a:xfrm>
        </p:grpSpPr>
        <p:sp>
          <p:nvSpPr>
            <p:cNvPr id="285" name="Gefaltete Ecke 284"/>
            <p:cNvSpPr/>
            <p:nvPr/>
          </p:nvSpPr>
          <p:spPr>
            <a:xfrm flipV="1">
              <a:off x="2928926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6" name="Textfeld 285"/>
            <p:cNvSpPr txBox="1"/>
            <p:nvPr/>
          </p:nvSpPr>
          <p:spPr>
            <a:xfrm>
              <a:off x="2928925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B.xml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87" name="Gruppieren 286"/>
          <p:cNvGrpSpPr/>
          <p:nvPr/>
        </p:nvGrpSpPr>
        <p:grpSpPr>
          <a:xfrm>
            <a:off x="4071934" y="2928934"/>
            <a:ext cx="857258" cy="928694"/>
            <a:chOff x="4071933" y="2928934"/>
            <a:chExt cx="857258" cy="928694"/>
          </a:xfrm>
        </p:grpSpPr>
        <p:sp>
          <p:nvSpPr>
            <p:cNvPr id="288" name="Gefaltete Ecke 287"/>
            <p:cNvSpPr/>
            <p:nvPr/>
          </p:nvSpPr>
          <p:spPr>
            <a:xfrm flipV="1">
              <a:off x="4071934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9" name="Textfeld 288"/>
            <p:cNvSpPr txBox="1"/>
            <p:nvPr/>
          </p:nvSpPr>
          <p:spPr>
            <a:xfrm>
              <a:off x="4071933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C.xml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0" name="Gruppieren 289"/>
          <p:cNvGrpSpPr/>
          <p:nvPr/>
        </p:nvGrpSpPr>
        <p:grpSpPr>
          <a:xfrm>
            <a:off x="5214942" y="2928934"/>
            <a:ext cx="857258" cy="928694"/>
            <a:chOff x="5214941" y="2928934"/>
            <a:chExt cx="857258" cy="928694"/>
          </a:xfrm>
        </p:grpSpPr>
        <p:sp>
          <p:nvSpPr>
            <p:cNvPr id="291" name="Gefaltete Ecke 290"/>
            <p:cNvSpPr/>
            <p:nvPr/>
          </p:nvSpPr>
          <p:spPr>
            <a:xfrm flipV="1">
              <a:off x="5214942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2" name="Textfeld 291"/>
            <p:cNvSpPr txBox="1"/>
            <p:nvPr/>
          </p:nvSpPr>
          <p:spPr>
            <a:xfrm>
              <a:off x="5214941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grpSp>
        <p:nvGrpSpPr>
          <p:cNvPr id="293" name="Gruppieren 292"/>
          <p:cNvGrpSpPr/>
          <p:nvPr/>
        </p:nvGrpSpPr>
        <p:grpSpPr>
          <a:xfrm>
            <a:off x="6429387" y="2928934"/>
            <a:ext cx="857258" cy="928694"/>
            <a:chOff x="6429386" y="2928934"/>
            <a:chExt cx="857258" cy="928694"/>
          </a:xfrm>
        </p:grpSpPr>
        <p:sp>
          <p:nvSpPr>
            <p:cNvPr id="294" name="Gefaltete Ecke 293"/>
            <p:cNvSpPr/>
            <p:nvPr/>
          </p:nvSpPr>
          <p:spPr>
            <a:xfrm flipV="1">
              <a:off x="6429387" y="2928934"/>
              <a:ext cx="857256" cy="928694"/>
            </a:xfrm>
            <a:prstGeom prst="foldedCorner">
              <a:avLst>
                <a:gd name="adj" fmla="val 27159"/>
              </a:avLst>
            </a:prstGeom>
            <a:solidFill>
              <a:schemeClr val="bg1">
                <a:lumMod val="75000"/>
              </a:schemeClr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95" name="Textfeld 294"/>
            <p:cNvSpPr txBox="1"/>
            <p:nvPr/>
          </p:nvSpPr>
          <p:spPr>
            <a:xfrm>
              <a:off x="6429386" y="3214686"/>
              <a:ext cx="8572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smtClean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E.xml</a:t>
              </a:r>
              <a:endParaRPr lang="de-DE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"/>
                            </p:stCondLst>
                            <p:childTnLst>
                              <p:par>
                                <p:cTn id="1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"/>
                            </p:stCondLst>
                            <p:childTnLst>
                              <p:par>
                                <p:cTn id="2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3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600"/>
                            </p:stCondLst>
                            <p:childTnLst>
                              <p:par>
                                <p:cTn id="4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700"/>
                            </p:stCondLst>
                            <p:childTnLst>
                              <p:par>
                                <p:cTn id="5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6" dur="1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00"/>
                            </p:stCondLst>
                            <p:childTnLst>
                              <p:par>
                                <p:cTn id="5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900"/>
                            </p:stCondLst>
                            <p:childTnLst>
                              <p:par>
                                <p:cTn id="6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" fill="hold"/>
                                        <p:tgtEl>
                                          <p:spTgt spid="1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000"/>
                            </p:stCondLst>
                            <p:childTnLst>
                              <p:par>
                                <p:cTn id="7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100"/>
                            </p:stCondLst>
                            <p:childTnLst>
                              <p:par>
                                <p:cTn id="7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0" dur="1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200"/>
                            </p:stCondLst>
                            <p:childTnLst>
                              <p:par>
                                <p:cTn id="8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300"/>
                            </p:stCondLst>
                            <p:childTnLst>
                              <p:par>
                                <p:cTn id="8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400"/>
                            </p:stCondLst>
                            <p:childTnLst>
                              <p:par>
                                <p:cTn id="9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500"/>
                            </p:stCondLst>
                            <p:childTnLst>
                              <p:par>
                                <p:cTn id="10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1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600"/>
                            </p:stCondLst>
                            <p:childTnLst>
                              <p:par>
                                <p:cTn id="10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100" fill="hold"/>
                                        <p:tgtEl>
                                          <p:spTgt spid="1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1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700"/>
                            </p:stCondLst>
                            <p:childTnLst>
                              <p:par>
                                <p:cTn id="11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4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1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6" dur="1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800"/>
                            </p:stCondLst>
                            <p:childTnLst>
                              <p:par>
                                <p:cTn id="11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1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900"/>
                            </p:stCondLst>
                            <p:childTnLst>
                              <p:par>
                                <p:cTn id="12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1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1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100"/>
                            </p:stCondLst>
                            <p:childTnLst>
                              <p:par>
                                <p:cTn id="13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1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1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2200"/>
                            </p:stCondLst>
                            <p:childTnLst>
                              <p:par>
                                <p:cTn id="14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4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5" dur="1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6" dur="1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2300"/>
                            </p:stCondLst>
                            <p:childTnLst>
                              <p:par>
                                <p:cTn id="14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0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1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2" dur="1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3" fill="hold">
                            <p:stCondLst>
                              <p:cond delay="2400"/>
                            </p:stCondLst>
                            <p:childTnLst>
                              <p:par>
                                <p:cTn id="15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8" dur="1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2500"/>
                            </p:stCondLst>
                            <p:childTnLst>
                              <p:par>
                                <p:cTn id="16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2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4" dur="1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2600"/>
                            </p:stCondLst>
                            <p:childTnLst>
                              <p:par>
                                <p:cTn id="16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0" dur="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2700"/>
                            </p:stCondLst>
                            <p:childTnLst>
                              <p:par>
                                <p:cTn id="17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6" dur="1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800"/>
                            </p:stCondLst>
                            <p:childTnLst>
                              <p:par>
                                <p:cTn id="17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0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1" dur="1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2" dur="1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2900"/>
                            </p:stCondLst>
                            <p:childTnLst>
                              <p:par>
                                <p:cTn id="18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6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7" dur="1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8" dur="1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3000"/>
                            </p:stCondLst>
                            <p:childTnLst>
                              <p:par>
                                <p:cTn id="19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2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3" dur="1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4" dur="1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3100"/>
                            </p:stCondLst>
                            <p:childTnLst>
                              <p:par>
                                <p:cTn id="19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8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0" dur="1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1" fill="hold">
                            <p:stCondLst>
                              <p:cond delay="3200"/>
                            </p:stCondLst>
                            <p:childTnLst>
                              <p:par>
                                <p:cTn id="20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4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5" dur="1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6" dur="1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7" fill="hold">
                            <p:stCondLst>
                              <p:cond delay="3300"/>
                            </p:stCondLst>
                            <p:childTnLst>
                              <p:par>
                                <p:cTn id="20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0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2" dur="1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3" fill="hold">
                            <p:stCondLst>
                              <p:cond delay="3400"/>
                            </p:stCondLst>
                            <p:childTnLst>
                              <p:par>
                                <p:cTn id="21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6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8" dur="1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20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2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3" dur="1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4" dur="1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26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8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9" dur="1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0" dur="1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1" fill="hold">
                            <p:stCondLst>
                              <p:cond delay="3700"/>
                            </p:stCondLst>
                            <p:childTnLst>
                              <p:par>
                                <p:cTn id="232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4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5" dur="1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6" dur="1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3800"/>
                            </p:stCondLst>
                            <p:childTnLst>
                              <p:par>
                                <p:cTn id="23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0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1" dur="1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2" dur="1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3900"/>
                            </p:stCondLst>
                            <p:childTnLst>
                              <p:par>
                                <p:cTn id="244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6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7" dur="1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8" dur="1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0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1" dur="500" fill="hold"/>
                                        <p:tgtEl>
                                          <p:spTgt spid="2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5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6" dur="1000"/>
                                        <p:tgtEl>
                                          <p:spTgt spid="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000"/>
                            </p:stCondLst>
                            <p:childTnLst>
                              <p:par>
                                <p:cTn id="2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3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4" dur="500" fill="hold"/>
                                        <p:tgtEl>
                                          <p:spTgt spid="2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8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9" dur="1000"/>
                                        <p:tgtEl>
                                          <p:spTgt spid="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1" fill="hold">
                            <p:stCondLst>
                              <p:cond delay="2000"/>
                            </p:stCondLst>
                            <p:childTnLst>
                              <p:par>
                                <p:cTn id="28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4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6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7" dur="500" fill="hold"/>
                                        <p:tgtEl>
                                          <p:spTgt spid="2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8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0" dur="10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1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2" dur="1000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3000"/>
                            </p:stCondLst>
                            <p:childTnLst>
                              <p:par>
                                <p:cTn id="29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7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9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0" dur="500" fill="hold"/>
                                        <p:tgtEl>
                                          <p:spTgt spid="2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1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4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5" dur="1000"/>
                                        <p:tgtEl>
                                          <p:spTgt spid="2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7" fill="hold">
                            <p:stCondLst>
                              <p:cond delay="4000"/>
                            </p:stCondLst>
                            <p:childTnLst>
                              <p:par>
                                <p:cTn id="30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0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2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3" dur="500" fill="hold"/>
                                        <p:tgtEl>
                                          <p:spTgt spid="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6"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7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8" dur="1000"/>
                                        <p:tgtEl>
                                          <p:spTgt spid="2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0" fill="hold">
                      <p:stCondLst>
                        <p:cond delay="indefinite"/>
                      </p:stCondLst>
                      <p:childTnLst>
                        <p:par>
                          <p:cTn id="321" fill="hold">
                            <p:stCondLst>
                              <p:cond delay="0"/>
                            </p:stCondLst>
                            <p:childTnLst>
                              <p:par>
                                <p:cTn id="3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4" dur="2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5" fill="hold">
                      <p:stCondLst>
                        <p:cond delay="indefinite"/>
                      </p:stCondLst>
                      <p:childTnLst>
                        <p:par>
                          <p:cTn id="326" fill="hold">
                            <p:stCondLst>
                              <p:cond delay="0"/>
                            </p:stCondLst>
                            <p:childTnLst>
                              <p:par>
                                <p:cTn id="3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9" fill="hold">
                            <p:stCondLst>
                              <p:cond delay="0"/>
                            </p:stCondLst>
                            <p:childTnLst>
                              <p:par>
                                <p:cTn id="330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2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3" dur="1000"/>
                                        <p:tgtEl>
                                          <p:spTgt spid="2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3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39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0"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1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2" dur="1000"/>
                                        <p:tgtEl>
                                          <p:spTgt spid="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4" fill="hold">
                            <p:stCondLst>
                              <p:cond delay="2000"/>
                            </p:stCondLst>
                            <p:childTnLst>
                              <p:par>
                                <p:cTn id="34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7" fill="hold">
                            <p:stCondLst>
                              <p:cond delay="2000"/>
                            </p:stCondLst>
                            <p:childTnLst>
                              <p:par>
                                <p:cTn id="348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9"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0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1" dur="1000"/>
                                        <p:tgtEl>
                                          <p:spTgt spid="2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3" fill="hold">
                            <p:stCondLst>
                              <p:cond delay="3000"/>
                            </p:stCondLst>
                            <p:childTnLst>
                              <p:par>
                                <p:cTn id="35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6" fill="hold">
                            <p:stCondLst>
                              <p:cond delay="3000"/>
                            </p:stCondLst>
                            <p:childTnLst>
                              <p:par>
                                <p:cTn id="357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8" dur="10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9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0" dur="1000"/>
                                        <p:tgtEl>
                                          <p:spTgt spid="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2" fill="hold">
                            <p:stCondLst>
                              <p:cond delay="4000"/>
                            </p:stCondLst>
                            <p:childTnLst>
                              <p:par>
                                <p:cTn id="36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6" presetID="42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7" dur="1000"/>
                                        <p:tgtEl>
                                          <p:spTgt spid="2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8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9" dur="1000"/>
                                        <p:tgtEl>
                                          <p:spTgt spid="2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4" grpId="0" animBg="1"/>
      <p:bldP spid="125" grpId="0" animBg="1"/>
      <p:bldP spid="126" grpId="0" animBg="1"/>
      <p:bldP spid="127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28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v1</a:t>
            </a:r>
            <a:endParaRPr lang="de-DE" b="1"/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Wolke 27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  <a:endParaRPr lang="de-DE" b="1"/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Wolke 29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2" name="Abgerundetes Rechteck 61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63" name="Abgerundetes Rechteck 62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4" name="Abgerundetes Rechteck 23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Abgerundetes Rechteck 27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32" name="Abgerundetes Rechteck 31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33" name="Abgerundetes Rechteck 32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</a:p>
        </p:txBody>
      </p:sp>
      <p:sp>
        <p:nvSpPr>
          <p:cNvPr id="34" name="Wolke 3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v3</a:t>
            </a:r>
            <a:endParaRPr lang="de-DE" b="1"/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/>
              <a:t>v4</a:t>
            </a:r>
            <a:endParaRPr lang="de-DE" b="1"/>
          </a:p>
        </p:txBody>
      </p:sp>
      <p:sp>
        <p:nvSpPr>
          <p:cNvPr id="44" name="Wolke 43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332182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29" name="Abgerundetes Rechteck 28"/>
          <p:cNvSpPr/>
          <p:nvPr/>
        </p:nvSpPr>
        <p:spPr>
          <a:xfrm>
            <a:off x="3956895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0" name="Abgerundetes Rechteck 29"/>
          <p:cNvSpPr/>
          <p:nvPr/>
        </p:nvSpPr>
        <p:spPr>
          <a:xfrm>
            <a:off x="5264852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1" name="Abgerundetes Rechteck 30"/>
          <p:cNvSpPr/>
          <p:nvPr/>
        </p:nvSpPr>
        <p:spPr>
          <a:xfrm>
            <a:off x="2678889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2" name="Abgerundetes Rechteck 31"/>
          <p:cNvSpPr/>
          <p:nvPr/>
        </p:nvSpPr>
        <p:spPr>
          <a:xfrm>
            <a:off x="4635557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</a:p>
        </p:txBody>
      </p:sp>
      <p:sp>
        <p:nvSpPr>
          <p:cNvPr id="33" name="Abgerundetes Rechteck 32"/>
          <p:cNvSpPr/>
          <p:nvPr/>
        </p:nvSpPr>
        <p:spPr>
          <a:xfrm>
            <a:off x="5899921" y="492684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v1</a:t>
            </a:r>
            <a:endParaRPr lang="de-DE" b="1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34" name="Abgerundetes Rechteck 33"/>
          <p:cNvSpPr/>
          <p:nvPr/>
        </p:nvSpPr>
        <p:spPr>
          <a:xfrm>
            <a:off x="33139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3956895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6" name="Abgerundetes Rechteck 35"/>
          <p:cNvSpPr/>
          <p:nvPr/>
        </p:nvSpPr>
        <p:spPr>
          <a:xfrm>
            <a:off x="4635557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7" name="Abgerundetes Rechteck 36"/>
          <p:cNvSpPr/>
          <p:nvPr/>
        </p:nvSpPr>
        <p:spPr>
          <a:xfrm>
            <a:off x="5264852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38" name="Abgerundetes Rechteck 37"/>
          <p:cNvSpPr/>
          <p:nvPr/>
        </p:nvSpPr>
        <p:spPr>
          <a:xfrm>
            <a:off x="332182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39" name="Abgerundetes Rechteck 38"/>
          <p:cNvSpPr/>
          <p:nvPr/>
        </p:nvSpPr>
        <p:spPr>
          <a:xfrm>
            <a:off x="4635557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0" name="Abgerundetes Rechteck 39"/>
          <p:cNvSpPr/>
          <p:nvPr/>
        </p:nvSpPr>
        <p:spPr>
          <a:xfrm>
            <a:off x="2678889" y="4429132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v2</a:t>
            </a:r>
          </a:p>
        </p:txBody>
      </p:sp>
      <p:sp>
        <p:nvSpPr>
          <p:cNvPr id="41" name="Abgerundetes Rechteck 40"/>
          <p:cNvSpPr/>
          <p:nvPr/>
        </p:nvSpPr>
        <p:spPr>
          <a:xfrm>
            <a:off x="332182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2" name="Abgerundetes Rechteck 41"/>
          <p:cNvSpPr/>
          <p:nvPr/>
        </p:nvSpPr>
        <p:spPr>
          <a:xfrm>
            <a:off x="3956895" y="392906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v3</a:t>
            </a:r>
          </a:p>
        </p:txBody>
      </p:sp>
      <p:sp>
        <p:nvSpPr>
          <p:cNvPr id="43" name="Abgerundetes Rechteck 42"/>
          <p:cNvSpPr/>
          <p:nvPr/>
        </p:nvSpPr>
        <p:spPr>
          <a:xfrm>
            <a:off x="4635557" y="3426644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44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4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82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4109326" y="2462914"/>
            <a:ext cx="928694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2928934"/>
            <a:ext cx="4292972" cy="31432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grpSp>
        <p:nvGrpSpPr>
          <p:cNvPr id="2" name="Gruppieren 43"/>
          <p:cNvGrpSpPr/>
          <p:nvPr/>
        </p:nvGrpSpPr>
        <p:grpSpPr>
          <a:xfrm>
            <a:off x="2678889" y="3426644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28" name="Abgerundetes Rechteck 2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29" name="Abgerundetes Rechteck 2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0" name="Abgerundetes Rechteck 2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1" name="Abgerundetes Rechteck 3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2" name="Abgerundetes Rechteck 3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33" name="Abgerundetes Rechteck 3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Abgerundetes Rechteck 3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7" name="Abgerundetes Rechteck 3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38" name="Abgerundetes Rechteck 3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39" name="Abgerundetes Rechteck 3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41" name="Abgerundetes Rechteck 4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42" name="Abgerundetes Rechteck 4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43" name="Abgerundetes Rechteck 4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sp>
        <p:nvSpPr>
          <p:cNvPr id="45" name="Wolke 44"/>
          <p:cNvSpPr/>
          <p:nvPr/>
        </p:nvSpPr>
        <p:spPr>
          <a:xfrm>
            <a:off x="428596" y="1510722"/>
            <a:ext cx="2357454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Auditing</a:t>
            </a:r>
          </a:p>
        </p:txBody>
      </p:sp>
      <p:sp>
        <p:nvSpPr>
          <p:cNvPr id="46" name="Wolke 45"/>
          <p:cNvSpPr/>
          <p:nvPr/>
        </p:nvSpPr>
        <p:spPr>
          <a:xfrm>
            <a:off x="6455676" y="1559988"/>
            <a:ext cx="2545480" cy="1737597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800" b="1" smtClean="0"/>
              <a:t>Branching</a:t>
            </a:r>
          </a:p>
        </p:txBody>
      </p:sp>
      <p:grpSp>
        <p:nvGrpSpPr>
          <p:cNvPr id="3" name="Gruppieren 46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</p:grpSpPr>
        <p:sp>
          <p:nvSpPr>
            <p:cNvPr id="48" name="Abgerundetes Rechteck 47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49" name="Abgerundetes Rechteck 48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0" name="Abgerundetes Rechteck 49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1" name="Abgerundetes Rechteck 50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2" name="Abgerundetes Rechteck 51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53" name="Abgerundetes Rechteck 52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5" name="Abgerundetes Rechteck 54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6" name="Abgerundetes Rechteck 55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7" name="Abgerundetes Rechteck 56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58" name="Abgerundetes Rechteck 57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59" name="Abgerundetes Rechteck 58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0" name="Abgerundetes Rechteck 59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61" name="Abgerundetes Rechteck 60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62" name="Abgerundetes Rechteck 61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63" name="Abgerundetes Rechteck 62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6" name="Gruppieren 43"/>
          <p:cNvGrpSpPr/>
          <p:nvPr/>
        </p:nvGrpSpPr>
        <p:grpSpPr>
          <a:xfrm>
            <a:off x="2786050" y="3355206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65" name="Abgerundetes Rechteck 64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6" name="Abgerundetes Rechteck 65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7" name="Abgerundetes Rechteck 66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68" name="Abgerundetes Rechteck 67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69" name="Abgerundetes Rechteck 68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70" name="Abgerundetes Rechteck 69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1" name="Abgerundetes Rechteck 7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2" name="Abgerundetes Rechteck 7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3" name="Abgerundetes Rechteck 7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4" name="Abgerundetes Rechteck 7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5" name="Abgerundetes Rechteck 7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6" name="Abgerundetes Rechteck 7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77" name="Abgerundetes Rechteck 7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78" name="Abgerundetes Rechteck 7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80" name="Abgerundetes Rechteck 79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81" name="Abgerundetes Rechteck 80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7" name="Gruppieren 81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</p:grpSpPr>
        <p:sp>
          <p:nvSpPr>
            <p:cNvPr id="83" name="Abgerundetes Rechteck 82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5" name="Abgerundetes Rechteck 84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6" name="Abgerundetes Rechteck 85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7" name="Abgerundetes Rechteck 86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88" name="Abgerundetes Rechteck 87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9" name="Abgerundetes Rechteck 88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0" name="Abgerundetes Rechteck 89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1" name="Abgerundetes Rechteck 90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2" name="Abgerundetes Rechteck 91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3" name="Abgerundetes Rechteck 92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4" name="Abgerundetes Rechteck 93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5" name="Abgerundetes Rechteck 94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96" name="Abgerundetes Rechteck 95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97" name="Abgerundetes Rechteck 96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98" name="Abgerundetes Rechteck 97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99" name="Gruppieren 43"/>
          <p:cNvGrpSpPr/>
          <p:nvPr/>
        </p:nvGrpSpPr>
        <p:grpSpPr>
          <a:xfrm>
            <a:off x="2883817" y="3287302"/>
            <a:ext cx="3776787" cy="1859744"/>
            <a:chOff x="2678889" y="3426644"/>
            <a:chExt cx="3776787" cy="1859744"/>
          </a:xfrm>
          <a:solidFill>
            <a:schemeClr val="bg1">
              <a:lumMod val="75000"/>
            </a:schemeClr>
          </a:solidFill>
        </p:grpSpPr>
        <p:sp>
          <p:nvSpPr>
            <p:cNvPr id="100" name="Abgerundetes Rechteck 99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1" name="Abgerundetes Rechteck 100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2" name="Abgerundetes Rechteck 101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3" name="Abgerundetes Rechteck 102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4" name="Abgerundetes Rechteck 103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</a:p>
          </p:txBody>
        </p:sp>
        <p:sp>
          <p:nvSpPr>
            <p:cNvPr id="105" name="Abgerundetes Rechteck 104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v1</a:t>
              </a:r>
              <a:endParaRPr lang="de-DE" b="1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6" name="Abgerundetes Rechteck 105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7" name="Abgerundetes Rechteck 106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8" name="Abgerundetes Rechteck 107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09" name="Abgerundetes Rechteck 108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0" name="Abgerundetes Rechteck 109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v2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v3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grp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bg1">
                      <a:lumMod val="65000"/>
                    </a:schemeClr>
                  </a:solidFill>
                </a:rPr>
                <a:t>v4</a:t>
              </a:r>
            </a:p>
          </p:txBody>
        </p:sp>
      </p:grpSp>
      <p:grpSp>
        <p:nvGrpSpPr>
          <p:cNvPr id="116" name="Gruppieren 81"/>
          <p:cNvGrpSpPr/>
          <p:nvPr/>
        </p:nvGrpSpPr>
        <p:grpSpPr>
          <a:xfrm>
            <a:off x="2982495" y="3214686"/>
            <a:ext cx="3776787" cy="1859744"/>
            <a:chOff x="2678889" y="3426644"/>
            <a:chExt cx="3776787" cy="1859744"/>
          </a:xfrm>
        </p:grpSpPr>
        <p:sp>
          <p:nvSpPr>
            <p:cNvPr id="119" name="Abgerundetes Rechteck 118"/>
            <p:cNvSpPr/>
            <p:nvPr/>
          </p:nvSpPr>
          <p:spPr>
            <a:xfrm>
              <a:off x="332182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0" name="Abgerundetes Rechteck 119"/>
            <p:cNvSpPr/>
            <p:nvPr/>
          </p:nvSpPr>
          <p:spPr>
            <a:xfrm>
              <a:off x="3956895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1" name="Abgerundetes Rechteck 120"/>
            <p:cNvSpPr/>
            <p:nvPr/>
          </p:nvSpPr>
          <p:spPr>
            <a:xfrm>
              <a:off x="5264852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5" name="Abgerundetes Rechteck 124"/>
            <p:cNvSpPr/>
            <p:nvPr/>
          </p:nvSpPr>
          <p:spPr>
            <a:xfrm>
              <a:off x="2678889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26" name="Abgerundetes Rechteck 125"/>
            <p:cNvSpPr/>
            <p:nvPr/>
          </p:nvSpPr>
          <p:spPr>
            <a:xfrm>
              <a:off x="4635557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</a:p>
          </p:txBody>
        </p:sp>
        <p:sp>
          <p:nvSpPr>
            <p:cNvPr id="127" name="Abgerundetes Rechteck 126"/>
            <p:cNvSpPr/>
            <p:nvPr/>
          </p:nvSpPr>
          <p:spPr>
            <a:xfrm>
              <a:off x="5899921" y="492684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v1</a:t>
              </a:r>
              <a:endParaRPr lang="de-DE" b="1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131" name="Abgerundetes Rechteck 130"/>
            <p:cNvSpPr/>
            <p:nvPr/>
          </p:nvSpPr>
          <p:spPr>
            <a:xfrm>
              <a:off x="33139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2" name="Abgerundetes Rechteck 131"/>
            <p:cNvSpPr/>
            <p:nvPr/>
          </p:nvSpPr>
          <p:spPr>
            <a:xfrm>
              <a:off x="3956895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3" name="Abgerundetes Rechteck 132"/>
            <p:cNvSpPr/>
            <p:nvPr/>
          </p:nvSpPr>
          <p:spPr>
            <a:xfrm>
              <a:off x="4635557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4" name="Abgerundetes Rechteck 133"/>
            <p:cNvSpPr/>
            <p:nvPr/>
          </p:nvSpPr>
          <p:spPr>
            <a:xfrm>
              <a:off x="5264852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5" name="Abgerundetes Rechteck 134"/>
            <p:cNvSpPr/>
            <p:nvPr/>
          </p:nvSpPr>
          <p:spPr>
            <a:xfrm>
              <a:off x="332182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6" name="Abgerundetes Rechteck 135"/>
            <p:cNvSpPr/>
            <p:nvPr/>
          </p:nvSpPr>
          <p:spPr>
            <a:xfrm>
              <a:off x="4635557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37" name="Abgerundetes Rechteck 136"/>
            <p:cNvSpPr/>
            <p:nvPr/>
          </p:nvSpPr>
          <p:spPr>
            <a:xfrm>
              <a:off x="2678889" y="4429132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v2</a:t>
              </a:r>
            </a:p>
          </p:txBody>
        </p:sp>
        <p:sp>
          <p:nvSpPr>
            <p:cNvPr id="138" name="Abgerundetes Rechteck 137"/>
            <p:cNvSpPr/>
            <p:nvPr/>
          </p:nvSpPr>
          <p:spPr>
            <a:xfrm>
              <a:off x="332182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  <p:sp>
          <p:nvSpPr>
            <p:cNvPr id="139" name="Abgerundetes Rechteck 138"/>
            <p:cNvSpPr/>
            <p:nvPr/>
          </p:nvSpPr>
          <p:spPr>
            <a:xfrm>
              <a:off x="3956895" y="3929066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v3</a:t>
              </a:r>
            </a:p>
          </p:txBody>
        </p:sp>
        <p:sp>
          <p:nvSpPr>
            <p:cNvPr id="140" name="Abgerundetes Rechteck 139"/>
            <p:cNvSpPr/>
            <p:nvPr/>
          </p:nvSpPr>
          <p:spPr>
            <a:xfrm>
              <a:off x="4635557" y="3426644"/>
              <a:ext cx="555755" cy="359546"/>
            </a:xfrm>
            <a:prstGeom prst="round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b="1" smtClean="0">
                  <a:solidFill>
                    <a:schemeClr val="accent1">
                      <a:lumMod val="50000"/>
                    </a:schemeClr>
                  </a:solidFill>
                </a:rPr>
                <a:t>v4</a:t>
              </a:r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8" name="Abgerundetes Rechteck 137"/>
          <p:cNvSpPr/>
          <p:nvPr/>
        </p:nvSpPr>
        <p:spPr>
          <a:xfrm>
            <a:off x="3625433" y="3214686"/>
            <a:ext cx="555755" cy="35954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accent1">
                    <a:lumMod val="50000"/>
                  </a:schemeClr>
                </a:solidFill>
              </a:rPr>
              <a:t>v4</a:t>
            </a:r>
          </a:p>
        </p:txBody>
      </p:sp>
      <p:grpSp>
        <p:nvGrpSpPr>
          <p:cNvPr id="191" name="Gruppieren 190"/>
          <p:cNvGrpSpPr/>
          <p:nvPr/>
        </p:nvGrpSpPr>
        <p:grpSpPr>
          <a:xfrm>
            <a:off x="857224" y="1214422"/>
            <a:ext cx="7500990" cy="4143404"/>
            <a:chOff x="857224" y="1214422"/>
            <a:chExt cx="7500990" cy="4143404"/>
          </a:xfrm>
        </p:grpSpPr>
        <p:sp>
          <p:nvSpPr>
            <p:cNvPr id="176" name="Abgerundetes Rechteck 17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77" name="Textfeld 176"/>
            <p:cNvSpPr txBox="1"/>
            <p:nvPr/>
          </p:nvSpPr>
          <p:spPr>
            <a:xfrm>
              <a:off x="857224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8" name="Textfeld 177"/>
            <p:cNvSpPr txBox="1"/>
            <p:nvPr/>
          </p:nvSpPr>
          <p:spPr>
            <a:xfrm>
              <a:off x="3035212" y="2165179"/>
              <a:ext cx="2177988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2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79" name="Abgerundetes Rechteck 178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80" name="Textfeld 179"/>
            <p:cNvSpPr txBox="1"/>
            <p:nvPr/>
          </p:nvSpPr>
          <p:spPr>
            <a:xfrm>
              <a:off x="4746239" y="2170592"/>
              <a:ext cx="3049183" cy="169277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26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183" name="Gruppieren 182"/>
            <p:cNvGrpSpPr/>
            <p:nvPr/>
          </p:nvGrpSpPr>
          <p:grpSpPr>
            <a:xfrm>
              <a:off x="5094717" y="4219134"/>
              <a:ext cx="2310743" cy="607486"/>
              <a:chOff x="5143504" y="3449146"/>
              <a:chExt cx="1894809" cy="408482"/>
            </a:xfrm>
          </p:grpSpPr>
          <p:sp>
            <p:nvSpPr>
              <p:cNvPr id="184" name="Rechteck 183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5" name="Rechteck 184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6" name="Rechteck 185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7" name="Rechteck 186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8" name="Rechteck 187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9" name="Rechteck 188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0" name="Rechteck 189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138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2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89" name="Abgerundetes Rechteck 88"/>
          <p:cNvSpPr/>
          <p:nvPr/>
        </p:nvSpPr>
        <p:spPr>
          <a:xfrm>
            <a:off x="642910" y="571481"/>
            <a:ext cx="7715304" cy="517709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0" name="Abgerundetes Rechteck 49"/>
          <p:cNvSpPr/>
          <p:nvPr/>
        </p:nvSpPr>
        <p:spPr>
          <a:xfrm>
            <a:off x="1000100" y="2500306"/>
            <a:ext cx="2357454" cy="2928958"/>
          </a:xfrm>
          <a:prstGeom prst="roundRect">
            <a:avLst>
              <a:gd name="adj" fmla="val 7105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57" name="Abgerundetes Rechteck 56"/>
          <p:cNvSpPr/>
          <p:nvPr/>
        </p:nvSpPr>
        <p:spPr>
          <a:xfrm>
            <a:off x="3500430" y="2500306"/>
            <a:ext cx="4500594" cy="2928958"/>
          </a:xfrm>
          <a:prstGeom prst="roundRect">
            <a:avLst>
              <a:gd name="adj" fmla="val 533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60" name="Abgerundetes Rechteck 59"/>
          <p:cNvSpPr/>
          <p:nvPr/>
        </p:nvSpPr>
        <p:spPr>
          <a:xfrm>
            <a:off x="1285852" y="3071810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5" name="Abgerundetes Rechteck 74"/>
          <p:cNvSpPr/>
          <p:nvPr/>
        </p:nvSpPr>
        <p:spPr>
          <a:xfrm>
            <a:off x="1285852" y="3643314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6" name="Abgerundetes Rechteck 75"/>
          <p:cNvSpPr/>
          <p:nvPr/>
        </p:nvSpPr>
        <p:spPr>
          <a:xfrm>
            <a:off x="1285852" y="4214818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7" name="Abgerundetes Rechteck 76"/>
          <p:cNvSpPr/>
          <p:nvPr/>
        </p:nvSpPr>
        <p:spPr>
          <a:xfrm>
            <a:off x="1285852" y="4786322"/>
            <a:ext cx="1785950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Unit</a:t>
            </a:r>
          </a:p>
        </p:txBody>
      </p:sp>
      <p:sp>
        <p:nvSpPr>
          <p:cNvPr id="78" name="Abgerundetes Rechteck 77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80" name="Abgerundetes Rechteck 79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1" name="Abgerundetes Rechteck 80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82" name="Abgerundetes Rechteck 81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83" name="Abgerundetes Rechteck 82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sp>
        <p:nvSpPr>
          <p:cNvPr id="84" name="Abgerundetes Rechteck 83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5" name="Abgerundetes Rechteck 84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6" name="Abgerundetes Rechteck 85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87" name="Abgerundetes Rechteck 86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88" name="Abgerundetes Rechteck 87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0" name="Abgerundetes Rechteck 89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1" name="Abgerundetes Rechteck 90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92" name="Abgerundetes Rechteck 91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3" name="Abgerundetes Rechteck 92"/>
          <p:cNvSpPr/>
          <p:nvPr/>
        </p:nvSpPr>
        <p:spPr>
          <a:xfrm>
            <a:off x="4786314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94" name="Abgerundetes Rechteck 93"/>
          <p:cNvSpPr/>
          <p:nvPr/>
        </p:nvSpPr>
        <p:spPr>
          <a:xfrm>
            <a:off x="3786182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5" name="Abgerundetes Rechteck 94"/>
          <p:cNvSpPr/>
          <p:nvPr/>
        </p:nvSpPr>
        <p:spPr>
          <a:xfrm>
            <a:off x="4786314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6" name="Abgerundetes Rechteck 95"/>
          <p:cNvSpPr/>
          <p:nvPr/>
        </p:nvSpPr>
        <p:spPr>
          <a:xfrm>
            <a:off x="5786446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8" name="Abgerundetes Rechteck 97"/>
          <p:cNvSpPr/>
          <p:nvPr/>
        </p:nvSpPr>
        <p:spPr>
          <a:xfrm>
            <a:off x="6786578" y="435769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v1</a:t>
            </a:r>
          </a:p>
        </p:txBody>
      </p:sp>
      <p:sp>
        <p:nvSpPr>
          <p:cNvPr id="99" name="Abgerundetes Rechteck 98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1" name="Abgerundetes Rechteck 100"/>
          <p:cNvSpPr/>
          <p:nvPr/>
        </p:nvSpPr>
        <p:spPr>
          <a:xfrm>
            <a:off x="4786314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2" name="Abgerundetes Rechteck 101"/>
          <p:cNvSpPr/>
          <p:nvPr/>
        </p:nvSpPr>
        <p:spPr>
          <a:xfrm>
            <a:off x="5786446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3" name="Abgerundetes Rechteck 102"/>
          <p:cNvSpPr/>
          <p:nvPr/>
        </p:nvSpPr>
        <p:spPr>
          <a:xfrm>
            <a:off x="6786578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04" name="Abgerundetes Rechteck 103"/>
          <p:cNvSpPr/>
          <p:nvPr/>
        </p:nvSpPr>
        <p:spPr>
          <a:xfrm>
            <a:off x="5786446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5" name="Abgerundetes Rechteck 104"/>
          <p:cNvSpPr/>
          <p:nvPr/>
        </p:nvSpPr>
        <p:spPr>
          <a:xfrm>
            <a:off x="6786578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06" name="Abgerundetes Rechteck 105"/>
          <p:cNvSpPr/>
          <p:nvPr/>
        </p:nvSpPr>
        <p:spPr>
          <a:xfrm>
            <a:off x="3500429" y="5572140"/>
            <a:ext cx="1913761" cy="361519"/>
          </a:xfrm>
          <a:prstGeom prst="round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Protocol</a:t>
            </a:r>
          </a:p>
        </p:txBody>
      </p:sp>
      <p:grpSp>
        <p:nvGrpSpPr>
          <p:cNvPr id="3" name="Gruppieren 158"/>
          <p:cNvGrpSpPr/>
          <p:nvPr/>
        </p:nvGrpSpPr>
        <p:grpSpPr>
          <a:xfrm>
            <a:off x="1000100" y="1071546"/>
            <a:ext cx="2326458" cy="1285884"/>
            <a:chOff x="1000100" y="1071546"/>
            <a:chExt cx="2326458" cy="1285884"/>
          </a:xfrm>
        </p:grpSpPr>
        <p:sp>
          <p:nvSpPr>
            <p:cNvPr id="108" name="Abgerundetes Rechteck 107"/>
            <p:cNvSpPr/>
            <p:nvPr/>
          </p:nvSpPr>
          <p:spPr>
            <a:xfrm>
              <a:off x="1000100" y="1222171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1" name="Abgerundetes Rechteck 110"/>
            <p:cNvSpPr/>
            <p:nvPr/>
          </p:nvSpPr>
          <p:spPr>
            <a:xfrm>
              <a:off x="1091948" y="1150733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  <p:sp>
          <p:nvSpPr>
            <p:cNvPr id="114" name="Abgerundetes Rechteck 113"/>
            <p:cNvSpPr/>
            <p:nvPr/>
          </p:nvSpPr>
          <p:spPr>
            <a:xfrm>
              <a:off x="1183418" y="1071546"/>
              <a:ext cx="2143140" cy="1135259"/>
            </a:xfrm>
            <a:prstGeom prst="roundRect">
              <a:avLst>
                <a:gd name="adj" fmla="val 6489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View</a:t>
              </a:r>
            </a:p>
          </p:txBody>
        </p:sp>
      </p:grpSp>
      <p:grpSp>
        <p:nvGrpSpPr>
          <p:cNvPr id="6" name="Gruppieren 160"/>
          <p:cNvGrpSpPr/>
          <p:nvPr/>
        </p:nvGrpSpPr>
        <p:grpSpPr>
          <a:xfrm>
            <a:off x="5674566" y="1071546"/>
            <a:ext cx="2326458" cy="1285884"/>
            <a:chOff x="5674566" y="1071546"/>
            <a:chExt cx="2326458" cy="1285884"/>
          </a:xfrm>
        </p:grpSpPr>
        <p:sp>
          <p:nvSpPr>
            <p:cNvPr id="109" name="Abgerundetes Rechteck 108"/>
            <p:cNvSpPr/>
            <p:nvPr/>
          </p:nvSpPr>
          <p:spPr>
            <a:xfrm>
              <a:off x="5674566" y="1222171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2" name="Abgerundetes Rechteck 111"/>
            <p:cNvSpPr/>
            <p:nvPr/>
          </p:nvSpPr>
          <p:spPr>
            <a:xfrm>
              <a:off x="5766414" y="1150733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  <p:sp>
          <p:nvSpPr>
            <p:cNvPr id="115" name="Abgerundetes Rechteck 114"/>
            <p:cNvSpPr/>
            <p:nvPr/>
          </p:nvSpPr>
          <p:spPr>
            <a:xfrm>
              <a:off x="5857884" y="1071546"/>
              <a:ext cx="2143140" cy="1135259"/>
            </a:xfrm>
            <a:prstGeom prst="roundRect">
              <a:avLst>
                <a:gd name="adj" fmla="val 6160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Transaction</a:t>
              </a:r>
            </a:p>
          </p:txBody>
        </p:sp>
      </p:grpSp>
      <p:grpSp>
        <p:nvGrpSpPr>
          <p:cNvPr id="7" name="Gruppieren 159"/>
          <p:cNvGrpSpPr/>
          <p:nvPr/>
        </p:nvGrpSpPr>
        <p:grpSpPr>
          <a:xfrm>
            <a:off x="3532344" y="1071546"/>
            <a:ext cx="1968350" cy="1285884"/>
            <a:chOff x="3532344" y="1071546"/>
            <a:chExt cx="1968350" cy="1285884"/>
          </a:xfrm>
        </p:grpSpPr>
        <p:sp>
          <p:nvSpPr>
            <p:cNvPr id="110" name="Abgerundetes Rechteck 109"/>
            <p:cNvSpPr/>
            <p:nvPr/>
          </p:nvSpPr>
          <p:spPr>
            <a:xfrm>
              <a:off x="3532344" y="1222171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3" name="Abgerundetes Rechteck 112"/>
            <p:cNvSpPr/>
            <p:nvPr/>
          </p:nvSpPr>
          <p:spPr>
            <a:xfrm>
              <a:off x="3624192" y="1150733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  <p:sp>
          <p:nvSpPr>
            <p:cNvPr id="116" name="Abgerundetes Rechteck 115"/>
            <p:cNvSpPr/>
            <p:nvPr/>
          </p:nvSpPr>
          <p:spPr>
            <a:xfrm>
              <a:off x="3715662" y="1071546"/>
              <a:ext cx="1785032" cy="1135259"/>
            </a:xfrm>
            <a:prstGeom prst="roundRect">
              <a:avLst>
                <a:gd name="adj" fmla="val 7804"/>
              </a:avLst>
            </a:prstGeom>
            <a:solidFill>
              <a:srgbClr val="FFD47D"/>
            </a:solidFill>
            <a:ln w="28575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6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Audit</a:t>
              </a:r>
            </a:p>
          </p:txBody>
        </p:sp>
      </p:grpSp>
      <p:sp>
        <p:nvSpPr>
          <p:cNvPr id="156" name="Abgerundetes Rechteck 155"/>
          <p:cNvSpPr/>
          <p:nvPr/>
        </p:nvSpPr>
        <p:spPr>
          <a:xfrm>
            <a:off x="4011864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81" name="Abgerundetes Rechteck 180"/>
          <p:cNvSpPr/>
          <p:nvPr/>
        </p:nvSpPr>
        <p:spPr>
          <a:xfrm>
            <a:off x="4011864" y="2643182"/>
            <a:ext cx="382644" cy="2551622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158" name="Abgerundetes Rechteck 157"/>
          <p:cNvSpPr/>
          <p:nvPr/>
        </p:nvSpPr>
        <p:spPr>
          <a:xfrm>
            <a:off x="3786182" y="3786190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v2</a:t>
            </a:r>
          </a:p>
        </p:txBody>
      </p:sp>
      <p:sp>
        <p:nvSpPr>
          <p:cNvPr id="157" name="Abgerundetes Rechteck 156"/>
          <p:cNvSpPr/>
          <p:nvPr/>
        </p:nvSpPr>
        <p:spPr>
          <a:xfrm>
            <a:off x="3786182" y="3214686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70" name="Abgerundetes Rechteck 169"/>
          <p:cNvSpPr/>
          <p:nvPr/>
        </p:nvSpPr>
        <p:spPr>
          <a:xfrm>
            <a:off x="3786182" y="3210814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v3</a:t>
            </a:r>
          </a:p>
        </p:txBody>
      </p:sp>
      <p:sp>
        <p:nvSpPr>
          <p:cNvPr id="162" name="Abgerundetes Rechteck 161"/>
          <p:cNvSpPr/>
          <p:nvPr/>
        </p:nvSpPr>
        <p:spPr>
          <a:xfrm>
            <a:off x="5031547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2</a:t>
            </a:r>
          </a:p>
        </p:txBody>
      </p:sp>
      <p:sp>
        <p:nvSpPr>
          <p:cNvPr id="163" name="Abgerundetes Rechteck 162"/>
          <p:cNvSpPr/>
          <p:nvPr/>
        </p:nvSpPr>
        <p:spPr>
          <a:xfrm>
            <a:off x="6019029" y="3071810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3</a:t>
            </a:r>
          </a:p>
        </p:txBody>
      </p:sp>
      <p:sp>
        <p:nvSpPr>
          <p:cNvPr id="164" name="Abgerundetes Rechteck 163"/>
          <p:cNvSpPr/>
          <p:nvPr/>
        </p:nvSpPr>
        <p:spPr>
          <a:xfrm>
            <a:off x="7016390" y="3091956"/>
            <a:ext cx="382644" cy="2122994"/>
          </a:xfrm>
          <a:prstGeom prst="roundRect">
            <a:avLst/>
          </a:prstGeom>
          <a:solidFill>
            <a:srgbClr val="FFE8B9"/>
          </a:solidFill>
          <a:ln>
            <a:solidFill>
              <a:srgbClr val="FFC24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4</a:t>
            </a:r>
          </a:p>
        </p:txBody>
      </p:sp>
      <p:cxnSp>
        <p:nvCxnSpPr>
          <p:cNvPr id="125" name="Gewinkelte Verbindung 124"/>
          <p:cNvCxnSpPr/>
          <p:nvPr/>
        </p:nvCxnSpPr>
        <p:spPr>
          <a:xfrm rot="5400000">
            <a:off x="3494534" y="2895711"/>
            <a:ext cx="2004893" cy="18103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Ellipse 117"/>
          <p:cNvSpPr/>
          <p:nvPr/>
        </p:nvSpPr>
        <p:spPr>
          <a:xfrm>
            <a:off x="439037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121" name="Gewinkelte Verbindung 120"/>
          <p:cNvCxnSpPr>
            <a:stCxn id="117" idx="5"/>
          </p:cNvCxnSpPr>
          <p:nvPr/>
        </p:nvCxnSpPr>
        <p:spPr>
          <a:xfrm rot="16200000" flipH="1">
            <a:off x="2415251" y="1888307"/>
            <a:ext cx="1487659" cy="1585982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Abgerundetes Rechteck 119"/>
          <p:cNvSpPr/>
          <p:nvPr/>
        </p:nvSpPr>
        <p:spPr>
          <a:xfrm>
            <a:off x="6960450" y="1571612"/>
            <a:ext cx="857256" cy="428628"/>
          </a:xfrm>
          <a:prstGeom prst="roundRect">
            <a:avLst>
              <a:gd name="adj" fmla="val 9406"/>
            </a:avLst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v4</a:t>
            </a:r>
          </a:p>
        </p:txBody>
      </p:sp>
      <p:cxnSp>
        <p:nvCxnSpPr>
          <p:cNvPr id="139" name="Gewinkelte Verbindung 124"/>
          <p:cNvCxnSpPr>
            <a:stCxn id="119" idx="6"/>
          </p:cNvCxnSpPr>
          <p:nvPr/>
        </p:nvCxnSpPr>
        <p:spPr>
          <a:xfrm flipV="1">
            <a:off x="6615987" y="1785118"/>
            <a:ext cx="515751" cy="808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Gewinkelte Verbindung 120"/>
          <p:cNvCxnSpPr>
            <a:stCxn id="117" idx="5"/>
          </p:cNvCxnSpPr>
          <p:nvPr/>
        </p:nvCxnSpPr>
        <p:spPr>
          <a:xfrm rot="16200000" flipH="1">
            <a:off x="2701003" y="1602555"/>
            <a:ext cx="907488" cy="157731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Gewinkelte Verbindung 120"/>
          <p:cNvCxnSpPr/>
          <p:nvPr/>
        </p:nvCxnSpPr>
        <p:spPr>
          <a:xfrm rot="10800000" flipV="1">
            <a:off x="4464252" y="1904514"/>
            <a:ext cx="1755998" cy="946433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cxnSp>
        <p:nvCxnSpPr>
          <p:cNvPr id="71" name="Gewinkelte Verbindung 120"/>
          <p:cNvCxnSpPr/>
          <p:nvPr/>
        </p:nvCxnSpPr>
        <p:spPr>
          <a:xfrm rot="10800000" flipV="1">
            <a:off x="4548353" y="1907626"/>
            <a:ext cx="1734209" cy="152137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Ellipse 118"/>
          <p:cNvSpPr/>
          <p:nvPr/>
        </p:nvSpPr>
        <p:spPr>
          <a:xfrm>
            <a:off x="6187359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33" presetClass="emph" presetSubtype="0" fill="remove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3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14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5" dur="10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16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17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1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19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0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1" dur="1000" fill="hold"/>
                                        <p:tgtEl>
                                          <p:spTgt spid="16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2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3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2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25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26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7" dur="1000" fill="hold"/>
                                        <p:tgtEl>
                                          <p:spTgt spid="16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28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  <p:par>
                                <p:cTn id="129" presetID="33" presetClass="emph" presetSubtype="0" fill="remove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30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animClr clrSpc="rgb">
                                      <p:cBhvr>
                                        <p:cTn id="131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6600"/>
                                      </p:to>
                                    </p:animClr>
                                    <p:set>
                                      <p:cBhvr>
                                        <p:cTn id="132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3" dur="1000" fill="hold"/>
                                        <p:tgtEl>
                                          <p:spTgt spid="1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Scale>
                                      <p:cBhvr>
                                        <p:cTn id="134" dur="500" accel="50000" autoRev="1" fill="hold" tmFilter="0, 0; .33333, 1; 1, 1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</p:cBhvr>
                                      <p:from x="100000" y="100000"/>
                                      <p:to x="100000" y="14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5" fill="hold">
                            <p:stCondLst>
                              <p:cond delay="500"/>
                            </p:stCondLst>
                            <p:childTnLst>
                              <p:par>
                                <p:cTn id="2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000"/>
                            </p:stCondLst>
                            <p:childTnLst>
                              <p:par>
                                <p:cTn id="2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6" fill="hold">
                      <p:stCondLst>
                        <p:cond delay="indefinite"/>
                      </p:stCondLst>
                      <p:childTnLst>
                        <p:par>
                          <p:cTn id="217" fill="hold">
                            <p:stCondLst>
                              <p:cond delay="0"/>
                            </p:stCondLst>
                            <p:childTnLst>
                              <p:par>
                                <p:cTn id="2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2" fill="hold">
                      <p:stCondLst>
                        <p:cond delay="indefinite"/>
                      </p:stCondLst>
                      <p:childTnLst>
                        <p:par>
                          <p:cTn id="233" fill="hold">
                            <p:stCondLst>
                              <p:cond delay="0"/>
                            </p:stCondLst>
                            <p:childTnLst>
                              <p:par>
                                <p:cTn id="2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500"/>
                            </p:stCondLst>
                            <p:childTnLst>
                              <p:par>
                                <p:cTn id="2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1" fill="hold">
                            <p:stCondLst>
                              <p:cond delay="1000"/>
                            </p:stCondLst>
                            <p:childTnLst>
                              <p:par>
                                <p:cTn id="2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9" fill="hold">
                            <p:stCondLst>
                              <p:cond delay="0"/>
                            </p:stCondLst>
                            <p:childTnLst>
                              <p:par>
                                <p:cTn id="250" presetID="35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4757 0.23958 L 2.77778E-7 3.33333E-6 " pathEditMode="relative" rAng="0" ptsTypes="AA">
                                      <p:cBhvr>
                                        <p:cTn id="251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4" y="-120"/>
                                    </p:animMotion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5" fill="hold">
                            <p:stCondLst>
                              <p:cond delay="2000"/>
                            </p:stCondLst>
                            <p:childTnLst>
                              <p:par>
                                <p:cTn id="25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35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2.77778E-7 3.33333E-6 L -0.31684 0.63171 " pathEditMode="relative" rAng="0" ptsTypes="AA">
                                      <p:cBhvr>
                                        <p:cTn id="262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9" y="316"/>
                                    </p:animMotion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6" fill="hold">
                            <p:stCondLst>
                              <p:cond delay="2000"/>
                            </p:stCondLst>
                            <p:childTnLst>
                              <p:par>
                                <p:cTn id="267" presetID="63" presetClass="path" presetSubtype="0" accel="50000" autoRev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3.7037E-7 L 1.01025 3.7037E-7 " pathEditMode="relative" rAng="0" ptsTypes="AA">
                                      <p:cBhvr>
                                        <p:cTn id="268" dur="3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80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64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Motion origin="layout" path="M -0.31684 0.63171 L -0.34757 0.15555 " pathEditMode="relative" rAng="0" ptsTypes="AA">
                                      <p:cBhvr>
                                        <p:cTn id="274" dur="2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" y="-23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10000"/>
                            </p:stCondLst>
                            <p:childTnLst>
                              <p:par>
                                <p:cTn id="27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8" dur="20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4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7" grpId="0" animBg="1"/>
      <p:bldP spid="60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 animBg="1"/>
      <p:bldP spid="81" grpId="1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8" grpId="0" animBg="1"/>
      <p:bldP spid="99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56" grpId="0" animBg="1"/>
      <p:bldP spid="156" grpId="1" animBg="1"/>
      <p:bldP spid="181" grpId="0" animBg="1"/>
      <p:bldP spid="158" grpId="0" animBg="1"/>
      <p:bldP spid="157" grpId="0" animBg="1"/>
      <p:bldP spid="170" grpId="0" animBg="1"/>
      <p:bldP spid="162" grpId="0" animBg="1"/>
      <p:bldP spid="162" grpId="1" animBg="1"/>
      <p:bldP spid="162" grpId="2" animBg="1"/>
      <p:bldP spid="163" grpId="0" animBg="1"/>
      <p:bldP spid="163" grpId="1" animBg="1"/>
      <p:bldP spid="163" grpId="2" animBg="1"/>
      <p:bldP spid="164" grpId="0" animBg="1"/>
      <p:bldP spid="164" grpId="1" animBg="1"/>
      <p:bldP spid="164" grpId="2" animBg="1"/>
      <p:bldP spid="118" grpId="0" animBg="1"/>
      <p:bldP spid="66" grpId="0"/>
      <p:bldP spid="120" grpId="0" animBg="1"/>
      <p:bldP spid="120" grpId="1" animBg="1"/>
      <p:bldP spid="120" grpId="2" animBg="1"/>
      <p:bldP spid="120" grpId="3" animBg="1"/>
      <p:bldP spid="117" grpId="0" animBg="1"/>
      <p:bldP spid="1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1071538" y="2786058"/>
            <a:ext cx="7572428" cy="3539207"/>
          </a:xfrm>
        </p:spPr>
        <p:txBody>
          <a:bodyPr>
            <a:normAutofit fontScale="92500" lnSpcReduction="10000"/>
          </a:bodyPr>
          <a:lstStyle/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Huge models require lots of smaller files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Partitioning must be done at design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Saving changes is not transactional safe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Loading single objects is still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Garbage collection of objects is impossible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Conflicts must be resolved in text form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 change notifications to other clients</a:t>
            </a:r>
          </a:p>
          <a:p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6" name="Textfeld 65"/>
          <p:cNvSpPr txBox="1"/>
          <p:nvPr/>
        </p:nvSpPr>
        <p:spPr>
          <a:xfrm>
            <a:off x="200500" y="5933659"/>
            <a:ext cx="4514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smtClean="0"/>
              <a:t>1100101001110111010010011110101110101</a:t>
            </a:r>
          </a:p>
        </p:txBody>
      </p:sp>
      <p:sp>
        <p:nvSpPr>
          <p:cNvPr id="67" name="Rechteck 66"/>
          <p:cNvSpPr/>
          <p:nvPr/>
        </p:nvSpPr>
        <p:spPr>
          <a:xfrm>
            <a:off x="208808" y="5975131"/>
            <a:ext cx="4506062" cy="2758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Ellipse 116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  <p:sp>
        <p:nvSpPr>
          <p:cNvPr id="68" name="Inhaltsplatzhalter 2"/>
          <p:cNvSpPr>
            <a:spLocks noGrp="1"/>
          </p:cNvSpPr>
          <p:nvPr>
            <p:ph idx="1"/>
          </p:nvPr>
        </p:nvSpPr>
        <p:spPr>
          <a:xfrm>
            <a:off x="1071538" y="2357430"/>
            <a:ext cx="7572428" cy="3539207"/>
          </a:xfrm>
        </p:spPr>
        <p:txBody>
          <a:bodyPr>
            <a:normAutofit fontScale="92500"/>
          </a:bodyPr>
          <a:lstStyle/>
          <a:p>
            <a:pPr>
              <a:buNone/>
            </a:pPr>
            <a:r>
              <a:rPr lang="de-DE" sz="480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Technical Challenges: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Transfer revisions over the network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Swap revisions on remote invalidation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Swap revisions when changing view time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Swap revisions when changing view branch</a:t>
            </a:r>
          </a:p>
          <a:p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Make objects reclaimable by GC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</a:p>
        </p:txBody>
      </p:sp>
      <p:sp>
        <p:nvSpPr>
          <p:cNvPr id="58" name="Textfeld 57"/>
          <p:cNvSpPr txBox="1"/>
          <p:nvPr/>
        </p:nvSpPr>
        <p:spPr>
          <a:xfrm>
            <a:off x="2002436" y="2500306"/>
            <a:ext cx="4924814" cy="1576400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latin typeface="+mj-lt"/>
                <a:cs typeface="Courier New" pitchFamily="49" charset="0"/>
              </a:rPr>
              <a:t>Reflective Delegation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2794468" y="2500306"/>
            <a:ext cx="3349167" cy="157163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String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title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   int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pages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Category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category</a:t>
            </a:r>
          </a:p>
          <a:p>
            <a:r>
              <a:rPr lang="en-US" sz="2400" b="1" smtClean="0">
                <a:solidFill>
                  <a:schemeClr val="bg1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  Writer </a:t>
            </a:r>
            <a:r>
              <a: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author</a:t>
            </a:r>
          </a:p>
        </p:txBody>
      </p:sp>
      <p:grpSp>
        <p:nvGrpSpPr>
          <p:cNvPr id="53" name="Gruppieren 52"/>
          <p:cNvGrpSpPr/>
          <p:nvPr/>
        </p:nvGrpSpPr>
        <p:grpSpPr>
          <a:xfrm>
            <a:off x="2793675" y="2500306"/>
            <a:ext cx="3349961" cy="1572429"/>
            <a:chOff x="2793675" y="2500306"/>
            <a:chExt cx="3349961" cy="1572429"/>
          </a:xfrm>
        </p:grpSpPr>
        <p:cxnSp>
          <p:nvCxnSpPr>
            <p:cNvPr id="44" name="Gerade Verbindung 43"/>
            <p:cNvCxnSpPr/>
            <p:nvPr/>
          </p:nvCxnSpPr>
          <p:spPr>
            <a:xfrm rot="10800000">
              <a:off x="2794469" y="2500306"/>
              <a:ext cx="334916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Gerade Verbindung 45"/>
            <p:cNvCxnSpPr/>
            <p:nvPr/>
          </p:nvCxnSpPr>
          <p:spPr>
            <a:xfrm rot="5400000">
              <a:off x="2009445" y="3286918"/>
              <a:ext cx="1570047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uppieren 53"/>
          <p:cNvGrpSpPr/>
          <p:nvPr/>
        </p:nvGrpSpPr>
        <p:grpSpPr>
          <a:xfrm>
            <a:off x="2793674" y="2501100"/>
            <a:ext cx="3350756" cy="1573224"/>
            <a:chOff x="2793674" y="2501100"/>
            <a:chExt cx="3350756" cy="1573224"/>
          </a:xfrm>
        </p:grpSpPr>
        <p:cxnSp>
          <p:nvCxnSpPr>
            <p:cNvPr id="48" name="Gerade Verbindung 47"/>
            <p:cNvCxnSpPr/>
            <p:nvPr/>
          </p:nvCxnSpPr>
          <p:spPr>
            <a:xfrm>
              <a:off x="2793674" y="4072736"/>
              <a:ext cx="3349961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Gerade Verbindung 50"/>
            <p:cNvCxnSpPr/>
            <p:nvPr/>
          </p:nvCxnSpPr>
          <p:spPr>
            <a:xfrm rot="5400000" flipH="1" flipV="1">
              <a:off x="5357818" y="3286124"/>
              <a:ext cx="1571636" cy="1588"/>
            </a:xfrm>
            <a:prstGeom prst="line">
              <a:avLst/>
            </a:prstGeom>
            <a:ln w="28575" cap="sq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Textfeld 78"/>
          <p:cNvSpPr txBox="1"/>
          <p:nvPr/>
        </p:nvSpPr>
        <p:spPr>
          <a:xfrm>
            <a:off x="2002436" y="2505070"/>
            <a:ext cx="4924814" cy="1580143"/>
          </a:xfrm>
          <a:prstGeom prst="rect">
            <a:avLst/>
          </a:prstGeom>
          <a:noFill/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i="1" smtClean="0">
                <a:solidFill>
                  <a:srgbClr val="C00000"/>
                </a:solidFill>
                <a:cs typeface="Courier New" pitchFamily="49" charset="0"/>
              </a:rPr>
              <a:t>Root Extends Class</a:t>
            </a:r>
          </a:p>
        </p:txBody>
      </p:sp>
      <p:grpSp>
        <p:nvGrpSpPr>
          <p:cNvPr id="71" name="Gruppieren 70"/>
          <p:cNvGrpSpPr/>
          <p:nvPr/>
        </p:nvGrpSpPr>
        <p:grpSpPr>
          <a:xfrm>
            <a:off x="2786050" y="2502688"/>
            <a:ext cx="3356792" cy="1574018"/>
            <a:chOff x="2940038" y="2652706"/>
            <a:chExt cx="3356792" cy="1574018"/>
          </a:xfrm>
        </p:grpSpPr>
        <p:sp>
          <p:nvSpPr>
            <p:cNvPr id="55" name="Textfeld 54"/>
            <p:cNvSpPr txBox="1"/>
            <p:nvPr/>
          </p:nvSpPr>
          <p:spPr>
            <a:xfrm>
              <a:off x="2940038" y="2652706"/>
              <a:ext cx="3349167" cy="157163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String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title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   int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pages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category</a:t>
              </a:r>
            </a:p>
            <a:p>
              <a:r>
                <a:rPr lang="en-US" sz="2400" b="1" smtClean="0">
                  <a:solidFill>
                    <a:schemeClr val="bg1">
                      <a:lumMod val="50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  Writer </a:t>
              </a:r>
              <a:r>
                <a:rPr lang="en-US" sz="24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author</a:t>
              </a:r>
            </a:p>
          </p:txBody>
        </p:sp>
        <p:grpSp>
          <p:nvGrpSpPr>
            <p:cNvPr id="56" name="Gruppieren 55"/>
            <p:cNvGrpSpPr/>
            <p:nvPr/>
          </p:nvGrpSpPr>
          <p:grpSpPr>
            <a:xfrm>
              <a:off x="2946075" y="2652706"/>
              <a:ext cx="3349961" cy="1572429"/>
              <a:chOff x="2793675" y="2500306"/>
              <a:chExt cx="3349961" cy="1572429"/>
            </a:xfrm>
          </p:grpSpPr>
          <p:cxnSp>
            <p:nvCxnSpPr>
              <p:cNvPr id="59" name="Gerade Verbindung 58"/>
              <p:cNvCxnSpPr/>
              <p:nvPr/>
            </p:nvCxnSpPr>
            <p:spPr>
              <a:xfrm rot="10800000">
                <a:off x="2794469" y="2500306"/>
                <a:ext cx="334916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Gerade Verbindung 60"/>
              <p:cNvCxnSpPr/>
              <p:nvPr/>
            </p:nvCxnSpPr>
            <p:spPr>
              <a:xfrm rot="5400000">
                <a:off x="2009445" y="3286918"/>
                <a:ext cx="1570047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uppieren 61"/>
            <p:cNvGrpSpPr/>
            <p:nvPr/>
          </p:nvGrpSpPr>
          <p:grpSpPr>
            <a:xfrm>
              <a:off x="2946074" y="2653500"/>
              <a:ext cx="3350756" cy="1573224"/>
              <a:chOff x="2793674" y="2501100"/>
              <a:chExt cx="3350756" cy="1573224"/>
            </a:xfrm>
          </p:grpSpPr>
          <p:cxnSp>
            <p:nvCxnSpPr>
              <p:cNvPr id="63" name="Gerade Verbindung 62"/>
              <p:cNvCxnSpPr/>
              <p:nvPr/>
            </p:nvCxnSpPr>
            <p:spPr>
              <a:xfrm>
                <a:off x="2793674" y="4072736"/>
                <a:ext cx="3349961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Gerade Verbindung 63"/>
              <p:cNvCxnSpPr/>
              <p:nvPr/>
            </p:nvCxnSpPr>
            <p:spPr>
              <a:xfrm rot="5400000" flipH="1" flipV="1">
                <a:off x="5357818" y="3286124"/>
                <a:ext cx="1571636" cy="1588"/>
              </a:xfrm>
              <a:prstGeom prst="line">
                <a:avLst/>
              </a:prstGeom>
              <a:ln w="28575" cap="sq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pic>
        <p:nvPicPr>
          <p:cNvPr id="1026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9424572" flipV="1">
            <a:off x="5659353" y="2010248"/>
            <a:ext cx="1217158" cy="935043"/>
          </a:xfrm>
          <a:prstGeom prst="rect">
            <a:avLst/>
          </a:prstGeom>
          <a:noFill/>
        </p:spPr>
      </p:pic>
      <p:pic>
        <p:nvPicPr>
          <p:cNvPr id="72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14400000" flipV="1">
            <a:off x="2124612" y="1914920"/>
            <a:ext cx="1217158" cy="935043"/>
          </a:xfrm>
          <a:prstGeom prst="rect">
            <a:avLst/>
          </a:prstGeom>
          <a:noFill/>
        </p:spPr>
      </p:pic>
      <p:pic>
        <p:nvPicPr>
          <p:cNvPr id="73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9000000" flipV="1">
            <a:off x="2124612" y="3670654"/>
            <a:ext cx="1217158" cy="935043"/>
          </a:xfrm>
          <a:prstGeom prst="rect">
            <a:avLst/>
          </a:prstGeom>
          <a:noFill/>
        </p:spPr>
      </p:pic>
      <p:pic>
        <p:nvPicPr>
          <p:cNvPr id="74" name="Picture 2" descr="C:\Users\Stepper.EclipseCon\AppData\Local\Microsoft\Windows\Temporary Internet Files\Content.IE5\L1VYZTX0\MCj01503630000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rot="3600000" flipV="1">
            <a:off x="5601290" y="3722285"/>
            <a:ext cx="1217158" cy="935043"/>
          </a:xfrm>
          <a:prstGeom prst="rect">
            <a:avLst/>
          </a:prstGeom>
          <a:noFill/>
        </p:spPr>
      </p:pic>
      <p:sp>
        <p:nvSpPr>
          <p:cNvPr id="82" name="Ellipse 81"/>
          <p:cNvSpPr/>
          <p:nvPr/>
        </p:nvSpPr>
        <p:spPr>
          <a:xfrm>
            <a:off x="2000232" y="1571612"/>
            <a:ext cx="428628" cy="4286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1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8 4.23682E-6 L 0.24792 0.22224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" y="111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82"/>
                                        </p:tgtEl>
                                      </p:cBhvr>
                                      <p:by x="400000" y="400000"/>
                                    </p:animScale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2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11111E-6 L -0.38229 -1.11111E-6 " pathEditMode="fixed" rAng="0" ptsTypes="AA">
                                      <p:cBhvr>
                                        <p:cTn id="28" dur="14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1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0.00434 0.01389 L 0.00434 0.2507 " pathEditMode="relative" rAng="0" ptsTypes="AA">
                                      <p:cBhvr>
                                        <p:cTn id="34" dur="6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500"/>
                            </p:stCondLst>
                            <p:childTnLst>
                              <p:par>
                                <p:cTn id="39" presetID="18" presetClass="entr" presetSubtype="3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1" dur="2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434 -0.00532 L 0.37882 -0.00532 " pathEditMode="relative" rAng="0" ptsTypes="AA">
                                      <p:cBhvr>
                                        <p:cTn id="45" dur="14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" y="0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1" presetClass="exit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64" presetClass="path" presetSubtype="0" accel="50000" decel="5000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animMotion origin="layout" path="M -0.00139 -0.01296 L -0.00139 -0.26273 " pathEditMode="relative" rAng="0" ptsTypes="AA">
                                      <p:cBhvr>
                                        <p:cTn id="51" dur="6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4500"/>
                            </p:stCondLst>
                            <p:childTnLst>
                              <p:par>
                                <p:cTn id="53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0"/>
                            </p:stCondLst>
                            <p:childTnLst>
                              <p:par>
                                <p:cTn id="60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0"/>
                            </p:stCondLst>
                            <p:childTnLst>
                              <p:par>
                                <p:cTn id="67" presetID="0" presetClass="path" presetSubtype="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0.00324 C -0.00712 0.19329 -0.01597 0.38333 -0.00017 0.43264 C 0.01597 0.48194 0.06649 0.29792 0.09809 0.2993 C 0.12986 0.30069 0.16406 0.43102 0.19045 0.44051 C 0.21649 0.45 0.22257 0.35648 0.25521 0.35579 C 0.28785 0.35509 0.34097 0.43403 0.38611 0.43611 C 0.43108 0.43819 0.46424 0.36759 0.52517 0.36829 C 0.58594 0.36898 0.71337 0.41088 0.75139 0.44051 " pathEditMode="relative" rAng="0" ptsTypes="aaaaaaaA">
                                      <p:cBhvr>
                                        <p:cTn id="68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6" y="23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000"/>
                            </p:stCondLst>
                            <p:childTnLst>
                              <p:par>
                                <p:cTn id="70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6" dur="500" tmFilter="0,0; .5, 1; 1, 1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41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 tmFilter="0,0; .5, 1; 1, 1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 animBg="1"/>
      <p:bldP spid="58" grpId="0"/>
      <p:bldP spid="58" grpId="2"/>
      <p:bldP spid="70" grpId="0" animBg="1"/>
      <p:bldP spid="70" grpId="1" animBg="1"/>
      <p:bldP spid="79" grpId="0"/>
      <p:bldP spid="82" grpId="0" animBg="1"/>
      <p:bldP spid="82" grpId="1" animBg="1"/>
      <p:bldP spid="82" grpId="2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Ellipse 68"/>
          <p:cNvSpPr/>
          <p:nvPr/>
        </p:nvSpPr>
        <p:spPr>
          <a:xfrm>
            <a:off x="2000232" y="785794"/>
            <a:ext cx="4927018" cy="492701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3200" b="1" smtClean="0">
              <a:solidFill>
                <a:schemeClr val="tx1">
                  <a:lumMod val="75000"/>
                  <a:lumOff val="2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7" name="Textfeld 26"/>
          <p:cNvSpPr txBox="1"/>
          <p:nvPr/>
        </p:nvSpPr>
        <p:spPr>
          <a:xfrm>
            <a:off x="3385060" y="1500174"/>
            <a:ext cx="21595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BookImpl</a:t>
            </a:r>
            <a:endParaRPr lang="de-DE" sz="3200"/>
          </a:p>
        </p:txBody>
      </p:sp>
      <p:sp>
        <p:nvSpPr>
          <p:cNvPr id="29" name="Textfeld 28"/>
          <p:cNvSpPr txBox="1"/>
          <p:nvPr/>
        </p:nvSpPr>
        <p:spPr>
          <a:xfrm>
            <a:off x="3000364" y="142852"/>
            <a:ext cx="29001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EObjectImpl</a:t>
            </a:r>
            <a:endParaRPr lang="de-DE" sz="3200"/>
          </a:p>
        </p:txBody>
      </p:sp>
      <p:sp>
        <p:nvSpPr>
          <p:cNvPr id="30" name="Rechteck 29"/>
          <p:cNvSpPr/>
          <p:nvPr/>
        </p:nvSpPr>
        <p:spPr>
          <a:xfrm>
            <a:off x="2643174" y="71414"/>
            <a:ext cx="3571900" cy="64294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6" name="Gruppieren 35"/>
          <p:cNvGrpSpPr/>
          <p:nvPr/>
        </p:nvGrpSpPr>
        <p:grpSpPr>
          <a:xfrm>
            <a:off x="4214810" y="2893215"/>
            <a:ext cx="471683" cy="964413"/>
            <a:chOff x="7429520" y="1643050"/>
            <a:chExt cx="571504" cy="1214447"/>
          </a:xfrm>
        </p:grpSpPr>
        <p:cxnSp>
          <p:nvCxnSpPr>
            <p:cNvPr id="32" name="Gerade Verbindung 31"/>
            <p:cNvCxnSpPr/>
            <p:nvPr/>
          </p:nvCxnSpPr>
          <p:spPr>
            <a:xfrm rot="5400000">
              <a:off x="7328999" y="2471222"/>
              <a:ext cx="772549" cy="2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Gleichschenkliges Dreieck 32"/>
            <p:cNvSpPr/>
            <p:nvPr/>
          </p:nvSpPr>
          <p:spPr>
            <a:xfrm>
              <a:off x="7429520" y="1643050"/>
              <a:ext cx="571504" cy="428628"/>
            </a:xfrm>
            <a:prstGeom prst="triangle">
              <a:avLst/>
            </a:prstGeom>
            <a:noFill/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7" name="Textfeld 36"/>
          <p:cNvSpPr txBox="1"/>
          <p:nvPr/>
        </p:nvSpPr>
        <p:spPr>
          <a:xfrm>
            <a:off x="2457941" y="3000372"/>
            <a:ext cx="418576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rPr>
              <a:t>CDOObjectImpl</a:t>
            </a:r>
            <a:endParaRPr lang="de-DE" sz="400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 L 0 0.33302  E" pathEditMode="relative" ptsTypes="">
                                      <p:cBhvr>
                                        <p:cTn id="8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2000"/>
                            </p:stCondLst>
                            <p:childTnLst>
                              <p:par>
                                <p:cTn id="1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5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1000" fill="hold"/>
                                        <p:tgtEl>
                                          <p:spTgt spid="29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29" grpId="1"/>
      <p:bldP spid="3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6433826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4" name="Gruppieren 33"/>
          <p:cNvGrpSpPr/>
          <p:nvPr/>
        </p:nvGrpSpPr>
        <p:grpSpPr>
          <a:xfrm>
            <a:off x="2000232" y="785794"/>
            <a:ext cx="4927018" cy="4927018"/>
            <a:chOff x="2000232" y="785794"/>
            <a:chExt cx="4927018" cy="4927018"/>
          </a:xfrm>
        </p:grpSpPr>
        <p:sp>
          <p:nvSpPr>
            <p:cNvPr id="69" name="Ellipse 68"/>
            <p:cNvSpPr/>
            <p:nvPr/>
          </p:nvSpPr>
          <p:spPr>
            <a:xfrm>
              <a:off x="2000232" y="785794"/>
              <a:ext cx="4927018" cy="492701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5715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endParaRPr lang="en-US" sz="3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37" name="Textfeld 36"/>
            <p:cNvSpPr txBox="1"/>
            <p:nvPr/>
          </p:nvSpPr>
          <p:spPr>
            <a:xfrm>
              <a:off x="2457941" y="1857364"/>
              <a:ext cx="4185761" cy="3293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0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CDOObjectImpl</a:t>
              </a:r>
            </a:p>
            <a:p>
              <a:pPr algn="ctr"/>
              <a:endParaRPr lang="en-US" sz="24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CDOID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CDORevision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CDOState</a:t>
              </a:r>
            </a:p>
            <a:p>
              <a:pPr algn="ctr"/>
              <a:r>
                <a:rPr lang="en-US" sz="36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Courier New" pitchFamily="49" charset="0"/>
                  <a:cs typeface="Courier New" pitchFamily="49" charset="0"/>
                </a:rPr>
                <a:t>CDOView</a:t>
              </a:r>
              <a:endParaRPr lang="de-DE" sz="4000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433826" y="785794"/>
            <a:ext cx="2561736" cy="1415054"/>
            <a:chOff x="857224" y="1214422"/>
            <a:chExt cx="7500990" cy="4143404"/>
          </a:xfrm>
        </p:grpSpPr>
        <p:sp>
          <p:nvSpPr>
            <p:cNvPr id="15" name="Abgerundetes Rechteck 14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16" name="Textfeld 15"/>
            <p:cNvSpPr txBox="1"/>
            <p:nvPr/>
          </p:nvSpPr>
          <p:spPr>
            <a:xfrm>
              <a:off x="857224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17" name="Textfeld 16"/>
            <p:cNvSpPr txBox="1"/>
            <p:nvPr/>
          </p:nvSpPr>
          <p:spPr>
            <a:xfrm>
              <a:off x="3035212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18" name="Abgerundetes Rechteck 17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19" name="Textfeld 18"/>
            <p:cNvSpPr txBox="1"/>
            <p:nvPr/>
          </p:nvSpPr>
          <p:spPr>
            <a:xfrm>
              <a:off x="4746241" y="2170592"/>
              <a:ext cx="3049183" cy="171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20" name="Gruppieren 182"/>
            <p:cNvGrpSpPr/>
            <p:nvPr/>
          </p:nvGrpSpPr>
          <p:grpSpPr>
            <a:xfrm>
              <a:off x="5094714" y="4219134"/>
              <a:ext cx="2310742" cy="607486"/>
              <a:chOff x="5143504" y="3449146"/>
              <a:chExt cx="1894809" cy="408482"/>
            </a:xfrm>
          </p:grpSpPr>
          <p:sp>
            <p:nvSpPr>
              <p:cNvPr id="21" name="Rechteck 20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2" name="Rechteck 21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3" name="Rechteck 22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4" name="Rechteck 23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5" name="Rechteck 24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26" name="Rechteck 25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31" name="Rechteck 30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</p:grpSp>
      </p:grpSp>
      <p:grpSp>
        <p:nvGrpSpPr>
          <p:cNvPr id="35" name="Gruppieren 34"/>
          <p:cNvGrpSpPr/>
          <p:nvPr/>
        </p:nvGrpSpPr>
        <p:grpSpPr>
          <a:xfrm>
            <a:off x="6433826" y="4286256"/>
            <a:ext cx="2561736" cy="1415054"/>
            <a:chOff x="857224" y="1214422"/>
            <a:chExt cx="7500990" cy="4143404"/>
          </a:xfrm>
        </p:grpSpPr>
        <p:sp>
          <p:nvSpPr>
            <p:cNvPr id="36" name="Abgerundetes Rechteck 35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38" name="Textfeld 37"/>
            <p:cNvSpPr txBox="1"/>
            <p:nvPr/>
          </p:nvSpPr>
          <p:spPr>
            <a:xfrm>
              <a:off x="857224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39" name="Textfeld 38"/>
            <p:cNvSpPr txBox="1"/>
            <p:nvPr/>
          </p:nvSpPr>
          <p:spPr>
            <a:xfrm>
              <a:off x="3035212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40" name="Abgerundetes Rechteck 39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41" name="Textfeld 40"/>
            <p:cNvSpPr txBox="1"/>
            <p:nvPr/>
          </p:nvSpPr>
          <p:spPr>
            <a:xfrm>
              <a:off x="4746241" y="2170592"/>
              <a:ext cx="3049183" cy="171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42" name="Gruppieren 182"/>
            <p:cNvGrpSpPr/>
            <p:nvPr/>
          </p:nvGrpSpPr>
          <p:grpSpPr>
            <a:xfrm>
              <a:off x="5094714" y="4219134"/>
              <a:ext cx="2310742" cy="607486"/>
              <a:chOff x="5143504" y="3449146"/>
              <a:chExt cx="1894809" cy="408482"/>
            </a:xfrm>
          </p:grpSpPr>
          <p:sp>
            <p:nvSpPr>
              <p:cNvPr id="43" name="Rechteck 42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4" name="Rechteck 43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5" name="Rechteck 44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6" name="Rechteck 45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7" name="Rechteck 46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8" name="Rechteck 47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49" name="Rechteck 48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</p:grpSp>
      </p:grpSp>
      <p:grpSp>
        <p:nvGrpSpPr>
          <p:cNvPr id="50" name="Gruppieren 49"/>
          <p:cNvGrpSpPr/>
          <p:nvPr/>
        </p:nvGrpSpPr>
        <p:grpSpPr>
          <a:xfrm>
            <a:off x="6433826" y="2571744"/>
            <a:ext cx="2561736" cy="1415054"/>
            <a:chOff x="857224" y="1214422"/>
            <a:chExt cx="7500990" cy="4143404"/>
          </a:xfrm>
        </p:grpSpPr>
        <p:sp>
          <p:nvSpPr>
            <p:cNvPr id="51" name="Abgerundetes Rechteck 50"/>
            <p:cNvSpPr/>
            <p:nvPr/>
          </p:nvSpPr>
          <p:spPr>
            <a:xfrm>
              <a:off x="1000100" y="1214422"/>
              <a:ext cx="7358114" cy="4143404"/>
            </a:xfrm>
            <a:prstGeom prst="roundRect">
              <a:avLst>
                <a:gd name="adj" fmla="val 3850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sz="700" b="1" smtClean="0">
                  <a:solidFill>
                    <a:srgbClr val="FFFFFF"/>
                  </a:solidFill>
                  <a:latin typeface="Arial" pitchFamily="34" charset="0"/>
                  <a:cs typeface="Arial" pitchFamily="34" charset="0"/>
                </a:rPr>
                <a:t>       CDORevision</a:t>
              </a:r>
            </a:p>
          </p:txBody>
        </p:sp>
        <p:sp>
          <p:nvSpPr>
            <p:cNvPr id="52" name="Textfeld 51"/>
            <p:cNvSpPr txBox="1"/>
            <p:nvPr/>
          </p:nvSpPr>
          <p:spPr>
            <a:xfrm>
              <a:off x="857224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CDOBranch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  <a:p>
              <a:pPr algn="r"/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long</a:t>
              </a:r>
            </a:p>
          </p:txBody>
        </p:sp>
        <p:sp>
          <p:nvSpPr>
            <p:cNvPr id="53" name="Textfeld 52"/>
            <p:cNvSpPr txBox="1"/>
            <p:nvPr/>
          </p:nvSpPr>
          <p:spPr>
            <a:xfrm>
              <a:off x="3035212" y="2165178"/>
              <a:ext cx="2177988" cy="2433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eClass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branch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version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created</a:t>
              </a:r>
            </a:p>
            <a:p>
              <a:r>
                <a:rPr lang="en-US" sz="800" b="1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revised</a:t>
              </a:r>
            </a:p>
          </p:txBody>
        </p:sp>
        <p:sp>
          <p:nvSpPr>
            <p:cNvPr id="54" name="Abgerundetes Rechteck 53"/>
            <p:cNvSpPr/>
            <p:nvPr/>
          </p:nvSpPr>
          <p:spPr>
            <a:xfrm>
              <a:off x="4469199" y="1533145"/>
              <a:ext cx="3603264" cy="3505957"/>
            </a:xfrm>
            <a:prstGeom prst="roundRect">
              <a:avLst>
                <a:gd name="adj" fmla="val 6448"/>
              </a:avLst>
            </a:prstGeom>
            <a:solidFill>
              <a:schemeClr val="bg1"/>
            </a:solidFill>
            <a:ln w="381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400" b="1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itchFamily="34" charset="0"/>
                  <a:cs typeface="Arial" pitchFamily="34" charset="0"/>
                </a:rPr>
                <a:t>Revision Data</a:t>
              </a:r>
            </a:p>
          </p:txBody>
        </p:sp>
        <p:sp>
          <p:nvSpPr>
            <p:cNvPr id="55" name="Textfeld 54"/>
            <p:cNvSpPr txBox="1"/>
            <p:nvPr/>
          </p:nvSpPr>
          <p:spPr>
            <a:xfrm>
              <a:off x="4746241" y="2170592"/>
              <a:ext cx="3049183" cy="17122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resourceID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CDOID containerID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int containerFeature</a:t>
              </a:r>
            </a:p>
            <a:p>
              <a:pPr algn="ctr"/>
              <a:r>
                <a:rPr lang="en-US" sz="80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Object[] values</a:t>
              </a:r>
            </a:p>
          </p:txBody>
        </p:sp>
        <p:grpSp>
          <p:nvGrpSpPr>
            <p:cNvPr id="56" name="Gruppieren 182"/>
            <p:cNvGrpSpPr/>
            <p:nvPr/>
          </p:nvGrpSpPr>
          <p:grpSpPr>
            <a:xfrm>
              <a:off x="5094714" y="4219134"/>
              <a:ext cx="2310742" cy="607486"/>
              <a:chOff x="5143504" y="3449146"/>
              <a:chExt cx="1894809" cy="408482"/>
            </a:xfrm>
          </p:grpSpPr>
          <p:sp>
            <p:nvSpPr>
              <p:cNvPr id="57" name="Rechteck 56"/>
              <p:cNvSpPr/>
              <p:nvPr/>
            </p:nvSpPr>
            <p:spPr>
              <a:xfrm>
                <a:off x="5143504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8" name="Rechteck 57"/>
              <p:cNvSpPr/>
              <p:nvPr/>
            </p:nvSpPr>
            <p:spPr>
              <a:xfrm>
                <a:off x="5414191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59" name="Rechteck 58"/>
              <p:cNvSpPr/>
              <p:nvPr/>
            </p:nvSpPr>
            <p:spPr>
              <a:xfrm>
                <a:off x="5684878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0" name="Rechteck 59"/>
              <p:cNvSpPr/>
              <p:nvPr/>
            </p:nvSpPr>
            <p:spPr>
              <a:xfrm>
                <a:off x="5955565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1" name="Rechteck 60"/>
              <p:cNvSpPr/>
              <p:nvPr/>
            </p:nvSpPr>
            <p:spPr>
              <a:xfrm>
                <a:off x="6226252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2" name="Rechteck 61"/>
              <p:cNvSpPr/>
              <p:nvPr/>
            </p:nvSpPr>
            <p:spPr>
              <a:xfrm>
                <a:off x="6496939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  <p:sp>
            <p:nvSpPr>
              <p:cNvPr id="63" name="Rechteck 62"/>
              <p:cNvSpPr/>
              <p:nvPr/>
            </p:nvSpPr>
            <p:spPr>
              <a:xfrm>
                <a:off x="6767626" y="3449146"/>
                <a:ext cx="270687" cy="4084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/>
              </a:p>
            </p:txBody>
          </p:sp>
        </p:grpSp>
      </p:grpSp>
      <p:cxnSp>
        <p:nvCxnSpPr>
          <p:cNvPr id="64" name="Gewinkelte Verbindung 120"/>
          <p:cNvCxnSpPr/>
          <p:nvPr/>
        </p:nvCxnSpPr>
        <p:spPr>
          <a:xfrm>
            <a:off x="4429124" y="3744812"/>
            <a:ext cx="2214578" cy="866146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winkelte Verbindung 120"/>
          <p:cNvCxnSpPr/>
          <p:nvPr/>
        </p:nvCxnSpPr>
        <p:spPr>
          <a:xfrm flipV="1">
            <a:off x="4429124" y="3483071"/>
            <a:ext cx="2214578" cy="244372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winkelte Verbindung 120"/>
          <p:cNvCxnSpPr/>
          <p:nvPr/>
        </p:nvCxnSpPr>
        <p:spPr>
          <a:xfrm flipV="1">
            <a:off x="4429124" y="1941494"/>
            <a:ext cx="2214578" cy="178594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2.59259E-6 L -0.18506 -2.59259E-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3" dur="indefinite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34" dur="indefinite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25"/>
                                      </p:to>
                                    </p:set>
                                    <p:animEffect filter="image" prLst="opacity: 0.25">
                                      <p:cBhvr rctx="IE">
                                        <p:cTn id="51" dur="indefinite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3" name="Gewinkelte Verbindung 47"/>
          <p:cNvCxnSpPr>
            <a:stCxn id="84" idx="1"/>
            <a:endCxn id="155" idx="2"/>
          </p:cNvCxnSpPr>
          <p:nvPr/>
        </p:nvCxnSpPr>
        <p:spPr bwMode="auto">
          <a:xfrm rot="10800000">
            <a:off x="1443516" y="2963528"/>
            <a:ext cx="1300672" cy="278130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84" name="Abgerundetes Rechteck 83"/>
          <p:cNvSpPr/>
          <p:nvPr/>
        </p:nvSpPr>
        <p:spPr bwMode="auto">
          <a:xfrm>
            <a:off x="2744188" y="1000108"/>
            <a:ext cx="5542587" cy="4483100"/>
          </a:xfrm>
          <a:prstGeom prst="roundRect">
            <a:avLst>
              <a:gd name="adj" fmla="val 4353"/>
            </a:avLst>
          </a:prstGeom>
          <a:solidFill>
            <a:schemeClr val="accent1">
              <a:lumMod val="20000"/>
              <a:lumOff val="8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800" b="1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rPr>
              <a:t>P E R S I S T E N T</a:t>
            </a:r>
            <a:endParaRPr lang="en-US" sz="2800" b="1" dirty="0" smtClean="0">
              <a:solidFill>
                <a:schemeClr val="accent1">
                  <a:lumMod val="60000"/>
                  <a:lumOff val="4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5" name="Gewinkelte Verbindung 47"/>
          <p:cNvCxnSpPr>
            <a:stCxn id="156" idx="3"/>
          </p:cNvCxnSpPr>
          <p:nvPr/>
        </p:nvCxnSpPr>
        <p:spPr bwMode="auto">
          <a:xfrm>
            <a:off x="4569261" y="2142776"/>
            <a:ext cx="618327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6" name="Gewinkelte Verbindung 47"/>
          <p:cNvCxnSpPr>
            <a:stCxn id="151" idx="1"/>
          </p:cNvCxnSpPr>
          <p:nvPr/>
        </p:nvCxnSpPr>
        <p:spPr bwMode="auto">
          <a:xfrm rot="10800000" flipV="1">
            <a:off x="5887463" y="2142776"/>
            <a:ext cx="589913" cy="85877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88" name="Gewinkelte Verbindung 47"/>
          <p:cNvCxnSpPr>
            <a:stCxn id="153" idx="3"/>
          </p:cNvCxnSpPr>
          <p:nvPr/>
        </p:nvCxnSpPr>
        <p:spPr bwMode="auto">
          <a:xfrm flipV="1">
            <a:off x="6265361" y="2429031"/>
            <a:ext cx="622231" cy="858773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90" name="Textfeld 89"/>
          <p:cNvSpPr txBox="1"/>
          <p:nvPr/>
        </p:nvSpPr>
        <p:spPr>
          <a:xfrm>
            <a:off x="7173344" y="2439966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1" name="Textfeld 90"/>
          <p:cNvSpPr txBox="1"/>
          <p:nvPr/>
        </p:nvSpPr>
        <p:spPr>
          <a:xfrm>
            <a:off x="6276411" y="3011470"/>
            <a:ext cx="543739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write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Textfeld 92"/>
          <p:cNvSpPr txBox="1"/>
          <p:nvPr/>
        </p:nvSpPr>
        <p:spPr>
          <a:xfrm>
            <a:off x="4542129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</a:p>
        </p:txBody>
      </p:sp>
      <p:sp>
        <p:nvSpPr>
          <p:cNvPr id="95" name="Textfeld 94"/>
          <p:cNvSpPr txBox="1"/>
          <p:nvPr/>
        </p:nvSpPr>
        <p:spPr>
          <a:xfrm>
            <a:off x="3384542" y="3838746"/>
            <a:ext cx="5084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read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6" name="Gewinkelte Verbindung 47"/>
          <p:cNvCxnSpPr/>
          <p:nvPr/>
        </p:nvCxnSpPr>
        <p:spPr bwMode="auto">
          <a:xfrm rot="5400000">
            <a:off x="6345436" y="3270611"/>
            <a:ext cx="1678087" cy="785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98" name="Gewinkelte Verbindung 47"/>
          <p:cNvCxnSpPr>
            <a:stCxn id="153" idx="2"/>
            <a:endCxn id="152" idx="3"/>
          </p:cNvCxnSpPr>
          <p:nvPr/>
        </p:nvCxnSpPr>
        <p:spPr bwMode="auto">
          <a:xfrm rot="5400000">
            <a:off x="4652837" y="3490485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1" name="Gewinkelte Verbindung 47"/>
          <p:cNvCxnSpPr>
            <a:stCxn id="152" idx="0"/>
            <a:endCxn id="153" idx="1"/>
          </p:cNvCxnSpPr>
          <p:nvPr/>
        </p:nvCxnSpPr>
        <p:spPr bwMode="auto">
          <a:xfrm rot="5400000" flipH="1" flipV="1">
            <a:off x="3946127" y="3204229"/>
            <a:ext cx="822241" cy="989392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102" name="Gewinkelte Verbindung 47"/>
          <p:cNvCxnSpPr>
            <a:stCxn id="154" idx="2"/>
            <a:endCxn id="152" idx="2"/>
          </p:cNvCxnSpPr>
          <p:nvPr/>
        </p:nvCxnSpPr>
        <p:spPr bwMode="auto">
          <a:xfrm rot="5400000">
            <a:off x="5523195" y="3021792"/>
            <a:ext cx="1818" cy="3321532"/>
          </a:xfrm>
          <a:prstGeom prst="bentConnector3">
            <a:avLst>
              <a:gd name="adj1" fmla="val 20793457"/>
            </a:avLst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3" name="Textfeld 102"/>
          <p:cNvSpPr txBox="1"/>
          <p:nvPr/>
        </p:nvSpPr>
        <p:spPr>
          <a:xfrm>
            <a:off x="6429388" y="4678287"/>
            <a:ext cx="774571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rollback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4" name="Textfeld 103"/>
          <p:cNvSpPr txBox="1"/>
          <p:nvPr/>
        </p:nvSpPr>
        <p:spPr>
          <a:xfrm>
            <a:off x="1369163" y="1868462"/>
            <a:ext cx="1202573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attach to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5" name="Textfeld 104"/>
          <p:cNvSpPr txBox="1"/>
          <p:nvPr/>
        </p:nvSpPr>
        <p:spPr>
          <a:xfrm>
            <a:off x="1245886" y="3274737"/>
            <a:ext cx="144142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r"/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detach from view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7" name="Textfeld 116"/>
          <p:cNvSpPr txBox="1"/>
          <p:nvPr/>
        </p:nvSpPr>
        <p:spPr>
          <a:xfrm>
            <a:off x="5786446" y="1868462"/>
            <a:ext cx="73129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commit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18" name="Gewinkelte Verbindung 47"/>
          <p:cNvCxnSpPr>
            <a:stCxn id="155" idx="0"/>
            <a:endCxn id="156" idx="1"/>
          </p:cNvCxnSpPr>
          <p:nvPr/>
        </p:nvCxnSpPr>
        <p:spPr bwMode="auto">
          <a:xfrm rot="5400000" flipH="1" flipV="1">
            <a:off x="2175562" y="1410731"/>
            <a:ext cx="248237" cy="1712328"/>
          </a:xfrm>
          <a:prstGeom prst="bentConnector2">
            <a:avLst/>
          </a:prstGeom>
          <a:solidFill>
            <a:schemeClr val="accent1"/>
          </a:solidFill>
          <a:ln w="381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50" name="Textfeld 149"/>
          <p:cNvSpPr txBox="1"/>
          <p:nvPr/>
        </p:nvSpPr>
        <p:spPr>
          <a:xfrm>
            <a:off x="5549531" y="3582974"/>
            <a:ext cx="894797" cy="461665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remote</a:t>
            </a:r>
          </a:p>
          <a:p>
            <a:r>
              <a:rPr lang="en-US" sz="1200" b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invalidate</a:t>
            </a:r>
            <a:endParaRPr lang="en-US" sz="1200" b="1" dirty="0">
              <a:solidFill>
                <a:schemeClr val="tx1">
                  <a:lumMod val="75000"/>
                  <a:lumOff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51" name="Abgerundetes Rechteck 150"/>
          <p:cNvSpPr/>
          <p:nvPr/>
        </p:nvSpPr>
        <p:spPr bwMode="auto">
          <a:xfrm>
            <a:off x="6477375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DIRTY</a:t>
            </a:r>
          </a:p>
        </p:txBody>
      </p:sp>
      <p:sp>
        <p:nvSpPr>
          <p:cNvPr id="152" name="Abgerundetes Rechteck 151"/>
          <p:cNvSpPr/>
          <p:nvPr/>
        </p:nvSpPr>
        <p:spPr bwMode="auto">
          <a:xfrm>
            <a:off x="3155844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PROXY</a:t>
            </a:r>
          </a:p>
        </p:txBody>
      </p:sp>
      <p:sp>
        <p:nvSpPr>
          <p:cNvPr id="153" name="Abgerundetes Rechteck 152"/>
          <p:cNvSpPr/>
          <p:nvPr/>
        </p:nvSpPr>
        <p:spPr bwMode="auto">
          <a:xfrm>
            <a:off x="4851944" y="3001546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CLEAN</a:t>
            </a:r>
          </a:p>
        </p:txBody>
      </p:sp>
      <p:sp>
        <p:nvSpPr>
          <p:cNvPr id="154" name="Abgerundetes Rechteck 153"/>
          <p:cNvSpPr/>
          <p:nvPr/>
        </p:nvSpPr>
        <p:spPr bwMode="auto">
          <a:xfrm>
            <a:off x="6477375" y="4110045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CONFLICT</a:t>
            </a:r>
          </a:p>
        </p:txBody>
      </p:sp>
      <p:sp>
        <p:nvSpPr>
          <p:cNvPr id="155" name="Abgerundetes Rechteck 154"/>
          <p:cNvSpPr/>
          <p:nvPr/>
        </p:nvSpPr>
        <p:spPr bwMode="auto">
          <a:xfrm>
            <a:off x="642910" y="2391013"/>
            <a:ext cx="1601212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TRANSIENT</a:t>
            </a:r>
          </a:p>
        </p:txBody>
      </p:sp>
      <p:sp>
        <p:nvSpPr>
          <p:cNvPr id="156" name="Abgerundetes Rechteck 155"/>
          <p:cNvSpPr/>
          <p:nvPr/>
        </p:nvSpPr>
        <p:spPr bwMode="auto">
          <a:xfrm>
            <a:off x="3155844" y="1856518"/>
            <a:ext cx="1413417" cy="572515"/>
          </a:xfrm>
          <a:prstGeom prst="roundRect">
            <a:avLst>
              <a:gd name="adj" fmla="val 13767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b="1" dirty="0" smtClean="0">
                <a:solidFill>
                  <a:schemeClr val="accent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NEW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90" grpId="0"/>
      <p:bldP spid="91" grpId="0"/>
      <p:bldP spid="93" grpId="0"/>
      <p:bldP spid="95" grpId="0"/>
      <p:bldP spid="103" grpId="0"/>
      <p:bldP spid="104" grpId="0"/>
      <p:bldP spid="105" grpId="0"/>
      <p:bldP spid="117" grpId="0"/>
      <p:bldP spid="150" grpId="0"/>
      <p:bldP spid="151" grpId="0" animBg="1"/>
      <p:bldP spid="152" grpId="0" animBg="1"/>
      <p:bldP spid="153" grpId="0" animBg="1"/>
      <p:bldP spid="154" grpId="0" animBg="1"/>
      <p:bldP spid="15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32" name="Gruppieren 31"/>
          <p:cNvGrpSpPr/>
          <p:nvPr/>
        </p:nvGrpSpPr>
        <p:grpSpPr>
          <a:xfrm>
            <a:off x="642910" y="1000108"/>
            <a:ext cx="7643865" cy="4483100"/>
            <a:chOff x="642910" y="1000108"/>
            <a:chExt cx="7643865" cy="4483100"/>
          </a:xfrm>
        </p:grpSpPr>
        <p:cxnSp>
          <p:nvCxnSpPr>
            <p:cNvPr id="83" name="Gewinkelte Verbindung 47"/>
            <p:cNvCxnSpPr>
              <a:stCxn id="84" idx="1"/>
              <a:endCxn id="155" idx="2"/>
            </p:cNvCxnSpPr>
            <p:nvPr/>
          </p:nvCxnSpPr>
          <p:spPr bwMode="auto">
            <a:xfrm rot="10800000">
              <a:off x="1443516" y="2963528"/>
              <a:ext cx="1300672" cy="278130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4" name="Abgerundetes Rechteck 83"/>
            <p:cNvSpPr/>
            <p:nvPr/>
          </p:nvSpPr>
          <p:spPr bwMode="auto">
            <a:xfrm>
              <a:off x="2744188" y="1000108"/>
              <a:ext cx="5542587" cy="4483100"/>
            </a:xfrm>
            <a:prstGeom prst="roundRect">
              <a:avLst>
                <a:gd name="adj" fmla="val 4353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2800" b="1" smtClean="0">
                  <a:solidFill>
                    <a:schemeClr val="accent1">
                      <a:lumMod val="60000"/>
                      <a:lumOff val="40000"/>
                    </a:schemeClr>
                  </a:solidFill>
                  <a:latin typeface="Arial" pitchFamily="34" charset="0"/>
                  <a:cs typeface="Arial" pitchFamily="34" charset="0"/>
                </a:rPr>
                <a:t>P E R S I S T E N T</a:t>
              </a:r>
              <a:endPara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85" name="Gewinkelte Verbindung 47"/>
            <p:cNvCxnSpPr>
              <a:stCxn id="156" idx="3"/>
            </p:cNvCxnSpPr>
            <p:nvPr/>
          </p:nvCxnSpPr>
          <p:spPr bwMode="auto">
            <a:xfrm>
              <a:off x="4569261" y="2142776"/>
              <a:ext cx="618327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6" name="Gewinkelte Verbindung 47"/>
            <p:cNvCxnSpPr>
              <a:stCxn id="151" idx="1"/>
            </p:cNvCxnSpPr>
            <p:nvPr/>
          </p:nvCxnSpPr>
          <p:spPr bwMode="auto">
            <a:xfrm rot="10800000" flipV="1">
              <a:off x="5887463" y="2142776"/>
              <a:ext cx="589913" cy="85877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88" name="Gewinkelte Verbindung 47"/>
            <p:cNvCxnSpPr>
              <a:stCxn id="153" idx="3"/>
            </p:cNvCxnSpPr>
            <p:nvPr/>
          </p:nvCxnSpPr>
          <p:spPr bwMode="auto">
            <a:xfrm flipV="1">
              <a:off x="6265361" y="2429031"/>
              <a:ext cx="622231" cy="858773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90" name="Textfeld 89"/>
            <p:cNvSpPr txBox="1"/>
            <p:nvPr/>
          </p:nvSpPr>
          <p:spPr>
            <a:xfrm>
              <a:off x="7173344" y="2439966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1" name="Textfeld 90"/>
            <p:cNvSpPr txBox="1"/>
            <p:nvPr/>
          </p:nvSpPr>
          <p:spPr>
            <a:xfrm>
              <a:off x="6276411" y="3011470"/>
              <a:ext cx="543739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write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93" name="Textfeld 92"/>
            <p:cNvSpPr txBox="1"/>
            <p:nvPr/>
          </p:nvSpPr>
          <p:spPr>
            <a:xfrm>
              <a:off x="4542129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</a:p>
          </p:txBody>
        </p:sp>
        <p:sp>
          <p:nvSpPr>
            <p:cNvPr id="95" name="Textfeld 94"/>
            <p:cNvSpPr txBox="1"/>
            <p:nvPr/>
          </p:nvSpPr>
          <p:spPr>
            <a:xfrm>
              <a:off x="3384542" y="3838746"/>
              <a:ext cx="5084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read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96" name="Gewinkelte Verbindung 47"/>
            <p:cNvCxnSpPr/>
            <p:nvPr/>
          </p:nvCxnSpPr>
          <p:spPr bwMode="auto">
            <a:xfrm rot="5400000">
              <a:off x="6345436" y="3270611"/>
              <a:ext cx="1678087" cy="785"/>
            </a:xfrm>
            <a:prstGeom prst="bentConnector3">
              <a:avLst>
                <a:gd name="adj1" fmla="val 50000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98" name="Gewinkelte Verbindung 47"/>
            <p:cNvCxnSpPr>
              <a:stCxn id="153" idx="2"/>
              <a:endCxn id="152" idx="3"/>
            </p:cNvCxnSpPr>
            <p:nvPr/>
          </p:nvCxnSpPr>
          <p:spPr bwMode="auto">
            <a:xfrm rot="5400000">
              <a:off x="4652837" y="3490485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1" name="Gewinkelte Verbindung 47"/>
            <p:cNvCxnSpPr>
              <a:stCxn id="152" idx="0"/>
              <a:endCxn id="153" idx="1"/>
            </p:cNvCxnSpPr>
            <p:nvPr/>
          </p:nvCxnSpPr>
          <p:spPr bwMode="auto">
            <a:xfrm rot="5400000" flipH="1" flipV="1">
              <a:off x="3946127" y="3204229"/>
              <a:ext cx="822241" cy="989392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02" name="Gewinkelte Verbindung 47"/>
            <p:cNvCxnSpPr>
              <a:stCxn id="154" idx="2"/>
              <a:endCxn id="152" idx="2"/>
            </p:cNvCxnSpPr>
            <p:nvPr/>
          </p:nvCxnSpPr>
          <p:spPr bwMode="auto">
            <a:xfrm rot="5400000">
              <a:off x="5523195" y="3021792"/>
              <a:ext cx="1818" cy="3321532"/>
            </a:xfrm>
            <a:prstGeom prst="bentConnector3">
              <a:avLst>
                <a:gd name="adj1" fmla="val 20793457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03" name="Textfeld 102"/>
            <p:cNvSpPr txBox="1"/>
            <p:nvPr/>
          </p:nvSpPr>
          <p:spPr>
            <a:xfrm>
              <a:off x="6429388" y="4678287"/>
              <a:ext cx="774571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rollback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4" name="Textfeld 103"/>
            <p:cNvSpPr txBox="1"/>
            <p:nvPr/>
          </p:nvSpPr>
          <p:spPr>
            <a:xfrm>
              <a:off x="1369163" y="1868462"/>
              <a:ext cx="1202573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attach to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5" name="Textfeld 104"/>
            <p:cNvSpPr txBox="1"/>
            <p:nvPr/>
          </p:nvSpPr>
          <p:spPr>
            <a:xfrm>
              <a:off x="1245886" y="3274737"/>
              <a:ext cx="144142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pPr algn="r"/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detach from view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feld 116"/>
            <p:cNvSpPr txBox="1"/>
            <p:nvPr/>
          </p:nvSpPr>
          <p:spPr>
            <a:xfrm>
              <a:off x="5786446" y="1868462"/>
              <a:ext cx="731290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commit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18" name="Gewinkelte Verbindung 47"/>
            <p:cNvCxnSpPr>
              <a:stCxn id="155" idx="0"/>
              <a:endCxn id="156" idx="1"/>
            </p:cNvCxnSpPr>
            <p:nvPr/>
          </p:nvCxnSpPr>
          <p:spPr bwMode="auto">
            <a:xfrm rot="5400000" flipH="1" flipV="1">
              <a:off x="2175562" y="1410731"/>
              <a:ext cx="248237" cy="1712328"/>
            </a:xfrm>
            <a:prstGeom prst="bentConnector2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50" name="Textfeld 149"/>
            <p:cNvSpPr txBox="1"/>
            <p:nvPr/>
          </p:nvSpPr>
          <p:spPr>
            <a:xfrm>
              <a:off x="5549531" y="3582974"/>
              <a:ext cx="8947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 anchor="ctr">
              <a:spAutoFit/>
            </a:bodyPr>
            <a:lstStyle/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remote</a:t>
              </a:r>
            </a:p>
            <a:p>
              <a:r>
                <a:rPr lang="en-US" sz="1200" b="1" smtClean="0">
                  <a:solidFill>
                    <a:schemeClr val="tx1">
                      <a:lumMod val="75000"/>
                      <a:lumOff val="25000"/>
                    </a:schemeClr>
                  </a:solidFill>
                  <a:latin typeface="Arial" pitchFamily="34" charset="0"/>
                  <a:cs typeface="Arial" pitchFamily="34" charset="0"/>
                </a:rPr>
                <a:t>invalidate</a:t>
              </a:r>
              <a:endParaRPr 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1" name="Abgerundetes Rechteck 150"/>
            <p:cNvSpPr/>
            <p:nvPr/>
          </p:nvSpPr>
          <p:spPr bwMode="auto">
            <a:xfrm>
              <a:off x="6477375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DIRTY</a:t>
              </a:r>
            </a:p>
          </p:txBody>
        </p:sp>
        <p:sp>
          <p:nvSpPr>
            <p:cNvPr id="152" name="Abgerundetes Rechteck 151"/>
            <p:cNvSpPr/>
            <p:nvPr/>
          </p:nvSpPr>
          <p:spPr bwMode="auto">
            <a:xfrm>
              <a:off x="3155844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PROXY</a:t>
              </a:r>
            </a:p>
          </p:txBody>
        </p:sp>
        <p:sp>
          <p:nvSpPr>
            <p:cNvPr id="153" name="Abgerundetes Rechteck 152"/>
            <p:cNvSpPr/>
            <p:nvPr/>
          </p:nvSpPr>
          <p:spPr bwMode="auto">
            <a:xfrm>
              <a:off x="4851944" y="3001546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CLEAN</a:t>
              </a:r>
            </a:p>
          </p:txBody>
        </p:sp>
        <p:sp>
          <p:nvSpPr>
            <p:cNvPr id="154" name="Abgerundetes Rechteck 153"/>
            <p:cNvSpPr/>
            <p:nvPr/>
          </p:nvSpPr>
          <p:spPr bwMode="auto">
            <a:xfrm>
              <a:off x="6477375" y="4110045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R="0" indent="0" algn="ctr" fontAlgn="base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CONFLICT</a:t>
              </a:r>
            </a:p>
          </p:txBody>
        </p:sp>
        <p:sp>
          <p:nvSpPr>
            <p:cNvPr id="155" name="Abgerundetes Rechteck 154"/>
            <p:cNvSpPr/>
            <p:nvPr/>
          </p:nvSpPr>
          <p:spPr bwMode="auto">
            <a:xfrm>
              <a:off x="642910" y="2391013"/>
              <a:ext cx="1601212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TRANSIENT</a:t>
              </a:r>
            </a:p>
          </p:txBody>
        </p:sp>
        <p:sp>
          <p:nvSpPr>
            <p:cNvPr id="156" name="Abgerundetes Rechteck 155"/>
            <p:cNvSpPr/>
            <p:nvPr/>
          </p:nvSpPr>
          <p:spPr bwMode="auto">
            <a:xfrm>
              <a:off x="3155844" y="1856518"/>
              <a:ext cx="1413417" cy="572515"/>
            </a:xfrm>
            <a:prstGeom prst="roundRect">
              <a:avLst>
                <a:gd name="adj" fmla="val 13767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b="1" dirty="0" smtClean="0">
                  <a:solidFill>
                    <a:schemeClr val="accent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NEW</a:t>
              </a:r>
            </a:p>
          </p:txBody>
        </p:sp>
      </p:grpSp>
      <p:sp>
        <p:nvSpPr>
          <p:cNvPr id="33" name="Rechteck 32"/>
          <p:cNvSpPr/>
          <p:nvPr/>
        </p:nvSpPr>
        <p:spPr>
          <a:xfrm>
            <a:off x="3428992" y="428604"/>
            <a:ext cx="2143140" cy="500066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InternalEObject</a:t>
            </a:r>
          </a:p>
        </p:txBody>
      </p:sp>
      <p:sp>
        <p:nvSpPr>
          <p:cNvPr id="34" name="Rechteck 33"/>
          <p:cNvSpPr/>
          <p:nvPr/>
        </p:nvSpPr>
        <p:spPr>
          <a:xfrm>
            <a:off x="3154252" y="1571612"/>
            <a:ext cx="2703632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InternalCDOObject</a:t>
            </a: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6" name="Rechteck 35"/>
          <p:cNvSpPr/>
          <p:nvPr/>
        </p:nvSpPr>
        <p:spPr>
          <a:xfrm>
            <a:off x="3154252" y="4929198"/>
            <a:ext cx="2417880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DynamicCDOObject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0" name="Gleichschenkliges Dreieck 39"/>
          <p:cNvSpPr/>
          <p:nvPr/>
        </p:nvSpPr>
        <p:spPr>
          <a:xfrm>
            <a:off x="4363186" y="928670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1" name="Gerade Verbindung 40"/>
          <p:cNvCxnSpPr>
            <a:stCxn id="40" idx="3"/>
            <a:endCxn id="34" idx="0"/>
          </p:cNvCxnSpPr>
          <p:nvPr/>
        </p:nvCxnSpPr>
        <p:spPr>
          <a:xfrm rot="16200000" flipH="1">
            <a:off x="4291751" y="1357295"/>
            <a:ext cx="428628" cy="6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Gleichschenkliges Dreieck 41"/>
          <p:cNvSpPr/>
          <p:nvPr/>
        </p:nvSpPr>
        <p:spPr>
          <a:xfrm rot="5400000">
            <a:off x="2893207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3" name="Gerade Verbindung 45"/>
          <p:cNvCxnSpPr>
            <a:stCxn id="42" idx="3"/>
            <a:endCxn id="35" idx="0"/>
          </p:cNvCxnSpPr>
          <p:nvPr/>
        </p:nvCxnSpPr>
        <p:spPr>
          <a:xfrm rot="10800000" flipV="1">
            <a:off x="1725492" y="1821644"/>
            <a:ext cx="1203434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Gerade Verbindung 45"/>
          <p:cNvCxnSpPr>
            <a:endCxn id="36" idx="0"/>
          </p:cNvCxnSpPr>
          <p:nvPr/>
        </p:nvCxnSpPr>
        <p:spPr>
          <a:xfrm>
            <a:off x="1725491" y="4572008"/>
            <a:ext cx="2637701" cy="357190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Rechteck 46"/>
          <p:cNvSpPr/>
          <p:nvPr/>
        </p:nvSpPr>
        <p:spPr>
          <a:xfrm>
            <a:off x="6154648" y="3357562"/>
            <a:ext cx="2632194" cy="500066"/>
          </a:xfrm>
          <a:prstGeom prst="rect">
            <a:avLst/>
          </a:prstGeom>
          <a:gradFill flip="none" rotWithShape="1">
            <a:gsLst>
              <a:gs pos="0">
                <a:srgbClr val="FFD47D">
                  <a:tint val="66000"/>
                  <a:satMod val="160000"/>
                </a:srgbClr>
              </a:gs>
              <a:gs pos="100000">
                <a:schemeClr val="bg1">
                  <a:lumMod val="75000"/>
                </a:schemeClr>
              </a:gs>
            </a:gsLst>
            <a:lin ang="5400000" scaled="1"/>
            <a:tileRect/>
          </a:gra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CDOLegacyAdapter</a:t>
            </a:r>
          </a:p>
        </p:txBody>
      </p:sp>
      <p:sp>
        <p:nvSpPr>
          <p:cNvPr id="48" name="Gleichschenkliges Dreieck 47"/>
          <p:cNvSpPr/>
          <p:nvPr/>
        </p:nvSpPr>
        <p:spPr>
          <a:xfrm rot="16200000" flipH="1">
            <a:off x="5822165" y="171448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9" name="Gerade Verbindung 45"/>
          <p:cNvCxnSpPr>
            <a:stCxn id="48" idx="3"/>
            <a:endCxn id="47" idx="0"/>
          </p:cNvCxnSpPr>
          <p:nvPr/>
        </p:nvCxnSpPr>
        <p:spPr>
          <a:xfrm>
            <a:off x="6072198" y="1821645"/>
            <a:ext cx="1398547" cy="1535917"/>
          </a:xfrm>
          <a:prstGeom prst="bentConnector2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0" name="Gerade Verbindung 49"/>
          <p:cNvCxnSpPr/>
          <p:nvPr/>
        </p:nvCxnSpPr>
        <p:spPr>
          <a:xfrm rot="16200000" flipH="1">
            <a:off x="7053129" y="4286255"/>
            <a:ext cx="857256" cy="1"/>
          </a:xfrm>
          <a:prstGeom prst="line">
            <a:avLst/>
          </a:prstGeom>
          <a:noFill/>
          <a:ln w="28575">
            <a:solidFill>
              <a:schemeClr val="bg1">
                <a:lumMod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Rechteck 50"/>
          <p:cNvSpPr/>
          <p:nvPr/>
        </p:nvSpPr>
        <p:spPr>
          <a:xfrm>
            <a:off x="6852650" y="4714884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2" name="Rechteck 51"/>
          <p:cNvSpPr/>
          <p:nvPr/>
        </p:nvSpPr>
        <p:spPr>
          <a:xfrm>
            <a:off x="6687750" y="4857760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3" name="Rechteck 52"/>
          <p:cNvSpPr/>
          <p:nvPr/>
        </p:nvSpPr>
        <p:spPr>
          <a:xfrm>
            <a:off x="6544874" y="5000636"/>
            <a:ext cx="1505564" cy="71438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cxnSp>
        <p:nvCxnSpPr>
          <p:cNvPr id="54" name="Gerade Verbindung 53"/>
          <p:cNvCxnSpPr/>
          <p:nvPr/>
        </p:nvCxnSpPr>
        <p:spPr>
          <a:xfrm rot="5400000">
            <a:off x="4216920" y="2358519"/>
            <a:ext cx="575992" cy="2309"/>
          </a:xfrm>
          <a:prstGeom prst="line">
            <a:avLst/>
          </a:prstGeom>
          <a:noFill/>
          <a:ln w="28575">
            <a:solidFill>
              <a:srgbClr val="FFC247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25000" y="2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4" grpId="0" animBg="1"/>
      <p:bldP spid="47" grpId="0" animBg="1"/>
      <p:bldP spid="48" grpId="0" animBg="1"/>
      <p:bldP spid="51" grpId="0" animBg="1"/>
      <p:bldP spid="52" grpId="0" animBg="1"/>
      <p:bldP spid="5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hteck 34"/>
          <p:cNvSpPr/>
          <p:nvPr/>
        </p:nvSpPr>
        <p:spPr>
          <a:xfrm>
            <a:off x="664934" y="3357562"/>
            <a:ext cx="2121116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CDOObjectImpl</a:t>
            </a:r>
          </a:p>
        </p:txBody>
      </p:sp>
      <p:sp>
        <p:nvSpPr>
          <p:cNvPr id="37" name="Rechteck 36"/>
          <p:cNvSpPr/>
          <p:nvPr/>
        </p:nvSpPr>
        <p:spPr>
          <a:xfrm>
            <a:off x="972710" y="4786322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hteck 37"/>
          <p:cNvSpPr/>
          <p:nvPr/>
        </p:nvSpPr>
        <p:spPr>
          <a:xfrm>
            <a:off x="807810" y="4929198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hteck 38"/>
          <p:cNvSpPr/>
          <p:nvPr/>
        </p:nvSpPr>
        <p:spPr>
          <a:xfrm>
            <a:off x="664934" y="5072074"/>
            <a:ext cx="1505564" cy="714380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Generated Classes</a:t>
            </a:r>
          </a:p>
        </p:txBody>
      </p:sp>
      <p:sp>
        <p:nvSpPr>
          <p:cNvPr id="44" name="Gleichschenkliges Dreieck 43"/>
          <p:cNvSpPr/>
          <p:nvPr/>
        </p:nvSpPr>
        <p:spPr>
          <a:xfrm>
            <a:off x="1593628" y="3857628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5" name="Gerade Verbindung 44"/>
          <p:cNvCxnSpPr>
            <a:stCxn id="44" idx="3"/>
            <a:endCxn id="37" idx="0"/>
          </p:cNvCxnSpPr>
          <p:nvPr/>
        </p:nvCxnSpPr>
        <p:spPr>
          <a:xfrm rot="5400000">
            <a:off x="1373808" y="4423626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Gleichschenkliges Dreieck 54"/>
          <p:cNvSpPr/>
          <p:nvPr/>
        </p:nvSpPr>
        <p:spPr>
          <a:xfrm>
            <a:off x="4297260" y="1214422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6" name="Gerade Verbindung 55"/>
          <p:cNvCxnSpPr>
            <a:stCxn id="55" idx="3"/>
          </p:cNvCxnSpPr>
          <p:nvPr/>
        </p:nvCxnSpPr>
        <p:spPr>
          <a:xfrm rot="5400000">
            <a:off x="4077440" y="1780420"/>
            <a:ext cx="714380" cy="11012"/>
          </a:xfrm>
          <a:prstGeom prst="lin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hteck 56"/>
          <p:cNvSpPr/>
          <p:nvPr/>
        </p:nvSpPr>
        <p:spPr>
          <a:xfrm>
            <a:off x="3071802" y="178592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CDOResourceNode</a:t>
            </a:r>
          </a:p>
        </p:txBody>
      </p:sp>
      <p:sp>
        <p:nvSpPr>
          <p:cNvPr id="58" name="Gleichschenkliges Dreieck 57"/>
          <p:cNvSpPr/>
          <p:nvPr/>
        </p:nvSpPr>
        <p:spPr>
          <a:xfrm>
            <a:off x="4297260" y="2321711"/>
            <a:ext cx="285752" cy="214314"/>
          </a:xfrm>
          <a:prstGeom prst="triangle">
            <a:avLst/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9" name="Gerade Verbindung 58"/>
          <p:cNvCxnSpPr>
            <a:stCxn id="58" idx="3"/>
            <a:endCxn id="60" idx="0"/>
          </p:cNvCxnSpPr>
          <p:nvPr/>
        </p:nvCxnSpPr>
        <p:spPr>
          <a:xfrm rot="5400000">
            <a:off x="3184465" y="1994734"/>
            <a:ext cx="714380" cy="17969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Rechteck 59"/>
          <p:cNvSpPr/>
          <p:nvPr/>
        </p:nvSpPr>
        <p:spPr>
          <a:xfrm>
            <a:off x="1643042" y="3250405"/>
            <a:ext cx="200026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</a:t>
            </a:r>
          </a:p>
        </p:txBody>
      </p:sp>
      <p:sp>
        <p:nvSpPr>
          <p:cNvPr id="63" name="Rechteck 62"/>
          <p:cNvSpPr/>
          <p:nvPr/>
        </p:nvSpPr>
        <p:spPr>
          <a:xfrm>
            <a:off x="4714876" y="3250406"/>
            <a:ext cx="2714644" cy="500066"/>
          </a:xfrm>
          <a:prstGeom prst="rect">
            <a:avLst/>
          </a:prstGeom>
          <a:solidFill>
            <a:srgbClr val="FFD47D"/>
          </a:solidFill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CDOResourceFolder</a:t>
            </a:r>
          </a:p>
        </p:txBody>
      </p:sp>
      <p:cxnSp>
        <p:nvCxnSpPr>
          <p:cNvPr id="64" name="Gerade Verbindung 58"/>
          <p:cNvCxnSpPr>
            <a:stCxn id="58" idx="3"/>
            <a:endCxn id="63" idx="0"/>
          </p:cNvCxnSpPr>
          <p:nvPr/>
        </p:nvCxnSpPr>
        <p:spPr>
          <a:xfrm rot="16200000" flipH="1">
            <a:off x="4898977" y="2077184"/>
            <a:ext cx="714381" cy="1632062"/>
          </a:xfrm>
          <a:prstGeom prst="bentConnector3">
            <a:avLst>
              <a:gd name="adj1" fmla="val 50000"/>
            </a:avLst>
          </a:prstGeom>
          <a:noFill/>
          <a:ln w="28575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7" name="Gerade Verbindung 58"/>
          <p:cNvCxnSpPr>
            <a:stCxn id="63" idx="3"/>
            <a:endCxn id="57" idx="3"/>
          </p:cNvCxnSpPr>
          <p:nvPr/>
        </p:nvCxnSpPr>
        <p:spPr>
          <a:xfrm flipH="1" flipV="1">
            <a:off x="5786446" y="2035959"/>
            <a:ext cx="1643074" cy="1464480"/>
          </a:xfrm>
          <a:prstGeom prst="bentConnector3">
            <a:avLst>
              <a:gd name="adj1" fmla="val -40493"/>
            </a:avLst>
          </a:prstGeom>
          <a:noFill/>
          <a:ln w="28575">
            <a:solidFill>
              <a:srgbClr val="FFAA01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98462" y="4071952"/>
            <a:ext cx="3173736" cy="2000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5.92044E-7 L 0.30347 -0.393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" y="-19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2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1" animBg="1"/>
      <p:bldP spid="37" grpId="1" animBg="1"/>
      <p:bldP spid="38" grpId="1" animBg="1"/>
      <p:bldP spid="39" grpId="1" animBg="1"/>
      <p:bldP spid="44" grpId="1" animBg="1"/>
      <p:bldP spid="55" grpId="0" animBg="1"/>
      <p:bldP spid="57" grpId="0" animBg="1"/>
      <p:bldP spid="58" grpId="0" animBg="1"/>
      <p:bldP spid="60" grpId="0" animBg="1"/>
      <p:bldP spid="6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3" name="Gruppieren 52"/>
          <p:cNvGrpSpPr/>
          <p:nvPr/>
        </p:nvGrpSpPr>
        <p:grpSpPr>
          <a:xfrm>
            <a:off x="234248" y="2428868"/>
            <a:ext cx="8666069" cy="3643338"/>
            <a:chOff x="234248" y="2428868"/>
            <a:chExt cx="8666069" cy="3643338"/>
          </a:xfrm>
        </p:grpSpPr>
        <p:cxnSp>
          <p:nvCxnSpPr>
            <p:cNvPr id="250" name="Form 249"/>
            <p:cNvCxnSpPr>
              <a:stCxn id="98" idx="3"/>
            </p:cNvCxnSpPr>
            <p:nvPr/>
          </p:nvCxnSpPr>
          <p:spPr>
            <a:xfrm>
              <a:off x="3234644" y="3143248"/>
              <a:ext cx="800557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Form 251"/>
            <p:cNvCxnSpPr>
              <a:stCxn id="232" idx="1"/>
            </p:cNvCxnSpPr>
            <p:nvPr/>
          </p:nvCxnSpPr>
          <p:spPr>
            <a:xfrm rot="10800000" flipV="1">
              <a:off x="5063643" y="3143248"/>
              <a:ext cx="836279" cy="1785950"/>
            </a:xfrm>
            <a:prstGeom prst="bentConnector2">
              <a:avLst/>
            </a:prstGeom>
            <a:ln w="762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uppieren 96"/>
            <p:cNvGrpSpPr/>
            <p:nvPr/>
          </p:nvGrpSpPr>
          <p:grpSpPr>
            <a:xfrm>
              <a:off x="234248" y="2428868"/>
              <a:ext cx="3000396" cy="1428760"/>
              <a:chOff x="3071802" y="571480"/>
              <a:chExt cx="3000396" cy="1428760"/>
            </a:xfrm>
          </p:grpSpPr>
          <p:sp>
            <p:nvSpPr>
              <p:cNvPr id="98" name="Abgerundetes Rechteck 97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99" name="Gerade Verbindung 98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Gerade Verbindung 99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Gerade Verbindung 100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Gerade Verbindung 101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Gerade Verbindung 102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Ellipse 103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5" name="Ellipse 104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6" name="Ellipse 105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7" name="Ellipse 106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48" name="Ellipse 147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0" name="Ellipse 149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3" name="Ellipse 152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56" name="Ellipse 155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6" name="Gruppieren 230"/>
            <p:cNvGrpSpPr/>
            <p:nvPr/>
          </p:nvGrpSpPr>
          <p:grpSpPr>
            <a:xfrm>
              <a:off x="5899921" y="2428868"/>
              <a:ext cx="3000396" cy="1428760"/>
              <a:chOff x="3071802" y="571480"/>
              <a:chExt cx="3000396" cy="1428760"/>
            </a:xfrm>
          </p:grpSpPr>
          <p:sp>
            <p:nvSpPr>
              <p:cNvPr id="232" name="Abgerundetes Rechteck 231"/>
              <p:cNvSpPr/>
              <p:nvPr/>
            </p:nvSpPr>
            <p:spPr>
              <a:xfrm>
                <a:off x="3071802" y="571480"/>
                <a:ext cx="3000396" cy="1428760"/>
              </a:xfrm>
              <a:prstGeom prst="roundRect">
                <a:avLst>
                  <a:gd name="adj" fmla="val 592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 w="57150"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EMF Application</a:t>
                </a:r>
              </a:p>
            </p:txBody>
          </p:sp>
          <p:cxnSp>
            <p:nvCxnSpPr>
              <p:cNvPr id="233" name="Gerade Verbindung 232"/>
              <p:cNvCxnSpPr/>
              <p:nvPr/>
            </p:nvCxnSpPr>
            <p:spPr>
              <a:xfrm rot="16200000" flipH="1">
                <a:off x="3292120" y="1222454"/>
                <a:ext cx="474405" cy="20066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4" name="Gerade Verbindung 233"/>
              <p:cNvCxnSpPr/>
              <p:nvPr/>
            </p:nvCxnSpPr>
            <p:spPr>
              <a:xfrm>
                <a:off x="4049865" y="1251706"/>
                <a:ext cx="522133" cy="423864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5" name="Gerade Verbindung 234"/>
              <p:cNvCxnSpPr/>
              <p:nvPr/>
            </p:nvCxnSpPr>
            <p:spPr>
              <a:xfrm>
                <a:off x="5393537" y="1201261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6" name="Gerade Verbindung 235"/>
              <p:cNvCxnSpPr/>
              <p:nvPr/>
            </p:nvCxnSpPr>
            <p:spPr>
              <a:xfrm>
                <a:off x="4706451" y="1247529"/>
                <a:ext cx="357191" cy="26319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7" name="Gerade Verbindung 236"/>
              <p:cNvCxnSpPr/>
              <p:nvPr/>
            </p:nvCxnSpPr>
            <p:spPr>
              <a:xfrm>
                <a:off x="3428991" y="1119865"/>
                <a:ext cx="606210" cy="97758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8" name="Ellipse 237"/>
              <p:cNvSpPr/>
              <p:nvPr/>
            </p:nvSpPr>
            <p:spPr>
              <a:xfrm>
                <a:off x="3234644" y="905585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9" name="Ellipse 238"/>
              <p:cNvSpPr/>
              <p:nvPr/>
            </p:nvSpPr>
            <p:spPr>
              <a:xfrm>
                <a:off x="3413236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0" name="Ellipse 239"/>
              <p:cNvSpPr/>
              <p:nvPr/>
            </p:nvSpPr>
            <p:spPr>
              <a:xfrm>
                <a:off x="3877582" y="1084180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1" name="Ellipse 240"/>
              <p:cNvSpPr/>
              <p:nvPr/>
            </p:nvSpPr>
            <p:spPr>
              <a:xfrm>
                <a:off x="4556244" y="1048462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2" name="Ellipse 241"/>
              <p:cNvSpPr/>
              <p:nvPr/>
            </p:nvSpPr>
            <p:spPr>
              <a:xfrm>
                <a:off x="4377648" y="14413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3" name="Ellipse 242"/>
              <p:cNvSpPr/>
              <p:nvPr/>
            </p:nvSpPr>
            <p:spPr>
              <a:xfrm>
                <a:off x="4869292" y="1345837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4" name="Ellipse 243"/>
              <p:cNvSpPr/>
              <p:nvPr/>
            </p:nvSpPr>
            <p:spPr>
              <a:xfrm>
                <a:off x="5240130" y="993871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5" name="Ellipse 244"/>
              <p:cNvSpPr/>
              <p:nvPr/>
            </p:nvSpPr>
            <p:spPr>
              <a:xfrm>
                <a:off x="5542730" y="13374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247" name="Abgerundetes Rechteck 246"/>
            <p:cNvSpPr/>
            <p:nvPr/>
          </p:nvSpPr>
          <p:spPr>
            <a:xfrm>
              <a:off x="2428860" y="4929198"/>
              <a:ext cx="4292972" cy="1143008"/>
            </a:xfrm>
            <a:prstGeom prst="roundRect">
              <a:avLst/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Model Repository</a:t>
              </a:r>
            </a:p>
          </p:txBody>
        </p:sp>
      </p:grpSp>
      <p:grpSp>
        <p:nvGrpSpPr>
          <p:cNvPr id="5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7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89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6" dur="2000" fill="hold"/>
                                        <p:tgtEl>
                                          <p:spTgt spid="254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40" dur="2000" fill="hold"/>
                                        <p:tgtEl>
                                          <p:spTgt spid="5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2.6827E-6 L 8.33333E-7 0.13229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3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8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9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10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39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73" name="Ellipse 72"/>
          <p:cNvSpPr/>
          <p:nvPr/>
        </p:nvSpPr>
        <p:spPr>
          <a:xfrm>
            <a:off x="6476918" y="4747427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3314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2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6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0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7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8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9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1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2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3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4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25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9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21" grpId="0" animBg="1"/>
      <p:bldP spid="125" grpId="0"/>
      <p:bldP spid="73" grpId="0" animBg="1"/>
      <p:bldP spid="79" grpId="0" animBg="1"/>
      <p:bldP spid="89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Abgerundetes Rechteck 78"/>
          <p:cNvSpPr/>
          <p:nvPr/>
        </p:nvSpPr>
        <p:spPr>
          <a:xfrm>
            <a:off x="1357290" y="571480"/>
            <a:ext cx="6429420" cy="200026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227"/>
          <p:cNvGrpSpPr/>
          <p:nvPr/>
        </p:nvGrpSpPr>
        <p:grpSpPr>
          <a:xfrm>
            <a:off x="1678761" y="843975"/>
            <a:ext cx="5871550" cy="1513456"/>
            <a:chOff x="1678761" y="843975"/>
            <a:chExt cx="5871550" cy="1513456"/>
          </a:xfrm>
        </p:grpSpPr>
        <p:cxnSp>
          <p:nvCxnSpPr>
            <p:cNvPr id="149" name="Gerade Verbindung 148"/>
            <p:cNvCxnSpPr/>
            <p:nvPr/>
          </p:nvCxnSpPr>
          <p:spPr>
            <a:xfrm rot="16200000" flipH="1">
              <a:off x="2029127" y="1114087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Gerade Verbindung 150"/>
            <p:cNvCxnSpPr/>
            <p:nvPr/>
          </p:nvCxnSpPr>
          <p:spPr>
            <a:xfrm rot="16200000" flipH="1">
              <a:off x="1685585" y="1471279"/>
              <a:ext cx="535786" cy="16494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Gerade Verbindung 151"/>
            <p:cNvCxnSpPr/>
            <p:nvPr/>
          </p:nvCxnSpPr>
          <p:spPr>
            <a:xfrm rot="16200000" flipH="1">
              <a:off x="2591391" y="980846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Gerade Verbindung 156"/>
            <p:cNvCxnSpPr/>
            <p:nvPr/>
          </p:nvCxnSpPr>
          <p:spPr>
            <a:xfrm>
              <a:off x="2406792" y="1438724"/>
              <a:ext cx="665012" cy="34720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Gerade Verbindung 158"/>
            <p:cNvCxnSpPr/>
            <p:nvPr/>
          </p:nvCxnSpPr>
          <p:spPr>
            <a:xfrm>
              <a:off x="2049602" y="1821645"/>
              <a:ext cx="522136" cy="20589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Gerade Verbindung 160"/>
            <p:cNvCxnSpPr/>
            <p:nvPr/>
          </p:nvCxnSpPr>
          <p:spPr>
            <a:xfrm>
              <a:off x="1678761" y="2178836"/>
              <a:ext cx="535786" cy="4094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Gerade Verbindung 162"/>
            <p:cNvCxnSpPr/>
            <p:nvPr/>
          </p:nvCxnSpPr>
          <p:spPr>
            <a:xfrm>
              <a:off x="2982506" y="2219779"/>
              <a:ext cx="803677" cy="13765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Gerade Verbindung 164"/>
            <p:cNvCxnSpPr/>
            <p:nvPr/>
          </p:nvCxnSpPr>
          <p:spPr>
            <a:xfrm flipV="1">
              <a:off x="4348755" y="2060056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Gerade Verbindung 166"/>
            <p:cNvCxnSpPr/>
            <p:nvPr/>
          </p:nvCxnSpPr>
          <p:spPr>
            <a:xfrm flipV="1">
              <a:off x="4071933" y="1689217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Gerade Verbindung 167"/>
            <p:cNvCxnSpPr/>
            <p:nvPr/>
          </p:nvCxnSpPr>
          <p:spPr>
            <a:xfrm flipV="1">
              <a:off x="3513573" y="1850965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Gerade Verbindung 168"/>
            <p:cNvCxnSpPr/>
            <p:nvPr/>
          </p:nvCxnSpPr>
          <p:spPr>
            <a:xfrm flipV="1">
              <a:off x="2460116" y="1285859"/>
              <a:ext cx="536292" cy="13242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Gerade Verbindung 169"/>
            <p:cNvCxnSpPr/>
            <p:nvPr/>
          </p:nvCxnSpPr>
          <p:spPr>
            <a:xfrm flipV="1">
              <a:off x="7070713" y="1993842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Gerade Verbindung 171"/>
            <p:cNvCxnSpPr/>
            <p:nvPr/>
          </p:nvCxnSpPr>
          <p:spPr>
            <a:xfrm flipV="1">
              <a:off x="7100796" y="1500174"/>
              <a:ext cx="443133" cy="22593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Gerade Verbindung 172"/>
            <p:cNvCxnSpPr/>
            <p:nvPr/>
          </p:nvCxnSpPr>
          <p:spPr>
            <a:xfrm flipV="1">
              <a:off x="6607981" y="1247529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Gerade Verbindung 174"/>
            <p:cNvCxnSpPr/>
            <p:nvPr/>
          </p:nvCxnSpPr>
          <p:spPr>
            <a:xfrm flipV="1">
              <a:off x="5214941" y="2150367"/>
              <a:ext cx="502094" cy="19119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Gerade Verbindung 175"/>
            <p:cNvCxnSpPr/>
            <p:nvPr/>
          </p:nvCxnSpPr>
          <p:spPr>
            <a:xfrm>
              <a:off x="5717035" y="2192484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Gerade Verbindung 177"/>
            <p:cNvCxnSpPr/>
            <p:nvPr/>
          </p:nvCxnSpPr>
          <p:spPr>
            <a:xfrm>
              <a:off x="6072198" y="1821646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Gerade Verbindung 178"/>
            <p:cNvCxnSpPr/>
            <p:nvPr/>
          </p:nvCxnSpPr>
          <p:spPr>
            <a:xfrm>
              <a:off x="5024725" y="1558452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Gerade Verbindung 182"/>
            <p:cNvCxnSpPr/>
            <p:nvPr/>
          </p:nvCxnSpPr>
          <p:spPr>
            <a:xfrm>
              <a:off x="6882111" y="928667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Gerade Verbindung 184"/>
            <p:cNvCxnSpPr/>
            <p:nvPr/>
          </p:nvCxnSpPr>
          <p:spPr>
            <a:xfrm>
              <a:off x="6362540" y="928668"/>
              <a:ext cx="631735" cy="1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Gerade Verbindung 185"/>
            <p:cNvCxnSpPr/>
            <p:nvPr/>
          </p:nvCxnSpPr>
          <p:spPr>
            <a:xfrm flipV="1">
              <a:off x="6046672" y="928669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Gerade Verbindung 187"/>
            <p:cNvCxnSpPr/>
            <p:nvPr/>
          </p:nvCxnSpPr>
          <p:spPr>
            <a:xfrm flipV="1">
              <a:off x="5717035" y="1217623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Gerade Verbindung 188"/>
            <p:cNvCxnSpPr/>
            <p:nvPr/>
          </p:nvCxnSpPr>
          <p:spPr>
            <a:xfrm flipV="1">
              <a:off x="6167555" y="1438724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Gerade Verbindung 189"/>
            <p:cNvCxnSpPr/>
            <p:nvPr/>
          </p:nvCxnSpPr>
          <p:spPr>
            <a:xfrm flipV="1">
              <a:off x="7127378" y="928667"/>
              <a:ext cx="389969" cy="35718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Gerade Verbindung 190"/>
            <p:cNvCxnSpPr/>
            <p:nvPr/>
          </p:nvCxnSpPr>
          <p:spPr>
            <a:xfrm rot="5400000" flipH="1" flipV="1">
              <a:off x="6832721" y="1975405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Gerade Verbindung 192"/>
            <p:cNvCxnSpPr/>
            <p:nvPr/>
          </p:nvCxnSpPr>
          <p:spPr>
            <a:xfrm rot="5400000" flipH="1" flipV="1">
              <a:off x="7305937" y="1714497"/>
              <a:ext cx="482366" cy="63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Gerade Verbindung 193"/>
            <p:cNvCxnSpPr/>
            <p:nvPr/>
          </p:nvCxnSpPr>
          <p:spPr>
            <a:xfrm rot="5400000" flipH="1" flipV="1">
              <a:off x="6883341" y="1486994"/>
              <a:ext cx="467874" cy="329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Gerade Verbindung 195"/>
            <p:cNvCxnSpPr/>
            <p:nvPr/>
          </p:nvCxnSpPr>
          <p:spPr>
            <a:xfrm rot="5400000" flipH="1" flipV="1">
              <a:off x="6318537" y="1913890"/>
              <a:ext cx="381061" cy="371645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Gerade Verbindung 197"/>
            <p:cNvCxnSpPr/>
            <p:nvPr/>
          </p:nvCxnSpPr>
          <p:spPr>
            <a:xfrm>
              <a:off x="6678408" y="1983393"/>
              <a:ext cx="395923" cy="277869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Gerade Verbindung 199"/>
            <p:cNvCxnSpPr/>
            <p:nvPr/>
          </p:nvCxnSpPr>
          <p:spPr>
            <a:xfrm>
              <a:off x="5374171" y="1816732"/>
              <a:ext cx="376557" cy="36210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Gerade Verbindung 202"/>
            <p:cNvCxnSpPr/>
            <p:nvPr/>
          </p:nvCxnSpPr>
          <p:spPr>
            <a:xfrm rot="16200000" flipH="1">
              <a:off x="4548663" y="1723672"/>
              <a:ext cx="395946" cy="27682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Gerade Verbindung 205"/>
            <p:cNvCxnSpPr/>
            <p:nvPr/>
          </p:nvCxnSpPr>
          <p:spPr>
            <a:xfrm>
              <a:off x="4859018" y="2021301"/>
              <a:ext cx="355923" cy="26894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Gerade Verbindung 207"/>
            <p:cNvCxnSpPr/>
            <p:nvPr/>
          </p:nvCxnSpPr>
          <p:spPr>
            <a:xfrm flipV="1">
              <a:off x="4750594" y="1842968"/>
              <a:ext cx="714888" cy="21708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Gerade Verbindung 209"/>
            <p:cNvCxnSpPr/>
            <p:nvPr/>
          </p:nvCxnSpPr>
          <p:spPr>
            <a:xfrm rot="16200000" flipH="1">
              <a:off x="6299770" y="1080753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Gerade Verbindung 210"/>
            <p:cNvCxnSpPr/>
            <p:nvPr/>
          </p:nvCxnSpPr>
          <p:spPr>
            <a:xfrm rot="5400000" flipH="1" flipV="1">
              <a:off x="5411824" y="1839932"/>
              <a:ext cx="677809" cy="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Gerade Verbindung 212"/>
            <p:cNvCxnSpPr/>
            <p:nvPr/>
          </p:nvCxnSpPr>
          <p:spPr>
            <a:xfrm>
              <a:off x="5739692" y="1544086"/>
              <a:ext cx="427863" cy="2912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Gerade Verbindung 214"/>
            <p:cNvCxnSpPr/>
            <p:nvPr/>
          </p:nvCxnSpPr>
          <p:spPr>
            <a:xfrm flipV="1">
              <a:off x="1857356" y="928668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Gerade Verbindung 216"/>
            <p:cNvCxnSpPr/>
            <p:nvPr/>
          </p:nvCxnSpPr>
          <p:spPr>
            <a:xfrm flipV="1">
              <a:off x="2214547" y="843975"/>
              <a:ext cx="522137" cy="9990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Gerade Verbindung 218"/>
            <p:cNvCxnSpPr/>
            <p:nvPr/>
          </p:nvCxnSpPr>
          <p:spPr>
            <a:xfrm flipV="1">
              <a:off x="2200899" y="1967205"/>
              <a:ext cx="357190" cy="32303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Gerade Verbindung 219"/>
            <p:cNvCxnSpPr/>
            <p:nvPr/>
          </p:nvCxnSpPr>
          <p:spPr>
            <a:xfrm flipV="1">
              <a:off x="2571738" y="1737018"/>
              <a:ext cx="459121" cy="28428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Gerade Verbindung 221"/>
            <p:cNvCxnSpPr/>
            <p:nvPr/>
          </p:nvCxnSpPr>
          <p:spPr>
            <a:xfrm flipV="1">
              <a:off x="2996408" y="1511631"/>
              <a:ext cx="638477" cy="225782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Gerade Verbindung 223"/>
            <p:cNvCxnSpPr/>
            <p:nvPr/>
          </p:nvCxnSpPr>
          <p:spPr>
            <a:xfrm>
              <a:off x="3406921" y="2005235"/>
              <a:ext cx="379262" cy="336327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Gerade Verbindung 225"/>
            <p:cNvCxnSpPr/>
            <p:nvPr/>
          </p:nvCxnSpPr>
          <p:spPr>
            <a:xfrm flipV="1">
              <a:off x="2996408" y="2010690"/>
              <a:ext cx="466372" cy="18179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8" name="Ellipse 107"/>
          <p:cNvSpPr/>
          <p:nvPr/>
        </p:nvSpPr>
        <p:spPr>
          <a:xfrm>
            <a:off x="1663006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9" name="Ellipse 108"/>
          <p:cNvSpPr/>
          <p:nvPr/>
        </p:nvSpPr>
        <p:spPr>
          <a:xfrm>
            <a:off x="1841601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0" name="Ellipse 109"/>
          <p:cNvSpPr/>
          <p:nvPr/>
        </p:nvSpPr>
        <p:spPr>
          <a:xfrm>
            <a:off x="1484411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Ellipse 110"/>
          <p:cNvSpPr/>
          <p:nvPr/>
        </p:nvSpPr>
        <p:spPr>
          <a:xfrm>
            <a:off x="2198792" y="126277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Ellipse 111"/>
          <p:cNvSpPr/>
          <p:nvPr/>
        </p:nvSpPr>
        <p:spPr>
          <a:xfrm>
            <a:off x="2520263" y="6912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Ellipse 112"/>
          <p:cNvSpPr/>
          <p:nvPr/>
        </p:nvSpPr>
        <p:spPr>
          <a:xfrm>
            <a:off x="2698858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Ellipse 113"/>
          <p:cNvSpPr/>
          <p:nvPr/>
        </p:nvSpPr>
        <p:spPr>
          <a:xfrm>
            <a:off x="2821688" y="155172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5" name="Ellipse 114"/>
          <p:cNvSpPr/>
          <p:nvPr/>
        </p:nvSpPr>
        <p:spPr>
          <a:xfrm>
            <a:off x="2423553" y="181221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2836509" y="200445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3234644" y="17985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0" name="Ellipse 119"/>
          <p:cNvSpPr/>
          <p:nvPr/>
        </p:nvSpPr>
        <p:spPr>
          <a:xfrm>
            <a:off x="3619130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3877582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Ellipse 124"/>
          <p:cNvSpPr/>
          <p:nvPr/>
        </p:nvSpPr>
        <p:spPr>
          <a:xfrm>
            <a:off x="4199052" y="19771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Ellipse 125"/>
          <p:cNvSpPr/>
          <p:nvPr/>
        </p:nvSpPr>
        <p:spPr>
          <a:xfrm>
            <a:off x="4624483" y="18395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Ellipse 126"/>
          <p:cNvSpPr/>
          <p:nvPr/>
        </p:nvSpPr>
        <p:spPr>
          <a:xfrm>
            <a:off x="5008970" y="209998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Ellipse 130"/>
          <p:cNvSpPr/>
          <p:nvPr/>
        </p:nvSpPr>
        <p:spPr>
          <a:xfrm>
            <a:off x="5199187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Ellipse 131"/>
          <p:cNvSpPr/>
          <p:nvPr/>
        </p:nvSpPr>
        <p:spPr>
          <a:xfrm>
            <a:off x="5556378" y="197715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3" name="Ellipse 132"/>
          <p:cNvSpPr/>
          <p:nvPr/>
        </p:nvSpPr>
        <p:spPr>
          <a:xfrm>
            <a:off x="6063695" y="21011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4" name="Ellipse 133"/>
          <p:cNvSpPr/>
          <p:nvPr/>
        </p:nvSpPr>
        <p:spPr>
          <a:xfrm>
            <a:off x="5968160" y="161996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5" name="Ellipse 134"/>
          <p:cNvSpPr/>
          <p:nvPr/>
        </p:nvSpPr>
        <p:spPr>
          <a:xfrm>
            <a:off x="5877848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6" name="Ellipse 135"/>
          <p:cNvSpPr/>
          <p:nvPr/>
        </p:nvSpPr>
        <p:spPr>
          <a:xfrm>
            <a:off x="6235035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Ellipse 136"/>
          <p:cNvSpPr/>
          <p:nvPr/>
        </p:nvSpPr>
        <p:spPr>
          <a:xfrm>
            <a:off x="6697767" y="71272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8" name="Ellipse 137"/>
          <p:cNvSpPr/>
          <p:nvPr/>
        </p:nvSpPr>
        <p:spPr>
          <a:xfrm>
            <a:off x="6949417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Ellipse 138"/>
          <p:cNvSpPr/>
          <p:nvPr/>
        </p:nvSpPr>
        <p:spPr>
          <a:xfrm>
            <a:off x="7270888" y="72698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Ellipse 139"/>
          <p:cNvSpPr/>
          <p:nvPr/>
        </p:nvSpPr>
        <p:spPr>
          <a:xfrm>
            <a:off x="7374847" y="12952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Ellipse 140"/>
          <p:cNvSpPr/>
          <p:nvPr/>
        </p:nvSpPr>
        <p:spPr>
          <a:xfrm>
            <a:off x="6413632" y="122705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Ellipse 141"/>
          <p:cNvSpPr/>
          <p:nvPr/>
        </p:nvSpPr>
        <p:spPr>
          <a:xfrm>
            <a:off x="6413630" y="176284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Ellipse 142"/>
          <p:cNvSpPr/>
          <p:nvPr/>
        </p:nvSpPr>
        <p:spPr>
          <a:xfrm>
            <a:off x="6866356" y="15369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4" name="Ellipse 143"/>
          <p:cNvSpPr/>
          <p:nvPr/>
        </p:nvSpPr>
        <p:spPr>
          <a:xfrm>
            <a:off x="6872754" y="2036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5" name="Ellipse 144"/>
          <p:cNvSpPr/>
          <p:nvPr/>
        </p:nvSpPr>
        <p:spPr>
          <a:xfrm>
            <a:off x="7291785" y="17700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6" name="Ellipse 145"/>
          <p:cNvSpPr/>
          <p:nvPr/>
        </p:nvSpPr>
        <p:spPr>
          <a:xfrm>
            <a:off x="2002940" y="73159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7" name="Ellipse 146"/>
          <p:cNvSpPr/>
          <p:nvPr/>
        </p:nvSpPr>
        <p:spPr>
          <a:xfrm>
            <a:off x="2006548" y="207151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4" name="Inhaltsplatzhalter 2"/>
          <p:cNvSpPr>
            <a:spLocks noGrp="1"/>
          </p:cNvSpPr>
          <p:nvPr>
            <p:ph idx="1"/>
          </p:nvPr>
        </p:nvSpPr>
        <p:spPr>
          <a:xfrm>
            <a:off x="928662" y="2714620"/>
            <a:ext cx="7715304" cy="3143271"/>
          </a:xfrm>
        </p:spPr>
        <p:txBody>
          <a:bodyPr>
            <a:normAutofit lnSpcReduction="10000"/>
          </a:bodyPr>
          <a:lstStyle/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Does not scale well</a:t>
            </a:r>
          </a:p>
          <a:p>
            <a:pPr algn="ctr">
              <a:lnSpc>
                <a:spcPct val="200000"/>
              </a:lnSpc>
              <a:buNone/>
            </a:pPr>
            <a:r>
              <a:rPr lang="de-DE" sz="4800" u="sng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Not suitable for multi-user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" grpId="0" uiExpand="1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40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9" name="Ellipse 78"/>
          <p:cNvSpPr/>
          <p:nvPr/>
        </p:nvSpPr>
        <p:spPr>
          <a:xfrm>
            <a:off x="6476918" y="3644121"/>
            <a:ext cx="484369" cy="484369"/>
          </a:xfrm>
          <a:prstGeom prst="ellipse">
            <a:avLst/>
          </a:prstGeom>
          <a:solidFill>
            <a:srgbClr val="FF00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9" name="Textfeld 88"/>
          <p:cNvSpPr txBox="1"/>
          <p:nvPr/>
        </p:nvSpPr>
        <p:spPr>
          <a:xfrm>
            <a:off x="7286644" y="3702610"/>
            <a:ext cx="9749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OFFLINE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8" name="Ellipse 97"/>
          <p:cNvSpPr/>
          <p:nvPr/>
        </p:nvSpPr>
        <p:spPr>
          <a:xfrm>
            <a:off x="6476918" y="4211522"/>
            <a:ext cx="484369" cy="484369"/>
          </a:xfrm>
          <a:prstGeom prst="ellipse">
            <a:avLst/>
          </a:prstGeom>
          <a:solidFill>
            <a:srgbClr val="FFFF00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Textfeld 98"/>
          <p:cNvSpPr txBox="1"/>
          <p:nvPr/>
        </p:nvSpPr>
        <p:spPr>
          <a:xfrm>
            <a:off x="7286644" y="4260466"/>
            <a:ext cx="1044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SYNCING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" grpId="0" animBg="1"/>
      <p:bldP spid="119" grpId="0" animBg="1"/>
      <p:bldP spid="79" grpId="0" animBg="1"/>
      <p:bldP spid="89" grpId="0"/>
      <p:bldP spid="98" grpId="0" animBg="1"/>
      <p:bldP spid="9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5" name="Gerade Verbindung 54"/>
          <p:cNvCxnSpPr>
            <a:stCxn id="54" idx="2"/>
          </p:cNvCxnSpPr>
          <p:nvPr/>
        </p:nvCxnSpPr>
        <p:spPr>
          <a:xfrm rot="5400000">
            <a:off x="3527073" y="4601997"/>
            <a:ext cx="2083162" cy="0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41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" name="Gruppieren 95"/>
          <p:cNvGrpSpPr/>
          <p:nvPr/>
        </p:nvGrpSpPr>
        <p:grpSpPr>
          <a:xfrm>
            <a:off x="3500430" y="687062"/>
            <a:ext cx="2168328" cy="988508"/>
            <a:chOff x="3071802" y="571480"/>
            <a:chExt cx="3000396" cy="1428760"/>
          </a:xfrm>
        </p:grpSpPr>
        <p:sp>
          <p:nvSpPr>
            <p:cNvPr id="59" name="Abgerundetes Rechteck 5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60" name="Gerade Verbindung 59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Gerade Verbindung 61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Gerade Verbindung 62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Gerade Verbindung 63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Ellipse 64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6" name="Ellipse 65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7" name="Ellipse 66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8" name="Ellipse 67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69" name="Ellipse 68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0" name="Ellipse 6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1" name="Ellipse 70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72" name="Ellipse 71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3" name="Gruppieren 95"/>
          <p:cNvGrpSpPr/>
          <p:nvPr/>
        </p:nvGrpSpPr>
        <p:grpSpPr>
          <a:xfrm>
            <a:off x="650280" y="1622340"/>
            <a:ext cx="2168328" cy="988508"/>
            <a:chOff x="3071802" y="571480"/>
            <a:chExt cx="3000396" cy="1428760"/>
          </a:xfrm>
        </p:grpSpPr>
        <p:sp>
          <p:nvSpPr>
            <p:cNvPr id="74" name="Abgerundetes Rechteck 73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75" name="Gerade Verbindung 74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Gerade Verbindung 75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Gerade Verbindung 76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Gerade Verbindung 77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Gerade Verbindung 79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Ellipse 80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2" name="Ellipse 81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3" name="Ellipse 82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4" name="Ellipse 83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5" name="Ellipse 84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6" name="Ellipse 85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7" name="Ellipse 86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88" name="Ellipse 87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grpSp>
        <p:nvGrpSpPr>
          <p:cNvPr id="6" name="Gruppieren 95"/>
          <p:cNvGrpSpPr/>
          <p:nvPr/>
        </p:nvGrpSpPr>
        <p:grpSpPr>
          <a:xfrm>
            <a:off x="6315953" y="1616512"/>
            <a:ext cx="2168328" cy="988508"/>
            <a:chOff x="3071802" y="571480"/>
            <a:chExt cx="3000396" cy="1428760"/>
          </a:xfrm>
        </p:grpSpPr>
        <p:sp>
          <p:nvSpPr>
            <p:cNvPr id="90" name="Abgerundetes Rechteck 89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1" name="Gerade Verbindung 90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Gerade Verbindung 91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Gerade Verbindung 92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Gerade Verbindung 93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Gerade Verbindung 94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Ellipse 95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97" name="Ellipse 96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8" name="Ellipse 107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09" name="Ellipse 108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0" name="Ellipse 109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1" name="Ellipse 110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2" name="Ellipse 111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  <p:sp>
          <p:nvSpPr>
            <p:cNvPr id="113" name="Ellipse 112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200" b="1"/>
            </a:p>
          </p:txBody>
        </p:sp>
      </p:grpSp>
      <p:cxnSp>
        <p:nvCxnSpPr>
          <p:cNvPr id="114" name="Form 113"/>
          <p:cNvCxnSpPr>
            <a:stCxn id="74" idx="3"/>
          </p:cNvCxnSpPr>
          <p:nvPr/>
        </p:nvCxnSpPr>
        <p:spPr>
          <a:xfrm>
            <a:off x="2818608" y="2116594"/>
            <a:ext cx="1264144" cy="1443822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Form 119"/>
          <p:cNvCxnSpPr>
            <a:stCxn id="90" idx="1"/>
          </p:cNvCxnSpPr>
          <p:nvPr/>
        </p:nvCxnSpPr>
        <p:spPr>
          <a:xfrm rot="10800000" flipV="1">
            <a:off x="5057577" y="2110765"/>
            <a:ext cx="1258377" cy="1441227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Form 125"/>
          <p:cNvCxnSpPr>
            <a:stCxn id="59" idx="2"/>
            <a:endCxn id="54" idx="0"/>
          </p:cNvCxnSpPr>
          <p:nvPr/>
        </p:nvCxnSpPr>
        <p:spPr>
          <a:xfrm rot="5400000">
            <a:off x="4051287" y="2192937"/>
            <a:ext cx="1050674" cy="15940"/>
          </a:xfrm>
          <a:prstGeom prst="straightConnector1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Abgerundetes Rechteck 53"/>
          <p:cNvSpPr/>
          <p:nvPr/>
        </p:nvSpPr>
        <p:spPr>
          <a:xfrm>
            <a:off x="3071802" y="2726244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Clone Repository</a:t>
            </a:r>
          </a:p>
        </p:txBody>
      </p:sp>
      <p:sp>
        <p:nvSpPr>
          <p:cNvPr id="132" name="Abgerundetes Rechteck 131"/>
          <p:cNvSpPr/>
          <p:nvPr/>
        </p:nvSpPr>
        <p:spPr>
          <a:xfrm>
            <a:off x="3071802" y="5309472"/>
            <a:ext cx="2993704" cy="834172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Master Repository</a:t>
            </a:r>
          </a:p>
        </p:txBody>
      </p:sp>
      <p:sp>
        <p:nvSpPr>
          <p:cNvPr id="115" name="Abgerundetes Rechteck 114"/>
          <p:cNvSpPr/>
          <p:nvPr/>
        </p:nvSpPr>
        <p:spPr>
          <a:xfrm>
            <a:off x="6357715" y="3587573"/>
            <a:ext cx="722774" cy="1698815"/>
          </a:xfrm>
          <a:prstGeom prst="roundRect">
            <a:avLst/>
          </a:prstGeom>
          <a:solidFill>
            <a:schemeClr val="bg1">
              <a:lumMod val="65000"/>
            </a:schemeClr>
          </a:solidFill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6" name="Ellipse 115"/>
          <p:cNvSpPr/>
          <p:nvPr/>
        </p:nvSpPr>
        <p:spPr>
          <a:xfrm>
            <a:off x="6476918" y="3644927"/>
            <a:ext cx="484369" cy="484369"/>
          </a:xfrm>
          <a:prstGeom prst="ellipse">
            <a:avLst/>
          </a:prstGeom>
          <a:solidFill>
            <a:srgbClr val="FF00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9" name="Ellipse 118"/>
          <p:cNvSpPr/>
          <p:nvPr/>
        </p:nvSpPr>
        <p:spPr>
          <a:xfrm>
            <a:off x="6476918" y="4208226"/>
            <a:ext cx="484369" cy="484369"/>
          </a:xfrm>
          <a:prstGeom prst="ellipse">
            <a:avLst/>
          </a:prstGeom>
          <a:solidFill>
            <a:srgbClr val="FFFF00">
              <a:alpha val="20000"/>
            </a:srgb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1" name="Ellipse 120"/>
          <p:cNvSpPr/>
          <p:nvPr/>
        </p:nvSpPr>
        <p:spPr>
          <a:xfrm>
            <a:off x="6476918" y="4755828"/>
            <a:ext cx="484369" cy="484369"/>
          </a:xfrm>
          <a:prstGeom prst="ellipse">
            <a:avLst/>
          </a:prstGeom>
          <a:solidFill>
            <a:srgbClr val="00EE2D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Textfeld 124"/>
          <p:cNvSpPr txBox="1"/>
          <p:nvPr/>
        </p:nvSpPr>
        <p:spPr>
          <a:xfrm>
            <a:off x="7286644" y="4786322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ONLINE</a:t>
            </a:r>
            <a:endParaRPr lang="de-DE" b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42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3500438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Package Registry</a:t>
            </a:r>
          </a:p>
        </p:txBody>
      </p:sp>
      <p:sp>
        <p:nvSpPr>
          <p:cNvPr id="223" name="Abgerundetes Rechteck 222"/>
          <p:cNvSpPr/>
          <p:nvPr/>
        </p:nvSpPr>
        <p:spPr>
          <a:xfrm>
            <a:off x="3500430" y="3500438"/>
            <a:ext cx="4500594" cy="500066"/>
          </a:xfrm>
          <a:prstGeom prst="roundRect">
            <a:avLst>
              <a:gd name="adj" fmla="val 31683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Revision Manager</a:t>
            </a:r>
          </a:p>
        </p:txBody>
      </p:sp>
      <p:sp>
        <p:nvSpPr>
          <p:cNvPr id="230" name="Abgerundetes Rechteck 229"/>
          <p:cNvSpPr/>
          <p:nvPr/>
        </p:nvSpPr>
        <p:spPr>
          <a:xfrm>
            <a:off x="1000100" y="4143380"/>
            <a:ext cx="7000924" cy="500066"/>
          </a:xfrm>
          <a:prstGeom prst="roundRect">
            <a:avLst>
              <a:gd name="adj" fmla="val 2884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Store</a:t>
            </a:r>
          </a:p>
        </p:txBody>
      </p:sp>
      <p:cxnSp>
        <p:nvCxnSpPr>
          <p:cNvPr id="231" name="Gerade Verbindung 230"/>
          <p:cNvCxnSpPr>
            <a:stCxn id="230" idx="2"/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Abgerundetes Rechteck 50"/>
          <p:cNvSpPr/>
          <p:nvPr/>
        </p:nvSpPr>
        <p:spPr>
          <a:xfrm>
            <a:off x="1000100" y="2214554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Commit Manager</a:t>
            </a:r>
          </a:p>
        </p:txBody>
      </p:sp>
      <p:sp>
        <p:nvSpPr>
          <p:cNvPr id="52" name="Abgerundetes Rechteck 51"/>
          <p:cNvSpPr/>
          <p:nvPr/>
        </p:nvSpPr>
        <p:spPr>
          <a:xfrm>
            <a:off x="1000100" y="1571612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Notifcation Manager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3500430" y="2857496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Query Manager / Handlers</a:t>
            </a:r>
          </a:p>
        </p:txBody>
      </p:sp>
      <p:sp>
        <p:nvSpPr>
          <p:cNvPr id="55" name="Abgerundetes Rechteck 54"/>
          <p:cNvSpPr/>
          <p:nvPr/>
        </p:nvSpPr>
        <p:spPr>
          <a:xfrm>
            <a:off x="1000100" y="2857496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Lock Manager</a:t>
            </a:r>
          </a:p>
        </p:txBody>
      </p:sp>
      <p:sp>
        <p:nvSpPr>
          <p:cNvPr id="56" name="Abgerundetes Rechteck 55"/>
          <p:cNvSpPr/>
          <p:nvPr/>
        </p:nvSpPr>
        <p:spPr>
          <a:xfrm>
            <a:off x="3500430" y="2214554"/>
            <a:ext cx="450059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Read / Write Access Handlers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3500430" y="928670"/>
            <a:ext cx="4500594" cy="1143008"/>
          </a:xfrm>
          <a:prstGeom prst="roundRect">
            <a:avLst>
              <a:gd name="adj" fmla="val 16112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 Manager</a:t>
            </a:r>
          </a:p>
        </p:txBody>
      </p:sp>
      <p:sp>
        <p:nvSpPr>
          <p:cNvPr id="58" name="Abgerundetes Rechteck 57"/>
          <p:cNvSpPr/>
          <p:nvPr/>
        </p:nvSpPr>
        <p:spPr>
          <a:xfrm>
            <a:off x="368374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1</a:t>
            </a:r>
          </a:p>
        </p:txBody>
      </p:sp>
      <p:sp>
        <p:nvSpPr>
          <p:cNvPr id="22" name="Abgerundetes Rechteck 21"/>
          <p:cNvSpPr/>
          <p:nvPr/>
        </p:nvSpPr>
        <p:spPr>
          <a:xfrm>
            <a:off x="511250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2</a:t>
            </a:r>
          </a:p>
        </p:txBody>
      </p:sp>
      <p:sp>
        <p:nvSpPr>
          <p:cNvPr id="23" name="Abgerundetes Rechteck 22"/>
          <p:cNvSpPr/>
          <p:nvPr/>
        </p:nvSpPr>
        <p:spPr>
          <a:xfrm>
            <a:off x="6541268" y="1119737"/>
            <a:ext cx="1285884" cy="428628"/>
          </a:xfrm>
          <a:prstGeom prst="roundRect">
            <a:avLst>
              <a:gd name="adj" fmla="val 30349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Session 3</a:t>
            </a:r>
          </a:p>
        </p:txBody>
      </p:sp>
      <p:sp>
        <p:nvSpPr>
          <p:cNvPr id="20" name="Abgerundetes Rechteck 19"/>
          <p:cNvSpPr/>
          <p:nvPr/>
        </p:nvSpPr>
        <p:spPr>
          <a:xfrm>
            <a:off x="1000100" y="928670"/>
            <a:ext cx="2357454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Branch Manager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6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23" grpId="0" animBg="1"/>
      <p:bldP spid="230" grpId="0" animBg="1"/>
      <p:bldP spid="51" grpId="0" animBg="1"/>
      <p:bldP spid="52" grpId="0" animBg="1"/>
      <p:bldP spid="53" grpId="0" animBg="1"/>
      <p:bldP spid="55" grpId="0" animBg="1"/>
      <p:bldP spid="56" grpId="0" animBg="1"/>
      <p:bldP spid="54" grpId="0" animBg="1"/>
      <p:bldP spid="58" grpId="0" animBg="1"/>
      <p:bldP spid="22" grpId="0" animBg="1"/>
      <p:bldP spid="23" grpId="0" animBg="1"/>
      <p:bldP spid="20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1" name="Gerade Verbindung 230"/>
          <p:cNvCxnSpPr>
            <a:endCxn id="199" idx="1"/>
          </p:cNvCxnSpPr>
          <p:nvPr/>
        </p:nvCxnSpPr>
        <p:spPr>
          <a:xfrm rot="16200000" flipH="1">
            <a:off x="4231412" y="4912595"/>
            <a:ext cx="542390" cy="4091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Gerade Verbindung 226"/>
          <p:cNvCxnSpPr>
            <a:stCxn id="224" idx="2"/>
            <a:endCxn id="199" idx="0"/>
          </p:cNvCxnSpPr>
          <p:nvPr/>
        </p:nvCxnSpPr>
        <p:spPr>
          <a:xfrm rot="16200000" flipH="1">
            <a:off x="4193932" y="5134067"/>
            <a:ext cx="616143" cy="5299"/>
          </a:xfrm>
          <a:prstGeom prst="line">
            <a:avLst/>
          </a:prstGeom>
          <a:ln w="1047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43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24" name="Abgerundetes Rechteck 223"/>
          <p:cNvSpPr/>
          <p:nvPr/>
        </p:nvSpPr>
        <p:spPr>
          <a:xfrm>
            <a:off x="642910" y="428604"/>
            <a:ext cx="7712888" cy="4400042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199" name="Zylinder 198"/>
          <p:cNvSpPr/>
          <p:nvPr/>
        </p:nvSpPr>
        <p:spPr>
          <a:xfrm>
            <a:off x="3571868" y="5185836"/>
            <a:ext cx="1865570" cy="814932"/>
          </a:xfrm>
          <a:prstGeom prst="can">
            <a:avLst>
              <a:gd name="adj" fmla="val 31776"/>
            </a:avLst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smtClean="0">
                <a:latin typeface="Arial" pitchFamily="34" charset="0"/>
                <a:cs typeface="Arial" pitchFamily="34" charset="0"/>
              </a:rPr>
              <a:t>Database</a:t>
            </a:r>
            <a:endParaRPr lang="en-US" sz="2400" b="1">
              <a:latin typeface="Arial" pitchFamily="34" charset="0"/>
              <a:cs typeface="Arial" pitchFamily="34" charset="0"/>
            </a:endParaRPr>
          </a:p>
        </p:txBody>
      </p:sp>
      <p:sp>
        <p:nvSpPr>
          <p:cNvPr id="222" name="Abgerundetes Rechteck 221"/>
          <p:cNvSpPr/>
          <p:nvPr/>
        </p:nvSpPr>
        <p:spPr>
          <a:xfrm>
            <a:off x="1000100" y="407194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DBStore</a:t>
            </a:r>
          </a:p>
        </p:txBody>
      </p:sp>
      <p:sp>
        <p:nvSpPr>
          <p:cNvPr id="21" name="Abgerundetes Rechteck 20"/>
          <p:cNvSpPr/>
          <p:nvPr/>
        </p:nvSpPr>
        <p:spPr>
          <a:xfrm>
            <a:off x="1785919" y="335756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MEMStore</a:t>
            </a:r>
          </a:p>
        </p:txBody>
      </p:sp>
      <p:sp>
        <p:nvSpPr>
          <p:cNvPr id="24" name="Abgerundetes Rechteck 23"/>
          <p:cNvSpPr/>
          <p:nvPr/>
        </p:nvSpPr>
        <p:spPr>
          <a:xfrm>
            <a:off x="2643174" y="264318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HibernateStore</a:t>
            </a:r>
          </a:p>
        </p:txBody>
      </p:sp>
      <p:sp>
        <p:nvSpPr>
          <p:cNvPr id="25" name="Abgerundetes Rechteck 24"/>
          <p:cNvSpPr/>
          <p:nvPr/>
        </p:nvSpPr>
        <p:spPr>
          <a:xfrm>
            <a:off x="3571869" y="192880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DB4OStore</a:t>
            </a:r>
          </a:p>
        </p:txBody>
      </p:sp>
      <p:sp>
        <p:nvSpPr>
          <p:cNvPr id="27" name="Abgerundetes Rechteck 26"/>
          <p:cNvSpPr/>
          <p:nvPr/>
        </p:nvSpPr>
        <p:spPr>
          <a:xfrm>
            <a:off x="4643438" y="1214422"/>
            <a:ext cx="3000396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ObjectivityStore</a:t>
            </a:r>
          </a:p>
        </p:txBody>
      </p:sp>
      <p:sp>
        <p:nvSpPr>
          <p:cNvPr id="28" name="Abgerundetes Rechteck 27"/>
          <p:cNvSpPr/>
          <p:nvPr/>
        </p:nvSpPr>
        <p:spPr>
          <a:xfrm>
            <a:off x="5929322" y="571480"/>
            <a:ext cx="2214578" cy="500066"/>
          </a:xfrm>
          <a:prstGeom prst="roundRect">
            <a:avLst>
              <a:gd name="adj" fmla="val 30349"/>
            </a:avLst>
          </a:prstGeom>
          <a:solidFill>
            <a:schemeClr val="accent1">
              <a:lumMod val="75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????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2" grpId="0" animBg="1"/>
      <p:bldP spid="21" grpId="0" animBg="1"/>
      <p:bldP spid="24" grpId="0" animBg="1"/>
      <p:bldP spid="25" grpId="0" animBg="1"/>
      <p:bldP spid="27" grpId="0" animBg="1"/>
      <p:bldP spid="2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2582842"/>
            <a:ext cx="8286808" cy="1131910"/>
          </a:xfrm>
        </p:spPr>
        <p:txBody>
          <a:bodyPr/>
          <a:lstStyle/>
          <a:p>
            <a:r>
              <a:rPr lang="de-DE" smtClean="0"/>
              <a:t>CDO Core Features</a:t>
            </a:r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Distribution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mtClean="0"/>
              <a:t>Various ways to set up an IRepository</a:t>
            </a:r>
          </a:p>
          <a:p>
            <a:pPr lvl="1"/>
            <a:r>
              <a:rPr lang="en-US" smtClean="0"/>
              <a:t>XML config file, programmatically, Spring, …</a:t>
            </a:r>
          </a:p>
          <a:p>
            <a:pPr lvl="1"/>
            <a:r>
              <a:rPr lang="en-US" smtClean="0"/>
              <a:t>OSGi, stand-alone, …</a:t>
            </a:r>
          </a:p>
          <a:p>
            <a:pPr lvl="1"/>
            <a:r>
              <a:rPr lang="en-US" smtClean="0"/>
              <a:t>All components customizeable</a:t>
            </a:r>
          </a:p>
          <a:p>
            <a:r>
              <a:rPr lang="en-US" smtClean="0"/>
              <a:t>Various ways to open a CDOSession</a:t>
            </a:r>
          </a:p>
          <a:p>
            <a:pPr lvl="1"/>
            <a:r>
              <a:rPr lang="en-US" smtClean="0"/>
              <a:t>Net4j: TCP, HTTP, embedded, …</a:t>
            </a:r>
          </a:p>
          <a:p>
            <a:pPr lvl="1"/>
            <a:r>
              <a:rPr lang="en-US" smtClean="0"/>
              <a:t>CDO: embedded</a:t>
            </a:r>
          </a:p>
          <a:p>
            <a:pPr lvl="1"/>
            <a:r>
              <a:rPr lang="en-US" smtClean="0"/>
              <a:t>Other transports possible</a:t>
            </a:r>
          </a:p>
          <a:p>
            <a:r>
              <a:rPr lang="en-US" smtClean="0"/>
              <a:t>Offline mode coming soons</a:t>
            </a:r>
          </a:p>
          <a:p>
            <a:pPr lvl="1"/>
            <a:r>
              <a:rPr lang="en-US" smtClean="0"/>
              <a:t>Cloned and sync’ed repository, normal sessions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Persistence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Pluggable storage backend adapters (IStores)</a:t>
            </a:r>
          </a:p>
          <a:p>
            <a:pPr lvl="1"/>
            <a:r>
              <a:rPr lang="en-US" smtClean="0"/>
              <a:t>DBStore (CDO’s own O/R mapper)</a:t>
            </a:r>
          </a:p>
          <a:p>
            <a:pPr lvl="1"/>
            <a:r>
              <a:rPr lang="en-US" smtClean="0"/>
              <a:t>HibernateStore / Teneo</a:t>
            </a:r>
          </a:p>
          <a:p>
            <a:pPr lvl="1"/>
            <a:r>
              <a:rPr lang="en-US" smtClean="0"/>
              <a:t>ObjectivityStore</a:t>
            </a:r>
          </a:p>
          <a:p>
            <a:pPr lvl="1"/>
            <a:r>
              <a:rPr lang="en-US" smtClean="0"/>
              <a:t>DB4OStore</a:t>
            </a:r>
          </a:p>
          <a:p>
            <a:pPr lvl="1"/>
            <a:r>
              <a:rPr lang="en-US" smtClean="0"/>
              <a:t>MEMStore</a:t>
            </a:r>
          </a:p>
          <a:p>
            <a:r>
              <a:rPr lang="en-US" smtClean="0"/>
              <a:t>Changing the store type does not affect</a:t>
            </a:r>
            <a:br>
              <a:rPr lang="en-US" smtClean="0"/>
            </a:br>
            <a:r>
              <a:rPr lang="en-US" smtClean="0"/>
              <a:t>client applications!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Resources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A CDOResource is an EObject</a:t>
            </a:r>
          </a:p>
          <a:p>
            <a:r>
              <a:rPr lang="en-US" smtClean="0"/>
              <a:t>A repository contains CDOResourceNodes</a:t>
            </a:r>
          </a:p>
          <a:p>
            <a:pPr lvl="1"/>
            <a:r>
              <a:rPr lang="en-US" smtClean="0"/>
              <a:t>CDOResourceFolders</a:t>
            </a:r>
          </a:p>
          <a:p>
            <a:pPr lvl="1"/>
            <a:r>
              <a:rPr lang="en-US" smtClean="0"/>
              <a:t>CDOResources</a:t>
            </a:r>
          </a:p>
          <a:p>
            <a:r>
              <a:rPr lang="en-US" smtClean="0"/>
              <a:t>The resource tree is</a:t>
            </a:r>
          </a:p>
          <a:p>
            <a:pPr lvl="1"/>
            <a:r>
              <a:rPr lang="en-US" smtClean="0"/>
              <a:t>Navigable through EMF</a:t>
            </a:r>
          </a:p>
          <a:p>
            <a:pPr lvl="1"/>
            <a:r>
              <a:rPr lang="en-US" smtClean="0"/>
              <a:t>Queryable through CDO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Versioning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mtClean="0"/>
              <a:t>CDO supports record temporality</a:t>
            </a:r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CDO supports </a:t>
            </a:r>
            <a:r>
              <a:rPr lang="en-US" smtClean="0"/>
              <a:t>branching</a:t>
            </a:r>
            <a:endParaRPr lang="en-US" smtClean="0"/>
          </a:p>
          <a:p>
            <a:pPr lvl="1"/>
            <a:r>
              <a:rPr lang="en-US" smtClean="0"/>
              <a:t>Must be supported by IStore</a:t>
            </a:r>
          </a:p>
          <a:p>
            <a:pPr lvl="1"/>
            <a:r>
              <a:rPr lang="en-US" smtClean="0"/>
              <a:t>Can be configured per IRepository</a:t>
            </a:r>
          </a:p>
          <a:p>
            <a:r>
              <a:rPr lang="en-US" smtClean="0"/>
              <a:t>A CDOView provides consistent graphs</a:t>
            </a:r>
          </a:p>
          <a:p>
            <a:pPr lvl="1"/>
            <a:r>
              <a:rPr lang="en-US" smtClean="0"/>
              <a:t>From a particular branch</a:t>
            </a:r>
          </a:p>
          <a:p>
            <a:pPr lvl="1"/>
            <a:r>
              <a:rPr lang="en-US" smtClean="0"/>
              <a:t>From a particular point in time</a:t>
            </a:r>
          </a:p>
          <a:p>
            <a:pPr lvl="1"/>
            <a:endParaRPr lang="en-US" smtClean="0"/>
          </a:p>
          <a:p>
            <a:pPr lvl="1"/>
            <a:endParaRPr lang="en-US" smtClean="0"/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Scalability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Lazy loading at object granule</a:t>
            </a:r>
          </a:p>
          <a:p>
            <a:r>
              <a:rPr lang="en-US" smtClean="0"/>
              <a:t>Lazy loading without container object</a:t>
            </a:r>
          </a:p>
          <a:p>
            <a:r>
              <a:rPr lang="en-US" smtClean="0"/>
              <a:t>Partial collection loading, chunking</a:t>
            </a:r>
          </a:p>
          <a:p>
            <a:r>
              <a:rPr lang="en-US" smtClean="0"/>
              <a:t>Adaptive prefetching</a:t>
            </a:r>
          </a:p>
          <a:p>
            <a:r>
              <a:rPr lang="en-US" smtClean="0"/>
              <a:t>Manual prefetching</a:t>
            </a:r>
          </a:p>
          <a:p>
            <a:r>
              <a:rPr lang="en-US" smtClean="0"/>
              <a:t>Automatic unloading at object granule</a:t>
            </a:r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96" name="Gruppieren 95"/>
          <p:cNvGrpSpPr/>
          <p:nvPr/>
        </p:nvGrpSpPr>
        <p:grpSpPr>
          <a:xfrm>
            <a:off x="3071802" y="571480"/>
            <a:ext cx="3000396" cy="1428760"/>
            <a:chOff x="3071802" y="571480"/>
            <a:chExt cx="3000396" cy="1428760"/>
          </a:xfrm>
        </p:grpSpPr>
        <p:sp>
          <p:nvSpPr>
            <p:cNvPr id="79" name="Abgerundetes Rechteck 78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54" name="Gerade Verbindung 153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Gerade Verbindung 154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Gerade Verbindung 18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Gerade Verbindung 18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Gerade Verbindung 201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Ellipse 116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8" name="Ellipse 117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2" name="Ellipse 121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3" name="Ellipse 122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4" name="Ellipse 123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8" name="Ellipse 127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29" name="Ellipse 128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30" name="Ellipse 129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7" name="Gruppieren 96"/>
          <p:cNvGrpSpPr/>
          <p:nvPr/>
        </p:nvGrpSpPr>
        <p:grpSpPr>
          <a:xfrm>
            <a:off x="234248" y="2428868"/>
            <a:ext cx="3000396" cy="1428760"/>
            <a:chOff x="3071802" y="571480"/>
            <a:chExt cx="3000396" cy="1428760"/>
          </a:xfrm>
        </p:grpSpPr>
        <p:sp>
          <p:nvSpPr>
            <p:cNvPr id="98" name="Abgerundetes Rechteck 97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9" name="Gerade Verbindung 98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Gerade Verbindung 99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Gerade Verbindung 100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Gerade Verbindung 101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Gerade Verbindung 102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Ellipse 103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5" name="Ellipse 104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6" name="Ellipse 105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7" name="Ellipse 106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8" name="Ellipse 147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0" name="Ellipse 149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3" name="Ellipse 152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6" name="Ellipse 155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31" name="Gruppieren 230"/>
          <p:cNvGrpSpPr/>
          <p:nvPr/>
        </p:nvGrpSpPr>
        <p:grpSpPr>
          <a:xfrm>
            <a:off x="5899921" y="2428868"/>
            <a:ext cx="3000396" cy="1428760"/>
            <a:chOff x="3071802" y="571480"/>
            <a:chExt cx="3000396" cy="1428760"/>
          </a:xfrm>
        </p:grpSpPr>
        <p:sp>
          <p:nvSpPr>
            <p:cNvPr id="232" name="Abgerundetes Rechteck 231"/>
            <p:cNvSpPr/>
            <p:nvPr/>
          </p:nvSpPr>
          <p:spPr>
            <a:xfrm>
              <a:off x="3071802" y="571480"/>
              <a:ext cx="3000396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33" name="Gerade Verbindung 232"/>
            <p:cNvCxnSpPr/>
            <p:nvPr/>
          </p:nvCxnSpPr>
          <p:spPr>
            <a:xfrm rot="16200000" flipH="1">
              <a:off x="3292120" y="122245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Gerade Verbindung 233"/>
            <p:cNvCxnSpPr/>
            <p:nvPr/>
          </p:nvCxnSpPr>
          <p:spPr>
            <a:xfrm>
              <a:off x="4049865" y="125170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Gerade Verbindung 234"/>
            <p:cNvCxnSpPr/>
            <p:nvPr/>
          </p:nvCxnSpPr>
          <p:spPr>
            <a:xfrm>
              <a:off x="5393537" y="1201261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Gerade Verbindung 235"/>
            <p:cNvCxnSpPr/>
            <p:nvPr/>
          </p:nvCxnSpPr>
          <p:spPr>
            <a:xfrm>
              <a:off x="4706451" y="124752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Gerade Verbindung 236"/>
            <p:cNvCxnSpPr/>
            <p:nvPr/>
          </p:nvCxnSpPr>
          <p:spPr>
            <a:xfrm>
              <a:off x="3428991" y="111986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8" name="Ellipse 237"/>
            <p:cNvSpPr/>
            <p:nvPr/>
          </p:nvSpPr>
          <p:spPr>
            <a:xfrm>
              <a:off x="3234644" y="90558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9" name="Ellipse 238"/>
            <p:cNvSpPr/>
            <p:nvPr/>
          </p:nvSpPr>
          <p:spPr>
            <a:xfrm>
              <a:off x="3413236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0" name="Ellipse 239"/>
            <p:cNvSpPr/>
            <p:nvPr/>
          </p:nvSpPr>
          <p:spPr>
            <a:xfrm>
              <a:off x="3877582" y="108418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1" name="Ellipse 240"/>
            <p:cNvSpPr/>
            <p:nvPr/>
          </p:nvSpPr>
          <p:spPr>
            <a:xfrm>
              <a:off x="4556244" y="104846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2" name="Ellipse 241"/>
            <p:cNvSpPr/>
            <p:nvPr/>
          </p:nvSpPr>
          <p:spPr>
            <a:xfrm>
              <a:off x="4377648" y="14413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3" name="Ellipse 242"/>
            <p:cNvSpPr/>
            <p:nvPr/>
          </p:nvSpPr>
          <p:spPr>
            <a:xfrm>
              <a:off x="4869292" y="134583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4" name="Ellipse 243"/>
            <p:cNvSpPr/>
            <p:nvPr/>
          </p:nvSpPr>
          <p:spPr>
            <a:xfrm>
              <a:off x="5240130" y="99387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5" name="Ellipse 244"/>
            <p:cNvSpPr/>
            <p:nvPr/>
          </p:nvSpPr>
          <p:spPr>
            <a:xfrm>
              <a:off x="5542730" y="13374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7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Queries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CDO includes a generic query framework</a:t>
            </a:r>
          </a:p>
          <a:p>
            <a:pPr lvl="1"/>
            <a:r>
              <a:rPr lang="en-US" smtClean="0"/>
              <a:t>Supports any query language</a:t>
            </a:r>
          </a:p>
          <a:p>
            <a:pPr lvl="1"/>
            <a:r>
              <a:rPr lang="en-US" smtClean="0"/>
              <a:t>Supports named parameters</a:t>
            </a:r>
          </a:p>
          <a:p>
            <a:pPr lvl="1"/>
            <a:r>
              <a:rPr lang="en-US" smtClean="0"/>
              <a:t>Supports synchronous execution</a:t>
            </a:r>
          </a:p>
          <a:p>
            <a:pPr lvl="1"/>
            <a:r>
              <a:rPr lang="en-US" smtClean="0"/>
              <a:t>Supports asynchronous execution</a:t>
            </a:r>
          </a:p>
          <a:p>
            <a:r>
              <a:rPr lang="en-US" smtClean="0"/>
              <a:t>Query language handlers can be</a:t>
            </a:r>
          </a:p>
          <a:p>
            <a:pPr lvl="1"/>
            <a:r>
              <a:rPr lang="en-US" smtClean="0"/>
              <a:t>plugged into an IRepository (OCL?, EMF-Q?, …)</a:t>
            </a:r>
          </a:p>
          <a:p>
            <a:pPr lvl="1"/>
            <a:r>
              <a:rPr lang="en-US" smtClean="0"/>
              <a:t>implemented by an IStore (SQL, HQL, custom, …)</a:t>
            </a:r>
          </a:p>
          <a:p>
            <a:pPr lvl="1"/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Transactionality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Strong transactional safety at model-level</a:t>
            </a:r>
          </a:p>
          <a:p>
            <a:r>
              <a:rPr lang="en-US" smtClean="0"/>
              <a:t>Multiple transactions per session</a:t>
            </a:r>
          </a:p>
          <a:p>
            <a:r>
              <a:rPr lang="en-US" smtClean="0"/>
              <a:t>Multiple save points per transaction</a:t>
            </a:r>
          </a:p>
          <a:p>
            <a:r>
              <a:rPr lang="en-US" smtClean="0"/>
              <a:t>Rollback to any save point</a:t>
            </a:r>
          </a:p>
          <a:p>
            <a:r>
              <a:rPr lang="en-US" smtClean="0"/>
              <a:t>Commit with progress monitoring</a:t>
            </a:r>
          </a:p>
          <a:p>
            <a:r>
              <a:rPr lang="en-US" smtClean="0"/>
              <a:t>Hooks for custom transaction handlers</a:t>
            </a:r>
          </a:p>
          <a:p>
            <a:r>
              <a:rPr lang="en-US" smtClean="0"/>
              <a:t>Conflict detection and fail-early-transactions</a:t>
            </a:r>
          </a:p>
          <a:p>
            <a:r>
              <a:rPr lang="en-US" smtClean="0"/>
              <a:t>Pluggable conflict resolvers</a:t>
            </a:r>
          </a:p>
          <a:p>
            <a:r>
              <a:rPr lang="en-US" smtClean="0"/>
              <a:t>Explicit read/write locking on object granule</a:t>
            </a:r>
          </a:p>
          <a:p>
            <a:r>
              <a:rPr lang="en-US" smtClean="0"/>
              <a:t>XA transactions to multiple repositories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Collaboration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mtClean="0"/>
              <a:t>Passive Updates</a:t>
            </a:r>
          </a:p>
          <a:p>
            <a:pPr lvl="1"/>
            <a:r>
              <a:rPr lang="en-US" smtClean="0"/>
              <a:t>Asynchronous commit notifications</a:t>
            </a:r>
          </a:p>
          <a:p>
            <a:pPr lvl="1"/>
            <a:r>
              <a:rPr lang="en-US" smtClean="0"/>
              <a:t>Invalidation of objects, lazy reload if needed</a:t>
            </a:r>
          </a:p>
          <a:p>
            <a:pPr lvl="1"/>
            <a:r>
              <a:rPr lang="en-US" smtClean="0"/>
              <a:t>Can be switched off per session</a:t>
            </a:r>
          </a:p>
          <a:p>
            <a:r>
              <a:rPr lang="en-US" smtClean="0"/>
              <a:t>Change subscriptions</a:t>
            </a:r>
          </a:p>
          <a:p>
            <a:pPr lvl="1"/>
            <a:r>
              <a:rPr lang="en-US" smtClean="0"/>
              <a:t>Asynchronous change delta delivery</a:t>
            </a:r>
          </a:p>
          <a:p>
            <a:pPr lvl="1"/>
            <a:r>
              <a:rPr lang="en-US" smtClean="0"/>
              <a:t>Registration with repository per object</a:t>
            </a:r>
          </a:p>
          <a:p>
            <a:pPr lvl="1"/>
            <a:r>
              <a:rPr lang="en-US" smtClean="0"/>
              <a:t>Automated through pluggable adapter policies</a:t>
            </a:r>
          </a:p>
          <a:p>
            <a:r>
              <a:rPr lang="en-US" smtClean="0"/>
              <a:t>Remote session manager</a:t>
            </a:r>
          </a:p>
          <a:p>
            <a:pPr lvl="1"/>
            <a:r>
              <a:rPr lang="en-US" smtClean="0"/>
              <a:t>Notifies about state of other sessions</a:t>
            </a:r>
          </a:p>
          <a:p>
            <a:pPr lvl="1"/>
            <a:r>
              <a:rPr lang="en-US" smtClean="0"/>
              <a:t>Supports sending/receiving of arbitrary messages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smtClean="0"/>
              <a:t>Integration</a:t>
            </a:r>
            <a:endParaRPr lang="en-US" b="1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42910" y="1571612"/>
            <a:ext cx="8501090" cy="4572032"/>
          </a:xfrm>
        </p:spPr>
        <p:txBody>
          <a:bodyPr>
            <a:normAutofit lnSpcReduction="10000"/>
          </a:bodyPr>
          <a:lstStyle/>
          <a:p>
            <a:r>
              <a:rPr lang="en-US" smtClean="0"/>
              <a:t>Integrates with EMF at the model level,</a:t>
            </a:r>
            <a:br>
              <a:rPr lang="en-US" smtClean="0"/>
            </a:br>
            <a:r>
              <a:rPr lang="en-US" smtClean="0"/>
              <a:t>not at the edit- or UI-level.</a:t>
            </a:r>
          </a:p>
          <a:p>
            <a:r>
              <a:rPr lang="en-US" smtClean="0"/>
              <a:t>Uninvasive to the .ecore file.</a:t>
            </a:r>
          </a:p>
          <a:p>
            <a:r>
              <a:rPr lang="en-US" smtClean="0"/>
              <a:t>Best results with regenerated models (native)</a:t>
            </a:r>
          </a:p>
          <a:p>
            <a:r>
              <a:rPr lang="en-US" smtClean="0"/>
              <a:t>Regeneration not needed (legacy)</a:t>
            </a:r>
          </a:p>
          <a:p>
            <a:r>
              <a:rPr lang="en-US" smtClean="0"/>
              <a:t>Dynamic models supported</a:t>
            </a:r>
          </a:p>
          <a:p>
            <a:r>
              <a:rPr lang="en-US" smtClean="0"/>
              <a:t>Multiple repositories per ResourceSet</a:t>
            </a:r>
          </a:p>
          <a:p>
            <a:r>
              <a:rPr lang="en-US" smtClean="0"/>
              <a:t>External references</a:t>
            </a:r>
          </a:p>
          <a:p>
            <a:endParaRPr lang="en-US" smtClean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54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 descr="Web-View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9493" y="785793"/>
            <a:ext cx="8690225" cy="55007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itel 1"/>
          <p:cNvSpPr>
            <a:spLocks noGrp="1"/>
          </p:cNvSpPr>
          <p:nvPr>
            <p:ph type="title"/>
          </p:nvPr>
        </p:nvSpPr>
        <p:spPr>
          <a:xfrm>
            <a:off x="0" y="-214338"/>
            <a:ext cx="9144000" cy="1131910"/>
          </a:xfrm>
        </p:spPr>
        <p:txBody>
          <a:bodyPr>
            <a:normAutofit/>
          </a:bodyPr>
          <a:lstStyle/>
          <a:p>
            <a:r>
              <a:rPr lang="en-US" smtClean="0"/>
              <a:t>Dawn – Rise of Graphical Collaboration</a:t>
            </a:r>
            <a:endParaRPr lang="de-DE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Conflict handling</a:t>
            </a:r>
            <a:endParaRPr lang="de-DE" dirty="0" smtClean="0"/>
          </a:p>
          <a:p>
            <a:pPr lvl="2"/>
            <a:r>
              <a:rPr lang="en-GB" dirty="0" smtClean="0"/>
              <a:t>Dawn provides detection and handling mechanisms for conflicts</a:t>
            </a:r>
            <a:endParaRPr lang="de-DE" dirty="0" smtClean="0"/>
          </a:p>
          <a:p>
            <a:pPr lvl="2"/>
            <a:r>
              <a:rPr lang="en-GB" dirty="0" smtClean="0"/>
              <a:t>It will build on the CDO conflict mechanisms and provide flexible and intuitive UI to handle conflicts</a:t>
            </a:r>
            <a:endParaRPr lang="de-DE" dirty="0" smtClean="0"/>
          </a:p>
          <a:p>
            <a:pPr lvl="2"/>
            <a:r>
              <a:rPr lang="en-GB" dirty="0" smtClean="0"/>
              <a:t>Conflicts are displayed inside the diagram editor. Conflicts that cannot be visualized inside the editor will be show in a special view (Dawn Conflict View)</a:t>
            </a:r>
            <a:endParaRPr lang="de-DE" dirty="0" smtClean="0"/>
          </a:p>
          <a:p>
            <a:pPr lvl="1"/>
            <a:r>
              <a:rPr lang="de-DE" dirty="0" smtClean="0"/>
              <a:t>Locking</a:t>
            </a:r>
          </a:p>
          <a:p>
            <a:pPr lvl="2"/>
            <a:r>
              <a:rPr lang="en-GB" dirty="0" smtClean="0"/>
              <a:t>Dawn will support locking on different hierarchy levels in the GMF diagram</a:t>
            </a:r>
            <a:endParaRPr lang="de-DE" dirty="0" smtClean="0"/>
          </a:p>
          <a:p>
            <a:pPr lvl="2"/>
            <a:r>
              <a:rPr lang="en-GB" dirty="0" smtClean="0"/>
              <a:t>Locked objects are marked with special visualisations</a:t>
            </a:r>
            <a:endParaRPr lang="de-DE" dirty="0" smtClean="0"/>
          </a:p>
          <a:p>
            <a:pPr lvl="1"/>
            <a:r>
              <a:rPr lang="de-DE" dirty="0" smtClean="0"/>
              <a:t>WebViewer/WebEditor</a:t>
            </a:r>
          </a:p>
          <a:p>
            <a:pPr lvl="2"/>
            <a:r>
              <a:rPr lang="en-GB" dirty="0" smtClean="0"/>
              <a:t>Dawn provides a web viewer to view changes in the diagram while they are processed in Eclipse</a:t>
            </a:r>
            <a:endParaRPr lang="de-DE" dirty="0" smtClean="0"/>
          </a:p>
          <a:p>
            <a:pPr lvl="2"/>
            <a:r>
              <a:rPr lang="en-GB" dirty="0" smtClean="0"/>
              <a:t>It also will support changing the diagram (adding/deleting/manipulating) in a browser</a:t>
            </a:r>
            <a:endParaRPr lang="de-DE" dirty="0" smtClean="0"/>
          </a:p>
          <a:p>
            <a:pPr lvl="2"/>
            <a:r>
              <a:rPr lang="en-GB" dirty="0" smtClean="0"/>
              <a:t>Allows editing GMF-diagrams on mobile devices even if no Java platform is installed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Dawn – Rise of Graphical Collaboration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de-DE" dirty="0" smtClean="0"/>
          </a:p>
          <a:p>
            <a:pPr lvl="1"/>
            <a:r>
              <a:rPr lang="en-GB" dirty="0" smtClean="0"/>
              <a:t>Do not change existing code</a:t>
            </a:r>
            <a:endParaRPr lang="de-DE" dirty="0" smtClean="0"/>
          </a:p>
          <a:p>
            <a:pPr lvl="2"/>
            <a:r>
              <a:rPr lang="en-GB" dirty="0" smtClean="0"/>
              <a:t>A dynamic design and a flexible generator will make it possible to “collaborate” existing GMF editors even if the source is</a:t>
            </a:r>
            <a:endParaRPr lang="de-DE" dirty="0" smtClean="0"/>
          </a:p>
          <a:p>
            <a:pPr lvl="2"/>
            <a:r>
              <a:rPr lang="en-GB" dirty="0" smtClean="0"/>
              <a:t>Existing editor do not need to modified</a:t>
            </a:r>
            <a:endParaRPr lang="de-DE" dirty="0" smtClean="0"/>
          </a:p>
          <a:p>
            <a:pPr lvl="1"/>
            <a:r>
              <a:rPr lang="en-GB" dirty="0" smtClean="0"/>
              <a:t>Firewall transparency mode</a:t>
            </a:r>
            <a:endParaRPr lang="de-DE" dirty="0" smtClean="0"/>
          </a:p>
          <a:p>
            <a:pPr lvl="2"/>
            <a:r>
              <a:rPr lang="en-GB" dirty="0" smtClean="0"/>
              <a:t>Allows to operate from within restricted networks</a:t>
            </a:r>
            <a:endParaRPr lang="de-DE" dirty="0" smtClean="0"/>
          </a:p>
          <a:p>
            <a:pPr lvl="2"/>
            <a:r>
              <a:rPr lang="en-GB" dirty="0" smtClean="0"/>
              <a:t>This mode will use a web-based protocol on CDO</a:t>
            </a:r>
            <a:endParaRPr lang="de-DE" dirty="0" smtClean="0"/>
          </a:p>
          <a:p>
            <a:pPr lvl="1"/>
            <a:r>
              <a:rPr lang="en-GB" dirty="0" smtClean="0"/>
              <a:t>Network independence (Offline Mode)</a:t>
            </a:r>
            <a:endParaRPr lang="de-DE" dirty="0" smtClean="0"/>
          </a:p>
          <a:p>
            <a:pPr lvl="2"/>
            <a:r>
              <a:rPr lang="en-GB" dirty="0" smtClean="0"/>
              <a:t>Using one of the latest CDO features (offline support) Dawn will allow modifying GMF diagrams without a repository connection.</a:t>
            </a:r>
            <a:endParaRPr lang="de-DE" dirty="0" smtClean="0"/>
          </a:p>
          <a:p>
            <a:pPr lvl="1"/>
            <a:r>
              <a:rPr lang="en-GB" dirty="0" smtClean="0"/>
              <a:t>Authentication/Authorization</a:t>
            </a:r>
            <a:endParaRPr lang="de-DE" dirty="0" smtClean="0"/>
          </a:p>
          <a:p>
            <a:pPr lvl="2"/>
            <a:r>
              <a:rPr lang="en-GB" dirty="0" smtClean="0"/>
              <a:t>Providing access rights on diagram level will allow to protect your model data</a:t>
            </a:r>
            <a:endParaRPr lang="de-DE" dirty="0" smtClean="0"/>
          </a:p>
          <a:p>
            <a:pPr lvl="2"/>
            <a:r>
              <a:rPr lang="en-GB" dirty="0" smtClean="0"/>
              <a:t>Additionally the use of the diagram (show, modify, view) will be </a:t>
            </a:r>
            <a:r>
              <a:rPr lang="en-GB" dirty="0" err="1" smtClean="0"/>
              <a:t>restrictable</a:t>
            </a:r>
            <a:r>
              <a:rPr lang="en-GB" dirty="0" smtClean="0"/>
              <a:t>. Locking behaviour can also be influenced.   </a:t>
            </a:r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4119882" y="101062"/>
            <a:ext cx="11046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Modify</a:t>
            </a:r>
            <a:endParaRPr lang="de-DE" sz="2400" b="1">
              <a:solidFill>
                <a:srgbClr val="00B05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rgbClr val="00B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4645137" y="2028758"/>
            <a:ext cx="1196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Commit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2555983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0" name="Form 249"/>
          <p:cNvCxnSpPr>
            <a:stCxn id="98" idx="3"/>
          </p:cNvCxnSpPr>
          <p:nvPr/>
        </p:nvCxnSpPr>
        <p:spPr>
          <a:xfrm>
            <a:off x="3234644" y="3143248"/>
            <a:ext cx="800557" cy="1785950"/>
          </a:xfrm>
          <a:prstGeom prst="bentConnector2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Form 251"/>
          <p:cNvCxnSpPr>
            <a:stCxn id="232" idx="1"/>
          </p:cNvCxnSpPr>
          <p:nvPr/>
        </p:nvCxnSpPr>
        <p:spPr>
          <a:xfrm rot="10800000" flipV="1">
            <a:off x="5063643" y="3143248"/>
            <a:ext cx="836279" cy="1785950"/>
          </a:xfrm>
          <a:prstGeom prst="bentConnector2">
            <a:avLst/>
          </a:prstGeom>
          <a:ln w="76200">
            <a:solidFill>
              <a:srgbClr val="00B050"/>
            </a:solidFill>
            <a:headEnd type="triangle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Gerade Verbindung 253"/>
          <p:cNvCxnSpPr>
            <a:stCxn id="79" idx="2"/>
            <a:endCxn id="247" idx="0"/>
          </p:cNvCxnSpPr>
          <p:nvPr/>
        </p:nvCxnSpPr>
        <p:spPr>
          <a:xfrm rot="16200000" flipH="1">
            <a:off x="3109194" y="3463046"/>
            <a:ext cx="2928958" cy="3346"/>
          </a:xfrm>
          <a:prstGeom prst="line">
            <a:avLst/>
          </a:prstGeom>
          <a:ln w="76200">
            <a:solidFill>
              <a:srgbClr val="00B05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428596" y="6396703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Scale, Share and Store your Models with CDO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2010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>
          <a:xfrm>
            <a:off x="8143900" y="6477401"/>
            <a:ext cx="642942" cy="365125"/>
          </a:xfrm>
        </p:spPr>
        <p:txBody>
          <a:bodyPr/>
          <a:lstStyle/>
          <a:p>
            <a:fld id="{D9EF761A-2398-4B80-BCA8-D29FD9D96DA2}" type="slidenum">
              <a:rPr lang="en-US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79" name="Abgerundetes Rechteck 78"/>
          <p:cNvSpPr/>
          <p:nvPr/>
        </p:nvSpPr>
        <p:spPr>
          <a:xfrm>
            <a:off x="3071802" y="571480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154" name="Gerade Verbindung 153"/>
          <p:cNvCxnSpPr/>
          <p:nvPr/>
        </p:nvCxnSpPr>
        <p:spPr>
          <a:xfrm rot="16200000" flipH="1">
            <a:off x="3292120" y="1222454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rade Verbindung 154"/>
          <p:cNvCxnSpPr/>
          <p:nvPr/>
        </p:nvCxnSpPr>
        <p:spPr>
          <a:xfrm>
            <a:off x="4049865" y="1251706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Gerade Verbindung 180"/>
          <p:cNvCxnSpPr/>
          <p:nvPr/>
        </p:nvCxnSpPr>
        <p:spPr>
          <a:xfrm>
            <a:off x="5393537" y="1201261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Gerade Verbindung 181"/>
          <p:cNvCxnSpPr/>
          <p:nvPr/>
        </p:nvCxnSpPr>
        <p:spPr>
          <a:xfrm>
            <a:off x="4706451" y="124752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Gerade Verbindung 201"/>
          <p:cNvCxnSpPr/>
          <p:nvPr/>
        </p:nvCxnSpPr>
        <p:spPr>
          <a:xfrm>
            <a:off x="3428991" y="1119865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Ellipse 116"/>
          <p:cNvSpPr/>
          <p:nvPr/>
        </p:nvSpPr>
        <p:spPr>
          <a:xfrm>
            <a:off x="3234644" y="90558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8" name="Ellipse 117"/>
          <p:cNvSpPr/>
          <p:nvPr/>
        </p:nvSpPr>
        <p:spPr>
          <a:xfrm>
            <a:off x="3413236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Ellipse 121"/>
          <p:cNvSpPr/>
          <p:nvPr/>
        </p:nvSpPr>
        <p:spPr>
          <a:xfrm>
            <a:off x="3877582" y="108418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Ellipse 122"/>
          <p:cNvSpPr/>
          <p:nvPr/>
        </p:nvSpPr>
        <p:spPr>
          <a:xfrm>
            <a:off x="4556244" y="104846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Ellipse 123"/>
          <p:cNvSpPr/>
          <p:nvPr/>
        </p:nvSpPr>
        <p:spPr>
          <a:xfrm>
            <a:off x="4377648" y="14413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Ellipse 127"/>
          <p:cNvSpPr/>
          <p:nvPr/>
        </p:nvSpPr>
        <p:spPr>
          <a:xfrm>
            <a:off x="4869292" y="1345837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Ellipse 128"/>
          <p:cNvSpPr/>
          <p:nvPr/>
        </p:nvSpPr>
        <p:spPr>
          <a:xfrm>
            <a:off x="5240130" y="99387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Ellipse 129"/>
          <p:cNvSpPr/>
          <p:nvPr/>
        </p:nvSpPr>
        <p:spPr>
          <a:xfrm>
            <a:off x="5542730" y="133741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Abgerundetes Rechteck 97"/>
          <p:cNvSpPr/>
          <p:nvPr/>
        </p:nvSpPr>
        <p:spPr>
          <a:xfrm>
            <a:off x="234248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99" name="Gerade Verbindung 98"/>
          <p:cNvCxnSpPr/>
          <p:nvPr/>
        </p:nvCxnSpPr>
        <p:spPr>
          <a:xfrm rot="16200000" flipH="1">
            <a:off x="454566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99"/>
          <p:cNvCxnSpPr/>
          <p:nvPr/>
        </p:nvCxnSpPr>
        <p:spPr>
          <a:xfrm>
            <a:off x="1212311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100"/>
          <p:cNvCxnSpPr/>
          <p:nvPr/>
        </p:nvCxnSpPr>
        <p:spPr>
          <a:xfrm>
            <a:off x="2555983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Gerade Verbindung 101"/>
          <p:cNvCxnSpPr/>
          <p:nvPr/>
        </p:nvCxnSpPr>
        <p:spPr>
          <a:xfrm>
            <a:off x="1868897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Gerade Verbindung 102"/>
          <p:cNvCxnSpPr/>
          <p:nvPr/>
        </p:nvCxnSpPr>
        <p:spPr>
          <a:xfrm>
            <a:off x="591437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Ellipse 103"/>
          <p:cNvSpPr/>
          <p:nvPr/>
        </p:nvSpPr>
        <p:spPr>
          <a:xfrm>
            <a:off x="397090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Ellipse 104"/>
          <p:cNvSpPr/>
          <p:nvPr/>
        </p:nvSpPr>
        <p:spPr>
          <a:xfrm>
            <a:off x="575682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6" name="Ellipse 105"/>
          <p:cNvSpPr/>
          <p:nvPr/>
        </p:nvSpPr>
        <p:spPr>
          <a:xfrm>
            <a:off x="1040028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7" name="Ellipse 106"/>
          <p:cNvSpPr/>
          <p:nvPr/>
        </p:nvSpPr>
        <p:spPr>
          <a:xfrm>
            <a:off x="1718690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8" name="Ellipse 147"/>
          <p:cNvSpPr/>
          <p:nvPr/>
        </p:nvSpPr>
        <p:spPr>
          <a:xfrm>
            <a:off x="1540094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Ellipse 149"/>
          <p:cNvSpPr/>
          <p:nvPr/>
        </p:nvSpPr>
        <p:spPr>
          <a:xfrm>
            <a:off x="2031738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3" name="Ellipse 152"/>
          <p:cNvSpPr/>
          <p:nvPr/>
        </p:nvSpPr>
        <p:spPr>
          <a:xfrm>
            <a:off x="2402576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6" name="Ellipse 155"/>
          <p:cNvSpPr/>
          <p:nvPr/>
        </p:nvSpPr>
        <p:spPr>
          <a:xfrm>
            <a:off x="2705176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Abgerundetes Rechteck 231"/>
          <p:cNvSpPr/>
          <p:nvPr/>
        </p:nvSpPr>
        <p:spPr>
          <a:xfrm>
            <a:off x="5899921" y="2428868"/>
            <a:ext cx="3000396" cy="142876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cxnSp>
        <p:nvCxnSpPr>
          <p:cNvPr id="233" name="Gerade Verbindung 232"/>
          <p:cNvCxnSpPr/>
          <p:nvPr/>
        </p:nvCxnSpPr>
        <p:spPr>
          <a:xfrm rot="16200000" flipH="1">
            <a:off x="6120239" y="3079842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Gerade Verbindung 233"/>
          <p:cNvCxnSpPr/>
          <p:nvPr/>
        </p:nvCxnSpPr>
        <p:spPr>
          <a:xfrm>
            <a:off x="6877984" y="3109094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Gerade Verbindung 234"/>
          <p:cNvCxnSpPr/>
          <p:nvPr/>
        </p:nvCxnSpPr>
        <p:spPr>
          <a:xfrm>
            <a:off x="8221656" y="3058649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235"/>
          <p:cNvCxnSpPr/>
          <p:nvPr/>
        </p:nvCxnSpPr>
        <p:spPr>
          <a:xfrm>
            <a:off x="7534570" y="310491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Gerade Verbindung 236"/>
          <p:cNvCxnSpPr/>
          <p:nvPr/>
        </p:nvCxnSpPr>
        <p:spPr>
          <a:xfrm>
            <a:off x="6257110" y="2977253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8" name="Ellipse 237"/>
          <p:cNvSpPr/>
          <p:nvPr/>
        </p:nvSpPr>
        <p:spPr>
          <a:xfrm>
            <a:off x="6062763" y="276297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Ellipse 238"/>
          <p:cNvSpPr/>
          <p:nvPr/>
        </p:nvSpPr>
        <p:spPr>
          <a:xfrm>
            <a:off x="6241355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0" name="Ellipse 239"/>
          <p:cNvSpPr/>
          <p:nvPr/>
        </p:nvSpPr>
        <p:spPr>
          <a:xfrm>
            <a:off x="6705701" y="294156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1" name="Ellipse 240"/>
          <p:cNvSpPr/>
          <p:nvPr/>
        </p:nvSpPr>
        <p:spPr>
          <a:xfrm>
            <a:off x="7384363" y="29058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2" name="Ellipse 241"/>
          <p:cNvSpPr/>
          <p:nvPr/>
        </p:nvSpPr>
        <p:spPr>
          <a:xfrm>
            <a:off x="7205767" y="3298759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Ellipse 242"/>
          <p:cNvSpPr/>
          <p:nvPr/>
        </p:nvSpPr>
        <p:spPr>
          <a:xfrm>
            <a:off x="7697411" y="3203225"/>
            <a:ext cx="357191" cy="357191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Ellipse 243"/>
          <p:cNvSpPr/>
          <p:nvPr/>
        </p:nvSpPr>
        <p:spPr>
          <a:xfrm>
            <a:off x="8068249" y="285125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Ellipse 244"/>
          <p:cNvSpPr/>
          <p:nvPr/>
        </p:nvSpPr>
        <p:spPr>
          <a:xfrm>
            <a:off x="8370849" y="3194802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Abgerundetes Rechteck 246"/>
          <p:cNvSpPr/>
          <p:nvPr/>
        </p:nvSpPr>
        <p:spPr>
          <a:xfrm>
            <a:off x="2428860" y="4929198"/>
            <a:ext cx="4292972" cy="1143008"/>
          </a:xfrm>
          <a:prstGeom prst="roundRect">
            <a:avLst/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Model Repository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5152647" y="4429132"/>
            <a:ext cx="14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b="1" smtClean="0">
                <a:solidFill>
                  <a:srgbClr val="00B050"/>
                </a:solidFill>
              </a:rPr>
              <a:t>Invalidate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2989</Words>
  <Application>Microsoft Office PowerPoint</Application>
  <PresentationFormat>Bildschirmpräsentation (4:3)</PresentationFormat>
  <Paragraphs>976</Paragraphs>
  <Slides>56</Slides>
  <Notes>44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56</vt:i4>
      </vt:variant>
    </vt:vector>
  </HeadingPairs>
  <TitlesOfParts>
    <vt:vector size="57" baseType="lpstr">
      <vt:lpstr>Template</vt:lpstr>
      <vt:lpstr>Scale, Share and Store your Models with CDO</vt:lpstr>
      <vt:lpstr>Folie 2</vt:lpstr>
      <vt:lpstr>Folie 3</vt:lpstr>
      <vt:lpstr>Folie 4</vt:lpstr>
      <vt:lpstr>Folie 5</vt:lpstr>
      <vt:lpstr>Folie 6</vt:lpstr>
      <vt:lpstr>Folie 7</vt:lpstr>
      <vt:lpstr>Folie 8</vt:lpstr>
      <vt:lpstr>Folie 9</vt:lpstr>
      <vt:lpstr>Folie 10</vt:lpstr>
      <vt:lpstr>Folie 11</vt:lpstr>
      <vt:lpstr>Folie 12</vt:lpstr>
      <vt:lpstr>Folie 13</vt:lpstr>
      <vt:lpstr>Folie 14</vt:lpstr>
      <vt:lpstr>Folie 15</vt:lpstr>
      <vt:lpstr>Folie 16</vt:lpstr>
      <vt:lpstr>Folie 17</vt:lpstr>
      <vt:lpstr>Folie 18</vt:lpstr>
      <vt:lpstr>Folie 19</vt:lpstr>
      <vt:lpstr>Folie 20</vt:lpstr>
      <vt:lpstr>Folie 21</vt:lpstr>
      <vt:lpstr>Folie 22</vt:lpstr>
      <vt:lpstr>Folie 23</vt:lpstr>
      <vt:lpstr>Folie 24</vt:lpstr>
      <vt:lpstr>Folie 25</vt:lpstr>
      <vt:lpstr>Folie 26</vt:lpstr>
      <vt:lpstr>Folie 27</vt:lpstr>
      <vt:lpstr>Folie 28</vt:lpstr>
      <vt:lpstr>Folie 29</vt:lpstr>
      <vt:lpstr>Folie 30</vt:lpstr>
      <vt:lpstr>Folie 31</vt:lpstr>
      <vt:lpstr>Folie 32</vt:lpstr>
      <vt:lpstr>Folie 33</vt:lpstr>
      <vt:lpstr>Folie 34</vt:lpstr>
      <vt:lpstr>Folie 35</vt:lpstr>
      <vt:lpstr>Folie 36</vt:lpstr>
      <vt:lpstr>Folie 37</vt:lpstr>
      <vt:lpstr>Folie 38</vt:lpstr>
      <vt:lpstr>Folie 39</vt:lpstr>
      <vt:lpstr>Folie 40</vt:lpstr>
      <vt:lpstr>Folie 41</vt:lpstr>
      <vt:lpstr>Folie 42</vt:lpstr>
      <vt:lpstr>Folie 43</vt:lpstr>
      <vt:lpstr>CDO Core Features</vt:lpstr>
      <vt:lpstr>Distribution</vt:lpstr>
      <vt:lpstr>Persistence</vt:lpstr>
      <vt:lpstr>Resources</vt:lpstr>
      <vt:lpstr>Versioning</vt:lpstr>
      <vt:lpstr>Scalability</vt:lpstr>
      <vt:lpstr>Queries</vt:lpstr>
      <vt:lpstr>Transactionality</vt:lpstr>
      <vt:lpstr>Collaboration</vt:lpstr>
      <vt:lpstr>Integration</vt:lpstr>
      <vt:lpstr>Dawn – Rise of Graphical Collaboration</vt:lpstr>
      <vt:lpstr>Dawn – Rise of Graphical Collaboration</vt:lpstr>
      <vt:lpstr>Dawn – Rise of Graphical Collaboration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Eike Stepper</cp:lastModifiedBy>
  <cp:revision>1657</cp:revision>
  <dcterms:created xsi:type="dcterms:W3CDTF">2008-08-22T09:52:33Z</dcterms:created>
  <dcterms:modified xsi:type="dcterms:W3CDTF">2010-03-26T20:53:36Z</dcterms:modified>
</cp:coreProperties>
</file>