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455" r:id="rId3"/>
    <p:sldId id="447" r:id="rId4"/>
    <p:sldId id="457" r:id="rId5"/>
    <p:sldId id="458" r:id="rId6"/>
    <p:sldId id="461" r:id="rId7"/>
    <p:sldId id="448" r:id="rId8"/>
    <p:sldId id="454" r:id="rId9"/>
    <p:sldId id="449" r:id="rId10"/>
    <p:sldId id="443" r:id="rId11"/>
    <p:sldId id="460" r:id="rId12"/>
    <p:sldId id="446" r:id="rId13"/>
    <p:sldId id="450" r:id="rId14"/>
    <p:sldId id="451" r:id="rId15"/>
    <p:sldId id="452" r:id="rId16"/>
    <p:sldId id="459" r:id="rId17"/>
    <p:sldId id="420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672"/>
    <a:srgbClr val="FFC247"/>
    <a:srgbClr val="DCDCDC"/>
    <a:srgbClr val="DDDDDD"/>
    <a:srgbClr val="DEDEDE"/>
    <a:srgbClr val="FFFFFF"/>
    <a:srgbClr val="0066FF"/>
    <a:srgbClr val="806EAA"/>
    <a:srgbClr val="D7E5F5"/>
    <a:srgbClr val="FFAA01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7" autoAdjust="0"/>
    <p:restoredTop sz="94706" autoAdjust="0"/>
  </p:normalViewPr>
  <p:slideViewPr>
    <p:cSldViewPr snapToObjects="1">
      <p:cViewPr varScale="1">
        <p:scale>
          <a:sx n="103" d="100"/>
          <a:sy n="103" d="100"/>
        </p:scale>
        <p:origin x="-1272" y="-102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Objects="1">
      <p:cViewPr varScale="1">
        <p:scale>
          <a:sx n="101" d="100"/>
          <a:sy n="101" d="100"/>
        </p:scale>
        <p:origin x="-3528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1399A-6279-467A-AFC4-7FDFDBD65377}" type="datetimeFigureOut">
              <a:rPr lang="de-DE" smtClean="0"/>
              <a:pPr/>
              <a:t>27.01.2010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FF683E-A112-4E88-B3FA-413CD125B4D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FD53E2-34CB-4AAB-9DD8-91E5E18A88A0}" type="datetimeFigureOut">
              <a:rPr lang="de-DE" smtClean="0"/>
              <a:pPr/>
              <a:t>27.01.2010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D7C9E-BA51-42D1-90EB-EC9D244062D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635269"/>
            <a:ext cx="7772400" cy="1470025"/>
          </a:xfrm>
        </p:spPr>
        <p:txBody>
          <a:bodyPr/>
          <a:lstStyle>
            <a:lvl1pPr>
              <a:defRPr b="1">
                <a:solidFill>
                  <a:srgbClr val="2F26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596" y="6356350"/>
            <a:ext cx="7715304" cy="365125"/>
          </a:xfrm>
        </p:spPr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Advanced Programming Techniques with EMF and CDO</a:t>
            </a:r>
          </a:p>
          <a:p>
            <a:r>
              <a:rPr lang="en-US" smtClean="0"/>
              <a:t>© 2009 by Eike Stepper, Berlin, Germany. Made available under the EPL v1.0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86776" y="6356350"/>
            <a:ext cx="642942" cy="365125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9EF761A-2398-4B80-BCA8-D29FD9D96DA2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4290"/>
            <a:ext cx="272415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596" y="6357958"/>
            <a:ext cx="7643866" cy="365125"/>
          </a:xfrm>
        </p:spPr>
        <p:txBody>
          <a:bodyPr/>
          <a:lstStyle/>
          <a:p>
            <a:r>
              <a:rPr lang="en-US" smtClean="0"/>
              <a:t>Advanced Programming Techniques with EMF and CDO</a:t>
            </a:r>
          </a:p>
          <a:p>
            <a:r>
              <a:rPr lang="en-US" smtClean="0"/>
              <a:t>© 2009 by Eike Stepper, Berlin, Germany. Made available under the EPL v1.0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light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286500"/>
            <a:ext cx="9144000" cy="571500"/>
          </a:xfrm>
          <a:prstGeom prst="rect">
            <a:avLst/>
          </a:prstGeom>
          <a:noFill/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86808" cy="1131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28596" y="1571612"/>
            <a:ext cx="8286808" cy="457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28596" y="6356350"/>
            <a:ext cx="7643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Advanced Programming Techniques with EMF and CDO</a:t>
            </a:r>
          </a:p>
          <a:p>
            <a:r>
              <a:rPr lang="en-US" smtClean="0"/>
              <a:t>© 2009 by Eike Stepper, Berlin, Germany. Made available under the EPL v1.0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43900" y="6356350"/>
            <a:ext cx="6429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BDF3D838-FCC4-4337-BAF0-78E53BE91885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2F267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5355449" y="539431"/>
            <a:ext cx="250269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smtClean="0">
                <a:solidFill>
                  <a:srgbClr val="2F2672"/>
                </a:solidFill>
                <a:ea typeface="+mj-ea"/>
                <a:cs typeface="Arial" pitchFamily="34" charset="0"/>
              </a:rPr>
              <a:t>Eike Stepper</a:t>
            </a:r>
          </a:p>
          <a:p>
            <a:pPr algn="r"/>
            <a:endParaRPr lang="en-US" sz="1050" b="1" smtClean="0">
              <a:solidFill>
                <a:srgbClr val="2F2672"/>
              </a:solidFill>
              <a:ea typeface="+mj-ea"/>
              <a:cs typeface="Arial" pitchFamily="34" charset="0"/>
            </a:endParaRP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mtClean="0">
                <a:solidFill>
                  <a:srgbClr val="0066FF"/>
                </a:solidFill>
                <a:ea typeface="+mj-ea"/>
                <a:cs typeface="Arial" pitchFamily="34" charset="0"/>
              </a:rPr>
              <a:t>stepper@esc-net.de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mtClean="0">
                <a:solidFill>
                  <a:srgbClr val="0066FF"/>
                </a:solidFill>
                <a:ea typeface="+mj-ea"/>
                <a:cs typeface="Arial" pitchFamily="34" charset="0"/>
              </a:rPr>
              <a:t>http://www.esc-net.de</a:t>
            </a:r>
          </a:p>
          <a:p>
            <a:pPr algn="r"/>
            <a:r>
              <a:rPr lang="en-US" sz="1050" smtClean="0">
                <a:solidFill>
                  <a:srgbClr val="0066FF"/>
                </a:solidFill>
                <a:ea typeface="+mj-ea"/>
                <a:cs typeface="Arial" pitchFamily="34" charset="0"/>
              </a:rPr>
              <a:t>http://thegordian.blogspot.com</a:t>
            </a:r>
          </a:p>
          <a:p>
            <a:pPr algn="r"/>
            <a:endParaRPr lang="en-US" sz="1050" b="1" smtClean="0">
              <a:solidFill>
                <a:srgbClr val="2F2672"/>
              </a:solidFill>
              <a:ea typeface="+mj-ea"/>
              <a:cs typeface="Arial" pitchFamily="34" charset="0"/>
            </a:endParaRPr>
          </a:p>
          <a:p>
            <a:pPr algn="r"/>
            <a:r>
              <a:rPr lang="en-US" sz="1050" b="1" smtClean="0">
                <a:solidFill>
                  <a:srgbClr val="2F2672"/>
                </a:solidFill>
                <a:ea typeface="+mj-ea"/>
                <a:cs typeface="Arial" pitchFamily="34" charset="0"/>
              </a:rPr>
              <a:t>Berlin, Germany</a:t>
            </a:r>
          </a:p>
        </p:txBody>
      </p:sp>
      <p:grpSp>
        <p:nvGrpSpPr>
          <p:cNvPr id="19" name="Gruppieren 18"/>
          <p:cNvGrpSpPr/>
          <p:nvPr/>
        </p:nvGrpSpPr>
        <p:grpSpPr>
          <a:xfrm>
            <a:off x="7858148" y="488296"/>
            <a:ext cx="1071570" cy="1566187"/>
            <a:chOff x="7858148" y="434053"/>
            <a:chExt cx="1071570" cy="1566187"/>
          </a:xfrm>
        </p:grpSpPr>
        <p:grpSp>
          <p:nvGrpSpPr>
            <p:cNvPr id="6" name="Gruppieren 5"/>
            <p:cNvGrpSpPr/>
            <p:nvPr/>
          </p:nvGrpSpPr>
          <p:grpSpPr>
            <a:xfrm>
              <a:off x="7858148" y="434053"/>
              <a:ext cx="1071570" cy="1412525"/>
              <a:chOff x="6966065" y="3158836"/>
              <a:chExt cx="1463040" cy="1928554"/>
            </a:xfrm>
          </p:grpSpPr>
          <p:pic>
            <p:nvPicPr>
              <p:cNvPr id="7" name="Picture 30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7000885" y="3214686"/>
                <a:ext cx="1393041" cy="1857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8" name="Abgerundetes Rechteck 7"/>
              <p:cNvSpPr/>
              <p:nvPr/>
            </p:nvSpPr>
            <p:spPr bwMode="auto">
              <a:xfrm>
                <a:off x="6966065" y="3158836"/>
                <a:ext cx="1463040" cy="1928554"/>
              </a:xfrm>
              <a:prstGeom prst="roundRect">
                <a:avLst/>
              </a:prstGeom>
              <a:noFill/>
              <a:ln w="1270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80" charset="-128"/>
                  <a:cs typeface="Arial" pitchFamily="34" charset="0"/>
                </a:endParaRPr>
              </a:p>
            </p:txBody>
          </p:sp>
        </p:grpSp>
        <p:sp>
          <p:nvSpPr>
            <p:cNvPr id="16" name="Rechteck 15"/>
            <p:cNvSpPr/>
            <p:nvPr/>
          </p:nvSpPr>
          <p:spPr>
            <a:xfrm>
              <a:off x="7858148" y="1797590"/>
              <a:ext cx="1071570" cy="202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0" y="2285992"/>
            <a:ext cx="9144000" cy="2827347"/>
          </a:xfrm>
        </p:spPr>
        <p:txBody>
          <a:bodyPr>
            <a:normAutofit/>
          </a:bodyPr>
          <a:lstStyle/>
          <a:p>
            <a:r>
              <a:rPr lang="en-US" sz="4800" smtClean="0">
                <a:latin typeface="+mj-lt"/>
              </a:rPr>
              <a:t>CDO Model Repository</a:t>
            </a:r>
            <a:br>
              <a:rPr lang="en-US" sz="4800" smtClean="0">
                <a:latin typeface="+mj-lt"/>
              </a:rPr>
            </a:br>
            <a:r>
              <a:rPr lang="en-US" sz="1100" smtClean="0">
                <a:latin typeface="+mj-lt"/>
              </a:rPr>
              <a:t/>
            </a:r>
            <a:br>
              <a:rPr lang="en-US" sz="1100" smtClean="0">
                <a:latin typeface="+mj-lt"/>
              </a:rPr>
            </a:br>
            <a:r>
              <a:rPr lang="en-US" sz="2800" smtClean="0">
                <a:latin typeface="+mj-lt"/>
              </a:rPr>
              <a:t>Where Models Live</a:t>
            </a:r>
            <a:endParaRPr lang="en-US" sz="8000">
              <a:solidFill>
                <a:srgbClr val="2F2672"/>
              </a:solidFill>
              <a:latin typeface="+mj-lt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0" y="4929198"/>
            <a:ext cx="9144000" cy="7143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1600" b="1" smtClean="0">
                <a:solidFill>
                  <a:srgbClr val="2F2672"/>
                </a:solidFill>
                <a:latin typeface="+mj-lt"/>
                <a:cs typeface="Arial" pitchFamily="34" charset="0"/>
              </a:rPr>
              <a:t>SAP Modeling Meeting</a:t>
            </a:r>
          </a:p>
          <a:p>
            <a:pPr algn="ctr">
              <a:spcBef>
                <a:spcPct val="0"/>
              </a:spcBef>
            </a:pPr>
            <a:r>
              <a:rPr lang="en-US" sz="1600" b="1" smtClean="0">
                <a:solidFill>
                  <a:srgbClr val="2F2672"/>
                </a:solidFill>
                <a:latin typeface="+mj-lt"/>
                <a:cs typeface="Arial" pitchFamily="34" charset="0"/>
              </a:rPr>
              <a:t>Wednesday, January 27, 2010</a:t>
            </a:r>
          </a:p>
        </p:txBody>
      </p:sp>
      <p:sp>
        <p:nvSpPr>
          <p:cNvPr id="12" name="Rechteck 11"/>
          <p:cNvSpPr/>
          <p:nvPr/>
        </p:nvSpPr>
        <p:spPr>
          <a:xfrm>
            <a:off x="2928926" y="4887934"/>
            <a:ext cx="3286148" cy="714380"/>
          </a:xfrm>
          <a:prstGeom prst="rect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/>
        </p:nvSpPr>
        <p:spPr>
          <a:xfrm>
            <a:off x="2643174" y="4714884"/>
            <a:ext cx="428628" cy="1101743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/>
          <p:cNvSpPr/>
          <p:nvPr/>
        </p:nvSpPr>
        <p:spPr>
          <a:xfrm>
            <a:off x="6072198" y="4714884"/>
            <a:ext cx="428628" cy="1101743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Scalability</a:t>
            </a:r>
            <a:endParaRPr lang="en-US" b="1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Lazy loading at object granule</a:t>
            </a:r>
          </a:p>
          <a:p>
            <a:r>
              <a:rPr lang="en-US" smtClean="0"/>
              <a:t>Lazy loading without container object</a:t>
            </a:r>
          </a:p>
          <a:p>
            <a:r>
              <a:rPr lang="en-US" smtClean="0"/>
              <a:t>Partial collection loading, chunking</a:t>
            </a:r>
          </a:p>
          <a:p>
            <a:r>
              <a:rPr lang="en-US" smtClean="0"/>
              <a:t>Adaptive prefetching</a:t>
            </a:r>
          </a:p>
          <a:p>
            <a:r>
              <a:rPr lang="en-US" smtClean="0"/>
              <a:t>Manual prefetching</a:t>
            </a:r>
          </a:p>
          <a:p>
            <a:r>
              <a:rPr lang="en-US" smtClean="0"/>
              <a:t>Automatic unloading at object granule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Model Repository – Where Models Live</a:t>
            </a:r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Queries</a:t>
            </a:r>
            <a:endParaRPr lang="en-US" b="1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CDO includes a generic query framework</a:t>
            </a:r>
          </a:p>
          <a:p>
            <a:pPr lvl="1"/>
            <a:r>
              <a:rPr lang="en-US" smtClean="0"/>
              <a:t>Supports any query language</a:t>
            </a:r>
          </a:p>
          <a:p>
            <a:pPr lvl="1"/>
            <a:r>
              <a:rPr lang="en-US" smtClean="0"/>
              <a:t>Supports named parameters</a:t>
            </a:r>
          </a:p>
          <a:p>
            <a:pPr lvl="1"/>
            <a:r>
              <a:rPr lang="en-US" smtClean="0"/>
              <a:t>Supports synchronous execution</a:t>
            </a:r>
          </a:p>
          <a:p>
            <a:pPr lvl="1"/>
            <a:r>
              <a:rPr lang="en-US" smtClean="0"/>
              <a:t>Supports asynchronous execution</a:t>
            </a:r>
          </a:p>
          <a:p>
            <a:r>
              <a:rPr lang="en-US" smtClean="0"/>
              <a:t>Query language handlers can be</a:t>
            </a:r>
          </a:p>
          <a:p>
            <a:pPr lvl="1"/>
            <a:r>
              <a:rPr lang="en-US" smtClean="0"/>
              <a:t>plugged into an IRepository (OCL?, EMF-Q?, …)</a:t>
            </a:r>
          </a:p>
          <a:p>
            <a:pPr lvl="1"/>
            <a:r>
              <a:rPr lang="en-US" smtClean="0"/>
              <a:t>implemented by an IStore (SQL, HQL, custom, …)</a:t>
            </a:r>
          </a:p>
          <a:p>
            <a:pPr lvl="1"/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Model Repository – Where Models Live</a:t>
            </a:r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Transactionality</a:t>
            </a:r>
            <a:endParaRPr lang="en-US" b="1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Strong transactional safety at model-level</a:t>
            </a:r>
          </a:p>
          <a:p>
            <a:r>
              <a:rPr lang="en-US" smtClean="0"/>
              <a:t>Multiple transactions per session</a:t>
            </a:r>
          </a:p>
          <a:p>
            <a:r>
              <a:rPr lang="en-US" smtClean="0"/>
              <a:t>Multiple save points per transaction</a:t>
            </a:r>
          </a:p>
          <a:p>
            <a:r>
              <a:rPr lang="en-US" smtClean="0"/>
              <a:t>Rollback to any save point</a:t>
            </a:r>
          </a:p>
          <a:p>
            <a:r>
              <a:rPr lang="en-US" smtClean="0"/>
              <a:t>Commit with progress monitoring</a:t>
            </a:r>
          </a:p>
          <a:p>
            <a:r>
              <a:rPr lang="en-US" smtClean="0"/>
              <a:t>Hooks for custom transaction handlers</a:t>
            </a:r>
          </a:p>
          <a:p>
            <a:r>
              <a:rPr lang="en-US" smtClean="0"/>
              <a:t>Conflict detection and fail-early-transactions</a:t>
            </a:r>
          </a:p>
          <a:p>
            <a:r>
              <a:rPr lang="en-US" smtClean="0"/>
              <a:t>Pluggable conflict resolvers</a:t>
            </a:r>
          </a:p>
          <a:p>
            <a:r>
              <a:rPr lang="en-US" smtClean="0"/>
              <a:t>Explicit read/write locking on object granule</a:t>
            </a:r>
          </a:p>
          <a:p>
            <a:r>
              <a:rPr lang="en-US" smtClean="0"/>
              <a:t>XA transactions to multiple repositories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Model Repository – Where Models Live</a:t>
            </a:r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Collaboration</a:t>
            </a:r>
            <a:endParaRPr lang="en-US" b="1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Passive Updates</a:t>
            </a:r>
          </a:p>
          <a:p>
            <a:pPr lvl="1"/>
            <a:r>
              <a:rPr lang="en-US" smtClean="0"/>
              <a:t>Asynchronous commit notifications</a:t>
            </a:r>
          </a:p>
          <a:p>
            <a:pPr lvl="1"/>
            <a:r>
              <a:rPr lang="en-US" smtClean="0"/>
              <a:t>Invalidation of objects, lazy reload if needed</a:t>
            </a:r>
          </a:p>
          <a:p>
            <a:pPr lvl="1"/>
            <a:r>
              <a:rPr lang="en-US" smtClean="0"/>
              <a:t>Can be switched off per session</a:t>
            </a:r>
          </a:p>
          <a:p>
            <a:r>
              <a:rPr lang="en-US" smtClean="0"/>
              <a:t>Change subscriptions</a:t>
            </a:r>
          </a:p>
          <a:p>
            <a:pPr lvl="1"/>
            <a:r>
              <a:rPr lang="en-US" smtClean="0"/>
              <a:t>Asynchronous change delta delivery</a:t>
            </a:r>
          </a:p>
          <a:p>
            <a:pPr lvl="1"/>
            <a:r>
              <a:rPr lang="en-US" smtClean="0"/>
              <a:t>Registration with repository per object</a:t>
            </a:r>
          </a:p>
          <a:p>
            <a:pPr lvl="1"/>
            <a:r>
              <a:rPr lang="en-US" smtClean="0"/>
              <a:t>Automated through pluggable adapter policies</a:t>
            </a:r>
          </a:p>
          <a:p>
            <a:r>
              <a:rPr lang="en-US" smtClean="0"/>
              <a:t>Remote session manager</a:t>
            </a:r>
          </a:p>
          <a:p>
            <a:pPr lvl="1"/>
            <a:r>
              <a:rPr lang="en-US" smtClean="0"/>
              <a:t>Notifies about state of other sessions</a:t>
            </a:r>
          </a:p>
          <a:p>
            <a:pPr lvl="1"/>
            <a:r>
              <a:rPr lang="en-US" smtClean="0"/>
              <a:t>Supports sending/receiving of arbitrary messages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Model Repository – Where Models Live</a:t>
            </a:r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Integration</a:t>
            </a:r>
            <a:endParaRPr lang="en-US" b="1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42910" y="1571612"/>
            <a:ext cx="8501090" cy="4572032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Integrates with EMF at the model level,</a:t>
            </a:r>
            <a:br>
              <a:rPr lang="en-US" smtClean="0"/>
            </a:br>
            <a:r>
              <a:rPr lang="en-US" smtClean="0"/>
              <a:t>not at the edit- or UI-level.</a:t>
            </a:r>
          </a:p>
          <a:p>
            <a:r>
              <a:rPr lang="en-US" smtClean="0"/>
              <a:t>Uninvasive to the .ecore file.</a:t>
            </a:r>
          </a:p>
          <a:p>
            <a:r>
              <a:rPr lang="en-US" smtClean="0"/>
              <a:t>Best results with regenerated models (native)</a:t>
            </a:r>
          </a:p>
          <a:p>
            <a:r>
              <a:rPr lang="en-US" smtClean="0"/>
              <a:t>Regeneration not needed (legacy)</a:t>
            </a:r>
          </a:p>
          <a:p>
            <a:r>
              <a:rPr lang="en-US" smtClean="0"/>
              <a:t>Dynamic models supported</a:t>
            </a:r>
          </a:p>
          <a:p>
            <a:r>
              <a:rPr lang="en-US" smtClean="0"/>
              <a:t>Multiple repositories per ResourceSet</a:t>
            </a:r>
          </a:p>
          <a:p>
            <a:r>
              <a:rPr lang="en-US" smtClean="0"/>
              <a:t>External references</a:t>
            </a:r>
          </a:p>
          <a:p>
            <a:endParaRPr lang="en-US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Model Repository – Where Models Live</a:t>
            </a:r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8628" y="430212"/>
            <a:ext cx="8929718" cy="5999184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CDOSession session = config.openSession();</a:t>
            </a:r>
          </a:p>
          <a:p>
            <a:pPr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CDOBranch teamBranch = session.getBranchManager().getBranch(“MAIN/team1”);</a:t>
            </a:r>
          </a:p>
          <a:p>
            <a:pPr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CDOBranch branch = teamBranch.createBranch(“stepper”);</a:t>
            </a:r>
          </a:p>
          <a:p>
            <a:pPr>
              <a:buNone/>
            </a:pPr>
            <a:endParaRPr lang="en-US" sz="160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CDOTranaction transaction = session.openTransaction(branch);</a:t>
            </a:r>
          </a:p>
          <a:p>
            <a:pPr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CDOResource resource = transaction.getResource(“/client1/facility3”);</a:t>
            </a:r>
          </a:p>
          <a:p>
            <a:pPr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resource.getContents().add(facility);</a:t>
            </a:r>
          </a:p>
          <a:p>
            <a:pPr>
              <a:buNone/>
            </a:pPr>
            <a:endParaRPr lang="en-US" sz="160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CDOCommit info = transaction.commit(progressMonitor);</a:t>
            </a:r>
          </a:p>
          <a:p>
            <a:pPr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System.out.println(info.getUserID(),</a:t>
            </a:r>
          </a:p>
          <a:p>
            <a:pPr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                   info.getComment());</a:t>
            </a:r>
          </a:p>
          <a:p>
            <a:pPr>
              <a:buNone/>
            </a:pPr>
            <a:endParaRPr lang="en-US" sz="160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CDOView view = session.openView(info.getBranch(), info.getTimeStamp());</a:t>
            </a:r>
          </a:p>
          <a:p>
            <a:pPr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CDOResource readOnlyResource = view.getResource(“/client1/facility3”);</a:t>
            </a:r>
          </a:p>
          <a:p>
            <a:pPr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Facility object = readOnlyResource.getContents().get(0);</a:t>
            </a:r>
          </a:p>
          <a:p>
            <a:pPr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System.out.println(object.cdoID(),</a:t>
            </a:r>
          </a:p>
          <a:p>
            <a:pPr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                   object.cdoState(),</a:t>
            </a:r>
          </a:p>
          <a:p>
            <a:pPr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                   object.cdoView());</a:t>
            </a:r>
          </a:p>
          <a:p>
            <a:pPr>
              <a:buNone/>
            </a:pPr>
            <a:endParaRPr lang="en-US" sz="160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CDORevision revision = f.cdoRevision();</a:t>
            </a:r>
          </a:p>
          <a:p>
            <a:pPr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System.out.println(revision.getTimeStamp(), </a:t>
            </a:r>
          </a:p>
          <a:p>
            <a:pPr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                   revision.getRevised(), </a:t>
            </a:r>
          </a:p>
          <a:p>
            <a:pPr>
              <a:buNone/>
            </a:pPr>
            <a:r>
              <a:rPr lang="en-US" sz="1600" smtClean="0">
                <a:latin typeface="Courier New" pitchFamily="49" charset="0"/>
                <a:cs typeface="Courier New" pitchFamily="49" charset="0"/>
              </a:rPr>
              <a:t>                   revision.getVersion());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Model Repository – Where Models Live</a:t>
            </a:r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596" y="-24"/>
            <a:ext cx="8286808" cy="1131910"/>
          </a:xfrm>
        </p:spPr>
        <p:txBody>
          <a:bodyPr/>
          <a:lstStyle/>
          <a:p>
            <a:r>
              <a:rPr lang="en-US" b="1" smtClean="0"/>
              <a:t>Relevant TODOs</a:t>
            </a:r>
            <a:endParaRPr lang="en-US" b="1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42910" y="1071546"/>
            <a:ext cx="8501090" cy="5070490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Model evolution</a:t>
            </a:r>
          </a:p>
          <a:p>
            <a:pPr lvl="1"/>
            <a:r>
              <a:rPr lang="en-US" smtClean="0"/>
              <a:t>I.e. instance migration</a:t>
            </a:r>
          </a:p>
          <a:p>
            <a:pPr lvl="1"/>
            <a:r>
              <a:rPr lang="en-US" smtClean="0"/>
              <a:t>Conceptually and technically complex</a:t>
            </a:r>
          </a:p>
          <a:p>
            <a:r>
              <a:rPr lang="en-US" smtClean="0"/>
              <a:t>Access control</a:t>
            </a:r>
          </a:p>
          <a:p>
            <a:pPr lvl="1"/>
            <a:r>
              <a:rPr lang="en-US" smtClean="0"/>
              <a:t>I.e. authorization</a:t>
            </a:r>
          </a:p>
          <a:p>
            <a:pPr lvl="1"/>
            <a:r>
              <a:rPr lang="en-US" smtClean="0"/>
              <a:t>Comparingly easy</a:t>
            </a:r>
          </a:p>
          <a:p>
            <a:r>
              <a:rPr lang="en-US" smtClean="0"/>
              <a:t>Composite views</a:t>
            </a:r>
          </a:p>
          <a:p>
            <a:pPr lvl="1"/>
            <a:r>
              <a:rPr lang="en-US" smtClean="0"/>
              <a:t>I.e. objects from different branch points (tags)</a:t>
            </a:r>
          </a:p>
          <a:p>
            <a:pPr lvl="1"/>
            <a:r>
              <a:rPr lang="en-US" smtClean="0"/>
              <a:t>Probably medium complexity</a:t>
            </a:r>
          </a:p>
          <a:p>
            <a:r>
              <a:rPr lang="en-US" smtClean="0"/>
              <a:t>Native design time models (non-DSLs)</a:t>
            </a:r>
          </a:p>
          <a:p>
            <a:pPr lvl="1"/>
            <a:r>
              <a:rPr lang="en-US" smtClean="0"/>
              <a:t>I.e. Ecore, UML2, GMF Notation</a:t>
            </a:r>
          </a:p>
          <a:p>
            <a:pPr lvl="1"/>
            <a:r>
              <a:rPr lang="en-US" smtClean="0"/>
              <a:t>Medium complexity, maintenance </a:t>
            </a:r>
            <a:r>
              <a:rPr lang="en-US" smtClean="0"/>
              <a:t>challenge</a:t>
            </a:r>
          </a:p>
          <a:p>
            <a:r>
              <a:rPr lang="en-US" smtClean="0"/>
              <a:t>Common query language</a:t>
            </a:r>
            <a:endParaRPr lang="en-US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Model Repository – Where Models Live</a:t>
            </a:r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00" b="1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714480" y="2214554"/>
            <a:ext cx="5643602" cy="20717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END</a:t>
            </a:r>
            <a:endParaRPr lang="en-US" sz="8800" b="1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Agenda</a:t>
            </a:r>
            <a:endParaRPr lang="en-US" b="1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71604" y="1571612"/>
            <a:ext cx="3143272" cy="4572032"/>
          </a:xfrm>
        </p:spPr>
        <p:txBody>
          <a:bodyPr>
            <a:normAutofit/>
          </a:bodyPr>
          <a:lstStyle/>
          <a:p>
            <a:r>
              <a:rPr lang="en-US" smtClean="0"/>
              <a:t>Overview</a:t>
            </a:r>
          </a:p>
          <a:p>
            <a:r>
              <a:rPr lang="en-US" smtClean="0"/>
              <a:t>Distribution</a:t>
            </a:r>
          </a:p>
          <a:p>
            <a:r>
              <a:rPr lang="en-US" smtClean="0"/>
              <a:t>Persistence</a:t>
            </a:r>
          </a:p>
          <a:p>
            <a:r>
              <a:rPr lang="en-US" smtClean="0"/>
              <a:t>Resources</a:t>
            </a:r>
          </a:p>
          <a:p>
            <a:r>
              <a:rPr lang="en-US" smtClean="0"/>
              <a:t>Versioning</a:t>
            </a:r>
          </a:p>
          <a:p>
            <a:r>
              <a:rPr lang="en-US" smtClean="0"/>
              <a:t>Scalability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Model Repository – Where Models Live</a:t>
            </a:r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Inhaltsplatzhalter 2"/>
          <p:cNvSpPr txBox="1">
            <a:spLocks/>
          </p:cNvSpPr>
          <p:nvPr/>
        </p:nvSpPr>
        <p:spPr>
          <a:xfrm>
            <a:off x="4643438" y="1571612"/>
            <a:ext cx="3429024" cy="457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Queries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Transactionality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Collaboration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Integration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Usage Example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Related TODOs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sz="32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Model Repository – Where Models Live</a:t>
            </a:r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Abgerundetes Rechteck 6"/>
          <p:cNvSpPr/>
          <p:nvPr/>
        </p:nvSpPr>
        <p:spPr>
          <a:xfrm>
            <a:off x="776262" y="3238504"/>
            <a:ext cx="551025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Repository</a:t>
            </a:r>
            <a:endParaRPr lang="en-US" b="1"/>
          </a:p>
        </p:txBody>
      </p:sp>
      <p:sp>
        <p:nvSpPr>
          <p:cNvPr id="9" name="Flussdiagramm: Magnetplattenspeicher 8"/>
          <p:cNvSpPr/>
          <p:nvPr/>
        </p:nvSpPr>
        <p:spPr>
          <a:xfrm>
            <a:off x="7072330" y="3024190"/>
            <a:ext cx="1357322" cy="1343028"/>
          </a:xfrm>
          <a:prstGeom prst="flowChartMagneticDisk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relational,</a:t>
            </a:r>
          </a:p>
          <a:p>
            <a:pPr algn="ctr"/>
            <a:r>
              <a:rPr lang="en-US" b="1" smtClean="0"/>
              <a:t>OO, …</a:t>
            </a:r>
          </a:p>
        </p:txBody>
      </p:sp>
      <p:sp>
        <p:nvSpPr>
          <p:cNvPr id="10" name="Abgerundetes Rechteck 9"/>
          <p:cNvSpPr/>
          <p:nvPr/>
        </p:nvSpPr>
        <p:spPr>
          <a:xfrm>
            <a:off x="776262" y="1676392"/>
            <a:ext cx="1490674" cy="6334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Client 1</a:t>
            </a:r>
            <a:endParaRPr lang="en-US" b="1"/>
          </a:p>
        </p:txBody>
      </p:sp>
      <p:sp>
        <p:nvSpPr>
          <p:cNvPr id="11" name="Abgerundetes Rechteck 10"/>
          <p:cNvSpPr/>
          <p:nvPr/>
        </p:nvSpPr>
        <p:spPr>
          <a:xfrm>
            <a:off x="2786050" y="1676392"/>
            <a:ext cx="1490674" cy="6334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Client 2</a:t>
            </a:r>
            <a:endParaRPr lang="en-US" b="1"/>
          </a:p>
        </p:txBody>
      </p:sp>
      <p:sp>
        <p:nvSpPr>
          <p:cNvPr id="12" name="Abgerundetes Rechteck 11"/>
          <p:cNvSpPr/>
          <p:nvPr/>
        </p:nvSpPr>
        <p:spPr>
          <a:xfrm>
            <a:off x="4795838" y="1676392"/>
            <a:ext cx="1490674" cy="6334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Client 3</a:t>
            </a:r>
            <a:endParaRPr lang="en-US" b="1"/>
          </a:p>
        </p:txBody>
      </p:sp>
      <p:sp>
        <p:nvSpPr>
          <p:cNvPr id="14" name="Abgerundetes Rechteck 13"/>
          <p:cNvSpPr/>
          <p:nvPr/>
        </p:nvSpPr>
        <p:spPr>
          <a:xfrm>
            <a:off x="776262" y="5081598"/>
            <a:ext cx="1490674" cy="6334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Client 4</a:t>
            </a:r>
            <a:endParaRPr lang="en-US" b="1"/>
          </a:p>
        </p:txBody>
      </p:sp>
      <p:sp>
        <p:nvSpPr>
          <p:cNvPr id="15" name="Abgerundetes Rechteck 14"/>
          <p:cNvSpPr/>
          <p:nvPr/>
        </p:nvSpPr>
        <p:spPr>
          <a:xfrm>
            <a:off x="2786050" y="5081598"/>
            <a:ext cx="1490674" cy="6334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Client 5</a:t>
            </a:r>
            <a:endParaRPr lang="en-US" b="1"/>
          </a:p>
        </p:txBody>
      </p:sp>
      <p:sp>
        <p:nvSpPr>
          <p:cNvPr id="16" name="Abgerundetes Rechteck 15"/>
          <p:cNvSpPr/>
          <p:nvPr/>
        </p:nvSpPr>
        <p:spPr>
          <a:xfrm>
            <a:off x="4795838" y="5081598"/>
            <a:ext cx="1490674" cy="6334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Client 6</a:t>
            </a:r>
            <a:endParaRPr lang="en-US" b="1"/>
          </a:p>
        </p:txBody>
      </p:sp>
      <p:cxnSp>
        <p:nvCxnSpPr>
          <p:cNvPr id="19" name="Gerade Verbindung 18"/>
          <p:cNvCxnSpPr>
            <a:stCxn id="10" idx="2"/>
          </p:cNvCxnSpPr>
          <p:nvPr/>
        </p:nvCxnSpPr>
        <p:spPr>
          <a:xfrm rot="16200000" flipH="1">
            <a:off x="1057252" y="2774157"/>
            <a:ext cx="928696" cy="2"/>
          </a:xfrm>
          <a:prstGeom prst="lin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Gerade Verbindung 19"/>
          <p:cNvCxnSpPr>
            <a:endCxn id="16" idx="0"/>
          </p:cNvCxnSpPr>
          <p:nvPr/>
        </p:nvCxnSpPr>
        <p:spPr>
          <a:xfrm rot="5400000">
            <a:off x="5076828" y="4617251"/>
            <a:ext cx="928694" cy="0"/>
          </a:xfrm>
          <a:prstGeom prst="lin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Gerade Verbindung 20"/>
          <p:cNvCxnSpPr>
            <a:stCxn id="7" idx="2"/>
            <a:endCxn id="15" idx="0"/>
          </p:cNvCxnSpPr>
          <p:nvPr/>
        </p:nvCxnSpPr>
        <p:spPr>
          <a:xfrm rot="5400000">
            <a:off x="3067040" y="4617251"/>
            <a:ext cx="928694" cy="0"/>
          </a:xfrm>
          <a:prstGeom prst="lin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Gerade Verbindung 21"/>
          <p:cNvCxnSpPr>
            <a:endCxn id="14" idx="0"/>
          </p:cNvCxnSpPr>
          <p:nvPr/>
        </p:nvCxnSpPr>
        <p:spPr>
          <a:xfrm rot="5400000">
            <a:off x="1057253" y="4617252"/>
            <a:ext cx="928692" cy="0"/>
          </a:xfrm>
          <a:prstGeom prst="lin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Gerade Verbindung 22"/>
          <p:cNvCxnSpPr>
            <a:endCxn id="12" idx="2"/>
          </p:cNvCxnSpPr>
          <p:nvPr/>
        </p:nvCxnSpPr>
        <p:spPr>
          <a:xfrm rot="5400000" flipH="1" flipV="1">
            <a:off x="5076828" y="2774157"/>
            <a:ext cx="928694" cy="0"/>
          </a:xfrm>
          <a:prstGeom prst="lin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Gerade Verbindung 23"/>
          <p:cNvCxnSpPr>
            <a:stCxn id="7" idx="0"/>
            <a:endCxn id="11" idx="2"/>
          </p:cNvCxnSpPr>
          <p:nvPr/>
        </p:nvCxnSpPr>
        <p:spPr>
          <a:xfrm rot="5400000" flipH="1" flipV="1">
            <a:off x="3067040" y="2774157"/>
            <a:ext cx="928694" cy="0"/>
          </a:xfrm>
          <a:prstGeom prst="lin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Gerade Verbindung 40"/>
          <p:cNvCxnSpPr>
            <a:stCxn id="7" idx="3"/>
            <a:endCxn id="9" idx="2"/>
          </p:cNvCxnSpPr>
          <p:nvPr/>
        </p:nvCxnSpPr>
        <p:spPr>
          <a:xfrm>
            <a:off x="6286512" y="3695704"/>
            <a:ext cx="785818" cy="0"/>
          </a:xfrm>
          <a:prstGeom prst="lin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Titel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86808" cy="1131910"/>
          </a:xfrm>
        </p:spPr>
        <p:txBody>
          <a:bodyPr/>
          <a:lstStyle/>
          <a:p>
            <a:r>
              <a:rPr lang="en-US" b="1" smtClean="0"/>
              <a:t>Overview</a:t>
            </a:r>
            <a:endParaRPr lang="en-US" b="1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Gerade Verbindung 31"/>
          <p:cNvCxnSpPr/>
          <p:nvPr/>
        </p:nvCxnSpPr>
        <p:spPr>
          <a:xfrm rot="16200000" flipH="1">
            <a:off x="1057252" y="2774157"/>
            <a:ext cx="928696" cy="2"/>
          </a:xfrm>
          <a:prstGeom prst="lin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Model Repository – Where Models Live</a:t>
            </a:r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Abgerundetes Rechteck 6"/>
          <p:cNvSpPr/>
          <p:nvPr/>
        </p:nvSpPr>
        <p:spPr>
          <a:xfrm>
            <a:off x="776262" y="3238504"/>
            <a:ext cx="551025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Repository</a:t>
            </a:r>
            <a:endParaRPr lang="en-US" b="1"/>
          </a:p>
        </p:txBody>
      </p:sp>
      <p:sp>
        <p:nvSpPr>
          <p:cNvPr id="9" name="Flussdiagramm: Magnetplattenspeicher 8"/>
          <p:cNvSpPr/>
          <p:nvPr/>
        </p:nvSpPr>
        <p:spPr>
          <a:xfrm>
            <a:off x="7072330" y="3024190"/>
            <a:ext cx="1357322" cy="1343028"/>
          </a:xfrm>
          <a:prstGeom prst="flowChartMagneticDisk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relational,</a:t>
            </a:r>
          </a:p>
          <a:p>
            <a:pPr algn="ctr"/>
            <a:r>
              <a:rPr lang="en-US" b="1" smtClean="0"/>
              <a:t>OO, …</a:t>
            </a:r>
          </a:p>
        </p:txBody>
      </p:sp>
      <p:sp>
        <p:nvSpPr>
          <p:cNvPr id="10" name="Abgerundetes Rechteck 9"/>
          <p:cNvSpPr/>
          <p:nvPr/>
        </p:nvSpPr>
        <p:spPr>
          <a:xfrm>
            <a:off x="776262" y="1676392"/>
            <a:ext cx="1490674" cy="6334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Client 1</a:t>
            </a:r>
            <a:endParaRPr lang="en-US" b="1"/>
          </a:p>
        </p:txBody>
      </p:sp>
      <p:sp>
        <p:nvSpPr>
          <p:cNvPr id="11" name="Abgerundetes Rechteck 10"/>
          <p:cNvSpPr/>
          <p:nvPr/>
        </p:nvSpPr>
        <p:spPr>
          <a:xfrm>
            <a:off x="2786050" y="1676392"/>
            <a:ext cx="1490674" cy="6334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Client 2</a:t>
            </a:r>
            <a:endParaRPr lang="en-US" b="1"/>
          </a:p>
        </p:txBody>
      </p:sp>
      <p:sp>
        <p:nvSpPr>
          <p:cNvPr id="12" name="Abgerundetes Rechteck 11"/>
          <p:cNvSpPr/>
          <p:nvPr/>
        </p:nvSpPr>
        <p:spPr>
          <a:xfrm>
            <a:off x="4795838" y="1676392"/>
            <a:ext cx="1490674" cy="6334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Client 3</a:t>
            </a:r>
            <a:endParaRPr lang="en-US" b="1"/>
          </a:p>
        </p:txBody>
      </p:sp>
      <p:sp>
        <p:nvSpPr>
          <p:cNvPr id="14" name="Abgerundetes Rechteck 13"/>
          <p:cNvSpPr/>
          <p:nvPr/>
        </p:nvSpPr>
        <p:spPr>
          <a:xfrm>
            <a:off x="776262" y="5081598"/>
            <a:ext cx="1490674" cy="6334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Client 4</a:t>
            </a:r>
            <a:endParaRPr lang="en-US" b="1"/>
          </a:p>
        </p:txBody>
      </p:sp>
      <p:sp>
        <p:nvSpPr>
          <p:cNvPr id="15" name="Abgerundetes Rechteck 14"/>
          <p:cNvSpPr/>
          <p:nvPr/>
        </p:nvSpPr>
        <p:spPr>
          <a:xfrm>
            <a:off x="2786050" y="5081598"/>
            <a:ext cx="1490674" cy="6334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Client 5</a:t>
            </a:r>
            <a:endParaRPr lang="en-US" b="1"/>
          </a:p>
        </p:txBody>
      </p:sp>
      <p:sp>
        <p:nvSpPr>
          <p:cNvPr id="16" name="Abgerundetes Rechteck 15"/>
          <p:cNvSpPr/>
          <p:nvPr/>
        </p:nvSpPr>
        <p:spPr>
          <a:xfrm>
            <a:off x="4795838" y="5081598"/>
            <a:ext cx="1490674" cy="6334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Client 6</a:t>
            </a:r>
            <a:endParaRPr lang="en-US" b="1"/>
          </a:p>
        </p:txBody>
      </p:sp>
      <p:cxnSp>
        <p:nvCxnSpPr>
          <p:cNvPr id="20" name="Gerade Verbindung 19"/>
          <p:cNvCxnSpPr>
            <a:endCxn id="16" idx="0"/>
          </p:cNvCxnSpPr>
          <p:nvPr/>
        </p:nvCxnSpPr>
        <p:spPr>
          <a:xfrm rot="5400000">
            <a:off x="5076828" y="4617251"/>
            <a:ext cx="928694" cy="0"/>
          </a:xfrm>
          <a:prstGeom prst="lin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Gerade Verbindung 20"/>
          <p:cNvCxnSpPr>
            <a:stCxn id="7" idx="2"/>
            <a:endCxn id="15" idx="0"/>
          </p:cNvCxnSpPr>
          <p:nvPr/>
        </p:nvCxnSpPr>
        <p:spPr>
          <a:xfrm rot="5400000">
            <a:off x="3067040" y="4617251"/>
            <a:ext cx="928694" cy="0"/>
          </a:xfrm>
          <a:prstGeom prst="lin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Gerade Verbindung 21"/>
          <p:cNvCxnSpPr>
            <a:endCxn id="14" idx="0"/>
          </p:cNvCxnSpPr>
          <p:nvPr/>
        </p:nvCxnSpPr>
        <p:spPr>
          <a:xfrm rot="5400000">
            <a:off x="1057253" y="4617252"/>
            <a:ext cx="928692" cy="0"/>
          </a:xfrm>
          <a:prstGeom prst="lin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Gerade Verbindung 22"/>
          <p:cNvCxnSpPr>
            <a:endCxn id="12" idx="2"/>
          </p:cNvCxnSpPr>
          <p:nvPr/>
        </p:nvCxnSpPr>
        <p:spPr>
          <a:xfrm rot="5400000" flipH="1" flipV="1">
            <a:off x="5076828" y="2774157"/>
            <a:ext cx="928694" cy="0"/>
          </a:xfrm>
          <a:prstGeom prst="lin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Gerade Verbindung 23"/>
          <p:cNvCxnSpPr>
            <a:stCxn id="7" idx="0"/>
            <a:endCxn id="11" idx="2"/>
          </p:cNvCxnSpPr>
          <p:nvPr/>
        </p:nvCxnSpPr>
        <p:spPr>
          <a:xfrm rot="5400000" flipH="1" flipV="1">
            <a:off x="3067040" y="2774157"/>
            <a:ext cx="928694" cy="0"/>
          </a:xfrm>
          <a:prstGeom prst="lin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Gerade Verbindung 40"/>
          <p:cNvCxnSpPr>
            <a:stCxn id="7" idx="3"/>
            <a:endCxn id="9" idx="2"/>
          </p:cNvCxnSpPr>
          <p:nvPr/>
        </p:nvCxnSpPr>
        <p:spPr>
          <a:xfrm>
            <a:off x="6286512" y="3695704"/>
            <a:ext cx="785818" cy="0"/>
          </a:xfrm>
          <a:prstGeom prst="lin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Gerade Verbindung 24"/>
          <p:cNvCxnSpPr/>
          <p:nvPr/>
        </p:nvCxnSpPr>
        <p:spPr>
          <a:xfrm rot="16200000" flipH="1">
            <a:off x="1057252" y="2774158"/>
            <a:ext cx="928696" cy="2"/>
          </a:xfrm>
          <a:prstGeom prst="lin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Gerade Verbindung 25"/>
          <p:cNvCxnSpPr/>
          <p:nvPr/>
        </p:nvCxnSpPr>
        <p:spPr>
          <a:xfrm rot="5400000">
            <a:off x="5076828" y="4617252"/>
            <a:ext cx="928694" cy="0"/>
          </a:xfrm>
          <a:prstGeom prst="lin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Gerade Verbindung 26"/>
          <p:cNvCxnSpPr/>
          <p:nvPr/>
        </p:nvCxnSpPr>
        <p:spPr>
          <a:xfrm rot="5400000">
            <a:off x="3067040" y="4617252"/>
            <a:ext cx="928694" cy="0"/>
          </a:xfrm>
          <a:prstGeom prst="lin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Gerade Verbindung 27"/>
          <p:cNvCxnSpPr/>
          <p:nvPr/>
        </p:nvCxnSpPr>
        <p:spPr>
          <a:xfrm rot="5400000">
            <a:off x="1057253" y="4617253"/>
            <a:ext cx="928692" cy="0"/>
          </a:xfrm>
          <a:prstGeom prst="lin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Gerade Verbindung 28"/>
          <p:cNvCxnSpPr/>
          <p:nvPr/>
        </p:nvCxnSpPr>
        <p:spPr>
          <a:xfrm rot="5400000" flipH="1" flipV="1">
            <a:off x="5076828" y="2774158"/>
            <a:ext cx="928694" cy="0"/>
          </a:xfrm>
          <a:prstGeom prst="lin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Gerade Verbindung 29"/>
          <p:cNvCxnSpPr/>
          <p:nvPr/>
        </p:nvCxnSpPr>
        <p:spPr>
          <a:xfrm rot="5400000" flipH="1" flipV="1">
            <a:off x="3067040" y="2774158"/>
            <a:ext cx="928694" cy="0"/>
          </a:xfrm>
          <a:prstGeom prst="lin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Gerade Verbindung 30"/>
          <p:cNvCxnSpPr/>
          <p:nvPr/>
        </p:nvCxnSpPr>
        <p:spPr>
          <a:xfrm>
            <a:off x="6286512" y="3695705"/>
            <a:ext cx="785818" cy="0"/>
          </a:xfrm>
          <a:prstGeom prst="lin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Titel 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Overview</a:t>
            </a:r>
            <a:endParaRPr lang="en-US" b="1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Gerade Verbindung 31"/>
          <p:cNvCxnSpPr/>
          <p:nvPr/>
        </p:nvCxnSpPr>
        <p:spPr>
          <a:xfrm rot="16200000" flipH="1">
            <a:off x="1057252" y="2774157"/>
            <a:ext cx="928696" cy="2"/>
          </a:xfrm>
          <a:prstGeom prst="lin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Model Repository – Where Models Live</a:t>
            </a:r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Abgerundetes Rechteck 6"/>
          <p:cNvSpPr/>
          <p:nvPr/>
        </p:nvSpPr>
        <p:spPr>
          <a:xfrm>
            <a:off x="776262" y="3238504"/>
            <a:ext cx="551025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Repository</a:t>
            </a:r>
            <a:endParaRPr lang="en-US" b="1"/>
          </a:p>
        </p:txBody>
      </p:sp>
      <p:sp>
        <p:nvSpPr>
          <p:cNvPr id="9" name="Flussdiagramm: Magnetplattenspeicher 8"/>
          <p:cNvSpPr/>
          <p:nvPr/>
        </p:nvSpPr>
        <p:spPr>
          <a:xfrm>
            <a:off x="7072330" y="3024190"/>
            <a:ext cx="1357322" cy="1343028"/>
          </a:xfrm>
          <a:prstGeom prst="flowChartMagneticDisk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relational,</a:t>
            </a:r>
          </a:p>
          <a:p>
            <a:pPr algn="ctr"/>
            <a:r>
              <a:rPr lang="en-US" b="1" smtClean="0"/>
              <a:t>OO, …</a:t>
            </a:r>
          </a:p>
        </p:txBody>
      </p:sp>
      <p:sp>
        <p:nvSpPr>
          <p:cNvPr id="10" name="Abgerundetes Rechteck 9"/>
          <p:cNvSpPr/>
          <p:nvPr/>
        </p:nvSpPr>
        <p:spPr>
          <a:xfrm>
            <a:off x="776262" y="1676392"/>
            <a:ext cx="1490674" cy="6334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Client 1</a:t>
            </a:r>
            <a:endParaRPr lang="en-US" b="1"/>
          </a:p>
        </p:txBody>
      </p:sp>
      <p:sp>
        <p:nvSpPr>
          <p:cNvPr id="11" name="Abgerundetes Rechteck 10"/>
          <p:cNvSpPr/>
          <p:nvPr/>
        </p:nvSpPr>
        <p:spPr>
          <a:xfrm>
            <a:off x="2786050" y="1676392"/>
            <a:ext cx="1490674" cy="6334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Client 2</a:t>
            </a:r>
            <a:endParaRPr lang="en-US" b="1"/>
          </a:p>
        </p:txBody>
      </p:sp>
      <p:sp>
        <p:nvSpPr>
          <p:cNvPr id="12" name="Abgerundetes Rechteck 11"/>
          <p:cNvSpPr/>
          <p:nvPr/>
        </p:nvSpPr>
        <p:spPr>
          <a:xfrm>
            <a:off x="4795838" y="1676392"/>
            <a:ext cx="1490674" cy="6334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Client 3</a:t>
            </a:r>
            <a:endParaRPr lang="en-US" b="1"/>
          </a:p>
        </p:txBody>
      </p:sp>
      <p:sp>
        <p:nvSpPr>
          <p:cNvPr id="14" name="Abgerundetes Rechteck 13"/>
          <p:cNvSpPr/>
          <p:nvPr/>
        </p:nvSpPr>
        <p:spPr>
          <a:xfrm>
            <a:off x="776262" y="5081598"/>
            <a:ext cx="1490674" cy="6334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Client 4</a:t>
            </a:r>
            <a:endParaRPr lang="en-US" b="1"/>
          </a:p>
        </p:txBody>
      </p:sp>
      <p:sp>
        <p:nvSpPr>
          <p:cNvPr id="15" name="Abgerundetes Rechteck 14"/>
          <p:cNvSpPr/>
          <p:nvPr/>
        </p:nvSpPr>
        <p:spPr>
          <a:xfrm>
            <a:off x="2786050" y="5081598"/>
            <a:ext cx="1490674" cy="6334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Client 5</a:t>
            </a:r>
            <a:endParaRPr lang="en-US" b="1"/>
          </a:p>
        </p:txBody>
      </p:sp>
      <p:sp>
        <p:nvSpPr>
          <p:cNvPr id="16" name="Abgerundetes Rechteck 15"/>
          <p:cNvSpPr/>
          <p:nvPr/>
        </p:nvSpPr>
        <p:spPr>
          <a:xfrm>
            <a:off x="4795838" y="5081598"/>
            <a:ext cx="1490674" cy="6334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/>
              <a:t>Client 6</a:t>
            </a:r>
            <a:endParaRPr lang="en-US" b="1"/>
          </a:p>
        </p:txBody>
      </p:sp>
      <p:cxnSp>
        <p:nvCxnSpPr>
          <p:cNvPr id="20" name="Gerade Verbindung 19"/>
          <p:cNvCxnSpPr>
            <a:endCxn id="16" idx="0"/>
          </p:cNvCxnSpPr>
          <p:nvPr/>
        </p:nvCxnSpPr>
        <p:spPr>
          <a:xfrm rot="5400000">
            <a:off x="5076828" y="4617251"/>
            <a:ext cx="928694" cy="0"/>
          </a:xfrm>
          <a:prstGeom prst="lin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Gerade Verbindung 20"/>
          <p:cNvCxnSpPr>
            <a:stCxn id="7" idx="2"/>
            <a:endCxn id="15" idx="0"/>
          </p:cNvCxnSpPr>
          <p:nvPr/>
        </p:nvCxnSpPr>
        <p:spPr>
          <a:xfrm rot="5400000">
            <a:off x="3067040" y="4617251"/>
            <a:ext cx="928694" cy="0"/>
          </a:xfrm>
          <a:prstGeom prst="lin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Gerade Verbindung 21"/>
          <p:cNvCxnSpPr>
            <a:endCxn id="14" idx="0"/>
          </p:cNvCxnSpPr>
          <p:nvPr/>
        </p:nvCxnSpPr>
        <p:spPr>
          <a:xfrm rot="5400000">
            <a:off x="1057253" y="4617252"/>
            <a:ext cx="928692" cy="0"/>
          </a:xfrm>
          <a:prstGeom prst="lin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Gerade Verbindung 22"/>
          <p:cNvCxnSpPr>
            <a:endCxn id="12" idx="2"/>
          </p:cNvCxnSpPr>
          <p:nvPr/>
        </p:nvCxnSpPr>
        <p:spPr>
          <a:xfrm rot="5400000" flipH="1" flipV="1">
            <a:off x="5076828" y="2774157"/>
            <a:ext cx="928694" cy="0"/>
          </a:xfrm>
          <a:prstGeom prst="lin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Gerade Verbindung 23"/>
          <p:cNvCxnSpPr>
            <a:stCxn id="7" idx="0"/>
            <a:endCxn id="11" idx="2"/>
          </p:cNvCxnSpPr>
          <p:nvPr/>
        </p:nvCxnSpPr>
        <p:spPr>
          <a:xfrm rot="5400000" flipH="1" flipV="1">
            <a:off x="3067040" y="2774157"/>
            <a:ext cx="928694" cy="0"/>
          </a:xfrm>
          <a:prstGeom prst="lin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Gerade Verbindung 40"/>
          <p:cNvCxnSpPr>
            <a:stCxn id="7" idx="3"/>
            <a:endCxn id="9" idx="2"/>
          </p:cNvCxnSpPr>
          <p:nvPr/>
        </p:nvCxnSpPr>
        <p:spPr>
          <a:xfrm>
            <a:off x="6286512" y="3695704"/>
            <a:ext cx="785818" cy="0"/>
          </a:xfrm>
          <a:prstGeom prst="lin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Gerade Verbindung 24"/>
          <p:cNvCxnSpPr/>
          <p:nvPr/>
        </p:nvCxnSpPr>
        <p:spPr>
          <a:xfrm rot="16200000" flipH="1">
            <a:off x="1057252" y="2774158"/>
            <a:ext cx="928696" cy="2"/>
          </a:xfrm>
          <a:prstGeom prst="lin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Gerade Verbindung 25"/>
          <p:cNvCxnSpPr/>
          <p:nvPr/>
        </p:nvCxnSpPr>
        <p:spPr>
          <a:xfrm rot="5400000">
            <a:off x="5076828" y="4617252"/>
            <a:ext cx="928694" cy="0"/>
          </a:xfrm>
          <a:prstGeom prst="lin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Gerade Verbindung 26"/>
          <p:cNvCxnSpPr/>
          <p:nvPr/>
        </p:nvCxnSpPr>
        <p:spPr>
          <a:xfrm rot="5400000">
            <a:off x="3067040" y="4617252"/>
            <a:ext cx="928694" cy="0"/>
          </a:xfrm>
          <a:prstGeom prst="lin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Gerade Verbindung 27"/>
          <p:cNvCxnSpPr/>
          <p:nvPr/>
        </p:nvCxnSpPr>
        <p:spPr>
          <a:xfrm rot="5400000">
            <a:off x="1057253" y="4617253"/>
            <a:ext cx="928692" cy="0"/>
          </a:xfrm>
          <a:prstGeom prst="lin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Gerade Verbindung 28"/>
          <p:cNvCxnSpPr/>
          <p:nvPr/>
        </p:nvCxnSpPr>
        <p:spPr>
          <a:xfrm rot="5400000" flipH="1" flipV="1">
            <a:off x="5076828" y="2774158"/>
            <a:ext cx="928694" cy="0"/>
          </a:xfrm>
          <a:prstGeom prst="lin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Gerade Verbindung 29"/>
          <p:cNvCxnSpPr/>
          <p:nvPr/>
        </p:nvCxnSpPr>
        <p:spPr>
          <a:xfrm rot="5400000" flipH="1" flipV="1">
            <a:off x="3067040" y="2774158"/>
            <a:ext cx="928694" cy="0"/>
          </a:xfrm>
          <a:prstGeom prst="lin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Gerade Verbindung 30"/>
          <p:cNvCxnSpPr/>
          <p:nvPr/>
        </p:nvCxnSpPr>
        <p:spPr>
          <a:xfrm>
            <a:off x="6286512" y="3695705"/>
            <a:ext cx="785818" cy="0"/>
          </a:xfrm>
          <a:prstGeom prst="lin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Titel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86808" cy="1131910"/>
          </a:xfrm>
        </p:spPr>
        <p:txBody>
          <a:bodyPr/>
          <a:lstStyle/>
          <a:p>
            <a:r>
              <a:rPr lang="en-US" b="1" smtClean="0"/>
              <a:t>Overview</a:t>
            </a:r>
            <a:endParaRPr lang="en-US" b="1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Distribution</a:t>
            </a:r>
            <a:endParaRPr lang="en-US" b="1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Various ways to set up an IRepository</a:t>
            </a:r>
          </a:p>
          <a:p>
            <a:pPr lvl="1"/>
            <a:r>
              <a:rPr lang="en-US" smtClean="0"/>
              <a:t>XML config file, programmatically, Spring, …</a:t>
            </a:r>
          </a:p>
          <a:p>
            <a:pPr lvl="1"/>
            <a:r>
              <a:rPr lang="en-US" smtClean="0"/>
              <a:t>OSGi, stand-alone, …</a:t>
            </a:r>
          </a:p>
          <a:p>
            <a:pPr lvl="1"/>
            <a:r>
              <a:rPr lang="en-US" smtClean="0"/>
              <a:t>All components customizeable</a:t>
            </a:r>
          </a:p>
          <a:p>
            <a:r>
              <a:rPr lang="en-US" smtClean="0"/>
              <a:t>Various ways to open a CDOSession</a:t>
            </a:r>
          </a:p>
          <a:p>
            <a:pPr lvl="1"/>
            <a:r>
              <a:rPr lang="en-US" smtClean="0"/>
              <a:t>Net4j: TCP, HTTP, embedded, …</a:t>
            </a:r>
          </a:p>
          <a:p>
            <a:pPr lvl="1"/>
            <a:r>
              <a:rPr lang="en-US" smtClean="0"/>
              <a:t>CDO: embedded</a:t>
            </a:r>
          </a:p>
          <a:p>
            <a:pPr lvl="1"/>
            <a:r>
              <a:rPr lang="en-US" smtClean="0"/>
              <a:t>Other transports possible</a:t>
            </a:r>
          </a:p>
          <a:p>
            <a:r>
              <a:rPr lang="en-US" smtClean="0"/>
              <a:t>Offline mode coming soons</a:t>
            </a:r>
          </a:p>
          <a:p>
            <a:pPr lvl="1"/>
            <a:r>
              <a:rPr lang="en-US" smtClean="0"/>
              <a:t>Cloned and sync’ed repository, normal sessions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Model Repository – Where Models Live</a:t>
            </a:r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Persistence</a:t>
            </a:r>
            <a:endParaRPr lang="en-US" b="1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Pluggable storage backend adapters (IStores)</a:t>
            </a:r>
          </a:p>
          <a:p>
            <a:pPr lvl="1"/>
            <a:r>
              <a:rPr lang="en-US" smtClean="0"/>
              <a:t>DBStore (CDO’s own O/R mapper)</a:t>
            </a:r>
          </a:p>
          <a:p>
            <a:pPr lvl="1"/>
            <a:r>
              <a:rPr lang="en-US" smtClean="0"/>
              <a:t>HibernateStore / Teneo</a:t>
            </a:r>
          </a:p>
          <a:p>
            <a:pPr lvl="1"/>
            <a:r>
              <a:rPr lang="en-US" smtClean="0"/>
              <a:t>ObjectivityStore</a:t>
            </a:r>
          </a:p>
          <a:p>
            <a:pPr lvl="1"/>
            <a:r>
              <a:rPr lang="en-US" smtClean="0"/>
              <a:t>DB4OStore</a:t>
            </a:r>
          </a:p>
          <a:p>
            <a:pPr lvl="1"/>
            <a:r>
              <a:rPr lang="en-US" smtClean="0"/>
              <a:t>MEMStore</a:t>
            </a:r>
          </a:p>
          <a:p>
            <a:r>
              <a:rPr lang="en-US" smtClean="0"/>
              <a:t>Changing the store type does not affect</a:t>
            </a:r>
            <a:br>
              <a:rPr lang="en-US" smtClean="0"/>
            </a:br>
            <a:r>
              <a:rPr lang="en-US" smtClean="0"/>
              <a:t>client applications!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Model Repository – Where Models Live</a:t>
            </a:r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Resources</a:t>
            </a:r>
            <a:endParaRPr lang="en-US" b="1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 CDOResource is an EObject</a:t>
            </a:r>
          </a:p>
          <a:p>
            <a:r>
              <a:rPr lang="en-US" smtClean="0"/>
              <a:t>A repository contains CDOResourceNodes</a:t>
            </a:r>
          </a:p>
          <a:p>
            <a:pPr lvl="1"/>
            <a:r>
              <a:rPr lang="en-US" smtClean="0"/>
              <a:t>CDOResourceFolders</a:t>
            </a:r>
          </a:p>
          <a:p>
            <a:pPr lvl="1"/>
            <a:r>
              <a:rPr lang="en-US" smtClean="0"/>
              <a:t>CDOResources</a:t>
            </a:r>
          </a:p>
          <a:p>
            <a:r>
              <a:rPr lang="en-US" smtClean="0"/>
              <a:t>The resource tree is</a:t>
            </a:r>
          </a:p>
          <a:p>
            <a:pPr lvl="1"/>
            <a:r>
              <a:rPr lang="en-US" smtClean="0"/>
              <a:t>Navigable through EMF</a:t>
            </a:r>
          </a:p>
          <a:p>
            <a:pPr lvl="1"/>
            <a:r>
              <a:rPr lang="en-US" smtClean="0"/>
              <a:t>Queryable through CDO</a:t>
            </a:r>
          </a:p>
          <a:p>
            <a:endParaRPr lang="en-US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Model Repository – Where Models Live</a:t>
            </a:r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Versioning</a:t>
            </a:r>
            <a:endParaRPr lang="en-US" b="1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CDO supports record temporality</a:t>
            </a:r>
          </a:p>
          <a:p>
            <a:pPr lvl="1"/>
            <a:r>
              <a:rPr lang="en-US" smtClean="0"/>
              <a:t>Must be supported by IStore</a:t>
            </a:r>
          </a:p>
          <a:p>
            <a:pPr lvl="1"/>
            <a:r>
              <a:rPr lang="en-US" smtClean="0"/>
              <a:t>Can be configured per IRepository</a:t>
            </a:r>
          </a:p>
          <a:p>
            <a:r>
              <a:rPr lang="en-US" smtClean="0"/>
              <a:t>CDO supports branching (coming soon)</a:t>
            </a:r>
          </a:p>
          <a:p>
            <a:pPr lvl="1"/>
            <a:r>
              <a:rPr lang="en-US" smtClean="0"/>
              <a:t>Must be supported by IStore</a:t>
            </a:r>
          </a:p>
          <a:p>
            <a:pPr lvl="1"/>
            <a:r>
              <a:rPr lang="en-US" smtClean="0"/>
              <a:t>Can be configured per IRepository</a:t>
            </a:r>
          </a:p>
          <a:p>
            <a:r>
              <a:rPr lang="en-US" smtClean="0"/>
              <a:t>A CDOView provides consistent graphs</a:t>
            </a:r>
          </a:p>
          <a:p>
            <a:pPr lvl="1"/>
            <a:r>
              <a:rPr lang="en-US" smtClean="0"/>
              <a:t>From a particular branch</a:t>
            </a:r>
          </a:p>
          <a:p>
            <a:pPr lvl="1"/>
            <a:r>
              <a:rPr lang="en-US" smtClean="0"/>
              <a:t>From a particular point in time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endParaRPr lang="en-US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Model Repository – Where Models Live</a:t>
            </a:r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938</Words>
  <Application>Microsoft Office PowerPoint</Application>
  <PresentationFormat>Bildschirmpräsentation (4:3)</PresentationFormat>
  <Paragraphs>223</Paragraphs>
  <Slides>17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Template</vt:lpstr>
      <vt:lpstr>CDO Model Repository  Where Models Live</vt:lpstr>
      <vt:lpstr>Agenda</vt:lpstr>
      <vt:lpstr>Overview</vt:lpstr>
      <vt:lpstr>Overview</vt:lpstr>
      <vt:lpstr>Overview</vt:lpstr>
      <vt:lpstr>Distribution</vt:lpstr>
      <vt:lpstr>Persistence</vt:lpstr>
      <vt:lpstr>Resources</vt:lpstr>
      <vt:lpstr>Versioning</vt:lpstr>
      <vt:lpstr>Scalability</vt:lpstr>
      <vt:lpstr>Queries</vt:lpstr>
      <vt:lpstr>Transactionality</vt:lpstr>
      <vt:lpstr>Collaboration</vt:lpstr>
      <vt:lpstr>Integration</vt:lpstr>
      <vt:lpstr>Folie 15</vt:lpstr>
      <vt:lpstr>Relevant TODOs</vt:lpstr>
      <vt:lpstr>Folie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CDO Model Repository</dc:title>
  <dc:creator>Eike Stepper</dc:creator>
  <cp:lastModifiedBy>OEM</cp:lastModifiedBy>
  <cp:revision>1644</cp:revision>
  <dcterms:created xsi:type="dcterms:W3CDTF">2008-08-22T09:52:33Z</dcterms:created>
  <dcterms:modified xsi:type="dcterms:W3CDTF">2010-01-27T09:42:15Z</dcterms:modified>
</cp:coreProperties>
</file>