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372" r:id="rId3"/>
    <p:sldId id="417" r:id="rId4"/>
    <p:sldId id="402" r:id="rId5"/>
    <p:sldId id="377" r:id="rId6"/>
    <p:sldId id="378" r:id="rId7"/>
    <p:sldId id="381" r:id="rId8"/>
    <p:sldId id="382" r:id="rId9"/>
    <p:sldId id="383" r:id="rId10"/>
    <p:sldId id="384" r:id="rId11"/>
    <p:sldId id="385" r:id="rId12"/>
    <p:sldId id="403" r:id="rId13"/>
    <p:sldId id="388" r:id="rId14"/>
    <p:sldId id="404" r:id="rId15"/>
    <p:sldId id="405" r:id="rId16"/>
    <p:sldId id="389" r:id="rId17"/>
    <p:sldId id="406" r:id="rId18"/>
    <p:sldId id="390" r:id="rId19"/>
    <p:sldId id="396" r:id="rId20"/>
    <p:sldId id="395" r:id="rId21"/>
    <p:sldId id="392" r:id="rId22"/>
    <p:sldId id="393" r:id="rId23"/>
    <p:sldId id="394" r:id="rId24"/>
    <p:sldId id="397" r:id="rId25"/>
    <p:sldId id="399" r:id="rId26"/>
    <p:sldId id="401" r:id="rId27"/>
    <p:sldId id="416" r:id="rId28"/>
    <p:sldId id="409" r:id="rId29"/>
    <p:sldId id="410" r:id="rId30"/>
    <p:sldId id="411" r:id="rId31"/>
    <p:sldId id="412" r:id="rId32"/>
    <p:sldId id="413" r:id="rId33"/>
    <p:sldId id="414" r:id="rId34"/>
    <p:sldId id="415" r:id="rId3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247"/>
    <a:srgbClr val="DCDCDC"/>
    <a:srgbClr val="DDDDDD"/>
    <a:srgbClr val="DEDEDE"/>
    <a:srgbClr val="FFFFFF"/>
    <a:srgbClr val="2F2672"/>
    <a:srgbClr val="0066FF"/>
    <a:srgbClr val="806EAA"/>
    <a:srgbClr val="D7E5F5"/>
    <a:srgbClr val="FFAA0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827" autoAdjust="0"/>
    <p:restoredTop sz="94706" autoAdjust="0"/>
  </p:normalViewPr>
  <p:slideViewPr>
    <p:cSldViewPr snapToObjects="1">
      <p:cViewPr varScale="1">
        <p:scale>
          <a:sx n="64" d="100"/>
          <a:sy n="64" d="100"/>
        </p:scale>
        <p:origin x="-156" y="-10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Objects="1">
      <p:cViewPr varScale="1">
        <p:scale>
          <a:sx n="101" d="100"/>
          <a:sy n="101" d="100"/>
        </p:scale>
        <p:origin x="-352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1399A-6279-467A-AFC4-7FDFDBD65377}" type="datetimeFigureOut">
              <a:rPr lang="de-DE" smtClean="0"/>
              <a:pPr/>
              <a:t>23.03.2009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F683E-A112-4E88-B3FA-413CD125B4D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D53E2-34CB-4AAB-9DD8-91E5E18A88A0}" type="datetimeFigureOut">
              <a:rPr lang="de-DE" smtClean="0"/>
              <a:pPr/>
              <a:t>23.03.2009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D7C9E-BA51-42D1-90EB-EC9D244062D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635269"/>
            <a:ext cx="7772400" cy="1470025"/>
          </a:xfrm>
        </p:spPr>
        <p:txBody>
          <a:bodyPr/>
          <a:lstStyle>
            <a:lvl1pPr>
              <a:defRPr b="1">
                <a:solidFill>
                  <a:srgbClr val="2F26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7715304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Scale, Share and Store your Models with CDO 2.0</a:t>
            </a:r>
          </a:p>
          <a:p>
            <a:r>
              <a:rPr lang="en-US" smtClean="0"/>
              <a:t>© 2009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86776" y="6356350"/>
            <a:ext cx="642942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214290"/>
            <a:ext cx="27241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7958"/>
            <a:ext cx="7643866" cy="365125"/>
          </a:xfrm>
        </p:spPr>
        <p:txBody>
          <a:bodyPr/>
          <a:lstStyle/>
          <a:p>
            <a:r>
              <a:rPr lang="en-US" smtClean="0"/>
              <a:t>Scale, Share and Store your Models with CDO 2.0</a:t>
            </a:r>
          </a:p>
          <a:p>
            <a:r>
              <a:rPr lang="en-US" smtClean="0"/>
              <a:t>© 2009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light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286500"/>
            <a:ext cx="9144000" cy="571500"/>
          </a:xfrm>
          <a:prstGeom prst="rect">
            <a:avLst/>
          </a:prstGeom>
          <a:noFill/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86808" cy="1131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28596" y="1571612"/>
            <a:ext cx="8286808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8596" y="6356350"/>
            <a:ext cx="7643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Scale, Share and Store your Models with CDO 2.0</a:t>
            </a:r>
          </a:p>
          <a:p>
            <a:r>
              <a:rPr lang="en-US" smtClean="0"/>
              <a:t>© 2009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43900" y="6356350"/>
            <a:ext cx="6429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DF3D838-FCC4-4337-BAF0-78E53BE9188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2F267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5355449" y="539431"/>
            <a:ext cx="25026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Eike Stepper</a:t>
            </a:r>
          </a:p>
          <a:p>
            <a:pPr algn="r"/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stepper@esc-net.de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http://www.esc-net.de</a:t>
            </a:r>
          </a:p>
          <a:p>
            <a:pPr algn="r"/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http://thegordian.blogspot.com</a:t>
            </a:r>
          </a:p>
          <a:p>
            <a:pPr algn="r"/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algn="r"/>
            <a:r>
              <a:rPr lang="en-US" sz="105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Berlin, Germany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7858148" y="488296"/>
            <a:ext cx="1071570" cy="1566187"/>
            <a:chOff x="7858148" y="434053"/>
            <a:chExt cx="1071570" cy="1566187"/>
          </a:xfrm>
        </p:grpSpPr>
        <p:grpSp>
          <p:nvGrpSpPr>
            <p:cNvPr id="6" name="Gruppieren 5"/>
            <p:cNvGrpSpPr/>
            <p:nvPr/>
          </p:nvGrpSpPr>
          <p:grpSpPr>
            <a:xfrm>
              <a:off x="7858148" y="434053"/>
              <a:ext cx="1071570" cy="1412525"/>
              <a:chOff x="6966065" y="3158836"/>
              <a:chExt cx="1463040" cy="1928554"/>
            </a:xfrm>
          </p:grpSpPr>
          <p:pic>
            <p:nvPicPr>
              <p:cNvPr id="7" name="Picture 30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000885" y="3214686"/>
                <a:ext cx="1393041" cy="1857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8" name="Abgerundetes Rechteck 7"/>
              <p:cNvSpPr/>
              <p:nvPr/>
            </p:nvSpPr>
            <p:spPr bwMode="auto">
              <a:xfrm>
                <a:off x="6966065" y="3158836"/>
                <a:ext cx="1463040" cy="1928554"/>
              </a:xfrm>
              <a:prstGeom prst="roundRect">
                <a:avLst/>
              </a:prstGeom>
              <a:noFill/>
              <a:ln w="1270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80" charset="-128"/>
                  <a:cs typeface="Arial" pitchFamily="34" charset="0"/>
                </a:endParaRPr>
              </a:p>
            </p:txBody>
          </p:sp>
        </p:grpSp>
        <p:sp>
          <p:nvSpPr>
            <p:cNvPr id="16" name="Rechteck 15"/>
            <p:cNvSpPr/>
            <p:nvPr/>
          </p:nvSpPr>
          <p:spPr>
            <a:xfrm>
              <a:off x="7858148" y="1797590"/>
              <a:ext cx="1071570" cy="202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7554" y="4071942"/>
            <a:ext cx="552450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816099"/>
            <a:ext cx="9144000" cy="2827347"/>
          </a:xfrm>
        </p:spPr>
        <p:txBody>
          <a:bodyPr>
            <a:normAutofit/>
          </a:bodyPr>
          <a:lstStyle/>
          <a:p>
            <a:r>
              <a:rPr lang="en-US" smtClean="0"/>
              <a:t>Scale, Share and Store</a:t>
            </a:r>
            <a:br>
              <a:rPr lang="en-US" smtClean="0"/>
            </a:br>
            <a:r>
              <a:rPr lang="en-US" smtClean="0"/>
              <a:t>your Models with CDO 2.0</a:t>
            </a:r>
            <a:endParaRPr lang="en-US">
              <a:solidFill>
                <a:srgbClr val="2F2672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0" y="4102115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16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EclipseCon Talk, January 29, 2009</a:t>
            </a:r>
          </a:p>
        </p:txBody>
      </p:sp>
      <p:cxnSp>
        <p:nvCxnSpPr>
          <p:cNvPr id="9" name="Gerade Verbindung 8"/>
          <p:cNvCxnSpPr/>
          <p:nvPr/>
        </p:nvCxnSpPr>
        <p:spPr>
          <a:xfrm>
            <a:off x="2939134" y="4442727"/>
            <a:ext cx="3268191" cy="158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2939134" y="4100527"/>
            <a:ext cx="3268191" cy="158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107154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3" name="Abgerundetes Rechteck 222"/>
          <p:cNvSpPr/>
          <p:nvPr/>
        </p:nvSpPr>
        <p:spPr>
          <a:xfrm>
            <a:off x="3500430" y="1071546"/>
            <a:ext cx="4500594" cy="2928958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225" name="Abgerundetes Rechteck 224"/>
          <p:cNvSpPr/>
          <p:nvPr/>
        </p:nvSpPr>
        <p:spPr>
          <a:xfrm>
            <a:off x="1285852" y="164305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6" name="Abgerundetes Rechteck 225"/>
          <p:cNvSpPr/>
          <p:nvPr/>
        </p:nvSpPr>
        <p:spPr>
          <a:xfrm>
            <a:off x="1285852" y="221455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8" name="Abgerundetes Rechteck 227"/>
          <p:cNvSpPr/>
          <p:nvPr/>
        </p:nvSpPr>
        <p:spPr>
          <a:xfrm>
            <a:off x="1285852" y="278605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9" name="Abgerundetes Rechteck 228"/>
          <p:cNvSpPr/>
          <p:nvPr/>
        </p:nvSpPr>
        <p:spPr>
          <a:xfrm>
            <a:off x="1285852" y="335756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feil nach oben 15"/>
          <p:cNvSpPr/>
          <p:nvPr/>
        </p:nvSpPr>
        <p:spPr>
          <a:xfrm>
            <a:off x="2000232" y="3857628"/>
            <a:ext cx="357190" cy="428628"/>
          </a:xfrm>
          <a:prstGeom prst="up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bgerundetes Rechteck 26"/>
          <p:cNvSpPr/>
          <p:nvPr/>
        </p:nvSpPr>
        <p:spPr>
          <a:xfrm>
            <a:off x="4023233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3786182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5031547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6019029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7016390" y="1663196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4786314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5" name="Abgerundetes Rechteck 24"/>
          <p:cNvSpPr/>
          <p:nvPr/>
        </p:nvSpPr>
        <p:spPr>
          <a:xfrm>
            <a:off x="5786446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6786578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3786182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4786314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5786446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6786578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3786182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4786314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39" name="Pfeil nach oben 38"/>
          <p:cNvSpPr/>
          <p:nvPr/>
        </p:nvSpPr>
        <p:spPr>
          <a:xfrm>
            <a:off x="5541136" y="3857628"/>
            <a:ext cx="357190" cy="428628"/>
          </a:xfrm>
          <a:prstGeom prst="up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bgerundetes Rechteck 40"/>
          <p:cNvSpPr/>
          <p:nvPr/>
        </p:nvSpPr>
        <p:spPr>
          <a:xfrm>
            <a:off x="3786182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4786314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3" name="Abgerundetes Rechteck 42"/>
          <p:cNvSpPr/>
          <p:nvPr/>
        </p:nvSpPr>
        <p:spPr>
          <a:xfrm>
            <a:off x="5786446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4" name="Abgerundetes Rechteck 43"/>
          <p:cNvSpPr/>
          <p:nvPr/>
        </p:nvSpPr>
        <p:spPr>
          <a:xfrm>
            <a:off x="6786578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5" name="Abgerundetes Rechteck 44"/>
          <p:cNvSpPr/>
          <p:nvPr/>
        </p:nvSpPr>
        <p:spPr>
          <a:xfrm>
            <a:off x="3786182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46" name="Abgerundetes Rechteck 45"/>
          <p:cNvSpPr/>
          <p:nvPr/>
        </p:nvSpPr>
        <p:spPr>
          <a:xfrm>
            <a:off x="4786314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47" name="Abgerundetes Rechteck 46"/>
          <p:cNvSpPr/>
          <p:nvPr/>
        </p:nvSpPr>
        <p:spPr>
          <a:xfrm>
            <a:off x="5786446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8" name="Abgerundetes Rechteck 47"/>
          <p:cNvSpPr/>
          <p:nvPr/>
        </p:nvSpPr>
        <p:spPr>
          <a:xfrm>
            <a:off x="6786578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9" name="Abgerundetes Rechteck 48"/>
          <p:cNvSpPr/>
          <p:nvPr/>
        </p:nvSpPr>
        <p:spPr>
          <a:xfrm>
            <a:off x="5786446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50" name="Abgerundetes Rechteck 49"/>
          <p:cNvSpPr/>
          <p:nvPr/>
        </p:nvSpPr>
        <p:spPr>
          <a:xfrm>
            <a:off x="6786578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3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3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6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33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8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9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22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39" grpId="0" animBg="1"/>
      <p:bldP spid="3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3500438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3" name="Abgerundetes Rechteck 222"/>
          <p:cNvSpPr/>
          <p:nvPr/>
        </p:nvSpPr>
        <p:spPr>
          <a:xfrm>
            <a:off x="3500430" y="3500438"/>
            <a:ext cx="4500594" cy="500066"/>
          </a:xfrm>
          <a:prstGeom prst="roundRect">
            <a:avLst>
              <a:gd name="adj" fmla="val 3168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bgerundetes Rechteck 50"/>
          <p:cNvSpPr/>
          <p:nvPr/>
        </p:nvSpPr>
        <p:spPr>
          <a:xfrm>
            <a:off x="1000100" y="2214554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Commit Manager</a:t>
            </a:r>
          </a:p>
        </p:txBody>
      </p:sp>
      <p:sp>
        <p:nvSpPr>
          <p:cNvPr id="52" name="Abgerundetes Rechteck 51"/>
          <p:cNvSpPr/>
          <p:nvPr/>
        </p:nvSpPr>
        <p:spPr>
          <a:xfrm>
            <a:off x="1000100" y="1571612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Notifcation Manager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500430" y="2857496"/>
            <a:ext cx="450059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Query Manager / Handlers</a:t>
            </a:r>
          </a:p>
        </p:txBody>
      </p:sp>
      <p:sp>
        <p:nvSpPr>
          <p:cNvPr id="55" name="Abgerundetes Rechteck 54"/>
          <p:cNvSpPr/>
          <p:nvPr/>
        </p:nvSpPr>
        <p:spPr>
          <a:xfrm>
            <a:off x="1000100" y="2857496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Lock Manager</a:t>
            </a:r>
          </a:p>
        </p:txBody>
      </p:sp>
      <p:sp>
        <p:nvSpPr>
          <p:cNvPr id="56" name="Abgerundetes Rechteck 55"/>
          <p:cNvSpPr/>
          <p:nvPr/>
        </p:nvSpPr>
        <p:spPr>
          <a:xfrm>
            <a:off x="3500430" y="2214554"/>
            <a:ext cx="450059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Read / Write Access Handlers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3500430" y="928670"/>
            <a:ext cx="4500594" cy="1143008"/>
          </a:xfrm>
          <a:prstGeom prst="roundRect">
            <a:avLst>
              <a:gd name="adj" fmla="val 161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 Manager</a:t>
            </a:r>
          </a:p>
        </p:txBody>
      </p:sp>
      <p:sp>
        <p:nvSpPr>
          <p:cNvPr id="58" name="Abgerundetes Rechteck 57"/>
          <p:cNvSpPr/>
          <p:nvPr/>
        </p:nvSpPr>
        <p:spPr>
          <a:xfrm>
            <a:off x="3683748" y="1119737"/>
            <a:ext cx="1285884" cy="428628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1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5112508" y="1119737"/>
            <a:ext cx="1285884" cy="428628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2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6541268" y="1119737"/>
            <a:ext cx="1285884" cy="428628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3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5" grpId="0" animBg="1"/>
      <p:bldP spid="56" grpId="0" animBg="1"/>
      <p:bldP spid="54" grpId="0" animBg="1"/>
      <p:bldP spid="58" grpId="0" animBg="1"/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3500438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3" name="Abgerundetes Rechteck 222"/>
          <p:cNvSpPr/>
          <p:nvPr/>
        </p:nvSpPr>
        <p:spPr>
          <a:xfrm>
            <a:off x="3500430" y="3500438"/>
            <a:ext cx="4500594" cy="500066"/>
          </a:xfrm>
          <a:prstGeom prst="roundRect">
            <a:avLst>
              <a:gd name="adj" fmla="val 3168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bgerundetes Rechteck 50"/>
          <p:cNvSpPr/>
          <p:nvPr/>
        </p:nvSpPr>
        <p:spPr>
          <a:xfrm>
            <a:off x="1000100" y="2214554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Commit Manager</a:t>
            </a:r>
          </a:p>
        </p:txBody>
      </p:sp>
      <p:sp>
        <p:nvSpPr>
          <p:cNvPr id="52" name="Abgerundetes Rechteck 51"/>
          <p:cNvSpPr/>
          <p:nvPr/>
        </p:nvSpPr>
        <p:spPr>
          <a:xfrm>
            <a:off x="1000100" y="1571612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Notifcation Manager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500430" y="2857496"/>
            <a:ext cx="450059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Query Manager / Handlers</a:t>
            </a:r>
          </a:p>
        </p:txBody>
      </p:sp>
      <p:sp>
        <p:nvSpPr>
          <p:cNvPr id="55" name="Abgerundetes Rechteck 54"/>
          <p:cNvSpPr/>
          <p:nvPr/>
        </p:nvSpPr>
        <p:spPr>
          <a:xfrm>
            <a:off x="1000100" y="2857496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Lock Manager</a:t>
            </a:r>
          </a:p>
        </p:txBody>
      </p:sp>
      <p:sp>
        <p:nvSpPr>
          <p:cNvPr id="56" name="Abgerundetes Rechteck 55"/>
          <p:cNvSpPr/>
          <p:nvPr/>
        </p:nvSpPr>
        <p:spPr>
          <a:xfrm>
            <a:off x="3500430" y="2214554"/>
            <a:ext cx="450059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Read / Write Access Handlers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3500430" y="928670"/>
            <a:ext cx="4500594" cy="1143008"/>
          </a:xfrm>
          <a:prstGeom prst="roundRect">
            <a:avLst>
              <a:gd name="adj" fmla="val 161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 Manager</a:t>
            </a:r>
          </a:p>
        </p:txBody>
      </p:sp>
      <p:sp>
        <p:nvSpPr>
          <p:cNvPr id="58" name="Abgerundetes Rechteck 57"/>
          <p:cNvSpPr/>
          <p:nvPr/>
        </p:nvSpPr>
        <p:spPr>
          <a:xfrm>
            <a:off x="3683748" y="1119737"/>
            <a:ext cx="1285884" cy="428628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1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5112508" y="1119737"/>
            <a:ext cx="1285884" cy="428628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2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6541268" y="1119737"/>
            <a:ext cx="1285884" cy="428628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3</a:t>
            </a:r>
          </a:p>
        </p:txBody>
      </p:sp>
      <p:sp>
        <p:nvSpPr>
          <p:cNvPr id="20" name="Rechteck 19"/>
          <p:cNvSpPr/>
          <p:nvPr/>
        </p:nvSpPr>
        <p:spPr>
          <a:xfrm>
            <a:off x="428596" y="214290"/>
            <a:ext cx="8358246" cy="5929354"/>
          </a:xfrm>
          <a:prstGeom prst="rect">
            <a:avLst/>
          </a:prstGeom>
          <a:solidFill>
            <a:srgbClr val="FFFFF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uppieren 31"/>
          <p:cNvGrpSpPr/>
          <p:nvPr/>
        </p:nvGrpSpPr>
        <p:grpSpPr>
          <a:xfrm>
            <a:off x="136800" y="633600"/>
            <a:ext cx="8897472" cy="4811188"/>
            <a:chOff x="136800" y="633600"/>
            <a:chExt cx="8897472" cy="4811188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6800" y="633600"/>
              <a:ext cx="2390775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4" name="Rechteck 23"/>
            <p:cNvSpPr/>
            <p:nvPr/>
          </p:nvSpPr>
          <p:spPr>
            <a:xfrm>
              <a:off x="142844" y="1000109"/>
              <a:ext cx="8891428" cy="4444679"/>
            </a:xfrm>
            <a:prstGeom prst="rect">
              <a:avLst/>
            </a:prstGeom>
            <a:solidFill>
              <a:schemeClr val="bg1"/>
            </a:solidFill>
            <a:ln cap="sq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14332" y="1143007"/>
              <a:ext cx="8788758" cy="40428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bgerundetes Rechteck 24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Server</a:t>
            </a:r>
          </a:p>
        </p:txBody>
      </p:sp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015337" y="4955472"/>
            <a:ext cx="97333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096141" y="4777324"/>
            <a:ext cx="812382" cy="464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Abgerundetes Rechteck 223"/>
          <p:cNvSpPr/>
          <p:nvPr/>
        </p:nvSpPr>
        <p:spPr>
          <a:xfrm>
            <a:off x="2402375" y="2143116"/>
            <a:ext cx="4193958" cy="232834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2596601" y="3768617"/>
            <a:ext cx="1281889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3" name="Abgerundetes Rechteck 222"/>
          <p:cNvSpPr/>
          <p:nvPr/>
        </p:nvSpPr>
        <p:spPr>
          <a:xfrm>
            <a:off x="3956179" y="3768617"/>
            <a:ext cx="2447242" cy="264616"/>
          </a:xfrm>
          <a:prstGeom prst="roundRect">
            <a:avLst>
              <a:gd name="adj" fmla="val 3168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2596601" y="4108838"/>
            <a:ext cx="3806821" cy="26461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sp>
        <p:nvSpPr>
          <p:cNvPr id="51" name="Abgerundetes Rechteck 50"/>
          <p:cNvSpPr/>
          <p:nvPr/>
        </p:nvSpPr>
        <p:spPr>
          <a:xfrm>
            <a:off x="2596601" y="3088175"/>
            <a:ext cx="1281889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Commit Manager</a:t>
            </a:r>
          </a:p>
        </p:txBody>
      </p:sp>
      <p:sp>
        <p:nvSpPr>
          <p:cNvPr id="52" name="Abgerundetes Rechteck 51"/>
          <p:cNvSpPr/>
          <p:nvPr/>
        </p:nvSpPr>
        <p:spPr>
          <a:xfrm>
            <a:off x="2596601" y="2747954"/>
            <a:ext cx="1281889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Notifcation Manager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956179" y="3428396"/>
            <a:ext cx="2447242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Query Manager / Handlers</a:t>
            </a:r>
          </a:p>
        </p:txBody>
      </p:sp>
      <p:sp>
        <p:nvSpPr>
          <p:cNvPr id="55" name="Abgerundetes Rechteck 54"/>
          <p:cNvSpPr/>
          <p:nvPr/>
        </p:nvSpPr>
        <p:spPr>
          <a:xfrm>
            <a:off x="2596601" y="3428396"/>
            <a:ext cx="1281889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Lock Manager</a:t>
            </a:r>
          </a:p>
        </p:txBody>
      </p:sp>
      <p:sp>
        <p:nvSpPr>
          <p:cNvPr id="56" name="Abgerundetes Rechteck 55"/>
          <p:cNvSpPr/>
          <p:nvPr/>
        </p:nvSpPr>
        <p:spPr>
          <a:xfrm>
            <a:off x="3956179" y="3088175"/>
            <a:ext cx="2447242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Read / Write Access Handlers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3956179" y="2407732"/>
            <a:ext cx="2447242" cy="604838"/>
          </a:xfrm>
          <a:prstGeom prst="roundRect">
            <a:avLst>
              <a:gd name="adj" fmla="val 161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8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 Manager</a:t>
            </a:r>
          </a:p>
        </p:txBody>
      </p:sp>
      <p:sp>
        <p:nvSpPr>
          <p:cNvPr id="29" name="Ellipse 28"/>
          <p:cNvSpPr/>
          <p:nvPr/>
        </p:nvSpPr>
        <p:spPr>
          <a:xfrm>
            <a:off x="500034" y="609363"/>
            <a:ext cx="285752" cy="285752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Gerade Verbindung 30"/>
          <p:cNvCxnSpPr>
            <a:stCxn id="29" idx="6"/>
            <a:endCxn id="33" idx="1"/>
          </p:cNvCxnSpPr>
          <p:nvPr/>
        </p:nvCxnSpPr>
        <p:spPr>
          <a:xfrm>
            <a:off x="785786" y="752239"/>
            <a:ext cx="785818" cy="1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bgerundetes Rechteck 32"/>
          <p:cNvSpPr/>
          <p:nvPr/>
        </p:nvSpPr>
        <p:spPr>
          <a:xfrm>
            <a:off x="1571604" y="571480"/>
            <a:ext cx="1315428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Acceptor</a:t>
            </a:r>
          </a:p>
        </p:txBody>
      </p:sp>
      <p:cxnSp>
        <p:nvCxnSpPr>
          <p:cNvPr id="43" name="Gerade Verbindung 42"/>
          <p:cNvCxnSpPr>
            <a:stCxn id="35" idx="0"/>
            <a:endCxn id="33" idx="2"/>
          </p:cNvCxnSpPr>
          <p:nvPr/>
        </p:nvCxnSpPr>
        <p:spPr>
          <a:xfrm rot="16200000" flipV="1">
            <a:off x="2161669" y="1000649"/>
            <a:ext cx="138547" cy="324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35" idx="3"/>
            <a:endCxn id="38" idx="0"/>
          </p:cNvCxnSpPr>
          <p:nvPr/>
        </p:nvCxnSpPr>
        <p:spPr>
          <a:xfrm>
            <a:off x="2913428" y="1252306"/>
            <a:ext cx="983225" cy="176430"/>
          </a:xfrm>
          <a:prstGeom prst="bentConnector2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/>
          <p:cNvCxnSpPr>
            <a:stCxn id="35" idx="3"/>
            <a:endCxn id="63" idx="0"/>
          </p:cNvCxnSpPr>
          <p:nvPr/>
        </p:nvCxnSpPr>
        <p:spPr>
          <a:xfrm>
            <a:off x="2913428" y="1252306"/>
            <a:ext cx="2262976" cy="184263"/>
          </a:xfrm>
          <a:prstGeom prst="bentConnector2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>
            <a:stCxn id="35" idx="3"/>
            <a:endCxn id="67" idx="0"/>
          </p:cNvCxnSpPr>
          <p:nvPr/>
        </p:nvCxnSpPr>
        <p:spPr>
          <a:xfrm>
            <a:off x="2913428" y="1252306"/>
            <a:ext cx="3540865" cy="182728"/>
          </a:xfrm>
          <a:prstGeom prst="bentConnector2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Abgerundetes Rechteck 66"/>
          <p:cNvSpPr/>
          <p:nvPr/>
        </p:nvSpPr>
        <p:spPr>
          <a:xfrm>
            <a:off x="5874752" y="1435034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Channel</a:t>
            </a:r>
          </a:p>
        </p:txBody>
      </p:sp>
      <p:cxnSp>
        <p:nvCxnSpPr>
          <p:cNvPr id="68" name="Gerade Verbindung 67"/>
          <p:cNvCxnSpPr>
            <a:stCxn id="66" idx="0"/>
            <a:endCxn id="67" idx="2"/>
          </p:cNvCxnSpPr>
          <p:nvPr/>
        </p:nvCxnSpPr>
        <p:spPr>
          <a:xfrm rot="5400000" flipH="1" flipV="1">
            <a:off x="6386004" y="1864842"/>
            <a:ext cx="136578" cy="158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rot="5400000" flipH="1" flipV="1">
            <a:off x="5943599" y="2247255"/>
            <a:ext cx="387458" cy="371959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bgerundetes Rechteck 62"/>
          <p:cNvSpPr/>
          <p:nvPr/>
        </p:nvSpPr>
        <p:spPr>
          <a:xfrm>
            <a:off x="4596863" y="1436569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Channel</a:t>
            </a:r>
          </a:p>
        </p:txBody>
      </p:sp>
      <p:cxnSp>
        <p:nvCxnSpPr>
          <p:cNvPr id="64" name="Gerade Verbindung 63"/>
          <p:cNvCxnSpPr>
            <a:stCxn id="62" idx="0"/>
            <a:endCxn id="63" idx="2"/>
          </p:cNvCxnSpPr>
          <p:nvPr/>
        </p:nvCxnSpPr>
        <p:spPr>
          <a:xfrm rot="5400000" flipH="1" flipV="1">
            <a:off x="5108115" y="1866377"/>
            <a:ext cx="136578" cy="158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rot="5400000" flipH="1" flipV="1">
            <a:off x="5029369" y="2404338"/>
            <a:ext cx="279933" cy="2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bgerundetes Rechteck 37"/>
          <p:cNvSpPr/>
          <p:nvPr/>
        </p:nvSpPr>
        <p:spPr>
          <a:xfrm>
            <a:off x="3317112" y="1428736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Channel</a:t>
            </a:r>
          </a:p>
        </p:txBody>
      </p:sp>
      <p:cxnSp>
        <p:nvCxnSpPr>
          <p:cNvPr id="49" name="Gerade Verbindung 48"/>
          <p:cNvCxnSpPr>
            <a:stCxn id="36" idx="0"/>
            <a:endCxn id="38" idx="2"/>
          </p:cNvCxnSpPr>
          <p:nvPr/>
        </p:nvCxnSpPr>
        <p:spPr>
          <a:xfrm rot="5400000" flipH="1" flipV="1">
            <a:off x="3828364" y="1858544"/>
            <a:ext cx="136578" cy="158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rot="16200000" flipV="1">
            <a:off x="3979191" y="2251129"/>
            <a:ext cx="418455" cy="379710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bgerundetes Rechteck 57"/>
          <p:cNvSpPr/>
          <p:nvPr/>
        </p:nvSpPr>
        <p:spPr>
          <a:xfrm>
            <a:off x="4055860" y="2508838"/>
            <a:ext cx="699212" cy="226814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1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4832762" y="2508838"/>
            <a:ext cx="699212" cy="226814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2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5609664" y="2508838"/>
            <a:ext cx="699212" cy="226814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3</a:t>
            </a:r>
          </a:p>
        </p:txBody>
      </p:sp>
      <p:sp>
        <p:nvSpPr>
          <p:cNvPr id="66" name="Abgerundetes Rechteck 65"/>
          <p:cNvSpPr/>
          <p:nvPr/>
        </p:nvSpPr>
        <p:spPr>
          <a:xfrm>
            <a:off x="5874752" y="1933131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sp>
        <p:nvSpPr>
          <p:cNvPr id="62" name="Abgerundetes Rechteck 61"/>
          <p:cNvSpPr/>
          <p:nvPr/>
        </p:nvSpPr>
        <p:spPr>
          <a:xfrm>
            <a:off x="4596863" y="1934666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3317112" y="1926833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sp>
        <p:nvSpPr>
          <p:cNvPr id="138" name="Abgerundetes Rechteck 137"/>
          <p:cNvSpPr/>
          <p:nvPr/>
        </p:nvSpPr>
        <p:spPr>
          <a:xfrm>
            <a:off x="1404548" y="1226451"/>
            <a:ext cx="1361724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Abgerundetes Rechteck 136"/>
          <p:cNvSpPr/>
          <p:nvPr/>
        </p:nvSpPr>
        <p:spPr>
          <a:xfrm>
            <a:off x="1475986" y="1145518"/>
            <a:ext cx="1361724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1551704" y="1071546"/>
            <a:ext cx="1361724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Connector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 animBg="1"/>
      <p:bldP spid="67" grpId="0" animBg="1"/>
      <p:bldP spid="63" grpId="0" animBg="1"/>
      <p:bldP spid="38" grpId="0" animBg="1"/>
      <p:bldP spid="66" grpId="0" animBg="1"/>
      <p:bldP spid="62" grpId="0" animBg="1"/>
      <p:bldP spid="36" grpId="0" animBg="1"/>
      <p:bldP spid="138" grpId="0" animBg="1"/>
      <p:bldP spid="137" grpId="0" animBg="1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bgerundetes Rechteck 24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Server</a:t>
            </a:r>
          </a:p>
        </p:txBody>
      </p:sp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015337" y="4955472"/>
            <a:ext cx="97333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096141" y="4777324"/>
            <a:ext cx="812382" cy="464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Abgerundetes Rechteck 223"/>
          <p:cNvSpPr/>
          <p:nvPr/>
        </p:nvSpPr>
        <p:spPr>
          <a:xfrm>
            <a:off x="2402375" y="2143116"/>
            <a:ext cx="4193958" cy="232834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2596601" y="3768617"/>
            <a:ext cx="1281889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3" name="Abgerundetes Rechteck 222"/>
          <p:cNvSpPr/>
          <p:nvPr/>
        </p:nvSpPr>
        <p:spPr>
          <a:xfrm>
            <a:off x="3956179" y="3768617"/>
            <a:ext cx="2447242" cy="264616"/>
          </a:xfrm>
          <a:prstGeom prst="roundRect">
            <a:avLst>
              <a:gd name="adj" fmla="val 3168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2596601" y="4108838"/>
            <a:ext cx="3806821" cy="26461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sp>
        <p:nvSpPr>
          <p:cNvPr id="51" name="Abgerundetes Rechteck 50"/>
          <p:cNvSpPr/>
          <p:nvPr/>
        </p:nvSpPr>
        <p:spPr>
          <a:xfrm>
            <a:off x="2596601" y="3088175"/>
            <a:ext cx="1281889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Commit Manager</a:t>
            </a:r>
          </a:p>
        </p:txBody>
      </p:sp>
      <p:sp>
        <p:nvSpPr>
          <p:cNvPr id="52" name="Abgerundetes Rechteck 51"/>
          <p:cNvSpPr/>
          <p:nvPr/>
        </p:nvSpPr>
        <p:spPr>
          <a:xfrm>
            <a:off x="2596601" y="2747954"/>
            <a:ext cx="1281889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Notifcation Manager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956179" y="3428396"/>
            <a:ext cx="2447242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Query Manager / Handlers</a:t>
            </a:r>
          </a:p>
        </p:txBody>
      </p:sp>
      <p:sp>
        <p:nvSpPr>
          <p:cNvPr id="55" name="Abgerundetes Rechteck 54"/>
          <p:cNvSpPr/>
          <p:nvPr/>
        </p:nvSpPr>
        <p:spPr>
          <a:xfrm>
            <a:off x="2596601" y="3428396"/>
            <a:ext cx="1281889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Lock Manager</a:t>
            </a:r>
          </a:p>
        </p:txBody>
      </p:sp>
      <p:sp>
        <p:nvSpPr>
          <p:cNvPr id="56" name="Abgerundetes Rechteck 55"/>
          <p:cNvSpPr/>
          <p:nvPr/>
        </p:nvSpPr>
        <p:spPr>
          <a:xfrm>
            <a:off x="3956179" y="3088175"/>
            <a:ext cx="2447242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Read / Write Access Handlers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3956179" y="2407732"/>
            <a:ext cx="2447242" cy="604838"/>
          </a:xfrm>
          <a:prstGeom prst="roundRect">
            <a:avLst>
              <a:gd name="adj" fmla="val 161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8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 Manager</a:t>
            </a:r>
          </a:p>
        </p:txBody>
      </p:sp>
      <p:sp>
        <p:nvSpPr>
          <p:cNvPr id="29" name="Ellipse 28"/>
          <p:cNvSpPr/>
          <p:nvPr/>
        </p:nvSpPr>
        <p:spPr>
          <a:xfrm>
            <a:off x="500034" y="609363"/>
            <a:ext cx="285752" cy="285752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Gerade Verbindung 30"/>
          <p:cNvCxnSpPr>
            <a:stCxn id="29" idx="6"/>
            <a:endCxn id="33" idx="1"/>
          </p:cNvCxnSpPr>
          <p:nvPr/>
        </p:nvCxnSpPr>
        <p:spPr>
          <a:xfrm>
            <a:off x="785786" y="752239"/>
            <a:ext cx="785818" cy="1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bgerundetes Rechteck 32"/>
          <p:cNvSpPr/>
          <p:nvPr/>
        </p:nvSpPr>
        <p:spPr>
          <a:xfrm>
            <a:off x="1571604" y="571480"/>
            <a:ext cx="1315428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Acceptor</a:t>
            </a:r>
          </a:p>
        </p:txBody>
      </p:sp>
      <p:cxnSp>
        <p:nvCxnSpPr>
          <p:cNvPr id="43" name="Gerade Verbindung 42"/>
          <p:cNvCxnSpPr>
            <a:stCxn id="35" idx="0"/>
            <a:endCxn id="33" idx="2"/>
          </p:cNvCxnSpPr>
          <p:nvPr/>
        </p:nvCxnSpPr>
        <p:spPr>
          <a:xfrm rot="16200000" flipV="1">
            <a:off x="2161669" y="1000649"/>
            <a:ext cx="138547" cy="324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35" idx="3"/>
            <a:endCxn id="38" idx="0"/>
          </p:cNvCxnSpPr>
          <p:nvPr/>
        </p:nvCxnSpPr>
        <p:spPr>
          <a:xfrm>
            <a:off x="2913428" y="1252306"/>
            <a:ext cx="983225" cy="176430"/>
          </a:xfrm>
          <a:prstGeom prst="bentConnector2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/>
          <p:cNvCxnSpPr>
            <a:stCxn id="35" idx="3"/>
            <a:endCxn id="63" idx="0"/>
          </p:cNvCxnSpPr>
          <p:nvPr/>
        </p:nvCxnSpPr>
        <p:spPr>
          <a:xfrm>
            <a:off x="2913428" y="1252306"/>
            <a:ext cx="2262976" cy="184263"/>
          </a:xfrm>
          <a:prstGeom prst="bentConnector2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>
            <a:stCxn id="35" idx="3"/>
            <a:endCxn id="67" idx="0"/>
          </p:cNvCxnSpPr>
          <p:nvPr/>
        </p:nvCxnSpPr>
        <p:spPr>
          <a:xfrm>
            <a:off x="2913428" y="1252306"/>
            <a:ext cx="3540865" cy="182728"/>
          </a:xfrm>
          <a:prstGeom prst="bentConnector2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Abgerundetes Rechteck 66"/>
          <p:cNvSpPr/>
          <p:nvPr/>
        </p:nvSpPr>
        <p:spPr>
          <a:xfrm>
            <a:off x="5874752" y="1435034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Channel</a:t>
            </a:r>
          </a:p>
        </p:txBody>
      </p:sp>
      <p:cxnSp>
        <p:nvCxnSpPr>
          <p:cNvPr id="68" name="Gerade Verbindung 67"/>
          <p:cNvCxnSpPr>
            <a:stCxn id="66" idx="0"/>
            <a:endCxn id="67" idx="2"/>
          </p:cNvCxnSpPr>
          <p:nvPr/>
        </p:nvCxnSpPr>
        <p:spPr>
          <a:xfrm rot="5400000" flipH="1" flipV="1">
            <a:off x="6386004" y="1864842"/>
            <a:ext cx="136578" cy="158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rot="5400000" flipH="1" flipV="1">
            <a:off x="5943599" y="2247255"/>
            <a:ext cx="387458" cy="371959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bgerundetes Rechteck 62"/>
          <p:cNvSpPr/>
          <p:nvPr/>
        </p:nvSpPr>
        <p:spPr>
          <a:xfrm>
            <a:off x="4596863" y="1436569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Channel</a:t>
            </a:r>
          </a:p>
        </p:txBody>
      </p:sp>
      <p:cxnSp>
        <p:nvCxnSpPr>
          <p:cNvPr id="64" name="Gerade Verbindung 63"/>
          <p:cNvCxnSpPr>
            <a:stCxn id="62" idx="0"/>
            <a:endCxn id="63" idx="2"/>
          </p:cNvCxnSpPr>
          <p:nvPr/>
        </p:nvCxnSpPr>
        <p:spPr>
          <a:xfrm rot="5400000" flipH="1" flipV="1">
            <a:off x="5108115" y="1866377"/>
            <a:ext cx="136578" cy="158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rot="5400000" flipH="1" flipV="1">
            <a:off x="5029369" y="2404338"/>
            <a:ext cx="279933" cy="2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bgerundetes Rechteck 37"/>
          <p:cNvSpPr/>
          <p:nvPr/>
        </p:nvSpPr>
        <p:spPr>
          <a:xfrm>
            <a:off x="3317112" y="1428736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Channel</a:t>
            </a:r>
          </a:p>
        </p:txBody>
      </p:sp>
      <p:cxnSp>
        <p:nvCxnSpPr>
          <p:cNvPr id="49" name="Gerade Verbindung 48"/>
          <p:cNvCxnSpPr>
            <a:stCxn id="36" idx="0"/>
            <a:endCxn id="38" idx="2"/>
          </p:cNvCxnSpPr>
          <p:nvPr/>
        </p:nvCxnSpPr>
        <p:spPr>
          <a:xfrm rot="5400000" flipH="1" flipV="1">
            <a:off x="3828364" y="1858544"/>
            <a:ext cx="136578" cy="158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rot="16200000" flipV="1">
            <a:off x="3979191" y="2251129"/>
            <a:ext cx="418455" cy="379710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bgerundetes Rechteck 57"/>
          <p:cNvSpPr/>
          <p:nvPr/>
        </p:nvSpPr>
        <p:spPr>
          <a:xfrm>
            <a:off x="4055860" y="2508838"/>
            <a:ext cx="699212" cy="226814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1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4832762" y="2508838"/>
            <a:ext cx="699212" cy="226814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2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5609664" y="2508838"/>
            <a:ext cx="699212" cy="226814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3</a:t>
            </a:r>
          </a:p>
        </p:txBody>
      </p:sp>
      <p:sp>
        <p:nvSpPr>
          <p:cNvPr id="66" name="Abgerundetes Rechteck 65"/>
          <p:cNvSpPr/>
          <p:nvPr/>
        </p:nvSpPr>
        <p:spPr>
          <a:xfrm>
            <a:off x="5874752" y="1933131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sp>
        <p:nvSpPr>
          <p:cNvPr id="62" name="Abgerundetes Rechteck 61"/>
          <p:cNvSpPr/>
          <p:nvPr/>
        </p:nvSpPr>
        <p:spPr>
          <a:xfrm>
            <a:off x="4596863" y="1934666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3317112" y="1926833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sp>
        <p:nvSpPr>
          <p:cNvPr id="138" name="Abgerundetes Rechteck 137"/>
          <p:cNvSpPr/>
          <p:nvPr/>
        </p:nvSpPr>
        <p:spPr>
          <a:xfrm>
            <a:off x="1404548" y="1226451"/>
            <a:ext cx="1361724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Abgerundetes Rechteck 136"/>
          <p:cNvSpPr/>
          <p:nvPr/>
        </p:nvSpPr>
        <p:spPr>
          <a:xfrm>
            <a:off x="1475986" y="1145518"/>
            <a:ext cx="1361724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1551704" y="1071546"/>
            <a:ext cx="1361724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Connector</a:t>
            </a:r>
          </a:p>
        </p:txBody>
      </p:sp>
      <p:sp>
        <p:nvSpPr>
          <p:cNvPr id="57" name="Rechteck 56"/>
          <p:cNvSpPr/>
          <p:nvPr/>
        </p:nvSpPr>
        <p:spPr>
          <a:xfrm>
            <a:off x="428596" y="214290"/>
            <a:ext cx="8358246" cy="5929354"/>
          </a:xfrm>
          <a:prstGeom prst="rect">
            <a:avLst/>
          </a:prstGeom>
          <a:solidFill>
            <a:srgbClr val="FFFFF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uppieren 71"/>
          <p:cNvGrpSpPr/>
          <p:nvPr/>
        </p:nvGrpSpPr>
        <p:grpSpPr>
          <a:xfrm>
            <a:off x="133200" y="609364"/>
            <a:ext cx="8867956" cy="4891338"/>
            <a:chOff x="133200" y="-62692"/>
            <a:chExt cx="8867956" cy="4891338"/>
          </a:xfrm>
        </p:grpSpPr>
        <p:sp>
          <p:nvSpPr>
            <p:cNvPr id="61" name="Rechteck 60"/>
            <p:cNvSpPr/>
            <p:nvPr/>
          </p:nvSpPr>
          <p:spPr>
            <a:xfrm>
              <a:off x="142844" y="368365"/>
              <a:ext cx="8858312" cy="4460281"/>
            </a:xfrm>
            <a:prstGeom prst="rect">
              <a:avLst/>
            </a:prstGeom>
            <a:solidFill>
              <a:schemeClr val="bg1"/>
            </a:solidFill>
            <a:ln cap="sq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3200" y="-62692"/>
              <a:ext cx="2814566" cy="4149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09589" y="691108"/>
              <a:ext cx="8607540" cy="3952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bgerundetes Rechteck 24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Server</a:t>
            </a:r>
          </a:p>
        </p:txBody>
      </p:sp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015337" y="4955472"/>
            <a:ext cx="97333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096141" y="4777324"/>
            <a:ext cx="812382" cy="464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Abgerundetes Rechteck 223"/>
          <p:cNvSpPr/>
          <p:nvPr/>
        </p:nvSpPr>
        <p:spPr>
          <a:xfrm>
            <a:off x="2402375" y="2143116"/>
            <a:ext cx="4193958" cy="232834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2596601" y="3768617"/>
            <a:ext cx="1281889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3" name="Abgerundetes Rechteck 222"/>
          <p:cNvSpPr/>
          <p:nvPr/>
        </p:nvSpPr>
        <p:spPr>
          <a:xfrm>
            <a:off x="3956179" y="3768617"/>
            <a:ext cx="2447242" cy="264616"/>
          </a:xfrm>
          <a:prstGeom prst="roundRect">
            <a:avLst>
              <a:gd name="adj" fmla="val 3168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2596601" y="4108838"/>
            <a:ext cx="3806821" cy="26461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sp>
        <p:nvSpPr>
          <p:cNvPr id="51" name="Abgerundetes Rechteck 50"/>
          <p:cNvSpPr/>
          <p:nvPr/>
        </p:nvSpPr>
        <p:spPr>
          <a:xfrm>
            <a:off x="2596601" y="3088175"/>
            <a:ext cx="1281889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Commit Manager</a:t>
            </a:r>
          </a:p>
        </p:txBody>
      </p:sp>
      <p:sp>
        <p:nvSpPr>
          <p:cNvPr id="52" name="Abgerundetes Rechteck 51"/>
          <p:cNvSpPr/>
          <p:nvPr/>
        </p:nvSpPr>
        <p:spPr>
          <a:xfrm>
            <a:off x="2596601" y="2747954"/>
            <a:ext cx="1281889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Notifcation Manager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956179" y="3428396"/>
            <a:ext cx="2447242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Query Manager / Handlers</a:t>
            </a:r>
          </a:p>
        </p:txBody>
      </p:sp>
      <p:sp>
        <p:nvSpPr>
          <p:cNvPr id="55" name="Abgerundetes Rechteck 54"/>
          <p:cNvSpPr/>
          <p:nvPr/>
        </p:nvSpPr>
        <p:spPr>
          <a:xfrm>
            <a:off x="2596601" y="3428396"/>
            <a:ext cx="1281889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Lock Manager</a:t>
            </a:r>
          </a:p>
        </p:txBody>
      </p:sp>
      <p:sp>
        <p:nvSpPr>
          <p:cNvPr id="56" name="Abgerundetes Rechteck 55"/>
          <p:cNvSpPr/>
          <p:nvPr/>
        </p:nvSpPr>
        <p:spPr>
          <a:xfrm>
            <a:off x="3956179" y="3088175"/>
            <a:ext cx="2447242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Read / Write Access Handlers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3956179" y="2407732"/>
            <a:ext cx="2447242" cy="604838"/>
          </a:xfrm>
          <a:prstGeom prst="roundRect">
            <a:avLst>
              <a:gd name="adj" fmla="val 161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8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 Manager</a:t>
            </a:r>
          </a:p>
        </p:txBody>
      </p:sp>
      <p:sp>
        <p:nvSpPr>
          <p:cNvPr id="29" name="Ellipse 28"/>
          <p:cNvSpPr/>
          <p:nvPr/>
        </p:nvSpPr>
        <p:spPr>
          <a:xfrm>
            <a:off x="500034" y="609363"/>
            <a:ext cx="285752" cy="285752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Gerade Verbindung 30"/>
          <p:cNvCxnSpPr>
            <a:stCxn id="29" idx="6"/>
            <a:endCxn id="33" idx="1"/>
          </p:cNvCxnSpPr>
          <p:nvPr/>
        </p:nvCxnSpPr>
        <p:spPr>
          <a:xfrm>
            <a:off x="785786" y="752239"/>
            <a:ext cx="785818" cy="1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bgerundetes Rechteck 32"/>
          <p:cNvSpPr/>
          <p:nvPr/>
        </p:nvSpPr>
        <p:spPr>
          <a:xfrm>
            <a:off x="1571604" y="571480"/>
            <a:ext cx="1315428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Acceptor</a:t>
            </a:r>
          </a:p>
        </p:txBody>
      </p:sp>
      <p:cxnSp>
        <p:nvCxnSpPr>
          <p:cNvPr id="43" name="Gerade Verbindung 42"/>
          <p:cNvCxnSpPr>
            <a:stCxn id="35" idx="0"/>
            <a:endCxn id="33" idx="2"/>
          </p:cNvCxnSpPr>
          <p:nvPr/>
        </p:nvCxnSpPr>
        <p:spPr>
          <a:xfrm rot="16200000" flipV="1">
            <a:off x="2161669" y="1000649"/>
            <a:ext cx="138547" cy="324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35" idx="3"/>
            <a:endCxn id="38" idx="0"/>
          </p:cNvCxnSpPr>
          <p:nvPr/>
        </p:nvCxnSpPr>
        <p:spPr>
          <a:xfrm>
            <a:off x="2913428" y="1252306"/>
            <a:ext cx="983225" cy="176430"/>
          </a:xfrm>
          <a:prstGeom prst="bentConnector2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/>
          <p:cNvCxnSpPr>
            <a:stCxn id="35" idx="3"/>
            <a:endCxn id="63" idx="0"/>
          </p:cNvCxnSpPr>
          <p:nvPr/>
        </p:nvCxnSpPr>
        <p:spPr>
          <a:xfrm>
            <a:off x="2913428" y="1252306"/>
            <a:ext cx="2262976" cy="184263"/>
          </a:xfrm>
          <a:prstGeom prst="bentConnector2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>
            <a:stCxn id="35" idx="3"/>
            <a:endCxn id="67" idx="0"/>
          </p:cNvCxnSpPr>
          <p:nvPr/>
        </p:nvCxnSpPr>
        <p:spPr>
          <a:xfrm>
            <a:off x="2913428" y="1252306"/>
            <a:ext cx="3540865" cy="182728"/>
          </a:xfrm>
          <a:prstGeom prst="bentConnector2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Abgerundetes Rechteck 66"/>
          <p:cNvSpPr/>
          <p:nvPr/>
        </p:nvSpPr>
        <p:spPr>
          <a:xfrm>
            <a:off x="5874752" y="1435034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Channel</a:t>
            </a:r>
          </a:p>
        </p:txBody>
      </p:sp>
      <p:cxnSp>
        <p:nvCxnSpPr>
          <p:cNvPr id="68" name="Gerade Verbindung 67"/>
          <p:cNvCxnSpPr>
            <a:stCxn id="66" idx="0"/>
            <a:endCxn id="67" idx="2"/>
          </p:cNvCxnSpPr>
          <p:nvPr/>
        </p:nvCxnSpPr>
        <p:spPr>
          <a:xfrm rot="5400000" flipH="1" flipV="1">
            <a:off x="6386004" y="1864842"/>
            <a:ext cx="136578" cy="158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rot="5400000" flipH="1" flipV="1">
            <a:off x="5943599" y="2247255"/>
            <a:ext cx="387458" cy="371959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bgerundetes Rechteck 62"/>
          <p:cNvSpPr/>
          <p:nvPr/>
        </p:nvSpPr>
        <p:spPr>
          <a:xfrm>
            <a:off x="4596863" y="1436569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Channel</a:t>
            </a:r>
          </a:p>
        </p:txBody>
      </p:sp>
      <p:cxnSp>
        <p:nvCxnSpPr>
          <p:cNvPr id="64" name="Gerade Verbindung 63"/>
          <p:cNvCxnSpPr>
            <a:stCxn id="62" idx="0"/>
            <a:endCxn id="63" idx="2"/>
          </p:cNvCxnSpPr>
          <p:nvPr/>
        </p:nvCxnSpPr>
        <p:spPr>
          <a:xfrm rot="5400000" flipH="1" flipV="1">
            <a:off x="5108115" y="1866377"/>
            <a:ext cx="136578" cy="158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rot="5400000" flipH="1" flipV="1">
            <a:off x="5029369" y="2404338"/>
            <a:ext cx="279933" cy="2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bgerundetes Rechteck 37"/>
          <p:cNvSpPr/>
          <p:nvPr/>
        </p:nvSpPr>
        <p:spPr>
          <a:xfrm>
            <a:off x="3317112" y="1428736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Channel</a:t>
            </a:r>
          </a:p>
        </p:txBody>
      </p:sp>
      <p:cxnSp>
        <p:nvCxnSpPr>
          <p:cNvPr id="49" name="Gerade Verbindung 48"/>
          <p:cNvCxnSpPr>
            <a:stCxn id="36" idx="0"/>
            <a:endCxn id="38" idx="2"/>
          </p:cNvCxnSpPr>
          <p:nvPr/>
        </p:nvCxnSpPr>
        <p:spPr>
          <a:xfrm rot="5400000" flipH="1" flipV="1">
            <a:off x="3828364" y="1858544"/>
            <a:ext cx="136578" cy="158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rot="16200000" flipV="1">
            <a:off x="3979191" y="2251129"/>
            <a:ext cx="418455" cy="379710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bgerundetes Rechteck 57"/>
          <p:cNvSpPr/>
          <p:nvPr/>
        </p:nvSpPr>
        <p:spPr>
          <a:xfrm>
            <a:off x="4055860" y="2508838"/>
            <a:ext cx="699212" cy="226814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1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4832762" y="2508838"/>
            <a:ext cx="699212" cy="226814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2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5609664" y="2508838"/>
            <a:ext cx="699212" cy="226814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3</a:t>
            </a:r>
          </a:p>
        </p:txBody>
      </p:sp>
      <p:sp>
        <p:nvSpPr>
          <p:cNvPr id="66" name="Abgerundetes Rechteck 65"/>
          <p:cNvSpPr/>
          <p:nvPr/>
        </p:nvSpPr>
        <p:spPr>
          <a:xfrm>
            <a:off x="5874752" y="1933131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sp>
        <p:nvSpPr>
          <p:cNvPr id="62" name="Abgerundetes Rechteck 61"/>
          <p:cNvSpPr/>
          <p:nvPr/>
        </p:nvSpPr>
        <p:spPr>
          <a:xfrm>
            <a:off x="4596863" y="1934666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3317112" y="1926833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sp>
        <p:nvSpPr>
          <p:cNvPr id="138" name="Abgerundetes Rechteck 137"/>
          <p:cNvSpPr/>
          <p:nvPr/>
        </p:nvSpPr>
        <p:spPr>
          <a:xfrm>
            <a:off x="1404548" y="1226451"/>
            <a:ext cx="1361724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Abgerundetes Rechteck 136"/>
          <p:cNvSpPr/>
          <p:nvPr/>
        </p:nvSpPr>
        <p:spPr>
          <a:xfrm>
            <a:off x="1475986" y="1145518"/>
            <a:ext cx="1361724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1551704" y="1071546"/>
            <a:ext cx="1361724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Connector</a:t>
            </a:r>
          </a:p>
        </p:txBody>
      </p:sp>
      <p:sp>
        <p:nvSpPr>
          <p:cNvPr id="57" name="Rechteck 56"/>
          <p:cNvSpPr/>
          <p:nvPr/>
        </p:nvSpPr>
        <p:spPr>
          <a:xfrm>
            <a:off x="428596" y="214290"/>
            <a:ext cx="8358246" cy="5929354"/>
          </a:xfrm>
          <a:prstGeom prst="rect">
            <a:avLst/>
          </a:prstGeom>
          <a:solidFill>
            <a:srgbClr val="FFFFF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uppieren 49"/>
          <p:cNvGrpSpPr/>
          <p:nvPr/>
        </p:nvGrpSpPr>
        <p:grpSpPr>
          <a:xfrm>
            <a:off x="500035" y="276548"/>
            <a:ext cx="8286807" cy="5795658"/>
            <a:chOff x="1206665" y="-38318"/>
            <a:chExt cx="8286807" cy="5795658"/>
          </a:xfrm>
        </p:grpSpPr>
        <p:sp>
          <p:nvSpPr>
            <p:cNvPr id="61" name="Rechteck 60"/>
            <p:cNvSpPr/>
            <p:nvPr/>
          </p:nvSpPr>
          <p:spPr>
            <a:xfrm>
              <a:off x="1214413" y="368365"/>
              <a:ext cx="8279059" cy="5388975"/>
            </a:xfrm>
            <a:prstGeom prst="rect">
              <a:avLst/>
            </a:prstGeom>
            <a:solidFill>
              <a:schemeClr val="bg1"/>
            </a:solidFill>
            <a:ln cap="sq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75985" y="542933"/>
              <a:ext cx="7800757" cy="51397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06665" y="-38318"/>
              <a:ext cx="2627708" cy="4002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642911" y="428603"/>
            <a:ext cx="3286147" cy="3399119"/>
          </a:xfrm>
          <a:prstGeom prst="roundRect">
            <a:avLst>
              <a:gd name="adj" fmla="val 59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Client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1" name="Gerade Verbindung 45"/>
          <p:cNvCxnSpPr>
            <a:stCxn id="74" idx="3"/>
          </p:cNvCxnSpPr>
          <p:nvPr/>
        </p:nvCxnSpPr>
        <p:spPr>
          <a:xfrm>
            <a:off x="2933328" y="3313089"/>
            <a:ext cx="1514686" cy="3548"/>
          </a:xfrm>
          <a:prstGeom prst="straightConnector1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pieren 44"/>
          <p:cNvGrpSpPr/>
          <p:nvPr/>
        </p:nvGrpSpPr>
        <p:grpSpPr>
          <a:xfrm>
            <a:off x="4357687" y="3092428"/>
            <a:ext cx="4286280" cy="2922464"/>
            <a:chOff x="1000100" y="428604"/>
            <a:chExt cx="6286544" cy="4286280"/>
          </a:xfrm>
        </p:grpSpPr>
        <p:sp>
          <p:nvSpPr>
            <p:cNvPr id="25" name="Abgerundetes Rechteck 24"/>
            <p:cNvSpPr/>
            <p:nvPr/>
          </p:nvSpPr>
          <p:spPr>
            <a:xfrm>
              <a:off x="1142975" y="428604"/>
              <a:ext cx="6143669" cy="4286280"/>
            </a:xfrm>
            <a:prstGeom prst="roundRect">
              <a:avLst>
                <a:gd name="adj" fmla="val 3805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smtClean="0">
                  <a:latin typeface="Arial" pitchFamily="34" charset="0"/>
                  <a:cs typeface="Arial" pitchFamily="34" charset="0"/>
                </a:rPr>
                <a:t>Server</a:t>
              </a:r>
            </a:p>
          </p:txBody>
        </p:sp>
        <p:sp>
          <p:nvSpPr>
            <p:cNvPr id="224" name="Abgerundetes Rechteck 223"/>
            <p:cNvSpPr/>
            <p:nvPr/>
          </p:nvSpPr>
          <p:spPr>
            <a:xfrm>
              <a:off x="2402375" y="2143116"/>
              <a:ext cx="4193958" cy="232834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5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2" name="Abgerundetes Rechteck 221"/>
            <p:cNvSpPr/>
            <p:nvPr/>
          </p:nvSpPr>
          <p:spPr>
            <a:xfrm>
              <a:off x="2596601" y="3768617"/>
              <a:ext cx="1281889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Package Registry</a:t>
              </a:r>
            </a:p>
          </p:txBody>
        </p:sp>
        <p:sp>
          <p:nvSpPr>
            <p:cNvPr id="223" name="Abgerundetes Rechteck 222"/>
            <p:cNvSpPr/>
            <p:nvPr/>
          </p:nvSpPr>
          <p:spPr>
            <a:xfrm>
              <a:off x="3956179" y="3768617"/>
              <a:ext cx="2447242" cy="264616"/>
            </a:xfrm>
            <a:prstGeom prst="roundRect">
              <a:avLst>
                <a:gd name="adj" fmla="val 3168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Revision Manager</a:t>
              </a:r>
            </a:p>
          </p:txBody>
        </p:sp>
        <p:sp>
          <p:nvSpPr>
            <p:cNvPr id="230" name="Abgerundetes Rechteck 229"/>
            <p:cNvSpPr/>
            <p:nvPr/>
          </p:nvSpPr>
          <p:spPr>
            <a:xfrm>
              <a:off x="2596601" y="4108838"/>
              <a:ext cx="3806821" cy="264616"/>
            </a:xfrm>
            <a:prstGeom prst="roundRect">
              <a:avLst>
                <a:gd name="adj" fmla="val 2884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Store</a:t>
              </a:r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596601" y="3088175"/>
              <a:ext cx="1281889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Commit Manager</a:t>
              </a:r>
            </a:p>
          </p:txBody>
        </p:sp>
        <p:sp>
          <p:nvSpPr>
            <p:cNvPr id="52" name="Abgerundetes Rechteck 51"/>
            <p:cNvSpPr/>
            <p:nvPr/>
          </p:nvSpPr>
          <p:spPr>
            <a:xfrm>
              <a:off x="2596601" y="2747954"/>
              <a:ext cx="1281889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Notifcation Manager</a:t>
              </a:r>
            </a:p>
          </p:txBody>
        </p:sp>
        <p:sp>
          <p:nvSpPr>
            <p:cNvPr id="53" name="Abgerundetes Rechteck 52"/>
            <p:cNvSpPr/>
            <p:nvPr/>
          </p:nvSpPr>
          <p:spPr>
            <a:xfrm>
              <a:off x="3956179" y="3428396"/>
              <a:ext cx="2447242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Query Manager / Handlers</a:t>
              </a:r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2596601" y="3428396"/>
              <a:ext cx="1281889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Lock Manager</a:t>
              </a:r>
            </a:p>
          </p:txBody>
        </p:sp>
        <p:sp>
          <p:nvSpPr>
            <p:cNvPr id="56" name="Abgerundetes Rechteck 55"/>
            <p:cNvSpPr/>
            <p:nvPr/>
          </p:nvSpPr>
          <p:spPr>
            <a:xfrm>
              <a:off x="3956179" y="3088175"/>
              <a:ext cx="2447242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Read / Write Access Handlers</a:t>
              </a:r>
            </a:p>
          </p:txBody>
        </p:sp>
        <p:sp>
          <p:nvSpPr>
            <p:cNvPr id="54" name="Abgerundetes Rechteck 53"/>
            <p:cNvSpPr/>
            <p:nvPr/>
          </p:nvSpPr>
          <p:spPr>
            <a:xfrm>
              <a:off x="3956179" y="2407732"/>
              <a:ext cx="2447242" cy="604838"/>
            </a:xfrm>
            <a:prstGeom prst="roundRect">
              <a:avLst>
                <a:gd name="adj" fmla="val 1611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5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5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5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Session Manager</a:t>
              </a:r>
            </a:p>
          </p:txBody>
        </p:sp>
        <p:sp>
          <p:nvSpPr>
            <p:cNvPr id="29" name="Ellipse 28"/>
            <p:cNvSpPr/>
            <p:nvPr/>
          </p:nvSpPr>
          <p:spPr>
            <a:xfrm>
              <a:off x="1000100" y="609363"/>
              <a:ext cx="285752" cy="285752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1" name="Gerade Verbindung 30"/>
            <p:cNvCxnSpPr>
              <a:stCxn id="29" idx="6"/>
              <a:endCxn id="33" idx="1"/>
            </p:cNvCxnSpPr>
            <p:nvPr/>
          </p:nvCxnSpPr>
          <p:spPr>
            <a:xfrm>
              <a:off x="1285852" y="752239"/>
              <a:ext cx="285752" cy="1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Abgerundetes Rechteck 32"/>
            <p:cNvSpPr/>
            <p:nvPr/>
          </p:nvSpPr>
          <p:spPr>
            <a:xfrm>
              <a:off x="1571604" y="571480"/>
              <a:ext cx="1315428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Acceptor</a:t>
              </a:r>
            </a:p>
          </p:txBody>
        </p:sp>
        <p:cxnSp>
          <p:nvCxnSpPr>
            <p:cNvPr id="43" name="Gerade Verbindung 42"/>
            <p:cNvCxnSpPr>
              <a:stCxn id="35" idx="0"/>
              <a:endCxn id="33" idx="2"/>
            </p:cNvCxnSpPr>
            <p:nvPr/>
          </p:nvCxnSpPr>
          <p:spPr>
            <a:xfrm rot="16200000" flipV="1">
              <a:off x="2161669" y="1000649"/>
              <a:ext cx="138547" cy="324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>
              <a:stCxn id="35" idx="3"/>
              <a:endCxn id="38" idx="0"/>
            </p:cNvCxnSpPr>
            <p:nvPr/>
          </p:nvCxnSpPr>
          <p:spPr>
            <a:xfrm>
              <a:off x="2913428" y="1252306"/>
              <a:ext cx="983225" cy="176430"/>
            </a:xfrm>
            <a:prstGeom prst="bentConnector2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96"/>
            <p:cNvCxnSpPr>
              <a:stCxn id="35" idx="3"/>
              <a:endCxn id="63" idx="0"/>
            </p:cNvCxnSpPr>
            <p:nvPr/>
          </p:nvCxnSpPr>
          <p:spPr>
            <a:xfrm>
              <a:off x="2913428" y="1252306"/>
              <a:ext cx="2262976" cy="184263"/>
            </a:xfrm>
            <a:prstGeom prst="bentConnector2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99"/>
            <p:cNvCxnSpPr>
              <a:stCxn id="35" idx="3"/>
              <a:endCxn id="67" idx="0"/>
            </p:cNvCxnSpPr>
            <p:nvPr/>
          </p:nvCxnSpPr>
          <p:spPr>
            <a:xfrm>
              <a:off x="2913428" y="1252306"/>
              <a:ext cx="3540865" cy="182728"/>
            </a:xfrm>
            <a:prstGeom prst="bentConnector2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Abgerundetes Rechteck 66"/>
            <p:cNvSpPr/>
            <p:nvPr/>
          </p:nvSpPr>
          <p:spPr>
            <a:xfrm>
              <a:off x="5874752" y="1435034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Channel</a:t>
              </a:r>
            </a:p>
          </p:txBody>
        </p:sp>
        <p:cxnSp>
          <p:nvCxnSpPr>
            <p:cNvPr id="68" name="Gerade Verbindung 67"/>
            <p:cNvCxnSpPr>
              <a:stCxn id="66" idx="0"/>
              <a:endCxn id="67" idx="2"/>
            </p:cNvCxnSpPr>
            <p:nvPr/>
          </p:nvCxnSpPr>
          <p:spPr>
            <a:xfrm rot="5400000" flipH="1" flipV="1">
              <a:off x="6386004" y="1864842"/>
              <a:ext cx="136578" cy="158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68"/>
            <p:cNvCxnSpPr/>
            <p:nvPr/>
          </p:nvCxnSpPr>
          <p:spPr>
            <a:xfrm rot="5400000" flipH="1" flipV="1">
              <a:off x="5943599" y="2247255"/>
              <a:ext cx="387458" cy="37195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Abgerundetes Rechteck 62"/>
            <p:cNvSpPr/>
            <p:nvPr/>
          </p:nvSpPr>
          <p:spPr>
            <a:xfrm>
              <a:off x="4596863" y="1436569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Channel</a:t>
              </a:r>
            </a:p>
          </p:txBody>
        </p:sp>
        <p:cxnSp>
          <p:nvCxnSpPr>
            <p:cNvPr id="64" name="Gerade Verbindung 63"/>
            <p:cNvCxnSpPr>
              <a:stCxn id="62" idx="0"/>
              <a:endCxn id="63" idx="2"/>
            </p:cNvCxnSpPr>
            <p:nvPr/>
          </p:nvCxnSpPr>
          <p:spPr>
            <a:xfrm rot="5400000" flipH="1" flipV="1">
              <a:off x="5108115" y="1866377"/>
              <a:ext cx="136578" cy="158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64"/>
            <p:cNvCxnSpPr/>
            <p:nvPr/>
          </p:nvCxnSpPr>
          <p:spPr>
            <a:xfrm rot="5400000" flipH="1" flipV="1">
              <a:off x="5029369" y="2404338"/>
              <a:ext cx="279933" cy="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Abgerundetes Rechteck 37"/>
            <p:cNvSpPr/>
            <p:nvPr/>
          </p:nvSpPr>
          <p:spPr>
            <a:xfrm>
              <a:off x="3317112" y="1428736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Channel</a:t>
              </a:r>
            </a:p>
          </p:txBody>
        </p:sp>
        <p:cxnSp>
          <p:nvCxnSpPr>
            <p:cNvPr id="49" name="Gerade Verbindung 48"/>
            <p:cNvCxnSpPr>
              <a:stCxn id="36" idx="0"/>
              <a:endCxn id="38" idx="2"/>
            </p:cNvCxnSpPr>
            <p:nvPr/>
          </p:nvCxnSpPr>
          <p:spPr>
            <a:xfrm rot="5400000" flipH="1" flipV="1">
              <a:off x="3828364" y="1858544"/>
              <a:ext cx="136578" cy="158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 rot="16200000" flipV="1">
              <a:off x="3979191" y="2251129"/>
              <a:ext cx="418455" cy="37971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Abgerundetes Rechteck 57"/>
            <p:cNvSpPr/>
            <p:nvPr/>
          </p:nvSpPr>
          <p:spPr>
            <a:xfrm>
              <a:off x="4055860" y="2508838"/>
              <a:ext cx="699212" cy="226814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Session </a:t>
              </a:r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4832762" y="2508838"/>
              <a:ext cx="699212" cy="226814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Session </a:t>
              </a:r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609664" y="2508838"/>
              <a:ext cx="699212" cy="226814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Session</a:t>
              </a:r>
            </a:p>
          </p:txBody>
        </p:sp>
        <p:sp>
          <p:nvSpPr>
            <p:cNvPr id="66" name="Abgerundetes Rechteck 65"/>
            <p:cNvSpPr/>
            <p:nvPr/>
          </p:nvSpPr>
          <p:spPr>
            <a:xfrm>
              <a:off x="5874752" y="1933131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Protocol</a:t>
              </a:r>
            </a:p>
          </p:txBody>
        </p:sp>
        <p:sp>
          <p:nvSpPr>
            <p:cNvPr id="62" name="Abgerundetes Rechteck 61"/>
            <p:cNvSpPr/>
            <p:nvPr/>
          </p:nvSpPr>
          <p:spPr>
            <a:xfrm>
              <a:off x="4596863" y="1934666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Protocol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3317112" y="1926833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Protocol</a:t>
              </a:r>
            </a:p>
          </p:txBody>
        </p:sp>
        <p:sp>
          <p:nvSpPr>
            <p:cNvPr id="138" name="Abgerundetes Rechteck 137"/>
            <p:cNvSpPr/>
            <p:nvPr/>
          </p:nvSpPr>
          <p:spPr>
            <a:xfrm>
              <a:off x="1404548" y="1226451"/>
              <a:ext cx="1361724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" name="Abgerundetes Rechteck 136"/>
            <p:cNvSpPr/>
            <p:nvPr/>
          </p:nvSpPr>
          <p:spPr>
            <a:xfrm>
              <a:off x="1475986" y="1145518"/>
              <a:ext cx="1361724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1551704" y="1071546"/>
              <a:ext cx="1361724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Connector</a:t>
              </a:r>
            </a:p>
          </p:txBody>
        </p:sp>
      </p:grpSp>
      <p:sp>
        <p:nvSpPr>
          <p:cNvPr id="70" name="Abgerundetes Rechteck 69"/>
          <p:cNvSpPr/>
          <p:nvPr/>
        </p:nvSpPr>
        <p:spPr>
          <a:xfrm>
            <a:off x="1672924" y="2495977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Channel</a:t>
            </a:r>
          </a:p>
        </p:txBody>
      </p:sp>
      <p:cxnSp>
        <p:nvCxnSpPr>
          <p:cNvPr id="71" name="Gerade Verbindung 70"/>
          <p:cNvCxnSpPr>
            <a:stCxn id="73" idx="2"/>
            <a:endCxn id="70" idx="0"/>
          </p:cNvCxnSpPr>
          <p:nvPr/>
        </p:nvCxnSpPr>
        <p:spPr>
          <a:xfrm rot="5400000">
            <a:off x="2130696" y="2374206"/>
            <a:ext cx="243540" cy="2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>
            <a:stCxn id="74" idx="0"/>
            <a:endCxn id="70" idx="2"/>
          </p:cNvCxnSpPr>
          <p:nvPr/>
        </p:nvCxnSpPr>
        <p:spPr>
          <a:xfrm rot="16200000" flipV="1">
            <a:off x="2115050" y="2994912"/>
            <a:ext cx="274833" cy="1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Abgerundetes Rechteck 73"/>
          <p:cNvSpPr/>
          <p:nvPr/>
        </p:nvSpPr>
        <p:spPr>
          <a:xfrm>
            <a:off x="1571604" y="3132329"/>
            <a:ext cx="1361724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Connector</a:t>
            </a:r>
          </a:p>
        </p:txBody>
      </p:sp>
      <p:sp>
        <p:nvSpPr>
          <p:cNvPr id="89" name="Abgerundetes Rechteck 88"/>
          <p:cNvSpPr/>
          <p:nvPr/>
        </p:nvSpPr>
        <p:spPr>
          <a:xfrm>
            <a:off x="954640" y="1069381"/>
            <a:ext cx="2688666" cy="1002297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</p:txBody>
      </p:sp>
      <p:sp>
        <p:nvSpPr>
          <p:cNvPr id="73" name="Abgerundetes Rechteck 72"/>
          <p:cNvSpPr/>
          <p:nvPr/>
        </p:nvSpPr>
        <p:spPr>
          <a:xfrm>
            <a:off x="1672926" y="1890918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4" grpId="0" animBg="1"/>
      <p:bldP spid="7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642911" y="428603"/>
            <a:ext cx="3286147" cy="3399119"/>
          </a:xfrm>
          <a:prstGeom prst="roundRect">
            <a:avLst>
              <a:gd name="adj" fmla="val 59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Client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1" name="Gerade Verbindung 45"/>
          <p:cNvCxnSpPr>
            <a:stCxn id="74" idx="3"/>
          </p:cNvCxnSpPr>
          <p:nvPr/>
        </p:nvCxnSpPr>
        <p:spPr>
          <a:xfrm>
            <a:off x="2933328" y="3313089"/>
            <a:ext cx="1514686" cy="3548"/>
          </a:xfrm>
          <a:prstGeom prst="straightConnector1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44"/>
          <p:cNvGrpSpPr/>
          <p:nvPr/>
        </p:nvGrpSpPr>
        <p:grpSpPr>
          <a:xfrm>
            <a:off x="4357687" y="3092428"/>
            <a:ext cx="4286280" cy="2922464"/>
            <a:chOff x="1000100" y="428604"/>
            <a:chExt cx="6286544" cy="4286280"/>
          </a:xfrm>
        </p:grpSpPr>
        <p:sp>
          <p:nvSpPr>
            <p:cNvPr id="25" name="Abgerundetes Rechteck 24"/>
            <p:cNvSpPr/>
            <p:nvPr/>
          </p:nvSpPr>
          <p:spPr>
            <a:xfrm>
              <a:off x="1142975" y="428604"/>
              <a:ext cx="6143669" cy="4286280"/>
            </a:xfrm>
            <a:prstGeom prst="roundRect">
              <a:avLst>
                <a:gd name="adj" fmla="val 3805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smtClean="0">
                  <a:latin typeface="Arial" pitchFamily="34" charset="0"/>
                  <a:cs typeface="Arial" pitchFamily="34" charset="0"/>
                </a:rPr>
                <a:t>Server</a:t>
              </a:r>
            </a:p>
          </p:txBody>
        </p:sp>
        <p:sp>
          <p:nvSpPr>
            <p:cNvPr id="224" name="Abgerundetes Rechteck 223"/>
            <p:cNvSpPr/>
            <p:nvPr/>
          </p:nvSpPr>
          <p:spPr>
            <a:xfrm>
              <a:off x="2402375" y="2143116"/>
              <a:ext cx="4193958" cy="232834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5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2" name="Abgerundetes Rechteck 221"/>
            <p:cNvSpPr/>
            <p:nvPr/>
          </p:nvSpPr>
          <p:spPr>
            <a:xfrm>
              <a:off x="2596601" y="3768617"/>
              <a:ext cx="1281889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Package Registry</a:t>
              </a:r>
            </a:p>
          </p:txBody>
        </p:sp>
        <p:sp>
          <p:nvSpPr>
            <p:cNvPr id="223" name="Abgerundetes Rechteck 222"/>
            <p:cNvSpPr/>
            <p:nvPr/>
          </p:nvSpPr>
          <p:spPr>
            <a:xfrm>
              <a:off x="3956179" y="3768617"/>
              <a:ext cx="2447242" cy="264616"/>
            </a:xfrm>
            <a:prstGeom prst="roundRect">
              <a:avLst>
                <a:gd name="adj" fmla="val 3168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Revision Manager</a:t>
              </a:r>
            </a:p>
          </p:txBody>
        </p:sp>
        <p:sp>
          <p:nvSpPr>
            <p:cNvPr id="230" name="Abgerundetes Rechteck 229"/>
            <p:cNvSpPr/>
            <p:nvPr/>
          </p:nvSpPr>
          <p:spPr>
            <a:xfrm>
              <a:off x="2596601" y="4108838"/>
              <a:ext cx="3806821" cy="264616"/>
            </a:xfrm>
            <a:prstGeom prst="roundRect">
              <a:avLst>
                <a:gd name="adj" fmla="val 2884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Store</a:t>
              </a:r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596601" y="3088175"/>
              <a:ext cx="1281889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Commit Manager</a:t>
              </a:r>
            </a:p>
          </p:txBody>
        </p:sp>
        <p:sp>
          <p:nvSpPr>
            <p:cNvPr id="52" name="Abgerundetes Rechteck 51"/>
            <p:cNvSpPr/>
            <p:nvPr/>
          </p:nvSpPr>
          <p:spPr>
            <a:xfrm>
              <a:off x="2596601" y="2747954"/>
              <a:ext cx="1281889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Notifcation Manager</a:t>
              </a:r>
            </a:p>
          </p:txBody>
        </p:sp>
        <p:sp>
          <p:nvSpPr>
            <p:cNvPr id="53" name="Abgerundetes Rechteck 52"/>
            <p:cNvSpPr/>
            <p:nvPr/>
          </p:nvSpPr>
          <p:spPr>
            <a:xfrm>
              <a:off x="3956179" y="3428396"/>
              <a:ext cx="2447242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Query Manager / Handlers</a:t>
              </a:r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2596601" y="3428396"/>
              <a:ext cx="1281889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Lock Manager</a:t>
              </a:r>
            </a:p>
          </p:txBody>
        </p:sp>
        <p:sp>
          <p:nvSpPr>
            <p:cNvPr id="56" name="Abgerundetes Rechteck 55"/>
            <p:cNvSpPr/>
            <p:nvPr/>
          </p:nvSpPr>
          <p:spPr>
            <a:xfrm>
              <a:off x="3956179" y="3088175"/>
              <a:ext cx="2447242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Read / Write Access Handlers</a:t>
              </a:r>
            </a:p>
          </p:txBody>
        </p:sp>
        <p:sp>
          <p:nvSpPr>
            <p:cNvPr id="54" name="Abgerundetes Rechteck 53"/>
            <p:cNvSpPr/>
            <p:nvPr/>
          </p:nvSpPr>
          <p:spPr>
            <a:xfrm>
              <a:off x="3956179" y="2407732"/>
              <a:ext cx="2447242" cy="604838"/>
            </a:xfrm>
            <a:prstGeom prst="roundRect">
              <a:avLst>
                <a:gd name="adj" fmla="val 1611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5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5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5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Session Manager</a:t>
              </a:r>
            </a:p>
          </p:txBody>
        </p:sp>
        <p:sp>
          <p:nvSpPr>
            <p:cNvPr id="29" name="Ellipse 28"/>
            <p:cNvSpPr/>
            <p:nvPr/>
          </p:nvSpPr>
          <p:spPr>
            <a:xfrm>
              <a:off x="1000100" y="609363"/>
              <a:ext cx="285752" cy="285752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1" name="Gerade Verbindung 30"/>
            <p:cNvCxnSpPr>
              <a:stCxn id="29" idx="6"/>
              <a:endCxn id="33" idx="1"/>
            </p:cNvCxnSpPr>
            <p:nvPr/>
          </p:nvCxnSpPr>
          <p:spPr>
            <a:xfrm>
              <a:off x="1285852" y="752239"/>
              <a:ext cx="285752" cy="1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Abgerundetes Rechteck 32"/>
            <p:cNvSpPr/>
            <p:nvPr/>
          </p:nvSpPr>
          <p:spPr>
            <a:xfrm>
              <a:off x="1571604" y="571480"/>
              <a:ext cx="1315428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Acceptor</a:t>
              </a:r>
            </a:p>
          </p:txBody>
        </p:sp>
        <p:cxnSp>
          <p:nvCxnSpPr>
            <p:cNvPr id="43" name="Gerade Verbindung 42"/>
            <p:cNvCxnSpPr>
              <a:stCxn id="35" idx="0"/>
              <a:endCxn id="33" idx="2"/>
            </p:cNvCxnSpPr>
            <p:nvPr/>
          </p:nvCxnSpPr>
          <p:spPr>
            <a:xfrm rot="16200000" flipV="1">
              <a:off x="2161669" y="1000649"/>
              <a:ext cx="138547" cy="324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>
              <a:stCxn id="35" idx="3"/>
              <a:endCxn id="38" idx="0"/>
            </p:cNvCxnSpPr>
            <p:nvPr/>
          </p:nvCxnSpPr>
          <p:spPr>
            <a:xfrm>
              <a:off x="2913428" y="1252306"/>
              <a:ext cx="983225" cy="176430"/>
            </a:xfrm>
            <a:prstGeom prst="bentConnector2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96"/>
            <p:cNvCxnSpPr>
              <a:stCxn id="35" idx="3"/>
              <a:endCxn id="63" idx="0"/>
            </p:cNvCxnSpPr>
            <p:nvPr/>
          </p:nvCxnSpPr>
          <p:spPr>
            <a:xfrm>
              <a:off x="2913428" y="1252306"/>
              <a:ext cx="2262976" cy="184263"/>
            </a:xfrm>
            <a:prstGeom prst="bentConnector2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99"/>
            <p:cNvCxnSpPr>
              <a:stCxn id="35" idx="3"/>
              <a:endCxn id="67" idx="0"/>
            </p:cNvCxnSpPr>
            <p:nvPr/>
          </p:nvCxnSpPr>
          <p:spPr>
            <a:xfrm>
              <a:off x="2913428" y="1252306"/>
              <a:ext cx="3540865" cy="182728"/>
            </a:xfrm>
            <a:prstGeom prst="bentConnector2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Abgerundetes Rechteck 66"/>
            <p:cNvSpPr/>
            <p:nvPr/>
          </p:nvSpPr>
          <p:spPr>
            <a:xfrm>
              <a:off x="5874752" y="1435034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Channel</a:t>
              </a:r>
            </a:p>
          </p:txBody>
        </p:sp>
        <p:cxnSp>
          <p:nvCxnSpPr>
            <p:cNvPr id="68" name="Gerade Verbindung 67"/>
            <p:cNvCxnSpPr>
              <a:stCxn id="66" idx="0"/>
              <a:endCxn id="67" idx="2"/>
            </p:cNvCxnSpPr>
            <p:nvPr/>
          </p:nvCxnSpPr>
          <p:spPr>
            <a:xfrm rot="5400000" flipH="1" flipV="1">
              <a:off x="6386004" y="1864842"/>
              <a:ext cx="136578" cy="158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68"/>
            <p:cNvCxnSpPr/>
            <p:nvPr/>
          </p:nvCxnSpPr>
          <p:spPr>
            <a:xfrm rot="5400000" flipH="1" flipV="1">
              <a:off x="5943599" y="2247255"/>
              <a:ext cx="387458" cy="37195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Abgerundetes Rechteck 62"/>
            <p:cNvSpPr/>
            <p:nvPr/>
          </p:nvSpPr>
          <p:spPr>
            <a:xfrm>
              <a:off x="4596863" y="1436569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Channel</a:t>
              </a:r>
            </a:p>
          </p:txBody>
        </p:sp>
        <p:cxnSp>
          <p:nvCxnSpPr>
            <p:cNvPr id="64" name="Gerade Verbindung 63"/>
            <p:cNvCxnSpPr>
              <a:stCxn id="62" idx="0"/>
              <a:endCxn id="63" idx="2"/>
            </p:cNvCxnSpPr>
            <p:nvPr/>
          </p:nvCxnSpPr>
          <p:spPr>
            <a:xfrm rot="5400000" flipH="1" flipV="1">
              <a:off x="5108115" y="1866377"/>
              <a:ext cx="136578" cy="158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64"/>
            <p:cNvCxnSpPr/>
            <p:nvPr/>
          </p:nvCxnSpPr>
          <p:spPr>
            <a:xfrm rot="5400000" flipH="1" flipV="1">
              <a:off x="5029369" y="2404338"/>
              <a:ext cx="279933" cy="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Abgerundetes Rechteck 37"/>
            <p:cNvSpPr/>
            <p:nvPr/>
          </p:nvSpPr>
          <p:spPr>
            <a:xfrm>
              <a:off x="3317112" y="1428736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Channel</a:t>
              </a:r>
            </a:p>
          </p:txBody>
        </p:sp>
        <p:cxnSp>
          <p:nvCxnSpPr>
            <p:cNvPr id="49" name="Gerade Verbindung 48"/>
            <p:cNvCxnSpPr>
              <a:stCxn id="36" idx="0"/>
              <a:endCxn id="38" idx="2"/>
            </p:cNvCxnSpPr>
            <p:nvPr/>
          </p:nvCxnSpPr>
          <p:spPr>
            <a:xfrm rot="5400000" flipH="1" flipV="1">
              <a:off x="3828364" y="1858544"/>
              <a:ext cx="136578" cy="158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 rot="16200000" flipV="1">
              <a:off x="3979191" y="2251129"/>
              <a:ext cx="418455" cy="37971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Abgerundetes Rechteck 57"/>
            <p:cNvSpPr/>
            <p:nvPr/>
          </p:nvSpPr>
          <p:spPr>
            <a:xfrm>
              <a:off x="4055860" y="2508838"/>
              <a:ext cx="699212" cy="226814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Session </a:t>
              </a:r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4832762" y="2508838"/>
              <a:ext cx="699212" cy="226814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Session </a:t>
              </a:r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609664" y="2508838"/>
              <a:ext cx="699212" cy="226814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Session</a:t>
              </a:r>
            </a:p>
          </p:txBody>
        </p:sp>
        <p:sp>
          <p:nvSpPr>
            <p:cNvPr id="66" name="Abgerundetes Rechteck 65"/>
            <p:cNvSpPr/>
            <p:nvPr/>
          </p:nvSpPr>
          <p:spPr>
            <a:xfrm>
              <a:off x="5874752" y="1933131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Protocol</a:t>
              </a:r>
            </a:p>
          </p:txBody>
        </p:sp>
        <p:sp>
          <p:nvSpPr>
            <p:cNvPr id="62" name="Abgerundetes Rechteck 61"/>
            <p:cNvSpPr/>
            <p:nvPr/>
          </p:nvSpPr>
          <p:spPr>
            <a:xfrm>
              <a:off x="4596863" y="1934666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Protocol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3317112" y="1926833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Protocol</a:t>
              </a:r>
            </a:p>
          </p:txBody>
        </p:sp>
        <p:sp>
          <p:nvSpPr>
            <p:cNvPr id="138" name="Abgerundetes Rechteck 137"/>
            <p:cNvSpPr/>
            <p:nvPr/>
          </p:nvSpPr>
          <p:spPr>
            <a:xfrm>
              <a:off x="1404548" y="1226451"/>
              <a:ext cx="1361724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" name="Abgerundetes Rechteck 136"/>
            <p:cNvSpPr/>
            <p:nvPr/>
          </p:nvSpPr>
          <p:spPr>
            <a:xfrm>
              <a:off x="1475986" y="1145518"/>
              <a:ext cx="1361724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1551704" y="1071546"/>
              <a:ext cx="1361724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Connector</a:t>
              </a:r>
            </a:p>
          </p:txBody>
        </p:sp>
      </p:grpSp>
      <p:sp>
        <p:nvSpPr>
          <p:cNvPr id="70" name="Abgerundetes Rechteck 69"/>
          <p:cNvSpPr/>
          <p:nvPr/>
        </p:nvSpPr>
        <p:spPr>
          <a:xfrm>
            <a:off x="1672924" y="2495977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Channel</a:t>
            </a:r>
          </a:p>
        </p:txBody>
      </p:sp>
      <p:cxnSp>
        <p:nvCxnSpPr>
          <p:cNvPr id="71" name="Gerade Verbindung 70"/>
          <p:cNvCxnSpPr>
            <a:stCxn id="73" idx="2"/>
            <a:endCxn id="70" idx="0"/>
          </p:cNvCxnSpPr>
          <p:nvPr/>
        </p:nvCxnSpPr>
        <p:spPr>
          <a:xfrm rot="5400000">
            <a:off x="2130696" y="2374206"/>
            <a:ext cx="243540" cy="2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>
            <a:stCxn id="74" idx="0"/>
            <a:endCxn id="70" idx="2"/>
          </p:cNvCxnSpPr>
          <p:nvPr/>
        </p:nvCxnSpPr>
        <p:spPr>
          <a:xfrm rot="16200000" flipV="1">
            <a:off x="2115050" y="2994912"/>
            <a:ext cx="274833" cy="1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Abgerundetes Rechteck 73"/>
          <p:cNvSpPr/>
          <p:nvPr/>
        </p:nvSpPr>
        <p:spPr>
          <a:xfrm>
            <a:off x="1571604" y="3132329"/>
            <a:ext cx="1361724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Connector</a:t>
            </a:r>
          </a:p>
        </p:txBody>
      </p:sp>
      <p:sp>
        <p:nvSpPr>
          <p:cNvPr id="89" name="Abgerundetes Rechteck 88"/>
          <p:cNvSpPr/>
          <p:nvPr/>
        </p:nvSpPr>
        <p:spPr>
          <a:xfrm>
            <a:off x="954640" y="1069381"/>
            <a:ext cx="2688666" cy="1002297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</p:txBody>
      </p:sp>
      <p:sp>
        <p:nvSpPr>
          <p:cNvPr id="73" name="Abgerundetes Rechteck 72"/>
          <p:cNvSpPr/>
          <p:nvPr/>
        </p:nvSpPr>
        <p:spPr>
          <a:xfrm>
            <a:off x="1672926" y="1890918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sp>
        <p:nvSpPr>
          <p:cNvPr id="50" name="Rechteck 49"/>
          <p:cNvSpPr/>
          <p:nvPr/>
        </p:nvSpPr>
        <p:spPr>
          <a:xfrm>
            <a:off x="428596" y="214290"/>
            <a:ext cx="8358246" cy="5929354"/>
          </a:xfrm>
          <a:prstGeom prst="rect">
            <a:avLst/>
          </a:prstGeom>
          <a:solidFill>
            <a:srgbClr val="FFFFF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uppieren 76"/>
          <p:cNvGrpSpPr/>
          <p:nvPr/>
        </p:nvGrpSpPr>
        <p:grpSpPr>
          <a:xfrm>
            <a:off x="357158" y="952096"/>
            <a:ext cx="8501122" cy="4477168"/>
            <a:chOff x="778046" y="-216503"/>
            <a:chExt cx="8501122" cy="4477168"/>
          </a:xfrm>
        </p:grpSpPr>
        <p:sp>
          <p:nvSpPr>
            <p:cNvPr id="60" name="Rechteck 59"/>
            <p:cNvSpPr/>
            <p:nvPr/>
          </p:nvSpPr>
          <p:spPr>
            <a:xfrm>
              <a:off x="785786" y="368365"/>
              <a:ext cx="8493382" cy="3892300"/>
            </a:xfrm>
            <a:prstGeom prst="rect">
              <a:avLst/>
            </a:prstGeom>
            <a:solidFill>
              <a:schemeClr val="bg1"/>
            </a:solidFill>
            <a:ln cap="sq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49484" y="768548"/>
              <a:ext cx="8218068" cy="3177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78046" y="-216503"/>
              <a:ext cx="3772377" cy="578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pieren 67"/>
          <p:cNvGrpSpPr/>
          <p:nvPr/>
        </p:nvGrpSpPr>
        <p:grpSpPr>
          <a:xfrm>
            <a:off x="954640" y="1069381"/>
            <a:ext cx="2688666" cy="1183056"/>
            <a:chOff x="954640" y="1069381"/>
            <a:chExt cx="2688666" cy="1183056"/>
          </a:xfrm>
        </p:grpSpPr>
        <p:sp>
          <p:nvSpPr>
            <p:cNvPr id="69" name="Abgerundetes Rechteck 68"/>
            <p:cNvSpPr/>
            <p:nvPr/>
          </p:nvSpPr>
          <p:spPr>
            <a:xfrm>
              <a:off x="954640" y="1069381"/>
              <a:ext cx="2688666" cy="1002297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Session</a:t>
              </a:r>
            </a:p>
          </p:txBody>
        </p:sp>
        <p:sp>
          <p:nvSpPr>
            <p:cNvPr id="70" name="Abgerundetes Rechteck 69"/>
            <p:cNvSpPr/>
            <p:nvPr/>
          </p:nvSpPr>
          <p:spPr>
            <a:xfrm>
              <a:off x="1672926" y="1890918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Protocol</a:t>
              </a:r>
            </a:p>
          </p:txBody>
        </p:sp>
      </p:grp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Abgerundetes Rechteck 88"/>
          <p:cNvSpPr/>
          <p:nvPr/>
        </p:nvSpPr>
        <p:spPr>
          <a:xfrm>
            <a:off x="642910" y="571481"/>
            <a:ext cx="7715304" cy="517709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  <a:p>
            <a:pPr algn="ctr"/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1000100" y="250030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57" name="Abgerundetes Rechteck 56"/>
          <p:cNvSpPr/>
          <p:nvPr/>
        </p:nvSpPr>
        <p:spPr>
          <a:xfrm>
            <a:off x="3500430" y="2500306"/>
            <a:ext cx="4500594" cy="2928958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60" name="Abgerundetes Rechteck 59"/>
          <p:cNvSpPr/>
          <p:nvPr/>
        </p:nvSpPr>
        <p:spPr>
          <a:xfrm>
            <a:off x="1285852" y="307181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1285852" y="364331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6" name="Abgerundetes Rechteck 75"/>
          <p:cNvSpPr/>
          <p:nvPr/>
        </p:nvSpPr>
        <p:spPr>
          <a:xfrm>
            <a:off x="1285852" y="421481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7" name="Abgerundetes Rechteck 76"/>
          <p:cNvSpPr/>
          <p:nvPr/>
        </p:nvSpPr>
        <p:spPr>
          <a:xfrm>
            <a:off x="1285852" y="478632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8" name="Abgerundetes Rechteck 77"/>
          <p:cNvSpPr/>
          <p:nvPr/>
        </p:nvSpPr>
        <p:spPr>
          <a:xfrm>
            <a:off x="4011864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80" name="Abgerundetes Rechteck 79"/>
          <p:cNvSpPr/>
          <p:nvPr/>
        </p:nvSpPr>
        <p:spPr>
          <a:xfrm>
            <a:off x="3786182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1" name="Abgerundetes Rechteck 80"/>
          <p:cNvSpPr/>
          <p:nvPr/>
        </p:nvSpPr>
        <p:spPr>
          <a:xfrm>
            <a:off x="5031547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82" name="Abgerundetes Rechteck 81"/>
          <p:cNvSpPr/>
          <p:nvPr/>
        </p:nvSpPr>
        <p:spPr>
          <a:xfrm>
            <a:off x="6019029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83" name="Abgerundetes Rechteck 82"/>
          <p:cNvSpPr/>
          <p:nvPr/>
        </p:nvSpPr>
        <p:spPr>
          <a:xfrm>
            <a:off x="7016390" y="3091956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84" name="Abgerundetes Rechteck 83"/>
          <p:cNvSpPr/>
          <p:nvPr/>
        </p:nvSpPr>
        <p:spPr>
          <a:xfrm>
            <a:off x="4786314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5" name="Abgerundetes Rechteck 84"/>
          <p:cNvSpPr/>
          <p:nvPr/>
        </p:nvSpPr>
        <p:spPr>
          <a:xfrm>
            <a:off x="5786446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6" name="Abgerundetes Rechteck 85"/>
          <p:cNvSpPr/>
          <p:nvPr/>
        </p:nvSpPr>
        <p:spPr>
          <a:xfrm>
            <a:off x="6786578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7" name="Abgerundetes Rechteck 86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88" name="Abgerundetes Rechteck 87"/>
          <p:cNvSpPr/>
          <p:nvPr/>
        </p:nvSpPr>
        <p:spPr>
          <a:xfrm>
            <a:off x="4786314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90" name="Abgerundetes Rechteck 89"/>
          <p:cNvSpPr/>
          <p:nvPr/>
        </p:nvSpPr>
        <p:spPr>
          <a:xfrm>
            <a:off x="5786446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91" name="Abgerundetes Rechteck 90"/>
          <p:cNvSpPr/>
          <p:nvPr/>
        </p:nvSpPr>
        <p:spPr>
          <a:xfrm>
            <a:off x="6786578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92" name="Abgerundetes Rechteck 91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93" name="Abgerundetes Rechteck 92"/>
          <p:cNvSpPr/>
          <p:nvPr/>
        </p:nvSpPr>
        <p:spPr>
          <a:xfrm>
            <a:off x="4786314" y="321468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94" name="Abgerundetes Rechteck 93"/>
          <p:cNvSpPr/>
          <p:nvPr/>
        </p:nvSpPr>
        <p:spPr>
          <a:xfrm>
            <a:off x="3786182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5" name="Abgerundetes Rechteck 94"/>
          <p:cNvSpPr/>
          <p:nvPr/>
        </p:nvSpPr>
        <p:spPr>
          <a:xfrm>
            <a:off x="4786314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6" name="Abgerundetes Rechteck 95"/>
          <p:cNvSpPr/>
          <p:nvPr/>
        </p:nvSpPr>
        <p:spPr>
          <a:xfrm>
            <a:off x="5786446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8" name="Abgerundetes Rechteck 97"/>
          <p:cNvSpPr/>
          <p:nvPr/>
        </p:nvSpPr>
        <p:spPr>
          <a:xfrm>
            <a:off x="6786578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9" name="Abgerundetes Rechteck 98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1" name="Abgerundetes Rechteck 100"/>
          <p:cNvSpPr/>
          <p:nvPr/>
        </p:nvSpPr>
        <p:spPr>
          <a:xfrm>
            <a:off x="4786314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2" name="Abgerundetes Rechteck 101"/>
          <p:cNvSpPr/>
          <p:nvPr/>
        </p:nvSpPr>
        <p:spPr>
          <a:xfrm>
            <a:off x="5786446" y="321468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03" name="Abgerundetes Rechteck 102"/>
          <p:cNvSpPr/>
          <p:nvPr/>
        </p:nvSpPr>
        <p:spPr>
          <a:xfrm>
            <a:off x="6786578" y="321468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04" name="Abgerundetes Rechteck 103"/>
          <p:cNvSpPr/>
          <p:nvPr/>
        </p:nvSpPr>
        <p:spPr>
          <a:xfrm>
            <a:off x="5786446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5" name="Abgerundetes Rechteck 104"/>
          <p:cNvSpPr/>
          <p:nvPr/>
        </p:nvSpPr>
        <p:spPr>
          <a:xfrm>
            <a:off x="6786578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6" name="Abgerundetes Rechteck 105"/>
          <p:cNvSpPr/>
          <p:nvPr/>
        </p:nvSpPr>
        <p:spPr>
          <a:xfrm>
            <a:off x="3500429" y="5572140"/>
            <a:ext cx="1913761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grpSp>
        <p:nvGrpSpPr>
          <p:cNvPr id="159" name="Gruppieren 158"/>
          <p:cNvGrpSpPr/>
          <p:nvPr/>
        </p:nvGrpSpPr>
        <p:grpSpPr>
          <a:xfrm>
            <a:off x="1000100" y="1071546"/>
            <a:ext cx="2326458" cy="1285884"/>
            <a:chOff x="1000100" y="1071546"/>
            <a:chExt cx="2326458" cy="1285884"/>
          </a:xfrm>
        </p:grpSpPr>
        <p:sp>
          <p:nvSpPr>
            <p:cNvPr id="108" name="Abgerundetes Rechteck 107"/>
            <p:cNvSpPr/>
            <p:nvPr/>
          </p:nvSpPr>
          <p:spPr>
            <a:xfrm>
              <a:off x="1000100" y="1222171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1" name="Abgerundetes Rechteck 110"/>
            <p:cNvSpPr/>
            <p:nvPr/>
          </p:nvSpPr>
          <p:spPr>
            <a:xfrm>
              <a:off x="1091948" y="1150733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4" name="Abgerundetes Rechteck 113"/>
            <p:cNvSpPr/>
            <p:nvPr/>
          </p:nvSpPr>
          <p:spPr>
            <a:xfrm>
              <a:off x="1183418" y="1071546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</p:grpSp>
      <p:grpSp>
        <p:nvGrpSpPr>
          <p:cNvPr id="161" name="Gruppieren 160"/>
          <p:cNvGrpSpPr/>
          <p:nvPr/>
        </p:nvGrpSpPr>
        <p:grpSpPr>
          <a:xfrm>
            <a:off x="5674566" y="1071546"/>
            <a:ext cx="2326458" cy="1285884"/>
            <a:chOff x="5674566" y="1071546"/>
            <a:chExt cx="2326458" cy="1285884"/>
          </a:xfrm>
        </p:grpSpPr>
        <p:sp>
          <p:nvSpPr>
            <p:cNvPr id="109" name="Abgerundetes Rechteck 108"/>
            <p:cNvSpPr/>
            <p:nvPr/>
          </p:nvSpPr>
          <p:spPr>
            <a:xfrm>
              <a:off x="5674566" y="1222171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2" name="Abgerundetes Rechteck 111"/>
            <p:cNvSpPr/>
            <p:nvPr/>
          </p:nvSpPr>
          <p:spPr>
            <a:xfrm>
              <a:off x="5766414" y="1150733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5" name="Abgerundetes Rechteck 114"/>
            <p:cNvSpPr/>
            <p:nvPr/>
          </p:nvSpPr>
          <p:spPr>
            <a:xfrm>
              <a:off x="5857884" y="1071546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</p:grpSp>
      <p:grpSp>
        <p:nvGrpSpPr>
          <p:cNvPr id="160" name="Gruppieren 159"/>
          <p:cNvGrpSpPr/>
          <p:nvPr/>
        </p:nvGrpSpPr>
        <p:grpSpPr>
          <a:xfrm>
            <a:off x="3532344" y="1071546"/>
            <a:ext cx="1968350" cy="1285884"/>
            <a:chOff x="3532344" y="1071546"/>
            <a:chExt cx="1968350" cy="1285884"/>
          </a:xfrm>
        </p:grpSpPr>
        <p:sp>
          <p:nvSpPr>
            <p:cNvPr id="110" name="Abgerundetes Rechteck 109"/>
            <p:cNvSpPr/>
            <p:nvPr/>
          </p:nvSpPr>
          <p:spPr>
            <a:xfrm>
              <a:off x="3532344" y="1222171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3" name="Abgerundetes Rechteck 112"/>
            <p:cNvSpPr/>
            <p:nvPr/>
          </p:nvSpPr>
          <p:spPr>
            <a:xfrm>
              <a:off x="3624192" y="1150733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6" name="Abgerundetes Rechteck 115"/>
            <p:cNvSpPr/>
            <p:nvPr/>
          </p:nvSpPr>
          <p:spPr>
            <a:xfrm>
              <a:off x="3715662" y="1071546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</p:grpSp>
      <p:sp>
        <p:nvSpPr>
          <p:cNvPr id="156" name="Abgerundetes Rechteck 155"/>
          <p:cNvSpPr/>
          <p:nvPr/>
        </p:nvSpPr>
        <p:spPr>
          <a:xfrm>
            <a:off x="4011864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81" name="Abgerundetes Rechteck 180"/>
          <p:cNvSpPr/>
          <p:nvPr/>
        </p:nvSpPr>
        <p:spPr>
          <a:xfrm>
            <a:off x="4011864" y="2643182"/>
            <a:ext cx="382644" cy="2551622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58" name="Abgerundetes Rechteck 157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57" name="Abgerundetes Rechteck 156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70" name="Abgerundetes Rechteck 169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62" name="Abgerundetes Rechteck 161"/>
          <p:cNvSpPr/>
          <p:nvPr/>
        </p:nvSpPr>
        <p:spPr>
          <a:xfrm>
            <a:off x="5031547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63" name="Abgerundetes Rechteck 162"/>
          <p:cNvSpPr/>
          <p:nvPr/>
        </p:nvSpPr>
        <p:spPr>
          <a:xfrm>
            <a:off x="6019029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64" name="Abgerundetes Rechteck 163"/>
          <p:cNvSpPr/>
          <p:nvPr/>
        </p:nvSpPr>
        <p:spPr>
          <a:xfrm>
            <a:off x="7016390" y="3091956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cxnSp>
        <p:nvCxnSpPr>
          <p:cNvPr id="125" name="Gewinkelte Verbindung 124"/>
          <p:cNvCxnSpPr/>
          <p:nvPr/>
        </p:nvCxnSpPr>
        <p:spPr>
          <a:xfrm rot="5400000">
            <a:off x="3494534" y="2895711"/>
            <a:ext cx="2004893" cy="181036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lipse 117"/>
          <p:cNvSpPr/>
          <p:nvPr/>
        </p:nvSpPr>
        <p:spPr>
          <a:xfrm>
            <a:off x="4390379" y="1571612"/>
            <a:ext cx="428628" cy="428628"/>
          </a:xfrm>
          <a:prstGeom prst="ellipse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cxnSp>
        <p:nvCxnSpPr>
          <p:cNvPr id="121" name="Gewinkelte Verbindung 120"/>
          <p:cNvCxnSpPr>
            <a:stCxn id="117" idx="5"/>
          </p:cNvCxnSpPr>
          <p:nvPr/>
        </p:nvCxnSpPr>
        <p:spPr>
          <a:xfrm rot="16200000" flipH="1">
            <a:off x="2415251" y="1888307"/>
            <a:ext cx="1487659" cy="1585982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/>
          <p:cNvSpPr txBox="1"/>
          <p:nvPr/>
        </p:nvSpPr>
        <p:spPr>
          <a:xfrm>
            <a:off x="200500" y="5933659"/>
            <a:ext cx="451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smtClean="0"/>
              <a:t>1100101001110111010010011110101110101</a:t>
            </a:r>
          </a:p>
        </p:txBody>
      </p:sp>
      <p:sp>
        <p:nvSpPr>
          <p:cNvPr id="67" name="Rechteck 66"/>
          <p:cNvSpPr/>
          <p:nvPr/>
        </p:nvSpPr>
        <p:spPr>
          <a:xfrm>
            <a:off x="208808" y="5975131"/>
            <a:ext cx="4506062" cy="2758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Abgerundetes Rechteck 119"/>
          <p:cNvSpPr/>
          <p:nvPr/>
        </p:nvSpPr>
        <p:spPr>
          <a:xfrm>
            <a:off x="6960450" y="1571612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v4</a:t>
            </a:r>
          </a:p>
        </p:txBody>
      </p:sp>
      <p:cxnSp>
        <p:nvCxnSpPr>
          <p:cNvPr id="139" name="Gewinkelte Verbindung 124"/>
          <p:cNvCxnSpPr>
            <a:stCxn id="119" idx="6"/>
          </p:cNvCxnSpPr>
          <p:nvPr/>
        </p:nvCxnSpPr>
        <p:spPr>
          <a:xfrm flipV="1">
            <a:off x="6615987" y="1785118"/>
            <a:ext cx="515751" cy="80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winkelte Verbindung 120"/>
          <p:cNvCxnSpPr>
            <a:stCxn id="117" idx="5"/>
          </p:cNvCxnSpPr>
          <p:nvPr/>
        </p:nvCxnSpPr>
        <p:spPr>
          <a:xfrm rot="16200000" flipH="1">
            <a:off x="2701003" y="1602555"/>
            <a:ext cx="907488" cy="1577316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winkelte Verbindung 120"/>
          <p:cNvCxnSpPr/>
          <p:nvPr/>
        </p:nvCxnSpPr>
        <p:spPr>
          <a:xfrm rot="10800000" flipV="1">
            <a:off x="4464252" y="1904514"/>
            <a:ext cx="1755998" cy="946433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2000232" y="1571612"/>
            <a:ext cx="428628" cy="428628"/>
          </a:xfrm>
          <a:prstGeom prst="ellipse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cxnSp>
        <p:nvCxnSpPr>
          <p:cNvPr id="71" name="Gewinkelte Verbindung 120"/>
          <p:cNvCxnSpPr/>
          <p:nvPr/>
        </p:nvCxnSpPr>
        <p:spPr>
          <a:xfrm rot="10800000" flipV="1">
            <a:off x="4548353" y="1907626"/>
            <a:ext cx="1734209" cy="1521374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Ellipse 118"/>
          <p:cNvSpPr/>
          <p:nvPr/>
        </p:nvSpPr>
        <p:spPr>
          <a:xfrm>
            <a:off x="6187359" y="1571612"/>
            <a:ext cx="428628" cy="428628"/>
          </a:xfrm>
          <a:prstGeom prst="ellipse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7 L 0.23993 0.2740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" y="13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3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3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>
                                      <p:cBhvr>
                                        <p:cTn id="124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27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33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9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>
                                      <p:cBhvr>
                                        <p:cTn id="130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31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33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33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35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>
                                      <p:cBhvr>
                                        <p:cTn id="136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3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39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33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41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>
                                      <p:cBhvr>
                                        <p:cTn id="142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4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45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00"/>
                            </p:stCondLst>
                            <p:childTnLst>
                              <p:par>
                                <p:cTn id="2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000"/>
                            </p:stCondLst>
                            <p:childTnLst>
                              <p:par>
                                <p:cTn id="2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000"/>
                            </p:stCondLst>
                            <p:childTnLst>
                              <p:par>
                                <p:cTn id="2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34757 0.23958 L 2.77778E-7 3.33333E-6 " pathEditMode="relative" rAng="0" ptsTypes="AA">
                                      <p:cBhvr>
                                        <p:cTn id="262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120"/>
                                    </p:animMotion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2000"/>
                            </p:stCondLst>
                            <p:childTnLst>
                              <p:par>
                                <p:cTn id="2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2.77778E-7 3.33333E-6 L -0.31684 0.63171 " pathEditMode="relative" rAng="0" ptsTypes="AA">
                                      <p:cBhvr>
                                        <p:cTn id="273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" y="316"/>
                                    </p:animMotion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2000"/>
                            </p:stCondLst>
                            <p:childTnLst>
                              <p:par>
                                <p:cTn id="278" presetID="63" presetClass="path" presetSubtype="0" ac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1.01025 3.7037E-7 " pathEditMode="relative" rAng="0" ptsTypes="AA">
                                      <p:cBhvr>
                                        <p:cTn id="279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8000"/>
                            </p:stCondLst>
                            <p:childTnLst>
                              <p:par>
                                <p:cTn id="2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64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31684 0.63171 L -0.34757 0.15555 " pathEditMode="relative" rAng="0" ptsTypes="AA">
                                      <p:cBhvr>
                                        <p:cTn id="285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" y="-2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10000"/>
                            </p:stCondLst>
                            <p:childTnLst>
                              <p:par>
                                <p:cTn id="2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9" dur="2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50" grpId="0" animBg="1"/>
      <p:bldP spid="57" grpId="0" animBg="1"/>
      <p:bldP spid="60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1" grpId="0" animBg="1"/>
      <p:bldP spid="81" grpId="1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8" grpId="0" animBg="1"/>
      <p:bldP spid="99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56" grpId="0" animBg="1"/>
      <p:bldP spid="156" grpId="2" animBg="1"/>
      <p:bldP spid="181" grpId="0" animBg="1"/>
      <p:bldP spid="158" grpId="0" animBg="1"/>
      <p:bldP spid="157" grpId="0" animBg="1"/>
      <p:bldP spid="170" grpId="0" animBg="1"/>
      <p:bldP spid="162" grpId="0" animBg="1"/>
      <p:bldP spid="162" grpId="1" animBg="1"/>
      <p:bldP spid="162" grpId="2" animBg="1"/>
      <p:bldP spid="163" grpId="0" animBg="1"/>
      <p:bldP spid="163" grpId="1" animBg="1"/>
      <p:bldP spid="163" grpId="2" animBg="1"/>
      <p:bldP spid="164" grpId="0" animBg="1"/>
      <p:bldP spid="164" grpId="1" animBg="1"/>
      <p:bldP spid="164" grpId="2" animBg="1"/>
      <p:bldP spid="118" grpId="0" animBg="1"/>
      <p:bldP spid="66" grpId="0"/>
      <p:bldP spid="120" grpId="1" animBg="1"/>
      <p:bldP spid="120" grpId="2" animBg="1"/>
      <p:bldP spid="120" grpId="4" animBg="1"/>
      <p:bldP spid="120" grpId="5" animBg="1"/>
      <p:bldP spid="117" grpId="0" animBg="1"/>
      <p:bldP spid="1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Abgerundetes Rechteck 88"/>
          <p:cNvSpPr/>
          <p:nvPr/>
        </p:nvSpPr>
        <p:spPr>
          <a:xfrm>
            <a:off x="642910" y="571481"/>
            <a:ext cx="7715304" cy="517709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  <a:p>
            <a:pPr algn="ctr"/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1000100" y="250030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57" name="Abgerundetes Rechteck 56"/>
          <p:cNvSpPr/>
          <p:nvPr/>
        </p:nvSpPr>
        <p:spPr>
          <a:xfrm>
            <a:off x="3500430" y="2500306"/>
            <a:ext cx="4500594" cy="2928958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60" name="Abgerundetes Rechteck 59"/>
          <p:cNvSpPr/>
          <p:nvPr/>
        </p:nvSpPr>
        <p:spPr>
          <a:xfrm>
            <a:off x="1285852" y="307181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1285852" y="364331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6" name="Abgerundetes Rechteck 75"/>
          <p:cNvSpPr/>
          <p:nvPr/>
        </p:nvSpPr>
        <p:spPr>
          <a:xfrm>
            <a:off x="1285852" y="421481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7" name="Abgerundetes Rechteck 76"/>
          <p:cNvSpPr/>
          <p:nvPr/>
        </p:nvSpPr>
        <p:spPr>
          <a:xfrm>
            <a:off x="1285852" y="478632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8" name="Abgerundetes Rechteck 77"/>
          <p:cNvSpPr/>
          <p:nvPr/>
        </p:nvSpPr>
        <p:spPr>
          <a:xfrm>
            <a:off x="4011864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80" name="Abgerundetes Rechteck 79"/>
          <p:cNvSpPr/>
          <p:nvPr/>
        </p:nvSpPr>
        <p:spPr>
          <a:xfrm>
            <a:off x="3786182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7" name="Abgerundetes Rechteck 86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92" name="Abgerundetes Rechteck 91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81" name="Abgerundetes Rechteck 180"/>
          <p:cNvSpPr/>
          <p:nvPr/>
        </p:nvSpPr>
        <p:spPr>
          <a:xfrm>
            <a:off x="4011864" y="2643182"/>
            <a:ext cx="382644" cy="2551622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94" name="Abgerundetes Rechteck 93"/>
          <p:cNvSpPr/>
          <p:nvPr/>
        </p:nvSpPr>
        <p:spPr>
          <a:xfrm>
            <a:off x="3786182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9" name="Abgerundetes Rechteck 98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58" name="Abgerundetes Rechteck 157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6" name="Abgerundetes Rechteck 105"/>
          <p:cNvSpPr/>
          <p:nvPr/>
        </p:nvSpPr>
        <p:spPr>
          <a:xfrm>
            <a:off x="3500429" y="5572140"/>
            <a:ext cx="1913761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grpSp>
        <p:nvGrpSpPr>
          <p:cNvPr id="2" name="Gruppieren 158"/>
          <p:cNvGrpSpPr/>
          <p:nvPr/>
        </p:nvGrpSpPr>
        <p:grpSpPr>
          <a:xfrm>
            <a:off x="1000100" y="1071546"/>
            <a:ext cx="2326458" cy="1285884"/>
            <a:chOff x="1000100" y="1071546"/>
            <a:chExt cx="2326458" cy="1285884"/>
          </a:xfrm>
        </p:grpSpPr>
        <p:sp>
          <p:nvSpPr>
            <p:cNvPr id="108" name="Abgerundetes Rechteck 107"/>
            <p:cNvSpPr/>
            <p:nvPr/>
          </p:nvSpPr>
          <p:spPr>
            <a:xfrm>
              <a:off x="1000100" y="1222171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1" name="Abgerundetes Rechteck 110"/>
            <p:cNvSpPr/>
            <p:nvPr/>
          </p:nvSpPr>
          <p:spPr>
            <a:xfrm>
              <a:off x="1091948" y="1150733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4" name="Abgerundetes Rechteck 113"/>
            <p:cNvSpPr/>
            <p:nvPr/>
          </p:nvSpPr>
          <p:spPr>
            <a:xfrm>
              <a:off x="1183418" y="1071546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</p:grpSp>
      <p:grpSp>
        <p:nvGrpSpPr>
          <p:cNvPr id="3" name="Gruppieren 160"/>
          <p:cNvGrpSpPr/>
          <p:nvPr/>
        </p:nvGrpSpPr>
        <p:grpSpPr>
          <a:xfrm>
            <a:off x="5674566" y="1071546"/>
            <a:ext cx="2326458" cy="1285884"/>
            <a:chOff x="5674566" y="1071546"/>
            <a:chExt cx="2326458" cy="1285884"/>
          </a:xfrm>
        </p:grpSpPr>
        <p:sp>
          <p:nvSpPr>
            <p:cNvPr id="109" name="Abgerundetes Rechteck 108"/>
            <p:cNvSpPr/>
            <p:nvPr/>
          </p:nvSpPr>
          <p:spPr>
            <a:xfrm>
              <a:off x="5674566" y="1222171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2" name="Abgerundetes Rechteck 111"/>
            <p:cNvSpPr/>
            <p:nvPr/>
          </p:nvSpPr>
          <p:spPr>
            <a:xfrm>
              <a:off x="5766414" y="1150733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5" name="Abgerundetes Rechteck 114"/>
            <p:cNvSpPr/>
            <p:nvPr/>
          </p:nvSpPr>
          <p:spPr>
            <a:xfrm>
              <a:off x="5857884" y="1071546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</p:grpSp>
      <p:sp>
        <p:nvSpPr>
          <p:cNvPr id="157" name="Abgerundetes Rechteck 156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grpSp>
        <p:nvGrpSpPr>
          <p:cNvPr id="6" name="Gruppieren 159"/>
          <p:cNvGrpSpPr/>
          <p:nvPr/>
        </p:nvGrpSpPr>
        <p:grpSpPr>
          <a:xfrm>
            <a:off x="3532344" y="1071546"/>
            <a:ext cx="1968350" cy="1285884"/>
            <a:chOff x="3532344" y="1071546"/>
            <a:chExt cx="1968350" cy="1285884"/>
          </a:xfrm>
        </p:grpSpPr>
        <p:sp>
          <p:nvSpPr>
            <p:cNvPr id="110" name="Abgerundetes Rechteck 109"/>
            <p:cNvSpPr/>
            <p:nvPr/>
          </p:nvSpPr>
          <p:spPr>
            <a:xfrm>
              <a:off x="3532344" y="1222171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3" name="Abgerundetes Rechteck 112"/>
            <p:cNvSpPr/>
            <p:nvPr/>
          </p:nvSpPr>
          <p:spPr>
            <a:xfrm>
              <a:off x="3624192" y="1150733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6" name="Abgerundetes Rechteck 115"/>
            <p:cNvSpPr/>
            <p:nvPr/>
          </p:nvSpPr>
          <p:spPr>
            <a:xfrm>
              <a:off x="3715662" y="1071546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</p:grpSp>
      <p:sp>
        <p:nvSpPr>
          <p:cNvPr id="170" name="Abgerundetes Rechteck 169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-8308" y="5933659"/>
            <a:ext cx="451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smtClean="0"/>
              <a:t>1100101001110111010010011110101110101</a:t>
            </a:r>
          </a:p>
        </p:txBody>
      </p:sp>
      <p:sp>
        <p:nvSpPr>
          <p:cNvPr id="67" name="Rechteck 66"/>
          <p:cNvSpPr/>
          <p:nvPr/>
        </p:nvSpPr>
        <p:spPr>
          <a:xfrm>
            <a:off x="0" y="5975131"/>
            <a:ext cx="4506062" cy="2758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bgerundetes Rechteck 64"/>
          <p:cNvSpPr/>
          <p:nvPr/>
        </p:nvSpPr>
        <p:spPr>
          <a:xfrm>
            <a:off x="3786182" y="2643182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v4</a:t>
            </a:r>
          </a:p>
        </p:txBody>
      </p:sp>
      <p:sp>
        <p:nvSpPr>
          <p:cNvPr id="68" name="Rechteck 67"/>
          <p:cNvSpPr/>
          <p:nvPr/>
        </p:nvSpPr>
        <p:spPr>
          <a:xfrm>
            <a:off x="357158" y="250009"/>
            <a:ext cx="8358246" cy="5929354"/>
          </a:xfrm>
          <a:prstGeom prst="rect">
            <a:avLst/>
          </a:prstGeom>
          <a:solidFill>
            <a:srgbClr val="FFFFF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Ellipse 116"/>
          <p:cNvSpPr/>
          <p:nvPr/>
        </p:nvSpPr>
        <p:spPr>
          <a:xfrm>
            <a:off x="2000232" y="1571612"/>
            <a:ext cx="428628" cy="428628"/>
          </a:xfrm>
          <a:prstGeom prst="ellipse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69" name="Ellipse 68"/>
          <p:cNvSpPr/>
          <p:nvPr/>
        </p:nvSpPr>
        <p:spPr>
          <a:xfrm>
            <a:off x="2000232" y="785794"/>
            <a:ext cx="4927018" cy="4927018"/>
          </a:xfrm>
          <a:prstGeom prst="ellipse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BookImpl</a:t>
            </a:r>
          </a:p>
        </p:txBody>
      </p:sp>
      <p:sp>
        <p:nvSpPr>
          <p:cNvPr id="58" name="Textfeld 57"/>
          <p:cNvSpPr txBox="1"/>
          <p:nvPr/>
        </p:nvSpPr>
        <p:spPr>
          <a:xfrm>
            <a:off x="2002436" y="2500306"/>
            <a:ext cx="4924814" cy="15764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smtClean="0">
                <a:solidFill>
                  <a:srgbClr val="C00000"/>
                </a:solidFill>
                <a:latin typeface="+mj-lt"/>
                <a:cs typeface="Courier New" pitchFamily="49" charset="0"/>
              </a:rPr>
              <a:t>Reflective Delegation</a:t>
            </a:r>
          </a:p>
        </p:txBody>
      </p:sp>
      <p:sp>
        <p:nvSpPr>
          <p:cNvPr id="70" name="Textfeld 69"/>
          <p:cNvSpPr txBox="1"/>
          <p:nvPr/>
        </p:nvSpPr>
        <p:spPr>
          <a:xfrm>
            <a:off x="2794468" y="2500306"/>
            <a:ext cx="3349167" cy="1571636"/>
          </a:xfrm>
          <a:prstGeom prst="rect">
            <a:avLst/>
          </a:prstGeom>
          <a:solidFill>
            <a:srgbClr val="FFD47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String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title</a:t>
            </a:r>
          </a:p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int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pages</a:t>
            </a:r>
          </a:p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Category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category</a:t>
            </a:r>
          </a:p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Writer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author</a:t>
            </a:r>
          </a:p>
        </p:txBody>
      </p:sp>
      <p:grpSp>
        <p:nvGrpSpPr>
          <p:cNvPr id="53" name="Gruppieren 52"/>
          <p:cNvGrpSpPr/>
          <p:nvPr/>
        </p:nvGrpSpPr>
        <p:grpSpPr>
          <a:xfrm>
            <a:off x="2793675" y="2500306"/>
            <a:ext cx="3349961" cy="1572429"/>
            <a:chOff x="2793675" y="2500306"/>
            <a:chExt cx="3349961" cy="1572429"/>
          </a:xfrm>
        </p:grpSpPr>
        <p:cxnSp>
          <p:nvCxnSpPr>
            <p:cNvPr id="44" name="Gerade Verbindung 43"/>
            <p:cNvCxnSpPr/>
            <p:nvPr/>
          </p:nvCxnSpPr>
          <p:spPr>
            <a:xfrm rot="10800000">
              <a:off x="2794469" y="2500306"/>
              <a:ext cx="3349167" cy="1588"/>
            </a:xfrm>
            <a:prstGeom prst="line">
              <a:avLst/>
            </a:prstGeom>
            <a:ln w="2857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/>
          </p:nvCxnSpPr>
          <p:spPr>
            <a:xfrm rot="5400000">
              <a:off x="2009445" y="3286918"/>
              <a:ext cx="1570047" cy="1588"/>
            </a:xfrm>
            <a:prstGeom prst="line">
              <a:avLst/>
            </a:prstGeom>
            <a:ln w="2857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pieren 53"/>
          <p:cNvGrpSpPr/>
          <p:nvPr/>
        </p:nvGrpSpPr>
        <p:grpSpPr>
          <a:xfrm>
            <a:off x="2793674" y="2501100"/>
            <a:ext cx="3350756" cy="1573224"/>
            <a:chOff x="2793674" y="2501100"/>
            <a:chExt cx="3350756" cy="1573224"/>
          </a:xfrm>
        </p:grpSpPr>
        <p:cxnSp>
          <p:nvCxnSpPr>
            <p:cNvPr id="48" name="Gerade Verbindung 47"/>
            <p:cNvCxnSpPr/>
            <p:nvPr/>
          </p:nvCxnSpPr>
          <p:spPr>
            <a:xfrm>
              <a:off x="2793674" y="4072736"/>
              <a:ext cx="3349961" cy="1588"/>
            </a:xfrm>
            <a:prstGeom prst="line">
              <a:avLst/>
            </a:prstGeom>
            <a:ln w="2857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/>
          </p:nvCxnSpPr>
          <p:spPr>
            <a:xfrm rot="5400000" flipH="1" flipV="1">
              <a:off x="5357818" y="3286124"/>
              <a:ext cx="1571636" cy="1588"/>
            </a:xfrm>
            <a:prstGeom prst="line">
              <a:avLst/>
            </a:prstGeom>
            <a:ln w="2857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feld 78"/>
          <p:cNvSpPr txBox="1"/>
          <p:nvPr/>
        </p:nvSpPr>
        <p:spPr>
          <a:xfrm>
            <a:off x="2002436" y="2505070"/>
            <a:ext cx="4924814" cy="158014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smtClean="0">
                <a:solidFill>
                  <a:srgbClr val="C00000"/>
                </a:solidFill>
                <a:cs typeface="Courier New" pitchFamily="49" charset="0"/>
              </a:rPr>
              <a:t>Root Extends Class</a:t>
            </a:r>
          </a:p>
        </p:txBody>
      </p:sp>
      <p:grpSp>
        <p:nvGrpSpPr>
          <p:cNvPr id="71" name="Gruppieren 70"/>
          <p:cNvGrpSpPr/>
          <p:nvPr/>
        </p:nvGrpSpPr>
        <p:grpSpPr>
          <a:xfrm>
            <a:off x="2792086" y="2502688"/>
            <a:ext cx="3350756" cy="1574018"/>
            <a:chOff x="2946074" y="2652706"/>
            <a:chExt cx="3350756" cy="1574018"/>
          </a:xfrm>
        </p:grpSpPr>
        <p:sp>
          <p:nvSpPr>
            <p:cNvPr id="55" name="Textfeld 54"/>
            <p:cNvSpPr txBox="1"/>
            <p:nvPr/>
          </p:nvSpPr>
          <p:spPr>
            <a:xfrm>
              <a:off x="2946868" y="2652706"/>
              <a:ext cx="3349167" cy="1571636"/>
            </a:xfrm>
            <a:prstGeom prst="rect">
              <a:avLst/>
            </a:prstGeom>
            <a:solidFill>
              <a:srgbClr val="FFD47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b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 String </a:t>
              </a:r>
              <a:r>
                <a:rPr lang="en-US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title</a:t>
              </a:r>
            </a:p>
            <a:p>
              <a:r>
                <a:rPr lang="en-US" sz="2400" b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    int </a:t>
              </a:r>
              <a:r>
                <a:rPr lang="en-US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pages</a:t>
              </a:r>
            </a:p>
            <a:p>
              <a:r>
                <a:rPr lang="en-US" sz="2400" b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Category </a:t>
              </a:r>
              <a:r>
                <a:rPr lang="en-US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category</a:t>
              </a:r>
            </a:p>
            <a:p>
              <a:r>
                <a:rPr lang="en-US" sz="2400" b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 Writer </a:t>
              </a:r>
              <a:r>
                <a:rPr lang="en-US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author</a:t>
              </a:r>
            </a:p>
          </p:txBody>
        </p:sp>
        <p:grpSp>
          <p:nvGrpSpPr>
            <p:cNvPr id="56" name="Gruppieren 55"/>
            <p:cNvGrpSpPr/>
            <p:nvPr/>
          </p:nvGrpSpPr>
          <p:grpSpPr>
            <a:xfrm>
              <a:off x="2946075" y="2652706"/>
              <a:ext cx="3349961" cy="1572429"/>
              <a:chOff x="2793675" y="2500306"/>
              <a:chExt cx="3349961" cy="1572429"/>
            </a:xfrm>
          </p:grpSpPr>
          <p:cxnSp>
            <p:nvCxnSpPr>
              <p:cNvPr id="59" name="Gerade Verbindung 58"/>
              <p:cNvCxnSpPr/>
              <p:nvPr/>
            </p:nvCxnSpPr>
            <p:spPr>
              <a:xfrm rot="10800000">
                <a:off x="2794469" y="2500306"/>
                <a:ext cx="3349167" cy="1588"/>
              </a:xfrm>
              <a:prstGeom prst="line">
                <a:avLst/>
              </a:prstGeom>
              <a:ln w="28575" cap="sq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60"/>
              <p:cNvCxnSpPr/>
              <p:nvPr/>
            </p:nvCxnSpPr>
            <p:spPr>
              <a:xfrm rot="5400000">
                <a:off x="2009445" y="3286918"/>
                <a:ext cx="1570047" cy="1588"/>
              </a:xfrm>
              <a:prstGeom prst="line">
                <a:avLst/>
              </a:prstGeom>
              <a:ln w="28575" cap="sq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uppieren 61"/>
            <p:cNvGrpSpPr/>
            <p:nvPr/>
          </p:nvGrpSpPr>
          <p:grpSpPr>
            <a:xfrm>
              <a:off x="2946074" y="2653500"/>
              <a:ext cx="3350756" cy="1573224"/>
              <a:chOff x="2793674" y="2501100"/>
              <a:chExt cx="3350756" cy="1573224"/>
            </a:xfrm>
          </p:grpSpPr>
          <p:cxnSp>
            <p:nvCxnSpPr>
              <p:cNvPr id="63" name="Gerade Verbindung 62"/>
              <p:cNvCxnSpPr/>
              <p:nvPr/>
            </p:nvCxnSpPr>
            <p:spPr>
              <a:xfrm>
                <a:off x="2793674" y="4072736"/>
                <a:ext cx="3349961" cy="1588"/>
              </a:xfrm>
              <a:prstGeom prst="line">
                <a:avLst/>
              </a:prstGeom>
              <a:ln w="28575" cap="sq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63"/>
              <p:cNvCxnSpPr/>
              <p:nvPr/>
            </p:nvCxnSpPr>
            <p:spPr>
              <a:xfrm rot="5400000" flipH="1" flipV="1">
                <a:off x="5357818" y="3286124"/>
                <a:ext cx="1571636" cy="1588"/>
              </a:xfrm>
              <a:prstGeom prst="line">
                <a:avLst/>
              </a:prstGeom>
              <a:ln w="28575" cap="sq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26" name="Picture 2" descr="C:\Users\Stepper.EclipseCon\AppData\Local\Microsoft\Windows\Temporary Internet Files\Content.IE5\L1VYZTX0\MCj0150363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9424572" flipV="1">
            <a:off x="5659353" y="2010248"/>
            <a:ext cx="1217158" cy="935043"/>
          </a:xfrm>
          <a:prstGeom prst="rect">
            <a:avLst/>
          </a:prstGeom>
          <a:noFill/>
        </p:spPr>
      </p:pic>
      <p:pic>
        <p:nvPicPr>
          <p:cNvPr id="72" name="Picture 2" descr="C:\Users\Stepper.EclipseCon\AppData\Local\Microsoft\Windows\Temporary Internet Files\Content.IE5\L1VYZTX0\MCj0150363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4400000" flipV="1">
            <a:off x="2124612" y="1914920"/>
            <a:ext cx="1217158" cy="935043"/>
          </a:xfrm>
          <a:prstGeom prst="rect">
            <a:avLst/>
          </a:prstGeom>
          <a:noFill/>
        </p:spPr>
      </p:pic>
      <p:pic>
        <p:nvPicPr>
          <p:cNvPr id="73" name="Picture 2" descr="C:\Users\Stepper.EclipseCon\AppData\Local\Microsoft\Windows\Temporary Internet Files\Content.IE5\L1VYZTX0\MCj0150363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9000000" flipV="1">
            <a:off x="2124612" y="3670654"/>
            <a:ext cx="1217158" cy="935043"/>
          </a:xfrm>
          <a:prstGeom prst="rect">
            <a:avLst/>
          </a:prstGeom>
          <a:noFill/>
        </p:spPr>
      </p:pic>
      <p:pic>
        <p:nvPicPr>
          <p:cNvPr id="74" name="Picture 2" descr="C:\Users\Stepper.EclipseCon\AppData\Local\Microsoft\Windows\Temporary Internet Files\Content.IE5\L1VYZTX0\MCj0150363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3600000" flipV="1">
            <a:off x="5601290" y="3722285"/>
            <a:ext cx="1217158" cy="93504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0.24826 0.2224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" y="1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-0.38229 -1.11111E-6 " pathEditMode="fixed" rAng="0" ptsTypes="AA">
                                      <p:cBhvr>
                                        <p:cTn id="26" dur="14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0.00434 0.01389 L 0.00434 0.2507 " pathEditMode="relative" rAng="0" ptsTypes="AA">
                                      <p:cBhvr>
                                        <p:cTn id="32" dur="6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-0.00532 L 0.37882 -0.00532 " pathEditMode="relative" rAng="0" ptsTypes="AA">
                                      <p:cBhvr>
                                        <p:cTn id="43" dur="1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0.00139 -0.01296 L -0.00139 -0.26273 " pathEditMode="relative" rAng="0" ptsTypes="AA">
                                      <p:cBhvr>
                                        <p:cTn id="49" dur="6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0" presetClass="path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0324 C -0.00712 0.19329 -0.01597 0.38333 -0.00017 0.43264 C 0.01597 0.48194 0.06649 0.29792 0.09809 0.2993 C 0.12986 0.30069 0.16406 0.43102 0.19045 0.44051 C 0.21649 0.45 0.22257 0.35648 0.25521 0.35579 C 0.28785 0.35509 0.34097 0.43403 0.38611 0.43611 C 0.43108 0.43819 0.46424 0.36759 0.52517 0.36829 C 0.58594 0.36898 0.71337 0.41088 0.75139 0.44051 " pathEditMode="relative" rAng="0" ptsTypes="aaaaaaaA">
                                      <p:cBhvr>
                                        <p:cTn id="6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" y="2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 tmFilter="0,0; .5, 1; 1, 1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 tmFilter="0,0; .5, 1; 1, 1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7" grpId="1" animBg="1"/>
      <p:bldP spid="69" grpId="0" animBg="1"/>
      <p:bldP spid="58" grpId="0"/>
      <p:bldP spid="58" grpId="2"/>
      <p:bldP spid="70" grpId="0" animBg="1"/>
      <p:bldP spid="70" grpId="1" animBg="1"/>
      <p:bldP spid="7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785982" y="2071678"/>
            <a:ext cx="2857520" cy="37862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Business Objects</a:t>
            </a:r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uppieren 70"/>
          <p:cNvGrpSpPr/>
          <p:nvPr/>
        </p:nvGrpSpPr>
        <p:grpSpPr>
          <a:xfrm>
            <a:off x="1785982" y="785794"/>
            <a:ext cx="2857520" cy="1285884"/>
            <a:chOff x="2143140" y="1142984"/>
            <a:chExt cx="2857520" cy="1285884"/>
          </a:xfrm>
        </p:grpSpPr>
        <p:sp>
          <p:nvSpPr>
            <p:cNvPr id="8" name="Rechteck 7"/>
            <p:cNvSpPr/>
            <p:nvPr/>
          </p:nvSpPr>
          <p:spPr>
            <a:xfrm>
              <a:off x="2143140" y="1142984"/>
              <a:ext cx="2857520" cy="128588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Business Logic</a:t>
              </a:r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532873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964677" y="1805765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429024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779862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390261" y="192245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105568" y="1450075"/>
              <a:ext cx="506418" cy="506418"/>
            </a:xfrm>
            <a:prstGeom prst="rect">
              <a:avLst/>
            </a:prstGeom>
            <a:noFill/>
          </p:spPr>
        </p:pic>
      </p:grpSp>
      <p:sp>
        <p:nvSpPr>
          <p:cNvPr id="16" name="Pfeil nach rechts 15"/>
          <p:cNvSpPr/>
          <p:nvPr/>
        </p:nvSpPr>
        <p:spPr>
          <a:xfrm>
            <a:off x="1000099" y="1067556"/>
            <a:ext cx="1143041" cy="377029"/>
          </a:xfrm>
          <a:prstGeom prst="rightArrow">
            <a:avLst>
              <a:gd name="adj1" fmla="val 71406"/>
              <a:gd name="adj2" fmla="val 50000"/>
            </a:avLst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Input</a:t>
            </a:r>
            <a:endParaRPr lang="en-US" sz="160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4643502" y="2071678"/>
            <a:ext cx="2000264" cy="37862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4643502" y="785794"/>
            <a:ext cx="2000264" cy="1285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Persistence Logic</a:t>
            </a:r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Picture 2" descr="C:\develop\icons\EOperation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V="1">
            <a:off x="4880300" y="1228940"/>
            <a:ext cx="506418" cy="506418"/>
          </a:xfrm>
          <a:prstGeom prst="rect">
            <a:avLst/>
          </a:prstGeom>
          <a:noFill/>
        </p:spPr>
      </p:pic>
      <p:pic>
        <p:nvPicPr>
          <p:cNvPr id="21" name="Picture 2" descr="C:\develop\icons\EOperation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V="1">
            <a:off x="5349893" y="1411100"/>
            <a:ext cx="506418" cy="506418"/>
          </a:xfrm>
          <a:prstGeom prst="rect">
            <a:avLst/>
          </a:prstGeom>
          <a:noFill/>
        </p:spPr>
      </p:pic>
      <p:pic>
        <p:nvPicPr>
          <p:cNvPr id="22" name="Picture 2" descr="C:\develop\icons\EOperation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V="1">
            <a:off x="5879940" y="1336150"/>
            <a:ext cx="506418" cy="506418"/>
          </a:xfrm>
          <a:prstGeom prst="rect">
            <a:avLst/>
          </a:prstGeom>
          <a:noFill/>
        </p:spPr>
      </p:pic>
      <p:sp>
        <p:nvSpPr>
          <p:cNvPr id="23" name="Abgerundetes Rechteck 22"/>
          <p:cNvSpPr/>
          <p:nvPr/>
        </p:nvSpPr>
        <p:spPr>
          <a:xfrm>
            <a:off x="2000264" y="2352518"/>
            <a:ext cx="6215106" cy="81696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2000264" y="3266917"/>
            <a:ext cx="6215106" cy="876463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2000264" y="4233781"/>
            <a:ext cx="6215106" cy="1101777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6" name="Gruppieren 57"/>
          <p:cNvGrpSpPr/>
          <p:nvPr/>
        </p:nvGrpSpPr>
        <p:grpSpPr>
          <a:xfrm>
            <a:off x="7286708" y="2428868"/>
            <a:ext cx="714380" cy="662071"/>
            <a:chOff x="7643866" y="2643182"/>
            <a:chExt cx="714380" cy="805657"/>
          </a:xfrm>
        </p:grpSpPr>
        <p:sp>
          <p:nvSpPr>
            <p:cNvPr id="27" name="Gefaltete Ecke 26"/>
            <p:cNvSpPr/>
            <p:nvPr/>
          </p:nvSpPr>
          <p:spPr>
            <a:xfrm flipV="1">
              <a:off x="7643866" y="2643182"/>
              <a:ext cx="714380" cy="805657"/>
            </a:xfrm>
            <a:prstGeom prst="foldedCorner">
              <a:avLst>
                <a:gd name="adj" fmla="val 27159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7726264" y="2864983"/>
              <a:ext cx="561372" cy="411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.xml</a:t>
              </a:r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uppieren 63"/>
          <p:cNvGrpSpPr/>
          <p:nvPr/>
        </p:nvGrpSpPr>
        <p:grpSpPr>
          <a:xfrm>
            <a:off x="7286708" y="3367126"/>
            <a:ext cx="714380" cy="662071"/>
            <a:chOff x="7643866" y="2643182"/>
            <a:chExt cx="714380" cy="805657"/>
          </a:xfrm>
        </p:grpSpPr>
        <p:sp>
          <p:nvSpPr>
            <p:cNvPr id="31" name="Gefaltete Ecke 30"/>
            <p:cNvSpPr/>
            <p:nvPr/>
          </p:nvSpPr>
          <p:spPr>
            <a:xfrm flipV="1">
              <a:off x="7643866" y="2643182"/>
              <a:ext cx="714380" cy="805657"/>
            </a:xfrm>
            <a:prstGeom prst="foldedCorner">
              <a:avLst>
                <a:gd name="adj" fmla="val 27159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7674009" y="2872104"/>
              <a:ext cx="561372" cy="411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.xml</a:t>
              </a:r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2208258" y="2428868"/>
            <a:ext cx="2078054" cy="2821801"/>
            <a:chOff x="2565416" y="2786058"/>
            <a:chExt cx="2078054" cy="2821801"/>
          </a:xfrm>
        </p:grpSpPr>
        <p:sp>
          <p:nvSpPr>
            <p:cNvPr id="34" name="Ellipse 33"/>
            <p:cNvSpPr/>
            <p:nvPr/>
          </p:nvSpPr>
          <p:spPr>
            <a:xfrm>
              <a:off x="2922606" y="2964653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Ellipse 34"/>
            <p:cNvSpPr/>
            <p:nvPr/>
          </p:nvSpPr>
          <p:spPr>
            <a:xfrm>
              <a:off x="4039423" y="3090939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Ellipse 35"/>
            <p:cNvSpPr/>
            <p:nvPr/>
          </p:nvSpPr>
          <p:spPr>
            <a:xfrm>
              <a:off x="3526653" y="2786058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7" name="Gerade Verbindung mit Pfeil 36"/>
            <p:cNvCxnSpPr>
              <a:stCxn id="36" idx="2"/>
              <a:endCxn id="34" idx="7"/>
            </p:cNvCxnSpPr>
            <p:nvPr/>
          </p:nvCxnSpPr>
          <p:spPr>
            <a:xfrm rot="10800000" flipV="1">
              <a:off x="3227487" y="2964652"/>
              <a:ext cx="299166" cy="52309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>
              <a:stCxn id="36" idx="6"/>
              <a:endCxn id="35" idx="1"/>
            </p:cNvCxnSpPr>
            <p:nvPr/>
          </p:nvCxnSpPr>
          <p:spPr>
            <a:xfrm>
              <a:off x="3883843" y="2964653"/>
              <a:ext cx="207889" cy="178595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/>
            <p:cNvCxnSpPr/>
            <p:nvPr/>
          </p:nvCxnSpPr>
          <p:spPr>
            <a:xfrm rot="5400000">
              <a:off x="2547557" y="3465988"/>
              <a:ext cx="623813" cy="230904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/>
            <p:cNvCxnSpPr/>
            <p:nvPr/>
          </p:nvCxnSpPr>
          <p:spPr>
            <a:xfrm rot="5400000">
              <a:off x="3151604" y="3323113"/>
              <a:ext cx="659532" cy="195185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/>
            <p:nvPr/>
          </p:nvCxnSpPr>
          <p:spPr>
            <a:xfrm rot="16200000" flipV="1">
              <a:off x="3318691" y="3529805"/>
              <a:ext cx="928694" cy="15558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/>
            <p:nvPr/>
          </p:nvCxnSpPr>
          <p:spPr>
            <a:xfrm rot="5400000">
              <a:off x="3080166" y="4411272"/>
              <a:ext cx="607223" cy="158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llipse 42"/>
            <p:cNvSpPr/>
            <p:nvPr/>
          </p:nvSpPr>
          <p:spPr>
            <a:xfrm>
              <a:off x="3205182" y="3750471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Ellipse 43"/>
            <p:cNvSpPr/>
            <p:nvPr/>
          </p:nvSpPr>
          <p:spPr>
            <a:xfrm>
              <a:off x="3682233" y="4071942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Ellipse 44"/>
            <p:cNvSpPr/>
            <p:nvPr/>
          </p:nvSpPr>
          <p:spPr>
            <a:xfrm>
              <a:off x="2565416" y="3893347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Ellipse 45"/>
            <p:cNvSpPr/>
            <p:nvPr/>
          </p:nvSpPr>
          <p:spPr>
            <a:xfrm>
              <a:off x="4286280" y="3929066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7" name="Gerade Verbindung mit Pfeil 46"/>
            <p:cNvCxnSpPr>
              <a:stCxn id="44" idx="6"/>
              <a:endCxn id="46" idx="2"/>
            </p:cNvCxnSpPr>
            <p:nvPr/>
          </p:nvCxnSpPr>
          <p:spPr>
            <a:xfrm flipV="1">
              <a:off x="4039423" y="4107661"/>
              <a:ext cx="246857" cy="142876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/>
            <p:cNvCxnSpPr/>
            <p:nvPr/>
          </p:nvCxnSpPr>
          <p:spPr>
            <a:xfrm rot="5400000" flipH="1" flipV="1">
              <a:off x="2614230" y="4214500"/>
              <a:ext cx="802408" cy="484113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/>
            <p:cNvCxnSpPr/>
            <p:nvPr/>
          </p:nvCxnSpPr>
          <p:spPr>
            <a:xfrm rot="5400000">
              <a:off x="4086650" y="4515253"/>
              <a:ext cx="607223" cy="14922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lipse 49"/>
            <p:cNvSpPr/>
            <p:nvPr/>
          </p:nvSpPr>
          <p:spPr>
            <a:xfrm>
              <a:off x="2594783" y="4857760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Ellipse 50"/>
            <p:cNvSpPr/>
            <p:nvPr/>
          </p:nvSpPr>
          <p:spPr>
            <a:xfrm>
              <a:off x="3026587" y="5250669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Ellipse 51"/>
            <p:cNvSpPr/>
            <p:nvPr/>
          </p:nvSpPr>
          <p:spPr>
            <a:xfrm>
              <a:off x="4137052" y="4893479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Ellipse 52"/>
            <p:cNvSpPr/>
            <p:nvPr/>
          </p:nvSpPr>
          <p:spPr>
            <a:xfrm>
              <a:off x="3205182" y="4714884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Ellipse 53"/>
            <p:cNvSpPr/>
            <p:nvPr/>
          </p:nvSpPr>
          <p:spPr>
            <a:xfrm>
              <a:off x="3562372" y="5072074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5" name="Gerade Verbindung mit Pfeil 54"/>
            <p:cNvCxnSpPr>
              <a:stCxn id="51" idx="6"/>
              <a:endCxn id="54" idx="3"/>
            </p:cNvCxnSpPr>
            <p:nvPr/>
          </p:nvCxnSpPr>
          <p:spPr>
            <a:xfrm flipV="1">
              <a:off x="3383777" y="5376955"/>
              <a:ext cx="230904" cy="52309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/>
            <p:cNvCxnSpPr>
              <a:stCxn id="53" idx="2"/>
              <a:endCxn id="50" idx="6"/>
            </p:cNvCxnSpPr>
            <p:nvPr/>
          </p:nvCxnSpPr>
          <p:spPr>
            <a:xfrm rot="10800000" flipV="1">
              <a:off x="2951974" y="4893479"/>
              <a:ext cx="253209" cy="142876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/>
            <p:cNvCxnSpPr>
              <a:stCxn id="50" idx="4"/>
              <a:endCxn id="51" idx="2"/>
            </p:cNvCxnSpPr>
            <p:nvPr/>
          </p:nvCxnSpPr>
          <p:spPr>
            <a:xfrm rot="16200000" flipH="1">
              <a:off x="2792825" y="5195502"/>
              <a:ext cx="214314" cy="253209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/>
            <p:cNvCxnSpPr>
              <a:stCxn id="53" idx="6"/>
              <a:endCxn id="52" idx="1"/>
            </p:cNvCxnSpPr>
            <p:nvPr/>
          </p:nvCxnSpPr>
          <p:spPr>
            <a:xfrm>
              <a:off x="3562372" y="4893479"/>
              <a:ext cx="626989" cy="52309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/>
            <p:cNvCxnSpPr>
              <a:endCxn id="52" idx="2"/>
            </p:cNvCxnSpPr>
            <p:nvPr/>
          </p:nvCxnSpPr>
          <p:spPr>
            <a:xfrm flipV="1">
              <a:off x="3935441" y="5072074"/>
              <a:ext cx="201611" cy="142878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/>
            <p:cNvCxnSpPr>
              <a:stCxn id="43" idx="6"/>
              <a:endCxn id="44" idx="1"/>
            </p:cNvCxnSpPr>
            <p:nvPr/>
          </p:nvCxnSpPr>
          <p:spPr>
            <a:xfrm>
              <a:off x="3562372" y="3929066"/>
              <a:ext cx="172170" cy="195185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/>
            <p:cNvCxnSpPr>
              <a:stCxn id="43" idx="2"/>
              <a:endCxn id="45" idx="6"/>
            </p:cNvCxnSpPr>
            <p:nvPr/>
          </p:nvCxnSpPr>
          <p:spPr>
            <a:xfrm rot="10800000" flipV="1">
              <a:off x="2922606" y="3929066"/>
              <a:ext cx="282576" cy="142876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Abgerundetes Rechteck 61"/>
          <p:cNvSpPr/>
          <p:nvPr/>
        </p:nvSpPr>
        <p:spPr>
          <a:xfrm>
            <a:off x="4880300" y="2214554"/>
            <a:ext cx="1506058" cy="328614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5715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ResourceSet</a:t>
            </a:r>
          </a:p>
          <a:p>
            <a:pPr algn="ctr"/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Pfeil nach links 62"/>
          <p:cNvSpPr/>
          <p:nvPr/>
        </p:nvSpPr>
        <p:spPr>
          <a:xfrm>
            <a:off x="928662" y="1587461"/>
            <a:ext cx="1143040" cy="412779"/>
          </a:xfrm>
          <a:prstGeom prst="leftArrow">
            <a:avLst>
              <a:gd name="adj1" fmla="val 63989"/>
              <a:gd name="adj2" fmla="val 50000"/>
            </a:avLst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grpSp>
        <p:nvGrpSpPr>
          <p:cNvPr id="64" name="Gruppieren 63"/>
          <p:cNvGrpSpPr/>
          <p:nvPr/>
        </p:nvGrpSpPr>
        <p:grpSpPr>
          <a:xfrm>
            <a:off x="7286708" y="4464246"/>
            <a:ext cx="714380" cy="662071"/>
            <a:chOff x="7643866" y="2643182"/>
            <a:chExt cx="714380" cy="805657"/>
          </a:xfrm>
          <a:solidFill>
            <a:schemeClr val="bg1">
              <a:lumMod val="85000"/>
            </a:schemeClr>
          </a:solidFill>
        </p:grpSpPr>
        <p:sp>
          <p:nvSpPr>
            <p:cNvPr id="65" name="Gefaltete Ecke 64"/>
            <p:cNvSpPr/>
            <p:nvPr/>
          </p:nvSpPr>
          <p:spPr>
            <a:xfrm flipV="1">
              <a:off x="7643866" y="2643182"/>
              <a:ext cx="714380" cy="805657"/>
            </a:xfrm>
            <a:prstGeom prst="foldedCorner">
              <a:avLst>
                <a:gd name="adj" fmla="val 27159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7674009" y="2872104"/>
              <a:ext cx="527709" cy="411978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.dat</a:t>
              </a:r>
              <a:endPara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19" grpId="0" animBg="1"/>
      <p:bldP spid="23" grpId="0" animBg="1"/>
      <p:bldP spid="24" grpId="0" animBg="1"/>
      <p:bldP spid="25" grpId="0" animBg="1"/>
      <p:bldP spid="6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Abgerundetes Rechteck 88"/>
          <p:cNvSpPr/>
          <p:nvPr/>
        </p:nvSpPr>
        <p:spPr>
          <a:xfrm>
            <a:off x="642910" y="571481"/>
            <a:ext cx="7715304" cy="517709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  <a:p>
            <a:pPr algn="ctr"/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1000100" y="250030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57" name="Abgerundetes Rechteck 56"/>
          <p:cNvSpPr/>
          <p:nvPr/>
        </p:nvSpPr>
        <p:spPr>
          <a:xfrm>
            <a:off x="3500430" y="2500306"/>
            <a:ext cx="4500594" cy="2928958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60" name="Abgerundetes Rechteck 59"/>
          <p:cNvSpPr/>
          <p:nvPr/>
        </p:nvSpPr>
        <p:spPr>
          <a:xfrm>
            <a:off x="1285852" y="307181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1285852" y="364331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6" name="Abgerundetes Rechteck 75"/>
          <p:cNvSpPr/>
          <p:nvPr/>
        </p:nvSpPr>
        <p:spPr>
          <a:xfrm>
            <a:off x="1285852" y="421481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7" name="Abgerundetes Rechteck 76"/>
          <p:cNvSpPr/>
          <p:nvPr/>
        </p:nvSpPr>
        <p:spPr>
          <a:xfrm>
            <a:off x="1285852" y="478632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8" name="Abgerundetes Rechteck 77"/>
          <p:cNvSpPr/>
          <p:nvPr/>
        </p:nvSpPr>
        <p:spPr>
          <a:xfrm>
            <a:off x="4011864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80" name="Abgerundetes Rechteck 79"/>
          <p:cNvSpPr/>
          <p:nvPr/>
        </p:nvSpPr>
        <p:spPr>
          <a:xfrm>
            <a:off x="3786182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7" name="Abgerundetes Rechteck 86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92" name="Abgerundetes Rechteck 91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81" name="Abgerundetes Rechteck 180"/>
          <p:cNvSpPr/>
          <p:nvPr/>
        </p:nvSpPr>
        <p:spPr>
          <a:xfrm>
            <a:off x="4011864" y="2643182"/>
            <a:ext cx="382644" cy="2551622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94" name="Abgerundetes Rechteck 93"/>
          <p:cNvSpPr/>
          <p:nvPr/>
        </p:nvSpPr>
        <p:spPr>
          <a:xfrm>
            <a:off x="3786182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9" name="Abgerundetes Rechteck 98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58" name="Abgerundetes Rechteck 157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6" name="Abgerundetes Rechteck 105"/>
          <p:cNvSpPr/>
          <p:nvPr/>
        </p:nvSpPr>
        <p:spPr>
          <a:xfrm>
            <a:off x="3500429" y="5572140"/>
            <a:ext cx="1913761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grpSp>
        <p:nvGrpSpPr>
          <p:cNvPr id="2" name="Gruppieren 158"/>
          <p:cNvGrpSpPr/>
          <p:nvPr/>
        </p:nvGrpSpPr>
        <p:grpSpPr>
          <a:xfrm>
            <a:off x="1000100" y="1071546"/>
            <a:ext cx="2326458" cy="1285884"/>
            <a:chOff x="1000100" y="1071546"/>
            <a:chExt cx="2326458" cy="1285884"/>
          </a:xfrm>
        </p:grpSpPr>
        <p:sp>
          <p:nvSpPr>
            <p:cNvPr id="108" name="Abgerundetes Rechteck 107"/>
            <p:cNvSpPr/>
            <p:nvPr/>
          </p:nvSpPr>
          <p:spPr>
            <a:xfrm>
              <a:off x="1000100" y="1222171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1" name="Abgerundetes Rechteck 110"/>
            <p:cNvSpPr/>
            <p:nvPr/>
          </p:nvSpPr>
          <p:spPr>
            <a:xfrm>
              <a:off x="1091948" y="1150733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4" name="Abgerundetes Rechteck 113"/>
            <p:cNvSpPr/>
            <p:nvPr/>
          </p:nvSpPr>
          <p:spPr>
            <a:xfrm>
              <a:off x="1183418" y="1071546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</p:grpSp>
      <p:grpSp>
        <p:nvGrpSpPr>
          <p:cNvPr id="3" name="Gruppieren 160"/>
          <p:cNvGrpSpPr/>
          <p:nvPr/>
        </p:nvGrpSpPr>
        <p:grpSpPr>
          <a:xfrm>
            <a:off x="5674566" y="1071546"/>
            <a:ext cx="2326458" cy="1285884"/>
            <a:chOff x="5674566" y="1071546"/>
            <a:chExt cx="2326458" cy="1285884"/>
          </a:xfrm>
        </p:grpSpPr>
        <p:sp>
          <p:nvSpPr>
            <p:cNvPr id="109" name="Abgerundetes Rechteck 108"/>
            <p:cNvSpPr/>
            <p:nvPr/>
          </p:nvSpPr>
          <p:spPr>
            <a:xfrm>
              <a:off x="5674566" y="1222171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2" name="Abgerundetes Rechteck 111"/>
            <p:cNvSpPr/>
            <p:nvPr/>
          </p:nvSpPr>
          <p:spPr>
            <a:xfrm>
              <a:off x="5766414" y="1150733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5" name="Abgerundetes Rechteck 114"/>
            <p:cNvSpPr/>
            <p:nvPr/>
          </p:nvSpPr>
          <p:spPr>
            <a:xfrm>
              <a:off x="5857884" y="1071546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</p:grpSp>
      <p:sp>
        <p:nvSpPr>
          <p:cNvPr id="157" name="Abgerundetes Rechteck 156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grpSp>
        <p:nvGrpSpPr>
          <p:cNvPr id="6" name="Gruppieren 159"/>
          <p:cNvGrpSpPr/>
          <p:nvPr/>
        </p:nvGrpSpPr>
        <p:grpSpPr>
          <a:xfrm>
            <a:off x="3532344" y="1071546"/>
            <a:ext cx="1968350" cy="1285884"/>
            <a:chOff x="3532344" y="1071546"/>
            <a:chExt cx="1968350" cy="1285884"/>
          </a:xfrm>
        </p:grpSpPr>
        <p:sp>
          <p:nvSpPr>
            <p:cNvPr id="110" name="Abgerundetes Rechteck 109"/>
            <p:cNvSpPr/>
            <p:nvPr/>
          </p:nvSpPr>
          <p:spPr>
            <a:xfrm>
              <a:off x="3532344" y="1222171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3" name="Abgerundetes Rechteck 112"/>
            <p:cNvSpPr/>
            <p:nvPr/>
          </p:nvSpPr>
          <p:spPr>
            <a:xfrm>
              <a:off x="3624192" y="1150733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6" name="Abgerundetes Rechteck 115"/>
            <p:cNvSpPr/>
            <p:nvPr/>
          </p:nvSpPr>
          <p:spPr>
            <a:xfrm>
              <a:off x="3715662" y="1071546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</p:grpSp>
      <p:sp>
        <p:nvSpPr>
          <p:cNvPr id="170" name="Abgerundetes Rechteck 169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-8308" y="5933659"/>
            <a:ext cx="451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smtClean="0"/>
              <a:t>1100101001110111010010011110101110101</a:t>
            </a:r>
          </a:p>
        </p:txBody>
      </p:sp>
      <p:sp>
        <p:nvSpPr>
          <p:cNvPr id="67" name="Rechteck 66"/>
          <p:cNvSpPr/>
          <p:nvPr/>
        </p:nvSpPr>
        <p:spPr>
          <a:xfrm>
            <a:off x="0" y="5975131"/>
            <a:ext cx="4506062" cy="2758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bgerundetes Rechteck 64"/>
          <p:cNvSpPr/>
          <p:nvPr/>
        </p:nvSpPr>
        <p:spPr>
          <a:xfrm>
            <a:off x="3786182" y="2643182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v4</a:t>
            </a:r>
          </a:p>
        </p:txBody>
      </p:sp>
      <p:sp>
        <p:nvSpPr>
          <p:cNvPr id="68" name="Rechteck 67"/>
          <p:cNvSpPr/>
          <p:nvPr/>
        </p:nvSpPr>
        <p:spPr>
          <a:xfrm>
            <a:off x="357158" y="250009"/>
            <a:ext cx="8358246" cy="5929354"/>
          </a:xfrm>
          <a:prstGeom prst="rect">
            <a:avLst/>
          </a:prstGeom>
          <a:solidFill>
            <a:srgbClr val="FFFFF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Ellipse 68"/>
          <p:cNvSpPr/>
          <p:nvPr/>
        </p:nvSpPr>
        <p:spPr>
          <a:xfrm>
            <a:off x="2000232" y="785794"/>
            <a:ext cx="4927018" cy="4927018"/>
          </a:xfrm>
          <a:prstGeom prst="ellipse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CDOObjectImpl</a:t>
            </a:r>
          </a:p>
        </p:txBody>
      </p:sp>
      <p:sp>
        <p:nvSpPr>
          <p:cNvPr id="70" name="Textfeld 69"/>
          <p:cNvSpPr txBox="1"/>
          <p:nvPr/>
        </p:nvSpPr>
        <p:spPr>
          <a:xfrm>
            <a:off x="2000232" y="2207918"/>
            <a:ext cx="4500594" cy="5847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CDOID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id</a:t>
            </a:r>
          </a:p>
        </p:txBody>
      </p:sp>
      <p:sp>
        <p:nvSpPr>
          <p:cNvPr id="71" name="Textfeld 70"/>
          <p:cNvSpPr txBox="1"/>
          <p:nvPr/>
        </p:nvSpPr>
        <p:spPr>
          <a:xfrm>
            <a:off x="1857356" y="2571744"/>
            <a:ext cx="4786346" cy="5847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CDOState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state</a:t>
            </a:r>
          </a:p>
        </p:txBody>
      </p:sp>
      <p:sp>
        <p:nvSpPr>
          <p:cNvPr id="72" name="Textfeld 71"/>
          <p:cNvSpPr txBox="1"/>
          <p:nvPr/>
        </p:nvSpPr>
        <p:spPr>
          <a:xfrm>
            <a:off x="1857356" y="2928934"/>
            <a:ext cx="4786346" cy="5847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CDOView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view</a:t>
            </a:r>
          </a:p>
        </p:txBody>
      </p:sp>
      <p:sp>
        <p:nvSpPr>
          <p:cNvPr id="73" name="Textfeld 72"/>
          <p:cNvSpPr txBox="1"/>
          <p:nvPr/>
        </p:nvSpPr>
        <p:spPr>
          <a:xfrm>
            <a:off x="1643042" y="3286124"/>
            <a:ext cx="5214974" cy="5847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CDORevision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revision</a:t>
            </a:r>
          </a:p>
        </p:txBody>
      </p:sp>
      <p:sp>
        <p:nvSpPr>
          <p:cNvPr id="74" name="Textfeld 73"/>
          <p:cNvSpPr txBox="1"/>
          <p:nvPr/>
        </p:nvSpPr>
        <p:spPr>
          <a:xfrm>
            <a:off x="1643042" y="3643314"/>
            <a:ext cx="5214974" cy="5847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Object[]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settings</a:t>
            </a:r>
          </a:p>
        </p:txBody>
      </p:sp>
      <p:grpSp>
        <p:nvGrpSpPr>
          <p:cNvPr id="79" name="Gruppieren 78"/>
          <p:cNvGrpSpPr/>
          <p:nvPr/>
        </p:nvGrpSpPr>
        <p:grpSpPr>
          <a:xfrm>
            <a:off x="2758432" y="4143380"/>
            <a:ext cx="3313766" cy="714380"/>
            <a:chOff x="5143504" y="3449146"/>
            <a:chExt cx="1894809" cy="408482"/>
          </a:xfrm>
        </p:grpSpPr>
        <p:sp>
          <p:nvSpPr>
            <p:cNvPr id="97" name="Rechteck 96"/>
            <p:cNvSpPr/>
            <p:nvPr/>
          </p:nvSpPr>
          <p:spPr>
            <a:xfrm>
              <a:off x="5143504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hteck 99"/>
            <p:cNvSpPr/>
            <p:nvPr/>
          </p:nvSpPr>
          <p:spPr>
            <a:xfrm>
              <a:off x="5414191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5684878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hteck 121"/>
            <p:cNvSpPr/>
            <p:nvPr/>
          </p:nvSpPr>
          <p:spPr>
            <a:xfrm>
              <a:off x="5955565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hteck 122"/>
            <p:cNvSpPr/>
            <p:nvPr/>
          </p:nvSpPr>
          <p:spPr>
            <a:xfrm>
              <a:off x="6226252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6496939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hteck 125"/>
            <p:cNvSpPr/>
            <p:nvPr/>
          </p:nvSpPr>
          <p:spPr>
            <a:xfrm>
              <a:off x="6767626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feld 52"/>
          <p:cNvSpPr txBox="1"/>
          <p:nvPr/>
        </p:nvSpPr>
        <p:spPr>
          <a:xfrm>
            <a:off x="2002436" y="2505070"/>
            <a:ext cx="4924814" cy="158014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smtClean="0">
                <a:solidFill>
                  <a:srgbClr val="C00000"/>
                </a:solidFill>
                <a:cs typeface="Courier New" pitchFamily="49" charset="0"/>
              </a:rPr>
              <a:t>Root Extends Class</a:t>
            </a:r>
          </a:p>
        </p:txBody>
      </p:sp>
      <p:grpSp>
        <p:nvGrpSpPr>
          <p:cNvPr id="54" name="Gruppieren 53"/>
          <p:cNvGrpSpPr/>
          <p:nvPr/>
        </p:nvGrpSpPr>
        <p:grpSpPr>
          <a:xfrm>
            <a:off x="4249314" y="2071676"/>
            <a:ext cx="391806" cy="928696"/>
            <a:chOff x="9662509" y="1857363"/>
            <a:chExt cx="391806" cy="928696"/>
          </a:xfrm>
        </p:grpSpPr>
        <p:sp>
          <p:nvSpPr>
            <p:cNvPr id="55" name="Gleichschenkliges Dreieck 54"/>
            <p:cNvSpPr/>
            <p:nvPr/>
          </p:nvSpPr>
          <p:spPr>
            <a:xfrm>
              <a:off x="9662509" y="1857363"/>
              <a:ext cx="391806" cy="285752"/>
            </a:xfrm>
            <a:prstGeom prst="triangl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Gerade Verbindung 55"/>
            <p:cNvCxnSpPr>
              <a:stCxn id="55" idx="3"/>
            </p:cNvCxnSpPr>
            <p:nvPr/>
          </p:nvCxnSpPr>
          <p:spPr>
            <a:xfrm rot="16200000" flipH="1">
              <a:off x="9536940" y="2464586"/>
              <a:ext cx="642944" cy="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echteck 118"/>
          <p:cNvSpPr/>
          <p:nvPr/>
        </p:nvSpPr>
        <p:spPr>
          <a:xfrm>
            <a:off x="357158" y="285728"/>
            <a:ext cx="8358246" cy="5929354"/>
          </a:xfrm>
          <a:prstGeom prst="rect">
            <a:avLst/>
          </a:prstGeom>
          <a:solidFill>
            <a:srgbClr val="FFFFF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uppieren 119"/>
          <p:cNvGrpSpPr/>
          <p:nvPr/>
        </p:nvGrpSpPr>
        <p:grpSpPr>
          <a:xfrm>
            <a:off x="642910" y="1000108"/>
            <a:ext cx="7643865" cy="4483100"/>
            <a:chOff x="642910" y="1374792"/>
            <a:chExt cx="7643865" cy="4483100"/>
          </a:xfrm>
        </p:grpSpPr>
        <p:cxnSp>
          <p:nvCxnSpPr>
            <p:cNvPr id="121" name="Gewinkelte Verbindung 47"/>
            <p:cNvCxnSpPr>
              <a:stCxn id="125" idx="1"/>
              <a:endCxn id="148" idx="2"/>
            </p:cNvCxnSpPr>
            <p:nvPr/>
          </p:nvCxnSpPr>
          <p:spPr bwMode="auto">
            <a:xfrm rot="10800000">
              <a:off x="1443516" y="3338212"/>
              <a:ext cx="1300672" cy="278130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25" name="Abgerundetes Rechteck 124"/>
            <p:cNvSpPr/>
            <p:nvPr/>
          </p:nvSpPr>
          <p:spPr bwMode="auto">
            <a:xfrm>
              <a:off x="2744188" y="1374792"/>
              <a:ext cx="5542587" cy="4483100"/>
            </a:xfrm>
            <a:prstGeom prst="roundRect">
              <a:avLst>
                <a:gd name="adj" fmla="val 435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b="1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itchFamily="34" charset="0"/>
                  <a:cs typeface="Arial" pitchFamily="34" charset="0"/>
                </a:rPr>
                <a:t>P E R S I S T E N T</a:t>
              </a:r>
              <a:endPara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7" name="Gewinkelte Verbindung 47"/>
            <p:cNvCxnSpPr>
              <a:stCxn id="149" idx="3"/>
            </p:cNvCxnSpPr>
            <p:nvPr/>
          </p:nvCxnSpPr>
          <p:spPr bwMode="auto">
            <a:xfrm>
              <a:off x="4569261" y="2517460"/>
              <a:ext cx="618327" cy="858772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8" name="Gewinkelte Verbindung 47"/>
            <p:cNvCxnSpPr>
              <a:stCxn id="144" idx="1"/>
            </p:cNvCxnSpPr>
            <p:nvPr/>
          </p:nvCxnSpPr>
          <p:spPr bwMode="auto">
            <a:xfrm rot="10800000" flipV="1">
              <a:off x="5887463" y="2517460"/>
              <a:ext cx="589913" cy="858772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9" name="Gewinkelte Verbindung 47"/>
            <p:cNvCxnSpPr>
              <a:stCxn id="146" idx="3"/>
            </p:cNvCxnSpPr>
            <p:nvPr/>
          </p:nvCxnSpPr>
          <p:spPr bwMode="auto">
            <a:xfrm flipV="1">
              <a:off x="6265361" y="2803715"/>
              <a:ext cx="622231" cy="858773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0" name="Textfeld 129"/>
            <p:cNvSpPr txBox="1"/>
            <p:nvPr/>
          </p:nvSpPr>
          <p:spPr>
            <a:xfrm>
              <a:off x="7173344" y="2814650"/>
              <a:ext cx="89479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remote</a:t>
              </a:r>
            </a:p>
            <a:p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invalidate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" name="Textfeld 130"/>
            <p:cNvSpPr txBox="1"/>
            <p:nvPr/>
          </p:nvSpPr>
          <p:spPr>
            <a:xfrm>
              <a:off x="6276411" y="3386154"/>
              <a:ext cx="54373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write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2" name="Textfeld 131"/>
            <p:cNvSpPr txBox="1"/>
            <p:nvPr/>
          </p:nvSpPr>
          <p:spPr>
            <a:xfrm>
              <a:off x="4542129" y="2243146"/>
              <a:ext cx="73129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commit</a:t>
              </a:r>
            </a:p>
          </p:txBody>
        </p:sp>
        <p:sp>
          <p:nvSpPr>
            <p:cNvPr id="133" name="Textfeld 132"/>
            <p:cNvSpPr txBox="1"/>
            <p:nvPr/>
          </p:nvSpPr>
          <p:spPr>
            <a:xfrm>
              <a:off x="3384542" y="4213430"/>
              <a:ext cx="50847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read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4" name="Gewinkelte Verbindung 47"/>
            <p:cNvCxnSpPr/>
            <p:nvPr/>
          </p:nvCxnSpPr>
          <p:spPr bwMode="auto">
            <a:xfrm rot="5400000">
              <a:off x="6345436" y="3645295"/>
              <a:ext cx="1678087" cy="785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5" name="Gewinkelte Verbindung 47"/>
            <p:cNvCxnSpPr>
              <a:stCxn id="146" idx="2"/>
              <a:endCxn id="145" idx="3"/>
            </p:cNvCxnSpPr>
            <p:nvPr/>
          </p:nvCxnSpPr>
          <p:spPr bwMode="auto">
            <a:xfrm rot="5400000">
              <a:off x="4652837" y="3865169"/>
              <a:ext cx="822241" cy="989392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6" name="Gewinkelte Verbindung 47"/>
            <p:cNvCxnSpPr>
              <a:stCxn id="145" idx="0"/>
              <a:endCxn id="146" idx="1"/>
            </p:cNvCxnSpPr>
            <p:nvPr/>
          </p:nvCxnSpPr>
          <p:spPr bwMode="auto">
            <a:xfrm rot="5400000" flipH="1" flipV="1">
              <a:off x="3946127" y="3578913"/>
              <a:ext cx="822241" cy="989392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7" name="Gewinkelte Verbindung 47"/>
            <p:cNvCxnSpPr>
              <a:stCxn id="147" idx="2"/>
              <a:endCxn id="145" idx="2"/>
            </p:cNvCxnSpPr>
            <p:nvPr/>
          </p:nvCxnSpPr>
          <p:spPr bwMode="auto">
            <a:xfrm rot="5400000">
              <a:off x="5523195" y="3396476"/>
              <a:ext cx="1818" cy="3321532"/>
            </a:xfrm>
            <a:prstGeom prst="bentConnector3">
              <a:avLst>
                <a:gd name="adj1" fmla="val 20793457"/>
              </a:avLst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38" name="Textfeld 137"/>
            <p:cNvSpPr txBox="1"/>
            <p:nvPr/>
          </p:nvSpPr>
          <p:spPr>
            <a:xfrm>
              <a:off x="6572264" y="5052971"/>
              <a:ext cx="6463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reload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9" name="Textfeld 138"/>
            <p:cNvSpPr txBox="1"/>
            <p:nvPr/>
          </p:nvSpPr>
          <p:spPr>
            <a:xfrm>
              <a:off x="1369163" y="2243146"/>
              <a:ext cx="120257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attach to view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" name="Textfeld 139"/>
            <p:cNvSpPr txBox="1"/>
            <p:nvPr/>
          </p:nvSpPr>
          <p:spPr>
            <a:xfrm>
              <a:off x="1245886" y="3649421"/>
              <a:ext cx="144142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detach from view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" name="Textfeld 140"/>
            <p:cNvSpPr txBox="1"/>
            <p:nvPr/>
          </p:nvSpPr>
          <p:spPr>
            <a:xfrm>
              <a:off x="5786446" y="2243146"/>
              <a:ext cx="73129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commit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2" name="Gewinkelte Verbindung 47"/>
            <p:cNvCxnSpPr>
              <a:stCxn id="148" idx="0"/>
              <a:endCxn id="149" idx="1"/>
            </p:cNvCxnSpPr>
            <p:nvPr/>
          </p:nvCxnSpPr>
          <p:spPr bwMode="auto">
            <a:xfrm rot="5400000" flipH="1" flipV="1">
              <a:off x="2175562" y="1785415"/>
              <a:ext cx="248237" cy="1712328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3" name="Textfeld 142"/>
            <p:cNvSpPr txBox="1"/>
            <p:nvPr/>
          </p:nvSpPr>
          <p:spPr>
            <a:xfrm>
              <a:off x="5549531" y="3957658"/>
              <a:ext cx="89479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remote</a:t>
              </a:r>
            </a:p>
            <a:p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invalidate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" name="Abgerundetes Rechteck 143"/>
            <p:cNvSpPr/>
            <p:nvPr/>
          </p:nvSpPr>
          <p:spPr bwMode="auto">
            <a:xfrm>
              <a:off x="6477375" y="2231202"/>
              <a:ext cx="1413417" cy="572515"/>
            </a:xfrm>
            <a:prstGeom prst="roundRect">
              <a:avLst>
                <a:gd name="adj" fmla="val 137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DIRTY</a:t>
              </a:r>
            </a:p>
          </p:txBody>
        </p:sp>
        <p:sp>
          <p:nvSpPr>
            <p:cNvPr id="145" name="Abgerundetes Rechteck 144"/>
            <p:cNvSpPr/>
            <p:nvPr/>
          </p:nvSpPr>
          <p:spPr bwMode="auto">
            <a:xfrm>
              <a:off x="3155844" y="4484729"/>
              <a:ext cx="1413417" cy="572515"/>
            </a:xfrm>
            <a:prstGeom prst="roundRect">
              <a:avLst>
                <a:gd name="adj" fmla="val 137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PROXY</a:t>
              </a:r>
            </a:p>
          </p:txBody>
        </p:sp>
        <p:sp>
          <p:nvSpPr>
            <p:cNvPr id="146" name="Abgerundetes Rechteck 145"/>
            <p:cNvSpPr/>
            <p:nvPr/>
          </p:nvSpPr>
          <p:spPr bwMode="auto">
            <a:xfrm>
              <a:off x="4851944" y="3376230"/>
              <a:ext cx="1413417" cy="572515"/>
            </a:xfrm>
            <a:prstGeom prst="roundRect">
              <a:avLst>
                <a:gd name="adj" fmla="val 137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CLEAN</a:t>
              </a:r>
            </a:p>
          </p:txBody>
        </p:sp>
        <p:sp>
          <p:nvSpPr>
            <p:cNvPr id="147" name="Abgerundetes Rechteck 146"/>
            <p:cNvSpPr/>
            <p:nvPr/>
          </p:nvSpPr>
          <p:spPr bwMode="auto">
            <a:xfrm>
              <a:off x="6477375" y="4484729"/>
              <a:ext cx="1413417" cy="572515"/>
            </a:xfrm>
            <a:prstGeom prst="roundRect">
              <a:avLst>
                <a:gd name="adj" fmla="val 137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CONFLICT</a:t>
              </a:r>
            </a:p>
          </p:txBody>
        </p:sp>
        <p:sp>
          <p:nvSpPr>
            <p:cNvPr id="148" name="Abgerundetes Rechteck 147"/>
            <p:cNvSpPr/>
            <p:nvPr/>
          </p:nvSpPr>
          <p:spPr bwMode="auto">
            <a:xfrm>
              <a:off x="642910" y="2765697"/>
              <a:ext cx="1601212" cy="572515"/>
            </a:xfrm>
            <a:prstGeom prst="roundRect">
              <a:avLst>
                <a:gd name="adj" fmla="val 137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TRANSIENT</a:t>
              </a:r>
            </a:p>
          </p:txBody>
        </p:sp>
        <p:sp>
          <p:nvSpPr>
            <p:cNvPr id="149" name="Abgerundetes Rechteck 148"/>
            <p:cNvSpPr/>
            <p:nvPr/>
          </p:nvSpPr>
          <p:spPr bwMode="auto">
            <a:xfrm>
              <a:off x="3155844" y="2231202"/>
              <a:ext cx="1413417" cy="572515"/>
            </a:xfrm>
            <a:prstGeom prst="roundRect">
              <a:avLst>
                <a:gd name="adj" fmla="val 137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NEW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2" grpId="0"/>
      <p:bldP spid="73" grpId="0"/>
      <p:bldP spid="74" grpId="0"/>
      <p:bldP spid="53" grpId="1"/>
      <p:bldP spid="119" grpId="0" animBg="1"/>
      <p:bldP spid="119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bgerundetes Rechteck 22"/>
          <p:cNvSpPr/>
          <p:nvPr/>
        </p:nvSpPr>
        <p:spPr>
          <a:xfrm>
            <a:off x="3234710" y="3571876"/>
            <a:ext cx="2531704" cy="2176694"/>
          </a:xfrm>
          <a:prstGeom prst="roundRect">
            <a:avLst>
              <a:gd name="adj" fmla="val 7994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  <a:p>
            <a:pPr algn="ctr"/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Abgerundetes Rechteck 88"/>
          <p:cNvSpPr/>
          <p:nvPr/>
        </p:nvSpPr>
        <p:spPr>
          <a:xfrm>
            <a:off x="642910" y="3571876"/>
            <a:ext cx="7715304" cy="2176694"/>
          </a:xfrm>
          <a:prstGeom prst="roundRect">
            <a:avLst>
              <a:gd name="adj" fmla="val 7994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  <a:p>
            <a:pPr algn="ctr"/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1000100" y="4929198"/>
            <a:ext cx="2357454" cy="500066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57" name="Abgerundetes Rechteck 56"/>
          <p:cNvSpPr/>
          <p:nvPr/>
        </p:nvSpPr>
        <p:spPr>
          <a:xfrm>
            <a:off x="3500430" y="4929198"/>
            <a:ext cx="4500594" cy="500066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106" name="Abgerundetes Rechteck 105"/>
          <p:cNvSpPr/>
          <p:nvPr/>
        </p:nvSpPr>
        <p:spPr>
          <a:xfrm>
            <a:off x="3500429" y="5572140"/>
            <a:ext cx="1913761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grpSp>
        <p:nvGrpSpPr>
          <p:cNvPr id="2" name="Gruppieren 158"/>
          <p:cNvGrpSpPr/>
          <p:nvPr/>
        </p:nvGrpSpPr>
        <p:grpSpPr>
          <a:xfrm>
            <a:off x="1000100" y="4143380"/>
            <a:ext cx="2326458" cy="642942"/>
            <a:chOff x="1000100" y="1071546"/>
            <a:chExt cx="2326458" cy="1285884"/>
          </a:xfrm>
        </p:grpSpPr>
        <p:sp>
          <p:nvSpPr>
            <p:cNvPr id="108" name="Abgerundetes Rechteck 107"/>
            <p:cNvSpPr/>
            <p:nvPr/>
          </p:nvSpPr>
          <p:spPr>
            <a:xfrm>
              <a:off x="1000100" y="1222171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1" name="Abgerundetes Rechteck 110"/>
            <p:cNvSpPr/>
            <p:nvPr/>
          </p:nvSpPr>
          <p:spPr>
            <a:xfrm>
              <a:off x="1091948" y="1150733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4" name="Abgerundetes Rechteck 113"/>
            <p:cNvSpPr/>
            <p:nvPr/>
          </p:nvSpPr>
          <p:spPr>
            <a:xfrm>
              <a:off x="1183418" y="1071546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</p:grpSp>
      <p:grpSp>
        <p:nvGrpSpPr>
          <p:cNvPr id="3" name="Gruppieren 160"/>
          <p:cNvGrpSpPr/>
          <p:nvPr/>
        </p:nvGrpSpPr>
        <p:grpSpPr>
          <a:xfrm>
            <a:off x="5674566" y="4143380"/>
            <a:ext cx="2326458" cy="642942"/>
            <a:chOff x="5674566" y="1071546"/>
            <a:chExt cx="2326458" cy="1285884"/>
          </a:xfrm>
        </p:grpSpPr>
        <p:sp>
          <p:nvSpPr>
            <p:cNvPr id="109" name="Abgerundetes Rechteck 108"/>
            <p:cNvSpPr/>
            <p:nvPr/>
          </p:nvSpPr>
          <p:spPr>
            <a:xfrm>
              <a:off x="5674566" y="1222171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2" name="Abgerundetes Rechteck 111"/>
            <p:cNvSpPr/>
            <p:nvPr/>
          </p:nvSpPr>
          <p:spPr>
            <a:xfrm>
              <a:off x="5766414" y="1150733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5" name="Abgerundetes Rechteck 114"/>
            <p:cNvSpPr/>
            <p:nvPr/>
          </p:nvSpPr>
          <p:spPr>
            <a:xfrm>
              <a:off x="5857884" y="1071546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</p:grpSp>
      <p:grpSp>
        <p:nvGrpSpPr>
          <p:cNvPr id="6" name="Gruppieren 159"/>
          <p:cNvGrpSpPr/>
          <p:nvPr/>
        </p:nvGrpSpPr>
        <p:grpSpPr>
          <a:xfrm>
            <a:off x="3532344" y="4143380"/>
            <a:ext cx="1968350" cy="642942"/>
            <a:chOff x="3532344" y="1071546"/>
            <a:chExt cx="1968350" cy="1285884"/>
          </a:xfrm>
        </p:grpSpPr>
        <p:sp>
          <p:nvSpPr>
            <p:cNvPr id="110" name="Abgerundetes Rechteck 109"/>
            <p:cNvSpPr/>
            <p:nvPr/>
          </p:nvSpPr>
          <p:spPr>
            <a:xfrm>
              <a:off x="3532344" y="1222171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3" name="Abgerundetes Rechteck 112"/>
            <p:cNvSpPr/>
            <p:nvPr/>
          </p:nvSpPr>
          <p:spPr>
            <a:xfrm>
              <a:off x="3624192" y="1150733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6" name="Abgerundetes Rechteck 115"/>
            <p:cNvSpPr/>
            <p:nvPr/>
          </p:nvSpPr>
          <p:spPr>
            <a:xfrm>
              <a:off x="3715662" y="1071546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</p:grpSp>
      <p:sp>
        <p:nvSpPr>
          <p:cNvPr id="160" name="Abgerundetes Rechteck 159"/>
          <p:cNvSpPr/>
          <p:nvPr/>
        </p:nvSpPr>
        <p:spPr>
          <a:xfrm>
            <a:off x="642910" y="2000240"/>
            <a:ext cx="7715304" cy="928694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5715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ResourceSet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1000100" y="1276965"/>
            <a:ext cx="7072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smtClean="0">
                <a:solidFill>
                  <a:srgbClr val="FF0000"/>
                </a:solidFill>
              </a:rPr>
              <a:t>?</a:t>
            </a:r>
            <a:endParaRPr lang="en-US" sz="8800" b="1">
              <a:solidFill>
                <a:srgbClr val="FF0000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5286380" y="-214338"/>
            <a:ext cx="189026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b="1" smtClean="0">
                <a:solidFill>
                  <a:srgbClr val="FF0000"/>
                </a:solidFill>
              </a:rPr>
              <a:t>?</a:t>
            </a:r>
            <a:endParaRPr lang="en-US" sz="28700" b="1">
              <a:solidFill>
                <a:srgbClr val="FF0000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650309" y="1714488"/>
            <a:ext cx="100540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smtClean="0">
                <a:solidFill>
                  <a:srgbClr val="FF0000"/>
                </a:solidFill>
              </a:rPr>
              <a:t>?</a:t>
            </a:r>
            <a:endParaRPr lang="en-US" sz="13800" b="1">
              <a:solidFill>
                <a:srgbClr val="FF0000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929058" y="1276965"/>
            <a:ext cx="61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smtClean="0">
                <a:solidFill>
                  <a:srgbClr val="FF0000"/>
                </a:solidFill>
              </a:rPr>
              <a:t>?</a:t>
            </a:r>
            <a:endParaRPr lang="en-US" sz="7200" b="1">
              <a:solidFill>
                <a:srgbClr val="FF000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7531232" y="2328769"/>
            <a:ext cx="61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smtClean="0">
                <a:solidFill>
                  <a:srgbClr val="FF0000"/>
                </a:solidFill>
              </a:rPr>
              <a:t>?</a:t>
            </a:r>
            <a:endParaRPr lang="en-US" sz="7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9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7165E-6 L -0.25573 -0.00024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15691E-6 L 0.25313 -0.00023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50" grpId="0" animBg="1"/>
      <p:bldP spid="57" grpId="0" animBg="1"/>
      <p:bldP spid="106" grpId="0" animBg="1"/>
      <p:bldP spid="160" grpId="0" animBg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ieren 24"/>
          <p:cNvGrpSpPr/>
          <p:nvPr/>
        </p:nvGrpSpPr>
        <p:grpSpPr>
          <a:xfrm>
            <a:off x="500034" y="3571200"/>
            <a:ext cx="2531704" cy="2176694"/>
            <a:chOff x="3234710" y="3571876"/>
            <a:chExt cx="2531704" cy="2176694"/>
          </a:xfrm>
        </p:grpSpPr>
        <p:sp>
          <p:nvSpPr>
            <p:cNvPr id="26" name="Abgerundetes Rechteck 25"/>
            <p:cNvSpPr/>
            <p:nvPr/>
          </p:nvSpPr>
          <p:spPr>
            <a:xfrm>
              <a:off x="3234710" y="3571876"/>
              <a:ext cx="2531704" cy="2176694"/>
            </a:xfrm>
            <a:prstGeom prst="roundRect">
              <a:avLst>
                <a:gd name="adj" fmla="val 799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Session</a:t>
              </a:r>
            </a:p>
            <a:p>
              <a:pPr algn="ctr"/>
              <a:endPara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Abgerundetes Rechteck 26"/>
            <p:cNvSpPr/>
            <p:nvPr/>
          </p:nvSpPr>
          <p:spPr>
            <a:xfrm>
              <a:off x="3317112" y="4921449"/>
              <a:ext cx="2357454" cy="500066"/>
            </a:xfrm>
            <a:prstGeom prst="roundRect">
              <a:avLst>
                <a:gd name="adj" fmla="val 710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Package Registry</a:t>
              </a:r>
            </a:p>
          </p:txBody>
        </p:sp>
        <p:grpSp>
          <p:nvGrpSpPr>
            <p:cNvPr id="29" name="Gruppieren 160"/>
            <p:cNvGrpSpPr/>
            <p:nvPr/>
          </p:nvGrpSpPr>
          <p:grpSpPr>
            <a:xfrm>
              <a:off x="3334307" y="4135632"/>
              <a:ext cx="2326458" cy="642943"/>
              <a:chOff x="5674566" y="1071546"/>
              <a:chExt cx="2326458" cy="1285884"/>
            </a:xfrm>
          </p:grpSpPr>
          <p:sp>
            <p:nvSpPr>
              <p:cNvPr id="30" name="Abgerundetes Rechteck 29"/>
              <p:cNvSpPr/>
              <p:nvPr/>
            </p:nvSpPr>
            <p:spPr>
              <a:xfrm>
                <a:off x="5674566" y="1222171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  <p:sp>
            <p:nvSpPr>
              <p:cNvPr id="31" name="Abgerundetes Rechteck 30"/>
              <p:cNvSpPr/>
              <p:nvPr/>
            </p:nvSpPr>
            <p:spPr>
              <a:xfrm>
                <a:off x="5766414" y="1150733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  <p:sp>
            <p:nvSpPr>
              <p:cNvPr id="32" name="Abgerundetes Rechteck 31"/>
              <p:cNvSpPr/>
              <p:nvPr/>
            </p:nvSpPr>
            <p:spPr>
              <a:xfrm>
                <a:off x="5857884" y="1071546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</p:grpSp>
      </p:grpSp>
      <p:grpSp>
        <p:nvGrpSpPr>
          <p:cNvPr id="33" name="Gruppieren 32"/>
          <p:cNvGrpSpPr/>
          <p:nvPr/>
        </p:nvGrpSpPr>
        <p:grpSpPr>
          <a:xfrm>
            <a:off x="5969386" y="3571200"/>
            <a:ext cx="2531704" cy="2176694"/>
            <a:chOff x="3234710" y="3571876"/>
            <a:chExt cx="2531704" cy="2176694"/>
          </a:xfrm>
        </p:grpSpPr>
        <p:sp>
          <p:nvSpPr>
            <p:cNvPr id="34" name="Abgerundetes Rechteck 33"/>
            <p:cNvSpPr/>
            <p:nvPr/>
          </p:nvSpPr>
          <p:spPr>
            <a:xfrm>
              <a:off x="3234710" y="3571876"/>
              <a:ext cx="2531704" cy="2176694"/>
            </a:xfrm>
            <a:prstGeom prst="roundRect">
              <a:avLst>
                <a:gd name="adj" fmla="val 799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Session</a:t>
              </a:r>
            </a:p>
            <a:p>
              <a:pPr algn="ctr"/>
              <a:endPara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3317112" y="4921449"/>
              <a:ext cx="2357454" cy="500066"/>
            </a:xfrm>
            <a:prstGeom prst="roundRect">
              <a:avLst>
                <a:gd name="adj" fmla="val 710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Package Registry</a:t>
              </a:r>
            </a:p>
          </p:txBody>
        </p:sp>
        <p:grpSp>
          <p:nvGrpSpPr>
            <p:cNvPr id="37" name="Gruppieren 160"/>
            <p:cNvGrpSpPr/>
            <p:nvPr/>
          </p:nvGrpSpPr>
          <p:grpSpPr>
            <a:xfrm>
              <a:off x="3334307" y="4135632"/>
              <a:ext cx="2326458" cy="642943"/>
              <a:chOff x="5674566" y="1071546"/>
              <a:chExt cx="2326458" cy="1285884"/>
            </a:xfrm>
          </p:grpSpPr>
          <p:sp>
            <p:nvSpPr>
              <p:cNvPr id="38" name="Abgerundetes Rechteck 37"/>
              <p:cNvSpPr/>
              <p:nvPr/>
            </p:nvSpPr>
            <p:spPr>
              <a:xfrm>
                <a:off x="5674566" y="1222171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  <p:sp>
            <p:nvSpPr>
              <p:cNvPr id="39" name="Abgerundetes Rechteck 38"/>
              <p:cNvSpPr/>
              <p:nvPr/>
            </p:nvSpPr>
            <p:spPr>
              <a:xfrm>
                <a:off x="5766414" y="1150733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  <p:sp>
            <p:nvSpPr>
              <p:cNvPr id="40" name="Abgerundetes Rechteck 39"/>
              <p:cNvSpPr/>
              <p:nvPr/>
            </p:nvSpPr>
            <p:spPr>
              <a:xfrm>
                <a:off x="5857884" y="1071546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</p:grpSp>
      </p:grp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4" name="Gruppieren 23"/>
          <p:cNvGrpSpPr/>
          <p:nvPr/>
        </p:nvGrpSpPr>
        <p:grpSpPr>
          <a:xfrm>
            <a:off x="3234710" y="3571200"/>
            <a:ext cx="2531704" cy="2176694"/>
            <a:chOff x="3234710" y="3571876"/>
            <a:chExt cx="2531704" cy="2176694"/>
          </a:xfrm>
        </p:grpSpPr>
        <p:sp>
          <p:nvSpPr>
            <p:cNvPr id="23" name="Abgerundetes Rechteck 22"/>
            <p:cNvSpPr/>
            <p:nvPr/>
          </p:nvSpPr>
          <p:spPr>
            <a:xfrm>
              <a:off x="3234710" y="3571876"/>
              <a:ext cx="2531704" cy="2176694"/>
            </a:xfrm>
            <a:prstGeom prst="roundRect">
              <a:avLst>
                <a:gd name="adj" fmla="val 799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Session</a:t>
              </a:r>
            </a:p>
            <a:p>
              <a:pPr algn="ctr"/>
              <a:endPara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3317112" y="4921449"/>
              <a:ext cx="2357454" cy="500066"/>
            </a:xfrm>
            <a:prstGeom prst="roundRect">
              <a:avLst>
                <a:gd name="adj" fmla="val 710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Package Registry</a:t>
              </a:r>
            </a:p>
          </p:txBody>
        </p:sp>
        <p:grpSp>
          <p:nvGrpSpPr>
            <p:cNvPr id="3" name="Gruppieren 160"/>
            <p:cNvGrpSpPr/>
            <p:nvPr/>
          </p:nvGrpSpPr>
          <p:grpSpPr>
            <a:xfrm>
              <a:off x="3334307" y="4135631"/>
              <a:ext cx="2326458" cy="642942"/>
              <a:chOff x="5674566" y="1071546"/>
              <a:chExt cx="2326458" cy="1285884"/>
            </a:xfrm>
          </p:grpSpPr>
          <p:sp>
            <p:nvSpPr>
              <p:cNvPr id="109" name="Abgerundetes Rechteck 108"/>
              <p:cNvSpPr/>
              <p:nvPr/>
            </p:nvSpPr>
            <p:spPr>
              <a:xfrm>
                <a:off x="5674566" y="1222171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  <p:sp>
            <p:nvSpPr>
              <p:cNvPr id="112" name="Abgerundetes Rechteck 111"/>
              <p:cNvSpPr/>
              <p:nvPr/>
            </p:nvSpPr>
            <p:spPr>
              <a:xfrm>
                <a:off x="5766414" y="1150733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  <p:sp>
            <p:nvSpPr>
              <p:cNvPr id="115" name="Abgerundetes Rechteck 114"/>
              <p:cNvSpPr/>
              <p:nvPr/>
            </p:nvSpPr>
            <p:spPr>
              <a:xfrm>
                <a:off x="5857884" y="1071546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</p:grpSp>
      </p:grpSp>
      <p:sp>
        <p:nvSpPr>
          <p:cNvPr id="160" name="Abgerundetes Rechteck 159"/>
          <p:cNvSpPr/>
          <p:nvPr/>
        </p:nvSpPr>
        <p:spPr>
          <a:xfrm>
            <a:off x="642910" y="2000240"/>
            <a:ext cx="7715304" cy="928694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5715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ResourceSet</a:t>
            </a:r>
          </a:p>
        </p:txBody>
      </p:sp>
      <p:grpSp>
        <p:nvGrpSpPr>
          <p:cNvPr id="82" name="Gruppieren 81"/>
          <p:cNvGrpSpPr/>
          <p:nvPr/>
        </p:nvGrpSpPr>
        <p:grpSpPr>
          <a:xfrm>
            <a:off x="1790055" y="2657959"/>
            <a:ext cx="5496591" cy="1604075"/>
            <a:chOff x="1790055" y="1619576"/>
            <a:chExt cx="5496591" cy="2642458"/>
          </a:xfrm>
        </p:grpSpPr>
        <p:cxnSp>
          <p:nvCxnSpPr>
            <p:cNvPr id="64" name="Gewinkelte Verbindung 120"/>
            <p:cNvCxnSpPr/>
            <p:nvPr/>
          </p:nvCxnSpPr>
          <p:spPr>
            <a:xfrm rot="5400000">
              <a:off x="4424767" y="1704817"/>
              <a:ext cx="2626962" cy="245648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winkelte Verbindung 120"/>
            <p:cNvCxnSpPr/>
            <p:nvPr/>
          </p:nvCxnSpPr>
          <p:spPr>
            <a:xfrm rot="10800000" flipV="1">
              <a:off x="1790055" y="1643048"/>
              <a:ext cx="4841703" cy="2618986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winkelte Verbindung 120"/>
            <p:cNvCxnSpPr/>
            <p:nvPr/>
          </p:nvCxnSpPr>
          <p:spPr>
            <a:xfrm rot="5400000">
              <a:off x="5979805" y="2947447"/>
              <a:ext cx="2595741" cy="1794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Abgerundetes Rechteck 161"/>
          <p:cNvSpPr/>
          <p:nvPr/>
        </p:nvSpPr>
        <p:spPr>
          <a:xfrm>
            <a:off x="6286512" y="2214554"/>
            <a:ext cx="1317258" cy="500066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View Set</a:t>
            </a:r>
          </a:p>
        </p:txBody>
      </p:sp>
      <p:grpSp>
        <p:nvGrpSpPr>
          <p:cNvPr id="83" name="Gruppieren 82"/>
          <p:cNvGrpSpPr/>
          <p:nvPr/>
        </p:nvGrpSpPr>
        <p:grpSpPr>
          <a:xfrm>
            <a:off x="1428726" y="2657960"/>
            <a:ext cx="5715042" cy="2389898"/>
            <a:chOff x="1428726" y="1604074"/>
            <a:chExt cx="5715042" cy="3443784"/>
          </a:xfrm>
        </p:grpSpPr>
        <p:cxnSp>
          <p:nvCxnSpPr>
            <p:cNvPr id="73" name="Gewinkelte Verbindung 120"/>
            <p:cNvCxnSpPr/>
            <p:nvPr/>
          </p:nvCxnSpPr>
          <p:spPr>
            <a:xfrm rot="16200000" flipH="1">
              <a:off x="-130801" y="3202575"/>
              <a:ext cx="3404808" cy="285753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winkelte Verbindung 120"/>
            <p:cNvCxnSpPr/>
            <p:nvPr/>
          </p:nvCxnSpPr>
          <p:spPr>
            <a:xfrm rot="16200000" flipH="1">
              <a:off x="1511685" y="2130417"/>
              <a:ext cx="3443783" cy="239109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winkelte Verbindung 120"/>
            <p:cNvCxnSpPr/>
            <p:nvPr/>
          </p:nvCxnSpPr>
          <p:spPr>
            <a:xfrm>
              <a:off x="2679514" y="1643047"/>
              <a:ext cx="4464254" cy="340481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Abgerundetes Rechteck 41"/>
          <p:cNvSpPr/>
          <p:nvPr/>
        </p:nvSpPr>
        <p:spPr>
          <a:xfrm>
            <a:off x="877634" y="2214554"/>
            <a:ext cx="2357454" cy="500066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861 0.00023 L 1.38889E-6 4.44444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913 2.96296E-6 L -1.94444E-6 2.96296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  <p:bldP spid="4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Abgerundetes Rechteck 45"/>
          <p:cNvSpPr/>
          <p:nvPr/>
        </p:nvSpPr>
        <p:spPr>
          <a:xfrm>
            <a:off x="6418802" y="500042"/>
            <a:ext cx="836846" cy="4366426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Abgerundetes Rechteck 46"/>
          <p:cNvSpPr/>
          <p:nvPr/>
        </p:nvSpPr>
        <p:spPr>
          <a:xfrm>
            <a:off x="7398524" y="500042"/>
            <a:ext cx="834387" cy="4366426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3686963" y="500042"/>
            <a:ext cx="836846" cy="4366426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Abgerundetes Rechteck 44"/>
          <p:cNvSpPr/>
          <p:nvPr/>
        </p:nvSpPr>
        <p:spPr>
          <a:xfrm>
            <a:off x="4666685" y="500042"/>
            <a:ext cx="834387" cy="4366426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6252301" y="4135632"/>
            <a:ext cx="2143140" cy="567630"/>
          </a:xfrm>
          <a:prstGeom prst="roundRect">
            <a:avLst>
              <a:gd name="adj" fmla="val 616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Transaction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Abgerundetes Rechteck 114"/>
          <p:cNvSpPr/>
          <p:nvPr/>
        </p:nvSpPr>
        <p:spPr>
          <a:xfrm>
            <a:off x="3517625" y="4131302"/>
            <a:ext cx="2143140" cy="567630"/>
          </a:xfrm>
          <a:prstGeom prst="roundRect">
            <a:avLst>
              <a:gd name="adj" fmla="val 616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Transaction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949072" y="500042"/>
            <a:ext cx="836846" cy="4366426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Abgerundetes Rechteck 42"/>
          <p:cNvSpPr/>
          <p:nvPr/>
        </p:nvSpPr>
        <p:spPr>
          <a:xfrm>
            <a:off x="1928794" y="500042"/>
            <a:ext cx="834387" cy="4366426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8" name="Gruppieren 97"/>
          <p:cNvGrpSpPr/>
          <p:nvPr/>
        </p:nvGrpSpPr>
        <p:grpSpPr>
          <a:xfrm>
            <a:off x="1071538" y="588070"/>
            <a:ext cx="535785" cy="1197856"/>
            <a:chOff x="1071538" y="588070"/>
            <a:chExt cx="535785" cy="1197856"/>
          </a:xfrm>
        </p:grpSpPr>
        <p:sp>
          <p:nvSpPr>
            <p:cNvPr id="49" name="Ellipse 48"/>
            <p:cNvSpPr/>
            <p:nvPr/>
          </p:nvSpPr>
          <p:spPr>
            <a:xfrm>
              <a:off x="1071538" y="588070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Ellipse 50"/>
            <p:cNvSpPr/>
            <p:nvPr/>
          </p:nvSpPr>
          <p:spPr>
            <a:xfrm>
              <a:off x="1250133" y="945260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Ellipse 51"/>
            <p:cNvSpPr/>
            <p:nvPr/>
          </p:nvSpPr>
          <p:spPr>
            <a:xfrm>
              <a:off x="1071538" y="1428736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9" name="Gruppieren 98"/>
          <p:cNvGrpSpPr/>
          <p:nvPr/>
        </p:nvGrpSpPr>
        <p:grpSpPr>
          <a:xfrm>
            <a:off x="2143108" y="857232"/>
            <a:ext cx="357190" cy="840666"/>
            <a:chOff x="2143108" y="857232"/>
            <a:chExt cx="357190" cy="840666"/>
          </a:xfrm>
        </p:grpSpPr>
        <p:sp>
          <p:nvSpPr>
            <p:cNvPr id="87" name="Ellipse 86"/>
            <p:cNvSpPr/>
            <p:nvPr/>
          </p:nvSpPr>
          <p:spPr>
            <a:xfrm>
              <a:off x="2143108" y="857232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Ellipse 87"/>
            <p:cNvSpPr/>
            <p:nvPr/>
          </p:nvSpPr>
          <p:spPr>
            <a:xfrm>
              <a:off x="2143108" y="1340708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0" name="Gruppieren 99"/>
          <p:cNvGrpSpPr/>
          <p:nvPr/>
        </p:nvGrpSpPr>
        <p:grpSpPr>
          <a:xfrm>
            <a:off x="3821901" y="588070"/>
            <a:ext cx="535785" cy="1288423"/>
            <a:chOff x="3821901" y="588070"/>
            <a:chExt cx="535785" cy="1288423"/>
          </a:xfrm>
        </p:grpSpPr>
        <p:sp>
          <p:nvSpPr>
            <p:cNvPr id="89" name="Ellipse 88"/>
            <p:cNvSpPr/>
            <p:nvPr/>
          </p:nvSpPr>
          <p:spPr>
            <a:xfrm>
              <a:off x="4000496" y="588070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Ellipse 89"/>
            <p:cNvSpPr/>
            <p:nvPr/>
          </p:nvSpPr>
          <p:spPr>
            <a:xfrm>
              <a:off x="3821901" y="1035827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Ellipse 91"/>
            <p:cNvSpPr/>
            <p:nvPr/>
          </p:nvSpPr>
          <p:spPr>
            <a:xfrm>
              <a:off x="3821901" y="1519303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3" name="Ellipse 92"/>
          <p:cNvSpPr/>
          <p:nvPr/>
        </p:nvSpPr>
        <p:spPr>
          <a:xfrm>
            <a:off x="4857752" y="857232"/>
            <a:ext cx="357190" cy="357190"/>
          </a:xfrm>
          <a:prstGeom prst="ellipse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1" name="Gruppieren 100"/>
          <p:cNvGrpSpPr/>
          <p:nvPr/>
        </p:nvGrpSpPr>
        <p:grpSpPr>
          <a:xfrm>
            <a:off x="6572264" y="1035827"/>
            <a:ext cx="535785" cy="714380"/>
            <a:chOff x="6572264" y="1035827"/>
            <a:chExt cx="535785" cy="714380"/>
          </a:xfrm>
        </p:grpSpPr>
        <p:sp>
          <p:nvSpPr>
            <p:cNvPr id="91" name="Ellipse 90"/>
            <p:cNvSpPr/>
            <p:nvPr/>
          </p:nvSpPr>
          <p:spPr>
            <a:xfrm>
              <a:off x="6750859" y="1035827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Ellipse 93"/>
            <p:cNvSpPr/>
            <p:nvPr/>
          </p:nvSpPr>
          <p:spPr>
            <a:xfrm>
              <a:off x="6572264" y="1393017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2" name="Gruppieren 101"/>
          <p:cNvGrpSpPr/>
          <p:nvPr/>
        </p:nvGrpSpPr>
        <p:grpSpPr>
          <a:xfrm>
            <a:off x="7465239" y="678637"/>
            <a:ext cx="714380" cy="1109828"/>
            <a:chOff x="7465239" y="678637"/>
            <a:chExt cx="714380" cy="1109828"/>
          </a:xfrm>
        </p:grpSpPr>
        <p:sp>
          <p:nvSpPr>
            <p:cNvPr id="95" name="Ellipse 94"/>
            <p:cNvSpPr/>
            <p:nvPr/>
          </p:nvSpPr>
          <p:spPr>
            <a:xfrm>
              <a:off x="7465239" y="678637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Ellipse 95"/>
            <p:cNvSpPr/>
            <p:nvPr/>
          </p:nvSpPr>
          <p:spPr>
            <a:xfrm>
              <a:off x="7822429" y="947799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Ellipse 96"/>
            <p:cNvSpPr/>
            <p:nvPr/>
          </p:nvSpPr>
          <p:spPr>
            <a:xfrm>
              <a:off x="7822429" y="1431275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0" name="Abgerundetes Rechteck 159"/>
          <p:cNvSpPr/>
          <p:nvPr/>
        </p:nvSpPr>
        <p:spPr>
          <a:xfrm>
            <a:off x="642910" y="2000240"/>
            <a:ext cx="7715304" cy="928694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5715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ResourceSet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782949" y="4135632"/>
            <a:ext cx="2143140" cy="567630"/>
          </a:xfrm>
          <a:prstGeom prst="roundRect">
            <a:avLst>
              <a:gd name="adj" fmla="val 616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Transaction</a:t>
            </a:r>
          </a:p>
        </p:txBody>
      </p:sp>
      <p:grpSp>
        <p:nvGrpSpPr>
          <p:cNvPr id="190" name="Gruppieren 189"/>
          <p:cNvGrpSpPr/>
          <p:nvPr/>
        </p:nvGrpSpPr>
        <p:grpSpPr>
          <a:xfrm>
            <a:off x="1212833" y="686751"/>
            <a:ext cx="6794733" cy="1002564"/>
            <a:chOff x="1212833" y="686751"/>
            <a:chExt cx="6794733" cy="1002564"/>
          </a:xfrm>
        </p:grpSpPr>
        <p:cxnSp>
          <p:nvCxnSpPr>
            <p:cNvPr id="128" name="Gerade Verbindung mit Pfeil 127"/>
            <p:cNvCxnSpPr/>
            <p:nvPr/>
          </p:nvCxnSpPr>
          <p:spPr>
            <a:xfrm>
              <a:off x="1425844" y="805912"/>
              <a:ext cx="736170" cy="1704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 Verbindung mit Pfeil 132"/>
            <p:cNvCxnSpPr/>
            <p:nvPr/>
          </p:nvCxnSpPr>
          <p:spPr>
            <a:xfrm flipV="1">
              <a:off x="1604075" y="1069384"/>
              <a:ext cx="557939" cy="542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 Verbindung mit Pfeil 135"/>
            <p:cNvCxnSpPr/>
            <p:nvPr/>
          </p:nvCxnSpPr>
          <p:spPr>
            <a:xfrm rot="10800000" flipV="1">
              <a:off x="1425844" y="1519303"/>
              <a:ext cx="717264" cy="770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mit Pfeil 137"/>
            <p:cNvCxnSpPr/>
            <p:nvPr/>
          </p:nvCxnSpPr>
          <p:spPr>
            <a:xfrm rot="16200000" flipH="1">
              <a:off x="971700" y="1188958"/>
              <a:ext cx="484654" cy="23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mit Pfeil 140"/>
            <p:cNvCxnSpPr/>
            <p:nvPr/>
          </p:nvCxnSpPr>
          <p:spPr>
            <a:xfrm>
              <a:off x="1406938" y="686751"/>
              <a:ext cx="2591625" cy="649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Gerade Verbindung mit Pfeil 142"/>
            <p:cNvCxnSpPr/>
            <p:nvPr/>
          </p:nvCxnSpPr>
          <p:spPr>
            <a:xfrm rot="10800000" flipV="1">
              <a:off x="2487478" y="818721"/>
              <a:ext cx="1513018" cy="1809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Gerade Verbindung mit Pfeil 144"/>
            <p:cNvCxnSpPr/>
            <p:nvPr/>
          </p:nvCxnSpPr>
          <p:spPr>
            <a:xfrm>
              <a:off x="5199681" y="1131376"/>
              <a:ext cx="1387099" cy="3797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Gerade Verbindung mit Pfeil 148"/>
            <p:cNvCxnSpPr/>
            <p:nvPr/>
          </p:nvCxnSpPr>
          <p:spPr>
            <a:xfrm>
              <a:off x="5214942" y="1024567"/>
              <a:ext cx="1542319" cy="1765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Gerade Verbindung mit Pfeil 150"/>
            <p:cNvCxnSpPr/>
            <p:nvPr/>
          </p:nvCxnSpPr>
          <p:spPr>
            <a:xfrm rot="10800000" flipV="1">
              <a:off x="7093167" y="953145"/>
              <a:ext cx="400265" cy="1880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 Verbindung mit Pfeil 154"/>
            <p:cNvCxnSpPr/>
            <p:nvPr/>
          </p:nvCxnSpPr>
          <p:spPr>
            <a:xfrm rot="10800000" flipV="1">
              <a:off x="5184184" y="845162"/>
              <a:ext cx="2276653" cy="1157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Gerade Verbindung mit Pfeil 156"/>
            <p:cNvCxnSpPr/>
            <p:nvPr/>
          </p:nvCxnSpPr>
          <p:spPr>
            <a:xfrm rot="10800000" flipV="1">
              <a:off x="4176794" y="1092865"/>
              <a:ext cx="680959" cy="850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mit Pfeil 158"/>
            <p:cNvCxnSpPr/>
            <p:nvPr/>
          </p:nvCxnSpPr>
          <p:spPr>
            <a:xfrm>
              <a:off x="4339043" y="836906"/>
              <a:ext cx="535174" cy="1239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 Verbindung mit Pfeil 162"/>
            <p:cNvCxnSpPr/>
            <p:nvPr/>
          </p:nvCxnSpPr>
          <p:spPr>
            <a:xfrm rot="5400000">
              <a:off x="3938897" y="1458723"/>
              <a:ext cx="119778" cy="4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 Verbindung mit Pfeil 164"/>
            <p:cNvCxnSpPr/>
            <p:nvPr/>
          </p:nvCxnSpPr>
          <p:spPr>
            <a:xfrm rot="5400000" flipH="1" flipV="1">
              <a:off x="2252617" y="1277257"/>
              <a:ext cx="133532" cy="58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 Verbindung mit Pfeil 167"/>
            <p:cNvCxnSpPr/>
            <p:nvPr/>
          </p:nvCxnSpPr>
          <p:spPr>
            <a:xfrm rot="5400000">
              <a:off x="1278712" y="1348379"/>
              <a:ext cx="145139" cy="493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 Verbindung mit Pfeil 170"/>
            <p:cNvCxnSpPr/>
            <p:nvPr/>
          </p:nvCxnSpPr>
          <p:spPr>
            <a:xfrm rot="5400000">
              <a:off x="4020191" y="966602"/>
              <a:ext cx="108066" cy="501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 Verbindung mit Pfeil 174"/>
            <p:cNvCxnSpPr/>
            <p:nvPr/>
          </p:nvCxnSpPr>
          <p:spPr>
            <a:xfrm rot="16200000" flipH="1">
              <a:off x="7598043" y="1135250"/>
              <a:ext cx="410710" cy="2169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Gerade Verbindung mit Pfeil 178"/>
            <p:cNvCxnSpPr/>
            <p:nvPr/>
          </p:nvCxnSpPr>
          <p:spPr>
            <a:xfrm rot="5400000" flipH="1" flipV="1">
              <a:off x="7938331" y="1360858"/>
              <a:ext cx="133698" cy="47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 Verbindung mit Pfeil 190"/>
            <p:cNvCxnSpPr/>
            <p:nvPr/>
          </p:nvCxnSpPr>
          <p:spPr>
            <a:xfrm>
              <a:off x="2503182" y="1519304"/>
              <a:ext cx="1332649" cy="1467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Gerade Verbindung mit Pfeil 192"/>
            <p:cNvCxnSpPr/>
            <p:nvPr/>
          </p:nvCxnSpPr>
          <p:spPr>
            <a:xfrm rot="10800000" flipV="1">
              <a:off x="4169044" y="1603443"/>
              <a:ext cx="2403220" cy="858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Gerade Verbindung mit Pfeil 194"/>
            <p:cNvCxnSpPr/>
            <p:nvPr/>
          </p:nvCxnSpPr>
          <p:spPr>
            <a:xfrm>
              <a:off x="6929454" y="1573909"/>
              <a:ext cx="889441" cy="456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Abgerundetes Rechteck 66"/>
          <p:cNvSpPr/>
          <p:nvPr/>
        </p:nvSpPr>
        <p:spPr>
          <a:xfrm>
            <a:off x="877634" y="2214554"/>
            <a:ext cx="2357454" cy="500066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68" name="Abgerundetes Rechteck 67"/>
          <p:cNvSpPr/>
          <p:nvPr/>
        </p:nvSpPr>
        <p:spPr>
          <a:xfrm>
            <a:off x="6286512" y="2214554"/>
            <a:ext cx="1317258" cy="500066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View Set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46736 L -2.22222E-6 3.7037E-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.46065 L 5.55556E-7 -2.59259E-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.49606 L -4.44444E-6 4.07407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.46713 L 4.44444E-6 -1.11111E-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44398 L -2.77778E-7 7.40741E-7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47407 L -4.16667E-6 3.33333E-6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7" grpId="0" animBg="1"/>
      <p:bldP spid="47" grpId="1" animBg="1"/>
      <p:bldP spid="44" grpId="0" animBg="1"/>
      <p:bldP spid="44" grpId="1" animBg="1"/>
      <p:bldP spid="45" grpId="0" animBg="1"/>
      <p:bldP spid="45" grpId="1" animBg="1"/>
      <p:bldP spid="41" grpId="0" animBg="1"/>
      <p:bldP spid="41" grpId="1" animBg="1"/>
      <p:bldP spid="43" grpId="0" animBg="1"/>
      <p:bldP spid="43" grpId="1" animBg="1"/>
      <p:bldP spid="93" grpId="0" animBg="1"/>
      <p:bldP spid="9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6252300" y="2000240"/>
            <a:ext cx="2105913" cy="928694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5715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782949" y="4135632"/>
            <a:ext cx="2143140" cy="567630"/>
          </a:xfrm>
          <a:prstGeom prst="roundRect">
            <a:avLst>
              <a:gd name="adj" fmla="val 616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Transaction</a:t>
            </a:r>
          </a:p>
        </p:txBody>
      </p:sp>
      <p:sp>
        <p:nvSpPr>
          <p:cNvPr id="115" name="Abgerundetes Rechteck 114"/>
          <p:cNvSpPr/>
          <p:nvPr/>
        </p:nvSpPr>
        <p:spPr>
          <a:xfrm>
            <a:off x="3517625" y="4131302"/>
            <a:ext cx="2143140" cy="567630"/>
          </a:xfrm>
          <a:prstGeom prst="roundRect">
            <a:avLst>
              <a:gd name="adj" fmla="val 616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Transaction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0" name="Abgerundetes Rechteck 159"/>
          <p:cNvSpPr/>
          <p:nvPr/>
        </p:nvSpPr>
        <p:spPr>
          <a:xfrm>
            <a:off x="642910" y="2000240"/>
            <a:ext cx="7715304" cy="928694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5715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ResourceSet</a:t>
            </a:r>
          </a:p>
        </p:txBody>
      </p:sp>
      <p:cxnSp>
        <p:nvCxnSpPr>
          <p:cNvPr id="72" name="Gewinkelte Verbindung 120"/>
          <p:cNvCxnSpPr/>
          <p:nvPr/>
        </p:nvCxnSpPr>
        <p:spPr>
          <a:xfrm rot="5400000">
            <a:off x="6041966" y="3247749"/>
            <a:ext cx="1604080" cy="424496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Gewinkelte Verbindung 120"/>
          <p:cNvCxnSpPr/>
          <p:nvPr/>
        </p:nvCxnSpPr>
        <p:spPr>
          <a:xfrm rot="5400000">
            <a:off x="4940914" y="2227053"/>
            <a:ext cx="1594668" cy="245648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Gewinkelte Verbindung 120"/>
          <p:cNvCxnSpPr/>
          <p:nvPr/>
        </p:nvCxnSpPr>
        <p:spPr>
          <a:xfrm rot="10800000" flipV="1">
            <a:off x="1790055" y="2672207"/>
            <a:ext cx="4841703" cy="1589827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winkelte Verbindung 120"/>
          <p:cNvCxnSpPr/>
          <p:nvPr/>
        </p:nvCxnSpPr>
        <p:spPr>
          <a:xfrm rot="5400000">
            <a:off x="6271588" y="3352859"/>
            <a:ext cx="1594668" cy="20486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bgerundetes Rechteck 39"/>
          <p:cNvSpPr/>
          <p:nvPr/>
        </p:nvSpPr>
        <p:spPr>
          <a:xfrm>
            <a:off x="6252301" y="4135632"/>
            <a:ext cx="2143140" cy="567630"/>
          </a:xfrm>
          <a:prstGeom prst="roundRect">
            <a:avLst>
              <a:gd name="adj" fmla="val 616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Transaction</a:t>
            </a:r>
          </a:p>
        </p:txBody>
      </p:sp>
      <p:cxnSp>
        <p:nvCxnSpPr>
          <p:cNvPr id="230" name="Gewinkelte Verbindung 120"/>
          <p:cNvCxnSpPr/>
          <p:nvPr/>
        </p:nvCxnSpPr>
        <p:spPr>
          <a:xfrm rot="5400000">
            <a:off x="6489818" y="3460504"/>
            <a:ext cx="1575716" cy="1794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Abgerundetes Rechteck 230"/>
          <p:cNvSpPr/>
          <p:nvPr/>
        </p:nvSpPr>
        <p:spPr>
          <a:xfrm>
            <a:off x="6286512" y="2214554"/>
            <a:ext cx="1317258" cy="500066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View Set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3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7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0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33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3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6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33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8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9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22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5.32038E-8 L 0.03976 5.32038E-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26162E-6 L 0.27882 0.0300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15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77585E-6 L 0.56024 0.0578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" y="2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32" grpId="0" animBg="1"/>
      <p:bldP spid="32" grpId="1" animBg="1"/>
      <p:bldP spid="115" grpId="0" animBg="1"/>
      <p:bldP spid="115" grpId="1" animBg="1"/>
      <p:bldP spid="160" grpId="0" animBg="1"/>
      <p:bldP spid="40" grpId="0" animBg="1"/>
      <p:bldP spid="2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/>
          <p:cNvGrpSpPr/>
          <p:nvPr/>
        </p:nvGrpSpPr>
        <p:grpSpPr>
          <a:xfrm>
            <a:off x="3143240" y="2000240"/>
            <a:ext cx="2490833" cy="3096548"/>
            <a:chOff x="5904608" y="2000240"/>
            <a:chExt cx="2490833" cy="3096548"/>
          </a:xfrm>
        </p:grpSpPr>
        <p:sp>
          <p:nvSpPr>
            <p:cNvPr id="54" name="Abgerundetes Rechteck 53"/>
            <p:cNvSpPr/>
            <p:nvPr/>
          </p:nvSpPr>
          <p:spPr>
            <a:xfrm>
              <a:off x="6252300" y="2000240"/>
              <a:ext cx="2105913" cy="928694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5904608" y="4529158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56" name="Abgerundetes Rechteck 55"/>
            <p:cNvSpPr/>
            <p:nvPr/>
          </p:nvSpPr>
          <p:spPr>
            <a:xfrm>
              <a:off x="6069600" y="4335684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57" name="Gewinkelte Verbindung 120"/>
            <p:cNvCxnSpPr/>
            <p:nvPr/>
          </p:nvCxnSpPr>
          <p:spPr>
            <a:xfrm rot="5400000">
              <a:off x="6041966" y="3247749"/>
              <a:ext cx="1604080" cy="424496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winkelte Verbindung 120"/>
            <p:cNvCxnSpPr/>
            <p:nvPr/>
          </p:nvCxnSpPr>
          <p:spPr>
            <a:xfrm rot="5400000">
              <a:off x="6271588" y="3352859"/>
              <a:ext cx="1594668" cy="2048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Abgerundetes Rechteck 58"/>
            <p:cNvSpPr/>
            <p:nvPr/>
          </p:nvSpPr>
          <p:spPr>
            <a:xfrm>
              <a:off x="6252301" y="4135632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60" name="Gewinkelte Verbindung 120"/>
            <p:cNvCxnSpPr/>
            <p:nvPr/>
          </p:nvCxnSpPr>
          <p:spPr>
            <a:xfrm rot="5400000">
              <a:off x="6489818" y="3460504"/>
              <a:ext cx="1575716" cy="1794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Abgerundetes Rechteck 60"/>
            <p:cNvSpPr/>
            <p:nvPr/>
          </p:nvSpPr>
          <p:spPr>
            <a:xfrm>
              <a:off x="6645280" y="2214554"/>
              <a:ext cx="1317258" cy="500066"/>
            </a:xfrm>
            <a:prstGeom prst="roundRect">
              <a:avLst>
                <a:gd name="adj" fmla="val 710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View Set</a:t>
              </a:r>
            </a:p>
          </p:txBody>
        </p:sp>
      </p:grpSp>
      <p:grpSp>
        <p:nvGrpSpPr>
          <p:cNvPr id="66" name="Gruppieren 65"/>
          <p:cNvGrpSpPr/>
          <p:nvPr/>
        </p:nvGrpSpPr>
        <p:grpSpPr>
          <a:xfrm>
            <a:off x="428596" y="2000240"/>
            <a:ext cx="2490833" cy="3096548"/>
            <a:chOff x="5904608" y="2000240"/>
            <a:chExt cx="2490833" cy="3096548"/>
          </a:xfrm>
        </p:grpSpPr>
        <p:sp>
          <p:nvSpPr>
            <p:cNvPr id="67" name="Abgerundetes Rechteck 66"/>
            <p:cNvSpPr/>
            <p:nvPr/>
          </p:nvSpPr>
          <p:spPr>
            <a:xfrm>
              <a:off x="6252300" y="2000240"/>
              <a:ext cx="2105913" cy="928694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Abgerundetes Rechteck 67"/>
            <p:cNvSpPr/>
            <p:nvPr/>
          </p:nvSpPr>
          <p:spPr>
            <a:xfrm>
              <a:off x="5904608" y="4529158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69" name="Abgerundetes Rechteck 68"/>
            <p:cNvSpPr/>
            <p:nvPr/>
          </p:nvSpPr>
          <p:spPr>
            <a:xfrm>
              <a:off x="6069600" y="4335684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71" name="Gewinkelte Verbindung 120"/>
            <p:cNvCxnSpPr/>
            <p:nvPr/>
          </p:nvCxnSpPr>
          <p:spPr>
            <a:xfrm rot="5400000">
              <a:off x="6041966" y="3247749"/>
              <a:ext cx="1604080" cy="424496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winkelte Verbindung 120"/>
            <p:cNvCxnSpPr/>
            <p:nvPr/>
          </p:nvCxnSpPr>
          <p:spPr>
            <a:xfrm rot="5400000">
              <a:off x="6271588" y="3352859"/>
              <a:ext cx="1594668" cy="2048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bgerundetes Rechteck 73"/>
            <p:cNvSpPr/>
            <p:nvPr/>
          </p:nvSpPr>
          <p:spPr>
            <a:xfrm>
              <a:off x="6252301" y="4135632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75" name="Gewinkelte Verbindung 120"/>
            <p:cNvCxnSpPr/>
            <p:nvPr/>
          </p:nvCxnSpPr>
          <p:spPr>
            <a:xfrm rot="5400000">
              <a:off x="6489818" y="3460504"/>
              <a:ext cx="1575716" cy="1794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Abgerundetes Rechteck 75"/>
            <p:cNvSpPr/>
            <p:nvPr/>
          </p:nvSpPr>
          <p:spPr>
            <a:xfrm>
              <a:off x="6645280" y="2214554"/>
              <a:ext cx="1317258" cy="500066"/>
            </a:xfrm>
            <a:prstGeom prst="roundRect">
              <a:avLst>
                <a:gd name="adj" fmla="val 710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View Set</a:t>
              </a:r>
            </a:p>
          </p:txBody>
        </p:sp>
      </p:grpSp>
      <p:sp>
        <p:nvSpPr>
          <p:cNvPr id="78" name="Zylinder 77"/>
          <p:cNvSpPr/>
          <p:nvPr/>
        </p:nvSpPr>
        <p:spPr>
          <a:xfrm>
            <a:off x="431552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1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Zylinder 79"/>
          <p:cNvSpPr/>
          <p:nvPr/>
        </p:nvSpPr>
        <p:spPr>
          <a:xfrm>
            <a:off x="1350607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2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Zylinder 80"/>
          <p:cNvSpPr/>
          <p:nvPr/>
        </p:nvSpPr>
        <p:spPr>
          <a:xfrm>
            <a:off x="2251713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3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" name="Gruppieren 14"/>
          <p:cNvGrpSpPr/>
          <p:nvPr/>
        </p:nvGrpSpPr>
        <p:grpSpPr>
          <a:xfrm>
            <a:off x="5904608" y="2000240"/>
            <a:ext cx="2490833" cy="3096548"/>
            <a:chOff x="5904608" y="2000240"/>
            <a:chExt cx="2490833" cy="3096548"/>
          </a:xfrm>
        </p:grpSpPr>
        <p:sp>
          <p:nvSpPr>
            <p:cNvPr id="79" name="Abgerundetes Rechteck 78"/>
            <p:cNvSpPr/>
            <p:nvPr/>
          </p:nvSpPr>
          <p:spPr>
            <a:xfrm>
              <a:off x="6252300" y="2000240"/>
              <a:ext cx="2105913" cy="928694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904608" y="4529158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5" name="Abgerundetes Rechteck 114"/>
            <p:cNvSpPr/>
            <p:nvPr/>
          </p:nvSpPr>
          <p:spPr>
            <a:xfrm>
              <a:off x="6069600" y="4335684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72" name="Gewinkelte Verbindung 120"/>
            <p:cNvCxnSpPr/>
            <p:nvPr/>
          </p:nvCxnSpPr>
          <p:spPr>
            <a:xfrm rot="5400000">
              <a:off x="6041966" y="3247749"/>
              <a:ext cx="1604080" cy="424496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winkelte Verbindung 120"/>
            <p:cNvCxnSpPr/>
            <p:nvPr/>
          </p:nvCxnSpPr>
          <p:spPr>
            <a:xfrm rot="5400000">
              <a:off x="6271588" y="3352859"/>
              <a:ext cx="1594668" cy="2048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bgerundetes Rechteck 39"/>
            <p:cNvSpPr/>
            <p:nvPr/>
          </p:nvSpPr>
          <p:spPr>
            <a:xfrm>
              <a:off x="6252301" y="4135632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230" name="Gewinkelte Verbindung 120"/>
            <p:cNvCxnSpPr/>
            <p:nvPr/>
          </p:nvCxnSpPr>
          <p:spPr>
            <a:xfrm rot="5400000">
              <a:off x="6489818" y="3460504"/>
              <a:ext cx="1575716" cy="1794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Abgerundetes Rechteck 230"/>
            <p:cNvSpPr/>
            <p:nvPr/>
          </p:nvSpPr>
          <p:spPr>
            <a:xfrm>
              <a:off x="6645280" y="2214554"/>
              <a:ext cx="1317258" cy="500066"/>
            </a:xfrm>
            <a:prstGeom prst="roundRect">
              <a:avLst>
                <a:gd name="adj" fmla="val 710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View Set</a:t>
              </a:r>
            </a:p>
          </p:txBody>
        </p:sp>
      </p:grpSp>
      <p:cxnSp>
        <p:nvCxnSpPr>
          <p:cNvPr id="19" name="Gewinkelte Verbindung 120"/>
          <p:cNvCxnSpPr/>
          <p:nvPr/>
        </p:nvCxnSpPr>
        <p:spPr>
          <a:xfrm>
            <a:off x="4581499" y="857232"/>
            <a:ext cx="2659560" cy="146583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 Verbindung 120"/>
          <p:cNvCxnSpPr/>
          <p:nvPr/>
        </p:nvCxnSpPr>
        <p:spPr>
          <a:xfrm rot="10800000" flipV="1">
            <a:off x="1891569" y="857232"/>
            <a:ext cx="2671990" cy="146583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20"/>
          <p:cNvCxnSpPr/>
          <p:nvPr/>
        </p:nvCxnSpPr>
        <p:spPr>
          <a:xfrm rot="5400000">
            <a:off x="3839610" y="1581181"/>
            <a:ext cx="1465838" cy="1794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bgerundetes Rechteck 20"/>
          <p:cNvSpPr/>
          <p:nvPr/>
        </p:nvSpPr>
        <p:spPr>
          <a:xfrm>
            <a:off x="3643306" y="642918"/>
            <a:ext cx="1893107" cy="500066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XA Transaction</a:t>
            </a:r>
          </a:p>
        </p:txBody>
      </p:sp>
      <p:sp>
        <p:nvSpPr>
          <p:cNvPr id="48" name="Zylinder 47"/>
          <p:cNvSpPr/>
          <p:nvPr/>
        </p:nvSpPr>
        <p:spPr>
          <a:xfrm>
            <a:off x="5907564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7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Zylinder 48"/>
          <p:cNvSpPr/>
          <p:nvPr/>
        </p:nvSpPr>
        <p:spPr>
          <a:xfrm>
            <a:off x="6826619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8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Zylinder 49"/>
          <p:cNvSpPr/>
          <p:nvPr/>
        </p:nvSpPr>
        <p:spPr>
          <a:xfrm>
            <a:off x="7727725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9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Zylinder 62"/>
          <p:cNvSpPr/>
          <p:nvPr/>
        </p:nvSpPr>
        <p:spPr>
          <a:xfrm>
            <a:off x="3146196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4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Zylinder 63"/>
          <p:cNvSpPr/>
          <p:nvPr/>
        </p:nvSpPr>
        <p:spPr>
          <a:xfrm>
            <a:off x="4065251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5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Zylinder 64"/>
          <p:cNvSpPr/>
          <p:nvPr/>
        </p:nvSpPr>
        <p:spPr>
          <a:xfrm>
            <a:off x="4966357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6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0" grpId="0" animBg="1"/>
      <p:bldP spid="81" grpId="0" animBg="1"/>
      <p:bldP spid="48" grpId="0" animBg="1"/>
      <p:bldP spid="49" grpId="0" animBg="1"/>
      <p:bldP spid="50" grpId="0" animBg="1"/>
      <p:bldP spid="63" grpId="0" animBg="1"/>
      <p:bldP spid="64" grpId="0" animBg="1"/>
      <p:bldP spid="6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52"/>
          <p:cNvGrpSpPr/>
          <p:nvPr/>
        </p:nvGrpSpPr>
        <p:grpSpPr>
          <a:xfrm>
            <a:off x="3143240" y="2000240"/>
            <a:ext cx="2490833" cy="3096548"/>
            <a:chOff x="5904608" y="2000240"/>
            <a:chExt cx="2490833" cy="3096548"/>
          </a:xfrm>
        </p:grpSpPr>
        <p:sp>
          <p:nvSpPr>
            <p:cNvPr id="54" name="Abgerundetes Rechteck 53"/>
            <p:cNvSpPr/>
            <p:nvPr/>
          </p:nvSpPr>
          <p:spPr>
            <a:xfrm>
              <a:off x="6252300" y="2000240"/>
              <a:ext cx="2105913" cy="928694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5904608" y="4529158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56" name="Abgerundetes Rechteck 55"/>
            <p:cNvSpPr/>
            <p:nvPr/>
          </p:nvSpPr>
          <p:spPr>
            <a:xfrm>
              <a:off x="6069600" y="4335684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57" name="Gewinkelte Verbindung 120"/>
            <p:cNvCxnSpPr/>
            <p:nvPr/>
          </p:nvCxnSpPr>
          <p:spPr>
            <a:xfrm rot="5400000">
              <a:off x="6041966" y="3247749"/>
              <a:ext cx="1604080" cy="424496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winkelte Verbindung 120"/>
            <p:cNvCxnSpPr/>
            <p:nvPr/>
          </p:nvCxnSpPr>
          <p:spPr>
            <a:xfrm rot="5400000">
              <a:off x="6271588" y="3352859"/>
              <a:ext cx="1594668" cy="2048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Abgerundetes Rechteck 58"/>
            <p:cNvSpPr/>
            <p:nvPr/>
          </p:nvSpPr>
          <p:spPr>
            <a:xfrm>
              <a:off x="6252301" y="4135632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60" name="Gewinkelte Verbindung 120"/>
            <p:cNvCxnSpPr/>
            <p:nvPr/>
          </p:nvCxnSpPr>
          <p:spPr>
            <a:xfrm rot="5400000">
              <a:off x="6489818" y="3460504"/>
              <a:ext cx="1575716" cy="1794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Abgerundetes Rechteck 60"/>
            <p:cNvSpPr/>
            <p:nvPr/>
          </p:nvSpPr>
          <p:spPr>
            <a:xfrm>
              <a:off x="6645280" y="2214554"/>
              <a:ext cx="1317258" cy="500066"/>
            </a:xfrm>
            <a:prstGeom prst="roundRect">
              <a:avLst>
                <a:gd name="adj" fmla="val 710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View Set</a:t>
              </a:r>
            </a:p>
          </p:txBody>
        </p:sp>
      </p:grpSp>
      <p:grpSp>
        <p:nvGrpSpPr>
          <p:cNvPr id="3" name="Gruppieren 65"/>
          <p:cNvGrpSpPr/>
          <p:nvPr/>
        </p:nvGrpSpPr>
        <p:grpSpPr>
          <a:xfrm>
            <a:off x="428596" y="2000240"/>
            <a:ext cx="2490833" cy="3096548"/>
            <a:chOff x="5904608" y="2000240"/>
            <a:chExt cx="2490833" cy="3096548"/>
          </a:xfrm>
        </p:grpSpPr>
        <p:sp>
          <p:nvSpPr>
            <p:cNvPr id="67" name="Abgerundetes Rechteck 66"/>
            <p:cNvSpPr/>
            <p:nvPr/>
          </p:nvSpPr>
          <p:spPr>
            <a:xfrm>
              <a:off x="6252300" y="2000240"/>
              <a:ext cx="2105913" cy="928694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Abgerundetes Rechteck 67"/>
            <p:cNvSpPr/>
            <p:nvPr/>
          </p:nvSpPr>
          <p:spPr>
            <a:xfrm>
              <a:off x="5904608" y="4529158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69" name="Abgerundetes Rechteck 68"/>
            <p:cNvSpPr/>
            <p:nvPr/>
          </p:nvSpPr>
          <p:spPr>
            <a:xfrm>
              <a:off x="6069600" y="4335684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71" name="Gewinkelte Verbindung 120"/>
            <p:cNvCxnSpPr/>
            <p:nvPr/>
          </p:nvCxnSpPr>
          <p:spPr>
            <a:xfrm rot="5400000">
              <a:off x="6041966" y="3247749"/>
              <a:ext cx="1604080" cy="424496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winkelte Verbindung 120"/>
            <p:cNvCxnSpPr/>
            <p:nvPr/>
          </p:nvCxnSpPr>
          <p:spPr>
            <a:xfrm rot="5400000">
              <a:off x="6271588" y="3352859"/>
              <a:ext cx="1594668" cy="2048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bgerundetes Rechteck 73"/>
            <p:cNvSpPr/>
            <p:nvPr/>
          </p:nvSpPr>
          <p:spPr>
            <a:xfrm>
              <a:off x="6252301" y="4135632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75" name="Gewinkelte Verbindung 120"/>
            <p:cNvCxnSpPr/>
            <p:nvPr/>
          </p:nvCxnSpPr>
          <p:spPr>
            <a:xfrm rot="5400000">
              <a:off x="6489818" y="3460504"/>
              <a:ext cx="1575716" cy="1794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Abgerundetes Rechteck 75"/>
            <p:cNvSpPr/>
            <p:nvPr/>
          </p:nvSpPr>
          <p:spPr>
            <a:xfrm>
              <a:off x="6645280" y="2214554"/>
              <a:ext cx="1317258" cy="500066"/>
            </a:xfrm>
            <a:prstGeom prst="roundRect">
              <a:avLst>
                <a:gd name="adj" fmla="val 710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View Set</a:t>
              </a:r>
            </a:p>
          </p:txBody>
        </p:sp>
      </p:grpSp>
      <p:sp>
        <p:nvSpPr>
          <p:cNvPr id="78" name="Zylinder 77"/>
          <p:cNvSpPr/>
          <p:nvPr/>
        </p:nvSpPr>
        <p:spPr>
          <a:xfrm>
            <a:off x="431552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1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Zylinder 79"/>
          <p:cNvSpPr/>
          <p:nvPr/>
        </p:nvSpPr>
        <p:spPr>
          <a:xfrm>
            <a:off x="1350607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2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Zylinder 80"/>
          <p:cNvSpPr/>
          <p:nvPr/>
        </p:nvSpPr>
        <p:spPr>
          <a:xfrm>
            <a:off x="2251713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3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uppieren 14"/>
          <p:cNvGrpSpPr/>
          <p:nvPr/>
        </p:nvGrpSpPr>
        <p:grpSpPr>
          <a:xfrm>
            <a:off x="5904608" y="2000240"/>
            <a:ext cx="2490833" cy="3096548"/>
            <a:chOff x="5904608" y="2000240"/>
            <a:chExt cx="2490833" cy="3096548"/>
          </a:xfrm>
        </p:grpSpPr>
        <p:sp>
          <p:nvSpPr>
            <p:cNvPr id="79" name="Abgerundetes Rechteck 78"/>
            <p:cNvSpPr/>
            <p:nvPr/>
          </p:nvSpPr>
          <p:spPr>
            <a:xfrm>
              <a:off x="6252300" y="2000240"/>
              <a:ext cx="2105913" cy="928694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904608" y="4529158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5" name="Abgerundetes Rechteck 114"/>
            <p:cNvSpPr/>
            <p:nvPr/>
          </p:nvSpPr>
          <p:spPr>
            <a:xfrm>
              <a:off x="6069600" y="4335684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72" name="Gewinkelte Verbindung 120"/>
            <p:cNvCxnSpPr/>
            <p:nvPr/>
          </p:nvCxnSpPr>
          <p:spPr>
            <a:xfrm rot="5400000">
              <a:off x="6041966" y="3247749"/>
              <a:ext cx="1604080" cy="424496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winkelte Verbindung 120"/>
            <p:cNvCxnSpPr/>
            <p:nvPr/>
          </p:nvCxnSpPr>
          <p:spPr>
            <a:xfrm rot="5400000">
              <a:off x="6271588" y="3352859"/>
              <a:ext cx="1594668" cy="2048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bgerundetes Rechteck 39"/>
            <p:cNvSpPr/>
            <p:nvPr/>
          </p:nvSpPr>
          <p:spPr>
            <a:xfrm>
              <a:off x="6252301" y="4135632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230" name="Gewinkelte Verbindung 120"/>
            <p:cNvCxnSpPr/>
            <p:nvPr/>
          </p:nvCxnSpPr>
          <p:spPr>
            <a:xfrm rot="5400000">
              <a:off x="6489818" y="3460504"/>
              <a:ext cx="1575716" cy="1794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Abgerundetes Rechteck 230"/>
            <p:cNvSpPr/>
            <p:nvPr/>
          </p:nvSpPr>
          <p:spPr>
            <a:xfrm>
              <a:off x="6645280" y="2214554"/>
              <a:ext cx="1317258" cy="500066"/>
            </a:xfrm>
            <a:prstGeom prst="roundRect">
              <a:avLst>
                <a:gd name="adj" fmla="val 710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View Set</a:t>
              </a:r>
            </a:p>
          </p:txBody>
        </p:sp>
      </p:grpSp>
      <p:cxnSp>
        <p:nvCxnSpPr>
          <p:cNvPr id="19" name="Gewinkelte Verbindung 120"/>
          <p:cNvCxnSpPr/>
          <p:nvPr/>
        </p:nvCxnSpPr>
        <p:spPr>
          <a:xfrm>
            <a:off x="4581499" y="857232"/>
            <a:ext cx="2659560" cy="146583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 Verbindung 120"/>
          <p:cNvCxnSpPr/>
          <p:nvPr/>
        </p:nvCxnSpPr>
        <p:spPr>
          <a:xfrm rot="10800000" flipV="1">
            <a:off x="1891569" y="857232"/>
            <a:ext cx="2671990" cy="146583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20"/>
          <p:cNvCxnSpPr/>
          <p:nvPr/>
        </p:nvCxnSpPr>
        <p:spPr>
          <a:xfrm rot="5400000">
            <a:off x="3839610" y="1581181"/>
            <a:ext cx="1465838" cy="1794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bgerundetes Rechteck 20"/>
          <p:cNvSpPr/>
          <p:nvPr/>
        </p:nvSpPr>
        <p:spPr>
          <a:xfrm>
            <a:off x="3643306" y="642918"/>
            <a:ext cx="1893107" cy="500066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XA Transaction</a:t>
            </a:r>
          </a:p>
        </p:txBody>
      </p:sp>
      <p:sp>
        <p:nvSpPr>
          <p:cNvPr id="48" name="Zylinder 47"/>
          <p:cNvSpPr/>
          <p:nvPr/>
        </p:nvSpPr>
        <p:spPr>
          <a:xfrm>
            <a:off x="5907564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7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Zylinder 48"/>
          <p:cNvSpPr/>
          <p:nvPr/>
        </p:nvSpPr>
        <p:spPr>
          <a:xfrm>
            <a:off x="6826619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8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Zylinder 49"/>
          <p:cNvSpPr/>
          <p:nvPr/>
        </p:nvSpPr>
        <p:spPr>
          <a:xfrm>
            <a:off x="7727725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9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Zylinder 62"/>
          <p:cNvSpPr/>
          <p:nvPr/>
        </p:nvSpPr>
        <p:spPr>
          <a:xfrm>
            <a:off x="3146196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4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Zylinder 63"/>
          <p:cNvSpPr/>
          <p:nvPr/>
        </p:nvSpPr>
        <p:spPr>
          <a:xfrm>
            <a:off x="4065251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5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Zylinder 64"/>
          <p:cNvSpPr/>
          <p:nvPr/>
        </p:nvSpPr>
        <p:spPr>
          <a:xfrm>
            <a:off x="4966357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6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feld 50"/>
          <p:cNvSpPr txBox="1"/>
          <p:nvPr/>
        </p:nvSpPr>
        <p:spPr>
          <a:xfrm>
            <a:off x="-32" y="2928934"/>
            <a:ext cx="9144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http://www.eclipse.org/cdo</a:t>
            </a:r>
            <a:endParaRPr lang="en-US" sz="54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/>
          <a:srcRect l="8312" r="10750" b="29895"/>
          <a:stretch>
            <a:fillRect/>
          </a:stretch>
        </p:blipFill>
        <p:spPr bwMode="auto">
          <a:xfrm>
            <a:off x="-32" y="6858024"/>
            <a:ext cx="9144032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-0.79074 " pathEditMode="relative" rAng="0" ptsTypes="AA">
                                      <p:cBhvr>
                                        <p:cTn id="13" dur="5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5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-4.44444E-6 L 0 -0.41435 " pathEditMode="relative" rAng="0" ptsTypes="AA">
                                      <p:cBhvr>
                                        <p:cTn id="15" dur="3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1" grpId="0"/>
      <p:bldP spid="51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 descr="Stub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532232"/>
            <a:ext cx="4357718" cy="3682850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4357686" y="-24"/>
            <a:ext cx="478631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de-DE" sz="9600" b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NEXT</a:t>
            </a:r>
            <a:endParaRPr lang="de-DE" sz="9600" b="1">
              <a:solidFill>
                <a:schemeClr val="accent4">
                  <a:lumMod val="40000"/>
                  <a:lumOff val="6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-71470" y="428604"/>
            <a:ext cx="4643470" cy="57150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indent="457200">
              <a:spcBef>
                <a:spcPct val="0"/>
              </a:spcBef>
              <a:spcAft>
                <a:spcPts val="300"/>
              </a:spcAft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2F2672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Offline mode</a:t>
            </a:r>
          </a:p>
          <a:p>
            <a:pPr lvl="1" indent="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1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Checkout</a:t>
            </a:r>
          </a:p>
          <a:p>
            <a:pPr lvl="1" indent="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1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Re-sync</a:t>
            </a:r>
            <a:r>
              <a:rPr lang="en-US" sz="2100" b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lang="en-US" sz="2100" b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</a:br>
            <a:endParaRPr lang="en-US" sz="2100" b="1" smtClean="0">
              <a:solidFill>
                <a:schemeClr val="accent4">
                  <a:lumMod val="75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indent="457200">
              <a:spcBef>
                <a:spcPct val="0"/>
              </a:spcBef>
              <a:spcAft>
                <a:spcPts val="300"/>
              </a:spcAft>
              <a:defRPr/>
            </a:pPr>
            <a:r>
              <a:rPr lang="en-US" sz="32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Legacy model support</a:t>
            </a:r>
          </a:p>
          <a:p>
            <a:pPr lvl="1" indent="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1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Ecore</a:t>
            </a:r>
          </a:p>
          <a:p>
            <a:pPr lvl="1" indent="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1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UML</a:t>
            </a:r>
          </a:p>
          <a:p>
            <a:pPr lvl="1" indent="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1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3rd party models</a:t>
            </a:r>
            <a:r>
              <a:rPr lang="en-US" sz="2100" b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lang="en-US" sz="2100" b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</a:br>
            <a:endParaRPr lang="en-US" sz="2100" b="1" smtClean="0">
              <a:solidFill>
                <a:schemeClr val="accent4">
                  <a:lumMod val="75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indent="457200">
              <a:spcBef>
                <a:spcPct val="0"/>
              </a:spcBef>
              <a:spcAft>
                <a:spcPts val="300"/>
              </a:spcAft>
              <a:defRPr/>
            </a:pPr>
            <a:r>
              <a:rPr lang="en-US" sz="32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OCL server-side</a:t>
            </a:r>
          </a:p>
          <a:p>
            <a:pPr lvl="1" indent="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1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As common query language</a:t>
            </a:r>
          </a:p>
          <a:p>
            <a:pPr lvl="1" indent="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1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For commit validation</a:t>
            </a:r>
            <a:r>
              <a:rPr lang="en-US" sz="2100" b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lang="en-US" sz="2100" b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</a:br>
            <a:endParaRPr lang="en-US" sz="2100" b="1" smtClean="0">
              <a:solidFill>
                <a:schemeClr val="accent4">
                  <a:lumMod val="75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indent="457200">
              <a:spcBef>
                <a:spcPct val="0"/>
              </a:spcBef>
              <a:spcAft>
                <a:spcPts val="300"/>
              </a:spcAft>
              <a:defRPr/>
            </a:pPr>
            <a:r>
              <a:rPr lang="en-US" sz="32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Model code server-side</a:t>
            </a:r>
          </a:p>
          <a:p>
            <a:pPr lvl="1" indent="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1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Custom data types (persistence)</a:t>
            </a:r>
          </a:p>
          <a:p>
            <a:pPr lvl="1" indent="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1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Operations (e.g. in OCL)</a:t>
            </a:r>
            <a:r>
              <a:rPr lang="en-US" sz="2100" b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lang="en-US" sz="2100" b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</a:br>
            <a:endParaRPr lang="en-US" sz="2100" b="1" smtClean="0">
              <a:solidFill>
                <a:schemeClr val="accent4">
                  <a:lumMod val="75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lvl="0" indent="457200">
              <a:spcBef>
                <a:spcPct val="0"/>
              </a:spcBef>
              <a:spcAft>
                <a:spcPts val="300"/>
              </a:spcAft>
              <a:defRPr/>
            </a:pPr>
            <a:r>
              <a:rPr lang="en-US" sz="32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Integrations</a:t>
            </a:r>
            <a:endParaRPr lang="en-US" sz="320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lvl="1" indent="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1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GMF integration</a:t>
            </a:r>
          </a:p>
          <a:p>
            <a:pPr lvl="1" indent="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1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Workspace integration</a:t>
            </a:r>
          </a:p>
          <a:p>
            <a:pPr lvl="1" indent="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1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Team integration</a:t>
            </a:r>
          </a:p>
          <a:p>
            <a:pPr lvl="1" indent="45720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100" b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CDO Explorer</a:t>
            </a:r>
            <a:r>
              <a:rPr lang="en-US" sz="2100" b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/>
            </a:r>
            <a:br>
              <a:rPr lang="en-US" sz="2100" b="1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</a:br>
            <a:endParaRPr lang="en-US" sz="2100" b="1" smtClean="0">
              <a:solidFill>
                <a:schemeClr val="accent4">
                  <a:lumMod val="75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714876" y="1073522"/>
            <a:ext cx="442915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de-DE" sz="9600" b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STEPS</a:t>
            </a:r>
            <a:endParaRPr lang="de-DE" sz="9600" b="1">
              <a:solidFill>
                <a:schemeClr val="accent4">
                  <a:lumMod val="40000"/>
                  <a:lumOff val="6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142844" y="-24"/>
            <a:ext cx="8858312" cy="1357322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Opening Views, Audits</a:t>
            </a:r>
            <a:br>
              <a:rPr lang="en-US" smtClean="0">
                <a:latin typeface="Arial" pitchFamily="34" charset="0"/>
                <a:cs typeface="Arial" pitchFamily="34" charset="0"/>
              </a:rPr>
            </a:br>
            <a:r>
              <a:rPr lang="en-US" smtClean="0">
                <a:latin typeface="Arial" pitchFamily="34" charset="0"/>
                <a:cs typeface="Arial" pitchFamily="34" charset="0"/>
              </a:rPr>
              <a:t>and Transactions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285720" y="1621588"/>
            <a:ext cx="8572528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20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</a:t>
            </a:r>
            <a:r>
              <a:rPr lang="de-DE" sz="20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Open multiple views on a session</a:t>
            </a: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de-DE" sz="20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CDOView view = session.</a:t>
            </a:r>
            <a:r>
              <a:rPr lang="de-DE" sz="2000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openView</a:t>
            </a:r>
            <a:r>
              <a:rPr lang="de-DE" sz="20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20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CDOAudit audit = session.</a:t>
            </a:r>
            <a:r>
              <a:rPr lang="de-DE" sz="2000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openAudit</a:t>
            </a:r>
            <a:r>
              <a:rPr lang="de-DE" sz="20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de-DE" sz="2000" b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de-DE" sz="20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Date</a:t>
            </a:r>
            <a:r>
              <a:rPr lang="de-DE" sz="2000" smtClean="0">
                <a:latin typeface="Arial" pitchFamily="34" charset="0"/>
                <a:cs typeface="Arial" pitchFamily="34" charset="0"/>
              </a:rPr>
              <a:t>(</a:t>
            </a:r>
            <a:r>
              <a:rPr lang="de-DE" sz="2000" smtClean="0">
                <a:solidFill>
                  <a:srgbClr val="2A00FF"/>
                </a:solidFill>
                <a:latin typeface="Arial" pitchFamily="34" charset="0"/>
                <a:cs typeface="Arial" pitchFamily="34" charset="0"/>
              </a:rPr>
              <a:t>"2009-01-19"</a:t>
            </a:r>
            <a:r>
              <a:rPr lang="de-DE" sz="20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).getTime());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CDOTransaction transaction= session.</a:t>
            </a:r>
            <a:r>
              <a:rPr kumimoji="0" lang="de-DE" sz="20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openTransaction</a:t>
            </a: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();</a:t>
            </a:r>
            <a: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20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Use own ResourceSet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2000" smtClean="0">
                <a:latin typeface="Arial" pitchFamily="34" charset="0"/>
                <a:cs typeface="Arial" pitchFamily="34" charset="0"/>
              </a:rPr>
              <a:t>ResourceSet resourceSet = </a:t>
            </a:r>
            <a:r>
              <a:rPr lang="de-DE" sz="2000" b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de-DE" sz="2000" smtClean="0">
                <a:latin typeface="Arial" pitchFamily="34" charset="0"/>
                <a:cs typeface="Arial" pitchFamily="34" charset="0"/>
              </a:rPr>
              <a:t> ResourceSetImpl();</a:t>
            </a: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20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CDOTransaction transaction2= session.</a:t>
            </a:r>
            <a:r>
              <a:rPr lang="de-DE" sz="2000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openTransaction</a:t>
            </a:r>
            <a:r>
              <a:rPr lang="de-DE" sz="20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de-DE" sz="2000" smtClean="0">
                <a:latin typeface="Arial" pitchFamily="34" charset="0"/>
                <a:cs typeface="Arial" pitchFamily="34" charset="0"/>
              </a:rPr>
              <a:t>resourceSet</a:t>
            </a:r>
            <a:r>
              <a:rPr lang="de-DE" sz="20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de-DE" sz="200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20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Associate transactions with a distributed transaction</a:t>
            </a:r>
            <a:endParaRPr lang="de-DE" sz="200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20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CDOXATransaction xa = CDOUtil.</a:t>
            </a:r>
            <a:r>
              <a:rPr lang="de-DE" sz="2000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createXATransaction</a:t>
            </a:r>
            <a:r>
              <a:rPr lang="de-DE" sz="20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20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xa.</a:t>
            </a:r>
            <a:r>
              <a:rPr lang="de-DE" sz="2000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add</a:t>
            </a:r>
            <a:r>
              <a:rPr lang="de-DE" sz="20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(transaction.getViewSet());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20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xa.</a:t>
            </a:r>
            <a:r>
              <a:rPr lang="de-DE" sz="2000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add</a:t>
            </a:r>
            <a:r>
              <a:rPr lang="de-DE" sz="20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(transaction2.getViewSet());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Structured Resources / Queries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28596" y="1214422"/>
            <a:ext cx="8715404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16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// Open CDO session and view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CDOSession session = openSession();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CDOView view = session.openView();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</a:t>
            </a:r>
            <a:r>
              <a:rPr lang="de-DE" sz="16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// Navigate through the resource folder structure</a:t>
            </a:r>
            <a:r>
              <a:rPr lang="de-DE" sz="1600" smtClean="0">
                <a:latin typeface="Arial" pitchFamily="34" charset="0"/>
                <a:cs typeface="Arial" pitchFamily="34" charset="0"/>
              </a:rPr>
              <a:t/>
            </a:r>
            <a:br>
              <a:rPr lang="de-DE" sz="1600" smtClean="0"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cs typeface="Arial" pitchFamily="34" charset="0"/>
              </a:rPr>
              <a:t>for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(CDOResourceNode node : view.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queryResources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(null,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Arial" pitchFamily="34" charset="0"/>
                <a:cs typeface="Arial" pitchFamily="34" charset="0"/>
              </a:rPr>
              <a:t>"business"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, 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cs typeface="Arial" pitchFamily="34" charset="0"/>
              </a:rPr>
              <a:t>false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))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{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cs typeface="Arial" pitchFamily="34" charset="0"/>
              </a:rPr>
              <a:t>if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(node 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cs typeface="Arial" pitchFamily="34" charset="0"/>
              </a:rPr>
              <a:t>instanceof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CDOResourceFolder)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{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EList&lt;CDOResourceNode&gt; subNodes = ((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CDOResourceFolder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)node).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getNodes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();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}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cs typeface="Arial" pitchFamily="34" charset="0"/>
              </a:rPr>
              <a:t>else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{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EList&lt;EObject&gt; contents = ((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CDOResource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)node).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getContents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();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}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}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</a:t>
            </a:r>
            <a:r>
              <a:rPr lang="de-DE" sz="16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// Close the session when done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session.close();</a:t>
            </a:r>
            <a:endParaRPr kumimoji="0" lang="de-DE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785982" y="2071678"/>
            <a:ext cx="2857520" cy="37862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Business Objects</a:t>
            </a:r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uppieren 70"/>
          <p:cNvGrpSpPr/>
          <p:nvPr/>
        </p:nvGrpSpPr>
        <p:grpSpPr>
          <a:xfrm>
            <a:off x="1785982" y="785794"/>
            <a:ext cx="2857520" cy="1285884"/>
            <a:chOff x="2143140" y="1142984"/>
            <a:chExt cx="2857520" cy="1285884"/>
          </a:xfrm>
        </p:grpSpPr>
        <p:sp>
          <p:nvSpPr>
            <p:cNvPr id="8" name="Rechteck 7"/>
            <p:cNvSpPr/>
            <p:nvPr/>
          </p:nvSpPr>
          <p:spPr>
            <a:xfrm>
              <a:off x="2143140" y="1142984"/>
              <a:ext cx="2857520" cy="128588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Business Logic</a:t>
              </a:r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532873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964677" y="1805765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429024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779862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390261" y="192245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105568" y="1450075"/>
              <a:ext cx="506418" cy="506418"/>
            </a:xfrm>
            <a:prstGeom prst="rect">
              <a:avLst/>
            </a:prstGeom>
            <a:noFill/>
          </p:spPr>
        </p:pic>
      </p:grpSp>
      <p:sp>
        <p:nvSpPr>
          <p:cNvPr id="16" name="Pfeil nach rechts 15"/>
          <p:cNvSpPr/>
          <p:nvPr/>
        </p:nvSpPr>
        <p:spPr>
          <a:xfrm>
            <a:off x="1000099" y="1067556"/>
            <a:ext cx="1143041" cy="377029"/>
          </a:xfrm>
          <a:prstGeom prst="rightArrow">
            <a:avLst>
              <a:gd name="adj1" fmla="val 71406"/>
              <a:gd name="adj2" fmla="val 50000"/>
            </a:avLst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Input</a:t>
            </a:r>
            <a:endParaRPr lang="en-US" sz="160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4643502" y="2071678"/>
            <a:ext cx="2000264" cy="37862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4643502" y="785794"/>
            <a:ext cx="2000264" cy="1285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Persistence Logic</a:t>
            </a:r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Picture 2" descr="C:\develop\icons\EOperation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V="1">
            <a:off x="4880300" y="1228940"/>
            <a:ext cx="506418" cy="506418"/>
          </a:xfrm>
          <a:prstGeom prst="rect">
            <a:avLst/>
          </a:prstGeom>
          <a:noFill/>
        </p:spPr>
      </p:pic>
      <p:pic>
        <p:nvPicPr>
          <p:cNvPr id="21" name="Picture 2" descr="C:\develop\icons\EOperation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V="1">
            <a:off x="5349893" y="1411100"/>
            <a:ext cx="506418" cy="506418"/>
          </a:xfrm>
          <a:prstGeom prst="rect">
            <a:avLst/>
          </a:prstGeom>
          <a:noFill/>
        </p:spPr>
      </p:pic>
      <p:pic>
        <p:nvPicPr>
          <p:cNvPr id="22" name="Picture 2" descr="C:\develop\icons\EOperation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V="1">
            <a:off x="5879940" y="1336150"/>
            <a:ext cx="506418" cy="506418"/>
          </a:xfrm>
          <a:prstGeom prst="rect">
            <a:avLst/>
          </a:prstGeom>
          <a:noFill/>
        </p:spPr>
      </p:pic>
      <p:sp>
        <p:nvSpPr>
          <p:cNvPr id="23" name="Abgerundetes Rechteck 22"/>
          <p:cNvSpPr/>
          <p:nvPr/>
        </p:nvSpPr>
        <p:spPr>
          <a:xfrm>
            <a:off x="2000264" y="2352518"/>
            <a:ext cx="6215106" cy="81696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2000264" y="3266917"/>
            <a:ext cx="6215106" cy="876463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2000264" y="4233781"/>
            <a:ext cx="6215106" cy="1101777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Gruppieren 57"/>
          <p:cNvGrpSpPr/>
          <p:nvPr/>
        </p:nvGrpSpPr>
        <p:grpSpPr>
          <a:xfrm>
            <a:off x="7286708" y="2428868"/>
            <a:ext cx="714380" cy="662071"/>
            <a:chOff x="7643866" y="2643182"/>
            <a:chExt cx="714380" cy="805657"/>
          </a:xfrm>
        </p:grpSpPr>
        <p:sp>
          <p:nvSpPr>
            <p:cNvPr id="27" name="Gefaltete Ecke 26"/>
            <p:cNvSpPr/>
            <p:nvPr/>
          </p:nvSpPr>
          <p:spPr>
            <a:xfrm flipV="1">
              <a:off x="7643866" y="2643182"/>
              <a:ext cx="714380" cy="805657"/>
            </a:xfrm>
            <a:prstGeom prst="foldedCorner">
              <a:avLst>
                <a:gd name="adj" fmla="val 27159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7726264" y="2864983"/>
              <a:ext cx="561372" cy="411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.xml</a:t>
              </a:r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" name="Gruppieren 63"/>
          <p:cNvGrpSpPr/>
          <p:nvPr/>
        </p:nvGrpSpPr>
        <p:grpSpPr>
          <a:xfrm>
            <a:off x="7286708" y="3367126"/>
            <a:ext cx="714380" cy="662071"/>
            <a:chOff x="7643866" y="2643182"/>
            <a:chExt cx="714380" cy="805657"/>
          </a:xfrm>
        </p:grpSpPr>
        <p:sp>
          <p:nvSpPr>
            <p:cNvPr id="31" name="Gefaltete Ecke 30"/>
            <p:cNvSpPr/>
            <p:nvPr/>
          </p:nvSpPr>
          <p:spPr>
            <a:xfrm flipV="1">
              <a:off x="7643866" y="2643182"/>
              <a:ext cx="714380" cy="805657"/>
            </a:xfrm>
            <a:prstGeom prst="foldedCorner">
              <a:avLst>
                <a:gd name="adj" fmla="val 27159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7674009" y="2872104"/>
              <a:ext cx="561372" cy="411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.xml</a:t>
              </a:r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" name="Gruppieren 32"/>
          <p:cNvGrpSpPr/>
          <p:nvPr/>
        </p:nvGrpSpPr>
        <p:grpSpPr>
          <a:xfrm>
            <a:off x="2208258" y="2428868"/>
            <a:ext cx="2078054" cy="2821801"/>
            <a:chOff x="2565416" y="2786058"/>
            <a:chExt cx="2078054" cy="2821801"/>
          </a:xfrm>
        </p:grpSpPr>
        <p:sp>
          <p:nvSpPr>
            <p:cNvPr id="34" name="Ellipse 33"/>
            <p:cNvSpPr/>
            <p:nvPr/>
          </p:nvSpPr>
          <p:spPr>
            <a:xfrm>
              <a:off x="2922606" y="2964653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Ellipse 34"/>
            <p:cNvSpPr/>
            <p:nvPr/>
          </p:nvSpPr>
          <p:spPr>
            <a:xfrm>
              <a:off x="4039423" y="3090939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Ellipse 35"/>
            <p:cNvSpPr/>
            <p:nvPr/>
          </p:nvSpPr>
          <p:spPr>
            <a:xfrm>
              <a:off x="3526653" y="2786058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7" name="Gerade Verbindung mit Pfeil 36"/>
            <p:cNvCxnSpPr>
              <a:stCxn id="36" idx="2"/>
              <a:endCxn id="34" idx="7"/>
            </p:cNvCxnSpPr>
            <p:nvPr/>
          </p:nvCxnSpPr>
          <p:spPr>
            <a:xfrm rot="10800000" flipV="1">
              <a:off x="3227487" y="2964652"/>
              <a:ext cx="299166" cy="52309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>
              <a:stCxn id="36" idx="6"/>
              <a:endCxn id="35" idx="1"/>
            </p:cNvCxnSpPr>
            <p:nvPr/>
          </p:nvCxnSpPr>
          <p:spPr>
            <a:xfrm>
              <a:off x="3883843" y="2964653"/>
              <a:ext cx="207889" cy="178595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/>
            <p:cNvCxnSpPr/>
            <p:nvPr/>
          </p:nvCxnSpPr>
          <p:spPr>
            <a:xfrm rot="5400000">
              <a:off x="2547557" y="3465988"/>
              <a:ext cx="623813" cy="230904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/>
            <p:cNvCxnSpPr/>
            <p:nvPr/>
          </p:nvCxnSpPr>
          <p:spPr>
            <a:xfrm rot="5400000">
              <a:off x="3151604" y="3323113"/>
              <a:ext cx="659532" cy="195185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/>
            <p:nvPr/>
          </p:nvCxnSpPr>
          <p:spPr>
            <a:xfrm rot="16200000" flipV="1">
              <a:off x="3318691" y="3529805"/>
              <a:ext cx="928694" cy="15558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/>
            <p:nvPr/>
          </p:nvCxnSpPr>
          <p:spPr>
            <a:xfrm rot="5400000">
              <a:off x="3080166" y="4411272"/>
              <a:ext cx="607223" cy="158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llipse 42"/>
            <p:cNvSpPr/>
            <p:nvPr/>
          </p:nvSpPr>
          <p:spPr>
            <a:xfrm>
              <a:off x="3205182" y="3750471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Ellipse 43"/>
            <p:cNvSpPr/>
            <p:nvPr/>
          </p:nvSpPr>
          <p:spPr>
            <a:xfrm>
              <a:off x="3682233" y="4071942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Ellipse 44"/>
            <p:cNvSpPr/>
            <p:nvPr/>
          </p:nvSpPr>
          <p:spPr>
            <a:xfrm>
              <a:off x="2565416" y="3893347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Ellipse 45"/>
            <p:cNvSpPr/>
            <p:nvPr/>
          </p:nvSpPr>
          <p:spPr>
            <a:xfrm>
              <a:off x="4286280" y="3929066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7" name="Gerade Verbindung mit Pfeil 46"/>
            <p:cNvCxnSpPr>
              <a:stCxn id="44" idx="6"/>
              <a:endCxn id="46" idx="2"/>
            </p:cNvCxnSpPr>
            <p:nvPr/>
          </p:nvCxnSpPr>
          <p:spPr>
            <a:xfrm flipV="1">
              <a:off x="4039423" y="4107661"/>
              <a:ext cx="246857" cy="142876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/>
            <p:cNvCxnSpPr/>
            <p:nvPr/>
          </p:nvCxnSpPr>
          <p:spPr>
            <a:xfrm rot="5400000" flipH="1" flipV="1">
              <a:off x="2614230" y="4214500"/>
              <a:ext cx="802408" cy="484113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/>
            <p:cNvCxnSpPr/>
            <p:nvPr/>
          </p:nvCxnSpPr>
          <p:spPr>
            <a:xfrm rot="5400000">
              <a:off x="4086650" y="4515253"/>
              <a:ext cx="607223" cy="14922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lipse 49"/>
            <p:cNvSpPr/>
            <p:nvPr/>
          </p:nvSpPr>
          <p:spPr>
            <a:xfrm>
              <a:off x="2594783" y="4857760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Ellipse 50"/>
            <p:cNvSpPr/>
            <p:nvPr/>
          </p:nvSpPr>
          <p:spPr>
            <a:xfrm>
              <a:off x="3026587" y="5250669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Ellipse 51"/>
            <p:cNvSpPr/>
            <p:nvPr/>
          </p:nvSpPr>
          <p:spPr>
            <a:xfrm>
              <a:off x="4137052" y="4893479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Ellipse 52"/>
            <p:cNvSpPr/>
            <p:nvPr/>
          </p:nvSpPr>
          <p:spPr>
            <a:xfrm>
              <a:off x="3205182" y="4714884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Ellipse 53"/>
            <p:cNvSpPr/>
            <p:nvPr/>
          </p:nvSpPr>
          <p:spPr>
            <a:xfrm>
              <a:off x="3562372" y="5072074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5" name="Gerade Verbindung mit Pfeil 54"/>
            <p:cNvCxnSpPr>
              <a:stCxn id="51" idx="6"/>
              <a:endCxn id="54" idx="3"/>
            </p:cNvCxnSpPr>
            <p:nvPr/>
          </p:nvCxnSpPr>
          <p:spPr>
            <a:xfrm flipV="1">
              <a:off x="3383777" y="5376955"/>
              <a:ext cx="230904" cy="52309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/>
            <p:cNvCxnSpPr>
              <a:stCxn id="53" idx="2"/>
              <a:endCxn id="50" idx="6"/>
            </p:cNvCxnSpPr>
            <p:nvPr/>
          </p:nvCxnSpPr>
          <p:spPr>
            <a:xfrm rot="10800000" flipV="1">
              <a:off x="2951974" y="4893479"/>
              <a:ext cx="253209" cy="142876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/>
            <p:cNvCxnSpPr>
              <a:stCxn id="50" idx="4"/>
              <a:endCxn id="51" idx="2"/>
            </p:cNvCxnSpPr>
            <p:nvPr/>
          </p:nvCxnSpPr>
          <p:spPr>
            <a:xfrm rot="16200000" flipH="1">
              <a:off x="2792825" y="5195502"/>
              <a:ext cx="214314" cy="253209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/>
            <p:cNvCxnSpPr>
              <a:stCxn id="53" idx="6"/>
              <a:endCxn id="52" idx="1"/>
            </p:cNvCxnSpPr>
            <p:nvPr/>
          </p:nvCxnSpPr>
          <p:spPr>
            <a:xfrm>
              <a:off x="3562372" y="4893479"/>
              <a:ext cx="626989" cy="52309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/>
            <p:cNvCxnSpPr>
              <a:endCxn id="52" idx="2"/>
            </p:cNvCxnSpPr>
            <p:nvPr/>
          </p:nvCxnSpPr>
          <p:spPr>
            <a:xfrm flipV="1">
              <a:off x="3935441" y="5072074"/>
              <a:ext cx="201611" cy="142878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/>
            <p:cNvCxnSpPr>
              <a:stCxn id="43" idx="6"/>
              <a:endCxn id="44" idx="1"/>
            </p:cNvCxnSpPr>
            <p:nvPr/>
          </p:nvCxnSpPr>
          <p:spPr>
            <a:xfrm>
              <a:off x="3562372" y="3929066"/>
              <a:ext cx="172170" cy="195185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/>
            <p:cNvCxnSpPr>
              <a:stCxn id="43" idx="2"/>
              <a:endCxn id="45" idx="6"/>
            </p:cNvCxnSpPr>
            <p:nvPr/>
          </p:nvCxnSpPr>
          <p:spPr>
            <a:xfrm rot="10800000" flipV="1">
              <a:off x="2922606" y="3929066"/>
              <a:ext cx="282576" cy="142876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Abgerundetes Rechteck 61"/>
          <p:cNvSpPr/>
          <p:nvPr/>
        </p:nvSpPr>
        <p:spPr>
          <a:xfrm>
            <a:off x="4880300" y="2214554"/>
            <a:ext cx="1506058" cy="328614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5715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ResourceSet</a:t>
            </a:r>
          </a:p>
          <a:p>
            <a:pPr algn="ctr"/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Pfeil nach links 62"/>
          <p:cNvSpPr/>
          <p:nvPr/>
        </p:nvSpPr>
        <p:spPr>
          <a:xfrm>
            <a:off x="928662" y="1587461"/>
            <a:ext cx="1143040" cy="412779"/>
          </a:xfrm>
          <a:prstGeom prst="leftArrow">
            <a:avLst>
              <a:gd name="adj1" fmla="val 63989"/>
              <a:gd name="adj2" fmla="val 50000"/>
            </a:avLst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grpSp>
        <p:nvGrpSpPr>
          <p:cNvPr id="18" name="Gruppieren 63"/>
          <p:cNvGrpSpPr/>
          <p:nvPr/>
        </p:nvGrpSpPr>
        <p:grpSpPr>
          <a:xfrm>
            <a:off x="7286708" y="4464246"/>
            <a:ext cx="714380" cy="662071"/>
            <a:chOff x="7643866" y="2643182"/>
            <a:chExt cx="714380" cy="805657"/>
          </a:xfrm>
          <a:solidFill>
            <a:schemeClr val="bg1">
              <a:lumMod val="85000"/>
            </a:schemeClr>
          </a:solidFill>
        </p:grpSpPr>
        <p:sp>
          <p:nvSpPr>
            <p:cNvPr id="65" name="Gefaltete Ecke 64"/>
            <p:cNvSpPr/>
            <p:nvPr/>
          </p:nvSpPr>
          <p:spPr>
            <a:xfrm flipV="1">
              <a:off x="7643866" y="2643182"/>
              <a:ext cx="714380" cy="805657"/>
            </a:xfrm>
            <a:prstGeom prst="foldedCorner">
              <a:avLst>
                <a:gd name="adj" fmla="val 27159"/>
              </a:avLst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7674009" y="2872104"/>
              <a:ext cx="527709" cy="411978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.dat</a:t>
              </a:r>
              <a:endPara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4" name="Rechteck 63"/>
          <p:cNvSpPr/>
          <p:nvPr/>
        </p:nvSpPr>
        <p:spPr>
          <a:xfrm>
            <a:off x="428596" y="214290"/>
            <a:ext cx="8358246" cy="5929354"/>
          </a:xfrm>
          <a:prstGeom prst="rect">
            <a:avLst/>
          </a:prstGeom>
          <a:solidFill>
            <a:srgbClr val="FFFFF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4113" y="789554"/>
            <a:ext cx="7685539" cy="4854024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Explicit Locking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61751" y="1214422"/>
            <a:ext cx="8382249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CDOSession session = openSession();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CDOTransaction transaction = session.openTransaction();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    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transaction.</a:t>
            </a:r>
            <a:r>
              <a:rPr lang="de-DE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setAutoReleaseLocksEnabled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de-DE" b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de-DE" smtClean="0">
                <a:latin typeface="Arial" pitchFamily="34" charset="0"/>
                <a:cs typeface="Arial" pitchFamily="34" charset="0"/>
              </a:rPr>
              <a:t/>
            </a:r>
            <a:br>
              <a:rPr lang="de-DE" smtClean="0">
                <a:latin typeface="Arial" pitchFamily="34" charset="0"/>
                <a:cs typeface="Arial" pitchFamily="34" charset="0"/>
              </a:rPr>
            </a:br>
            <a:endParaRPr lang="de-DE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// Lock a single object for writing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CDOResource resource = transaction.getResource(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Arial" pitchFamily="34" charset="0"/>
                <a:cs typeface="Arial" pitchFamily="34" charset="0"/>
              </a:rPr>
              <a:t>"/my/resource"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resource.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cdoWriteLock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().lock();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// Modify that object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resource.getContents().add(</a:t>
            </a:r>
            <a:r>
              <a:rPr lang="de-DE" b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de-DE" smtClean="0">
                <a:latin typeface="Arial" pitchFamily="34" charset="0"/>
                <a:cs typeface="Arial" pitchFamily="34" charset="0"/>
              </a:rPr>
              <a:t> 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Company());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resource.getContents().add(</a:t>
            </a:r>
            <a:r>
              <a:rPr lang="de-DE" b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de-DE" smtClean="0">
                <a:latin typeface="Arial" pitchFamily="34" charset="0"/>
                <a:cs typeface="Arial" pitchFamily="34" charset="0"/>
              </a:rPr>
              <a:t> 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Company());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resource.getContents().add(</a:t>
            </a:r>
            <a:r>
              <a:rPr lang="de-DE" b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de-DE" smtClean="0">
                <a:latin typeface="Arial" pitchFamily="34" charset="0"/>
                <a:cs typeface="Arial" pitchFamily="34" charset="0"/>
              </a:rPr>
              <a:t> 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Company());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// Commit atomically and release all locks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transaction.commit();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session.close();</a:t>
            </a:r>
            <a:endParaRPr kumimoji="0" lang="de-DE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Save Points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28596" y="1214422"/>
            <a:ext cx="8715404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CDOSession session = openSession();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CDOTransaction transaction = session.openTransaction();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</a:t>
            </a:r>
            <a:r>
              <a:rPr lang="de-DE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// Create and populate a resource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CDOResource resource = transaction.getOrCreateResource(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Arial" pitchFamily="34" charset="0"/>
                <a:cs typeface="Arial" pitchFamily="34" charset="0"/>
              </a:rPr>
              <a:t>"/my/resource"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resource.getContents().add(</a:t>
            </a:r>
            <a:r>
              <a:rPr lang="de-DE" b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de-DE" smtClean="0">
                <a:latin typeface="Arial" pitchFamily="34" charset="0"/>
                <a:cs typeface="Arial" pitchFamily="34" charset="0"/>
              </a:rPr>
              <a:t> 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Customer());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resource.getContents().add(</a:t>
            </a:r>
            <a:r>
              <a:rPr lang="de-DE" b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de-DE" smtClean="0">
                <a:latin typeface="Arial" pitchFamily="34" charset="0"/>
                <a:cs typeface="Arial" pitchFamily="34" charset="0"/>
              </a:rPr>
              <a:t> 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Customer());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// Set save point, modify and rollback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CDOSavepoint savepoint = transaction.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setSavepoint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resource.getContents().add(</a:t>
            </a:r>
            <a:r>
              <a:rPr lang="de-DE" b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de-DE" smtClean="0">
                <a:latin typeface="Arial" pitchFamily="34" charset="0"/>
                <a:cs typeface="Arial" pitchFamily="34" charset="0"/>
              </a:rPr>
              <a:t> 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Supplier());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resource.getContents().add(</a:t>
            </a:r>
            <a:r>
              <a:rPr lang="de-DE" b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de-DE" smtClean="0">
                <a:latin typeface="Arial" pitchFamily="34" charset="0"/>
                <a:cs typeface="Arial" pitchFamily="34" charset="0"/>
              </a:rPr>
              <a:t> 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Supplier());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transaction.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rollback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(savepoint);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// Commit only the first changes (customers)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transaction.commit();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session.close();</a:t>
            </a:r>
            <a:endParaRPr kumimoji="0" lang="de-DE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Passive Updates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357290" y="1142984"/>
            <a:ext cx="778671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CDOSession session = openSession();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CDOView view = session.openView();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CDOResource resource = view.getResource(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Arial" pitchFamily="34" charset="0"/>
                <a:cs typeface="Arial" pitchFamily="34" charset="0"/>
              </a:rPr>
              <a:t>"/my/resource"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</a:t>
            </a:r>
            <a:r>
              <a:rPr lang="de-DE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// Decouple from passive updates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session.options().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setPassiveUpdateEnabled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cs typeface="Arial" pitchFamily="34" charset="0"/>
              </a:rPr>
              <a:t>false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cs typeface="Arial" pitchFamily="34" charset="0"/>
              </a:rPr>
              <a:t>for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(EObject object : resource.getContents())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{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Company company = (Company)object;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// Work with local model…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}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session.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refresh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</a:t>
            </a:r>
            <a:r>
              <a:rPr lang="de-DE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// Work with refreshed model…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de-DE" smtClean="0"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// Stay in sync from here</a:t>
            </a:r>
            <a:r>
              <a:rPr lang="de-DE" smtClean="0">
                <a:latin typeface="Arial" pitchFamily="34" charset="0"/>
                <a:cs typeface="Arial" pitchFamily="34" charset="0"/>
              </a:rPr>
              <a:t/>
            </a:r>
            <a:br>
              <a:rPr lang="de-DE" smtClean="0"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session.options().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setPassiveUpdateEnabled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cs typeface="Arial" pitchFamily="34" charset="0"/>
              </a:rPr>
              <a:t>true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);</a:t>
            </a:r>
            <a:endParaRPr kumimoji="0" lang="de-DE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Change Subscriptions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50780" y="1142984"/>
            <a:ext cx="809322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CDOSession session = openSession();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CDOView view = session.openView();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kumimoji="0" lang="de-DE" sz="16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16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// Subscribe to repository for CDO adapters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view.options().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setChangeSubscriptionPolicy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(CDOAdapterPolicy.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);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16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// Define your CDO adapter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cs typeface="Arial" pitchFamily="34" charset="0"/>
              </a:rPr>
              <a:t>class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MyAdapter 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cs typeface="Arial" pitchFamily="34" charset="0"/>
              </a:rPr>
              <a:t>extends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AdapterImpl 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cs typeface="Arial" pitchFamily="34" charset="0"/>
              </a:rPr>
              <a:t>implements 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CDOAdapter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{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646464"/>
                </a:solidFill>
                <a:effectLst/>
                <a:latin typeface="Arial" pitchFamily="34" charset="0"/>
                <a:cs typeface="Arial" pitchFamily="34" charset="0"/>
              </a:rPr>
              <a:t>@Override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cs typeface="Arial" pitchFamily="34" charset="0"/>
              </a:rPr>
              <a:t>public void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notifyChanged(Notification msg)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{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System.out.println(</a:t>
            </a:r>
            <a:r>
              <a:rPr lang="de-DE" sz="1600" smtClean="0">
                <a:solidFill>
                  <a:srgbClr val="2A00FF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Arial" pitchFamily="34" charset="0"/>
                <a:cs typeface="Arial" pitchFamily="34" charset="0"/>
              </a:rPr>
              <a:t>Modified remotely: "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+ msg.getNotifier());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}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}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de-DE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z="16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// Attach your adapter to any object to trigger a particular subscription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CDOResource resource = view.getResource(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Arial" pitchFamily="34" charset="0"/>
                <a:cs typeface="Arial" pitchFamily="34" charset="0"/>
              </a:rPr>
              <a:t>"/my/resource"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);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resource.eAdapters().add(</a:t>
            </a:r>
            <a:r>
              <a:rPr kumimoji="0" lang="de-DE" sz="1600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cs typeface="Arial" pitchFamily="34" charset="0"/>
              </a:rPr>
              <a:t>new 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MyAdapter());</a:t>
            </a:r>
            <a:r>
              <a:rPr kumimoji="0" lang="de-DE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de-DE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Query Framework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42844" y="1071546"/>
            <a:ext cx="9001156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CDOSession session = openSession();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CDOView view = session.openView();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// Create query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CDOQuery query = view.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createQuery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2A00FF"/>
                </a:solidFill>
                <a:effectLst/>
                <a:latin typeface="Arial" pitchFamily="34" charset="0"/>
                <a:cs typeface="Arial" pitchFamily="34" charset="0"/>
              </a:rPr>
              <a:t>"SQL"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, 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           </a:t>
            </a:r>
            <a:r>
              <a:rPr lang="de-DE" smtClean="0">
                <a:solidFill>
                  <a:srgbClr val="2A00FF"/>
                </a:solidFill>
                <a:latin typeface="Arial" pitchFamily="34" charset="0"/>
                <a:cs typeface="Arial" pitchFamily="34" charset="0"/>
              </a:rPr>
              <a:t>"SELECT cdoid FROM Company WHERE name LIKE ${name}"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lang="de-DE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    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query.</a:t>
            </a:r>
            <a:r>
              <a:rPr lang="de-DE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setParameter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de-DE" smtClean="0">
                <a:solidFill>
                  <a:srgbClr val="2A00FF"/>
                </a:solidFill>
                <a:latin typeface="Arial" pitchFamily="34" charset="0"/>
                <a:cs typeface="Arial" pitchFamily="34" charset="0"/>
              </a:rPr>
              <a:t>"name"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 </a:t>
            </a:r>
            <a:r>
              <a:rPr lang="de-DE" smtClean="0">
                <a:solidFill>
                  <a:srgbClr val="2A00FF"/>
                </a:solidFill>
                <a:latin typeface="Arial" pitchFamily="34" charset="0"/>
                <a:cs typeface="Arial" pitchFamily="34" charset="0"/>
              </a:rPr>
              <a:t>"Foo%"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de-DE" smtClean="0">
                <a:latin typeface="Arial" pitchFamily="34" charset="0"/>
                <a:cs typeface="Arial" pitchFamily="34" charset="0"/>
              </a:rPr>
              <a:t/>
            </a:r>
            <a:br>
              <a:rPr lang="de-DE" smtClean="0">
                <a:latin typeface="Arial" pitchFamily="34" charset="0"/>
                <a:cs typeface="Arial" pitchFamily="34" charset="0"/>
              </a:rPr>
            </a:br>
            <a:r>
              <a:rPr lang="de-DE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    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query.</a:t>
            </a:r>
            <a:r>
              <a:rPr lang="de-DE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setMaxResults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de-DE" smtClean="0">
                <a:solidFill>
                  <a:srgbClr val="2A00FF"/>
                </a:solidFill>
                <a:latin typeface="Arial" pitchFamily="34" charset="0"/>
                <a:cs typeface="Arial" pitchFamily="34" charset="0"/>
              </a:rPr>
              <a:t>35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de-DE" smtClean="0">
                <a:latin typeface="Arial" pitchFamily="34" charset="0"/>
                <a:cs typeface="Arial" pitchFamily="34" charset="0"/>
              </a:rPr>
              <a:t/>
            </a:r>
            <a:br>
              <a:rPr lang="de-DE" smtClean="0">
                <a:latin typeface="Arial" pitchFamily="34" charset="0"/>
                <a:cs typeface="Arial" pitchFamily="34" charset="0"/>
              </a:rPr>
            </a:br>
            <a:endParaRPr lang="de-DE" smtClean="0"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// Send query to server and iterate the result asynchronously</a:t>
            </a:r>
            <a:r>
              <a:rPr lang="de-DE" smtClean="0">
                <a:latin typeface="Arial" pitchFamily="34" charset="0"/>
                <a:cs typeface="Arial" pitchFamily="34" charset="0"/>
              </a:rPr>
              <a:t/>
            </a:r>
            <a:br>
              <a:rPr lang="de-DE" smtClean="0"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1" i="0" u="none" strike="noStrike" cap="none" normalizeH="0" baseline="0" smtClean="0">
                <a:ln>
                  <a:noFill/>
                </a:ln>
                <a:solidFill>
                  <a:srgbClr val="7F0055"/>
                </a:solidFill>
                <a:effectLst/>
                <a:latin typeface="Arial" pitchFamily="34" charset="0"/>
                <a:cs typeface="Arial" pitchFamily="34" charset="0"/>
              </a:rPr>
              <a:t>for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(Iterator&lt;Company&gt; it = 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query.</a:t>
            </a:r>
            <a:r>
              <a:rPr lang="de-DE" b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getResultAsync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(Company.</a:t>
            </a:r>
            <a:r>
              <a:rPr lang="de-DE" b="1" smtClean="0">
                <a:solidFill>
                  <a:srgbClr val="7F0055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de-DE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 it.hasNext())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{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Company company = it.next();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System.out.println(company);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}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de-DE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de-DE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// Closing the view closes all open queries</a:t>
            </a:r>
            <a:r>
              <a:rPr lang="de-DE" smtClean="0">
                <a:latin typeface="Arial" pitchFamily="34" charset="0"/>
                <a:cs typeface="Arial" pitchFamily="34" charset="0"/>
              </a:rPr>
              <a:t/>
            </a:r>
            <a:br>
              <a:rPr lang="de-DE" smtClean="0">
                <a:latin typeface="Arial" pitchFamily="34" charset="0"/>
                <a:cs typeface="Arial" pitchFamily="34" charset="0"/>
              </a:rPr>
            </a:b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Arial" pitchFamily="34" charset="0"/>
                <a:cs typeface="Arial" pitchFamily="34" charset="0"/>
              </a:rPr>
              <a:t>    </a:t>
            </a:r>
            <a:r>
              <a:rPr kumimoji="0" lang="de-DE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session.close();</a:t>
            </a:r>
            <a:endParaRPr kumimoji="0" lang="de-DE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Stepper.EclipseCon\AppData\Local\Microsoft\Windows\Temporary Internet Files\Content.IE5\L1VYZTX0\MPj04254960000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415" y="0"/>
            <a:ext cx="10055258" cy="6858000"/>
          </a:xfrm>
          <a:prstGeom prst="rect">
            <a:avLst/>
          </a:prstGeom>
          <a:noFill/>
        </p:spPr>
      </p:pic>
      <p:sp>
        <p:nvSpPr>
          <p:cNvPr id="63" name="Rechteck 62"/>
          <p:cNvSpPr/>
          <p:nvPr/>
        </p:nvSpPr>
        <p:spPr>
          <a:xfrm>
            <a:off x="-3415" y="0"/>
            <a:ext cx="10055258" cy="68425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hteck 63"/>
          <p:cNvSpPr/>
          <p:nvPr/>
        </p:nvSpPr>
        <p:spPr>
          <a:xfrm>
            <a:off x="1481227" y="3143248"/>
            <a:ext cx="571504" cy="3000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b="1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rPr>
              <a:t>Scalability</a:t>
            </a:r>
            <a:endParaRPr lang="en-US" sz="4000" b="1">
              <a:solidFill>
                <a:schemeClr val="bg1">
                  <a:lumMod val="5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2571736" y="3143248"/>
            <a:ext cx="571504" cy="3000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b="1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rPr>
              <a:t>Distribution</a:t>
            </a:r>
          </a:p>
        </p:txBody>
      </p:sp>
      <p:sp>
        <p:nvSpPr>
          <p:cNvPr id="69" name="Rechteck 68"/>
          <p:cNvSpPr/>
          <p:nvPr/>
        </p:nvSpPr>
        <p:spPr>
          <a:xfrm>
            <a:off x="3714744" y="3143248"/>
            <a:ext cx="571504" cy="3000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b="1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rPr>
              <a:t>Transactions</a:t>
            </a:r>
          </a:p>
        </p:txBody>
      </p:sp>
      <p:sp>
        <p:nvSpPr>
          <p:cNvPr id="70" name="Rechteck 69"/>
          <p:cNvSpPr/>
          <p:nvPr/>
        </p:nvSpPr>
        <p:spPr>
          <a:xfrm>
            <a:off x="5072066" y="3143248"/>
            <a:ext cx="571504" cy="3000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b="1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rPr>
              <a:t>Queries</a:t>
            </a:r>
          </a:p>
        </p:txBody>
      </p:sp>
      <p:sp>
        <p:nvSpPr>
          <p:cNvPr id="71" name="Rechteck 70"/>
          <p:cNvSpPr/>
          <p:nvPr/>
        </p:nvSpPr>
        <p:spPr>
          <a:xfrm>
            <a:off x="6226130" y="3143248"/>
            <a:ext cx="571504" cy="3000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b="1" smtClean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Persistence</a:t>
            </a:r>
            <a:endParaRPr lang="en-US" sz="4000" b="1" smtClean="0">
              <a:solidFill>
                <a:schemeClr val="bg1">
                  <a:lumMod val="5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7306326" y="3143248"/>
            <a:ext cx="571504" cy="3000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b="1" smtClean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Versioning</a:t>
            </a:r>
            <a:endParaRPr lang="en-US" sz="4000" b="1" smtClean="0">
              <a:solidFill>
                <a:schemeClr val="bg1">
                  <a:lumMod val="5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1214414" y="2143116"/>
            <a:ext cx="6929486" cy="85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 Model Repository Framework</a:t>
            </a:r>
            <a:endParaRPr lang="en-US" sz="2000" b="1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5" name="Gruppieren 66"/>
          <p:cNvGrpSpPr/>
          <p:nvPr/>
        </p:nvGrpSpPr>
        <p:grpSpPr>
          <a:xfrm>
            <a:off x="3874872" y="500042"/>
            <a:ext cx="1592204" cy="1521960"/>
            <a:chOff x="2143140" y="1357298"/>
            <a:chExt cx="4857784" cy="4643470"/>
          </a:xfrm>
        </p:grpSpPr>
        <p:sp>
          <p:nvSpPr>
            <p:cNvPr id="76" name="Rechteck 75"/>
            <p:cNvSpPr/>
            <p:nvPr/>
          </p:nvSpPr>
          <p:spPr>
            <a:xfrm>
              <a:off x="2143140" y="2428868"/>
              <a:ext cx="2857520" cy="35719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Rechteck 76"/>
            <p:cNvSpPr/>
            <p:nvPr/>
          </p:nvSpPr>
          <p:spPr>
            <a:xfrm>
              <a:off x="2143140" y="1357298"/>
              <a:ext cx="2857520" cy="10715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78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V="1">
              <a:off x="2208226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79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V="1">
              <a:off x="2532873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0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V="1">
              <a:off x="2964677" y="1805765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V="1">
              <a:off x="3429024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V="1">
              <a:off x="3779862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V="1">
              <a:off x="4390261" y="192245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V="1">
              <a:off x="4105568" y="1450075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85" name="Rechteck 84"/>
            <p:cNvSpPr/>
            <p:nvPr/>
          </p:nvSpPr>
          <p:spPr>
            <a:xfrm>
              <a:off x="5000660" y="2428868"/>
              <a:ext cx="2000264" cy="35719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hteck 85"/>
            <p:cNvSpPr/>
            <p:nvPr/>
          </p:nvSpPr>
          <p:spPr>
            <a:xfrm>
              <a:off x="5000660" y="1357298"/>
              <a:ext cx="2000264" cy="10715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7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V="1">
              <a:off x="5237458" y="158613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8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V="1">
              <a:off x="5707051" y="176829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9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V="1">
              <a:off x="6237098" y="1693340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90" name="Abgerundetes Rechteck 89"/>
            <p:cNvSpPr/>
            <p:nvPr/>
          </p:nvSpPr>
          <p:spPr>
            <a:xfrm>
              <a:off x="2357422" y="2709708"/>
              <a:ext cx="4214842" cy="816964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Abgerundetes Rechteck 90"/>
            <p:cNvSpPr/>
            <p:nvPr/>
          </p:nvSpPr>
          <p:spPr>
            <a:xfrm>
              <a:off x="2357422" y="3624107"/>
              <a:ext cx="4214842" cy="876463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Abgerundetes Rechteck 91"/>
            <p:cNvSpPr/>
            <p:nvPr/>
          </p:nvSpPr>
          <p:spPr>
            <a:xfrm>
              <a:off x="2357422" y="4590971"/>
              <a:ext cx="4214842" cy="1101777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3" name="Gruppieren 103"/>
            <p:cNvGrpSpPr/>
            <p:nvPr/>
          </p:nvGrpSpPr>
          <p:grpSpPr>
            <a:xfrm>
              <a:off x="2565416" y="2786058"/>
              <a:ext cx="2078054" cy="2821801"/>
              <a:chOff x="2565416" y="2786058"/>
              <a:chExt cx="2078054" cy="2821801"/>
            </a:xfrm>
          </p:grpSpPr>
          <p:grpSp>
            <p:nvGrpSpPr>
              <p:cNvPr id="95" name="Gruppieren 58"/>
              <p:cNvGrpSpPr/>
              <p:nvPr/>
            </p:nvGrpSpPr>
            <p:grpSpPr>
              <a:xfrm>
                <a:off x="2922606" y="2786058"/>
                <a:ext cx="1474007" cy="662071"/>
                <a:chOff x="2922606" y="2714620"/>
                <a:chExt cx="1474007" cy="662071"/>
              </a:xfrm>
            </p:grpSpPr>
            <p:sp>
              <p:nvSpPr>
                <p:cNvPr id="121" name="Ellipse 120"/>
                <p:cNvSpPr/>
                <p:nvPr/>
              </p:nvSpPr>
              <p:spPr>
                <a:xfrm>
                  <a:off x="2922606" y="2893215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2" name="Ellipse 121"/>
                <p:cNvSpPr/>
                <p:nvPr/>
              </p:nvSpPr>
              <p:spPr>
                <a:xfrm>
                  <a:off x="4039423" y="301950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3" name="Ellipse 122"/>
                <p:cNvSpPr/>
                <p:nvPr/>
              </p:nvSpPr>
              <p:spPr>
                <a:xfrm>
                  <a:off x="3526653" y="2714620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24" name="Gerade Verbindung mit Pfeil 123"/>
                <p:cNvCxnSpPr>
                  <a:stCxn id="123" idx="2"/>
                  <a:endCxn id="121" idx="7"/>
                </p:cNvCxnSpPr>
                <p:nvPr/>
              </p:nvCxnSpPr>
              <p:spPr>
                <a:xfrm rot="10800000" flipV="1">
                  <a:off x="3227487" y="2893214"/>
                  <a:ext cx="299166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Gerade Verbindung mit Pfeil 124"/>
                <p:cNvCxnSpPr>
                  <a:stCxn id="123" idx="6"/>
                  <a:endCxn id="122" idx="1"/>
                </p:cNvCxnSpPr>
                <p:nvPr/>
              </p:nvCxnSpPr>
              <p:spPr>
                <a:xfrm>
                  <a:off x="3883843" y="2893215"/>
                  <a:ext cx="207889" cy="178595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6" name="Gerade Verbindung mit Pfeil 95"/>
              <p:cNvCxnSpPr/>
              <p:nvPr/>
            </p:nvCxnSpPr>
            <p:spPr>
              <a:xfrm rot="5400000">
                <a:off x="2547557" y="3465988"/>
                <a:ext cx="623813" cy="23090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Gerade Verbindung mit Pfeil 96"/>
              <p:cNvCxnSpPr/>
              <p:nvPr/>
            </p:nvCxnSpPr>
            <p:spPr>
              <a:xfrm rot="5400000">
                <a:off x="3151604" y="3323113"/>
                <a:ext cx="659532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Gerade Verbindung mit Pfeil 97"/>
              <p:cNvCxnSpPr/>
              <p:nvPr/>
            </p:nvCxnSpPr>
            <p:spPr>
              <a:xfrm rot="16200000" flipV="1">
                <a:off x="3318691" y="3529805"/>
                <a:ext cx="928694" cy="15558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Gerade Verbindung mit Pfeil 98"/>
              <p:cNvCxnSpPr/>
              <p:nvPr/>
            </p:nvCxnSpPr>
            <p:spPr>
              <a:xfrm rot="5400000">
                <a:off x="3080166" y="4411272"/>
                <a:ext cx="607223" cy="158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0" name="Gruppieren 60"/>
              <p:cNvGrpSpPr/>
              <p:nvPr/>
            </p:nvGrpSpPr>
            <p:grpSpPr>
              <a:xfrm>
                <a:off x="2565416" y="3750471"/>
                <a:ext cx="2078054" cy="678661"/>
                <a:chOff x="2565416" y="3679033"/>
                <a:chExt cx="2078054" cy="678661"/>
              </a:xfrm>
            </p:grpSpPr>
            <p:sp>
              <p:nvSpPr>
                <p:cNvPr id="116" name="Ellipse 115"/>
                <p:cNvSpPr/>
                <p:nvPr/>
              </p:nvSpPr>
              <p:spPr>
                <a:xfrm>
                  <a:off x="3205182" y="3679033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7" name="Ellipse 116"/>
                <p:cNvSpPr/>
                <p:nvPr/>
              </p:nvSpPr>
              <p:spPr>
                <a:xfrm>
                  <a:off x="3682233" y="4000504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8" name="Ellipse 117"/>
                <p:cNvSpPr/>
                <p:nvPr/>
              </p:nvSpPr>
              <p:spPr>
                <a:xfrm>
                  <a:off x="2565416" y="3821909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9" name="Ellipse 118"/>
                <p:cNvSpPr/>
                <p:nvPr/>
              </p:nvSpPr>
              <p:spPr>
                <a:xfrm>
                  <a:off x="4286280" y="3857628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20" name="Gerade Verbindung mit Pfeil 119"/>
                <p:cNvCxnSpPr>
                  <a:stCxn id="117" idx="6"/>
                  <a:endCxn id="119" idx="2"/>
                </p:cNvCxnSpPr>
                <p:nvPr/>
              </p:nvCxnSpPr>
              <p:spPr>
                <a:xfrm flipV="1">
                  <a:off x="4039423" y="4036223"/>
                  <a:ext cx="246857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1" name="Gerade Verbindung mit Pfeil 100"/>
              <p:cNvCxnSpPr/>
              <p:nvPr/>
            </p:nvCxnSpPr>
            <p:spPr>
              <a:xfrm rot="5400000" flipH="1" flipV="1">
                <a:off x="2614230" y="4214500"/>
                <a:ext cx="802408" cy="48411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Gerade Verbindung mit Pfeil 101"/>
              <p:cNvCxnSpPr/>
              <p:nvPr/>
            </p:nvCxnSpPr>
            <p:spPr>
              <a:xfrm rot="5400000">
                <a:off x="4086650" y="4515253"/>
                <a:ext cx="607223" cy="14922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Gruppieren 61"/>
              <p:cNvGrpSpPr/>
              <p:nvPr/>
            </p:nvGrpSpPr>
            <p:grpSpPr>
              <a:xfrm>
                <a:off x="2594783" y="4714884"/>
                <a:ext cx="1899459" cy="892975"/>
                <a:chOff x="2594783" y="4643446"/>
                <a:chExt cx="1899459" cy="892975"/>
              </a:xfrm>
            </p:grpSpPr>
            <p:sp>
              <p:nvSpPr>
                <p:cNvPr id="108" name="Ellipse 107"/>
                <p:cNvSpPr/>
                <p:nvPr/>
              </p:nvSpPr>
              <p:spPr>
                <a:xfrm>
                  <a:off x="2594783" y="4786322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9" name="Ellipse 108"/>
                <p:cNvSpPr/>
                <p:nvPr/>
              </p:nvSpPr>
              <p:spPr>
                <a:xfrm>
                  <a:off x="3026587" y="517923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0" name="Ellipse 109"/>
                <p:cNvSpPr/>
                <p:nvPr/>
              </p:nvSpPr>
              <p:spPr>
                <a:xfrm>
                  <a:off x="4137052" y="482204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1" name="Ellipse 110"/>
                <p:cNvSpPr/>
                <p:nvPr/>
              </p:nvSpPr>
              <p:spPr>
                <a:xfrm>
                  <a:off x="3205182" y="464344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2" name="Ellipse 111"/>
                <p:cNvSpPr/>
                <p:nvPr/>
              </p:nvSpPr>
              <p:spPr>
                <a:xfrm>
                  <a:off x="3562372" y="500063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13" name="Gerade Verbindung mit Pfeil 112"/>
                <p:cNvCxnSpPr>
                  <a:stCxn id="109" idx="6"/>
                  <a:endCxn id="112" idx="3"/>
                </p:cNvCxnSpPr>
                <p:nvPr/>
              </p:nvCxnSpPr>
              <p:spPr>
                <a:xfrm flipV="1">
                  <a:off x="3383777" y="5305517"/>
                  <a:ext cx="230904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Gerade Verbindung mit Pfeil 113"/>
                <p:cNvCxnSpPr>
                  <a:stCxn id="111" idx="2"/>
                  <a:endCxn id="108" idx="6"/>
                </p:cNvCxnSpPr>
                <p:nvPr/>
              </p:nvCxnSpPr>
              <p:spPr>
                <a:xfrm rot="10800000" flipV="1">
                  <a:off x="2951974" y="4822041"/>
                  <a:ext cx="253209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Gerade Verbindung mit Pfeil 114"/>
                <p:cNvCxnSpPr>
                  <a:stCxn id="108" idx="4"/>
                  <a:endCxn id="109" idx="2"/>
                </p:cNvCxnSpPr>
                <p:nvPr/>
              </p:nvCxnSpPr>
              <p:spPr>
                <a:xfrm rot="16200000" flipH="1">
                  <a:off x="2792825" y="5124064"/>
                  <a:ext cx="214314" cy="2532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4" name="Gerade Verbindung mit Pfeil 103"/>
              <p:cNvCxnSpPr>
                <a:stCxn id="111" idx="6"/>
                <a:endCxn id="110" idx="1"/>
              </p:cNvCxnSpPr>
              <p:nvPr/>
            </p:nvCxnSpPr>
            <p:spPr>
              <a:xfrm>
                <a:off x="3562372" y="4893479"/>
                <a:ext cx="626989" cy="523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Gerade Verbindung mit Pfeil 104"/>
              <p:cNvCxnSpPr>
                <a:endCxn id="110" idx="2"/>
              </p:cNvCxnSpPr>
              <p:nvPr/>
            </p:nvCxnSpPr>
            <p:spPr>
              <a:xfrm flipV="1">
                <a:off x="3935441" y="5072074"/>
                <a:ext cx="201611" cy="14287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 Verbindung mit Pfeil 105"/>
              <p:cNvCxnSpPr>
                <a:stCxn id="116" idx="6"/>
                <a:endCxn id="117" idx="1"/>
              </p:cNvCxnSpPr>
              <p:nvPr/>
            </p:nvCxnSpPr>
            <p:spPr>
              <a:xfrm>
                <a:off x="3562372" y="3929066"/>
                <a:ext cx="172170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Gerade Verbindung mit Pfeil 106"/>
              <p:cNvCxnSpPr>
                <a:stCxn id="116" idx="2"/>
                <a:endCxn id="118" idx="6"/>
              </p:cNvCxnSpPr>
              <p:nvPr/>
            </p:nvCxnSpPr>
            <p:spPr>
              <a:xfrm rot="10800000" flipV="1">
                <a:off x="2922606" y="3929066"/>
                <a:ext cx="282576" cy="14287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Abgerundetes Rechteck 93"/>
            <p:cNvSpPr/>
            <p:nvPr/>
          </p:nvSpPr>
          <p:spPr>
            <a:xfrm>
              <a:off x="5237458" y="2571744"/>
              <a:ext cx="1506058" cy="3286148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4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" name="Gerade Verbindung 63"/>
          <p:cNvCxnSpPr>
            <a:stCxn id="118" idx="2"/>
            <a:endCxn id="199" idx="0"/>
          </p:cNvCxnSpPr>
          <p:nvPr/>
        </p:nvCxnSpPr>
        <p:spPr>
          <a:xfrm rot="16200000" flipH="1">
            <a:off x="3279019" y="4219155"/>
            <a:ext cx="2447176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winkelte Verbindung 64"/>
          <p:cNvCxnSpPr>
            <a:stCxn id="66" idx="2"/>
            <a:endCxn id="170" idx="2"/>
          </p:cNvCxnSpPr>
          <p:nvPr/>
        </p:nvCxnSpPr>
        <p:spPr>
          <a:xfrm rot="16200000" flipH="1">
            <a:off x="4472723" y="855956"/>
            <a:ext cx="67254" cy="4297857"/>
          </a:xfrm>
          <a:prstGeom prst="bentConnector3">
            <a:avLst>
              <a:gd name="adj1" fmla="val 516973"/>
            </a:avLst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bgerundetes Rechteck 65"/>
          <p:cNvSpPr/>
          <p:nvPr/>
        </p:nvSpPr>
        <p:spPr>
          <a:xfrm>
            <a:off x="1571604" y="899556"/>
            <a:ext cx="1571636" cy="20717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Client 1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uppieren 66"/>
          <p:cNvGrpSpPr/>
          <p:nvPr/>
        </p:nvGrpSpPr>
        <p:grpSpPr>
          <a:xfrm>
            <a:off x="1735957" y="1565042"/>
            <a:ext cx="1242931" cy="1188096"/>
            <a:chOff x="2143140" y="1357298"/>
            <a:chExt cx="4857784" cy="4643470"/>
          </a:xfrm>
        </p:grpSpPr>
        <p:sp>
          <p:nvSpPr>
            <p:cNvPr id="68" name="Rechteck 67"/>
            <p:cNvSpPr/>
            <p:nvPr/>
          </p:nvSpPr>
          <p:spPr>
            <a:xfrm>
              <a:off x="2143140" y="2428868"/>
              <a:ext cx="2857520" cy="35719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Rechteck 68"/>
            <p:cNvSpPr/>
            <p:nvPr/>
          </p:nvSpPr>
          <p:spPr>
            <a:xfrm>
              <a:off x="2143140" y="1357298"/>
              <a:ext cx="2857520" cy="10715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70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208226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7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532873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7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964677" y="1805765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7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429024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7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779862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7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390261" y="192245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76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105568" y="1450075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77" name="Rechteck 76"/>
            <p:cNvSpPr/>
            <p:nvPr/>
          </p:nvSpPr>
          <p:spPr>
            <a:xfrm>
              <a:off x="5000660" y="2428868"/>
              <a:ext cx="2000264" cy="35719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Rechteck 77"/>
            <p:cNvSpPr/>
            <p:nvPr/>
          </p:nvSpPr>
          <p:spPr>
            <a:xfrm>
              <a:off x="5000660" y="1357298"/>
              <a:ext cx="2000264" cy="10715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79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237458" y="158613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0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707051" y="176829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6237098" y="1693340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83" name="Abgerundetes Rechteck 82"/>
            <p:cNvSpPr/>
            <p:nvPr/>
          </p:nvSpPr>
          <p:spPr>
            <a:xfrm>
              <a:off x="2357422" y="2709708"/>
              <a:ext cx="4214842" cy="816964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Abgerundetes Rechteck 83"/>
            <p:cNvSpPr/>
            <p:nvPr/>
          </p:nvSpPr>
          <p:spPr>
            <a:xfrm>
              <a:off x="2357422" y="3624107"/>
              <a:ext cx="4214842" cy="876463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Abgerundetes Rechteck 84"/>
            <p:cNvSpPr/>
            <p:nvPr/>
          </p:nvSpPr>
          <p:spPr>
            <a:xfrm>
              <a:off x="2357422" y="4590971"/>
              <a:ext cx="4214842" cy="1101777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" name="Gruppieren 103"/>
            <p:cNvGrpSpPr/>
            <p:nvPr/>
          </p:nvGrpSpPr>
          <p:grpSpPr>
            <a:xfrm>
              <a:off x="2565416" y="2786058"/>
              <a:ext cx="2078054" cy="2821801"/>
              <a:chOff x="2565416" y="2786058"/>
              <a:chExt cx="2078054" cy="2821801"/>
            </a:xfrm>
          </p:grpSpPr>
          <p:grpSp>
            <p:nvGrpSpPr>
              <p:cNvPr id="6" name="Gruppieren 58"/>
              <p:cNvGrpSpPr/>
              <p:nvPr/>
            </p:nvGrpSpPr>
            <p:grpSpPr>
              <a:xfrm>
                <a:off x="2922606" y="2786058"/>
                <a:ext cx="1474007" cy="662071"/>
                <a:chOff x="2922606" y="2714620"/>
                <a:chExt cx="1474007" cy="662071"/>
              </a:xfrm>
            </p:grpSpPr>
            <p:sp>
              <p:nvSpPr>
                <p:cNvPr id="113" name="Ellipse 112"/>
                <p:cNvSpPr/>
                <p:nvPr/>
              </p:nvSpPr>
              <p:spPr>
                <a:xfrm>
                  <a:off x="2922606" y="2893215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4" name="Ellipse 113"/>
                <p:cNvSpPr/>
                <p:nvPr/>
              </p:nvSpPr>
              <p:spPr>
                <a:xfrm>
                  <a:off x="4039423" y="301950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5" name="Ellipse 114"/>
                <p:cNvSpPr/>
                <p:nvPr/>
              </p:nvSpPr>
              <p:spPr>
                <a:xfrm>
                  <a:off x="3526653" y="2714620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16" name="Gerade Verbindung mit Pfeil 115"/>
                <p:cNvCxnSpPr>
                  <a:stCxn id="115" idx="2"/>
                  <a:endCxn id="113" idx="7"/>
                </p:cNvCxnSpPr>
                <p:nvPr/>
              </p:nvCxnSpPr>
              <p:spPr>
                <a:xfrm rot="10800000" flipV="1">
                  <a:off x="3227487" y="2893214"/>
                  <a:ext cx="299166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Gerade Verbindung mit Pfeil 116"/>
                <p:cNvCxnSpPr>
                  <a:stCxn id="115" idx="6"/>
                  <a:endCxn id="114" idx="1"/>
                </p:cNvCxnSpPr>
                <p:nvPr/>
              </p:nvCxnSpPr>
              <p:spPr>
                <a:xfrm>
                  <a:off x="3883843" y="2893215"/>
                  <a:ext cx="207889" cy="178595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8" name="Gerade Verbindung mit Pfeil 87"/>
              <p:cNvCxnSpPr/>
              <p:nvPr/>
            </p:nvCxnSpPr>
            <p:spPr>
              <a:xfrm rot="5400000">
                <a:off x="2547557" y="3465988"/>
                <a:ext cx="623813" cy="23090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 Verbindung mit Pfeil 88"/>
              <p:cNvCxnSpPr/>
              <p:nvPr/>
            </p:nvCxnSpPr>
            <p:spPr>
              <a:xfrm rot="5400000">
                <a:off x="3151604" y="3323113"/>
                <a:ext cx="659532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 Verbindung mit Pfeil 89"/>
              <p:cNvCxnSpPr/>
              <p:nvPr/>
            </p:nvCxnSpPr>
            <p:spPr>
              <a:xfrm rot="16200000" flipV="1">
                <a:off x="3318691" y="3529805"/>
                <a:ext cx="928694" cy="15558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 Verbindung mit Pfeil 90"/>
              <p:cNvCxnSpPr/>
              <p:nvPr/>
            </p:nvCxnSpPr>
            <p:spPr>
              <a:xfrm rot="5400000">
                <a:off x="3080166" y="4411272"/>
                <a:ext cx="607223" cy="158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uppieren 60"/>
              <p:cNvGrpSpPr/>
              <p:nvPr/>
            </p:nvGrpSpPr>
            <p:grpSpPr>
              <a:xfrm>
                <a:off x="2565416" y="3750471"/>
                <a:ext cx="2078054" cy="678661"/>
                <a:chOff x="2565416" y="3679033"/>
                <a:chExt cx="2078054" cy="678661"/>
              </a:xfrm>
            </p:grpSpPr>
            <p:sp>
              <p:nvSpPr>
                <p:cNvPr id="108" name="Ellipse 107"/>
                <p:cNvSpPr/>
                <p:nvPr/>
              </p:nvSpPr>
              <p:spPr>
                <a:xfrm>
                  <a:off x="3205182" y="3679033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9" name="Ellipse 108"/>
                <p:cNvSpPr/>
                <p:nvPr/>
              </p:nvSpPr>
              <p:spPr>
                <a:xfrm>
                  <a:off x="3682233" y="4000504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0" name="Ellipse 109"/>
                <p:cNvSpPr/>
                <p:nvPr/>
              </p:nvSpPr>
              <p:spPr>
                <a:xfrm>
                  <a:off x="2565416" y="3821909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1" name="Ellipse 110"/>
                <p:cNvSpPr/>
                <p:nvPr/>
              </p:nvSpPr>
              <p:spPr>
                <a:xfrm>
                  <a:off x="4286280" y="3857628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12" name="Gerade Verbindung mit Pfeil 111"/>
                <p:cNvCxnSpPr>
                  <a:stCxn id="109" idx="6"/>
                  <a:endCxn id="111" idx="2"/>
                </p:cNvCxnSpPr>
                <p:nvPr/>
              </p:nvCxnSpPr>
              <p:spPr>
                <a:xfrm flipV="1">
                  <a:off x="4039423" y="4036223"/>
                  <a:ext cx="246857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3" name="Gerade Verbindung mit Pfeil 92"/>
              <p:cNvCxnSpPr/>
              <p:nvPr/>
            </p:nvCxnSpPr>
            <p:spPr>
              <a:xfrm rot="5400000" flipH="1" flipV="1">
                <a:off x="2614230" y="4214500"/>
                <a:ext cx="802408" cy="48411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Gerade Verbindung mit Pfeil 93"/>
              <p:cNvCxnSpPr/>
              <p:nvPr/>
            </p:nvCxnSpPr>
            <p:spPr>
              <a:xfrm rot="5400000">
                <a:off x="4086650" y="4515253"/>
                <a:ext cx="607223" cy="14922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uppieren 61"/>
              <p:cNvGrpSpPr/>
              <p:nvPr/>
            </p:nvGrpSpPr>
            <p:grpSpPr>
              <a:xfrm>
                <a:off x="2594783" y="4714884"/>
                <a:ext cx="1899459" cy="892975"/>
                <a:chOff x="2594783" y="4643446"/>
                <a:chExt cx="1899459" cy="892975"/>
              </a:xfrm>
            </p:grpSpPr>
            <p:sp>
              <p:nvSpPr>
                <p:cNvPr id="100" name="Ellipse 99"/>
                <p:cNvSpPr/>
                <p:nvPr/>
              </p:nvSpPr>
              <p:spPr>
                <a:xfrm>
                  <a:off x="2594783" y="4786322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1" name="Ellipse 100"/>
                <p:cNvSpPr/>
                <p:nvPr/>
              </p:nvSpPr>
              <p:spPr>
                <a:xfrm>
                  <a:off x="3026587" y="517923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2" name="Ellipse 101"/>
                <p:cNvSpPr/>
                <p:nvPr/>
              </p:nvSpPr>
              <p:spPr>
                <a:xfrm>
                  <a:off x="4137052" y="482204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3" name="Ellipse 102"/>
                <p:cNvSpPr/>
                <p:nvPr/>
              </p:nvSpPr>
              <p:spPr>
                <a:xfrm>
                  <a:off x="3205182" y="464344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4" name="Ellipse 103"/>
                <p:cNvSpPr/>
                <p:nvPr/>
              </p:nvSpPr>
              <p:spPr>
                <a:xfrm>
                  <a:off x="3562372" y="500063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05" name="Gerade Verbindung mit Pfeil 104"/>
                <p:cNvCxnSpPr>
                  <a:stCxn id="101" idx="6"/>
                  <a:endCxn id="104" idx="3"/>
                </p:cNvCxnSpPr>
                <p:nvPr/>
              </p:nvCxnSpPr>
              <p:spPr>
                <a:xfrm flipV="1">
                  <a:off x="3383777" y="5305517"/>
                  <a:ext cx="230904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Gerade Verbindung mit Pfeil 105"/>
                <p:cNvCxnSpPr>
                  <a:stCxn id="103" idx="2"/>
                  <a:endCxn id="100" idx="6"/>
                </p:cNvCxnSpPr>
                <p:nvPr/>
              </p:nvCxnSpPr>
              <p:spPr>
                <a:xfrm rot="10800000" flipV="1">
                  <a:off x="2951974" y="4822041"/>
                  <a:ext cx="253209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Gerade Verbindung mit Pfeil 106"/>
                <p:cNvCxnSpPr>
                  <a:stCxn id="100" idx="4"/>
                  <a:endCxn id="101" idx="2"/>
                </p:cNvCxnSpPr>
                <p:nvPr/>
              </p:nvCxnSpPr>
              <p:spPr>
                <a:xfrm rot="16200000" flipH="1">
                  <a:off x="2792825" y="5124064"/>
                  <a:ext cx="214314" cy="2532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6" name="Gerade Verbindung mit Pfeil 95"/>
              <p:cNvCxnSpPr>
                <a:stCxn id="103" idx="6"/>
                <a:endCxn id="102" idx="1"/>
              </p:cNvCxnSpPr>
              <p:nvPr/>
            </p:nvCxnSpPr>
            <p:spPr>
              <a:xfrm>
                <a:off x="3562372" y="4893479"/>
                <a:ext cx="626989" cy="523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Gerade Verbindung mit Pfeil 96"/>
              <p:cNvCxnSpPr>
                <a:endCxn id="102" idx="2"/>
              </p:cNvCxnSpPr>
              <p:nvPr/>
            </p:nvCxnSpPr>
            <p:spPr>
              <a:xfrm flipV="1">
                <a:off x="3935441" y="5072074"/>
                <a:ext cx="201611" cy="14287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Gerade Verbindung mit Pfeil 97"/>
              <p:cNvCxnSpPr>
                <a:stCxn id="108" idx="6"/>
                <a:endCxn id="109" idx="1"/>
              </p:cNvCxnSpPr>
              <p:nvPr/>
            </p:nvCxnSpPr>
            <p:spPr>
              <a:xfrm>
                <a:off x="3562372" y="3929066"/>
                <a:ext cx="172170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Gerade Verbindung mit Pfeil 98"/>
              <p:cNvCxnSpPr>
                <a:stCxn id="108" idx="2"/>
                <a:endCxn id="110" idx="6"/>
              </p:cNvCxnSpPr>
              <p:nvPr/>
            </p:nvCxnSpPr>
            <p:spPr>
              <a:xfrm rot="10800000" flipV="1">
                <a:off x="2922606" y="3929066"/>
                <a:ext cx="282576" cy="14287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Abgerundetes Rechteck 81"/>
            <p:cNvSpPr/>
            <p:nvPr/>
          </p:nvSpPr>
          <p:spPr>
            <a:xfrm>
              <a:off x="5237458" y="2571744"/>
              <a:ext cx="1506058" cy="3286148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8" name="Abgerundetes Rechteck 117"/>
          <p:cNvSpPr/>
          <p:nvPr/>
        </p:nvSpPr>
        <p:spPr>
          <a:xfrm>
            <a:off x="3714744" y="925911"/>
            <a:ext cx="1571636" cy="20717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Client 2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uppieren 74"/>
          <p:cNvGrpSpPr/>
          <p:nvPr/>
        </p:nvGrpSpPr>
        <p:grpSpPr>
          <a:xfrm>
            <a:off x="3879097" y="1591397"/>
            <a:ext cx="1242931" cy="1188096"/>
            <a:chOff x="2143140" y="1357298"/>
            <a:chExt cx="4857784" cy="4643470"/>
          </a:xfrm>
        </p:grpSpPr>
        <p:sp>
          <p:nvSpPr>
            <p:cNvPr id="120" name="Rechteck 119"/>
            <p:cNvSpPr/>
            <p:nvPr/>
          </p:nvSpPr>
          <p:spPr>
            <a:xfrm>
              <a:off x="2143140" y="2428868"/>
              <a:ext cx="2857520" cy="35719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Rechteck 120"/>
            <p:cNvSpPr/>
            <p:nvPr/>
          </p:nvSpPr>
          <p:spPr>
            <a:xfrm>
              <a:off x="2143140" y="1357298"/>
              <a:ext cx="2857520" cy="10715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2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208226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2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532873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2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964677" y="1805765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2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429024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26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779862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27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390261" y="192245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28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105568" y="1450075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129" name="Rechteck 128"/>
            <p:cNvSpPr/>
            <p:nvPr/>
          </p:nvSpPr>
          <p:spPr>
            <a:xfrm>
              <a:off x="5000660" y="2428868"/>
              <a:ext cx="2000264" cy="35719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Rechteck 129"/>
            <p:cNvSpPr/>
            <p:nvPr/>
          </p:nvSpPr>
          <p:spPr>
            <a:xfrm>
              <a:off x="5000660" y="1357298"/>
              <a:ext cx="2000264" cy="10715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3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237458" y="158613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3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707051" y="176829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3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6237098" y="1693340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135" name="Abgerundetes Rechteck 134"/>
            <p:cNvSpPr/>
            <p:nvPr/>
          </p:nvSpPr>
          <p:spPr>
            <a:xfrm>
              <a:off x="2357422" y="2709708"/>
              <a:ext cx="4214842" cy="816964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Abgerundetes Rechteck 135"/>
            <p:cNvSpPr/>
            <p:nvPr/>
          </p:nvSpPr>
          <p:spPr>
            <a:xfrm>
              <a:off x="2357422" y="3624107"/>
              <a:ext cx="4214842" cy="876463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" name="Abgerundetes Rechteck 136"/>
            <p:cNvSpPr/>
            <p:nvPr/>
          </p:nvSpPr>
          <p:spPr>
            <a:xfrm>
              <a:off x="2357422" y="4590971"/>
              <a:ext cx="4214842" cy="1101777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" name="Gruppieren 103"/>
            <p:cNvGrpSpPr/>
            <p:nvPr/>
          </p:nvGrpSpPr>
          <p:grpSpPr>
            <a:xfrm>
              <a:off x="2565416" y="2786058"/>
              <a:ext cx="2078054" cy="2821801"/>
              <a:chOff x="2565416" y="2786058"/>
              <a:chExt cx="2078054" cy="2821801"/>
            </a:xfrm>
          </p:grpSpPr>
          <p:grpSp>
            <p:nvGrpSpPr>
              <p:cNvPr id="11" name="Gruppieren 58"/>
              <p:cNvGrpSpPr/>
              <p:nvPr/>
            </p:nvGrpSpPr>
            <p:grpSpPr>
              <a:xfrm>
                <a:off x="2922606" y="2786058"/>
                <a:ext cx="1474007" cy="662071"/>
                <a:chOff x="2922606" y="2714620"/>
                <a:chExt cx="1474007" cy="662071"/>
              </a:xfrm>
            </p:grpSpPr>
            <p:sp>
              <p:nvSpPr>
                <p:cNvPr id="165" name="Ellipse 164"/>
                <p:cNvSpPr/>
                <p:nvPr/>
              </p:nvSpPr>
              <p:spPr>
                <a:xfrm>
                  <a:off x="2922606" y="2893215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6" name="Ellipse 165"/>
                <p:cNvSpPr/>
                <p:nvPr/>
              </p:nvSpPr>
              <p:spPr>
                <a:xfrm>
                  <a:off x="4039423" y="301950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7" name="Ellipse 166"/>
                <p:cNvSpPr/>
                <p:nvPr/>
              </p:nvSpPr>
              <p:spPr>
                <a:xfrm>
                  <a:off x="3526653" y="2714620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68" name="Gerade Verbindung mit Pfeil 167"/>
                <p:cNvCxnSpPr>
                  <a:stCxn id="167" idx="2"/>
                  <a:endCxn id="165" idx="7"/>
                </p:cNvCxnSpPr>
                <p:nvPr/>
              </p:nvCxnSpPr>
              <p:spPr>
                <a:xfrm rot="10800000" flipV="1">
                  <a:off x="3227487" y="2893214"/>
                  <a:ext cx="299166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Gerade Verbindung mit Pfeil 168"/>
                <p:cNvCxnSpPr>
                  <a:stCxn id="167" idx="6"/>
                  <a:endCxn id="166" idx="1"/>
                </p:cNvCxnSpPr>
                <p:nvPr/>
              </p:nvCxnSpPr>
              <p:spPr>
                <a:xfrm>
                  <a:off x="3883843" y="2893215"/>
                  <a:ext cx="207889" cy="178595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0" name="Gerade Verbindung mit Pfeil 139"/>
              <p:cNvCxnSpPr/>
              <p:nvPr/>
            </p:nvCxnSpPr>
            <p:spPr>
              <a:xfrm rot="5400000">
                <a:off x="2547557" y="3465988"/>
                <a:ext cx="623813" cy="23090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 Verbindung mit Pfeil 140"/>
              <p:cNvCxnSpPr/>
              <p:nvPr/>
            </p:nvCxnSpPr>
            <p:spPr>
              <a:xfrm rot="5400000">
                <a:off x="3151604" y="3323113"/>
                <a:ext cx="659532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Gerade Verbindung mit Pfeil 141"/>
              <p:cNvCxnSpPr/>
              <p:nvPr/>
            </p:nvCxnSpPr>
            <p:spPr>
              <a:xfrm rot="16200000" flipV="1">
                <a:off x="3318691" y="3529805"/>
                <a:ext cx="928694" cy="15558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Gerade Verbindung mit Pfeil 142"/>
              <p:cNvCxnSpPr/>
              <p:nvPr/>
            </p:nvCxnSpPr>
            <p:spPr>
              <a:xfrm rot="5400000">
                <a:off x="3080166" y="4411272"/>
                <a:ext cx="607223" cy="158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uppieren 60"/>
              <p:cNvGrpSpPr/>
              <p:nvPr/>
            </p:nvGrpSpPr>
            <p:grpSpPr>
              <a:xfrm>
                <a:off x="2565416" y="3750471"/>
                <a:ext cx="2078054" cy="678661"/>
                <a:chOff x="2565416" y="3679033"/>
                <a:chExt cx="2078054" cy="678661"/>
              </a:xfrm>
            </p:grpSpPr>
            <p:sp>
              <p:nvSpPr>
                <p:cNvPr id="160" name="Ellipse 159"/>
                <p:cNvSpPr/>
                <p:nvPr/>
              </p:nvSpPr>
              <p:spPr>
                <a:xfrm>
                  <a:off x="3205182" y="3679033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1" name="Ellipse 160"/>
                <p:cNvSpPr/>
                <p:nvPr/>
              </p:nvSpPr>
              <p:spPr>
                <a:xfrm>
                  <a:off x="3682233" y="4000504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2" name="Ellipse 161"/>
                <p:cNvSpPr/>
                <p:nvPr/>
              </p:nvSpPr>
              <p:spPr>
                <a:xfrm>
                  <a:off x="2565416" y="3821909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3" name="Ellipse 162"/>
                <p:cNvSpPr/>
                <p:nvPr/>
              </p:nvSpPr>
              <p:spPr>
                <a:xfrm>
                  <a:off x="4286280" y="3857628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64" name="Gerade Verbindung mit Pfeil 163"/>
                <p:cNvCxnSpPr>
                  <a:stCxn id="161" idx="6"/>
                  <a:endCxn id="163" idx="2"/>
                </p:cNvCxnSpPr>
                <p:nvPr/>
              </p:nvCxnSpPr>
              <p:spPr>
                <a:xfrm flipV="1">
                  <a:off x="4039423" y="4036223"/>
                  <a:ext cx="246857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5" name="Gerade Verbindung mit Pfeil 144"/>
              <p:cNvCxnSpPr/>
              <p:nvPr/>
            </p:nvCxnSpPr>
            <p:spPr>
              <a:xfrm rot="5400000" flipH="1" flipV="1">
                <a:off x="2614230" y="4214500"/>
                <a:ext cx="802408" cy="48411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Gerade Verbindung mit Pfeil 145"/>
              <p:cNvCxnSpPr/>
              <p:nvPr/>
            </p:nvCxnSpPr>
            <p:spPr>
              <a:xfrm rot="5400000">
                <a:off x="4086650" y="4515253"/>
                <a:ext cx="607223" cy="14922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uppieren 61"/>
              <p:cNvGrpSpPr/>
              <p:nvPr/>
            </p:nvGrpSpPr>
            <p:grpSpPr>
              <a:xfrm>
                <a:off x="2594783" y="4714884"/>
                <a:ext cx="1899459" cy="892975"/>
                <a:chOff x="2594783" y="4643446"/>
                <a:chExt cx="1899459" cy="892975"/>
              </a:xfrm>
            </p:grpSpPr>
            <p:sp>
              <p:nvSpPr>
                <p:cNvPr id="152" name="Ellipse 151"/>
                <p:cNvSpPr/>
                <p:nvPr/>
              </p:nvSpPr>
              <p:spPr>
                <a:xfrm>
                  <a:off x="2594783" y="4786322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3" name="Ellipse 152"/>
                <p:cNvSpPr/>
                <p:nvPr/>
              </p:nvSpPr>
              <p:spPr>
                <a:xfrm>
                  <a:off x="3026587" y="517923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4" name="Ellipse 153"/>
                <p:cNvSpPr/>
                <p:nvPr/>
              </p:nvSpPr>
              <p:spPr>
                <a:xfrm>
                  <a:off x="4137052" y="482204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5" name="Ellipse 154"/>
                <p:cNvSpPr/>
                <p:nvPr/>
              </p:nvSpPr>
              <p:spPr>
                <a:xfrm>
                  <a:off x="3205182" y="464344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6" name="Ellipse 155"/>
                <p:cNvSpPr/>
                <p:nvPr/>
              </p:nvSpPr>
              <p:spPr>
                <a:xfrm>
                  <a:off x="3562372" y="500063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57" name="Gerade Verbindung mit Pfeil 156"/>
                <p:cNvCxnSpPr>
                  <a:stCxn id="153" idx="6"/>
                  <a:endCxn id="156" idx="3"/>
                </p:cNvCxnSpPr>
                <p:nvPr/>
              </p:nvCxnSpPr>
              <p:spPr>
                <a:xfrm flipV="1">
                  <a:off x="3383777" y="5305517"/>
                  <a:ext cx="230904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Gerade Verbindung mit Pfeil 157"/>
                <p:cNvCxnSpPr>
                  <a:stCxn id="155" idx="2"/>
                  <a:endCxn id="152" idx="6"/>
                </p:cNvCxnSpPr>
                <p:nvPr/>
              </p:nvCxnSpPr>
              <p:spPr>
                <a:xfrm rot="10800000" flipV="1">
                  <a:off x="2951974" y="4822041"/>
                  <a:ext cx="253209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Gerade Verbindung mit Pfeil 158"/>
                <p:cNvCxnSpPr>
                  <a:stCxn id="152" idx="4"/>
                  <a:endCxn id="153" idx="2"/>
                </p:cNvCxnSpPr>
                <p:nvPr/>
              </p:nvCxnSpPr>
              <p:spPr>
                <a:xfrm rot="16200000" flipH="1">
                  <a:off x="2792825" y="5124064"/>
                  <a:ext cx="214314" cy="2532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8" name="Gerade Verbindung mit Pfeil 147"/>
              <p:cNvCxnSpPr>
                <a:stCxn id="155" idx="6"/>
                <a:endCxn id="154" idx="1"/>
              </p:cNvCxnSpPr>
              <p:nvPr/>
            </p:nvCxnSpPr>
            <p:spPr>
              <a:xfrm>
                <a:off x="3562372" y="4893479"/>
                <a:ext cx="626989" cy="523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 Verbindung mit Pfeil 148"/>
              <p:cNvCxnSpPr>
                <a:endCxn id="154" idx="2"/>
              </p:cNvCxnSpPr>
              <p:nvPr/>
            </p:nvCxnSpPr>
            <p:spPr>
              <a:xfrm flipV="1">
                <a:off x="3935441" y="5072074"/>
                <a:ext cx="201611" cy="14287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 Verbindung mit Pfeil 149"/>
              <p:cNvCxnSpPr>
                <a:stCxn id="160" idx="6"/>
                <a:endCxn id="161" idx="1"/>
              </p:cNvCxnSpPr>
              <p:nvPr/>
            </p:nvCxnSpPr>
            <p:spPr>
              <a:xfrm>
                <a:off x="3562372" y="3929066"/>
                <a:ext cx="172170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 Verbindung mit Pfeil 150"/>
              <p:cNvCxnSpPr>
                <a:stCxn id="160" idx="2"/>
                <a:endCxn id="162" idx="6"/>
              </p:cNvCxnSpPr>
              <p:nvPr/>
            </p:nvCxnSpPr>
            <p:spPr>
              <a:xfrm rot="10800000" flipV="1">
                <a:off x="2922606" y="3929066"/>
                <a:ext cx="282576" cy="14287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Abgerundetes Rechteck 133"/>
            <p:cNvSpPr/>
            <p:nvPr/>
          </p:nvSpPr>
          <p:spPr>
            <a:xfrm>
              <a:off x="5237458" y="2571744"/>
              <a:ext cx="1506058" cy="3286148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0" name="Abgerundetes Rechteck 169"/>
          <p:cNvSpPr/>
          <p:nvPr/>
        </p:nvSpPr>
        <p:spPr>
          <a:xfrm>
            <a:off x="5869461" y="966810"/>
            <a:ext cx="1571636" cy="20717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Client 3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uppieren 74"/>
          <p:cNvGrpSpPr/>
          <p:nvPr/>
        </p:nvGrpSpPr>
        <p:grpSpPr>
          <a:xfrm>
            <a:off x="6033814" y="1632296"/>
            <a:ext cx="1242931" cy="1188096"/>
            <a:chOff x="2143140" y="1357298"/>
            <a:chExt cx="4857784" cy="4643470"/>
          </a:xfrm>
        </p:grpSpPr>
        <p:sp>
          <p:nvSpPr>
            <p:cNvPr id="172" name="Rechteck 171"/>
            <p:cNvSpPr/>
            <p:nvPr/>
          </p:nvSpPr>
          <p:spPr>
            <a:xfrm>
              <a:off x="2143140" y="2428868"/>
              <a:ext cx="2857520" cy="35719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" name="Rechteck 172"/>
            <p:cNvSpPr/>
            <p:nvPr/>
          </p:nvSpPr>
          <p:spPr>
            <a:xfrm>
              <a:off x="2143140" y="1357298"/>
              <a:ext cx="2857520" cy="10715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7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208226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7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532873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76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964677" y="1805765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77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429024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78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779862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79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390261" y="192245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80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105568" y="1450075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181" name="Rechteck 180"/>
            <p:cNvSpPr/>
            <p:nvPr/>
          </p:nvSpPr>
          <p:spPr>
            <a:xfrm>
              <a:off x="5000660" y="2428868"/>
              <a:ext cx="2000264" cy="35719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2" name="Rechteck 181"/>
            <p:cNvSpPr/>
            <p:nvPr/>
          </p:nvSpPr>
          <p:spPr>
            <a:xfrm>
              <a:off x="5000660" y="1357298"/>
              <a:ext cx="2000264" cy="10715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8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237458" y="158613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8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707051" y="176829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8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6237098" y="1693340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187" name="Abgerundetes Rechteck 186"/>
            <p:cNvSpPr/>
            <p:nvPr/>
          </p:nvSpPr>
          <p:spPr>
            <a:xfrm>
              <a:off x="2357422" y="2709708"/>
              <a:ext cx="4214842" cy="816964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8" name="Abgerundetes Rechteck 187"/>
            <p:cNvSpPr/>
            <p:nvPr/>
          </p:nvSpPr>
          <p:spPr>
            <a:xfrm>
              <a:off x="2357422" y="3624107"/>
              <a:ext cx="4214842" cy="876463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9" name="Abgerundetes Rechteck 188"/>
            <p:cNvSpPr/>
            <p:nvPr/>
          </p:nvSpPr>
          <p:spPr>
            <a:xfrm>
              <a:off x="2357422" y="4590971"/>
              <a:ext cx="4214842" cy="1101777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5" name="Gruppieren 103"/>
            <p:cNvGrpSpPr/>
            <p:nvPr/>
          </p:nvGrpSpPr>
          <p:grpSpPr>
            <a:xfrm>
              <a:off x="2565416" y="2786058"/>
              <a:ext cx="2078054" cy="2821801"/>
              <a:chOff x="2565416" y="2786058"/>
              <a:chExt cx="2078054" cy="2821801"/>
            </a:xfrm>
          </p:grpSpPr>
          <p:grpSp>
            <p:nvGrpSpPr>
              <p:cNvPr id="16" name="Gruppieren 58"/>
              <p:cNvGrpSpPr/>
              <p:nvPr/>
            </p:nvGrpSpPr>
            <p:grpSpPr>
              <a:xfrm>
                <a:off x="2922606" y="2786058"/>
                <a:ext cx="1474007" cy="662071"/>
                <a:chOff x="2922606" y="2714620"/>
                <a:chExt cx="1474007" cy="662071"/>
              </a:xfrm>
            </p:grpSpPr>
            <p:sp>
              <p:nvSpPr>
                <p:cNvPr id="217" name="Ellipse 216"/>
                <p:cNvSpPr/>
                <p:nvPr/>
              </p:nvSpPr>
              <p:spPr>
                <a:xfrm>
                  <a:off x="2922606" y="2893215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8" name="Ellipse 217"/>
                <p:cNvSpPr/>
                <p:nvPr/>
              </p:nvSpPr>
              <p:spPr>
                <a:xfrm>
                  <a:off x="4039423" y="301950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9" name="Ellipse 218"/>
                <p:cNvSpPr/>
                <p:nvPr/>
              </p:nvSpPr>
              <p:spPr>
                <a:xfrm>
                  <a:off x="3526653" y="2714620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20" name="Gerade Verbindung mit Pfeil 219"/>
                <p:cNvCxnSpPr>
                  <a:stCxn id="219" idx="2"/>
                  <a:endCxn id="217" idx="7"/>
                </p:cNvCxnSpPr>
                <p:nvPr/>
              </p:nvCxnSpPr>
              <p:spPr>
                <a:xfrm rot="10800000" flipV="1">
                  <a:off x="3227487" y="2893214"/>
                  <a:ext cx="299166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Gerade Verbindung mit Pfeil 220"/>
                <p:cNvCxnSpPr>
                  <a:stCxn id="219" idx="6"/>
                  <a:endCxn id="218" idx="1"/>
                </p:cNvCxnSpPr>
                <p:nvPr/>
              </p:nvCxnSpPr>
              <p:spPr>
                <a:xfrm>
                  <a:off x="3883843" y="2893215"/>
                  <a:ext cx="207889" cy="178595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2" name="Gerade Verbindung mit Pfeil 191"/>
              <p:cNvCxnSpPr/>
              <p:nvPr/>
            </p:nvCxnSpPr>
            <p:spPr>
              <a:xfrm rot="5400000">
                <a:off x="2547557" y="3465988"/>
                <a:ext cx="623813" cy="23090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Gerade Verbindung mit Pfeil 192"/>
              <p:cNvCxnSpPr/>
              <p:nvPr/>
            </p:nvCxnSpPr>
            <p:spPr>
              <a:xfrm rot="5400000">
                <a:off x="3151604" y="3323113"/>
                <a:ext cx="659532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Gerade Verbindung mit Pfeil 193"/>
              <p:cNvCxnSpPr/>
              <p:nvPr/>
            </p:nvCxnSpPr>
            <p:spPr>
              <a:xfrm rot="16200000" flipV="1">
                <a:off x="3318691" y="3529805"/>
                <a:ext cx="928694" cy="15558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Gerade Verbindung mit Pfeil 194"/>
              <p:cNvCxnSpPr/>
              <p:nvPr/>
            </p:nvCxnSpPr>
            <p:spPr>
              <a:xfrm rot="5400000">
                <a:off x="3080166" y="4411272"/>
                <a:ext cx="607223" cy="158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uppieren 60"/>
              <p:cNvGrpSpPr/>
              <p:nvPr/>
            </p:nvGrpSpPr>
            <p:grpSpPr>
              <a:xfrm>
                <a:off x="2565416" y="3750471"/>
                <a:ext cx="2078054" cy="678661"/>
                <a:chOff x="2565416" y="3679033"/>
                <a:chExt cx="2078054" cy="678661"/>
              </a:xfrm>
            </p:grpSpPr>
            <p:sp>
              <p:nvSpPr>
                <p:cNvPr id="212" name="Ellipse 211"/>
                <p:cNvSpPr/>
                <p:nvPr/>
              </p:nvSpPr>
              <p:spPr>
                <a:xfrm>
                  <a:off x="3205182" y="3679033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3" name="Ellipse 212"/>
                <p:cNvSpPr/>
                <p:nvPr/>
              </p:nvSpPr>
              <p:spPr>
                <a:xfrm>
                  <a:off x="3682233" y="4000504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4" name="Ellipse 213"/>
                <p:cNvSpPr/>
                <p:nvPr/>
              </p:nvSpPr>
              <p:spPr>
                <a:xfrm>
                  <a:off x="2565416" y="3821909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5" name="Ellipse 214"/>
                <p:cNvSpPr/>
                <p:nvPr/>
              </p:nvSpPr>
              <p:spPr>
                <a:xfrm>
                  <a:off x="4286280" y="3857628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16" name="Gerade Verbindung mit Pfeil 215"/>
                <p:cNvCxnSpPr>
                  <a:stCxn id="213" idx="6"/>
                  <a:endCxn id="215" idx="2"/>
                </p:cNvCxnSpPr>
                <p:nvPr/>
              </p:nvCxnSpPr>
              <p:spPr>
                <a:xfrm flipV="1">
                  <a:off x="4039423" y="4036223"/>
                  <a:ext cx="246857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7" name="Gerade Verbindung mit Pfeil 196"/>
              <p:cNvCxnSpPr/>
              <p:nvPr/>
            </p:nvCxnSpPr>
            <p:spPr>
              <a:xfrm rot="5400000" flipH="1" flipV="1">
                <a:off x="2614230" y="4214500"/>
                <a:ext cx="802408" cy="48411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Gerade Verbindung mit Pfeil 197"/>
              <p:cNvCxnSpPr/>
              <p:nvPr/>
            </p:nvCxnSpPr>
            <p:spPr>
              <a:xfrm rot="5400000">
                <a:off x="4086650" y="4515253"/>
                <a:ext cx="607223" cy="14922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uppieren 61"/>
              <p:cNvGrpSpPr/>
              <p:nvPr/>
            </p:nvGrpSpPr>
            <p:grpSpPr>
              <a:xfrm>
                <a:off x="2594783" y="4714884"/>
                <a:ext cx="1899459" cy="892975"/>
                <a:chOff x="2594783" y="4643446"/>
                <a:chExt cx="1899459" cy="892975"/>
              </a:xfrm>
            </p:grpSpPr>
            <p:sp>
              <p:nvSpPr>
                <p:cNvPr id="204" name="Ellipse 203"/>
                <p:cNvSpPr/>
                <p:nvPr/>
              </p:nvSpPr>
              <p:spPr>
                <a:xfrm>
                  <a:off x="2594783" y="4786322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5" name="Ellipse 204"/>
                <p:cNvSpPr/>
                <p:nvPr/>
              </p:nvSpPr>
              <p:spPr>
                <a:xfrm>
                  <a:off x="3026587" y="517923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6" name="Ellipse 205"/>
                <p:cNvSpPr/>
                <p:nvPr/>
              </p:nvSpPr>
              <p:spPr>
                <a:xfrm>
                  <a:off x="4137052" y="482204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7" name="Ellipse 206"/>
                <p:cNvSpPr/>
                <p:nvPr/>
              </p:nvSpPr>
              <p:spPr>
                <a:xfrm>
                  <a:off x="3205182" y="464344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8" name="Ellipse 207"/>
                <p:cNvSpPr/>
                <p:nvPr/>
              </p:nvSpPr>
              <p:spPr>
                <a:xfrm>
                  <a:off x="3562372" y="500063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09" name="Gerade Verbindung mit Pfeil 208"/>
                <p:cNvCxnSpPr>
                  <a:stCxn id="205" idx="6"/>
                  <a:endCxn id="208" idx="3"/>
                </p:cNvCxnSpPr>
                <p:nvPr/>
              </p:nvCxnSpPr>
              <p:spPr>
                <a:xfrm flipV="1">
                  <a:off x="3383777" y="5305517"/>
                  <a:ext cx="230904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Gerade Verbindung mit Pfeil 209"/>
                <p:cNvCxnSpPr>
                  <a:stCxn id="207" idx="2"/>
                  <a:endCxn id="204" idx="6"/>
                </p:cNvCxnSpPr>
                <p:nvPr/>
              </p:nvCxnSpPr>
              <p:spPr>
                <a:xfrm rot="10800000" flipV="1">
                  <a:off x="2951974" y="4822041"/>
                  <a:ext cx="253209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Gerade Verbindung mit Pfeil 210"/>
                <p:cNvCxnSpPr>
                  <a:stCxn id="204" idx="4"/>
                  <a:endCxn id="205" idx="2"/>
                </p:cNvCxnSpPr>
                <p:nvPr/>
              </p:nvCxnSpPr>
              <p:spPr>
                <a:xfrm rot="16200000" flipH="1">
                  <a:off x="2792825" y="5124064"/>
                  <a:ext cx="214314" cy="2532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0" name="Gerade Verbindung mit Pfeil 199"/>
              <p:cNvCxnSpPr>
                <a:stCxn id="207" idx="6"/>
                <a:endCxn id="206" idx="1"/>
              </p:cNvCxnSpPr>
              <p:nvPr/>
            </p:nvCxnSpPr>
            <p:spPr>
              <a:xfrm>
                <a:off x="3562372" y="4893479"/>
                <a:ext cx="626989" cy="523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Gerade Verbindung mit Pfeil 200"/>
              <p:cNvCxnSpPr>
                <a:endCxn id="206" idx="2"/>
              </p:cNvCxnSpPr>
              <p:nvPr/>
            </p:nvCxnSpPr>
            <p:spPr>
              <a:xfrm flipV="1">
                <a:off x="3935441" y="5072074"/>
                <a:ext cx="201611" cy="14287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Gerade Verbindung mit Pfeil 201"/>
              <p:cNvCxnSpPr>
                <a:stCxn id="212" idx="6"/>
                <a:endCxn id="213" idx="1"/>
              </p:cNvCxnSpPr>
              <p:nvPr/>
            </p:nvCxnSpPr>
            <p:spPr>
              <a:xfrm>
                <a:off x="3562372" y="3929066"/>
                <a:ext cx="172170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Gerade Verbindung mit Pfeil 202"/>
              <p:cNvCxnSpPr>
                <a:stCxn id="212" idx="2"/>
                <a:endCxn id="214" idx="6"/>
              </p:cNvCxnSpPr>
              <p:nvPr/>
            </p:nvCxnSpPr>
            <p:spPr>
              <a:xfrm rot="10800000" flipV="1">
                <a:off x="2922606" y="3929066"/>
                <a:ext cx="282576" cy="14287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6" name="Abgerundetes Rechteck 185"/>
            <p:cNvSpPr/>
            <p:nvPr/>
          </p:nvSpPr>
          <p:spPr>
            <a:xfrm>
              <a:off x="5237458" y="2571744"/>
              <a:ext cx="1506058" cy="3286148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4" name="Abgerundetes Rechteck 223"/>
          <p:cNvSpPr/>
          <p:nvPr/>
        </p:nvSpPr>
        <p:spPr>
          <a:xfrm>
            <a:off x="3129247" y="3899952"/>
            <a:ext cx="2740214" cy="9286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35" name="Abgerundetes Rechteck 234"/>
          <p:cNvSpPr/>
          <p:nvPr/>
        </p:nvSpPr>
        <p:spPr>
          <a:xfrm>
            <a:off x="3129247" y="3899952"/>
            <a:ext cx="2740214" cy="9286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107154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5" name="Abgerundetes Rechteck 224"/>
          <p:cNvSpPr/>
          <p:nvPr/>
        </p:nvSpPr>
        <p:spPr>
          <a:xfrm>
            <a:off x="1285852" y="164305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6" name="Abgerundetes Rechteck 225"/>
          <p:cNvSpPr/>
          <p:nvPr/>
        </p:nvSpPr>
        <p:spPr>
          <a:xfrm>
            <a:off x="1285852" y="221455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8" name="Abgerundetes Rechteck 227"/>
          <p:cNvSpPr/>
          <p:nvPr/>
        </p:nvSpPr>
        <p:spPr>
          <a:xfrm>
            <a:off x="1285852" y="278605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9" name="Abgerundetes Rechteck 228"/>
          <p:cNvSpPr/>
          <p:nvPr/>
        </p:nvSpPr>
        <p:spPr>
          <a:xfrm>
            <a:off x="1285852" y="335756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bgerundetes Rechteck 14"/>
          <p:cNvSpPr/>
          <p:nvPr/>
        </p:nvSpPr>
        <p:spPr>
          <a:xfrm>
            <a:off x="5437438" y="4310743"/>
            <a:ext cx="2328222" cy="803655"/>
          </a:xfrm>
          <a:prstGeom prst="roundRect">
            <a:avLst>
              <a:gd name="adj" fmla="val 2017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 Accessors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5666817" y="4929198"/>
            <a:ext cx="1888384" cy="642942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Chunk Readers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1000100" y="3500438"/>
            <a:ext cx="1418106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MEM Store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2556238" y="3500438"/>
            <a:ext cx="1205000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DB Store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3898062" y="3500438"/>
            <a:ext cx="1919380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Hibernate Store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5969764" y="3500438"/>
            <a:ext cx="2031260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Objectivity Store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animBg="1"/>
      <p:bldP spid="222" grpId="0" animBg="1"/>
      <p:bldP spid="225" grpId="0" animBg="1"/>
      <p:bldP spid="226" grpId="0" animBg="1"/>
      <p:bldP spid="228" grpId="0" animBg="1"/>
      <p:bldP spid="229" grpId="0" animBg="1"/>
      <p:bldP spid="230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107154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6" name="Abgerundetes Rechteck 225"/>
          <p:cNvSpPr/>
          <p:nvPr/>
        </p:nvSpPr>
        <p:spPr>
          <a:xfrm>
            <a:off x="1285852" y="221455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8" name="Abgerundetes Rechteck 227"/>
          <p:cNvSpPr/>
          <p:nvPr/>
        </p:nvSpPr>
        <p:spPr>
          <a:xfrm>
            <a:off x="1285852" y="278605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9" name="Abgerundetes Rechteck 228"/>
          <p:cNvSpPr/>
          <p:nvPr/>
        </p:nvSpPr>
        <p:spPr>
          <a:xfrm>
            <a:off x="1285852" y="335756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428596" y="214290"/>
            <a:ext cx="8358246" cy="5929354"/>
          </a:xfrm>
          <a:prstGeom prst="rect">
            <a:avLst/>
          </a:prstGeom>
          <a:solidFill>
            <a:srgbClr val="FFFFF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bgerundetes Rechteck 15"/>
          <p:cNvSpPr/>
          <p:nvPr/>
        </p:nvSpPr>
        <p:spPr>
          <a:xfrm>
            <a:off x="1285852" y="164305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1285852" y="1643050"/>
            <a:ext cx="5143536" cy="2786082"/>
            <a:chOff x="1285852" y="1500174"/>
            <a:chExt cx="5143536" cy="2786082"/>
          </a:xfrm>
        </p:grpSpPr>
        <p:sp>
          <p:nvSpPr>
            <p:cNvPr id="18" name="Abgerundetes Rechteck 17"/>
            <p:cNvSpPr/>
            <p:nvPr/>
          </p:nvSpPr>
          <p:spPr>
            <a:xfrm>
              <a:off x="1285852" y="1500174"/>
              <a:ext cx="5143536" cy="2786082"/>
            </a:xfrm>
            <a:prstGeom prst="roundRect">
              <a:avLst>
                <a:gd name="adj" fmla="val 3850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Package Unit</a:t>
              </a:r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1643042" y="2786058"/>
              <a:ext cx="1714512" cy="428628"/>
            </a:xfrm>
            <a:prstGeom prst="roundRect">
              <a:avLst>
                <a:gd name="adj" fmla="val 20253"/>
              </a:avLst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Package Info</a:t>
              </a:r>
            </a:p>
          </p:txBody>
        </p:sp>
        <p:grpSp>
          <p:nvGrpSpPr>
            <p:cNvPr id="20" name="Gruppieren 44"/>
            <p:cNvGrpSpPr/>
            <p:nvPr/>
          </p:nvGrpSpPr>
          <p:grpSpPr>
            <a:xfrm>
              <a:off x="3786182" y="2143116"/>
              <a:ext cx="2214578" cy="1714512"/>
              <a:chOff x="3786182" y="2143116"/>
              <a:chExt cx="2214578" cy="1714512"/>
            </a:xfrm>
          </p:grpSpPr>
          <p:sp>
            <p:nvSpPr>
              <p:cNvPr id="26" name="Abgerundetes Rechteck 25"/>
              <p:cNvSpPr/>
              <p:nvPr/>
            </p:nvSpPr>
            <p:spPr>
              <a:xfrm>
                <a:off x="3786182" y="2143116"/>
                <a:ext cx="2214578" cy="1714512"/>
              </a:xfrm>
              <a:prstGeom prst="roundRect">
                <a:avLst>
                  <a:gd name="adj" fmla="val 7598"/>
                </a:avLst>
              </a:prstGeom>
              <a:solidFill>
                <a:schemeClr val="bg1"/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6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  EPackage</a:t>
                </a:r>
              </a:p>
            </p:txBody>
          </p:sp>
          <p:pic>
            <p:nvPicPr>
              <p:cNvPr id="27" name="Picture 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062414" y="2643182"/>
                <a:ext cx="1661404" cy="11334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21" name="Abgerundetes Rechteck 20"/>
            <p:cNvSpPr/>
            <p:nvPr/>
          </p:nvSpPr>
          <p:spPr>
            <a:xfrm>
              <a:off x="1643042" y="3386780"/>
              <a:ext cx="1714512" cy="428628"/>
            </a:xfrm>
            <a:prstGeom prst="roundRect">
              <a:avLst>
                <a:gd name="adj" fmla="val 20253"/>
              </a:avLst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Package Info</a:t>
              </a:r>
            </a:p>
          </p:txBody>
        </p:sp>
        <p:cxnSp>
          <p:nvCxnSpPr>
            <p:cNvPr id="22" name="Gerade Verbindung mit Pfeil 21"/>
            <p:cNvCxnSpPr>
              <a:stCxn id="19" idx="3"/>
            </p:cNvCxnSpPr>
            <p:nvPr/>
          </p:nvCxnSpPr>
          <p:spPr>
            <a:xfrm flipV="1">
              <a:off x="3357554" y="2797444"/>
              <a:ext cx="656507" cy="202928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>
              <a:stCxn id="21" idx="3"/>
            </p:cNvCxnSpPr>
            <p:nvPr/>
          </p:nvCxnSpPr>
          <p:spPr>
            <a:xfrm>
              <a:off x="3357554" y="3601094"/>
              <a:ext cx="672005" cy="1588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Abgerundetes Rechteck 23"/>
            <p:cNvSpPr/>
            <p:nvPr/>
          </p:nvSpPr>
          <p:spPr>
            <a:xfrm>
              <a:off x="1643042" y="2143116"/>
              <a:ext cx="785818" cy="428628"/>
            </a:xfrm>
            <a:prstGeom prst="roundRect">
              <a:avLst>
                <a:gd name="adj" fmla="val 20253"/>
              </a:avLst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Type</a:t>
              </a:r>
            </a:p>
          </p:txBody>
        </p:sp>
        <p:sp>
          <p:nvSpPr>
            <p:cNvPr id="25" name="Abgerundetes Rechteck 24"/>
            <p:cNvSpPr/>
            <p:nvPr/>
          </p:nvSpPr>
          <p:spPr>
            <a:xfrm>
              <a:off x="2571736" y="2143116"/>
              <a:ext cx="785818" cy="428628"/>
            </a:xfrm>
            <a:prstGeom prst="roundRect">
              <a:avLst>
                <a:gd name="adj" fmla="val 20253"/>
              </a:avLst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State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33333E-6 L 0.16546 0.16805 " pathEditMode="relative" ptsTypes="AA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</p:cBhvr>
                                      <p:by x="250000" y="2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6" grpId="1" animBg="1"/>
      <p:bldP spid="16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107154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3" name="Abgerundetes Rechteck 222"/>
          <p:cNvSpPr/>
          <p:nvPr/>
        </p:nvSpPr>
        <p:spPr>
          <a:xfrm>
            <a:off x="3500430" y="1071546"/>
            <a:ext cx="4500594" cy="2928958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225" name="Abgerundetes Rechteck 224"/>
          <p:cNvSpPr/>
          <p:nvPr/>
        </p:nvSpPr>
        <p:spPr>
          <a:xfrm>
            <a:off x="1285852" y="164305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6" name="Abgerundetes Rechteck 225"/>
          <p:cNvSpPr/>
          <p:nvPr/>
        </p:nvSpPr>
        <p:spPr>
          <a:xfrm>
            <a:off x="1285852" y="221455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8" name="Abgerundetes Rechteck 227"/>
          <p:cNvSpPr/>
          <p:nvPr/>
        </p:nvSpPr>
        <p:spPr>
          <a:xfrm>
            <a:off x="1285852" y="278605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9" name="Abgerundetes Rechteck 228"/>
          <p:cNvSpPr/>
          <p:nvPr/>
        </p:nvSpPr>
        <p:spPr>
          <a:xfrm>
            <a:off x="1285852" y="335756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bgerundetes Rechteck 26"/>
          <p:cNvSpPr/>
          <p:nvPr/>
        </p:nvSpPr>
        <p:spPr>
          <a:xfrm>
            <a:off x="4023233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3786182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5031547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6019029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7016390" y="1663196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4786314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5" name="Abgerundetes Rechteck 24"/>
          <p:cNvSpPr/>
          <p:nvPr/>
        </p:nvSpPr>
        <p:spPr>
          <a:xfrm>
            <a:off x="5786446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6786578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3786182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4786314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5786446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6786578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3786182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4786314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3786182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4786314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3" name="Abgerundetes Rechteck 42"/>
          <p:cNvSpPr/>
          <p:nvPr/>
        </p:nvSpPr>
        <p:spPr>
          <a:xfrm>
            <a:off x="5786446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4" name="Abgerundetes Rechteck 43"/>
          <p:cNvSpPr/>
          <p:nvPr/>
        </p:nvSpPr>
        <p:spPr>
          <a:xfrm>
            <a:off x="6786578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5" name="Abgerundetes Rechteck 44"/>
          <p:cNvSpPr/>
          <p:nvPr/>
        </p:nvSpPr>
        <p:spPr>
          <a:xfrm>
            <a:off x="3786182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46" name="Abgerundetes Rechteck 45"/>
          <p:cNvSpPr/>
          <p:nvPr/>
        </p:nvSpPr>
        <p:spPr>
          <a:xfrm>
            <a:off x="4786314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47" name="Abgerundetes Rechteck 46"/>
          <p:cNvSpPr/>
          <p:nvPr/>
        </p:nvSpPr>
        <p:spPr>
          <a:xfrm>
            <a:off x="5786446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8" name="Abgerundetes Rechteck 47"/>
          <p:cNvSpPr/>
          <p:nvPr/>
        </p:nvSpPr>
        <p:spPr>
          <a:xfrm>
            <a:off x="6786578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9" name="Abgerundetes Rechteck 48"/>
          <p:cNvSpPr/>
          <p:nvPr/>
        </p:nvSpPr>
        <p:spPr>
          <a:xfrm>
            <a:off x="5786446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50" name="Abgerundetes Rechteck 49"/>
          <p:cNvSpPr/>
          <p:nvPr/>
        </p:nvSpPr>
        <p:spPr>
          <a:xfrm>
            <a:off x="6786578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 animBg="1"/>
      <p:bldP spid="27" grpId="0" animBg="1"/>
      <p:bldP spid="22" grpId="0" animBg="1"/>
      <p:bldP spid="28" grpId="0" animBg="1"/>
      <p:bldP spid="29" grpId="0" animBg="1"/>
      <p:bldP spid="30" grpId="0" animBg="1"/>
      <p:bldP spid="24" grpId="0" animBg="1"/>
      <p:bldP spid="25" grpId="0" animBg="1"/>
      <p:bldP spid="26" grpId="0" animBg="1"/>
      <p:bldP spid="31" grpId="0" animBg="1"/>
      <p:bldP spid="32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9" grpId="0" animBg="1"/>
      <p:bldP spid="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107154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3" name="Abgerundetes Rechteck 222"/>
          <p:cNvSpPr/>
          <p:nvPr/>
        </p:nvSpPr>
        <p:spPr>
          <a:xfrm>
            <a:off x="3500430" y="1071546"/>
            <a:ext cx="4500594" cy="2928958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225" name="Abgerundetes Rechteck 224"/>
          <p:cNvSpPr/>
          <p:nvPr/>
        </p:nvSpPr>
        <p:spPr>
          <a:xfrm>
            <a:off x="1285852" y="164305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6" name="Abgerundetes Rechteck 225"/>
          <p:cNvSpPr/>
          <p:nvPr/>
        </p:nvSpPr>
        <p:spPr>
          <a:xfrm>
            <a:off x="1285852" y="221455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8" name="Abgerundetes Rechteck 227"/>
          <p:cNvSpPr/>
          <p:nvPr/>
        </p:nvSpPr>
        <p:spPr>
          <a:xfrm>
            <a:off x="1285852" y="278605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9" name="Abgerundetes Rechteck 228"/>
          <p:cNvSpPr/>
          <p:nvPr/>
        </p:nvSpPr>
        <p:spPr>
          <a:xfrm>
            <a:off x="1285852" y="335756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bgerundetes Rechteck 26"/>
          <p:cNvSpPr/>
          <p:nvPr/>
        </p:nvSpPr>
        <p:spPr>
          <a:xfrm>
            <a:off x="4023233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3786182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5031547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6019029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7016390" y="1663196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4786314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5" name="Abgerundetes Rechteck 24"/>
          <p:cNvSpPr/>
          <p:nvPr/>
        </p:nvSpPr>
        <p:spPr>
          <a:xfrm>
            <a:off x="5786446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6786578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3786182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4786314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5786446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6786578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3786182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4786314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3786182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4786314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3" name="Abgerundetes Rechteck 42"/>
          <p:cNvSpPr/>
          <p:nvPr/>
        </p:nvSpPr>
        <p:spPr>
          <a:xfrm>
            <a:off x="5786446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4" name="Abgerundetes Rechteck 43"/>
          <p:cNvSpPr/>
          <p:nvPr/>
        </p:nvSpPr>
        <p:spPr>
          <a:xfrm>
            <a:off x="6786578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5" name="Abgerundetes Rechteck 44"/>
          <p:cNvSpPr/>
          <p:nvPr/>
        </p:nvSpPr>
        <p:spPr>
          <a:xfrm>
            <a:off x="3786182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46" name="Abgerundetes Rechteck 45"/>
          <p:cNvSpPr/>
          <p:nvPr/>
        </p:nvSpPr>
        <p:spPr>
          <a:xfrm>
            <a:off x="4786314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47" name="Abgerundetes Rechteck 46"/>
          <p:cNvSpPr/>
          <p:nvPr/>
        </p:nvSpPr>
        <p:spPr>
          <a:xfrm>
            <a:off x="5786446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9" name="Abgerundetes Rechteck 48"/>
          <p:cNvSpPr/>
          <p:nvPr/>
        </p:nvSpPr>
        <p:spPr>
          <a:xfrm>
            <a:off x="5786446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50" name="Abgerundetes Rechteck 49"/>
          <p:cNvSpPr/>
          <p:nvPr/>
        </p:nvSpPr>
        <p:spPr>
          <a:xfrm>
            <a:off x="6786578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51" name="Rechteck 50"/>
          <p:cNvSpPr/>
          <p:nvPr/>
        </p:nvSpPr>
        <p:spPr>
          <a:xfrm>
            <a:off x="428596" y="214290"/>
            <a:ext cx="8358246" cy="5929354"/>
          </a:xfrm>
          <a:prstGeom prst="rect">
            <a:avLst/>
          </a:prstGeom>
          <a:solidFill>
            <a:srgbClr val="FFFFF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bgerundetes Rechteck 47"/>
          <p:cNvSpPr/>
          <p:nvPr/>
        </p:nvSpPr>
        <p:spPr>
          <a:xfrm>
            <a:off x="6786578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2500298" y="1785926"/>
            <a:ext cx="5143536" cy="2786082"/>
          </a:xfrm>
          <a:prstGeom prst="roundRect">
            <a:avLst>
              <a:gd name="adj" fmla="val 3850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   Revision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2643174" y="2425228"/>
            <a:ext cx="9286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EClass</a:t>
            </a:r>
          </a:p>
          <a:p>
            <a:pPr algn="r"/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CDOID</a:t>
            </a:r>
          </a:p>
          <a:p>
            <a:pPr algn="r"/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</a:t>
            </a:r>
          </a:p>
          <a:p>
            <a:pPr algn="r"/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long</a:t>
            </a:r>
          </a:p>
          <a:p>
            <a:pPr algn="r"/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long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3571868" y="2425228"/>
            <a:ext cx="17859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eClass</a:t>
            </a:r>
          </a:p>
          <a:p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</a:p>
          <a:p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version</a:t>
            </a:r>
          </a:p>
          <a:p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created</a:t>
            </a:r>
          </a:p>
          <a:p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revised</a:t>
            </a:r>
          </a:p>
        </p:txBody>
      </p:sp>
      <p:sp>
        <p:nvSpPr>
          <p:cNvPr id="61" name="Abgerundetes Rechteck 60"/>
          <p:cNvSpPr/>
          <p:nvPr/>
        </p:nvSpPr>
        <p:spPr>
          <a:xfrm>
            <a:off x="4857752" y="2000240"/>
            <a:ext cx="2500330" cy="2357454"/>
          </a:xfrm>
          <a:prstGeom prst="roundRect">
            <a:avLst>
              <a:gd name="adj" fmla="val 6448"/>
            </a:avLst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Revision Data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4857752" y="2428868"/>
            <a:ext cx="25003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CDOID resourceID</a:t>
            </a:r>
          </a:p>
          <a:p>
            <a:pPr algn="ctr"/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CDOID containerID</a:t>
            </a:r>
          </a:p>
          <a:p>
            <a:pPr algn="ctr"/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 containerFeature</a:t>
            </a:r>
          </a:p>
          <a:p>
            <a:pPr algn="ctr"/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Object[] values</a:t>
            </a:r>
          </a:p>
        </p:txBody>
      </p:sp>
      <p:grpSp>
        <p:nvGrpSpPr>
          <p:cNvPr id="56" name="Gruppieren 55"/>
          <p:cNvGrpSpPr/>
          <p:nvPr/>
        </p:nvGrpSpPr>
        <p:grpSpPr>
          <a:xfrm>
            <a:off x="5143504" y="3806336"/>
            <a:ext cx="1894809" cy="408482"/>
            <a:chOff x="5143504" y="3449146"/>
            <a:chExt cx="1894809" cy="408482"/>
          </a:xfrm>
        </p:grpSpPr>
        <p:sp>
          <p:nvSpPr>
            <p:cNvPr id="67" name="Rechteck 66"/>
            <p:cNvSpPr/>
            <p:nvPr/>
          </p:nvSpPr>
          <p:spPr>
            <a:xfrm>
              <a:off x="5143504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hteck 67"/>
            <p:cNvSpPr/>
            <p:nvPr/>
          </p:nvSpPr>
          <p:spPr>
            <a:xfrm>
              <a:off x="5414191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hteck 68"/>
            <p:cNvSpPr/>
            <p:nvPr/>
          </p:nvSpPr>
          <p:spPr>
            <a:xfrm>
              <a:off x="5684878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hteck 69"/>
            <p:cNvSpPr/>
            <p:nvPr/>
          </p:nvSpPr>
          <p:spPr>
            <a:xfrm>
              <a:off x="5955565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hteck 70"/>
            <p:cNvSpPr/>
            <p:nvPr/>
          </p:nvSpPr>
          <p:spPr>
            <a:xfrm>
              <a:off x="6226252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hteck 71"/>
            <p:cNvSpPr/>
            <p:nvPr/>
          </p:nvSpPr>
          <p:spPr>
            <a:xfrm>
              <a:off x="6496939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hteck 72"/>
            <p:cNvSpPr/>
            <p:nvPr/>
          </p:nvSpPr>
          <p:spPr>
            <a:xfrm>
              <a:off x="6767626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0.25 0.1768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8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8" grpId="2" animBg="1"/>
      <p:bldP spid="53" grpId="0" animBg="1"/>
      <p:bldP spid="64" grpId="0"/>
      <p:bldP spid="65" grpId="0"/>
      <p:bldP spid="61" grpId="0" animBg="1"/>
      <p:bldP spid="66" grpId="0"/>
    </p:bldLst>
  </p:timing>
</p:sld>
</file>

<file path=ppt/theme/theme1.xml><?xml version="1.0" encoding="utf-8"?>
<a:theme xmlns:a="http://schemas.openxmlformats.org/drawingml/2006/main" name="Templa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1821</Words>
  <Application>Microsoft Office PowerPoint</Application>
  <PresentationFormat>Bildschirmpräsentation (4:3)</PresentationFormat>
  <Paragraphs>793</Paragraphs>
  <Slides>34</Slides>
  <Notes>34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5" baseType="lpstr">
      <vt:lpstr>Template</vt:lpstr>
      <vt:lpstr>Scale, Share and Store your Models with CDO 2.0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Folie 19</vt:lpstr>
      <vt:lpstr>Folie 20</vt:lpstr>
      <vt:lpstr>Folie 21</vt:lpstr>
      <vt:lpstr>Folie 22</vt:lpstr>
      <vt:lpstr>Folie 23</vt:lpstr>
      <vt:lpstr>Folie 24</vt:lpstr>
      <vt:lpstr>Folie 25</vt:lpstr>
      <vt:lpstr>Folie 26</vt:lpstr>
      <vt:lpstr>Folie 27</vt:lpstr>
      <vt:lpstr>Opening Views, Audits and Transactions</vt:lpstr>
      <vt:lpstr>Structured Resources / Queries</vt:lpstr>
      <vt:lpstr>Explicit Locking</vt:lpstr>
      <vt:lpstr>Save Points</vt:lpstr>
      <vt:lpstr>Passive Updates</vt:lpstr>
      <vt:lpstr>Change Subscriptions</vt:lpstr>
      <vt:lpstr>Query Framework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CDO Model Repository</dc:title>
  <dc:creator>Eike Stepper</dc:creator>
  <cp:lastModifiedBy>OEM</cp:lastModifiedBy>
  <cp:revision>1498</cp:revision>
  <dcterms:created xsi:type="dcterms:W3CDTF">2008-08-22T09:52:33Z</dcterms:created>
  <dcterms:modified xsi:type="dcterms:W3CDTF">2009-03-24T17:36:35Z</dcterms:modified>
</cp:coreProperties>
</file>