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4"/>
  </p:sldMasterIdLst>
  <p:notesMasterIdLst>
    <p:notesMasterId r:id="rId17"/>
  </p:notesMasterIdLst>
  <p:sldIdLst>
    <p:sldId id="256" r:id="rId5"/>
    <p:sldId id="277" r:id="rId6"/>
    <p:sldId id="293" r:id="rId7"/>
    <p:sldId id="296" r:id="rId8"/>
    <p:sldId id="295" r:id="rId9"/>
    <p:sldId id="297" r:id="rId10"/>
    <p:sldId id="298" r:id="rId11"/>
    <p:sldId id="299" r:id="rId12"/>
    <p:sldId id="300" r:id="rId13"/>
    <p:sldId id="294" r:id="rId14"/>
    <p:sldId id="302" r:id="rId15"/>
    <p:sldId id="301" r:id="rId16"/>
  </p:sldIdLst>
  <p:sldSz cx="9144000" cy="5143500" type="screen16x9"/>
  <p:notesSz cx="6858000" cy="9144000"/>
  <p:embeddedFontLst>
    <p:embeddedFont>
      <p:font typeface="Poppins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C2C"/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6"/>
    <p:restoredTop sz="94684"/>
  </p:normalViewPr>
  <p:slideViewPr>
    <p:cSldViewPr snapToGrid="0">
      <p:cViewPr>
        <p:scale>
          <a:sx n="98" d="100"/>
          <a:sy n="98" d="100"/>
        </p:scale>
        <p:origin x="2840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74" y="239750"/>
            <a:ext cx="9190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6175" y="1870700"/>
            <a:ext cx="9190500" cy="18816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4" y="-46275"/>
            <a:ext cx="9190401" cy="19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8"/>
          <a:stretch/>
        </p:blipFill>
        <p:spPr>
          <a:xfrm>
            <a:off x="3757891" y="-127655"/>
            <a:ext cx="2188708" cy="2049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 section 3">
  <p:cSld name="MAIN_POINT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t="69" b="78"/>
          <a:stretch/>
        </p:blipFill>
        <p:spPr>
          <a:xfrm>
            <a:off x="6775" y="-76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>
            <a:off x="-5200" y="0"/>
            <a:ext cx="9144000" cy="5143500"/>
          </a:xfrm>
          <a:prstGeom prst="rect">
            <a:avLst/>
          </a:prstGeom>
          <a:solidFill>
            <a:srgbClr val="000000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61650" y="1696525"/>
            <a:ext cx="8610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44400" y="1584275"/>
            <a:ext cx="9198000" cy="912600"/>
          </a:xfrm>
          <a:prstGeom prst="rect">
            <a:avLst/>
          </a:prstGeom>
          <a:solidFill>
            <a:srgbClr val="F895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377901" y="1215000"/>
            <a:ext cx="8387672" cy="35370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1200"/>
              </a:spcBef>
              <a:defRPr/>
            </a:lvl2pPr>
            <a:lvl3pPr>
              <a:lnSpc>
                <a:spcPct val="100000"/>
              </a:lnSpc>
              <a:spcBef>
                <a:spcPts val="1200"/>
              </a:spcBef>
              <a:defRPr/>
            </a:lvl3pPr>
            <a:lvl4pPr>
              <a:lnSpc>
                <a:spcPct val="100000"/>
              </a:lnSpc>
              <a:spcBef>
                <a:spcPts val="1200"/>
              </a:spcBef>
              <a:defRPr/>
            </a:lvl4pPr>
            <a:lvl5pPr>
              <a:lnSpc>
                <a:spcPct val="10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377902" y="378000"/>
            <a:ext cx="8387673" cy="276999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1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377902" y="1215000"/>
            <a:ext cx="8386716" cy="3537000"/>
          </a:xfrm>
        </p:spPr>
        <p:txBody>
          <a:bodyPr>
            <a:normAutofit/>
          </a:bodyPr>
          <a:lstStyle>
            <a:lvl1pPr marL="0" marR="0" indent="0" algn="l" defTabSz="816201" rtl="0" eaLnBrk="1" fontAlgn="auto" latinLnBrk="0" hangingPunct="1">
              <a:lnSpc>
                <a:spcPct val="100000"/>
              </a:lnSpc>
              <a:spcBef>
                <a:spcPts val="224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500" b="0"/>
            </a:lvl1pPr>
            <a:lvl2pPr marL="134937" marR="0" indent="-134937" algn="l" defTabSz="816201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350"/>
            </a:lvl2pPr>
            <a:lvl3pPr marL="269874" marR="0" indent="-134478" algn="l" defTabSz="81620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350" baseline="0"/>
            </a:lvl3pPr>
            <a:lvl4pPr marL="404811" marR="0" indent="-134937" algn="l" defTabSz="816201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2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0432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325" y="4844050"/>
            <a:ext cx="295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312508"/>
            <a:ext cx="514795" cy="67566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9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-1" y="2370829"/>
            <a:ext cx="9248503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/>
              <a:t>EDC Hackathon II: </a:t>
            </a:r>
          </a:p>
          <a:p>
            <a:pPr marL="0" indent="0"/>
            <a:r>
              <a:rPr lang="en-US" b="1" dirty="0"/>
              <a:t>Building a Federated Dataspace Catalog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255520" y="3889248"/>
            <a:ext cx="464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Eclipse Dataspace Connector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C8098-C98E-F64E-B13D-C6296408F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FCN and FCC made be deployed in a connector process or as separate services (recommended)</a:t>
            </a:r>
          </a:p>
          <a:p>
            <a:r>
              <a:rPr lang="en-US" dirty="0"/>
              <a:t>The crawler architecture is designed for peer-to-peer but can also support broker models or a hybrid combination</a:t>
            </a:r>
          </a:p>
          <a:p>
            <a:pPr lvl="1"/>
            <a:r>
              <a:rPr lang="en-US" dirty="0"/>
              <a:t>For example, a dataspace may have private data shared via a peer-to-peer partition and public data offered via a broker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4544C5-F946-2B45-A327-2F5E850F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50E51F-FB3E-3D43-8A1B-D4E48CD4CF73}"/>
              </a:ext>
            </a:extLst>
          </p:cNvPr>
          <p:cNvGrpSpPr/>
          <p:nvPr/>
        </p:nvGrpSpPr>
        <p:grpSpPr>
          <a:xfrm>
            <a:off x="3468256" y="3895985"/>
            <a:ext cx="1103481" cy="1069487"/>
            <a:chOff x="2877670" y="2934360"/>
            <a:chExt cx="1103481" cy="10694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B1AE1B-C496-D24D-BD9D-BA8B29A76AB4}"/>
                </a:ext>
              </a:extLst>
            </p:cNvPr>
            <p:cNvGrpSpPr/>
            <p:nvPr/>
          </p:nvGrpSpPr>
          <p:grpSpPr>
            <a:xfrm>
              <a:off x="2877670" y="2934360"/>
              <a:ext cx="311523" cy="321335"/>
              <a:chOff x="2561665" y="3077629"/>
              <a:chExt cx="268941" cy="277412"/>
            </a:xfrm>
          </p:grpSpPr>
          <p:sp>
            <p:nvSpPr>
              <p:cNvPr id="27" name="Pie 26">
                <a:extLst>
                  <a:ext uri="{FF2B5EF4-FFF2-40B4-BE49-F238E27FC236}">
                    <a16:creationId xmlns:a16="http://schemas.microsoft.com/office/drawing/2014/main" id="{61F035DA-6611-3545-8850-6ADDBD5581C3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ie 27">
                <a:extLst>
                  <a:ext uri="{FF2B5EF4-FFF2-40B4-BE49-F238E27FC236}">
                    <a16:creationId xmlns:a16="http://schemas.microsoft.com/office/drawing/2014/main" id="{FBB41BB4-6EE6-7642-8973-3DE95235200B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B97760F-C4BA-4240-B650-2A4A1E47FC2B}"/>
                </a:ext>
              </a:extLst>
            </p:cNvPr>
            <p:cNvGrpSpPr/>
            <p:nvPr/>
          </p:nvGrpSpPr>
          <p:grpSpPr>
            <a:xfrm>
              <a:off x="2886633" y="3682512"/>
              <a:ext cx="311523" cy="321335"/>
              <a:chOff x="2561665" y="3077629"/>
              <a:chExt cx="268941" cy="277412"/>
            </a:xfrm>
          </p:grpSpPr>
          <p:sp>
            <p:nvSpPr>
              <p:cNvPr id="25" name="Pie 24">
                <a:extLst>
                  <a:ext uri="{FF2B5EF4-FFF2-40B4-BE49-F238E27FC236}">
                    <a16:creationId xmlns:a16="http://schemas.microsoft.com/office/drawing/2014/main" id="{BD2AE1DB-3B57-DE42-80B3-6C4DC739AF85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>
                <a:extLst>
                  <a:ext uri="{FF2B5EF4-FFF2-40B4-BE49-F238E27FC236}">
                    <a16:creationId xmlns:a16="http://schemas.microsoft.com/office/drawing/2014/main" id="{75B38E00-E609-A547-AAE0-7F9E1939AF20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0BFF91-886F-6E42-8900-EF29CF161956}"/>
                </a:ext>
              </a:extLst>
            </p:cNvPr>
            <p:cNvGrpSpPr/>
            <p:nvPr/>
          </p:nvGrpSpPr>
          <p:grpSpPr>
            <a:xfrm>
              <a:off x="2987755" y="3295340"/>
              <a:ext cx="88931" cy="331997"/>
              <a:chOff x="2987755" y="3295340"/>
              <a:chExt cx="88931" cy="33199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74B1E47-06BF-F546-B9F1-BAC5DB2AF5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85EB002-41FF-D84C-A843-8974364F3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375441-35DD-4B4E-97D6-7E37D73076B1}"/>
                </a:ext>
              </a:extLst>
            </p:cNvPr>
            <p:cNvGrpSpPr/>
            <p:nvPr/>
          </p:nvGrpSpPr>
          <p:grpSpPr>
            <a:xfrm>
              <a:off x="3669628" y="2934360"/>
              <a:ext cx="311523" cy="321335"/>
              <a:chOff x="2561665" y="3077629"/>
              <a:chExt cx="268941" cy="277412"/>
            </a:xfrm>
          </p:grpSpPr>
          <p:sp>
            <p:nvSpPr>
              <p:cNvPr id="21" name="Pie 20">
                <a:extLst>
                  <a:ext uri="{FF2B5EF4-FFF2-40B4-BE49-F238E27FC236}">
                    <a16:creationId xmlns:a16="http://schemas.microsoft.com/office/drawing/2014/main" id="{A8396F5B-468B-F84A-88BA-2423DFD62BED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ie 21">
                <a:extLst>
                  <a:ext uri="{FF2B5EF4-FFF2-40B4-BE49-F238E27FC236}">
                    <a16:creationId xmlns:a16="http://schemas.microsoft.com/office/drawing/2014/main" id="{AC699D2F-291B-3A44-9247-113A16BEC777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6E3152-325A-C046-AC4C-6FCE99A26667}"/>
                </a:ext>
              </a:extLst>
            </p:cNvPr>
            <p:cNvGrpSpPr/>
            <p:nvPr/>
          </p:nvGrpSpPr>
          <p:grpSpPr>
            <a:xfrm>
              <a:off x="3669627" y="3682512"/>
              <a:ext cx="311523" cy="321335"/>
              <a:chOff x="2561665" y="3077629"/>
              <a:chExt cx="268941" cy="277412"/>
            </a:xfrm>
          </p:grpSpPr>
          <p:sp>
            <p:nvSpPr>
              <p:cNvPr id="19" name="Pie 18">
                <a:extLst>
                  <a:ext uri="{FF2B5EF4-FFF2-40B4-BE49-F238E27FC236}">
                    <a16:creationId xmlns:a16="http://schemas.microsoft.com/office/drawing/2014/main" id="{7970367E-8731-BD47-B92F-F7D75F59812F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>
                <a:extLst>
                  <a:ext uri="{FF2B5EF4-FFF2-40B4-BE49-F238E27FC236}">
                    <a16:creationId xmlns:a16="http://schemas.microsoft.com/office/drawing/2014/main" id="{9DD926BE-AB13-A74A-B4B8-4B17910F6915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B0E820-7DE5-F54B-A7A4-8C6E87187F11}"/>
                </a:ext>
              </a:extLst>
            </p:cNvPr>
            <p:cNvGrpSpPr/>
            <p:nvPr/>
          </p:nvGrpSpPr>
          <p:grpSpPr>
            <a:xfrm rot="5400000">
              <a:off x="3384944" y="2968588"/>
              <a:ext cx="88931" cy="331997"/>
              <a:chOff x="2987755" y="3295340"/>
              <a:chExt cx="88931" cy="33199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0401793-4591-B543-B44F-3BE87BE5A6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8356386-CB59-9A45-B9AB-0BF713954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CDF1684-C625-5C45-B11C-F47BC5F5A9A9}"/>
                </a:ext>
              </a:extLst>
            </p:cNvPr>
            <p:cNvGrpSpPr/>
            <p:nvPr/>
          </p:nvGrpSpPr>
          <p:grpSpPr>
            <a:xfrm rot="10800000">
              <a:off x="3780922" y="3281618"/>
              <a:ext cx="88931" cy="331997"/>
              <a:chOff x="2987755" y="3295340"/>
              <a:chExt cx="88931" cy="33199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430D2EA-74CB-B742-AF55-8A3C133AF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00322F6-37E0-4148-A1DC-C1085FD85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9FB857-448C-9049-80BD-6EA150EAC2BC}"/>
                </a:ext>
              </a:extLst>
            </p:cNvPr>
            <p:cNvGrpSpPr/>
            <p:nvPr/>
          </p:nvGrpSpPr>
          <p:grpSpPr>
            <a:xfrm rot="5400000">
              <a:off x="3384943" y="3682086"/>
              <a:ext cx="88931" cy="331997"/>
              <a:chOff x="2987755" y="3295340"/>
              <a:chExt cx="88931" cy="331997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7B53146-CFD9-574D-9487-A7DF295759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7819A29-84CD-4D41-A352-2ADEAA9CF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1ED8F8C0-EE20-3840-A62C-D376B921F564}"/>
              </a:ext>
            </a:extLst>
          </p:cNvPr>
          <p:cNvSpPr/>
          <p:nvPr/>
        </p:nvSpPr>
        <p:spPr>
          <a:xfrm>
            <a:off x="5641491" y="4077788"/>
            <a:ext cx="558053" cy="55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330CA6-B2B5-7140-B577-F89E15208BC7}"/>
              </a:ext>
            </a:extLst>
          </p:cNvPr>
          <p:cNvCxnSpPr>
            <a:cxnSpLocks/>
            <a:stCxn id="20" idx="2"/>
            <a:endCxn id="30" idx="2"/>
          </p:cNvCxnSpPr>
          <p:nvPr/>
        </p:nvCxnSpPr>
        <p:spPr>
          <a:xfrm flipV="1">
            <a:off x="4571736" y="4356815"/>
            <a:ext cx="1069755" cy="443083"/>
          </a:xfrm>
          <a:prstGeom prst="straightConnector1">
            <a:avLst/>
          </a:prstGeom>
          <a:ln>
            <a:solidFill>
              <a:srgbClr val="BC7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E787D-7EB7-7644-848A-DD31DDE54A0F}"/>
              </a:ext>
            </a:extLst>
          </p:cNvPr>
          <p:cNvSpPr/>
          <p:nvPr/>
        </p:nvSpPr>
        <p:spPr>
          <a:xfrm>
            <a:off x="5307028" y="3599004"/>
            <a:ext cx="10855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Public Partition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015CE7-78D9-B54C-9DEF-43EB9ED0AA66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>
            <a:off x="4571737" y="4061559"/>
            <a:ext cx="1069754" cy="295256"/>
          </a:xfrm>
          <a:prstGeom prst="straightConnector1">
            <a:avLst/>
          </a:prstGeom>
          <a:ln>
            <a:solidFill>
              <a:srgbClr val="BC7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B06B42-8E60-4248-A194-37A86CF0BD3F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6199544" y="4356815"/>
            <a:ext cx="313673" cy="0"/>
          </a:xfrm>
          <a:prstGeom prst="straightConnector1">
            <a:avLst/>
          </a:prstGeom>
          <a:ln>
            <a:solidFill>
              <a:srgbClr val="BC7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424D497-0B63-A442-BB2A-09AE66791182}"/>
              </a:ext>
            </a:extLst>
          </p:cNvPr>
          <p:cNvSpPr/>
          <p:nvPr/>
        </p:nvSpPr>
        <p:spPr>
          <a:xfrm>
            <a:off x="6494368" y="42506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Other clients</a:t>
            </a:r>
          </a:p>
        </p:txBody>
      </p:sp>
      <p:sp>
        <p:nvSpPr>
          <p:cNvPr id="53" name="Pie 52">
            <a:extLst>
              <a:ext uri="{FF2B5EF4-FFF2-40B4-BE49-F238E27FC236}">
                <a16:creationId xmlns:a16="http://schemas.microsoft.com/office/drawing/2014/main" id="{A18F7669-5E4E-6A46-B825-A83E71BBF25B}"/>
              </a:ext>
            </a:extLst>
          </p:cNvPr>
          <p:cNvSpPr/>
          <p:nvPr/>
        </p:nvSpPr>
        <p:spPr>
          <a:xfrm rot="16200000">
            <a:off x="5646337" y="4074572"/>
            <a:ext cx="548360" cy="558053"/>
          </a:xfrm>
          <a:prstGeom prst="pie">
            <a:avLst>
              <a:gd name="adj1" fmla="val 0"/>
              <a:gd name="adj2" fmla="val 10799992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97B8B-846D-BE47-9EDC-34DBF67C31E6}"/>
              </a:ext>
            </a:extLst>
          </p:cNvPr>
          <p:cNvSpPr/>
          <p:nvPr/>
        </p:nvSpPr>
        <p:spPr>
          <a:xfrm>
            <a:off x="5553048" y="4765811"/>
            <a:ext cx="8306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“Broker” Node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F1221F5-84FF-524D-B21C-47EEE5C3C1C8}"/>
              </a:ext>
            </a:extLst>
          </p:cNvPr>
          <p:cNvSpPr/>
          <p:nvPr/>
        </p:nvSpPr>
        <p:spPr>
          <a:xfrm>
            <a:off x="3460535" y="3489027"/>
            <a:ext cx="1136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/>
              <a:t>Private Partition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BA712B-78F1-EE4F-90BE-D85DA8A9780E}"/>
              </a:ext>
            </a:extLst>
          </p:cNvPr>
          <p:cNvSpPr txBox="1"/>
          <p:nvPr/>
        </p:nvSpPr>
        <p:spPr>
          <a:xfrm>
            <a:off x="3563471" y="36239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Tasks</a:t>
            </a:r>
          </a:p>
        </p:txBody>
      </p:sp>
    </p:spTree>
    <p:extLst>
      <p:ext uri="{BB962C8B-B14F-4D97-AF65-F5344CB8AC3E}">
        <p14:creationId xmlns:p14="http://schemas.microsoft.com/office/powerpoint/2010/main" val="247808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B1B8AA-CDCF-0141-B4EE-98BA793F0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902" y="1114146"/>
            <a:ext cx="8387672" cy="3537000"/>
          </a:xfrm>
        </p:spPr>
        <p:txBody>
          <a:bodyPr/>
          <a:lstStyle/>
          <a:p>
            <a:r>
              <a:rPr lang="en-US" sz="1400" dirty="0"/>
              <a:t>Integrate a backing catalog system</a:t>
            </a:r>
          </a:p>
          <a:p>
            <a:pPr lvl="1"/>
            <a:r>
              <a:rPr lang="en-US" sz="1100" dirty="0"/>
              <a:t>Involves create a data seeder to make assets available in the dataspace</a:t>
            </a:r>
          </a:p>
          <a:p>
            <a:r>
              <a:rPr lang="en-US" sz="1400" dirty="0"/>
              <a:t>Custom access control via a credential verifier</a:t>
            </a:r>
          </a:p>
          <a:p>
            <a:pPr lvl="1"/>
            <a:r>
              <a:rPr lang="en-US" sz="1100" dirty="0"/>
              <a:t>Implement custom catalog access control on top of the distributed identity (Web DID) system  </a:t>
            </a:r>
          </a:p>
          <a:p>
            <a:r>
              <a:rPr lang="en-US" sz="1400" dirty="0"/>
              <a:t>Expose a data service as a catalog asset (based on Amadeus use case)</a:t>
            </a:r>
          </a:p>
          <a:p>
            <a:r>
              <a:rPr lang="en-US" sz="1400" dirty="0"/>
              <a:t>User Interface</a:t>
            </a:r>
          </a:p>
          <a:p>
            <a:pPr lvl="1"/>
            <a:r>
              <a:rPr lang="en-US" sz="1100" dirty="0"/>
              <a:t>Build a UI to query and display the dataspace catalog </a:t>
            </a:r>
          </a:p>
          <a:p>
            <a:r>
              <a:rPr lang="en-US" sz="1400" dirty="0"/>
              <a:t>Cloud deployment</a:t>
            </a:r>
          </a:p>
          <a:p>
            <a:pPr lvl="1"/>
            <a:r>
              <a:rPr lang="en-US" sz="1100" dirty="0"/>
              <a:t>Deploy the catalog nodes to your favorite cloud environment and host Web DIDs</a:t>
            </a:r>
          </a:p>
          <a:p>
            <a:r>
              <a:rPr lang="en-US" sz="1400" dirty="0"/>
              <a:t>Implement a custom query language for the catalog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822F87-FE2C-9545-B344-0948381B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Tasks</a:t>
            </a:r>
          </a:p>
        </p:txBody>
      </p:sp>
    </p:spTree>
    <p:extLst>
      <p:ext uri="{BB962C8B-B14F-4D97-AF65-F5344CB8AC3E}">
        <p14:creationId xmlns:p14="http://schemas.microsoft.com/office/powerpoint/2010/main" val="204493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Key Challenges with Federated Catalogs</a:t>
            </a:r>
          </a:p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EDC Federated Catalog Architecture and Topologies</a:t>
            </a:r>
          </a:p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1800" dirty="0"/>
              <a:t>Tasks</a:t>
            </a:r>
          </a:p>
          <a:p>
            <a:pPr marL="457200" indent="-342900" defTabSz="816119" fontAlgn="base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endParaRPr lang="en-US" sz="18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AAB3C-A38B-7249-B057-82BD7FC71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 participants advertise data at-scale in a dataspace?</a:t>
            </a:r>
          </a:p>
          <a:p>
            <a:pPr lvl="1"/>
            <a:r>
              <a:rPr lang="en-US" dirty="0"/>
              <a:t>Potentially thousands of global participants (e.g., complex supply chains)</a:t>
            </a:r>
          </a:p>
          <a:p>
            <a:pPr lvl="1"/>
            <a:r>
              <a:rPr lang="en-US" dirty="0"/>
              <a:t>Data comes in all shapes and sizes: big data, streams, data services (e.g., APIs)</a:t>
            </a:r>
          </a:p>
          <a:p>
            <a:pPr lvl="1"/>
            <a:r>
              <a:rPr lang="en-US" dirty="0"/>
              <a:t>Data must be described and have transparent usage policies</a:t>
            </a:r>
          </a:p>
          <a:p>
            <a:pPr lvl="1"/>
            <a:r>
              <a:rPr lang="en-US" dirty="0"/>
              <a:t>Data must be instantly searchable </a:t>
            </a:r>
          </a:p>
          <a:p>
            <a:r>
              <a:rPr lang="en-US" dirty="0"/>
              <a:t>Key technical problem revolves around the fact that in most cases, not all data in a dataspace is public</a:t>
            </a:r>
          </a:p>
          <a:p>
            <a:pPr lvl="1"/>
            <a:r>
              <a:rPr lang="en-US" dirty="0"/>
              <a:t>Some data requires data consumers to adhere to usage requirements</a:t>
            </a:r>
          </a:p>
          <a:p>
            <a:pPr lvl="1"/>
            <a:r>
              <a:rPr lang="en-US" dirty="0"/>
              <a:t>Some data may have access restrictions based on an identity or verifiable credentials</a:t>
            </a:r>
          </a:p>
          <a:p>
            <a:pPr lvl="1"/>
            <a:r>
              <a:rPr lang="en-US" dirty="0"/>
              <a:t>Identities may be defined in multiple jurisdictions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3D5C42-CBF7-464F-8BF8-04E060F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Catalog: The Challenge</a:t>
            </a:r>
          </a:p>
        </p:txBody>
      </p:sp>
    </p:spTree>
    <p:extLst>
      <p:ext uri="{BB962C8B-B14F-4D97-AF65-F5344CB8AC3E}">
        <p14:creationId xmlns:p14="http://schemas.microsoft.com/office/powerpoint/2010/main" val="376843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A9FCCB-6B79-804E-9686-63082C624A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 a broker where participants publish their catalogs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AE0D2-6571-CA48-87BF-2C1C0EEC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 and Semi- Centralized Catalog Architectures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B282F5-A2D4-0648-937C-6F38C92D03DF}"/>
              </a:ext>
            </a:extLst>
          </p:cNvPr>
          <p:cNvGrpSpPr/>
          <p:nvPr/>
        </p:nvGrpSpPr>
        <p:grpSpPr>
          <a:xfrm>
            <a:off x="4702271" y="2584736"/>
            <a:ext cx="2425758" cy="2043548"/>
            <a:chOff x="4465905" y="2486663"/>
            <a:chExt cx="2425758" cy="20435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971DE76-7E5A-4740-AB0D-470E94B80252}"/>
                </a:ext>
              </a:extLst>
            </p:cNvPr>
            <p:cNvSpPr/>
            <p:nvPr/>
          </p:nvSpPr>
          <p:spPr>
            <a:xfrm>
              <a:off x="4907677" y="3130183"/>
              <a:ext cx="558053" cy="5580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31ED17-C78F-9942-9FF7-53838B13AC05}"/>
                </a:ext>
              </a:extLst>
            </p:cNvPr>
            <p:cNvSpPr/>
            <p:nvPr/>
          </p:nvSpPr>
          <p:spPr>
            <a:xfrm>
              <a:off x="6580140" y="3817657"/>
              <a:ext cx="311523" cy="31152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59E46CA-D8B2-374C-BA6D-DAD7679A3C3F}"/>
                </a:ext>
              </a:extLst>
            </p:cNvPr>
            <p:cNvSpPr/>
            <p:nvPr/>
          </p:nvSpPr>
          <p:spPr>
            <a:xfrm>
              <a:off x="4465905" y="3832480"/>
              <a:ext cx="311523" cy="31152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ECADAD7-4652-364F-85EE-A864F0452A24}"/>
                </a:ext>
              </a:extLst>
            </p:cNvPr>
            <p:cNvSpPr/>
            <p:nvPr/>
          </p:nvSpPr>
          <p:spPr>
            <a:xfrm>
              <a:off x="5030941" y="2486663"/>
              <a:ext cx="311523" cy="31152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0D1139E-E17F-4E44-A24A-44F457D46312}"/>
                </a:ext>
              </a:extLst>
            </p:cNvPr>
            <p:cNvCxnSpPr>
              <a:cxnSpLocks/>
              <a:stCxn id="26" idx="1"/>
              <a:endCxn id="33" idx="5"/>
            </p:cNvCxnSpPr>
            <p:nvPr/>
          </p:nvCxnSpPr>
          <p:spPr>
            <a:xfrm flipH="1" flipV="1">
              <a:off x="6292660" y="3606510"/>
              <a:ext cx="333101" cy="256768"/>
            </a:xfrm>
            <a:prstGeom prst="straightConnector1">
              <a:avLst/>
            </a:prstGeom>
            <a:ln>
              <a:solidFill>
                <a:srgbClr val="BC7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9944DEB-7ACA-FD4E-9B23-EE8C45FDFC00}"/>
                </a:ext>
              </a:extLst>
            </p:cNvPr>
            <p:cNvCxnSpPr>
              <a:cxnSpLocks/>
              <a:stCxn id="27" idx="7"/>
              <a:endCxn id="25" idx="3"/>
            </p:cNvCxnSpPr>
            <p:nvPr/>
          </p:nvCxnSpPr>
          <p:spPr>
            <a:xfrm flipV="1">
              <a:off x="4731807" y="3606511"/>
              <a:ext cx="257595" cy="271590"/>
            </a:xfrm>
            <a:prstGeom prst="straightConnector1">
              <a:avLst/>
            </a:prstGeom>
            <a:ln>
              <a:solidFill>
                <a:srgbClr val="BC7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F00817-E1A7-7B4D-BBBD-A09F2A2715EE}"/>
                </a:ext>
              </a:extLst>
            </p:cNvPr>
            <p:cNvCxnSpPr>
              <a:cxnSpLocks/>
              <a:stCxn id="25" idx="0"/>
              <a:endCxn id="28" idx="4"/>
            </p:cNvCxnSpPr>
            <p:nvPr/>
          </p:nvCxnSpPr>
          <p:spPr>
            <a:xfrm flipH="1" flipV="1">
              <a:off x="5186703" y="2798186"/>
              <a:ext cx="1" cy="331997"/>
            </a:xfrm>
            <a:prstGeom prst="straightConnector1">
              <a:avLst/>
            </a:prstGeom>
            <a:ln>
              <a:solidFill>
                <a:srgbClr val="BC7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4655A1-69B9-474D-8A69-ACC1682A30A0}"/>
                </a:ext>
              </a:extLst>
            </p:cNvPr>
            <p:cNvSpPr/>
            <p:nvPr/>
          </p:nvSpPr>
          <p:spPr>
            <a:xfrm>
              <a:off x="4686483" y="4276295"/>
              <a:ext cx="190468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/>
                <a:t>Semi-Centralized Dataspace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DA0E089-4845-9C46-AFF5-D564ADB5544A}"/>
                </a:ext>
              </a:extLst>
            </p:cNvPr>
            <p:cNvSpPr/>
            <p:nvPr/>
          </p:nvSpPr>
          <p:spPr>
            <a:xfrm>
              <a:off x="5816332" y="3130182"/>
              <a:ext cx="558053" cy="5580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95789B4-8F2F-8345-B9EC-1AFBEBF10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1719" y="3359826"/>
              <a:ext cx="364613" cy="0"/>
            </a:xfrm>
            <a:prstGeom prst="straightConnector1">
              <a:avLst/>
            </a:prstGeom>
            <a:ln>
              <a:solidFill>
                <a:srgbClr val="BC7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DDDD3CA-0290-3B42-A286-E57F05519F6F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30" y="3473462"/>
              <a:ext cx="370312" cy="0"/>
            </a:xfrm>
            <a:prstGeom prst="straightConnector1">
              <a:avLst/>
            </a:prstGeom>
            <a:ln>
              <a:solidFill>
                <a:srgbClr val="BC7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716624-6195-2742-9457-F45A0D7C88A4}"/>
                </a:ext>
              </a:extLst>
            </p:cNvPr>
            <p:cNvSpPr/>
            <p:nvPr/>
          </p:nvSpPr>
          <p:spPr>
            <a:xfrm>
              <a:off x="5939596" y="2486663"/>
              <a:ext cx="311523" cy="31152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9F7BDAC-73F7-EB4C-9588-38368857326F}"/>
                </a:ext>
              </a:extLst>
            </p:cNvPr>
            <p:cNvCxnSpPr>
              <a:cxnSpLocks/>
              <a:endCxn id="44" idx="4"/>
            </p:cNvCxnSpPr>
            <p:nvPr/>
          </p:nvCxnSpPr>
          <p:spPr>
            <a:xfrm flipH="1" flipV="1">
              <a:off x="6095358" y="2798186"/>
              <a:ext cx="1" cy="331997"/>
            </a:xfrm>
            <a:prstGeom prst="straightConnector1">
              <a:avLst/>
            </a:prstGeom>
            <a:ln>
              <a:solidFill>
                <a:srgbClr val="BC7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265C086-7B4B-8D43-9B15-4BAB9EB5CE44}"/>
              </a:ext>
            </a:extLst>
          </p:cNvPr>
          <p:cNvGrpSpPr/>
          <p:nvPr/>
        </p:nvGrpSpPr>
        <p:grpSpPr>
          <a:xfrm>
            <a:off x="1557942" y="2717720"/>
            <a:ext cx="1986441" cy="1777581"/>
            <a:chOff x="1557942" y="2752565"/>
            <a:chExt cx="1986441" cy="17775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83DEA4-C0E4-3C4A-BD6A-AE0E8A0A9DBF}"/>
                </a:ext>
              </a:extLst>
            </p:cNvPr>
            <p:cNvSpPr/>
            <p:nvPr/>
          </p:nvSpPr>
          <p:spPr>
            <a:xfrm>
              <a:off x="2198176" y="3130182"/>
              <a:ext cx="558053" cy="5580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5243CF-74B4-5340-9A3F-776025E33FBA}"/>
                </a:ext>
              </a:extLst>
            </p:cNvPr>
            <p:cNvSpPr/>
            <p:nvPr/>
          </p:nvSpPr>
          <p:spPr>
            <a:xfrm>
              <a:off x="2886223" y="3814326"/>
              <a:ext cx="311523" cy="31152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51FEFA-DA03-E44E-90B8-D0C85CE15AB9}"/>
                </a:ext>
              </a:extLst>
            </p:cNvPr>
            <p:cNvSpPr/>
            <p:nvPr/>
          </p:nvSpPr>
          <p:spPr>
            <a:xfrm>
              <a:off x="1750069" y="3832480"/>
              <a:ext cx="311523" cy="31152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E9829D-308D-0640-8B4D-A02336808BC6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674504" y="3606510"/>
              <a:ext cx="257340" cy="253437"/>
            </a:xfrm>
            <a:prstGeom prst="straightConnector1">
              <a:avLst/>
            </a:prstGeom>
            <a:ln>
              <a:solidFill>
                <a:srgbClr val="BC7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64DD9C8-6B1F-1648-9C22-CA9E9A739233}"/>
                </a:ext>
              </a:extLst>
            </p:cNvPr>
            <p:cNvCxnSpPr>
              <a:cxnSpLocks/>
              <a:stCxn id="7" idx="7"/>
              <a:endCxn id="4" idx="3"/>
            </p:cNvCxnSpPr>
            <p:nvPr/>
          </p:nvCxnSpPr>
          <p:spPr>
            <a:xfrm flipV="1">
              <a:off x="2015971" y="3606510"/>
              <a:ext cx="263930" cy="271591"/>
            </a:xfrm>
            <a:prstGeom prst="straightConnector1">
              <a:avLst/>
            </a:prstGeom>
            <a:ln>
              <a:solidFill>
                <a:srgbClr val="BC7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C38AA1-BE85-204A-BE9A-2861E81DDB27}"/>
                </a:ext>
              </a:extLst>
            </p:cNvPr>
            <p:cNvSpPr/>
            <p:nvPr/>
          </p:nvSpPr>
          <p:spPr>
            <a:xfrm>
              <a:off x="1557942" y="4276230"/>
              <a:ext cx="198644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/>
                <a:t>Centralized Broker Dataspace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E02ACDE-4705-2A47-B9D1-2B2C2F94B841}"/>
                </a:ext>
              </a:extLst>
            </p:cNvPr>
            <p:cNvSpPr/>
            <p:nvPr/>
          </p:nvSpPr>
          <p:spPr>
            <a:xfrm>
              <a:off x="2886223" y="2752565"/>
              <a:ext cx="311523" cy="31152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31925E7-B935-6F40-8DA4-62C9E2BEB2C1}"/>
                </a:ext>
              </a:extLst>
            </p:cNvPr>
            <p:cNvSpPr/>
            <p:nvPr/>
          </p:nvSpPr>
          <p:spPr>
            <a:xfrm>
              <a:off x="1750069" y="2752565"/>
              <a:ext cx="311523" cy="31152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9E41AA-3B6F-C74A-AC63-464EF5A84538}"/>
                </a:ext>
              </a:extLst>
            </p:cNvPr>
            <p:cNvCxnSpPr>
              <a:cxnSpLocks/>
              <a:stCxn id="4" idx="1"/>
              <a:endCxn id="47" idx="5"/>
            </p:cNvCxnSpPr>
            <p:nvPr/>
          </p:nvCxnSpPr>
          <p:spPr>
            <a:xfrm flipH="1" flipV="1">
              <a:off x="2015971" y="3018467"/>
              <a:ext cx="263930" cy="193440"/>
            </a:xfrm>
            <a:prstGeom prst="straightConnector1">
              <a:avLst/>
            </a:prstGeom>
            <a:ln>
              <a:solidFill>
                <a:srgbClr val="BC7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E3F6416-FF23-B540-A102-CC48099B5E1C}"/>
                </a:ext>
              </a:extLst>
            </p:cNvPr>
            <p:cNvCxnSpPr>
              <a:cxnSpLocks/>
              <a:stCxn id="4" idx="7"/>
              <a:endCxn id="46" idx="3"/>
            </p:cNvCxnSpPr>
            <p:nvPr/>
          </p:nvCxnSpPr>
          <p:spPr>
            <a:xfrm flipV="1">
              <a:off x="2674504" y="3018467"/>
              <a:ext cx="257340" cy="193440"/>
            </a:xfrm>
            <a:prstGeom prst="straightConnector1">
              <a:avLst/>
            </a:prstGeom>
            <a:ln>
              <a:solidFill>
                <a:srgbClr val="BC7C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60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AAB3C-A38B-7249-B057-82BD7FC71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Visibility and Sovereignty</a:t>
            </a:r>
          </a:p>
          <a:p>
            <a:pPr lvl="1"/>
            <a:r>
              <a:rPr lang="en-US" dirty="0"/>
              <a:t>Is it acceptable for a third-party to have access to an organization’s data catalog?</a:t>
            </a:r>
          </a:p>
          <a:p>
            <a:pPr lvl="1"/>
            <a:r>
              <a:rPr lang="en-US" dirty="0"/>
              <a:t>Is it acceptable for an organization to rely on a third-party to advertise its data?</a:t>
            </a:r>
          </a:p>
          <a:p>
            <a:pPr lvl="1"/>
            <a:r>
              <a:rPr lang="en-US" dirty="0"/>
              <a:t>Can a third-party catalog provider properly enforce an organization's access rules?</a:t>
            </a:r>
          </a:p>
          <a:p>
            <a:r>
              <a:rPr lang="en-US" dirty="0"/>
              <a:t>Reliability and Scalability </a:t>
            </a:r>
          </a:p>
          <a:p>
            <a:pPr lvl="1"/>
            <a:r>
              <a:rPr lang="en-US" dirty="0"/>
              <a:t>In fully-centralized systems, what happens when the catalog is down?</a:t>
            </a:r>
          </a:p>
          <a:p>
            <a:pPr lvl="1"/>
            <a:r>
              <a:rPr lang="en-US" dirty="0"/>
              <a:t>In semi-centralized systems, how can replication-at-scale be managed?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3D5C42-CBF7-464F-8BF8-04E060F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Catalog Architectures Common Issues</a:t>
            </a:r>
          </a:p>
        </p:txBody>
      </p:sp>
    </p:spTree>
    <p:extLst>
      <p:ext uri="{BB962C8B-B14F-4D97-AF65-F5344CB8AC3E}">
        <p14:creationId xmlns:p14="http://schemas.microsoft.com/office/powerpoint/2010/main" val="411140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4F7621-5E44-9048-AC6B-92FD67B1B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Solves the problems of data visibility and enterprise scalability &amp;reliability</a:t>
            </a:r>
          </a:p>
          <a:p>
            <a:r>
              <a:rPr lang="en-US" dirty="0"/>
              <a:t>Implements a crawler architecture</a:t>
            </a:r>
          </a:p>
          <a:p>
            <a:pPr lvl="1"/>
            <a:r>
              <a:rPr lang="en-US" dirty="0"/>
              <a:t>Each node consists of a Federated Cache Node </a:t>
            </a:r>
            <a:r>
              <a:rPr lang="en-US" b="1" dirty="0"/>
              <a:t>(FCN)</a:t>
            </a:r>
            <a:r>
              <a:rPr lang="en-US" dirty="0"/>
              <a:t> and a Federated Cache Crawler </a:t>
            </a:r>
            <a:r>
              <a:rPr lang="en-US" b="1" dirty="0"/>
              <a:t>(FCC)</a:t>
            </a:r>
          </a:p>
          <a:p>
            <a:pPr lvl="1"/>
            <a:r>
              <a:rPr lang="en-US" dirty="0"/>
              <a:t>The FCN makes its asset catalog available to other participants</a:t>
            </a:r>
          </a:p>
          <a:p>
            <a:pPr lvl="1"/>
            <a:r>
              <a:rPr lang="en-US" dirty="0"/>
              <a:t>The FCC crawls other FCN instances on a periodic basis and caches the results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F13F6-CCB9-6344-BD21-C853712F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EDC Federated Dataspace Catalog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74A5CF-1574-C142-B9EE-F2F7A6772C07}"/>
              </a:ext>
            </a:extLst>
          </p:cNvPr>
          <p:cNvGrpSpPr/>
          <p:nvPr/>
        </p:nvGrpSpPr>
        <p:grpSpPr>
          <a:xfrm>
            <a:off x="3966882" y="3768078"/>
            <a:ext cx="1103481" cy="1069487"/>
            <a:chOff x="2877670" y="2934360"/>
            <a:chExt cx="1103481" cy="10694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8F4B331-9E38-5041-B9C2-C8F61F9DCB04}"/>
                </a:ext>
              </a:extLst>
            </p:cNvPr>
            <p:cNvGrpSpPr/>
            <p:nvPr/>
          </p:nvGrpSpPr>
          <p:grpSpPr>
            <a:xfrm>
              <a:off x="2877670" y="2934360"/>
              <a:ext cx="311523" cy="321335"/>
              <a:chOff x="2561665" y="3077629"/>
              <a:chExt cx="268941" cy="277412"/>
            </a:xfrm>
          </p:grpSpPr>
          <p:sp>
            <p:nvSpPr>
              <p:cNvPr id="7" name="Pie 6">
                <a:extLst>
                  <a:ext uri="{FF2B5EF4-FFF2-40B4-BE49-F238E27FC236}">
                    <a16:creationId xmlns:a16="http://schemas.microsoft.com/office/drawing/2014/main" id="{5536ED86-C928-3E44-80AD-B1F817492839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Pie 7">
                <a:extLst>
                  <a:ext uri="{FF2B5EF4-FFF2-40B4-BE49-F238E27FC236}">
                    <a16:creationId xmlns:a16="http://schemas.microsoft.com/office/drawing/2014/main" id="{2396DC7B-3F20-D948-89D2-9642C3BBD7E4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6E14FA-6E17-F448-B859-977CF5E8789F}"/>
                </a:ext>
              </a:extLst>
            </p:cNvPr>
            <p:cNvGrpSpPr/>
            <p:nvPr/>
          </p:nvGrpSpPr>
          <p:grpSpPr>
            <a:xfrm>
              <a:off x="2886633" y="3682512"/>
              <a:ext cx="311523" cy="321335"/>
              <a:chOff x="2561665" y="3077629"/>
              <a:chExt cx="268941" cy="277412"/>
            </a:xfrm>
          </p:grpSpPr>
          <p:sp>
            <p:nvSpPr>
              <p:cNvPr id="11" name="Pie 10">
                <a:extLst>
                  <a:ext uri="{FF2B5EF4-FFF2-40B4-BE49-F238E27FC236}">
                    <a16:creationId xmlns:a16="http://schemas.microsoft.com/office/drawing/2014/main" id="{792B5E76-B677-3E4B-ABF4-2E9298F6A544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Pie 11">
                <a:extLst>
                  <a:ext uri="{FF2B5EF4-FFF2-40B4-BE49-F238E27FC236}">
                    <a16:creationId xmlns:a16="http://schemas.microsoft.com/office/drawing/2014/main" id="{7BA320D3-F496-BF42-8B48-019F6C84265E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E95E1C-7A5A-7D46-913C-D169C35B0F08}"/>
                </a:ext>
              </a:extLst>
            </p:cNvPr>
            <p:cNvGrpSpPr/>
            <p:nvPr/>
          </p:nvGrpSpPr>
          <p:grpSpPr>
            <a:xfrm>
              <a:off x="2987755" y="3295340"/>
              <a:ext cx="88931" cy="331997"/>
              <a:chOff x="2987755" y="3295340"/>
              <a:chExt cx="88931" cy="33199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3D6A3B5-EE25-8447-B9D0-61E8FB331F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C0A072-06B0-AF47-BE07-075F9B6A7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26F77A-5113-B249-AA21-0319AE916D8B}"/>
                </a:ext>
              </a:extLst>
            </p:cNvPr>
            <p:cNvGrpSpPr/>
            <p:nvPr/>
          </p:nvGrpSpPr>
          <p:grpSpPr>
            <a:xfrm>
              <a:off x="3669628" y="2934360"/>
              <a:ext cx="311523" cy="321335"/>
              <a:chOff x="2561665" y="3077629"/>
              <a:chExt cx="268941" cy="277412"/>
            </a:xfrm>
          </p:grpSpPr>
          <p:sp>
            <p:nvSpPr>
              <p:cNvPr id="16" name="Pie 15">
                <a:extLst>
                  <a:ext uri="{FF2B5EF4-FFF2-40B4-BE49-F238E27FC236}">
                    <a16:creationId xmlns:a16="http://schemas.microsoft.com/office/drawing/2014/main" id="{C96CAD8B-5912-6143-9FAD-397B4522F6D3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ie 16">
                <a:extLst>
                  <a:ext uri="{FF2B5EF4-FFF2-40B4-BE49-F238E27FC236}">
                    <a16:creationId xmlns:a16="http://schemas.microsoft.com/office/drawing/2014/main" id="{08FD19B9-F9C5-DE4D-9A4C-72FA1C77651B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E4F9F24-9992-384C-8ACA-FCF53CB272FA}"/>
                </a:ext>
              </a:extLst>
            </p:cNvPr>
            <p:cNvGrpSpPr/>
            <p:nvPr/>
          </p:nvGrpSpPr>
          <p:grpSpPr>
            <a:xfrm>
              <a:off x="3669627" y="3682512"/>
              <a:ext cx="311523" cy="321335"/>
              <a:chOff x="2561665" y="3077629"/>
              <a:chExt cx="268941" cy="277412"/>
            </a:xfrm>
          </p:grpSpPr>
          <p:sp>
            <p:nvSpPr>
              <p:cNvPr id="19" name="Pie 18">
                <a:extLst>
                  <a:ext uri="{FF2B5EF4-FFF2-40B4-BE49-F238E27FC236}">
                    <a16:creationId xmlns:a16="http://schemas.microsoft.com/office/drawing/2014/main" id="{2B87A20E-E9B0-8A4D-8C1F-F49E8243EBB1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>
                <a:extLst>
                  <a:ext uri="{FF2B5EF4-FFF2-40B4-BE49-F238E27FC236}">
                    <a16:creationId xmlns:a16="http://schemas.microsoft.com/office/drawing/2014/main" id="{E7B6AE81-328E-E942-894C-94A77BE4E48E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4F34A5-DB8B-914F-9F5F-966B6C48CB0A}"/>
                </a:ext>
              </a:extLst>
            </p:cNvPr>
            <p:cNvGrpSpPr/>
            <p:nvPr/>
          </p:nvGrpSpPr>
          <p:grpSpPr>
            <a:xfrm rot="5400000">
              <a:off x="3384944" y="2968588"/>
              <a:ext cx="88931" cy="331997"/>
              <a:chOff x="2987755" y="3295340"/>
              <a:chExt cx="88931" cy="331997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E7EBC89-A37C-254E-8641-6890D86DE3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C03B815-6D1A-1C49-83B1-56B73017C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A9E030D-38AB-F546-92D2-51188AEE214E}"/>
                </a:ext>
              </a:extLst>
            </p:cNvPr>
            <p:cNvGrpSpPr/>
            <p:nvPr/>
          </p:nvGrpSpPr>
          <p:grpSpPr>
            <a:xfrm rot="10800000">
              <a:off x="3780922" y="3281618"/>
              <a:ext cx="88931" cy="331997"/>
              <a:chOff x="2987755" y="3295340"/>
              <a:chExt cx="88931" cy="331997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A5DFEA5-367D-1943-B1D2-6DF3397693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2E8A3BA-C1A9-3541-9536-DB148ADE2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D7FF09F-3B35-B949-A46A-ABB56825B77D}"/>
                </a:ext>
              </a:extLst>
            </p:cNvPr>
            <p:cNvGrpSpPr/>
            <p:nvPr/>
          </p:nvGrpSpPr>
          <p:grpSpPr>
            <a:xfrm rot="5400000">
              <a:off x="3384943" y="3682086"/>
              <a:ext cx="88931" cy="331997"/>
              <a:chOff x="2987755" y="3295340"/>
              <a:chExt cx="88931" cy="331997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8FB4C68-4B73-BF48-AF5B-E68741C92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7941443-AF80-CE4E-9520-67459370A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447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7C71B1-7C57-4041-9D2B-F6AD3A8453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FCC presents its identity and credentials to an FCN</a:t>
            </a:r>
          </a:p>
          <a:p>
            <a:r>
              <a:rPr lang="en-US" dirty="0"/>
              <a:t>The FCN uses the same modules as the Connector to run policy access and usage control checks to filt</a:t>
            </a:r>
            <a:r>
              <a:rPr lang="en-US" i="1" dirty="0"/>
              <a:t>e</a:t>
            </a:r>
            <a:r>
              <a:rPr lang="en-US" dirty="0"/>
              <a:t>r the returned assets</a:t>
            </a:r>
          </a:p>
          <a:p>
            <a:pPr lvl="1"/>
            <a:r>
              <a:rPr lang="en-US" dirty="0"/>
              <a:t>Organizations maintain control of their asset catalogs and access control</a:t>
            </a:r>
          </a:p>
          <a:p>
            <a:pPr lvl="1"/>
            <a:r>
              <a:rPr lang="en-US" dirty="0"/>
              <a:t>Through extensibility, organizations may also implement custom access control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B3771-EC1E-8745-94F2-5F816F32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of Data Visibility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9C0380-F538-B640-A516-CD3D3121545E}"/>
              </a:ext>
            </a:extLst>
          </p:cNvPr>
          <p:cNvGrpSpPr/>
          <p:nvPr/>
        </p:nvGrpSpPr>
        <p:grpSpPr>
          <a:xfrm>
            <a:off x="4255993" y="3668332"/>
            <a:ext cx="1103481" cy="1069487"/>
            <a:chOff x="2877670" y="2934360"/>
            <a:chExt cx="1103481" cy="10694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5BFBE9-060D-5E43-86C7-253822DA62C0}"/>
                </a:ext>
              </a:extLst>
            </p:cNvPr>
            <p:cNvGrpSpPr/>
            <p:nvPr/>
          </p:nvGrpSpPr>
          <p:grpSpPr>
            <a:xfrm>
              <a:off x="2877670" y="2934360"/>
              <a:ext cx="311523" cy="321335"/>
              <a:chOff x="2561665" y="3077629"/>
              <a:chExt cx="268941" cy="277412"/>
            </a:xfrm>
          </p:grpSpPr>
          <p:sp>
            <p:nvSpPr>
              <p:cNvPr id="27" name="Pie 26">
                <a:extLst>
                  <a:ext uri="{FF2B5EF4-FFF2-40B4-BE49-F238E27FC236}">
                    <a16:creationId xmlns:a16="http://schemas.microsoft.com/office/drawing/2014/main" id="{8BDF4162-1A3A-604B-87A1-48EC0675D948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ie 27">
                <a:extLst>
                  <a:ext uri="{FF2B5EF4-FFF2-40B4-BE49-F238E27FC236}">
                    <a16:creationId xmlns:a16="http://schemas.microsoft.com/office/drawing/2014/main" id="{50C308E7-3512-5243-8BF6-5A5551090074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A54C1C-85AA-C040-8545-3AEB7636B466}"/>
                </a:ext>
              </a:extLst>
            </p:cNvPr>
            <p:cNvGrpSpPr/>
            <p:nvPr/>
          </p:nvGrpSpPr>
          <p:grpSpPr>
            <a:xfrm>
              <a:off x="2886633" y="3682512"/>
              <a:ext cx="311523" cy="321335"/>
              <a:chOff x="2561665" y="3077629"/>
              <a:chExt cx="268941" cy="277412"/>
            </a:xfrm>
          </p:grpSpPr>
          <p:sp>
            <p:nvSpPr>
              <p:cNvPr id="25" name="Pie 24">
                <a:extLst>
                  <a:ext uri="{FF2B5EF4-FFF2-40B4-BE49-F238E27FC236}">
                    <a16:creationId xmlns:a16="http://schemas.microsoft.com/office/drawing/2014/main" id="{E1831C7D-89BC-1F40-8A70-56649E6661E9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>
                <a:extLst>
                  <a:ext uri="{FF2B5EF4-FFF2-40B4-BE49-F238E27FC236}">
                    <a16:creationId xmlns:a16="http://schemas.microsoft.com/office/drawing/2014/main" id="{29B3E8D0-2BB8-5D40-A87F-4CED37D5AB36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1158C2-C776-9A48-8671-437DE00E417A}"/>
                </a:ext>
              </a:extLst>
            </p:cNvPr>
            <p:cNvGrpSpPr/>
            <p:nvPr/>
          </p:nvGrpSpPr>
          <p:grpSpPr>
            <a:xfrm>
              <a:off x="2987755" y="3295340"/>
              <a:ext cx="88931" cy="331997"/>
              <a:chOff x="2987755" y="3295340"/>
              <a:chExt cx="88931" cy="33199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5E45FD9-E80B-0442-B76B-6F7CE609F1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06F786B-31E3-4747-BB3C-A432CCB70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32FF47-F740-8146-9DA7-03AFE06A94A9}"/>
                </a:ext>
              </a:extLst>
            </p:cNvPr>
            <p:cNvGrpSpPr/>
            <p:nvPr/>
          </p:nvGrpSpPr>
          <p:grpSpPr>
            <a:xfrm>
              <a:off x="3669628" y="2934360"/>
              <a:ext cx="311523" cy="321335"/>
              <a:chOff x="2561665" y="3077629"/>
              <a:chExt cx="268941" cy="277412"/>
            </a:xfrm>
          </p:grpSpPr>
          <p:sp>
            <p:nvSpPr>
              <p:cNvPr id="21" name="Pie 20">
                <a:extLst>
                  <a:ext uri="{FF2B5EF4-FFF2-40B4-BE49-F238E27FC236}">
                    <a16:creationId xmlns:a16="http://schemas.microsoft.com/office/drawing/2014/main" id="{ABAF1663-0B17-1A41-8C74-F0B9B4D9FE97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ie 21">
                <a:extLst>
                  <a:ext uri="{FF2B5EF4-FFF2-40B4-BE49-F238E27FC236}">
                    <a16:creationId xmlns:a16="http://schemas.microsoft.com/office/drawing/2014/main" id="{136185BB-D960-F341-9728-CF3725486FD6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48123C-B721-404F-B1A2-0A5869455618}"/>
                </a:ext>
              </a:extLst>
            </p:cNvPr>
            <p:cNvGrpSpPr/>
            <p:nvPr/>
          </p:nvGrpSpPr>
          <p:grpSpPr>
            <a:xfrm>
              <a:off x="3669627" y="3682512"/>
              <a:ext cx="311523" cy="321335"/>
              <a:chOff x="2561665" y="3077629"/>
              <a:chExt cx="268941" cy="277412"/>
            </a:xfrm>
          </p:grpSpPr>
          <p:sp>
            <p:nvSpPr>
              <p:cNvPr id="19" name="Pie 18">
                <a:extLst>
                  <a:ext uri="{FF2B5EF4-FFF2-40B4-BE49-F238E27FC236}">
                    <a16:creationId xmlns:a16="http://schemas.microsoft.com/office/drawing/2014/main" id="{B5A9CFFC-C0BD-034D-88CB-3FE7B8A479E4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>
                <a:extLst>
                  <a:ext uri="{FF2B5EF4-FFF2-40B4-BE49-F238E27FC236}">
                    <a16:creationId xmlns:a16="http://schemas.microsoft.com/office/drawing/2014/main" id="{8925600D-514C-CF49-B5AC-115EEFC3E6BA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72A775-CDAE-0D4A-A311-6B7269E68C0B}"/>
                </a:ext>
              </a:extLst>
            </p:cNvPr>
            <p:cNvGrpSpPr/>
            <p:nvPr/>
          </p:nvGrpSpPr>
          <p:grpSpPr>
            <a:xfrm rot="5400000">
              <a:off x="3384944" y="2968588"/>
              <a:ext cx="88931" cy="331997"/>
              <a:chOff x="2987755" y="3295340"/>
              <a:chExt cx="88931" cy="33199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0C81ECC-5302-8C4E-94EC-A5AFDB700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75CEA99-4976-714E-B025-C8C8EE1B4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A3D0B9-971B-FC40-B05B-2AB01A28503B}"/>
                </a:ext>
              </a:extLst>
            </p:cNvPr>
            <p:cNvGrpSpPr/>
            <p:nvPr/>
          </p:nvGrpSpPr>
          <p:grpSpPr>
            <a:xfrm rot="10800000">
              <a:off x="3780922" y="3281618"/>
              <a:ext cx="88931" cy="331997"/>
              <a:chOff x="2987755" y="3295340"/>
              <a:chExt cx="88931" cy="33199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FFF83C1-3B3B-6A4A-8EFC-4F89CC4D8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0C7E289-0E8F-0E4E-A342-CD90E68A5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B2BC90-CACD-D945-8AE9-647D402C7E3D}"/>
                </a:ext>
              </a:extLst>
            </p:cNvPr>
            <p:cNvGrpSpPr/>
            <p:nvPr/>
          </p:nvGrpSpPr>
          <p:grpSpPr>
            <a:xfrm rot="5400000">
              <a:off x="3384943" y="3682086"/>
              <a:ext cx="88931" cy="331997"/>
              <a:chOff x="2987755" y="3295340"/>
              <a:chExt cx="88931" cy="331997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38F638-5F6F-B544-BC4E-73E371108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805C470-507E-ED4C-BC17-1AF7DE87C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1654526-7A5A-534C-B50A-43E32BAEBAB4}"/>
              </a:ext>
            </a:extLst>
          </p:cNvPr>
          <p:cNvSpPr txBox="1"/>
          <p:nvPr/>
        </p:nvSpPr>
        <p:spPr>
          <a:xfrm>
            <a:off x="2431262" y="3913023"/>
            <a:ext cx="159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Exchange and validation of credentials at each point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6722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7C71B1-7C57-4041-9D2B-F6AD3A8453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FCC node caches its results</a:t>
            </a:r>
          </a:p>
          <a:p>
            <a:r>
              <a:rPr lang="en-US" dirty="0"/>
              <a:t>Enables instantaneous distributed queries since asset catalogs are mirrored locally</a:t>
            </a:r>
          </a:p>
          <a:p>
            <a:pPr lvl="1"/>
            <a:r>
              <a:rPr lang="en-US" dirty="0"/>
              <a:t>Only assets the client node is entitled to view</a:t>
            </a:r>
          </a:p>
          <a:p>
            <a:r>
              <a:rPr lang="en-US" dirty="0"/>
              <a:t>The dataspace becomes fault tolerant and resilient </a:t>
            </a:r>
          </a:p>
          <a:p>
            <a:pPr lvl="1"/>
            <a:r>
              <a:rPr lang="en-US" dirty="0"/>
              <a:t>If the origin FCN is down, the local cached copied will continue to work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B3771-EC1E-8745-94F2-5F816F32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Reliability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9C0380-F538-B640-A516-CD3D3121545E}"/>
              </a:ext>
            </a:extLst>
          </p:cNvPr>
          <p:cNvGrpSpPr/>
          <p:nvPr/>
        </p:nvGrpSpPr>
        <p:grpSpPr>
          <a:xfrm>
            <a:off x="6736975" y="3822973"/>
            <a:ext cx="1103481" cy="1069487"/>
            <a:chOff x="2877670" y="2934360"/>
            <a:chExt cx="1103481" cy="10694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5BFBE9-060D-5E43-86C7-253822DA62C0}"/>
                </a:ext>
              </a:extLst>
            </p:cNvPr>
            <p:cNvGrpSpPr/>
            <p:nvPr/>
          </p:nvGrpSpPr>
          <p:grpSpPr>
            <a:xfrm>
              <a:off x="2877670" y="2934360"/>
              <a:ext cx="311523" cy="321335"/>
              <a:chOff x="2561665" y="3077629"/>
              <a:chExt cx="268941" cy="277412"/>
            </a:xfrm>
          </p:grpSpPr>
          <p:sp>
            <p:nvSpPr>
              <p:cNvPr id="27" name="Pie 26">
                <a:extLst>
                  <a:ext uri="{FF2B5EF4-FFF2-40B4-BE49-F238E27FC236}">
                    <a16:creationId xmlns:a16="http://schemas.microsoft.com/office/drawing/2014/main" id="{8BDF4162-1A3A-604B-87A1-48EC0675D948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ie 27">
                <a:extLst>
                  <a:ext uri="{FF2B5EF4-FFF2-40B4-BE49-F238E27FC236}">
                    <a16:creationId xmlns:a16="http://schemas.microsoft.com/office/drawing/2014/main" id="{50C308E7-3512-5243-8BF6-5A5551090074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A54C1C-85AA-C040-8545-3AEB7636B466}"/>
                </a:ext>
              </a:extLst>
            </p:cNvPr>
            <p:cNvGrpSpPr/>
            <p:nvPr/>
          </p:nvGrpSpPr>
          <p:grpSpPr>
            <a:xfrm>
              <a:off x="2886633" y="3682512"/>
              <a:ext cx="311523" cy="321335"/>
              <a:chOff x="2561665" y="3077629"/>
              <a:chExt cx="268941" cy="277412"/>
            </a:xfrm>
          </p:grpSpPr>
          <p:sp>
            <p:nvSpPr>
              <p:cNvPr id="25" name="Pie 24">
                <a:extLst>
                  <a:ext uri="{FF2B5EF4-FFF2-40B4-BE49-F238E27FC236}">
                    <a16:creationId xmlns:a16="http://schemas.microsoft.com/office/drawing/2014/main" id="{E1831C7D-89BC-1F40-8A70-56649E6661E9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>
                <a:extLst>
                  <a:ext uri="{FF2B5EF4-FFF2-40B4-BE49-F238E27FC236}">
                    <a16:creationId xmlns:a16="http://schemas.microsoft.com/office/drawing/2014/main" id="{29B3E8D0-2BB8-5D40-A87F-4CED37D5AB36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1158C2-C776-9A48-8671-437DE00E417A}"/>
                </a:ext>
              </a:extLst>
            </p:cNvPr>
            <p:cNvGrpSpPr/>
            <p:nvPr/>
          </p:nvGrpSpPr>
          <p:grpSpPr>
            <a:xfrm>
              <a:off x="2987755" y="3295340"/>
              <a:ext cx="88931" cy="331997"/>
              <a:chOff x="2987755" y="3295340"/>
              <a:chExt cx="88931" cy="33199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5E45FD9-E80B-0442-B76B-6F7CE609F1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06F786B-31E3-4747-BB3C-A432CCB70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32FF47-F740-8146-9DA7-03AFE06A94A9}"/>
                </a:ext>
              </a:extLst>
            </p:cNvPr>
            <p:cNvGrpSpPr/>
            <p:nvPr/>
          </p:nvGrpSpPr>
          <p:grpSpPr>
            <a:xfrm>
              <a:off x="3669628" y="2934360"/>
              <a:ext cx="311523" cy="321335"/>
              <a:chOff x="2561665" y="3077629"/>
              <a:chExt cx="268941" cy="277412"/>
            </a:xfrm>
          </p:grpSpPr>
          <p:sp>
            <p:nvSpPr>
              <p:cNvPr id="21" name="Pie 20">
                <a:extLst>
                  <a:ext uri="{FF2B5EF4-FFF2-40B4-BE49-F238E27FC236}">
                    <a16:creationId xmlns:a16="http://schemas.microsoft.com/office/drawing/2014/main" id="{ABAF1663-0B17-1A41-8C74-F0B9B4D9FE97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ie 21">
                <a:extLst>
                  <a:ext uri="{FF2B5EF4-FFF2-40B4-BE49-F238E27FC236}">
                    <a16:creationId xmlns:a16="http://schemas.microsoft.com/office/drawing/2014/main" id="{136185BB-D960-F341-9728-CF3725486FD6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48123C-B721-404F-B1A2-0A5869455618}"/>
                </a:ext>
              </a:extLst>
            </p:cNvPr>
            <p:cNvGrpSpPr/>
            <p:nvPr/>
          </p:nvGrpSpPr>
          <p:grpSpPr>
            <a:xfrm>
              <a:off x="3669627" y="3682512"/>
              <a:ext cx="311523" cy="321335"/>
              <a:chOff x="2561665" y="3077629"/>
              <a:chExt cx="268941" cy="277412"/>
            </a:xfrm>
          </p:grpSpPr>
          <p:sp>
            <p:nvSpPr>
              <p:cNvPr id="19" name="Pie 18">
                <a:extLst>
                  <a:ext uri="{FF2B5EF4-FFF2-40B4-BE49-F238E27FC236}">
                    <a16:creationId xmlns:a16="http://schemas.microsoft.com/office/drawing/2014/main" id="{B5A9CFFC-C0BD-034D-88CB-3FE7B8A479E4}"/>
                  </a:ext>
                </a:extLst>
              </p:cNvPr>
              <p:cNvSpPr/>
              <p:nvPr/>
            </p:nvSpPr>
            <p:spPr>
              <a:xfrm>
                <a:off x="2561665" y="3086100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>
                <a:extLst>
                  <a:ext uri="{FF2B5EF4-FFF2-40B4-BE49-F238E27FC236}">
                    <a16:creationId xmlns:a16="http://schemas.microsoft.com/office/drawing/2014/main" id="{8925600D-514C-CF49-B5AC-115EEFC3E6BA}"/>
                  </a:ext>
                </a:extLst>
              </p:cNvPr>
              <p:cNvSpPr/>
              <p:nvPr/>
            </p:nvSpPr>
            <p:spPr>
              <a:xfrm rot="10800000">
                <a:off x="2561665" y="3077629"/>
                <a:ext cx="268941" cy="268941"/>
              </a:xfrm>
              <a:prstGeom prst="pie">
                <a:avLst>
                  <a:gd name="adj1" fmla="val 0"/>
                  <a:gd name="adj2" fmla="val 10799992"/>
                </a:avLst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72A775-CDAE-0D4A-A311-6B7269E68C0B}"/>
                </a:ext>
              </a:extLst>
            </p:cNvPr>
            <p:cNvGrpSpPr/>
            <p:nvPr/>
          </p:nvGrpSpPr>
          <p:grpSpPr>
            <a:xfrm rot="5400000">
              <a:off x="3384944" y="2968588"/>
              <a:ext cx="88931" cy="331997"/>
              <a:chOff x="2987755" y="3295340"/>
              <a:chExt cx="88931" cy="33199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0C81ECC-5302-8C4E-94EC-A5AFDB700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75CEA99-4976-714E-B025-C8C8EE1B4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A3D0B9-971B-FC40-B05B-2AB01A28503B}"/>
                </a:ext>
              </a:extLst>
            </p:cNvPr>
            <p:cNvGrpSpPr/>
            <p:nvPr/>
          </p:nvGrpSpPr>
          <p:grpSpPr>
            <a:xfrm rot="10800000">
              <a:off x="3780922" y="3281618"/>
              <a:ext cx="88931" cy="331997"/>
              <a:chOff x="2987755" y="3295340"/>
              <a:chExt cx="88931" cy="33199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FFF83C1-3B3B-6A4A-8EFC-4F89CC4D8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0C7E289-0E8F-0E4E-A342-CD90E68A5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B2BC90-CACD-D945-8AE9-647D402C7E3D}"/>
                </a:ext>
              </a:extLst>
            </p:cNvPr>
            <p:cNvGrpSpPr/>
            <p:nvPr/>
          </p:nvGrpSpPr>
          <p:grpSpPr>
            <a:xfrm rot="5400000">
              <a:off x="3384943" y="3682086"/>
              <a:ext cx="88931" cy="331997"/>
              <a:chOff x="2987755" y="3295340"/>
              <a:chExt cx="88931" cy="331997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38F638-5F6F-B544-BC4E-73E371108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7668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805C470-507E-ED4C-BC17-1AF7DE87C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7755" y="3295340"/>
                <a:ext cx="1" cy="331997"/>
              </a:xfrm>
              <a:prstGeom prst="straightConnector1">
                <a:avLst/>
              </a:prstGeom>
              <a:ln>
                <a:solidFill>
                  <a:srgbClr val="BC7C2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937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4DE36B-DA88-044B-ACF0-406AB6F393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 for multiple identity providers</a:t>
            </a:r>
          </a:p>
          <a:p>
            <a:pPr lvl="1"/>
            <a:r>
              <a:rPr lang="en-US" dirty="0"/>
              <a:t>For the Hackathon we have enabled distributed identities using Web DIDs </a:t>
            </a:r>
          </a:p>
          <a:p>
            <a:pPr lvl="1"/>
            <a:r>
              <a:rPr lang="en-US" dirty="0"/>
              <a:t>The same catalog architecture works without change using OAuth2, Web DIDs, ION/Blockchain</a:t>
            </a:r>
          </a:p>
          <a:p>
            <a:pPr lvl="1"/>
            <a:r>
              <a:rPr lang="en-US" dirty="0"/>
              <a:t>May potentially use a combination of all of the above</a:t>
            </a:r>
          </a:p>
          <a:p>
            <a:r>
              <a:rPr lang="en-US" dirty="0"/>
              <a:t>Pluggable backend catalog sources</a:t>
            </a:r>
          </a:p>
          <a:p>
            <a:pPr lvl="1"/>
            <a:r>
              <a:rPr lang="en-US" dirty="0"/>
              <a:t>Use your favorite backing catalog system, e.g., GXFS, Apache Atlas, a database, etc.</a:t>
            </a:r>
          </a:p>
          <a:p>
            <a:r>
              <a:rPr lang="en-US" dirty="0"/>
              <a:t>Can integrate custom query languages  </a:t>
            </a:r>
          </a:p>
          <a:p>
            <a:r>
              <a:rPr lang="en-US" dirty="0"/>
              <a:t>Built on the same foundation as EDC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2A99D-5E1D-C340-9745-C1CA0ABC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Highlights</a:t>
            </a:r>
          </a:p>
        </p:txBody>
      </p:sp>
    </p:spTree>
    <p:extLst>
      <p:ext uri="{BB962C8B-B14F-4D97-AF65-F5344CB8AC3E}">
        <p14:creationId xmlns:p14="http://schemas.microsoft.com/office/powerpoint/2010/main" val="3095378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D864A77A7893945BE69187316B06DFF" ma:contentTypeVersion="8" ma:contentTypeDescription="Ein neues Dokument erstellen." ma:contentTypeScope="" ma:versionID="79479df7c277056ecbc5a20b037d4a0e">
  <xsd:schema xmlns:xsd="http://www.w3.org/2001/XMLSchema" xmlns:xs="http://www.w3.org/2001/XMLSchema" xmlns:p="http://schemas.microsoft.com/office/2006/metadata/properties" xmlns:ns2="c6f01d64-f97e-41cb-a546-7daf8eec0a63" targetNamespace="http://schemas.microsoft.com/office/2006/metadata/properties" ma:root="true" ma:fieldsID="16cd09e5a6c789ef2a3487077d0b6536" ns2:_="">
    <xsd:import namespace="c6f01d64-f97e-41cb-a546-7daf8eec0a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01d64-f97e-41cb-a546-7daf8eec0a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B9328A-75CA-4BFF-B1E2-2DFDF316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f01d64-f97e-41cb-a546-7daf8eec0a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66D6C3-F778-4F27-9D08-B1136DAAF7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F115C4-38AC-4696-A5A6-118A6B84A6A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6f01d64-f97e-41cb-a546-7daf8eec0a6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657</Words>
  <Application>Microsoft Macintosh PowerPoint</Application>
  <PresentationFormat>On-screen Show (16:9)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Medium</vt:lpstr>
      <vt:lpstr>Arial</vt:lpstr>
      <vt:lpstr>Wingdings</vt:lpstr>
      <vt:lpstr>Courier New</vt:lpstr>
      <vt:lpstr>Roboto</vt:lpstr>
      <vt:lpstr>Poppins</vt:lpstr>
      <vt:lpstr>Simple Light</vt:lpstr>
      <vt:lpstr>PowerPoint Presentation</vt:lpstr>
      <vt:lpstr>PowerPoint Presentation</vt:lpstr>
      <vt:lpstr>Federated Catalog: The Challenge</vt:lpstr>
      <vt:lpstr>Fully- and Semi- Centralized Catalog Architectures</vt:lpstr>
      <vt:lpstr>Centralized Catalog Architectures Common Issues</vt:lpstr>
      <vt:lpstr>The EDC Federated Dataspace Catalog</vt:lpstr>
      <vt:lpstr>The Issue of Data Visibility</vt:lpstr>
      <vt:lpstr>Scalability and Reliability</vt:lpstr>
      <vt:lpstr>Architectural Highlights</vt:lpstr>
      <vt:lpstr>Deployments</vt:lpstr>
      <vt:lpstr>Hackathon Tasks</vt:lpstr>
      <vt:lpstr>Hackathon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Spiekermann, Markus</dc:creator>
  <cp:lastModifiedBy>Jim Marino</cp:lastModifiedBy>
  <cp:revision>79</cp:revision>
  <dcterms:modified xsi:type="dcterms:W3CDTF">2021-11-16T07:59:05Z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0x010100DD864A77A7893945BE69187316B06DFF</vt:lpwstr>
  </property>
</Properties>
</file>