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4"/>
  </p:sldMasterIdLst>
  <p:notesMasterIdLst>
    <p:notesMasterId r:id="rId18"/>
  </p:notesMasterIdLst>
  <p:sldIdLst>
    <p:sldId id="256" r:id="rId5"/>
    <p:sldId id="277" r:id="rId6"/>
    <p:sldId id="288" r:id="rId7"/>
    <p:sldId id="265" r:id="rId8"/>
    <p:sldId id="266" r:id="rId9"/>
    <p:sldId id="293" r:id="rId10"/>
    <p:sldId id="292" r:id="rId11"/>
    <p:sldId id="294" r:id="rId12"/>
    <p:sldId id="289" r:id="rId13"/>
    <p:sldId id="278" r:id="rId14"/>
    <p:sldId id="295" r:id="rId15"/>
    <p:sldId id="296" r:id="rId16"/>
    <p:sldId id="286" r:id="rId17"/>
  </p:sldIdLst>
  <p:sldSz cx="9144000" cy="5143500" type="screen16x9"/>
  <p:notesSz cx="6858000" cy="9144000"/>
  <p:embeddedFontLst>
    <p:embeddedFont>
      <p:font typeface="Roboto Medium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Frutiger LT Com 45 Light" panose="020B0303030504020204" pitchFamily="34" charset="0"/>
      <p:regular r:id="rId27"/>
      <p:bold r:id="rId28"/>
      <p:italic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/>
    <p:restoredTop sz="94684"/>
  </p:normalViewPr>
  <p:slideViewPr>
    <p:cSldViewPr snapToGrid="0">
      <p:cViewPr varScale="1">
        <p:scale>
          <a:sx n="146" d="100"/>
          <a:sy n="146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74" y="239750"/>
            <a:ext cx="919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6175" y="1870700"/>
            <a:ext cx="9190500" cy="1881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4" y="-46275"/>
            <a:ext cx="9190401" cy="1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/>
        </p:blipFill>
        <p:spPr>
          <a:xfrm>
            <a:off x="3757891" y="-127655"/>
            <a:ext cx="2188708" cy="204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section 3">
  <p:cSld name="MAIN_POINT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t="69" b="78"/>
          <a:stretch/>
        </p:blipFill>
        <p:spPr>
          <a:xfrm>
            <a:off x="6775" y="-7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-5200" y="0"/>
            <a:ext cx="9144000" cy="5143500"/>
          </a:xfrm>
          <a:prstGeom prst="rect">
            <a:avLst/>
          </a:prstGeom>
          <a:solidFill>
            <a:srgbClr val="000000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44400" y="1584275"/>
            <a:ext cx="91980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1" y="1215000"/>
            <a:ext cx="8387672" cy="353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77902" y="378000"/>
            <a:ext cx="8387673" cy="276999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2" y="1215000"/>
            <a:ext cx="8386716" cy="3537000"/>
          </a:xfrm>
        </p:spPr>
        <p:txBody>
          <a:bodyPr>
            <a:normAutofit/>
          </a:bodyPr>
          <a:lstStyle>
            <a:lvl1pPr marL="0" marR="0" indent="0" algn="l" defTabSz="816201" rtl="0" eaLnBrk="1" fontAlgn="auto" latinLnBrk="0" hangingPunct="1">
              <a:lnSpc>
                <a:spcPct val="100000"/>
              </a:lnSpc>
              <a:spcBef>
                <a:spcPts val="224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500" b="0"/>
            </a:lvl1pPr>
            <a:lvl2pPr marL="134937" marR="0" indent="-134937" algn="l" defTabSz="816201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350"/>
            </a:lvl2pPr>
            <a:lvl3pPr marL="269874" marR="0" indent="-134478" algn="l" defTabSz="81620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350" baseline="0"/>
            </a:lvl3pPr>
            <a:lvl4pPr marL="404811" marR="0" indent="-134937" algn="l" defTabSz="816201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2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0432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312508"/>
            <a:ext cx="514795" cy="6756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dataspaceconnector/DataSpaceConnector" TargetMode="External"/><Relationship Id="rId2" Type="http://schemas.openxmlformats.org/officeDocument/2006/relationships/hyperlink" Target="https://projects.eclipse.org/projects/technology.dsconnector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channel/UCYmjEHtMSzycheBB4AeITHg" TargetMode="External"/><Relationship Id="rId4" Type="http://schemas.openxmlformats.org/officeDocument/2006/relationships/hyperlink" Target="mailto:dsconnector-dev@eclips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250740" y="237082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EDC Hackathon II: Building Federated Dataspaces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520" y="3889248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Eclipse Dataspace Connector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EDC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82527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EDC community continues to grow</a:t>
            </a:r>
          </a:p>
          <a:p>
            <a:r>
              <a:rPr lang="en-US" dirty="0"/>
              <a:t>New project contributions</a:t>
            </a:r>
          </a:p>
          <a:p>
            <a:pPr lvl="1"/>
            <a:r>
              <a:rPr lang="en-US" dirty="0"/>
              <a:t>56 Pull requests merged since the last hackathon</a:t>
            </a:r>
          </a:p>
          <a:p>
            <a:pPr lvl="1"/>
            <a:r>
              <a:rPr lang="en-US" dirty="0"/>
              <a:t>Done by 8 different organizations</a:t>
            </a:r>
          </a:p>
          <a:p>
            <a:r>
              <a:rPr lang="en-US" dirty="0"/>
              <a:t>New organizations will be officially joining in the near future</a:t>
            </a:r>
          </a:p>
          <a:p>
            <a:r>
              <a:rPr lang="en-US" dirty="0"/>
              <a:t>The EDC is continuing to evolve into a complete dataspace platform</a:t>
            </a:r>
          </a:p>
          <a:p>
            <a:pPr lvl="1"/>
            <a:r>
              <a:rPr lang="en-US" dirty="0"/>
              <a:t>Federated catalog and query support</a:t>
            </a:r>
          </a:p>
          <a:p>
            <a:pPr lvl="1"/>
            <a:r>
              <a:rPr lang="en-US" dirty="0"/>
              <a:t>Service registration and discovery</a:t>
            </a:r>
          </a:p>
          <a:p>
            <a:pPr lvl="1"/>
            <a:r>
              <a:rPr lang="en-US" dirty="0"/>
              <a:t>Centralized and federated identity services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EDC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42062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smtClean="0"/>
              <a:t>of </a:t>
            </a:r>
            <a:r>
              <a:rPr lang="en-US" dirty="0"/>
              <a:t>December</a:t>
            </a:r>
          </a:p>
          <a:p>
            <a:r>
              <a:rPr lang="en-US" dirty="0"/>
              <a:t>IDS support</a:t>
            </a:r>
          </a:p>
          <a:p>
            <a:pPr lvl="1"/>
            <a:r>
              <a:rPr lang="en-US" dirty="0"/>
              <a:t>Multipart messaging</a:t>
            </a:r>
          </a:p>
          <a:p>
            <a:pPr lvl="1"/>
            <a:r>
              <a:rPr lang="en-US" dirty="0"/>
              <a:t>Contract offers (assets) with policy-based filtering</a:t>
            </a:r>
          </a:p>
          <a:p>
            <a:pPr lvl="1"/>
            <a:r>
              <a:rPr lang="en-US" dirty="0"/>
              <a:t>Usage policy support</a:t>
            </a:r>
          </a:p>
          <a:p>
            <a:pPr lvl="1"/>
            <a:r>
              <a:rPr lang="en-US" dirty="0"/>
              <a:t>Initial contract negotiation support</a:t>
            </a:r>
          </a:p>
          <a:p>
            <a:pPr lvl="1"/>
            <a:r>
              <a:rPr lang="en-US" dirty="0"/>
              <a:t>DAPs integration</a:t>
            </a:r>
          </a:p>
          <a:p>
            <a:r>
              <a:rPr lang="en-US" dirty="0"/>
              <a:t>Cloud-to-cloud data transfer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EDC Roadmap: Milestone 1</a:t>
            </a:r>
          </a:p>
        </p:txBody>
      </p:sp>
    </p:spTree>
    <p:extLst>
      <p:ext uri="{BB962C8B-B14F-4D97-AF65-F5344CB8AC3E}">
        <p14:creationId xmlns:p14="http://schemas.microsoft.com/office/powerpoint/2010/main" val="291363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General project information:</a:t>
            </a:r>
          </a:p>
          <a:p>
            <a:pPr fontAlgn="base"/>
            <a:r>
              <a:rPr lang="de-DE" u="sng" dirty="0">
                <a:solidFill>
                  <a:srgbClr val="F0AB00"/>
                </a:solidFill>
                <a:hlinkClick r:id="rId2"/>
              </a:rPr>
              <a:t>https://projects.eclipse.org/projects/technology.dsconnector</a:t>
            </a:r>
            <a:r>
              <a:rPr lang="de-DE" dirty="0"/>
              <a:t>​</a:t>
            </a:r>
          </a:p>
          <a:p>
            <a:pPr marL="114300" indent="0" fontAlgn="base">
              <a:buNone/>
            </a:pPr>
            <a:r>
              <a:rPr lang="de-DE" dirty="0" err="1"/>
              <a:t>Github</a:t>
            </a:r>
            <a:r>
              <a:rPr lang="de-DE" dirty="0"/>
              <a:t>-Repository:</a:t>
            </a:r>
          </a:p>
          <a:p>
            <a:pPr fontAlgn="base"/>
            <a:r>
              <a:rPr lang="de-DE" dirty="0">
                <a:hlinkClick r:id="rId3"/>
              </a:rPr>
              <a:t>https://github.com/eclipse-dataspaceconnector/DataSpaceConnector</a:t>
            </a:r>
            <a:r>
              <a:rPr lang="de-DE" dirty="0"/>
              <a:t> </a:t>
            </a:r>
          </a:p>
          <a:p>
            <a:pPr marL="114300" indent="0" fontAlgn="base">
              <a:buNone/>
            </a:pPr>
            <a:r>
              <a:rPr lang="de-DE" dirty="0"/>
              <a:t>Mailing </a:t>
            </a:r>
            <a:r>
              <a:rPr lang="de-DE" dirty="0" err="1"/>
              <a:t>list</a:t>
            </a:r>
            <a:r>
              <a:rPr lang="de-DE" dirty="0"/>
              <a:t>:</a:t>
            </a:r>
          </a:p>
          <a:p>
            <a:pPr fontAlgn="base"/>
            <a:r>
              <a:rPr lang="de-DE" u="sng" dirty="0">
                <a:hlinkClick r:id="rId4"/>
              </a:rPr>
              <a:t>dsconnector-dev@eclipse.org</a:t>
            </a:r>
            <a:endParaRPr lang="de-DE" u="sng" dirty="0"/>
          </a:p>
          <a:p>
            <a:pPr marL="114300" indent="0" fontAlgn="base">
              <a:buNone/>
            </a:pPr>
            <a:r>
              <a:rPr lang="en-US" dirty="0"/>
              <a:t>YT-Channel</a:t>
            </a:r>
          </a:p>
          <a:p>
            <a:pPr fontAlgn="base"/>
            <a:r>
              <a:rPr lang="en-US" dirty="0">
                <a:hlinkClick r:id="rId5"/>
              </a:rPr>
              <a:t>https://www.youtube.com/channel/UCYmjEHtMSzycheBB4AeITHg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contact</a:t>
            </a:r>
          </a:p>
        </p:txBody>
      </p:sp>
    </p:spTree>
    <p:extLst>
      <p:ext uri="{BB962C8B-B14F-4D97-AF65-F5344CB8AC3E}">
        <p14:creationId xmlns:p14="http://schemas.microsoft.com/office/powerpoint/2010/main" val="32969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Welcome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Hackathon Scenarios and Tasks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EDC Progress Update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Introduction to Web DIDs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Introduction to the EDC Federated Catalog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1958D8-C33C-499F-9C1F-24CF2958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"/>
          <a:stretch/>
        </p:blipFill>
        <p:spPr>
          <a:xfrm>
            <a:off x="357692" y="1236533"/>
            <a:ext cx="4211929" cy="2861573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F2DF648-88C9-41F5-B163-9ACBEFC446D2}"/>
              </a:ext>
            </a:extLst>
          </p:cNvPr>
          <p:cNvSpPr txBox="1"/>
          <p:nvPr/>
        </p:nvSpPr>
        <p:spPr>
          <a:xfrm>
            <a:off x="3976304" y="1582191"/>
            <a:ext cx="4948240" cy="2861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269930" tIns="134965" rIns="269930" bIns="269930" rtlCol="0">
            <a:noAutofit/>
          </a:bodyPr>
          <a:lstStyle/>
          <a:p>
            <a:r>
              <a:rPr lang="de-DE" sz="1600" i="1" dirty="0"/>
              <a:t>»A real </a:t>
            </a:r>
            <a:r>
              <a:rPr lang="de-DE" sz="1600" i="1" dirty="0" err="1"/>
              <a:t>data</a:t>
            </a:r>
            <a:r>
              <a:rPr lang="de-DE" sz="1600" i="1" dirty="0"/>
              <a:t> </a:t>
            </a:r>
            <a:r>
              <a:rPr lang="de-DE" sz="1600" i="1" dirty="0" err="1"/>
              <a:t>economy</a:t>
            </a:r>
            <a:r>
              <a:rPr lang="de-DE" sz="1600" i="1" dirty="0"/>
              <a:t>, on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other</a:t>
            </a:r>
            <a:r>
              <a:rPr lang="de-DE" sz="1600" i="1" dirty="0"/>
              <a:t> </a:t>
            </a:r>
            <a:r>
              <a:rPr lang="de-DE" sz="1600" i="1" dirty="0" err="1"/>
              <a:t>hand</a:t>
            </a:r>
            <a:r>
              <a:rPr lang="de-DE" sz="1600" i="1" dirty="0"/>
              <a:t>, </a:t>
            </a:r>
            <a:r>
              <a:rPr lang="de-DE" sz="1600" i="1" dirty="0" err="1"/>
              <a:t>would</a:t>
            </a:r>
            <a:r>
              <a:rPr lang="de-DE" sz="1600" i="1" dirty="0"/>
              <a:t> </a:t>
            </a:r>
            <a:r>
              <a:rPr lang="de-DE" sz="1600" i="1" dirty="0" err="1"/>
              <a:t>be</a:t>
            </a:r>
            <a:r>
              <a:rPr lang="de-DE" sz="1600" i="1" dirty="0"/>
              <a:t> a powerful </a:t>
            </a:r>
            <a:r>
              <a:rPr lang="de-DE" sz="1600" i="1" dirty="0" err="1"/>
              <a:t>engine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innovation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new</a:t>
            </a:r>
            <a:r>
              <a:rPr lang="de-DE" sz="1600" i="1" dirty="0"/>
              <a:t> </a:t>
            </a:r>
            <a:r>
              <a:rPr lang="de-DE" sz="1600" i="1" dirty="0" err="1"/>
              <a:t>jobs</a:t>
            </a:r>
            <a:r>
              <a:rPr lang="de-DE" sz="1600" i="1" dirty="0"/>
              <a:t>.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this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why</a:t>
            </a:r>
            <a:r>
              <a:rPr lang="de-DE" sz="1600" i="1" dirty="0"/>
              <a:t> </a:t>
            </a:r>
            <a:r>
              <a:rPr lang="de-DE" sz="1600" i="1" dirty="0" err="1"/>
              <a:t>we</a:t>
            </a:r>
            <a:r>
              <a:rPr lang="de-DE" sz="1600" i="1" dirty="0"/>
              <a:t> </a:t>
            </a:r>
            <a:r>
              <a:rPr lang="de-DE" sz="1600" i="1" dirty="0" err="1"/>
              <a:t>need</a:t>
            </a:r>
            <a:r>
              <a:rPr lang="de-DE" sz="1600" i="1" dirty="0"/>
              <a:t> </a:t>
            </a:r>
            <a:r>
              <a:rPr lang="de-DE" sz="1600" i="1" dirty="0" err="1"/>
              <a:t>to</a:t>
            </a:r>
            <a:r>
              <a:rPr lang="de-DE" sz="1600" i="1" dirty="0"/>
              <a:t> </a:t>
            </a:r>
            <a:r>
              <a:rPr lang="de-DE" sz="1600" i="1" dirty="0" err="1"/>
              <a:t>secure</a:t>
            </a:r>
            <a:r>
              <a:rPr lang="de-DE" sz="1600" i="1" dirty="0"/>
              <a:t> </a:t>
            </a:r>
            <a:r>
              <a:rPr lang="de-DE" sz="1600" i="1" dirty="0" err="1"/>
              <a:t>this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</a:t>
            </a:r>
            <a:r>
              <a:rPr lang="de-DE" sz="1600" i="1" dirty="0" err="1"/>
              <a:t>for</a:t>
            </a:r>
            <a:r>
              <a:rPr lang="de-DE" sz="1600" i="1" dirty="0"/>
              <a:t> Europe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make</a:t>
            </a:r>
            <a:r>
              <a:rPr lang="de-DE" sz="1600" i="1" dirty="0"/>
              <a:t> </a:t>
            </a:r>
            <a:r>
              <a:rPr lang="de-DE" sz="1600" i="1" dirty="0" err="1"/>
              <a:t>it</a:t>
            </a:r>
            <a:r>
              <a:rPr lang="de-DE" sz="1600" i="1" dirty="0"/>
              <a:t> </a:t>
            </a:r>
            <a:r>
              <a:rPr lang="de-DE" sz="1600" i="1" dirty="0" err="1"/>
              <a:t>widely</a:t>
            </a:r>
            <a:r>
              <a:rPr lang="de-DE" sz="1600" i="1" dirty="0"/>
              <a:t> </a:t>
            </a:r>
            <a:r>
              <a:rPr lang="de-DE" sz="1600" i="1" dirty="0" err="1"/>
              <a:t>accessible</a:t>
            </a:r>
            <a:r>
              <a:rPr lang="de-DE" sz="1600" i="1" dirty="0"/>
              <a:t>.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We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need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common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data</a:t>
            </a:r>
            <a:r>
              <a:rPr lang="de-DE" sz="1600" b="1" i="1" dirty="0">
                <a:latin typeface="Frutiger LT Com 45 Light" panose="020B0303030504020204" pitchFamily="34" charset="0"/>
              </a:rPr>
              <a:t>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spaces</a:t>
            </a:r>
            <a:r>
              <a:rPr lang="de-DE" sz="1600" i="1" dirty="0"/>
              <a:t> - </a:t>
            </a:r>
            <a:r>
              <a:rPr lang="de-DE" sz="1600" i="1" dirty="0" err="1"/>
              <a:t>for</a:t>
            </a:r>
            <a:r>
              <a:rPr lang="de-DE" sz="1600" i="1" dirty="0"/>
              <a:t> </a:t>
            </a:r>
            <a:r>
              <a:rPr lang="de-DE" sz="1600" i="1" dirty="0" err="1"/>
              <a:t>example</a:t>
            </a:r>
            <a:r>
              <a:rPr lang="de-DE" sz="1600" i="1" dirty="0"/>
              <a:t>, in </a:t>
            </a:r>
            <a:r>
              <a:rPr lang="de-DE" sz="1600" i="1" dirty="0" err="1"/>
              <a:t>the</a:t>
            </a:r>
            <a:r>
              <a:rPr lang="de-DE" sz="1600" i="1" dirty="0"/>
              <a:t> </a:t>
            </a:r>
            <a:r>
              <a:rPr lang="de-DE" sz="1600" i="1" dirty="0" err="1"/>
              <a:t>energy</a:t>
            </a:r>
            <a:r>
              <a:rPr lang="de-DE" sz="1600" i="1" dirty="0"/>
              <a:t> </a:t>
            </a:r>
            <a:r>
              <a:rPr lang="de-DE" sz="1600" i="1" dirty="0" err="1"/>
              <a:t>or</a:t>
            </a:r>
            <a:r>
              <a:rPr lang="de-DE" sz="1600" i="1" dirty="0"/>
              <a:t> </a:t>
            </a:r>
            <a:r>
              <a:rPr lang="de-DE" sz="1600" i="1" dirty="0" err="1"/>
              <a:t>healthcare</a:t>
            </a:r>
            <a:r>
              <a:rPr lang="de-DE" sz="1600" i="1" dirty="0"/>
              <a:t> </a:t>
            </a:r>
            <a:r>
              <a:rPr lang="de-DE" sz="1600" i="1" dirty="0" err="1"/>
              <a:t>sectors</a:t>
            </a:r>
            <a:r>
              <a:rPr lang="de-DE" sz="1600" i="1" dirty="0"/>
              <a:t>. This will </a:t>
            </a:r>
            <a:r>
              <a:rPr lang="de-DE" sz="1600" b="1" i="1" dirty="0" err="1"/>
              <a:t>support</a:t>
            </a:r>
            <a:r>
              <a:rPr lang="de-DE" sz="1600" b="1" i="1" dirty="0"/>
              <a:t> </a:t>
            </a:r>
            <a:r>
              <a:rPr lang="de-DE" sz="1600" b="1" i="1" dirty="0" err="1"/>
              <a:t>innovation</a:t>
            </a:r>
            <a:r>
              <a:rPr lang="de-DE" sz="1600" b="1" i="1" dirty="0"/>
              <a:t> </a:t>
            </a:r>
            <a:r>
              <a:rPr lang="de-DE" sz="1600" b="1" i="1" dirty="0" err="1"/>
              <a:t>ecosystems</a:t>
            </a:r>
            <a:r>
              <a:rPr lang="de-DE" sz="1600" b="1" i="1" dirty="0"/>
              <a:t> </a:t>
            </a:r>
            <a:r>
              <a:rPr lang="de-DE" sz="1600" i="1" dirty="0"/>
              <a:t>in </a:t>
            </a:r>
            <a:r>
              <a:rPr lang="de-DE" sz="1600" i="1" dirty="0" err="1"/>
              <a:t>which</a:t>
            </a:r>
            <a:r>
              <a:rPr lang="de-DE" sz="1600" i="1" dirty="0"/>
              <a:t> </a:t>
            </a:r>
            <a:r>
              <a:rPr lang="de-DE" sz="1600" i="1" dirty="0" err="1"/>
              <a:t>universities</a:t>
            </a:r>
            <a:r>
              <a:rPr lang="de-DE" sz="1600" i="1" dirty="0"/>
              <a:t>, </a:t>
            </a:r>
            <a:r>
              <a:rPr lang="de-DE" sz="1600" i="1" dirty="0" err="1"/>
              <a:t>companies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researchers</a:t>
            </a:r>
            <a:r>
              <a:rPr lang="de-DE" sz="1600" i="1" dirty="0"/>
              <a:t> </a:t>
            </a:r>
            <a:r>
              <a:rPr lang="de-DE" sz="1600" i="1" dirty="0" err="1"/>
              <a:t>can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collaborate</a:t>
            </a:r>
            <a:r>
              <a:rPr lang="de-DE" sz="1600" i="1" dirty="0"/>
              <a:t> on </a:t>
            </a:r>
            <a:r>
              <a:rPr lang="de-DE" sz="1600" i="1" dirty="0" err="1"/>
              <a:t>data</a:t>
            </a:r>
            <a:r>
              <a:rPr lang="de-DE" sz="1600" i="1" dirty="0"/>
              <a:t>.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it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why</a:t>
            </a:r>
            <a:r>
              <a:rPr lang="de-DE" sz="1600" i="1" dirty="0"/>
              <a:t> </a:t>
            </a:r>
            <a:r>
              <a:rPr lang="de-DE" sz="1600" i="1" dirty="0" err="1"/>
              <a:t>we</a:t>
            </a:r>
            <a:r>
              <a:rPr lang="de-DE" sz="1600" i="1" dirty="0"/>
              <a:t> will </a:t>
            </a:r>
            <a:r>
              <a:rPr lang="de-DE" sz="1600" i="1" dirty="0" err="1"/>
              <a:t>build</a:t>
            </a:r>
            <a:r>
              <a:rPr lang="de-DE" sz="1600" i="1" dirty="0"/>
              <a:t> a European </a:t>
            </a:r>
            <a:r>
              <a:rPr lang="de-DE" sz="1600" i="1" dirty="0" err="1"/>
              <a:t>cloud</a:t>
            </a:r>
            <a:r>
              <a:rPr lang="de-DE" sz="1600" i="1" dirty="0"/>
              <a:t> </a:t>
            </a:r>
            <a:r>
              <a:rPr lang="de-DE" sz="1600" i="1" dirty="0" err="1"/>
              <a:t>as</a:t>
            </a:r>
            <a:r>
              <a:rPr lang="de-DE" sz="1600" i="1" dirty="0"/>
              <a:t> </a:t>
            </a:r>
            <a:r>
              <a:rPr lang="de-DE" sz="1600" i="1" dirty="0" err="1"/>
              <a:t>part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NextGenerationEU</a:t>
            </a:r>
            <a:r>
              <a:rPr lang="de-DE" sz="1600" i="1" dirty="0"/>
              <a:t> - </a:t>
            </a:r>
            <a:r>
              <a:rPr lang="de-DE" sz="1600" i="1" dirty="0" err="1"/>
              <a:t>based</a:t>
            </a:r>
            <a:r>
              <a:rPr lang="de-DE" sz="1600" i="1" dirty="0"/>
              <a:t> on </a:t>
            </a:r>
            <a:r>
              <a:rPr lang="de-DE" sz="1600" b="1" i="1" dirty="0" err="1">
                <a:latin typeface="Frutiger LT Com 45 Light" panose="020B0303030504020204" pitchFamily="34" charset="0"/>
              </a:rPr>
              <a:t>GaiaX</a:t>
            </a:r>
            <a:r>
              <a:rPr lang="de-DE" sz="1600" i="1" dirty="0"/>
              <a:t>.«</a:t>
            </a:r>
          </a:p>
        </p:txBody>
      </p:sp>
    </p:spTree>
    <p:extLst>
      <p:ext uri="{BB962C8B-B14F-4D97-AF65-F5344CB8AC3E}">
        <p14:creationId xmlns:p14="http://schemas.microsoft.com/office/powerpoint/2010/main" val="16605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 and Sharing Evolution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9753" y="3632162"/>
            <a:ext cx="1583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/>
              <a:t>Bilateral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  <p:sp>
        <p:nvSpPr>
          <p:cNvPr id="9" name="Textfeld 8"/>
          <p:cNvSpPr txBox="1"/>
          <p:nvPr/>
        </p:nvSpPr>
        <p:spPr>
          <a:xfrm>
            <a:off x="3231869" y="3632162"/>
            <a:ext cx="2159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 err="1"/>
              <a:t>Closed</a:t>
            </a:r>
            <a:r>
              <a:rPr lang="de-DE" sz="1500" dirty="0"/>
              <a:t> </a:t>
            </a:r>
            <a:r>
              <a:rPr lang="de-DE" sz="1500" dirty="0" err="1"/>
              <a:t>group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809703" y="1448362"/>
            <a:ext cx="7524595" cy="1974530"/>
            <a:chOff x="1172000" y="1930759"/>
            <a:chExt cx="10035406" cy="2633392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172000" y="3001924"/>
              <a:ext cx="1631916" cy="485500"/>
              <a:chOff x="1391296" y="3615434"/>
              <a:chExt cx="1631916" cy="485500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1391296" y="362099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2543274" y="361543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535277" y="375941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2687255" y="375941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68" name="Gerader Verbinder 67"/>
              <p:cNvCxnSpPr>
                <a:stCxn id="64" idx="6"/>
                <a:endCxn id="65" idx="2"/>
              </p:cNvCxnSpPr>
              <p:nvPr/>
            </p:nvCxnSpPr>
            <p:spPr>
              <a:xfrm flipV="1">
                <a:off x="1871234" y="3855403"/>
                <a:ext cx="672040" cy="556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>
            <a:xfrm>
              <a:off x="4690418" y="2424380"/>
              <a:ext cx="2303903" cy="1645655"/>
              <a:chOff x="4847230" y="2970419"/>
              <a:chExt cx="2303903" cy="1645655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4847230" y="3279381"/>
                <a:ext cx="479938" cy="47115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4991211" y="3418096"/>
                <a:ext cx="191975" cy="1884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671195" y="297041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815176" y="311440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6671195" y="3546408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815176" y="369039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6671195" y="413613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815176" y="4280117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4847230" y="3991856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4991211" y="4017118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4898860" y="4220292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102986" y="4199734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57" name="Gerader Verbinder 56"/>
              <p:cNvCxnSpPr>
                <a:stCxn id="45" idx="6"/>
                <a:endCxn id="47" idx="2"/>
              </p:cNvCxnSpPr>
              <p:nvPr/>
            </p:nvCxnSpPr>
            <p:spPr>
              <a:xfrm flipV="1">
                <a:off x="5327167" y="3210389"/>
                <a:ext cx="1344028" cy="3045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stCxn id="45" idx="6"/>
                <a:endCxn id="49" idx="2"/>
              </p:cNvCxnSpPr>
              <p:nvPr/>
            </p:nvCxnSpPr>
            <p:spPr>
              <a:xfrm>
                <a:off x="5327167" y="3514961"/>
                <a:ext cx="1344028" cy="2714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stCxn id="45" idx="6"/>
                <a:endCxn id="51" idx="2"/>
              </p:cNvCxnSpPr>
              <p:nvPr/>
            </p:nvCxnSpPr>
            <p:spPr>
              <a:xfrm>
                <a:off x="5327167" y="3514961"/>
                <a:ext cx="1344028" cy="8611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stCxn id="53" idx="6"/>
                <a:endCxn id="49" idx="2"/>
              </p:cNvCxnSpPr>
              <p:nvPr/>
            </p:nvCxnSpPr>
            <p:spPr>
              <a:xfrm flipV="1">
                <a:off x="5327167" y="3786378"/>
                <a:ext cx="1344028" cy="44544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stCxn id="53" idx="6"/>
                <a:endCxn id="51" idx="2"/>
              </p:cNvCxnSpPr>
              <p:nvPr/>
            </p:nvCxnSpPr>
            <p:spPr>
              <a:xfrm>
                <a:off x="5327167" y="4231825"/>
                <a:ext cx="1344028" cy="1442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stCxn id="53" idx="6"/>
                <a:endCxn id="47" idx="2"/>
              </p:cNvCxnSpPr>
              <p:nvPr/>
            </p:nvCxnSpPr>
            <p:spPr>
              <a:xfrm flipV="1">
                <a:off x="5327167" y="3210389"/>
                <a:ext cx="1344028" cy="102143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stCxn id="45" idx="4"/>
                <a:endCxn id="53" idx="0"/>
              </p:cNvCxnSpPr>
              <p:nvPr/>
            </p:nvCxnSpPr>
            <p:spPr>
              <a:xfrm>
                <a:off x="5087199" y="3750540"/>
                <a:ext cx="0" cy="2413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8208836" y="1930759"/>
              <a:ext cx="2998570" cy="2633392"/>
              <a:chOff x="8461672" y="2727690"/>
              <a:chExt cx="2998570" cy="2633392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8461672" y="2865130"/>
                <a:ext cx="2879945" cy="24959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0511121" y="331790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0655103" y="346189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9559353" y="3144229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697683" y="4707880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8783208" y="348742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8927189" y="3631406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0511121" y="4220291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0655103" y="4364273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9655341" y="3926054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9799322" y="4070035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8816631" y="4348823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8960613" y="4492804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0980304" y="2727690"/>
                <a:ext cx="479938" cy="479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050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11124286" y="287167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9848559" y="4851861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9703335" y="3288210"/>
                <a:ext cx="191975" cy="191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9" name="Gerader Verbinder 28"/>
              <p:cNvCxnSpPr>
                <a:stCxn id="17" idx="7"/>
                <a:endCxn id="15" idx="2"/>
              </p:cNvCxnSpPr>
              <p:nvPr/>
            </p:nvCxnSpPr>
            <p:spPr>
              <a:xfrm flipV="1">
                <a:off x="9192860" y="3384199"/>
                <a:ext cx="366494" cy="1735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15" idx="4"/>
                <a:endCxn id="21" idx="0"/>
              </p:cNvCxnSpPr>
              <p:nvPr/>
            </p:nvCxnSpPr>
            <p:spPr>
              <a:xfrm>
                <a:off x="9799322" y="3624167"/>
                <a:ext cx="95988" cy="3018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1" idx="7"/>
                <a:endCxn id="13" idx="3"/>
              </p:cNvCxnSpPr>
              <p:nvPr/>
            </p:nvCxnSpPr>
            <p:spPr>
              <a:xfrm flipV="1">
                <a:off x="10064994" y="3727561"/>
                <a:ext cx="516414" cy="2687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25" idx="2"/>
                <a:endCxn id="15" idx="7"/>
              </p:cNvCxnSpPr>
              <p:nvPr/>
            </p:nvCxnSpPr>
            <p:spPr>
              <a:xfrm flipH="1">
                <a:off x="9969006" y="2967659"/>
                <a:ext cx="1011299" cy="2468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stCxn id="25" idx="3"/>
                <a:endCxn id="13" idx="7"/>
              </p:cNvCxnSpPr>
              <p:nvPr/>
            </p:nvCxnSpPr>
            <p:spPr>
              <a:xfrm flipH="1">
                <a:off x="10920774" y="3137342"/>
                <a:ext cx="129816" cy="25085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stCxn id="13" idx="4"/>
                <a:endCxn id="19" idx="0"/>
              </p:cNvCxnSpPr>
              <p:nvPr/>
            </p:nvCxnSpPr>
            <p:spPr>
              <a:xfrm>
                <a:off x="10751090" y="3797847"/>
                <a:ext cx="0" cy="42244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stCxn id="21" idx="5"/>
                <a:endCxn id="19" idx="2"/>
              </p:cNvCxnSpPr>
              <p:nvPr/>
            </p:nvCxnSpPr>
            <p:spPr>
              <a:xfrm>
                <a:off x="10064993" y="4335706"/>
                <a:ext cx="446129" cy="1245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stCxn id="21" idx="3"/>
                <a:endCxn id="23" idx="7"/>
              </p:cNvCxnSpPr>
              <p:nvPr/>
            </p:nvCxnSpPr>
            <p:spPr>
              <a:xfrm flipH="1">
                <a:off x="9226284" y="4335706"/>
                <a:ext cx="499343" cy="83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stCxn id="17" idx="4"/>
                <a:endCxn id="23" idx="0"/>
              </p:cNvCxnSpPr>
              <p:nvPr/>
            </p:nvCxnSpPr>
            <p:spPr>
              <a:xfrm>
                <a:off x="9023177" y="3967363"/>
                <a:ext cx="33424" cy="3814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16" idx="2"/>
                <a:endCxn id="23" idx="5"/>
              </p:cNvCxnSpPr>
              <p:nvPr/>
            </p:nvCxnSpPr>
            <p:spPr>
              <a:xfrm flipH="1" flipV="1">
                <a:off x="9226284" y="4758476"/>
                <a:ext cx="471400" cy="1893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stCxn id="19" idx="3"/>
                <a:endCxn id="16" idx="6"/>
              </p:cNvCxnSpPr>
              <p:nvPr/>
            </p:nvCxnSpPr>
            <p:spPr>
              <a:xfrm flipH="1">
                <a:off x="10177622" y="4629944"/>
                <a:ext cx="403786" cy="3179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stCxn id="21" idx="4"/>
                <a:endCxn id="16" idx="0"/>
              </p:cNvCxnSpPr>
              <p:nvPr/>
            </p:nvCxnSpPr>
            <p:spPr>
              <a:xfrm>
                <a:off x="9895311" y="4405991"/>
                <a:ext cx="42342" cy="3018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stCxn id="15" idx="3"/>
                <a:endCxn id="23" idx="7"/>
              </p:cNvCxnSpPr>
              <p:nvPr/>
            </p:nvCxnSpPr>
            <p:spPr>
              <a:xfrm flipH="1">
                <a:off x="9226284" y="3553882"/>
                <a:ext cx="403355" cy="865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stCxn id="15" idx="6"/>
                <a:endCxn id="13" idx="2"/>
              </p:cNvCxnSpPr>
              <p:nvPr/>
            </p:nvCxnSpPr>
            <p:spPr>
              <a:xfrm>
                <a:off x="10039291" y="3384199"/>
                <a:ext cx="471831" cy="1736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3" idx="2"/>
                <a:endCxn id="17" idx="6"/>
              </p:cNvCxnSpPr>
              <p:nvPr/>
            </p:nvCxnSpPr>
            <p:spPr>
              <a:xfrm flipH="1">
                <a:off x="9263146" y="3557879"/>
                <a:ext cx="1247976" cy="1695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stCxn id="25" idx="4"/>
                <a:endCxn id="19" idx="7"/>
              </p:cNvCxnSpPr>
              <p:nvPr/>
            </p:nvCxnSpPr>
            <p:spPr>
              <a:xfrm flipH="1">
                <a:off x="10920773" y="3207627"/>
                <a:ext cx="299500" cy="1082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feld 10"/>
          <p:cNvSpPr txBox="1"/>
          <p:nvPr/>
        </p:nvSpPr>
        <p:spPr>
          <a:xfrm>
            <a:off x="5945697" y="3632162"/>
            <a:ext cx="243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/>
              <a:t>Open </a:t>
            </a:r>
            <a:r>
              <a:rPr lang="de-DE" sz="1500" dirty="0" err="1"/>
              <a:t>and</a:t>
            </a:r>
            <a:r>
              <a:rPr lang="de-DE" sz="1500" dirty="0"/>
              <a:t> </a:t>
            </a:r>
            <a:r>
              <a:rPr lang="de-DE" sz="1500" dirty="0" err="1"/>
              <a:t>dynamic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exchange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799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Scenarios and Tasks</a:t>
            </a:r>
          </a:p>
        </p:txBody>
      </p:sp>
    </p:spTree>
    <p:extLst>
      <p:ext uri="{BB962C8B-B14F-4D97-AF65-F5344CB8AC3E}">
        <p14:creationId xmlns:p14="http://schemas.microsoft.com/office/powerpoint/2010/main" val="24035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AAB3C-A38B-7249-B057-82BD7FC71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Derived from real-world projects using the EDC</a:t>
            </a:r>
          </a:p>
          <a:p>
            <a:r>
              <a:rPr lang="en-US" dirty="0"/>
              <a:t>Participants in a dataspace want to advertise, discover, and share data </a:t>
            </a:r>
          </a:p>
          <a:p>
            <a:pPr lvl="1"/>
            <a:r>
              <a:rPr lang="en-US" dirty="0"/>
              <a:t>Some data is private to a subset of the dataspace</a:t>
            </a:r>
          </a:p>
          <a:p>
            <a:pPr lvl="1"/>
            <a:r>
              <a:rPr lang="en-US" dirty="0"/>
              <a:t>Efficiently query data across the dataspace, at scale</a:t>
            </a:r>
          </a:p>
          <a:p>
            <a:r>
              <a:rPr lang="en-US" dirty="0"/>
              <a:t>Make a Data Service available to others based on the dataspace trust model</a:t>
            </a:r>
          </a:p>
          <a:p>
            <a:pPr lvl="1"/>
            <a:r>
              <a:rPr lang="en-US" dirty="0"/>
              <a:t>Centralized and decentralized identity </a:t>
            </a:r>
          </a:p>
          <a:p>
            <a:pPr lvl="1"/>
            <a:r>
              <a:rPr lang="en-US" dirty="0"/>
              <a:t>Usage and access policies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D5C42-CBF7-464F-8BF8-04E060F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Scenarios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C3232D-5373-5943-9898-282E749F23DD}"/>
              </a:ext>
            </a:extLst>
          </p:cNvPr>
          <p:cNvGrpSpPr/>
          <p:nvPr/>
        </p:nvGrpSpPr>
        <p:grpSpPr>
          <a:xfrm>
            <a:off x="5139294" y="516499"/>
            <a:ext cx="1466890" cy="595640"/>
            <a:chOff x="3154641" y="1801553"/>
            <a:chExt cx="1463836" cy="594400"/>
          </a:xfrm>
        </p:grpSpPr>
        <p:pic>
          <p:nvPicPr>
            <p:cNvPr id="5" name="Grafik 3">
              <a:extLst>
                <a:ext uri="{FF2B5EF4-FFF2-40B4-BE49-F238E27FC236}">
                  <a16:creationId xmlns:a16="http://schemas.microsoft.com/office/drawing/2014/main" id="{E16DE61E-B2B6-1244-98B5-7361CBAF5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641" y="1801553"/>
              <a:ext cx="594400" cy="5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7BFC13-2F83-8846-9612-A0867FCF8094}"/>
                </a:ext>
              </a:extLst>
            </p:cNvPr>
            <p:cNvSpPr txBox="1"/>
            <p:nvPr/>
          </p:nvSpPr>
          <p:spPr>
            <a:xfrm>
              <a:off x="3677194" y="1944864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Catena-X</a:t>
              </a: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4985DDD0-A292-9743-99CF-57FFE2C4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26" y="708554"/>
            <a:ext cx="1392958" cy="2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Participants maintain control over their identities</a:t>
            </a:r>
          </a:p>
          <a:p>
            <a:pPr lvl="1"/>
            <a:r>
              <a:rPr lang="en-US" dirty="0"/>
              <a:t>Support for centralized and federated identity models</a:t>
            </a:r>
          </a:p>
          <a:p>
            <a:r>
              <a:rPr lang="en-US" sz="1800" dirty="0"/>
              <a:t>Participants maintain control over which other participants they trust</a:t>
            </a:r>
          </a:p>
          <a:p>
            <a:pPr lvl="1"/>
            <a:r>
              <a:rPr lang="en-US" dirty="0"/>
              <a:t>Policy-based access control </a:t>
            </a:r>
          </a:p>
          <a:p>
            <a:r>
              <a:rPr lang="en-US" dirty="0"/>
              <a:t>Participants maintain control over their data</a:t>
            </a:r>
          </a:p>
          <a:p>
            <a:pPr lvl="1"/>
            <a:r>
              <a:rPr lang="en-US" dirty="0"/>
              <a:t>Some data may be private to a subset of the dataspace</a:t>
            </a:r>
          </a:p>
          <a:p>
            <a:pPr lvl="1"/>
            <a:r>
              <a:rPr lang="en-US" dirty="0"/>
              <a:t>Usage policies are transparent and transmitted with data</a:t>
            </a:r>
          </a:p>
          <a:p>
            <a:pPr lvl="1"/>
            <a:r>
              <a:rPr lang="en-US" dirty="0"/>
              <a:t>Automated enforcement or a reasonable expectation of data usage policy enforcement</a:t>
            </a:r>
          </a:p>
          <a:p>
            <a:pPr marL="114300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Dataspace Principles</a:t>
            </a:r>
          </a:p>
        </p:txBody>
      </p:sp>
    </p:spTree>
    <p:extLst>
      <p:ext uri="{BB962C8B-B14F-4D97-AF65-F5344CB8AC3E}">
        <p14:creationId xmlns:p14="http://schemas.microsoft.com/office/powerpoint/2010/main" val="33760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903" y="1107795"/>
            <a:ext cx="8387672" cy="3537000"/>
          </a:xfrm>
        </p:spPr>
        <p:txBody>
          <a:bodyPr/>
          <a:lstStyle/>
          <a:p>
            <a:r>
              <a:rPr lang="en-US" dirty="0"/>
              <a:t>Embrace heterogeneity</a:t>
            </a:r>
          </a:p>
          <a:p>
            <a:pPr lvl="1"/>
            <a:r>
              <a:rPr lang="en-US" dirty="0"/>
              <a:t>Cross cloud, on-premise, edge</a:t>
            </a:r>
          </a:p>
          <a:p>
            <a:pPr lvl="1"/>
            <a:r>
              <a:rPr lang="en-US" dirty="0"/>
              <a:t>Data diversity: streaming, large data, event-based systems</a:t>
            </a:r>
          </a:p>
          <a:p>
            <a:r>
              <a:rPr lang="en-US" dirty="0"/>
              <a:t>Enable interoperability</a:t>
            </a:r>
          </a:p>
          <a:p>
            <a:pPr lvl="1"/>
            <a:r>
              <a:rPr lang="en-US" dirty="0"/>
              <a:t>Policy semantics</a:t>
            </a:r>
          </a:p>
          <a:p>
            <a:pPr lvl="1"/>
            <a:r>
              <a:rPr lang="en-US" dirty="0"/>
              <a:t>Data exchange technologies</a:t>
            </a:r>
          </a:p>
          <a:p>
            <a:r>
              <a:rPr lang="en-US" dirty="0"/>
              <a:t>Support scale</a:t>
            </a:r>
          </a:p>
          <a:p>
            <a:pPr lvl="1"/>
            <a:r>
              <a:rPr lang="en-US" dirty="0"/>
              <a:t>Thousands of participants</a:t>
            </a:r>
          </a:p>
          <a:p>
            <a:r>
              <a:rPr lang="en-US" dirty="0"/>
              <a:t>Accommodate change and evolution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F345C3-3E2B-3A40-A4D6-D7334D238086}"/>
              </a:ext>
            </a:extLst>
          </p:cNvPr>
          <p:cNvGrpSpPr/>
          <p:nvPr/>
        </p:nvGrpSpPr>
        <p:grpSpPr>
          <a:xfrm>
            <a:off x="4276169" y="2633794"/>
            <a:ext cx="3563524" cy="2011001"/>
            <a:chOff x="1438373" y="1057207"/>
            <a:chExt cx="5986563" cy="3378393"/>
          </a:xfrm>
        </p:grpSpPr>
        <p:sp>
          <p:nvSpPr>
            <p:cNvPr id="5" name="Ellipse 90">
              <a:extLst>
                <a:ext uri="{FF2B5EF4-FFF2-40B4-BE49-F238E27FC236}">
                  <a16:creationId xmlns:a16="http://schemas.microsoft.com/office/drawing/2014/main" id="{5093A7A1-BF5A-E140-887A-92CA941311F5}"/>
                </a:ext>
              </a:extLst>
            </p:cNvPr>
            <p:cNvSpPr/>
            <p:nvPr/>
          </p:nvSpPr>
          <p:spPr>
            <a:xfrm rot="9150231">
              <a:off x="3765354" y="1999940"/>
              <a:ext cx="3659582" cy="24356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6" name="Ellipse 3">
              <a:extLst>
                <a:ext uri="{FF2B5EF4-FFF2-40B4-BE49-F238E27FC236}">
                  <a16:creationId xmlns:a16="http://schemas.microsoft.com/office/drawing/2014/main" id="{DEA6D6B8-D749-1D48-A975-ADBD7CA5B11A}"/>
                </a:ext>
              </a:extLst>
            </p:cNvPr>
            <p:cNvSpPr/>
            <p:nvPr/>
          </p:nvSpPr>
          <p:spPr>
            <a:xfrm rot="1495770">
              <a:off x="1438373" y="1638355"/>
              <a:ext cx="4533619" cy="257197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ADBF57F-BD7B-1E4E-B234-89B518731329}"/>
                </a:ext>
              </a:extLst>
            </p:cNvPr>
            <p:cNvSpPr/>
            <p:nvPr/>
          </p:nvSpPr>
          <p:spPr>
            <a:xfrm>
              <a:off x="2728230" y="2074774"/>
              <a:ext cx="359860" cy="3598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C408B2-BF58-D241-AC16-7A750BA0B3B4}"/>
                </a:ext>
              </a:extLst>
            </p:cNvPr>
            <p:cNvSpPr/>
            <p:nvPr/>
          </p:nvSpPr>
          <p:spPr>
            <a:xfrm>
              <a:off x="2831951" y="3351688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BE60D67-B8CF-3A40-9205-8EC7887D1EAF}"/>
                </a:ext>
              </a:extLst>
            </p:cNvPr>
            <p:cNvSpPr/>
            <p:nvPr/>
          </p:nvSpPr>
          <p:spPr>
            <a:xfrm>
              <a:off x="2146273" y="2332103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D4EBC72-21CB-D14F-9A8F-AFC604571EC8}"/>
                </a:ext>
              </a:extLst>
            </p:cNvPr>
            <p:cNvSpPr/>
            <p:nvPr/>
          </p:nvSpPr>
          <p:spPr>
            <a:xfrm>
              <a:off x="2254231" y="2440062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66658E6-7213-E445-BA65-CE0FB3BACCCE}"/>
                </a:ext>
              </a:extLst>
            </p:cNvPr>
            <p:cNvSpPr/>
            <p:nvPr/>
          </p:nvSpPr>
          <p:spPr>
            <a:xfrm>
              <a:off x="3441870" y="2881610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42FE2F1-77BA-6A4D-B721-0D6ED06C30A6}"/>
                </a:ext>
              </a:extLst>
            </p:cNvPr>
            <p:cNvSpPr/>
            <p:nvPr/>
          </p:nvSpPr>
          <p:spPr>
            <a:xfrm>
              <a:off x="3549829" y="2989569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D12EA6-DAFB-AF4E-9C2E-F3E8CDF64685}"/>
                </a:ext>
              </a:extLst>
            </p:cNvPr>
            <p:cNvSpPr/>
            <p:nvPr/>
          </p:nvSpPr>
          <p:spPr>
            <a:xfrm>
              <a:off x="2800202" y="2660990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ED18DFE-DDE1-E94A-8340-BD06216176DA}"/>
                </a:ext>
              </a:extLst>
            </p:cNvPr>
            <p:cNvSpPr/>
            <p:nvPr/>
          </p:nvSpPr>
          <p:spPr>
            <a:xfrm>
              <a:off x="2908160" y="2768948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44EB248-1722-2D4E-ADBD-726BB6A049B5}"/>
                </a:ext>
              </a:extLst>
            </p:cNvPr>
            <p:cNvSpPr/>
            <p:nvPr/>
          </p:nvSpPr>
          <p:spPr>
            <a:xfrm>
              <a:off x="2171334" y="2977984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9E31FEE-1902-1646-AD53-FB19C73F6669}"/>
                </a:ext>
              </a:extLst>
            </p:cNvPr>
            <p:cNvSpPr/>
            <p:nvPr/>
          </p:nvSpPr>
          <p:spPr>
            <a:xfrm>
              <a:off x="2279292" y="3085942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643F90F-AAC0-8F4F-B4A4-452A017DF4AA}"/>
                </a:ext>
              </a:extLst>
            </p:cNvPr>
            <p:cNvSpPr/>
            <p:nvPr/>
          </p:nvSpPr>
          <p:spPr>
            <a:xfrm>
              <a:off x="3793666" y="1762451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26EF15A-E29C-224C-8E3A-4B1CE7318EB2}"/>
                </a:ext>
              </a:extLst>
            </p:cNvPr>
            <p:cNvSpPr/>
            <p:nvPr/>
          </p:nvSpPr>
          <p:spPr>
            <a:xfrm>
              <a:off x="3901625" y="1870409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081162F-09A2-744C-917B-67613301EE10}"/>
                </a:ext>
              </a:extLst>
            </p:cNvPr>
            <p:cNvSpPr/>
            <p:nvPr/>
          </p:nvSpPr>
          <p:spPr>
            <a:xfrm>
              <a:off x="2945078" y="3459646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r Verbinder 20">
              <a:extLst>
                <a:ext uri="{FF2B5EF4-FFF2-40B4-BE49-F238E27FC236}">
                  <a16:creationId xmlns:a16="http://schemas.microsoft.com/office/drawing/2014/main" id="{10353892-C7D2-3849-9A27-588B100EC0E7}"/>
                </a:ext>
              </a:extLst>
            </p:cNvPr>
            <p:cNvCxnSpPr>
              <a:stCxn id="9" idx="7"/>
              <a:endCxn id="7" idx="2"/>
            </p:cNvCxnSpPr>
            <p:nvPr/>
          </p:nvCxnSpPr>
          <p:spPr>
            <a:xfrm flipV="1">
              <a:off x="2453432" y="2254705"/>
              <a:ext cx="274799" cy="13010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1">
              <a:extLst>
                <a:ext uri="{FF2B5EF4-FFF2-40B4-BE49-F238E27FC236}">
                  <a16:creationId xmlns:a16="http://schemas.microsoft.com/office/drawing/2014/main" id="{5B043D7C-233D-224D-BB51-8A1BEBFC7B1A}"/>
                </a:ext>
              </a:extLst>
            </p:cNvPr>
            <p:cNvCxnSpPr>
              <a:stCxn id="7" idx="4"/>
              <a:endCxn id="13" idx="0"/>
            </p:cNvCxnSpPr>
            <p:nvPr/>
          </p:nvCxnSpPr>
          <p:spPr>
            <a:xfrm>
              <a:off x="2908160" y="2434634"/>
              <a:ext cx="71972" cy="226356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3">
              <a:extLst>
                <a:ext uri="{FF2B5EF4-FFF2-40B4-BE49-F238E27FC236}">
                  <a16:creationId xmlns:a16="http://schemas.microsoft.com/office/drawing/2014/main" id="{DDF25DB4-84C9-DA4F-9964-427D098FB4E3}"/>
                </a:ext>
              </a:extLst>
            </p:cNvPr>
            <p:cNvCxnSpPr>
              <a:stCxn id="17" idx="2"/>
              <a:endCxn id="7" idx="7"/>
            </p:cNvCxnSpPr>
            <p:nvPr/>
          </p:nvCxnSpPr>
          <p:spPr>
            <a:xfrm flipH="1">
              <a:off x="3035390" y="1942381"/>
              <a:ext cx="758277" cy="1850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4">
              <a:extLst>
                <a:ext uri="{FF2B5EF4-FFF2-40B4-BE49-F238E27FC236}">
                  <a16:creationId xmlns:a16="http://schemas.microsoft.com/office/drawing/2014/main" id="{BF893A1E-3B21-1241-A370-1234C3D10E49}"/>
                </a:ext>
              </a:extLst>
            </p:cNvPr>
            <p:cNvCxnSpPr>
              <a:stCxn id="17" idx="3"/>
              <a:endCxn id="13" idx="7"/>
            </p:cNvCxnSpPr>
            <p:nvPr/>
          </p:nvCxnSpPr>
          <p:spPr>
            <a:xfrm flipH="1">
              <a:off x="3107362" y="2069611"/>
              <a:ext cx="739004" cy="64407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6">
              <a:extLst>
                <a:ext uri="{FF2B5EF4-FFF2-40B4-BE49-F238E27FC236}">
                  <a16:creationId xmlns:a16="http://schemas.microsoft.com/office/drawing/2014/main" id="{9D62B6D3-CBE0-274B-8459-8BA3CBB6D435}"/>
                </a:ext>
              </a:extLst>
            </p:cNvPr>
            <p:cNvCxnSpPr>
              <a:stCxn id="13" idx="5"/>
              <a:endCxn id="11" idx="2"/>
            </p:cNvCxnSpPr>
            <p:nvPr/>
          </p:nvCxnSpPr>
          <p:spPr>
            <a:xfrm>
              <a:off x="3107362" y="2968149"/>
              <a:ext cx="334510" cy="9339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7">
              <a:extLst>
                <a:ext uri="{FF2B5EF4-FFF2-40B4-BE49-F238E27FC236}">
                  <a16:creationId xmlns:a16="http://schemas.microsoft.com/office/drawing/2014/main" id="{A89E0CC5-D083-3B42-A9DE-3D646214432B}"/>
                </a:ext>
              </a:extLst>
            </p:cNvPr>
            <p:cNvCxnSpPr>
              <a:stCxn id="13" idx="3"/>
              <a:endCxn id="15" idx="7"/>
            </p:cNvCxnSpPr>
            <p:nvPr/>
          </p:nvCxnSpPr>
          <p:spPr>
            <a:xfrm flipH="1">
              <a:off x="2478494" y="2968149"/>
              <a:ext cx="374410" cy="6253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8">
              <a:extLst>
                <a:ext uri="{FF2B5EF4-FFF2-40B4-BE49-F238E27FC236}">
                  <a16:creationId xmlns:a16="http://schemas.microsoft.com/office/drawing/2014/main" id="{CAE2B052-47DE-D048-AFEA-92BC0FD2EFFF}"/>
                </a:ext>
              </a:extLst>
            </p:cNvPr>
            <p:cNvCxnSpPr>
              <a:stCxn id="9" idx="4"/>
              <a:endCxn id="15" idx="0"/>
            </p:cNvCxnSpPr>
            <p:nvPr/>
          </p:nvCxnSpPr>
          <p:spPr>
            <a:xfrm>
              <a:off x="2326203" y="2691964"/>
              <a:ext cx="25061" cy="28602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9">
              <a:extLst>
                <a:ext uri="{FF2B5EF4-FFF2-40B4-BE49-F238E27FC236}">
                  <a16:creationId xmlns:a16="http://schemas.microsoft.com/office/drawing/2014/main" id="{4C981C9D-1A27-B749-87B4-D60163CCD787}"/>
                </a:ext>
              </a:extLst>
            </p:cNvPr>
            <p:cNvCxnSpPr>
              <a:stCxn id="8" idx="2"/>
              <a:endCxn id="15" idx="5"/>
            </p:cNvCxnSpPr>
            <p:nvPr/>
          </p:nvCxnSpPr>
          <p:spPr>
            <a:xfrm flipH="1" flipV="1">
              <a:off x="2478494" y="3285144"/>
              <a:ext cx="353457" cy="24647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30">
              <a:extLst>
                <a:ext uri="{FF2B5EF4-FFF2-40B4-BE49-F238E27FC236}">
                  <a16:creationId xmlns:a16="http://schemas.microsoft.com/office/drawing/2014/main" id="{D5662295-9B2E-784B-A996-8A2922270A73}"/>
                </a:ext>
              </a:extLst>
            </p:cNvPr>
            <p:cNvCxnSpPr>
              <a:stCxn id="11" idx="3"/>
              <a:endCxn id="8" idx="6"/>
            </p:cNvCxnSpPr>
            <p:nvPr/>
          </p:nvCxnSpPr>
          <p:spPr>
            <a:xfrm flipH="1">
              <a:off x="3191811" y="3188771"/>
              <a:ext cx="302760" cy="34284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31">
              <a:extLst>
                <a:ext uri="{FF2B5EF4-FFF2-40B4-BE49-F238E27FC236}">
                  <a16:creationId xmlns:a16="http://schemas.microsoft.com/office/drawing/2014/main" id="{C192A2A6-04E9-A547-BECB-C2DA23923770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>
              <a:off x="2980132" y="3020850"/>
              <a:ext cx="31748" cy="33083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32">
              <a:extLst>
                <a:ext uri="{FF2B5EF4-FFF2-40B4-BE49-F238E27FC236}">
                  <a16:creationId xmlns:a16="http://schemas.microsoft.com/office/drawing/2014/main" id="{9FB1E901-C068-8E4F-8DC6-4CAAB70AF1A8}"/>
                </a:ext>
              </a:extLst>
            </p:cNvPr>
            <p:cNvCxnSpPr>
              <a:stCxn id="7" idx="3"/>
              <a:endCxn id="15" idx="7"/>
            </p:cNvCxnSpPr>
            <p:nvPr/>
          </p:nvCxnSpPr>
          <p:spPr>
            <a:xfrm flipH="1">
              <a:off x="2478494" y="2381934"/>
              <a:ext cx="302437" cy="64875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5">
              <a:extLst>
                <a:ext uri="{FF2B5EF4-FFF2-40B4-BE49-F238E27FC236}">
                  <a16:creationId xmlns:a16="http://schemas.microsoft.com/office/drawing/2014/main" id="{B0DC7F07-3E8E-F544-8106-201AD1F64489}"/>
                </a:ext>
              </a:extLst>
            </p:cNvPr>
            <p:cNvCxnSpPr>
              <a:stCxn id="17" idx="4"/>
              <a:endCxn id="11" idx="7"/>
            </p:cNvCxnSpPr>
            <p:nvPr/>
          </p:nvCxnSpPr>
          <p:spPr>
            <a:xfrm flipH="1">
              <a:off x="3749029" y="2122310"/>
              <a:ext cx="224567" cy="81200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8">
              <a:extLst>
                <a:ext uri="{FF2B5EF4-FFF2-40B4-BE49-F238E27FC236}">
                  <a16:creationId xmlns:a16="http://schemas.microsoft.com/office/drawing/2014/main" id="{F9F68556-BDD6-9143-8B20-0D780BBE3DB0}"/>
                </a:ext>
              </a:extLst>
            </p:cNvPr>
            <p:cNvSpPr/>
            <p:nvPr/>
          </p:nvSpPr>
          <p:spPr>
            <a:xfrm>
              <a:off x="6685750" y="2158272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33" name="Ellipse 39">
              <a:extLst>
                <a:ext uri="{FF2B5EF4-FFF2-40B4-BE49-F238E27FC236}">
                  <a16:creationId xmlns:a16="http://schemas.microsoft.com/office/drawing/2014/main" id="{D003A701-519F-974D-BD31-86FD660FB966}"/>
                </a:ext>
              </a:extLst>
            </p:cNvPr>
            <p:cNvSpPr/>
            <p:nvPr/>
          </p:nvSpPr>
          <p:spPr>
            <a:xfrm>
              <a:off x="6793709" y="2266230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40">
              <a:extLst>
                <a:ext uri="{FF2B5EF4-FFF2-40B4-BE49-F238E27FC236}">
                  <a16:creationId xmlns:a16="http://schemas.microsoft.com/office/drawing/2014/main" id="{DEAF13E7-41ED-3C45-B326-D27E80FA9525}"/>
                </a:ext>
              </a:extLst>
            </p:cNvPr>
            <p:cNvSpPr/>
            <p:nvPr/>
          </p:nvSpPr>
          <p:spPr>
            <a:xfrm>
              <a:off x="5972110" y="2028046"/>
              <a:ext cx="359860" cy="3598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35" name="Ellipse 41">
              <a:extLst>
                <a:ext uri="{FF2B5EF4-FFF2-40B4-BE49-F238E27FC236}">
                  <a16:creationId xmlns:a16="http://schemas.microsoft.com/office/drawing/2014/main" id="{8FB11CE6-B385-0C44-BAE5-A6BD2F639070}"/>
                </a:ext>
              </a:extLst>
            </p:cNvPr>
            <p:cNvSpPr/>
            <p:nvPr/>
          </p:nvSpPr>
          <p:spPr>
            <a:xfrm>
              <a:off x="6075831" y="3200479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36" name="Ellipse 42">
              <a:extLst>
                <a:ext uri="{FF2B5EF4-FFF2-40B4-BE49-F238E27FC236}">
                  <a16:creationId xmlns:a16="http://schemas.microsoft.com/office/drawing/2014/main" id="{B5771333-0773-C043-AAD7-5B2F946DD281}"/>
                </a:ext>
              </a:extLst>
            </p:cNvPr>
            <p:cNvSpPr/>
            <p:nvPr/>
          </p:nvSpPr>
          <p:spPr>
            <a:xfrm>
              <a:off x="5390153" y="2285375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37" name="Ellipse 43">
              <a:extLst>
                <a:ext uri="{FF2B5EF4-FFF2-40B4-BE49-F238E27FC236}">
                  <a16:creationId xmlns:a16="http://schemas.microsoft.com/office/drawing/2014/main" id="{D5BE87C5-A581-CA41-977A-C3C682A17D3F}"/>
                </a:ext>
              </a:extLst>
            </p:cNvPr>
            <p:cNvSpPr/>
            <p:nvPr/>
          </p:nvSpPr>
          <p:spPr>
            <a:xfrm>
              <a:off x="5498111" y="2393334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44">
              <a:extLst>
                <a:ext uri="{FF2B5EF4-FFF2-40B4-BE49-F238E27FC236}">
                  <a16:creationId xmlns:a16="http://schemas.microsoft.com/office/drawing/2014/main" id="{B01BA2B6-AE4D-7F49-974B-CFCCF2AE9051}"/>
                </a:ext>
              </a:extLst>
            </p:cNvPr>
            <p:cNvSpPr/>
            <p:nvPr/>
          </p:nvSpPr>
          <p:spPr>
            <a:xfrm>
              <a:off x="6685750" y="2834883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39" name="Ellipse 45">
              <a:extLst>
                <a:ext uri="{FF2B5EF4-FFF2-40B4-BE49-F238E27FC236}">
                  <a16:creationId xmlns:a16="http://schemas.microsoft.com/office/drawing/2014/main" id="{2F10FD08-266C-F64B-9489-A43615BE20D0}"/>
                </a:ext>
              </a:extLst>
            </p:cNvPr>
            <p:cNvSpPr/>
            <p:nvPr/>
          </p:nvSpPr>
          <p:spPr>
            <a:xfrm>
              <a:off x="6793709" y="2942841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46">
              <a:extLst>
                <a:ext uri="{FF2B5EF4-FFF2-40B4-BE49-F238E27FC236}">
                  <a16:creationId xmlns:a16="http://schemas.microsoft.com/office/drawing/2014/main" id="{1360B46A-8548-2B47-BC30-143B1D62D5DA}"/>
                </a:ext>
              </a:extLst>
            </p:cNvPr>
            <p:cNvSpPr/>
            <p:nvPr/>
          </p:nvSpPr>
          <p:spPr>
            <a:xfrm>
              <a:off x="6044083" y="2614262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41" name="Ellipse 47">
              <a:extLst>
                <a:ext uri="{FF2B5EF4-FFF2-40B4-BE49-F238E27FC236}">
                  <a16:creationId xmlns:a16="http://schemas.microsoft.com/office/drawing/2014/main" id="{8E52899F-32FA-CF46-A18F-BF26B6A53B53}"/>
                </a:ext>
              </a:extLst>
            </p:cNvPr>
            <p:cNvSpPr/>
            <p:nvPr/>
          </p:nvSpPr>
          <p:spPr>
            <a:xfrm>
              <a:off x="6152041" y="2722220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FC70AADE-11B1-CD41-96EB-CCB3942C33CA}"/>
                </a:ext>
              </a:extLst>
            </p:cNvPr>
            <p:cNvSpPr/>
            <p:nvPr/>
          </p:nvSpPr>
          <p:spPr>
            <a:xfrm>
              <a:off x="5415214" y="2931257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43" name="Ellipse 49">
              <a:extLst>
                <a:ext uri="{FF2B5EF4-FFF2-40B4-BE49-F238E27FC236}">
                  <a16:creationId xmlns:a16="http://schemas.microsoft.com/office/drawing/2014/main" id="{30258778-9826-BB46-A0FB-1A3CE0A25E72}"/>
                </a:ext>
              </a:extLst>
            </p:cNvPr>
            <p:cNvSpPr/>
            <p:nvPr/>
          </p:nvSpPr>
          <p:spPr>
            <a:xfrm>
              <a:off x="5523173" y="3039215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52">
              <a:extLst>
                <a:ext uri="{FF2B5EF4-FFF2-40B4-BE49-F238E27FC236}">
                  <a16:creationId xmlns:a16="http://schemas.microsoft.com/office/drawing/2014/main" id="{17A869AD-25DF-0C46-85D9-0A0FA5149A23}"/>
                </a:ext>
              </a:extLst>
            </p:cNvPr>
            <p:cNvSpPr/>
            <p:nvPr/>
          </p:nvSpPr>
          <p:spPr>
            <a:xfrm>
              <a:off x="6188959" y="3308437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r Verbinder 54">
              <a:extLst>
                <a:ext uri="{FF2B5EF4-FFF2-40B4-BE49-F238E27FC236}">
                  <a16:creationId xmlns:a16="http://schemas.microsoft.com/office/drawing/2014/main" id="{5A2979FC-89C0-8F4A-A25A-B7910322C682}"/>
                </a:ext>
              </a:extLst>
            </p:cNvPr>
            <p:cNvCxnSpPr>
              <a:stCxn id="36" idx="7"/>
              <a:endCxn id="34" idx="2"/>
            </p:cNvCxnSpPr>
            <p:nvPr/>
          </p:nvCxnSpPr>
          <p:spPr>
            <a:xfrm flipV="1">
              <a:off x="5697312" y="2207977"/>
              <a:ext cx="274799" cy="13010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55">
              <a:extLst>
                <a:ext uri="{FF2B5EF4-FFF2-40B4-BE49-F238E27FC236}">
                  <a16:creationId xmlns:a16="http://schemas.microsoft.com/office/drawing/2014/main" id="{8F51A5AD-DAA1-EA4E-953B-3D719344A518}"/>
                </a:ext>
              </a:extLst>
            </p:cNvPr>
            <p:cNvCxnSpPr>
              <a:stCxn id="34" idx="4"/>
              <a:endCxn id="40" idx="0"/>
            </p:cNvCxnSpPr>
            <p:nvPr/>
          </p:nvCxnSpPr>
          <p:spPr>
            <a:xfrm>
              <a:off x="6152040" y="2387907"/>
              <a:ext cx="71972" cy="226356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56">
              <a:extLst>
                <a:ext uri="{FF2B5EF4-FFF2-40B4-BE49-F238E27FC236}">
                  <a16:creationId xmlns:a16="http://schemas.microsoft.com/office/drawing/2014/main" id="{62F62760-BC46-D847-A256-700BC911C314}"/>
                </a:ext>
              </a:extLst>
            </p:cNvPr>
            <p:cNvCxnSpPr>
              <a:stCxn id="40" idx="7"/>
              <a:endCxn id="32" idx="3"/>
            </p:cNvCxnSpPr>
            <p:nvPr/>
          </p:nvCxnSpPr>
          <p:spPr>
            <a:xfrm flipV="1">
              <a:off x="6351242" y="2465431"/>
              <a:ext cx="387210" cy="20153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59">
              <a:extLst>
                <a:ext uri="{FF2B5EF4-FFF2-40B4-BE49-F238E27FC236}">
                  <a16:creationId xmlns:a16="http://schemas.microsoft.com/office/drawing/2014/main" id="{B7847E6B-BE4A-5641-8576-D5F8B657CD1D}"/>
                </a:ext>
              </a:extLst>
            </p:cNvPr>
            <p:cNvCxnSpPr>
              <a:stCxn id="32" idx="4"/>
              <a:endCxn id="38" idx="0"/>
            </p:cNvCxnSpPr>
            <p:nvPr/>
          </p:nvCxnSpPr>
          <p:spPr>
            <a:xfrm>
              <a:off x="6865680" y="2518133"/>
              <a:ext cx="0" cy="31675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60">
              <a:extLst>
                <a:ext uri="{FF2B5EF4-FFF2-40B4-BE49-F238E27FC236}">
                  <a16:creationId xmlns:a16="http://schemas.microsoft.com/office/drawing/2014/main" id="{E1C3F03E-7633-5E47-8CAE-3F380F3CAB47}"/>
                </a:ext>
              </a:extLst>
            </p:cNvPr>
            <p:cNvCxnSpPr>
              <a:stCxn id="40" idx="5"/>
              <a:endCxn id="38" idx="2"/>
            </p:cNvCxnSpPr>
            <p:nvPr/>
          </p:nvCxnSpPr>
          <p:spPr>
            <a:xfrm>
              <a:off x="6351242" y="2921422"/>
              <a:ext cx="334510" cy="9339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61">
              <a:extLst>
                <a:ext uri="{FF2B5EF4-FFF2-40B4-BE49-F238E27FC236}">
                  <a16:creationId xmlns:a16="http://schemas.microsoft.com/office/drawing/2014/main" id="{E226EC63-B4B2-5343-86DC-D2F05769502E}"/>
                </a:ext>
              </a:extLst>
            </p:cNvPr>
            <p:cNvCxnSpPr>
              <a:stCxn id="40" idx="3"/>
              <a:endCxn id="42" idx="7"/>
            </p:cNvCxnSpPr>
            <p:nvPr/>
          </p:nvCxnSpPr>
          <p:spPr>
            <a:xfrm flipH="1">
              <a:off x="5722374" y="2921422"/>
              <a:ext cx="374410" cy="6253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62">
              <a:extLst>
                <a:ext uri="{FF2B5EF4-FFF2-40B4-BE49-F238E27FC236}">
                  <a16:creationId xmlns:a16="http://schemas.microsoft.com/office/drawing/2014/main" id="{E31A317A-8310-3F45-A63C-9E7D3827D70C}"/>
                </a:ext>
              </a:extLst>
            </p:cNvPr>
            <p:cNvCxnSpPr>
              <a:stCxn id="36" idx="4"/>
              <a:endCxn id="42" idx="0"/>
            </p:cNvCxnSpPr>
            <p:nvPr/>
          </p:nvCxnSpPr>
          <p:spPr>
            <a:xfrm>
              <a:off x="5570083" y="2645237"/>
              <a:ext cx="25061" cy="28602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63">
              <a:extLst>
                <a:ext uri="{FF2B5EF4-FFF2-40B4-BE49-F238E27FC236}">
                  <a16:creationId xmlns:a16="http://schemas.microsoft.com/office/drawing/2014/main" id="{F1B89838-6883-D948-AA9C-B6DF500E5F45}"/>
                </a:ext>
              </a:extLst>
            </p:cNvPr>
            <p:cNvCxnSpPr>
              <a:stCxn id="35" idx="2"/>
              <a:endCxn id="42" idx="5"/>
            </p:cNvCxnSpPr>
            <p:nvPr/>
          </p:nvCxnSpPr>
          <p:spPr>
            <a:xfrm flipH="1" flipV="1">
              <a:off x="5722374" y="3238416"/>
              <a:ext cx="353458" cy="1419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64">
              <a:extLst>
                <a:ext uri="{FF2B5EF4-FFF2-40B4-BE49-F238E27FC236}">
                  <a16:creationId xmlns:a16="http://schemas.microsoft.com/office/drawing/2014/main" id="{A28AF373-0621-7945-8BE5-1788F8770C5D}"/>
                </a:ext>
              </a:extLst>
            </p:cNvPr>
            <p:cNvCxnSpPr>
              <a:stCxn id="38" idx="3"/>
              <a:endCxn id="35" idx="6"/>
            </p:cNvCxnSpPr>
            <p:nvPr/>
          </p:nvCxnSpPr>
          <p:spPr>
            <a:xfrm flipH="1">
              <a:off x="6435691" y="3142043"/>
              <a:ext cx="302761" cy="23836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65">
              <a:extLst>
                <a:ext uri="{FF2B5EF4-FFF2-40B4-BE49-F238E27FC236}">
                  <a16:creationId xmlns:a16="http://schemas.microsoft.com/office/drawing/2014/main" id="{B6729862-507E-2442-A6A5-D77A9ABDA0D7}"/>
                </a:ext>
              </a:extLst>
            </p:cNvPr>
            <p:cNvCxnSpPr>
              <a:stCxn id="40" idx="4"/>
              <a:endCxn id="35" idx="0"/>
            </p:cNvCxnSpPr>
            <p:nvPr/>
          </p:nvCxnSpPr>
          <p:spPr>
            <a:xfrm>
              <a:off x="6224013" y="2974122"/>
              <a:ext cx="31748" cy="22635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66">
              <a:extLst>
                <a:ext uri="{FF2B5EF4-FFF2-40B4-BE49-F238E27FC236}">
                  <a16:creationId xmlns:a16="http://schemas.microsoft.com/office/drawing/2014/main" id="{BD3C78DF-24C1-4542-A859-236651C71556}"/>
                </a:ext>
              </a:extLst>
            </p:cNvPr>
            <p:cNvCxnSpPr>
              <a:stCxn id="34" idx="3"/>
              <a:endCxn id="42" idx="7"/>
            </p:cNvCxnSpPr>
            <p:nvPr/>
          </p:nvCxnSpPr>
          <p:spPr>
            <a:xfrm flipH="1">
              <a:off x="5722374" y="2335207"/>
              <a:ext cx="302437" cy="64875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67">
              <a:extLst>
                <a:ext uri="{FF2B5EF4-FFF2-40B4-BE49-F238E27FC236}">
                  <a16:creationId xmlns:a16="http://schemas.microsoft.com/office/drawing/2014/main" id="{73358B40-0A09-7543-8C5F-2609E35FDF6C}"/>
                </a:ext>
              </a:extLst>
            </p:cNvPr>
            <p:cNvCxnSpPr>
              <a:stCxn id="34" idx="6"/>
              <a:endCxn id="32" idx="2"/>
            </p:cNvCxnSpPr>
            <p:nvPr/>
          </p:nvCxnSpPr>
          <p:spPr>
            <a:xfrm>
              <a:off x="6331971" y="2207977"/>
              <a:ext cx="353781" cy="130226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68">
              <a:extLst>
                <a:ext uri="{FF2B5EF4-FFF2-40B4-BE49-F238E27FC236}">
                  <a16:creationId xmlns:a16="http://schemas.microsoft.com/office/drawing/2014/main" id="{3AE1264F-3BAA-0146-8894-C385C167D2D5}"/>
                </a:ext>
              </a:extLst>
            </p:cNvPr>
            <p:cNvCxnSpPr>
              <a:stCxn id="32" idx="2"/>
              <a:endCxn id="36" idx="6"/>
            </p:cNvCxnSpPr>
            <p:nvPr/>
          </p:nvCxnSpPr>
          <p:spPr>
            <a:xfrm flipH="1">
              <a:off x="5750013" y="2338204"/>
              <a:ext cx="935738" cy="12710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71">
              <a:extLst>
                <a:ext uri="{FF2B5EF4-FFF2-40B4-BE49-F238E27FC236}">
                  <a16:creationId xmlns:a16="http://schemas.microsoft.com/office/drawing/2014/main" id="{374373E9-CFC3-C54B-8115-918A7304B6C9}"/>
                </a:ext>
              </a:extLst>
            </p:cNvPr>
            <p:cNvSpPr/>
            <p:nvPr/>
          </p:nvSpPr>
          <p:spPr>
            <a:xfrm>
              <a:off x="4514110" y="1057207"/>
              <a:ext cx="359860" cy="3598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cxnSp>
          <p:nvCxnSpPr>
            <p:cNvPr id="59" name="Gerader Verbinder 74">
              <a:extLst>
                <a:ext uri="{FF2B5EF4-FFF2-40B4-BE49-F238E27FC236}">
                  <a16:creationId xmlns:a16="http://schemas.microsoft.com/office/drawing/2014/main" id="{841847BC-AA1E-4A44-94ED-12EE6B132312}"/>
                </a:ext>
              </a:extLst>
            </p:cNvPr>
            <p:cNvCxnSpPr>
              <a:stCxn id="58" idx="2"/>
              <a:endCxn id="7" idx="7"/>
            </p:cNvCxnSpPr>
            <p:nvPr/>
          </p:nvCxnSpPr>
          <p:spPr>
            <a:xfrm flipH="1">
              <a:off x="3035390" y="1237138"/>
              <a:ext cx="1478721" cy="890337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75">
              <a:extLst>
                <a:ext uri="{FF2B5EF4-FFF2-40B4-BE49-F238E27FC236}">
                  <a16:creationId xmlns:a16="http://schemas.microsoft.com/office/drawing/2014/main" id="{D81F37CF-CE2E-464E-A75D-336BEFCAECBE}"/>
                </a:ext>
              </a:extLst>
            </p:cNvPr>
            <p:cNvCxnSpPr>
              <a:stCxn id="58" idx="6"/>
              <a:endCxn id="34" idx="1"/>
            </p:cNvCxnSpPr>
            <p:nvPr/>
          </p:nvCxnSpPr>
          <p:spPr>
            <a:xfrm>
              <a:off x="4873971" y="1237138"/>
              <a:ext cx="1150840" cy="843609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79">
              <a:extLst>
                <a:ext uri="{FF2B5EF4-FFF2-40B4-BE49-F238E27FC236}">
                  <a16:creationId xmlns:a16="http://schemas.microsoft.com/office/drawing/2014/main" id="{D640528C-24ED-4B41-820E-20A72A824A73}"/>
                </a:ext>
              </a:extLst>
            </p:cNvPr>
            <p:cNvCxnSpPr>
              <a:stCxn id="7" idx="6"/>
              <a:endCxn id="34" idx="2"/>
            </p:cNvCxnSpPr>
            <p:nvPr/>
          </p:nvCxnSpPr>
          <p:spPr>
            <a:xfrm flipV="1">
              <a:off x="3088090" y="2207976"/>
              <a:ext cx="2884020" cy="46728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81">
              <a:extLst>
                <a:ext uri="{FF2B5EF4-FFF2-40B4-BE49-F238E27FC236}">
                  <a16:creationId xmlns:a16="http://schemas.microsoft.com/office/drawing/2014/main" id="{0F2EC9E2-60BE-DE4B-B59A-96AC964D8F51}"/>
                </a:ext>
              </a:extLst>
            </p:cNvPr>
            <p:cNvSpPr/>
            <p:nvPr/>
          </p:nvSpPr>
          <p:spPr>
            <a:xfrm>
              <a:off x="4579056" y="3125405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63" name="Ellipse 82">
              <a:extLst>
                <a:ext uri="{FF2B5EF4-FFF2-40B4-BE49-F238E27FC236}">
                  <a16:creationId xmlns:a16="http://schemas.microsoft.com/office/drawing/2014/main" id="{7E36245A-BD77-EA4E-B915-5696E1D1D53E}"/>
                </a:ext>
              </a:extLst>
            </p:cNvPr>
            <p:cNvSpPr/>
            <p:nvPr/>
          </p:nvSpPr>
          <p:spPr>
            <a:xfrm>
              <a:off x="4687014" y="3233363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Gerader Verbinder 84">
              <a:extLst>
                <a:ext uri="{FF2B5EF4-FFF2-40B4-BE49-F238E27FC236}">
                  <a16:creationId xmlns:a16="http://schemas.microsoft.com/office/drawing/2014/main" id="{8F87C6CE-FE09-D24E-8620-5C826445E9DB}"/>
                </a:ext>
              </a:extLst>
            </p:cNvPr>
            <p:cNvCxnSpPr>
              <a:stCxn id="42" idx="2"/>
              <a:endCxn id="62" idx="7"/>
            </p:cNvCxnSpPr>
            <p:nvPr/>
          </p:nvCxnSpPr>
          <p:spPr>
            <a:xfrm flipH="1">
              <a:off x="4886216" y="3111186"/>
              <a:ext cx="528998" cy="6691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88">
              <a:extLst>
                <a:ext uri="{FF2B5EF4-FFF2-40B4-BE49-F238E27FC236}">
                  <a16:creationId xmlns:a16="http://schemas.microsoft.com/office/drawing/2014/main" id="{DC12CA2C-4AA2-2441-A949-A4E3E2F3B6D4}"/>
                </a:ext>
              </a:extLst>
            </p:cNvPr>
            <p:cNvCxnSpPr>
              <a:stCxn id="36" idx="3"/>
              <a:endCxn id="62" idx="7"/>
            </p:cNvCxnSpPr>
            <p:nvPr/>
          </p:nvCxnSpPr>
          <p:spPr>
            <a:xfrm flipH="1">
              <a:off x="4886216" y="2592536"/>
              <a:ext cx="556638" cy="58557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70">
              <a:extLst>
                <a:ext uri="{FF2B5EF4-FFF2-40B4-BE49-F238E27FC236}">
                  <a16:creationId xmlns:a16="http://schemas.microsoft.com/office/drawing/2014/main" id="{E7CBFCCE-B86A-1146-9412-764841F9ADE7}"/>
                </a:ext>
              </a:extLst>
            </p:cNvPr>
            <p:cNvSpPr/>
            <p:nvPr/>
          </p:nvSpPr>
          <p:spPr>
            <a:xfrm>
              <a:off x="5073016" y="3880288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67" name="Ellipse 72">
              <a:extLst>
                <a:ext uri="{FF2B5EF4-FFF2-40B4-BE49-F238E27FC236}">
                  <a16:creationId xmlns:a16="http://schemas.microsoft.com/office/drawing/2014/main" id="{783DEE45-3649-9E40-AD06-86E1C5F3D3E7}"/>
                </a:ext>
              </a:extLst>
            </p:cNvPr>
            <p:cNvSpPr/>
            <p:nvPr/>
          </p:nvSpPr>
          <p:spPr>
            <a:xfrm>
              <a:off x="5180974" y="3988246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73">
              <a:extLst>
                <a:ext uri="{FF2B5EF4-FFF2-40B4-BE49-F238E27FC236}">
                  <a16:creationId xmlns:a16="http://schemas.microsoft.com/office/drawing/2014/main" id="{564BBCD5-494A-584A-AB57-A9E12B8EBE04}"/>
                </a:ext>
              </a:extLst>
            </p:cNvPr>
            <p:cNvSpPr/>
            <p:nvPr/>
          </p:nvSpPr>
          <p:spPr>
            <a:xfrm>
              <a:off x="4154251" y="3597880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69" name="Ellipse 76">
              <a:extLst>
                <a:ext uri="{FF2B5EF4-FFF2-40B4-BE49-F238E27FC236}">
                  <a16:creationId xmlns:a16="http://schemas.microsoft.com/office/drawing/2014/main" id="{908EA393-5F4C-CD44-9D1D-2E42A23FFBB2}"/>
                </a:ext>
              </a:extLst>
            </p:cNvPr>
            <p:cNvSpPr/>
            <p:nvPr/>
          </p:nvSpPr>
          <p:spPr>
            <a:xfrm>
              <a:off x="4262209" y="3705838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77">
              <a:extLst>
                <a:ext uri="{FF2B5EF4-FFF2-40B4-BE49-F238E27FC236}">
                  <a16:creationId xmlns:a16="http://schemas.microsoft.com/office/drawing/2014/main" id="{206B9B4E-9864-4541-895F-EBFE3A5E9D15}"/>
                </a:ext>
              </a:extLst>
            </p:cNvPr>
            <p:cNvSpPr/>
            <p:nvPr/>
          </p:nvSpPr>
          <p:spPr>
            <a:xfrm>
              <a:off x="4522793" y="2537278"/>
              <a:ext cx="359860" cy="3598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71" name="Ellipse 78">
              <a:extLst>
                <a:ext uri="{FF2B5EF4-FFF2-40B4-BE49-F238E27FC236}">
                  <a16:creationId xmlns:a16="http://schemas.microsoft.com/office/drawing/2014/main" id="{9973D79C-8EC5-6A47-9458-21ED15C06E65}"/>
                </a:ext>
              </a:extLst>
            </p:cNvPr>
            <p:cNvSpPr/>
            <p:nvPr/>
          </p:nvSpPr>
          <p:spPr>
            <a:xfrm>
              <a:off x="4630752" y="2645236"/>
              <a:ext cx="143944" cy="143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Gerader Verbinder 80">
              <a:extLst>
                <a:ext uri="{FF2B5EF4-FFF2-40B4-BE49-F238E27FC236}">
                  <a16:creationId xmlns:a16="http://schemas.microsoft.com/office/drawing/2014/main" id="{C699306A-A6C4-F24B-805C-14761E51C44D}"/>
                </a:ext>
              </a:extLst>
            </p:cNvPr>
            <p:cNvCxnSpPr>
              <a:stCxn id="62" idx="3"/>
              <a:endCxn id="68" idx="7"/>
            </p:cNvCxnSpPr>
            <p:nvPr/>
          </p:nvCxnSpPr>
          <p:spPr>
            <a:xfrm flipH="1">
              <a:off x="4461411" y="3432565"/>
              <a:ext cx="170345" cy="21801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83">
              <a:extLst>
                <a:ext uri="{FF2B5EF4-FFF2-40B4-BE49-F238E27FC236}">
                  <a16:creationId xmlns:a16="http://schemas.microsoft.com/office/drawing/2014/main" id="{E20085D2-281A-F04A-AD1D-A5CB3EA4BE14}"/>
                </a:ext>
              </a:extLst>
            </p:cNvPr>
            <p:cNvCxnSpPr>
              <a:stCxn id="70" idx="2"/>
              <a:endCxn id="11" idx="6"/>
            </p:cNvCxnSpPr>
            <p:nvPr/>
          </p:nvCxnSpPr>
          <p:spPr>
            <a:xfrm flipH="1">
              <a:off x="3801730" y="2717208"/>
              <a:ext cx="721063" cy="34433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85">
              <a:extLst>
                <a:ext uri="{FF2B5EF4-FFF2-40B4-BE49-F238E27FC236}">
                  <a16:creationId xmlns:a16="http://schemas.microsoft.com/office/drawing/2014/main" id="{28B15784-4A27-F74B-ABC9-45F954B07C02}"/>
                </a:ext>
              </a:extLst>
            </p:cNvPr>
            <p:cNvCxnSpPr>
              <a:stCxn id="70" idx="1"/>
              <a:endCxn id="17" idx="5"/>
            </p:cNvCxnSpPr>
            <p:nvPr/>
          </p:nvCxnSpPr>
          <p:spPr>
            <a:xfrm flipH="1" flipV="1">
              <a:off x="4100826" y="2069611"/>
              <a:ext cx="474668" cy="52036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86">
              <a:extLst>
                <a:ext uri="{FF2B5EF4-FFF2-40B4-BE49-F238E27FC236}">
                  <a16:creationId xmlns:a16="http://schemas.microsoft.com/office/drawing/2014/main" id="{DC7DE2B8-58FB-0A4B-A6D2-F7B4576B0F6D}"/>
                </a:ext>
              </a:extLst>
            </p:cNvPr>
            <p:cNvCxnSpPr>
              <a:stCxn id="70" idx="3"/>
              <a:endCxn id="68" idx="0"/>
            </p:cNvCxnSpPr>
            <p:nvPr/>
          </p:nvCxnSpPr>
          <p:spPr>
            <a:xfrm flipH="1">
              <a:off x="4334181" y="2844437"/>
              <a:ext cx="241313" cy="75344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87">
              <a:extLst>
                <a:ext uri="{FF2B5EF4-FFF2-40B4-BE49-F238E27FC236}">
                  <a16:creationId xmlns:a16="http://schemas.microsoft.com/office/drawing/2014/main" id="{14918E24-8257-1746-8A18-685E85F939E1}"/>
                </a:ext>
              </a:extLst>
            </p:cNvPr>
            <p:cNvCxnSpPr>
              <a:stCxn id="11" idx="5"/>
              <a:endCxn id="68" idx="1"/>
            </p:cNvCxnSpPr>
            <p:nvPr/>
          </p:nvCxnSpPr>
          <p:spPr>
            <a:xfrm>
              <a:off x="3749030" y="3188771"/>
              <a:ext cx="457921" cy="46181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89">
              <a:extLst>
                <a:ext uri="{FF2B5EF4-FFF2-40B4-BE49-F238E27FC236}">
                  <a16:creationId xmlns:a16="http://schemas.microsoft.com/office/drawing/2014/main" id="{A80F2D65-1EF9-FD45-8800-A287EE47E234}"/>
                </a:ext>
              </a:extLst>
            </p:cNvPr>
            <p:cNvCxnSpPr>
              <a:stCxn id="8" idx="6"/>
              <a:endCxn id="68" idx="2"/>
            </p:cNvCxnSpPr>
            <p:nvPr/>
          </p:nvCxnSpPr>
          <p:spPr>
            <a:xfrm>
              <a:off x="3191811" y="3531618"/>
              <a:ext cx="962440" cy="246192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92">
              <a:extLst>
                <a:ext uri="{FF2B5EF4-FFF2-40B4-BE49-F238E27FC236}">
                  <a16:creationId xmlns:a16="http://schemas.microsoft.com/office/drawing/2014/main" id="{D8132FE4-C258-6744-BA59-DC4ACC36D1D1}"/>
                </a:ext>
              </a:extLst>
            </p:cNvPr>
            <p:cNvCxnSpPr>
              <a:stCxn id="35" idx="2"/>
              <a:endCxn id="68" idx="6"/>
            </p:cNvCxnSpPr>
            <p:nvPr/>
          </p:nvCxnSpPr>
          <p:spPr>
            <a:xfrm flipH="1">
              <a:off x="4514111" y="3380409"/>
              <a:ext cx="1561720" cy="39740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93">
              <a:extLst>
                <a:ext uri="{FF2B5EF4-FFF2-40B4-BE49-F238E27FC236}">
                  <a16:creationId xmlns:a16="http://schemas.microsoft.com/office/drawing/2014/main" id="{5B8BA8A0-C4B7-B342-980D-E122BA76E364}"/>
                </a:ext>
              </a:extLst>
            </p:cNvPr>
            <p:cNvCxnSpPr>
              <a:stCxn id="68" idx="6"/>
              <a:endCxn id="66" idx="2"/>
            </p:cNvCxnSpPr>
            <p:nvPr/>
          </p:nvCxnSpPr>
          <p:spPr>
            <a:xfrm>
              <a:off x="4514111" y="3777810"/>
              <a:ext cx="558905" cy="28240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94">
              <a:extLst>
                <a:ext uri="{FF2B5EF4-FFF2-40B4-BE49-F238E27FC236}">
                  <a16:creationId xmlns:a16="http://schemas.microsoft.com/office/drawing/2014/main" id="{4574870F-2038-BA4D-9FE9-392EBB4BB1CA}"/>
                </a:ext>
              </a:extLst>
            </p:cNvPr>
            <p:cNvCxnSpPr>
              <a:stCxn id="66" idx="7"/>
              <a:endCxn id="35" idx="2"/>
            </p:cNvCxnSpPr>
            <p:nvPr/>
          </p:nvCxnSpPr>
          <p:spPr>
            <a:xfrm flipV="1">
              <a:off x="5380176" y="3380409"/>
              <a:ext cx="695655" cy="55257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87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EDC is an extensible platform for building a complete dataspace infrastructure </a:t>
            </a:r>
          </a:p>
          <a:p>
            <a:r>
              <a:rPr lang="en-US" b="1" dirty="0"/>
              <a:t>Deploy a Web DID identity system</a:t>
            </a:r>
            <a:r>
              <a:rPr lang="en-US" dirty="0"/>
              <a:t>: Federated identities without a blockchain</a:t>
            </a:r>
          </a:p>
          <a:p>
            <a:pPr lvl="1"/>
            <a:r>
              <a:rPr lang="en-US" dirty="0"/>
              <a:t>A flexible solution to identity management that bridges centralized models (OAuth2) and future-looking blockchain approaches based on DNS</a:t>
            </a:r>
          </a:p>
          <a:p>
            <a:r>
              <a:rPr lang="en-US" b="1" dirty="0"/>
              <a:t>Deploy Federated Data Catalogs</a:t>
            </a:r>
            <a:r>
              <a:rPr lang="en-US" dirty="0"/>
              <a:t>: Policy-based data search at scale</a:t>
            </a:r>
          </a:p>
          <a:p>
            <a:pPr lvl="1"/>
            <a:r>
              <a:rPr lang="en-US" dirty="0"/>
              <a:t>A scalable solution for advertising and searching for data in a trusted, secure way across thousands of participants  </a:t>
            </a:r>
          </a:p>
          <a:p>
            <a:r>
              <a:rPr lang="en-US" b="1" dirty="0"/>
              <a:t>Enable Data Services:</a:t>
            </a:r>
            <a:r>
              <a:rPr lang="en-US" dirty="0"/>
              <a:t> A new data sharing scenario</a:t>
            </a:r>
          </a:p>
          <a:p>
            <a:pPr lvl="1"/>
            <a:r>
              <a:rPr lang="en-US" dirty="0"/>
              <a:t>Grant access to a data service based on dataspace identity and trust 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Tasks</a:t>
            </a:r>
          </a:p>
        </p:txBody>
      </p:sp>
    </p:spTree>
    <p:extLst>
      <p:ext uri="{BB962C8B-B14F-4D97-AF65-F5344CB8AC3E}">
        <p14:creationId xmlns:p14="http://schemas.microsoft.com/office/powerpoint/2010/main" val="30166935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864A77A7893945BE69187316B06DFF" ma:contentTypeVersion="8" ma:contentTypeDescription="Ein neues Dokument erstellen." ma:contentTypeScope="" ma:versionID="79479df7c277056ecbc5a20b037d4a0e">
  <xsd:schema xmlns:xsd="http://www.w3.org/2001/XMLSchema" xmlns:xs="http://www.w3.org/2001/XMLSchema" xmlns:p="http://schemas.microsoft.com/office/2006/metadata/properties" xmlns:ns2="c6f01d64-f97e-41cb-a546-7daf8eec0a63" targetNamespace="http://schemas.microsoft.com/office/2006/metadata/properties" ma:root="true" ma:fieldsID="16cd09e5a6c789ef2a3487077d0b6536" ns2:_="">
    <xsd:import namespace="c6f01d64-f97e-41cb-a546-7daf8eec0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01d64-f97e-41cb-a546-7daf8eec0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B9328A-75CA-4BFF-B1E2-2DFDF316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01d64-f97e-41cb-a546-7daf8eec0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66D6C3-F778-4F27-9D08-B1136DAAF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115C4-38AC-4696-A5A6-118A6B84A6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6f01d64-f97e-41cb-a546-7daf8eec0a6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Bildschirmpräsentation (16:9)</PresentationFormat>
  <Paragraphs>97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Roboto Medium</vt:lpstr>
      <vt:lpstr>Roboto</vt:lpstr>
      <vt:lpstr>Frutiger LT Com 45 Light</vt:lpstr>
      <vt:lpstr>Courier New</vt:lpstr>
      <vt:lpstr>Poppins</vt:lpstr>
      <vt:lpstr>Arial</vt:lpstr>
      <vt:lpstr>Wingdings</vt:lpstr>
      <vt:lpstr>Simple Light</vt:lpstr>
      <vt:lpstr>PowerPoint-Präsentation</vt:lpstr>
      <vt:lpstr>PowerPoint-Präsentation</vt:lpstr>
      <vt:lpstr>Motivation</vt:lpstr>
      <vt:lpstr>Data Exchange and Sharing Evolution</vt:lpstr>
      <vt:lpstr>Hackathon Scenarios and Tasks</vt:lpstr>
      <vt:lpstr>Hackathon Scenarios</vt:lpstr>
      <vt:lpstr>Key Dataspace Principles</vt:lpstr>
      <vt:lpstr>Technical Challenges</vt:lpstr>
      <vt:lpstr>Hackathon Tasks</vt:lpstr>
      <vt:lpstr>EDC Progress Update</vt:lpstr>
      <vt:lpstr>EDC Progress Report</vt:lpstr>
      <vt:lpstr>EDC Roadmap: Milestone 1</vt:lpstr>
      <vt:lpstr>Further information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Spiekermann, Markus</dc:creator>
  <cp:lastModifiedBy>Spiekermann, Markus</cp:lastModifiedBy>
  <cp:revision>63</cp:revision>
  <dcterms:modified xsi:type="dcterms:W3CDTF">2021-11-14T14:23:12Z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0x010100DD864A77A7893945BE69187316B06DFF</vt:lpwstr>
  </property>
</Properties>
</file>