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notesSlides/notesSlide6.xml" ContentType="application/vnd.openxmlformats-officedocument.presentationml.notes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256" r:id="rId2"/>
    <p:sldId id="373" r:id="rId3"/>
    <p:sldId id="375" r:id="rId4"/>
    <p:sldId id="376" r:id="rId5"/>
    <p:sldId id="377" r:id="rId6"/>
    <p:sldId id="378" r:id="rId7"/>
  </p:sldIdLst>
  <p:sldSz cx="9144000" cy="6858000" type="screen4x3"/>
  <p:notesSz cx="6794500" cy="99314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247"/>
    <a:srgbClr val="DCDCDC"/>
    <a:srgbClr val="DDDDDD"/>
    <a:srgbClr val="DEDEDE"/>
    <a:srgbClr val="FFFFFF"/>
    <a:srgbClr val="2F2672"/>
    <a:srgbClr val="0066FF"/>
    <a:srgbClr val="806EAA"/>
    <a:srgbClr val="D7E5F5"/>
    <a:srgbClr val="FFAA01"/>
  </p:clrMru>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7" autoAdjust="0"/>
    <p:restoredTop sz="94706" autoAdjust="0"/>
  </p:normalViewPr>
  <p:slideViewPr>
    <p:cSldViewPr snapToObjects="1">
      <p:cViewPr varScale="1">
        <p:scale>
          <a:sx n="123" d="100"/>
          <a:sy n="123" d="100"/>
        </p:scale>
        <p:origin x="-1332" y="-102"/>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40" d="100"/>
        <a:sy n="40" d="100"/>
      </p:scale>
      <p:origin x="0" y="0"/>
    </p:cViewPr>
  </p:sorterViewPr>
  <p:notesViewPr>
    <p:cSldViewPr snapToObjects="1">
      <p:cViewPr varScale="1">
        <p:scale>
          <a:sx n="101" d="100"/>
          <a:sy n="101" d="100"/>
        </p:scale>
        <p:origin x="-3528" y="-108"/>
      </p:cViewPr>
      <p:guideLst>
        <p:guide orient="horz" pos="3128"/>
        <p:guide pos="214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sz="quarter" idx="1"/>
          </p:nvPr>
        </p:nvSpPr>
        <p:spPr>
          <a:xfrm>
            <a:off x="3848645" y="0"/>
            <a:ext cx="2944283" cy="496570"/>
          </a:xfrm>
          <a:prstGeom prst="rect">
            <a:avLst/>
          </a:prstGeom>
        </p:spPr>
        <p:txBody>
          <a:bodyPr vert="horz" lIns="91440" tIns="45720" rIns="91440" bIns="45720" rtlCol="0"/>
          <a:lstStyle>
            <a:lvl1pPr algn="r">
              <a:defRPr sz="1200"/>
            </a:lvl1pPr>
          </a:lstStyle>
          <a:p>
            <a:fld id="{01F1399A-6279-467A-AFC4-7FDFDBD65377}" type="datetimeFigureOut">
              <a:rPr lang="de-DE" smtClean="0"/>
              <a:pPr/>
              <a:t>08.06.2009</a:t>
            </a:fld>
            <a:endParaRPr lang="en-US"/>
          </a:p>
        </p:txBody>
      </p:sp>
      <p:sp>
        <p:nvSpPr>
          <p:cNvPr id="4" name="Fußzeilenplatzhalter 3"/>
          <p:cNvSpPr>
            <a:spLocks noGrp="1"/>
          </p:cNvSpPr>
          <p:nvPr>
            <p:ph type="ftr" sz="quarter" idx="2"/>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p:cNvSpPr>
            <a:spLocks noGrp="1"/>
          </p:cNvSpPr>
          <p:nvPr>
            <p:ph type="sldNum" sz="quarter" idx="3"/>
          </p:nvPr>
        </p:nvSpPr>
        <p:spPr>
          <a:xfrm>
            <a:off x="3848645" y="9433106"/>
            <a:ext cx="2944283" cy="496570"/>
          </a:xfrm>
          <a:prstGeom prst="rect">
            <a:avLst/>
          </a:prstGeom>
        </p:spPr>
        <p:txBody>
          <a:bodyPr vert="horz" lIns="91440" tIns="45720" rIns="91440" bIns="45720" rtlCol="0" anchor="b"/>
          <a:lstStyle>
            <a:lvl1pPr algn="r">
              <a:defRPr sz="1200"/>
            </a:lvl1pPr>
          </a:lstStyle>
          <a:p>
            <a:fld id="{31FF683E-A112-4E88-B3FA-413CD125B4DB}" type="slidenum">
              <a:rPr lang="en-US" smtClean="0"/>
              <a:pPr/>
              <a:t>‹Nr.›</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4EFD53E2-34CB-4AAB-9DD8-91E5E18A88A0}" type="datetimeFigureOut">
              <a:rPr lang="de-DE" smtClean="0"/>
              <a:pPr/>
              <a:t>08.06.2009</a:t>
            </a:fld>
            <a:endParaRPr lang="en-US"/>
          </a:p>
        </p:txBody>
      </p:sp>
      <p:sp>
        <p:nvSpPr>
          <p:cNvPr id="4" name="Folienbildplatzhalt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08ED7C9E-BA51-42D1-90EB-EC9D244062D6}" type="slidenum">
              <a:rPr lang="en-US" smtClean="0"/>
              <a:pPr/>
              <a:t>‹Nr.›</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a:p>
        </p:txBody>
      </p:sp>
      <p:sp>
        <p:nvSpPr>
          <p:cNvPr id="4" name="Foliennummernplatzhalter 3"/>
          <p:cNvSpPr>
            <a:spLocks noGrp="1"/>
          </p:cNvSpPr>
          <p:nvPr>
            <p:ph type="sldNum" sz="quarter" idx="10"/>
          </p:nvPr>
        </p:nvSpPr>
        <p:spPr/>
        <p:txBody>
          <a:bodyPr/>
          <a:lstStyle/>
          <a:p>
            <a:fld id="{08ED7C9E-BA51-42D1-90EB-EC9D244062D6}"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635269"/>
            <a:ext cx="7772400" cy="1470025"/>
          </a:xfrm>
        </p:spPr>
        <p:txBody>
          <a:bodyPr/>
          <a:lstStyle>
            <a:lvl1pPr>
              <a:defRPr b="1">
                <a:solidFill>
                  <a:srgbClr val="2F2672"/>
                </a:solidFill>
                <a:latin typeface="Arial" pitchFamily="34" charset="0"/>
                <a:cs typeface="Arial" pitchFamily="34" charset="0"/>
              </a:defRPr>
            </a:lvl1pPr>
          </a:lstStyle>
          <a:p>
            <a:r>
              <a:rPr lang="de-DE" smtClean="0"/>
              <a:t>Titelmasterformat durch Klicken bearbeiten</a:t>
            </a:r>
            <a:endParaRPr lang="en-US"/>
          </a:p>
        </p:txBody>
      </p:sp>
      <p:sp>
        <p:nvSpPr>
          <p:cNvPr id="5" name="Fußzeilenplatzhalter 4"/>
          <p:cNvSpPr>
            <a:spLocks noGrp="1"/>
          </p:cNvSpPr>
          <p:nvPr>
            <p:ph type="ftr" sz="quarter" idx="11"/>
          </p:nvPr>
        </p:nvSpPr>
        <p:spPr>
          <a:xfrm>
            <a:off x="428596" y="6356350"/>
            <a:ext cx="7715304" cy="365125"/>
          </a:xfrm>
        </p:spPr>
        <p:txBody>
          <a:bodyPr/>
          <a:lstStyle>
            <a:lvl1pPr algn="l">
              <a:defRPr>
                <a:solidFill>
                  <a:schemeClr val="tx1">
                    <a:lumMod val="65000"/>
                    <a:lumOff val="35000"/>
                  </a:schemeClr>
                </a:solidFill>
                <a:latin typeface="Arial" pitchFamily="34" charset="0"/>
                <a:cs typeface="Arial" pitchFamily="34" charset="0"/>
              </a:defRPr>
            </a:lvl1pPr>
          </a:lstStyle>
          <a:p>
            <a:r>
              <a:rPr lang="en-US" smtClean="0"/>
              <a:t>Net4j 2.0 Release Review</a:t>
            </a:r>
          </a:p>
          <a:p>
            <a:r>
              <a:rPr lang="en-US" smtClean="0"/>
              <a:t>© 2009 by Eike Stepper, Berlin, Germany. Made available under the EPL v1.0</a:t>
            </a:r>
            <a:endParaRPr lang="en-US"/>
          </a:p>
        </p:txBody>
      </p:sp>
      <p:sp>
        <p:nvSpPr>
          <p:cNvPr id="6" name="Foliennummernplatzhalter 5"/>
          <p:cNvSpPr>
            <a:spLocks noGrp="1"/>
          </p:cNvSpPr>
          <p:nvPr>
            <p:ph type="sldNum" sz="quarter" idx="12"/>
          </p:nvPr>
        </p:nvSpPr>
        <p:spPr>
          <a:xfrm>
            <a:off x="8286776" y="6356350"/>
            <a:ext cx="642942" cy="365125"/>
          </a:xfrm>
        </p:spPr>
        <p:txBody>
          <a:bodyPr/>
          <a:lstStyle>
            <a:lvl1pPr>
              <a:defRPr>
                <a:solidFill>
                  <a:schemeClr val="bg1">
                    <a:lumMod val="85000"/>
                  </a:schemeClr>
                </a:solidFill>
                <a:latin typeface="Arial" pitchFamily="34" charset="0"/>
                <a:cs typeface="Arial" pitchFamily="34" charset="0"/>
              </a:defRPr>
            </a:lvl1pPr>
          </a:lstStyle>
          <a:p>
            <a:fld id="{D9EF761A-2398-4B80-BCA8-D29FD9D96DA2}" type="slidenum">
              <a:rPr lang="en-US" smtClean="0"/>
              <a:pPr/>
              <a:t>‹Nr.›</a:t>
            </a:fld>
            <a:endParaRPr lang="en-US"/>
          </a:p>
        </p:txBody>
      </p:sp>
      <p:pic>
        <p:nvPicPr>
          <p:cNvPr id="2053" name="Picture 5"/>
          <p:cNvPicPr>
            <a:picLocks noChangeAspect="1" noChangeArrowheads="1"/>
          </p:cNvPicPr>
          <p:nvPr userDrawn="1"/>
        </p:nvPicPr>
        <p:blipFill>
          <a:blip r:embed="rId2" cstate="print"/>
          <a:srcRect/>
          <a:stretch>
            <a:fillRect/>
          </a:stretch>
        </p:blipFill>
        <p:spPr bwMode="auto">
          <a:xfrm>
            <a:off x="0" y="214290"/>
            <a:ext cx="2724150" cy="1838325"/>
          </a:xfrm>
          <a:prstGeom prst="rect">
            <a:avLst/>
          </a:prstGeom>
          <a:noFill/>
          <a:ln w="9525">
            <a:noFill/>
            <a:miter lim="800000"/>
            <a:headEnd/>
            <a:tailEnd/>
          </a:ln>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ußzeilenplatzhalter 4"/>
          <p:cNvSpPr>
            <a:spLocks noGrp="1"/>
          </p:cNvSpPr>
          <p:nvPr>
            <p:ph type="ftr" sz="quarter" idx="11"/>
          </p:nvPr>
        </p:nvSpPr>
        <p:spPr>
          <a:xfrm>
            <a:off x="428596" y="6357958"/>
            <a:ext cx="7643866" cy="365125"/>
          </a:xfrm>
        </p:spPr>
        <p:txBody>
          <a:bodyPr/>
          <a:lstStyle/>
          <a:p>
            <a:r>
              <a:rPr lang="en-US" smtClean="0"/>
              <a:t>Net4j 2.0 Release Review</a:t>
            </a:r>
          </a:p>
          <a:p>
            <a:r>
              <a:rPr lang="en-US" smtClean="0"/>
              <a:t>© 2009 by Eike Stepper, Berlin, Germany. Made available under the EPL v1.0</a:t>
            </a:r>
            <a:endParaRPr lang="en-US"/>
          </a:p>
        </p:txBody>
      </p:sp>
      <p:sp>
        <p:nvSpPr>
          <p:cNvPr id="6" name="Foliennummernplatzhalter 5"/>
          <p:cNvSpPr>
            <a:spLocks noGrp="1"/>
          </p:cNvSpPr>
          <p:nvPr>
            <p:ph type="sldNum" sz="quarter" idx="12"/>
          </p:nvPr>
        </p:nvSpPr>
        <p:spPr/>
        <p:txBody>
          <a:bodyPr/>
          <a:lstStyle/>
          <a:p>
            <a:fld id="{D9EF761A-2398-4B80-BCA8-D29FD9D96DA2}" type="slidenum">
              <a:rPr lang="en-US" smtClean="0"/>
              <a:pPr/>
              <a:t>‹Nr.›</a:t>
            </a:fld>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8" descr="light4"/>
          <p:cNvPicPr>
            <a:picLocks noChangeAspect="1" noChangeArrowheads="1"/>
          </p:cNvPicPr>
          <p:nvPr/>
        </p:nvPicPr>
        <p:blipFill>
          <a:blip r:embed="rId4" cstate="print"/>
          <a:srcRect/>
          <a:stretch>
            <a:fillRect/>
          </a:stretch>
        </p:blipFill>
        <p:spPr bwMode="auto">
          <a:xfrm>
            <a:off x="0" y="6286500"/>
            <a:ext cx="9144000" cy="571500"/>
          </a:xfrm>
          <a:prstGeom prst="rect">
            <a:avLst/>
          </a:prstGeom>
          <a:noFill/>
        </p:spPr>
      </p:pic>
      <p:sp>
        <p:nvSpPr>
          <p:cNvPr id="2" name="Titelplatzhalter 1"/>
          <p:cNvSpPr>
            <a:spLocks noGrp="1"/>
          </p:cNvSpPr>
          <p:nvPr>
            <p:ph type="title"/>
          </p:nvPr>
        </p:nvSpPr>
        <p:spPr>
          <a:xfrm>
            <a:off x="428596" y="285728"/>
            <a:ext cx="8286808" cy="1131910"/>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428596" y="1571612"/>
            <a:ext cx="8286808" cy="4572032"/>
          </a:xfrm>
          <a:prstGeom prst="rect">
            <a:avLst/>
          </a:prstGeom>
        </p:spPr>
        <p:txBody>
          <a:bodyPr vert="horz" lIns="91440" tIns="45720" rIns="91440" bIns="45720" rtlCol="0">
            <a:normAutofit/>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Fußzeilenplatzhalter 4"/>
          <p:cNvSpPr>
            <a:spLocks noGrp="1"/>
          </p:cNvSpPr>
          <p:nvPr>
            <p:ph type="ftr" sz="quarter" idx="3"/>
          </p:nvPr>
        </p:nvSpPr>
        <p:spPr>
          <a:xfrm>
            <a:off x="428596" y="6356350"/>
            <a:ext cx="7643866"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r>
              <a:rPr lang="en-US" smtClean="0"/>
              <a:t>Net4j 2.0 Release Review</a:t>
            </a:r>
          </a:p>
          <a:p>
            <a:r>
              <a:rPr lang="en-US" smtClean="0"/>
              <a:t>© 2009 by Eike Stepper, Berlin, Germany. Made available under the EPL v1.0</a:t>
            </a:r>
            <a:endParaRPr lang="en-US"/>
          </a:p>
        </p:txBody>
      </p:sp>
      <p:sp>
        <p:nvSpPr>
          <p:cNvPr id="6" name="Foliennummernplatzhalter 5"/>
          <p:cNvSpPr>
            <a:spLocks noGrp="1"/>
          </p:cNvSpPr>
          <p:nvPr>
            <p:ph type="sldNum" sz="quarter" idx="4"/>
          </p:nvPr>
        </p:nvSpPr>
        <p:spPr>
          <a:xfrm>
            <a:off x="8143900" y="6356350"/>
            <a:ext cx="642942" cy="365125"/>
          </a:xfrm>
          <a:prstGeom prst="rect">
            <a:avLst/>
          </a:prstGeom>
        </p:spPr>
        <p:txBody>
          <a:bodyPr vert="horz" lIns="91440" tIns="45720" rIns="91440" bIns="45720" rtlCol="0" anchor="ctr"/>
          <a:lstStyle>
            <a:lvl1pPr algn="r">
              <a:defRPr sz="1200">
                <a:solidFill>
                  <a:schemeClr val="bg1">
                    <a:lumMod val="85000"/>
                  </a:schemeClr>
                </a:solidFill>
              </a:defRPr>
            </a:lvl1pPr>
          </a:lstStyle>
          <a:p>
            <a:fld id="{BDF3D838-FCC4-4337-BAF0-78E53BE91885}" type="slidenum">
              <a:rPr lang="en-US" smtClean="0"/>
              <a:pPr/>
              <a:t>‹Nr.›</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ctr" defTabSz="914400" rtl="0" eaLnBrk="1" latinLnBrk="0" hangingPunct="1">
        <a:spcBef>
          <a:spcPct val="0"/>
        </a:spcBef>
        <a:buNone/>
        <a:defRPr sz="4400" kern="1200">
          <a:solidFill>
            <a:srgbClr val="2F2672"/>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3200" b="1" kern="1200">
          <a:solidFill>
            <a:schemeClr val="tx1"/>
          </a:solidFill>
          <a:latin typeface="+mn-lt"/>
          <a:ea typeface="+mn-ea"/>
          <a:cs typeface="+mn-cs"/>
        </a:defRPr>
      </a:lvl1pPr>
      <a:lvl2pPr marL="742950" indent="-285750" algn="l" defTabSz="914400" rtl="0" eaLnBrk="1" latinLnBrk="0" hangingPunct="1">
        <a:spcBef>
          <a:spcPct val="20000"/>
        </a:spcBef>
        <a:buFont typeface="Wingdings" pitchFamily="2" charset="2"/>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Wingdings"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Wingdings" pitchFamily="2" charset="2"/>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iki.eclipse.org/Net4j"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eclipse.org/modeling/emf/net4j/project-info/eclipse-project-ip-log.cs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www.eclipse.org/projects/project-plan.php?planurl=http://www.eclipse.org/modeling/emf/net4j/project-info/plan.xml&amp;component=Net4j+Signalling+Platfor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feld 9"/>
          <p:cNvSpPr txBox="1"/>
          <p:nvPr/>
        </p:nvSpPr>
        <p:spPr>
          <a:xfrm>
            <a:off x="5355449" y="539431"/>
            <a:ext cx="2502699" cy="1354217"/>
          </a:xfrm>
          <a:prstGeom prst="rect">
            <a:avLst/>
          </a:prstGeom>
          <a:noFill/>
        </p:spPr>
        <p:txBody>
          <a:bodyPr wrap="square" rtlCol="0">
            <a:spAutoFit/>
          </a:bodyPr>
          <a:lstStyle/>
          <a:p>
            <a:pPr algn="r"/>
            <a:r>
              <a:rPr lang="en-US" sz="1600" b="1" smtClean="0">
                <a:solidFill>
                  <a:srgbClr val="2F2672"/>
                </a:solidFill>
                <a:latin typeface="Arial" pitchFamily="34" charset="0"/>
                <a:ea typeface="+mj-ea"/>
                <a:cs typeface="Arial" pitchFamily="34" charset="0"/>
              </a:rPr>
              <a:t>Eike Stepper</a:t>
            </a:r>
          </a:p>
          <a:p>
            <a:pPr algn="r"/>
            <a:endParaRPr lang="en-US" sz="1050" b="1" smtClean="0">
              <a:solidFill>
                <a:srgbClr val="2F2672"/>
              </a:solidFill>
              <a:latin typeface="Arial" pitchFamily="34" charset="0"/>
              <a:ea typeface="+mj-ea"/>
              <a:cs typeface="Arial" pitchFamily="34" charset="0"/>
            </a:endParaRPr>
          </a:p>
          <a:p>
            <a:pPr marL="0" marR="0" indent="0" algn="r" defTabSz="914400" rtl="0" eaLnBrk="1" fontAlgn="auto" latinLnBrk="0" hangingPunct="1">
              <a:lnSpc>
                <a:spcPct val="100000"/>
              </a:lnSpc>
              <a:spcBef>
                <a:spcPts val="0"/>
              </a:spcBef>
              <a:spcAft>
                <a:spcPts val="0"/>
              </a:spcAft>
              <a:buClrTx/>
              <a:buSzTx/>
              <a:buFontTx/>
              <a:buNone/>
              <a:tabLst/>
              <a:defRPr/>
            </a:pPr>
            <a:r>
              <a:rPr lang="en-US" sz="1050" smtClean="0">
                <a:solidFill>
                  <a:srgbClr val="0066FF"/>
                </a:solidFill>
                <a:latin typeface="Arial" pitchFamily="34" charset="0"/>
                <a:ea typeface="+mj-ea"/>
                <a:cs typeface="Arial" pitchFamily="34" charset="0"/>
              </a:rPr>
              <a:t>stepper@esc-net.de</a:t>
            </a:r>
          </a:p>
          <a:p>
            <a:pPr marL="0" marR="0" indent="0" algn="r" defTabSz="914400" rtl="0" eaLnBrk="1" fontAlgn="auto" latinLnBrk="0" hangingPunct="1">
              <a:lnSpc>
                <a:spcPct val="100000"/>
              </a:lnSpc>
              <a:spcBef>
                <a:spcPts val="0"/>
              </a:spcBef>
              <a:spcAft>
                <a:spcPts val="0"/>
              </a:spcAft>
              <a:buClrTx/>
              <a:buSzTx/>
              <a:buFontTx/>
              <a:buNone/>
              <a:tabLst/>
              <a:defRPr/>
            </a:pPr>
            <a:r>
              <a:rPr lang="en-US" sz="1050" smtClean="0">
                <a:solidFill>
                  <a:srgbClr val="0066FF"/>
                </a:solidFill>
                <a:latin typeface="Arial" pitchFamily="34" charset="0"/>
                <a:ea typeface="+mj-ea"/>
                <a:cs typeface="Arial" pitchFamily="34" charset="0"/>
              </a:rPr>
              <a:t>http://www.esc-net.de</a:t>
            </a:r>
          </a:p>
          <a:p>
            <a:pPr algn="r"/>
            <a:r>
              <a:rPr lang="en-US" sz="1050" smtClean="0">
                <a:solidFill>
                  <a:srgbClr val="0066FF"/>
                </a:solidFill>
                <a:latin typeface="Arial" pitchFamily="34" charset="0"/>
                <a:ea typeface="+mj-ea"/>
                <a:cs typeface="Arial" pitchFamily="34" charset="0"/>
              </a:rPr>
              <a:t>http://thegordian.blogspot.com</a:t>
            </a:r>
          </a:p>
          <a:p>
            <a:pPr algn="r"/>
            <a:endParaRPr lang="en-US" sz="1050" b="1" smtClean="0">
              <a:solidFill>
                <a:srgbClr val="2F2672"/>
              </a:solidFill>
              <a:latin typeface="Arial" pitchFamily="34" charset="0"/>
              <a:ea typeface="+mj-ea"/>
              <a:cs typeface="Arial" pitchFamily="34" charset="0"/>
            </a:endParaRPr>
          </a:p>
          <a:p>
            <a:pPr algn="r"/>
            <a:r>
              <a:rPr lang="en-US" sz="1050" b="1" smtClean="0">
                <a:solidFill>
                  <a:srgbClr val="2F2672"/>
                </a:solidFill>
                <a:latin typeface="Arial" pitchFamily="34" charset="0"/>
                <a:ea typeface="+mj-ea"/>
                <a:cs typeface="Arial" pitchFamily="34" charset="0"/>
              </a:rPr>
              <a:t>Berlin, Germany</a:t>
            </a:r>
          </a:p>
        </p:txBody>
      </p:sp>
      <p:grpSp>
        <p:nvGrpSpPr>
          <p:cNvPr id="19" name="Gruppieren 18"/>
          <p:cNvGrpSpPr/>
          <p:nvPr/>
        </p:nvGrpSpPr>
        <p:grpSpPr>
          <a:xfrm>
            <a:off x="7858148" y="488296"/>
            <a:ext cx="1071570" cy="1566187"/>
            <a:chOff x="7858148" y="434053"/>
            <a:chExt cx="1071570" cy="1566187"/>
          </a:xfrm>
        </p:grpSpPr>
        <p:grpSp>
          <p:nvGrpSpPr>
            <p:cNvPr id="6" name="Gruppieren 5"/>
            <p:cNvGrpSpPr/>
            <p:nvPr/>
          </p:nvGrpSpPr>
          <p:grpSpPr>
            <a:xfrm>
              <a:off x="7858148" y="434053"/>
              <a:ext cx="1071570" cy="1412525"/>
              <a:chOff x="6966065" y="3158836"/>
              <a:chExt cx="1463040" cy="1928554"/>
            </a:xfrm>
          </p:grpSpPr>
          <p:pic>
            <p:nvPicPr>
              <p:cNvPr id="7" name="Picture 30"/>
              <p:cNvPicPr>
                <a:picLocks noChangeAspect="1" noChangeArrowheads="1"/>
              </p:cNvPicPr>
              <p:nvPr/>
            </p:nvPicPr>
            <p:blipFill>
              <a:blip r:embed="rId3" cstate="print"/>
              <a:srcRect/>
              <a:stretch>
                <a:fillRect/>
              </a:stretch>
            </p:blipFill>
            <p:spPr bwMode="auto">
              <a:xfrm>
                <a:off x="7000885" y="3214686"/>
                <a:ext cx="1393041" cy="1857388"/>
              </a:xfrm>
              <a:prstGeom prst="rect">
                <a:avLst/>
              </a:prstGeom>
              <a:noFill/>
              <a:ln w="9525">
                <a:noFill/>
                <a:miter lim="800000"/>
                <a:headEnd/>
                <a:tailEnd/>
              </a:ln>
              <a:effectLst/>
            </p:spPr>
          </p:pic>
          <p:sp>
            <p:nvSpPr>
              <p:cNvPr id="8" name="Abgerundetes Rechteck 7"/>
              <p:cNvSpPr/>
              <p:nvPr/>
            </p:nvSpPr>
            <p:spPr bwMode="auto">
              <a:xfrm>
                <a:off x="6966065" y="3158836"/>
                <a:ext cx="1463040" cy="1928554"/>
              </a:xfrm>
              <a:prstGeom prst="roundRect">
                <a:avLst/>
              </a:prstGeom>
              <a:noFill/>
              <a:ln w="127000"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pitchFamily="34" charset="0"/>
                  <a:ea typeface="ＭＳ Ｐゴシック" pitchFamily="80" charset="-128"/>
                  <a:cs typeface="Arial" pitchFamily="34" charset="0"/>
                </a:endParaRPr>
              </a:p>
            </p:txBody>
          </p:sp>
        </p:grpSp>
        <p:sp>
          <p:nvSpPr>
            <p:cNvPr id="16" name="Rechteck 15"/>
            <p:cNvSpPr/>
            <p:nvPr/>
          </p:nvSpPr>
          <p:spPr>
            <a:xfrm>
              <a:off x="7858148" y="1797590"/>
              <a:ext cx="1071570" cy="202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el 1"/>
          <p:cNvSpPr>
            <a:spLocks noGrp="1"/>
          </p:cNvSpPr>
          <p:nvPr>
            <p:ph type="ctrTitle"/>
          </p:nvPr>
        </p:nvSpPr>
        <p:spPr>
          <a:xfrm>
            <a:off x="0" y="1816099"/>
            <a:ext cx="9144000" cy="2827347"/>
          </a:xfrm>
        </p:spPr>
        <p:txBody>
          <a:bodyPr>
            <a:normAutofit/>
          </a:bodyPr>
          <a:lstStyle/>
          <a:p>
            <a:r>
              <a:rPr lang="en-US" smtClean="0"/>
              <a:t>Net4j Signalling Platform</a:t>
            </a:r>
            <a:br>
              <a:rPr lang="en-US" smtClean="0"/>
            </a:br>
            <a:r>
              <a:rPr lang="en-US" smtClean="0"/>
              <a:t> </a:t>
            </a:r>
            <a:r>
              <a:rPr lang="en-US" sz="3200" smtClean="0"/>
              <a:t>2.0 Release Review</a:t>
            </a:r>
            <a:endParaRPr lang="en-US">
              <a:solidFill>
                <a:srgbClr val="2F2672"/>
              </a:solidFill>
            </a:endParaRPr>
          </a:p>
        </p:txBody>
      </p:sp>
      <p:sp>
        <p:nvSpPr>
          <p:cNvPr id="3" name="Textfeld 2"/>
          <p:cNvSpPr txBox="1"/>
          <p:nvPr/>
        </p:nvSpPr>
        <p:spPr>
          <a:xfrm>
            <a:off x="2650923" y="4102114"/>
            <a:ext cx="2214578" cy="541331"/>
          </a:xfrm>
          <a:prstGeom prst="rect">
            <a:avLst/>
          </a:prstGeom>
        </p:spPr>
        <p:txBody>
          <a:bodyPr vert="horz" lIns="91440" tIns="45720" rIns="91440" bIns="45720" rtlCol="0" anchor="t">
            <a:normAutofit/>
          </a:bodyPr>
          <a:lstStyle/>
          <a:p>
            <a:pPr algn="r">
              <a:spcBef>
                <a:spcPct val="0"/>
              </a:spcBef>
            </a:pPr>
            <a:r>
              <a:rPr lang="en-US" sz="1400" b="1" smtClean="0">
                <a:solidFill>
                  <a:srgbClr val="2F2672"/>
                </a:solidFill>
                <a:latin typeface="Arial" pitchFamily="34" charset="0"/>
                <a:ea typeface="+mj-ea"/>
                <a:cs typeface="Arial" pitchFamily="34" charset="0"/>
              </a:rPr>
              <a:t>Planned Review Date:</a:t>
            </a:r>
          </a:p>
          <a:p>
            <a:pPr algn="r">
              <a:spcBef>
                <a:spcPct val="0"/>
              </a:spcBef>
            </a:pPr>
            <a:r>
              <a:rPr lang="en-US" sz="1400" b="1" smtClean="0">
                <a:solidFill>
                  <a:srgbClr val="2F2672"/>
                </a:solidFill>
                <a:latin typeface="Arial" pitchFamily="34" charset="0"/>
                <a:ea typeface="+mj-ea"/>
                <a:cs typeface="Arial" pitchFamily="34" charset="0"/>
              </a:rPr>
              <a:t>Project Newsgroup:</a:t>
            </a:r>
          </a:p>
        </p:txBody>
      </p:sp>
      <p:cxnSp>
        <p:nvCxnSpPr>
          <p:cNvPr id="9" name="Gerade Verbindung 8"/>
          <p:cNvCxnSpPr/>
          <p:nvPr/>
        </p:nvCxnSpPr>
        <p:spPr>
          <a:xfrm>
            <a:off x="2793799" y="4641858"/>
            <a:ext cx="3707027"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feld 12"/>
          <p:cNvSpPr txBox="1"/>
          <p:nvPr/>
        </p:nvSpPr>
        <p:spPr>
          <a:xfrm>
            <a:off x="4865501" y="4102114"/>
            <a:ext cx="1706763" cy="541332"/>
          </a:xfrm>
          <a:prstGeom prst="rect">
            <a:avLst/>
          </a:prstGeom>
        </p:spPr>
        <p:txBody>
          <a:bodyPr vert="horz" lIns="91440" tIns="45720" rIns="91440" bIns="45720" rtlCol="0" anchor="t">
            <a:normAutofit/>
          </a:bodyPr>
          <a:lstStyle/>
          <a:p>
            <a:pPr>
              <a:spcBef>
                <a:spcPct val="0"/>
              </a:spcBef>
            </a:pPr>
            <a:r>
              <a:rPr lang="en-US" sz="1400" b="1" smtClean="0">
                <a:solidFill>
                  <a:srgbClr val="2F2672"/>
                </a:solidFill>
                <a:latin typeface="Arial" pitchFamily="34" charset="0"/>
                <a:ea typeface="+mj-ea"/>
                <a:cs typeface="Arial" pitchFamily="34" charset="0"/>
              </a:rPr>
              <a:t>June 10th, 2009</a:t>
            </a:r>
          </a:p>
          <a:p>
            <a:pPr>
              <a:spcBef>
                <a:spcPct val="0"/>
              </a:spcBef>
            </a:pPr>
            <a:r>
              <a:rPr lang="en-US" sz="1400" b="1" smtClean="0">
                <a:solidFill>
                  <a:srgbClr val="2F2672"/>
                </a:solidFill>
                <a:latin typeface="Arial" pitchFamily="34" charset="0"/>
                <a:ea typeface="+mj-ea"/>
                <a:cs typeface="Arial" pitchFamily="34" charset="0"/>
              </a:rPr>
              <a:t>eclipse.tools.emf</a:t>
            </a:r>
          </a:p>
        </p:txBody>
      </p:sp>
      <p:cxnSp>
        <p:nvCxnSpPr>
          <p:cNvPr id="15" name="Gerade Verbindung 14"/>
          <p:cNvCxnSpPr/>
          <p:nvPr/>
        </p:nvCxnSpPr>
        <p:spPr>
          <a:xfrm>
            <a:off x="2793799" y="4102114"/>
            <a:ext cx="3707027" cy="0"/>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Introduction</a:t>
            </a:r>
            <a:endParaRPr lang="en-US"/>
          </a:p>
        </p:txBody>
      </p:sp>
      <p:sp>
        <p:nvSpPr>
          <p:cNvPr id="4" name="Fußzeilenplatzhalter 3"/>
          <p:cNvSpPr>
            <a:spLocks noGrp="1"/>
          </p:cNvSpPr>
          <p:nvPr>
            <p:ph type="ftr" sz="quarter" idx="11"/>
          </p:nvPr>
        </p:nvSpPr>
        <p:spPr/>
        <p:txBody>
          <a:bodyPr/>
          <a:lstStyle/>
          <a:p>
            <a:r>
              <a:rPr lang="en-US" smtClean="0"/>
              <a:t>Net4j 2.0 Release Review</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2</a:t>
            </a:fld>
            <a:endParaRPr lang="en-US"/>
          </a:p>
        </p:txBody>
      </p:sp>
      <p:sp>
        <p:nvSpPr>
          <p:cNvPr id="9" name="Textfeld 8"/>
          <p:cNvSpPr txBox="1"/>
          <p:nvPr/>
        </p:nvSpPr>
        <p:spPr>
          <a:xfrm>
            <a:off x="2467467" y="5702874"/>
            <a:ext cx="1384802" cy="369332"/>
          </a:xfrm>
          <a:prstGeom prst="rect">
            <a:avLst/>
          </a:prstGeom>
          <a:noFill/>
        </p:spPr>
        <p:txBody>
          <a:bodyPr wrap="none" rtlCol="0">
            <a:spAutoFit/>
          </a:bodyPr>
          <a:lstStyle/>
          <a:p>
            <a:pPr algn="r"/>
            <a:r>
              <a:rPr lang="en-US" smtClean="0"/>
              <a:t>Project  URL:</a:t>
            </a:r>
          </a:p>
        </p:txBody>
      </p:sp>
      <p:sp>
        <p:nvSpPr>
          <p:cNvPr id="10" name="Textfeld 9"/>
          <p:cNvSpPr txBox="1"/>
          <p:nvPr/>
        </p:nvSpPr>
        <p:spPr>
          <a:xfrm>
            <a:off x="3986204" y="5702874"/>
            <a:ext cx="2871812" cy="369332"/>
          </a:xfrm>
          <a:prstGeom prst="rect">
            <a:avLst/>
          </a:prstGeom>
          <a:noFill/>
        </p:spPr>
        <p:txBody>
          <a:bodyPr wrap="none" rtlCol="0">
            <a:spAutoFit/>
          </a:bodyPr>
          <a:lstStyle/>
          <a:p>
            <a:r>
              <a:rPr lang="en-US" smtClean="0">
                <a:hlinkClick r:id="rId3"/>
              </a:rPr>
              <a:t>http://wiki.eclipse.org/Net4j</a:t>
            </a:r>
            <a:endParaRPr lang="en-US" smtClean="0"/>
          </a:p>
        </p:txBody>
      </p:sp>
      <p:pic>
        <p:nvPicPr>
          <p:cNvPr id="1026" name="Picture 2"/>
          <p:cNvPicPr>
            <a:picLocks noChangeAspect="1" noChangeArrowheads="1"/>
          </p:cNvPicPr>
          <p:nvPr/>
        </p:nvPicPr>
        <p:blipFill>
          <a:blip r:embed="rId4" cstate="print"/>
          <a:srcRect/>
          <a:stretch>
            <a:fillRect/>
          </a:stretch>
        </p:blipFill>
        <p:spPr bwMode="auto">
          <a:xfrm>
            <a:off x="1714520" y="3057540"/>
            <a:ext cx="5715000" cy="2514600"/>
          </a:xfrm>
          <a:prstGeom prst="rect">
            <a:avLst/>
          </a:prstGeom>
          <a:noFill/>
          <a:ln w="9525">
            <a:noFill/>
            <a:miter lim="800000"/>
            <a:headEnd/>
            <a:tailEnd/>
          </a:ln>
        </p:spPr>
      </p:pic>
      <p:sp>
        <p:nvSpPr>
          <p:cNvPr id="7" name="Rechteck 6"/>
          <p:cNvSpPr/>
          <p:nvPr/>
        </p:nvSpPr>
        <p:spPr>
          <a:xfrm>
            <a:off x="428596" y="1246046"/>
            <a:ext cx="8358246" cy="1754326"/>
          </a:xfrm>
          <a:prstGeom prst="rect">
            <a:avLst/>
          </a:prstGeom>
        </p:spPr>
        <p:txBody>
          <a:bodyPr wrap="square">
            <a:spAutoFit/>
          </a:bodyPr>
          <a:lstStyle/>
          <a:p>
            <a:r>
              <a:rPr lang="en-US" smtClean="0"/>
              <a:t>The Net4j Signalling platform is an extensible client/server communications framework. Net4j eases the development of fast and maintainable application protocols that are independent of the physical transport medium. Transport protocols are pluggable and Net4j ships with support for TCP, HTTP and in-memory transport. The core of Net4j is a fast, asynchronous and non-blocking buffer multiplexing kernel, based on OSGi but also executable stand-alone.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Major New Features in 2.0</a:t>
            </a:r>
            <a:endParaRPr lang="en-US"/>
          </a:p>
        </p:txBody>
      </p:sp>
      <p:sp>
        <p:nvSpPr>
          <p:cNvPr id="3" name="Inhaltsplatzhalter 2"/>
          <p:cNvSpPr>
            <a:spLocks noGrp="1"/>
          </p:cNvSpPr>
          <p:nvPr>
            <p:ph idx="1"/>
          </p:nvPr>
        </p:nvSpPr>
        <p:spPr/>
        <p:txBody>
          <a:bodyPr>
            <a:normAutofit fontScale="85000" lnSpcReduction="20000"/>
          </a:bodyPr>
          <a:lstStyle/>
          <a:p>
            <a:r>
              <a:rPr lang="de-DE" smtClean="0"/>
              <a:t>IPluginContainer independent of OSGi </a:t>
            </a:r>
          </a:p>
          <a:p>
            <a:r>
              <a:rPr lang="de-DE" smtClean="0"/>
              <a:t>Provide a HeartBeatPotocol</a:t>
            </a:r>
          </a:p>
          <a:p>
            <a:r>
              <a:rPr lang="de-DE" smtClean="0"/>
              <a:t>Easier configuration of authentication</a:t>
            </a:r>
            <a:endParaRPr lang="en-US" smtClean="0"/>
          </a:p>
          <a:p>
            <a:r>
              <a:rPr lang="en-US" smtClean="0"/>
              <a:t>Improved exception handling</a:t>
            </a:r>
          </a:p>
          <a:p>
            <a:r>
              <a:rPr lang="en-US" smtClean="0"/>
              <a:t>Proper RemoteExceptions</a:t>
            </a:r>
          </a:p>
          <a:p>
            <a:r>
              <a:rPr lang="de-DE" smtClean="0"/>
              <a:t>Connector.openChannel with configurable timeout</a:t>
            </a:r>
          </a:p>
          <a:p>
            <a:r>
              <a:rPr lang="de-DE" smtClean="0"/>
              <a:t>Asynchronous progress monitoring over the network</a:t>
            </a:r>
          </a:p>
          <a:p>
            <a:r>
              <a:rPr lang="de-DE" smtClean="0"/>
              <a:t>IP address available during negotiation</a:t>
            </a:r>
          </a:p>
          <a:p>
            <a:r>
              <a:rPr lang="de-DE" smtClean="0"/>
              <a:t>Hsqldb database supported</a:t>
            </a:r>
          </a:p>
          <a:p>
            <a:r>
              <a:rPr lang="de-DE" smtClean="0"/>
              <a:t>Postgresql database supported</a:t>
            </a:r>
          </a:p>
          <a:p>
            <a:r>
              <a:rPr lang="en-US" smtClean="0"/>
              <a:t>H2 database supported</a:t>
            </a:r>
          </a:p>
        </p:txBody>
      </p:sp>
      <p:sp>
        <p:nvSpPr>
          <p:cNvPr id="4" name="Fußzeilenplatzhalter 3"/>
          <p:cNvSpPr>
            <a:spLocks noGrp="1"/>
          </p:cNvSpPr>
          <p:nvPr>
            <p:ph type="ftr" sz="quarter" idx="11"/>
          </p:nvPr>
        </p:nvSpPr>
        <p:spPr/>
        <p:txBody>
          <a:bodyPr/>
          <a:lstStyle/>
          <a:p>
            <a:r>
              <a:rPr lang="en-US" smtClean="0"/>
              <a:t>Net4j 2.0 Release Review</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3</a:t>
            </a:fld>
            <a:endParaRPr lang="en-US"/>
          </a:p>
        </p:txBody>
      </p:sp>
      <p:sp>
        <p:nvSpPr>
          <p:cNvPr id="6" name="PubOvalCallout"/>
          <p:cNvSpPr>
            <a:spLocks noEditPoints="1" noChangeArrowheads="1"/>
          </p:cNvSpPr>
          <p:nvPr/>
        </p:nvSpPr>
        <p:spPr bwMode="auto">
          <a:xfrm flipH="1">
            <a:off x="6429388" y="1570012"/>
            <a:ext cx="2286016" cy="1358922"/>
          </a:xfrm>
          <a:custGeom>
            <a:avLst/>
            <a:gdLst>
              <a:gd name="G0" fmla="+- 0 0 0"/>
              <a:gd name="G1" fmla="+- 10766 0 0"/>
              <a:gd name="T0" fmla="*/ 10800 w 21600"/>
              <a:gd name="T1" fmla="*/ 0 h 21600"/>
              <a:gd name="T2" fmla="*/ 0 w 21600"/>
              <a:gd name="T3" fmla="*/ 8105 h 21600"/>
              <a:gd name="T4" fmla="*/ 10766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0766" y="21600"/>
                </a:moveTo>
                <a:lnTo>
                  <a:pt x="9590" y="16158"/>
                </a:lnTo>
                <a:cubicBezTo>
                  <a:pt x="9991" y="16192"/>
                  <a:pt x="10395" y="16210"/>
                  <a:pt x="10800" y="16210"/>
                </a:cubicBezTo>
                <a:cubicBezTo>
                  <a:pt x="16764" y="16210"/>
                  <a:pt x="21600" y="12581"/>
                  <a:pt x="21600" y="8105"/>
                </a:cubicBezTo>
                <a:cubicBezTo>
                  <a:pt x="21600" y="3628"/>
                  <a:pt x="16764" y="0"/>
                  <a:pt x="10800" y="0"/>
                </a:cubicBezTo>
                <a:cubicBezTo>
                  <a:pt x="4835" y="0"/>
                  <a:pt x="0" y="3628"/>
                  <a:pt x="0" y="8105"/>
                </a:cubicBezTo>
                <a:cubicBezTo>
                  <a:pt x="-1" y="10568"/>
                  <a:pt x="1493" y="12898"/>
                  <a:pt x="4057" y="14436"/>
                </a:cubicBezTo>
                <a:close/>
              </a:path>
            </a:pathLst>
          </a:custGeom>
          <a:solidFill>
            <a:srgbClr val="CCCCFF"/>
          </a:solidFill>
          <a:ln w="9525">
            <a:solidFill>
              <a:srgbClr val="000000"/>
            </a:solidFill>
            <a:miter lim="800000"/>
            <a:headEnd/>
            <a:tailEnd/>
          </a:ln>
          <a:effectLst>
            <a:outerShdw dist="107763" dir="2700000" algn="ctr" rotWithShape="0">
              <a:srgbClr val="808080"/>
            </a:outerShdw>
          </a:effectLst>
        </p:spPr>
        <p:txBody>
          <a:bodyPr vert="horz" wrap="square" lIns="91440" tIns="45720" rIns="91440" bIns="45720" numCol="1" anchor="t" anchorCtr="0" compatLnSpc="1">
            <a:prstTxWarp prst="textNoShape">
              <a:avLst/>
            </a:prstTxWarp>
          </a:bodyPr>
          <a:lstStyle/>
          <a:p>
            <a:pPr algn="ctr"/>
            <a:r>
              <a:rPr lang="en-US" smtClean="0"/>
              <a:t>New features:</a:t>
            </a:r>
          </a:p>
          <a:p>
            <a:pPr algn="ctr"/>
            <a:r>
              <a:rPr lang="en-US" smtClean="0"/>
              <a:t>28 </a:t>
            </a:r>
            <a:r>
              <a:rPr lang="en-US" b="1" smtClean="0"/>
              <a:t>total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i="1" smtClean="0"/>
              <a:t>Other Release Highlights</a:t>
            </a:r>
            <a:endParaRPr lang="en-US"/>
          </a:p>
        </p:txBody>
      </p:sp>
      <p:sp>
        <p:nvSpPr>
          <p:cNvPr id="3" name="Inhaltsplatzhalter 2"/>
          <p:cNvSpPr>
            <a:spLocks noGrp="1"/>
          </p:cNvSpPr>
          <p:nvPr>
            <p:ph idx="1"/>
          </p:nvPr>
        </p:nvSpPr>
        <p:spPr/>
        <p:txBody>
          <a:bodyPr>
            <a:normAutofit fontScale="77500" lnSpcReduction="20000"/>
          </a:bodyPr>
          <a:lstStyle/>
          <a:p>
            <a:r>
              <a:rPr lang="en-US" smtClean="0"/>
              <a:t>Quality of APIs</a:t>
            </a:r>
          </a:p>
          <a:p>
            <a:pPr lvl="1"/>
            <a:r>
              <a:rPr lang="en-US" smtClean="0"/>
              <a:t>2.0 API is partly incompatible with 1.0</a:t>
            </a:r>
          </a:p>
          <a:p>
            <a:pPr lvl="1"/>
            <a:r>
              <a:rPr lang="en-US" smtClean="0"/>
              <a:t>API Toling has been used consequently</a:t>
            </a:r>
          </a:p>
          <a:p>
            <a:r>
              <a:rPr lang="en-US" smtClean="0"/>
              <a:t>End of Life</a:t>
            </a:r>
          </a:p>
          <a:p>
            <a:pPr lvl="1"/>
            <a:r>
              <a:rPr lang="en-US" smtClean="0"/>
              <a:t>None</a:t>
            </a:r>
          </a:p>
          <a:p>
            <a:r>
              <a:rPr lang="en-US" smtClean="0"/>
              <a:t>IP</a:t>
            </a:r>
          </a:p>
          <a:p>
            <a:pPr lvl="1"/>
            <a:r>
              <a:rPr lang="en-US" smtClean="0"/>
              <a:t>IP Log URL: </a:t>
            </a:r>
            <a:r>
              <a:rPr lang="en-US" smtClean="0">
                <a:hlinkClick r:id="rId3"/>
              </a:rPr>
              <a:t>http://www.eclipse.org/modeling/emf/net4j/project-info/eclipse-project-ip-log.csv</a:t>
            </a:r>
            <a:endParaRPr lang="en-US" smtClean="0"/>
          </a:p>
          <a:p>
            <a:pPr lvl="1"/>
            <a:r>
              <a:rPr lang="en-US" smtClean="0"/>
              <a:t>No issues</a:t>
            </a:r>
          </a:p>
          <a:p>
            <a:r>
              <a:rPr lang="en-US" smtClean="0"/>
              <a:t>Committer Diversity</a:t>
            </a:r>
          </a:p>
          <a:p>
            <a:pPr lvl="1"/>
            <a:r>
              <a:rPr lang="en-US" smtClean="0"/>
              <a:t>7 committers from 7 different companies</a:t>
            </a:r>
          </a:p>
          <a:p>
            <a:pPr lvl="1"/>
            <a:r>
              <a:rPr lang="en-US" smtClean="0"/>
              <a:t>Several additions to the team are pending</a:t>
            </a:r>
            <a:endParaRPr lang="en-US"/>
          </a:p>
        </p:txBody>
      </p:sp>
      <p:sp>
        <p:nvSpPr>
          <p:cNvPr id="4" name="Fußzeilenplatzhalter 3"/>
          <p:cNvSpPr>
            <a:spLocks noGrp="1"/>
          </p:cNvSpPr>
          <p:nvPr>
            <p:ph type="ftr" sz="quarter" idx="11"/>
          </p:nvPr>
        </p:nvSpPr>
        <p:spPr/>
        <p:txBody>
          <a:bodyPr/>
          <a:lstStyle/>
          <a:p>
            <a:r>
              <a:rPr lang="en-US" smtClean="0"/>
              <a:t>Net4j 2.0 Release Review</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smtClean="0"/>
              <a:t>Project Activity Since 1.0</a:t>
            </a:r>
            <a:endParaRPr lang="en-US"/>
          </a:p>
        </p:txBody>
      </p:sp>
      <p:sp>
        <p:nvSpPr>
          <p:cNvPr id="3" name="Inhaltsplatzhalter 2"/>
          <p:cNvSpPr>
            <a:spLocks noGrp="1"/>
          </p:cNvSpPr>
          <p:nvPr>
            <p:ph idx="1"/>
          </p:nvPr>
        </p:nvSpPr>
        <p:spPr/>
        <p:txBody>
          <a:bodyPr>
            <a:normAutofit fontScale="92500"/>
          </a:bodyPr>
          <a:lstStyle/>
          <a:p>
            <a:r>
              <a:rPr lang="en-US" smtClean="0"/>
              <a:t>Bugzilla</a:t>
            </a:r>
          </a:p>
          <a:p>
            <a:pPr lvl="1"/>
            <a:r>
              <a:rPr lang="en-US" smtClean="0"/>
              <a:t>28 of 42 enhancements done (10 left open)</a:t>
            </a:r>
          </a:p>
          <a:p>
            <a:pPr lvl="1"/>
            <a:r>
              <a:rPr lang="en-US" smtClean="0"/>
              <a:t>13 of 20 bugs fixed (4 left open)</a:t>
            </a:r>
          </a:p>
          <a:p>
            <a:r>
              <a:rPr lang="en-US" smtClean="0"/>
              <a:t>CVS</a:t>
            </a:r>
          </a:p>
          <a:p>
            <a:pPr lvl="1"/>
            <a:r>
              <a:rPr lang="de-DE" smtClean="0"/>
              <a:t>44187 changed lines of code committed (incl. CDO)</a:t>
            </a:r>
          </a:p>
          <a:p>
            <a:r>
              <a:rPr lang="de-DE" smtClean="0"/>
              <a:t>Communication</a:t>
            </a:r>
          </a:p>
          <a:p>
            <a:pPr lvl="1"/>
            <a:r>
              <a:rPr lang="de-DE" smtClean="0"/>
              <a:t>More than 120 newsgroup posts</a:t>
            </a:r>
          </a:p>
          <a:p>
            <a:pPr lvl="1"/>
            <a:r>
              <a:rPr lang="de-DE" smtClean="0"/>
              <a:t>Talk at EclipseCon, several demo camps</a:t>
            </a:r>
          </a:p>
          <a:p>
            <a:pPr lvl="1"/>
            <a:r>
              <a:rPr lang="de-DE" smtClean="0"/>
              <a:t>Several magazine articles</a:t>
            </a:r>
            <a:endParaRPr lang="en-US" smtClean="0"/>
          </a:p>
          <a:p>
            <a:pPr lvl="1"/>
            <a:endParaRPr lang="en-US"/>
          </a:p>
        </p:txBody>
      </p:sp>
      <p:sp>
        <p:nvSpPr>
          <p:cNvPr id="4" name="Fußzeilenplatzhalter 3"/>
          <p:cNvSpPr>
            <a:spLocks noGrp="1"/>
          </p:cNvSpPr>
          <p:nvPr>
            <p:ph type="ftr" sz="quarter" idx="11"/>
          </p:nvPr>
        </p:nvSpPr>
        <p:spPr/>
        <p:txBody>
          <a:bodyPr/>
          <a:lstStyle/>
          <a:p>
            <a:r>
              <a:rPr lang="en-US" smtClean="0"/>
              <a:t>Net4j 2.0 Release Review</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b="1" i="1" smtClean="0"/>
              <a:t>Schedule</a:t>
            </a:r>
            <a:endParaRPr lang="en-US"/>
          </a:p>
        </p:txBody>
      </p:sp>
      <p:sp>
        <p:nvSpPr>
          <p:cNvPr id="3" name="Inhaltsplatzhalter 2"/>
          <p:cNvSpPr>
            <a:spLocks noGrp="1"/>
          </p:cNvSpPr>
          <p:nvPr>
            <p:ph idx="1"/>
          </p:nvPr>
        </p:nvSpPr>
        <p:spPr/>
        <p:txBody>
          <a:bodyPr>
            <a:normAutofit fontScale="92500" lnSpcReduction="20000"/>
          </a:bodyPr>
          <a:lstStyle/>
          <a:p>
            <a:r>
              <a:rPr lang="en-US" smtClean="0"/>
              <a:t>Galileo</a:t>
            </a:r>
          </a:p>
          <a:p>
            <a:pPr lvl="1"/>
            <a:r>
              <a:rPr lang="en-US" smtClean="0"/>
              <a:t>All release train schedules were met</a:t>
            </a:r>
          </a:p>
          <a:p>
            <a:pPr lvl="1"/>
            <a:r>
              <a:rPr lang="en-US" smtClean="0"/>
              <a:t>Weekly integration builds on modeling update site</a:t>
            </a:r>
          </a:p>
          <a:p>
            <a:r>
              <a:rPr lang="en-US" smtClean="0"/>
              <a:t>Ganymede</a:t>
            </a:r>
          </a:p>
          <a:p>
            <a:pPr lvl="1"/>
            <a:r>
              <a:rPr lang="en-US" smtClean="0"/>
              <a:t>9 maintenance builds were delivered</a:t>
            </a:r>
          </a:p>
          <a:p>
            <a:pPr lvl="1"/>
            <a:r>
              <a:rPr lang="en-US" smtClean="0"/>
              <a:t>Including SR1 and SR2</a:t>
            </a:r>
          </a:p>
          <a:p>
            <a:r>
              <a:rPr lang="en-US" smtClean="0"/>
              <a:t>Plan URL</a:t>
            </a:r>
          </a:p>
          <a:p>
            <a:pPr lvl="1"/>
            <a:r>
              <a:rPr lang="en-US" smtClean="0">
                <a:hlinkClick r:id="rId3"/>
              </a:rPr>
              <a:t>http://www.eclipse.org/projects/project-plan.php?planurl=http://www.eclipse.org/modeling/emf/net4j/project-info/plan.xml&amp;component=Net4j+Signalling+Platform</a:t>
            </a:r>
            <a:endParaRPr lang="en-US"/>
          </a:p>
        </p:txBody>
      </p:sp>
      <p:sp>
        <p:nvSpPr>
          <p:cNvPr id="4" name="Fußzeilenplatzhalter 3"/>
          <p:cNvSpPr>
            <a:spLocks noGrp="1"/>
          </p:cNvSpPr>
          <p:nvPr>
            <p:ph type="ftr" sz="quarter" idx="11"/>
          </p:nvPr>
        </p:nvSpPr>
        <p:spPr/>
        <p:txBody>
          <a:bodyPr/>
          <a:lstStyle/>
          <a:p>
            <a:r>
              <a:rPr lang="en-US" smtClean="0"/>
              <a:t>Net4j 2.0 Release Review</a:t>
            </a:r>
          </a:p>
          <a:p>
            <a:r>
              <a:rPr lang="en-US" smtClean="0"/>
              <a:t>© 2009 by Eike Stepper, Berlin, Germany. Made available under the EPL v1.0</a:t>
            </a:r>
            <a:endParaRPr lang="en-US"/>
          </a:p>
        </p:txBody>
      </p:sp>
      <p:sp>
        <p:nvSpPr>
          <p:cNvPr id="5" name="Foliennummernplatzhalter 4"/>
          <p:cNvSpPr>
            <a:spLocks noGrp="1"/>
          </p:cNvSpPr>
          <p:nvPr>
            <p:ph type="sldNum" sz="quarter" idx="12"/>
          </p:nvPr>
        </p:nvSpPr>
        <p:spPr/>
        <p:txBody>
          <a:bodyPr/>
          <a:lstStyle/>
          <a:p>
            <a:fld id="{D9EF761A-2398-4B80-BCA8-D29FD9D96DA2}" type="slidenum">
              <a:rPr lang="en-US" smtClean="0"/>
              <a:pPr/>
              <a:t>6</a:t>
            </a:fld>
            <a:endParaRPr lang="en-US"/>
          </a:p>
        </p:txBody>
      </p:sp>
    </p:spTree>
  </p:cSld>
  <p:clrMapOvr>
    <a:masterClrMapping/>
  </p:clrMapOvr>
</p:sld>
</file>

<file path=ppt/theme/theme1.xml><?xml version="1.0" encoding="utf-8"?>
<a:theme xmlns:a="http://schemas.openxmlformats.org/drawingml/2006/main" name="Template">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0</TotalTime>
  <Words>398</Words>
  <Application>Microsoft Office PowerPoint</Application>
  <PresentationFormat>Bildschirmpräsentation (4:3)</PresentationFormat>
  <Paragraphs>82</Paragraphs>
  <Slides>6</Slides>
  <Notes>6</Notes>
  <HiddenSlides>0</HiddenSlides>
  <MMClips>0</MMClips>
  <ScaleCrop>false</ScaleCrop>
  <HeadingPairs>
    <vt:vector size="4" baseType="variant">
      <vt:variant>
        <vt:lpstr>Design</vt:lpstr>
      </vt:variant>
      <vt:variant>
        <vt:i4>1</vt:i4>
      </vt:variant>
      <vt:variant>
        <vt:lpstr>Folientitel</vt:lpstr>
      </vt:variant>
      <vt:variant>
        <vt:i4>6</vt:i4>
      </vt:variant>
    </vt:vector>
  </HeadingPairs>
  <TitlesOfParts>
    <vt:vector size="7" baseType="lpstr">
      <vt:lpstr>Template</vt:lpstr>
      <vt:lpstr>Net4j Signalling Platform  2.0 Release Review</vt:lpstr>
      <vt:lpstr>Introduction</vt:lpstr>
      <vt:lpstr>Major New Features in 2.0</vt:lpstr>
      <vt:lpstr>Other Release Highlights</vt:lpstr>
      <vt:lpstr>Project Activity Since 1.0</vt:lpstr>
      <vt:lpstr>Schedule</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CDO Model Repository</dc:title>
  <dc:creator>Eike Stepper</dc:creator>
  <cp:lastModifiedBy>Stepper</cp:lastModifiedBy>
  <cp:revision>1566</cp:revision>
  <dcterms:created xsi:type="dcterms:W3CDTF">2008-08-22T09:52:33Z</dcterms:created>
  <dcterms:modified xsi:type="dcterms:W3CDTF">2009-06-08T11:24:54Z</dcterms:modified>
</cp:coreProperties>
</file>