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373" r:id="rId3"/>
    <p:sldId id="375" r:id="rId4"/>
    <p:sldId id="376" r:id="rId5"/>
    <p:sldId id="377" r:id="rId6"/>
    <p:sldId id="378" r:id="rId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FF"/>
    <a:srgbClr val="FFC247"/>
    <a:srgbClr val="DCDCDC"/>
    <a:srgbClr val="DDDDDD"/>
    <a:srgbClr val="DEDEDE"/>
    <a:srgbClr val="FFFFFF"/>
    <a:srgbClr val="2F2672"/>
    <a:srgbClr val="806EAA"/>
    <a:srgbClr val="D7E5F5"/>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7" autoAdjust="0"/>
    <p:restoredTop sz="94706" autoAdjust="0"/>
  </p:normalViewPr>
  <p:slideViewPr>
    <p:cSldViewPr snapToObjects="1">
      <p:cViewPr varScale="1">
        <p:scale>
          <a:sx n="127" d="100"/>
          <a:sy n="127" d="100"/>
        </p:scale>
        <p:origin x="-1296"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101" d="100"/>
          <a:sy n="101" d="100"/>
        </p:scale>
        <p:origin x="-3528" y="-10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a:lvl1pPr>
          </a:lstStyle>
          <a:p>
            <a:endParaRPr lang="en-US"/>
          </a:p>
        </p:txBody>
      </p:sp>
      <p:sp>
        <p:nvSpPr>
          <p:cNvPr id="3" name="Datumsplatzhalter 2"/>
          <p:cNvSpPr>
            <a:spLocks noGrp="1"/>
          </p:cNvSpPr>
          <p:nvPr>
            <p:ph type="dt" sz="quarter" idx="1"/>
          </p:nvPr>
        </p:nvSpPr>
        <p:spPr>
          <a:xfrm>
            <a:off x="4021295" y="0"/>
            <a:ext cx="3076363" cy="511731"/>
          </a:xfrm>
          <a:prstGeom prst="rect">
            <a:avLst/>
          </a:prstGeom>
        </p:spPr>
        <p:txBody>
          <a:bodyPr vert="horz" lIns="94759" tIns="47380" rIns="94759" bIns="47380" rtlCol="0"/>
          <a:lstStyle>
            <a:lvl1pPr algn="r">
              <a:defRPr sz="1200"/>
            </a:lvl1pPr>
          </a:lstStyle>
          <a:p>
            <a:fld id="{01F1399A-6279-467A-AFC4-7FDFDBD65377}" type="datetimeFigureOut">
              <a:rPr lang="de-DE" smtClean="0"/>
              <a:pPr/>
              <a:t>28.05.2010</a:t>
            </a:fld>
            <a:endParaRPr lang="en-US"/>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759" tIns="47380" rIns="94759" bIns="47380" rtlCol="0" anchor="b"/>
          <a:lstStyle>
            <a:lvl1pPr algn="l">
              <a:defRPr sz="1200"/>
            </a:lvl1pPr>
          </a:lstStyle>
          <a:p>
            <a:endParaRPr lang="en-US"/>
          </a:p>
        </p:txBody>
      </p:sp>
      <p:sp>
        <p:nvSpPr>
          <p:cNvPr id="5" name="Foliennummernplatzhalter 4"/>
          <p:cNvSpPr>
            <a:spLocks noGrp="1"/>
          </p:cNvSpPr>
          <p:nvPr>
            <p:ph type="sldNum" sz="quarter" idx="3"/>
          </p:nvPr>
        </p:nvSpPr>
        <p:spPr>
          <a:xfrm>
            <a:off x="4021295" y="9721106"/>
            <a:ext cx="3076363" cy="511731"/>
          </a:xfrm>
          <a:prstGeom prst="rect">
            <a:avLst/>
          </a:prstGeom>
        </p:spPr>
        <p:txBody>
          <a:bodyPr vert="horz" lIns="94759" tIns="47380" rIns="94759" bIns="47380" rtlCol="0" anchor="b"/>
          <a:lstStyle>
            <a:lvl1pPr algn="r">
              <a:defRPr sz="1200"/>
            </a:lvl1pPr>
          </a:lstStyle>
          <a:p>
            <a:fld id="{31FF683E-A112-4E88-B3FA-413CD125B4DB}"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a:lvl1pPr>
          </a:lstStyle>
          <a:p>
            <a:endParaRPr lang="en-US"/>
          </a:p>
        </p:txBody>
      </p:sp>
      <p:sp>
        <p:nvSpPr>
          <p:cNvPr id="3" name="Datumsplatzhalter 2"/>
          <p:cNvSpPr>
            <a:spLocks noGrp="1"/>
          </p:cNvSpPr>
          <p:nvPr>
            <p:ph type="dt" idx="1"/>
          </p:nvPr>
        </p:nvSpPr>
        <p:spPr>
          <a:xfrm>
            <a:off x="4021295" y="0"/>
            <a:ext cx="3076363" cy="511731"/>
          </a:xfrm>
          <a:prstGeom prst="rect">
            <a:avLst/>
          </a:prstGeom>
        </p:spPr>
        <p:txBody>
          <a:bodyPr vert="horz" lIns="94759" tIns="47380" rIns="94759" bIns="47380" rtlCol="0"/>
          <a:lstStyle>
            <a:lvl1pPr algn="r">
              <a:defRPr sz="1200"/>
            </a:lvl1pPr>
          </a:lstStyle>
          <a:p>
            <a:fld id="{4EFD53E2-34CB-4AAB-9DD8-91E5E18A88A0}" type="datetimeFigureOut">
              <a:rPr lang="de-DE" smtClean="0"/>
              <a:pPr/>
              <a:t>28.05.2010</a:t>
            </a:fld>
            <a:endParaRPr lang="en-US"/>
          </a:p>
        </p:txBody>
      </p:sp>
      <p:sp>
        <p:nvSpPr>
          <p:cNvPr id="4" name="Folienbildplatzhalt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en-US"/>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4759" tIns="47380" rIns="94759" bIns="4738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759" tIns="47380" rIns="94759" bIns="47380" rtlCol="0" anchor="b"/>
          <a:lstStyle>
            <a:lvl1pPr algn="l">
              <a:defRPr sz="1200"/>
            </a:lvl1pPr>
          </a:lstStyle>
          <a:p>
            <a:endParaRPr lang="en-US"/>
          </a:p>
        </p:txBody>
      </p:sp>
      <p:sp>
        <p:nvSpPr>
          <p:cNvPr id="7" name="Foliennummernplatzhalter 6"/>
          <p:cNvSpPr>
            <a:spLocks noGrp="1"/>
          </p:cNvSpPr>
          <p:nvPr>
            <p:ph type="sldNum" sz="quarter" idx="5"/>
          </p:nvPr>
        </p:nvSpPr>
        <p:spPr>
          <a:xfrm>
            <a:off x="4021295" y="9721106"/>
            <a:ext cx="3076363" cy="511731"/>
          </a:xfrm>
          <a:prstGeom prst="rect">
            <a:avLst/>
          </a:prstGeom>
        </p:spPr>
        <p:txBody>
          <a:bodyPr vert="horz" lIns="94759" tIns="47380" rIns="94759" bIns="47380" rtlCol="0" anchor="b"/>
          <a:lstStyle>
            <a:lvl1pPr algn="r">
              <a:defRPr sz="1200"/>
            </a:lvl1pPr>
          </a:lstStyle>
          <a:p>
            <a:fld id="{08ED7C9E-BA51-42D1-90EB-EC9D244062D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635269"/>
            <a:ext cx="7772400" cy="1470025"/>
          </a:xfrm>
        </p:spPr>
        <p:txBody>
          <a:bodyPr/>
          <a:lstStyle>
            <a:lvl1pPr>
              <a:defRPr b="1">
                <a:solidFill>
                  <a:srgbClr val="2F2672"/>
                </a:solidFill>
                <a:latin typeface="Arial" pitchFamily="34" charset="0"/>
                <a:cs typeface="Arial" pitchFamily="34" charset="0"/>
              </a:defRPr>
            </a:lvl1pPr>
          </a:lstStyle>
          <a:p>
            <a:r>
              <a:rPr lang="de-DE" smtClean="0"/>
              <a:t>Titelmasterformat durch Klicken bearbeiten</a:t>
            </a:r>
            <a:endParaRPr lang="en-US"/>
          </a:p>
        </p:txBody>
      </p:sp>
      <p:sp>
        <p:nvSpPr>
          <p:cNvPr id="5" name="Fußzeilenplatzhalter 4"/>
          <p:cNvSpPr>
            <a:spLocks noGrp="1"/>
          </p:cNvSpPr>
          <p:nvPr>
            <p:ph type="ftr" sz="quarter" idx="11"/>
          </p:nvPr>
        </p:nvSpPr>
        <p:spPr>
          <a:xfrm>
            <a:off x="428596" y="6356350"/>
            <a:ext cx="7715304" cy="365125"/>
          </a:xfrm>
        </p:spPr>
        <p:txBody>
          <a:bodyPr/>
          <a:lstStyle>
            <a:lvl1pPr algn="l">
              <a:defRPr>
                <a:solidFill>
                  <a:schemeClr val="tx1">
                    <a:lumMod val="65000"/>
                    <a:lumOff val="35000"/>
                  </a:schemeClr>
                </a:solidFill>
                <a:latin typeface="Arial" pitchFamily="34" charset="0"/>
                <a:cs typeface="Arial" pitchFamily="34" charset="0"/>
              </a:defRPr>
            </a:lvl1pPr>
          </a:lstStyle>
          <a:p>
            <a:r>
              <a:rPr lang="en-US" smtClean="0"/>
              <a:t>Net4j 3.0 Release Review</a:t>
            </a:r>
          </a:p>
          <a:p>
            <a:r>
              <a:rPr lang="en-US" smtClean="0"/>
              <a:t>© 2010 by Eike Stepper, Berlin, Germany. Made available under the EPL v1.0</a:t>
            </a:r>
            <a:endParaRPr lang="en-US"/>
          </a:p>
        </p:txBody>
      </p:sp>
      <p:sp>
        <p:nvSpPr>
          <p:cNvPr id="6" name="Foliennummernplatzhalter 5"/>
          <p:cNvSpPr>
            <a:spLocks noGrp="1"/>
          </p:cNvSpPr>
          <p:nvPr>
            <p:ph type="sldNum" sz="quarter" idx="12"/>
          </p:nvPr>
        </p:nvSpPr>
        <p:spPr>
          <a:xfrm>
            <a:off x="8286776" y="6356350"/>
            <a:ext cx="642942" cy="365125"/>
          </a:xfrm>
        </p:spPr>
        <p:txBody>
          <a:bodyPr/>
          <a:lstStyle>
            <a:lvl1pPr>
              <a:defRPr>
                <a:solidFill>
                  <a:schemeClr val="bg1">
                    <a:lumMod val="85000"/>
                  </a:schemeClr>
                </a:solidFill>
                <a:latin typeface="Arial" pitchFamily="34" charset="0"/>
                <a:cs typeface="Arial" pitchFamily="34" charset="0"/>
              </a:defRPr>
            </a:lvl1pPr>
          </a:lstStyle>
          <a:p>
            <a:fld id="{D9EF761A-2398-4B80-BCA8-D29FD9D96DA2}" type="slidenum">
              <a:rPr lang="en-US" smtClean="0"/>
              <a:pPr/>
              <a:t>‹Nr.›</a:t>
            </a:fld>
            <a:endParaRPr lang="en-US"/>
          </a:p>
        </p:txBody>
      </p:sp>
      <p:pic>
        <p:nvPicPr>
          <p:cNvPr id="2053" name="Picture 5"/>
          <p:cNvPicPr>
            <a:picLocks noChangeAspect="1" noChangeArrowheads="1"/>
          </p:cNvPicPr>
          <p:nvPr userDrawn="1"/>
        </p:nvPicPr>
        <p:blipFill>
          <a:blip r:embed="rId2" cstate="print"/>
          <a:srcRect/>
          <a:stretch>
            <a:fillRect/>
          </a:stretch>
        </p:blipFill>
        <p:spPr bwMode="auto">
          <a:xfrm>
            <a:off x="0" y="214290"/>
            <a:ext cx="2724150" cy="1838325"/>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11"/>
          </p:nvPr>
        </p:nvSpPr>
        <p:spPr>
          <a:xfrm>
            <a:off x="428596" y="6357958"/>
            <a:ext cx="7643866" cy="365125"/>
          </a:xfrm>
        </p:spPr>
        <p:txBody>
          <a:bodyPr/>
          <a:lstStyle/>
          <a:p>
            <a:r>
              <a:rPr lang="en-US" smtClean="0"/>
              <a:t>Net4j 3.0 Release Review</a:t>
            </a:r>
          </a:p>
          <a:p>
            <a:r>
              <a:rPr lang="en-US" smtClean="0"/>
              <a:t>© 2010 by Eike Stepper, Berlin, Germany. Made available under the EPL v1.0</a:t>
            </a:r>
            <a:endParaRPr lang="en-US"/>
          </a:p>
        </p:txBody>
      </p:sp>
      <p:sp>
        <p:nvSpPr>
          <p:cNvPr id="6" name="Foliennummernplatzhalter 5"/>
          <p:cNvSpPr>
            <a:spLocks noGrp="1"/>
          </p:cNvSpPr>
          <p:nvPr>
            <p:ph type="sldNum" sz="quarter" idx="12"/>
          </p:nvPr>
        </p:nvSpPr>
        <p:spPr/>
        <p:txBody>
          <a:bodyPr/>
          <a:lstStyle/>
          <a:p>
            <a:fld id="{D9EF761A-2398-4B80-BCA8-D29FD9D96DA2}" type="slidenum">
              <a:rPr lang="en-US" smtClean="0"/>
              <a:pPr/>
              <a:t>‹Nr.›</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8" descr="light4"/>
          <p:cNvPicPr>
            <a:picLocks noChangeAspect="1" noChangeArrowheads="1"/>
          </p:cNvPicPr>
          <p:nvPr/>
        </p:nvPicPr>
        <p:blipFill>
          <a:blip r:embed="rId4" cstate="print"/>
          <a:srcRect/>
          <a:stretch>
            <a:fillRect/>
          </a:stretch>
        </p:blipFill>
        <p:spPr bwMode="auto">
          <a:xfrm>
            <a:off x="0" y="6286500"/>
            <a:ext cx="9144000" cy="571500"/>
          </a:xfrm>
          <a:prstGeom prst="rect">
            <a:avLst/>
          </a:prstGeom>
          <a:noFill/>
        </p:spPr>
      </p:pic>
      <p:sp>
        <p:nvSpPr>
          <p:cNvPr id="2" name="Titelplatzhalter 1"/>
          <p:cNvSpPr>
            <a:spLocks noGrp="1"/>
          </p:cNvSpPr>
          <p:nvPr>
            <p:ph type="title"/>
          </p:nvPr>
        </p:nvSpPr>
        <p:spPr>
          <a:xfrm>
            <a:off x="428596" y="285728"/>
            <a:ext cx="8286808" cy="113191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28596" y="1571612"/>
            <a:ext cx="8286808" cy="457203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3"/>
          </p:nvPr>
        </p:nvSpPr>
        <p:spPr>
          <a:xfrm>
            <a:off x="428596" y="6356350"/>
            <a:ext cx="7643866"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smtClean="0"/>
              <a:t>Net4j 3.0 Release Review</a:t>
            </a:r>
          </a:p>
          <a:p>
            <a:r>
              <a:rPr lang="en-US" smtClean="0"/>
              <a:t>© 2010 by Eike Stepper, Berlin, Germany. Made available under the EPL v1.0</a:t>
            </a:r>
            <a:endParaRPr lang="en-US"/>
          </a:p>
        </p:txBody>
      </p:sp>
      <p:sp>
        <p:nvSpPr>
          <p:cNvPr id="6" name="Foliennummernplatzhalter 5"/>
          <p:cNvSpPr>
            <a:spLocks noGrp="1"/>
          </p:cNvSpPr>
          <p:nvPr>
            <p:ph type="sldNum" sz="quarter" idx="4"/>
          </p:nvPr>
        </p:nvSpPr>
        <p:spPr>
          <a:xfrm>
            <a:off x="8143900" y="6356350"/>
            <a:ext cx="642942"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fld id="{BDF3D838-FCC4-4337-BAF0-78E53BE91885}"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4400" kern="1200">
          <a:solidFill>
            <a:srgbClr val="2F2672"/>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iki.eclipse.org/Net4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clipse.org/projects/project-plan.php?planurl=http://www.eclipse.org/modeling/emf/net4j/project-info/plan.xml&amp;component=Net4j+Signalling+Platfo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p:cNvSpPr txBox="1"/>
          <p:nvPr/>
        </p:nvSpPr>
        <p:spPr>
          <a:xfrm>
            <a:off x="5355449" y="539431"/>
            <a:ext cx="2502699" cy="1354217"/>
          </a:xfrm>
          <a:prstGeom prst="rect">
            <a:avLst/>
          </a:prstGeom>
          <a:noFill/>
        </p:spPr>
        <p:txBody>
          <a:bodyPr wrap="square" rtlCol="0">
            <a:spAutoFit/>
          </a:bodyPr>
          <a:lstStyle/>
          <a:p>
            <a:pPr algn="r"/>
            <a:r>
              <a:rPr lang="en-US" sz="1600" b="1" smtClean="0">
                <a:solidFill>
                  <a:srgbClr val="2F2672"/>
                </a:solidFill>
                <a:latin typeface="Arial" pitchFamily="34" charset="0"/>
                <a:ea typeface="+mj-ea"/>
                <a:cs typeface="Arial" pitchFamily="34" charset="0"/>
              </a:rPr>
              <a:t>Eike Stepper</a:t>
            </a:r>
          </a:p>
          <a:p>
            <a:pPr algn="r"/>
            <a:endParaRPr lang="en-US" sz="1050" b="1" smtClean="0">
              <a:solidFill>
                <a:srgbClr val="2F2672"/>
              </a:solidFill>
              <a:latin typeface="Arial" pitchFamily="34" charset="0"/>
              <a:ea typeface="+mj-ea"/>
              <a:cs typeface="Arial"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stepper@esc-net.de</a:t>
            </a: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http://www.esc-net.de</a:t>
            </a:r>
          </a:p>
          <a:p>
            <a:pPr algn="r"/>
            <a:r>
              <a:rPr lang="en-US" sz="1050" smtClean="0">
                <a:solidFill>
                  <a:srgbClr val="0066FF"/>
                </a:solidFill>
                <a:latin typeface="Arial" pitchFamily="34" charset="0"/>
                <a:ea typeface="+mj-ea"/>
                <a:cs typeface="Arial" pitchFamily="34" charset="0"/>
              </a:rPr>
              <a:t>http://thegordian.blogspot.com</a:t>
            </a:r>
          </a:p>
          <a:p>
            <a:pPr algn="r"/>
            <a:endParaRPr lang="en-US" sz="1050" b="1" smtClean="0">
              <a:solidFill>
                <a:srgbClr val="2F2672"/>
              </a:solidFill>
              <a:latin typeface="Arial" pitchFamily="34" charset="0"/>
              <a:ea typeface="+mj-ea"/>
              <a:cs typeface="Arial" pitchFamily="34" charset="0"/>
            </a:endParaRPr>
          </a:p>
          <a:p>
            <a:pPr algn="r"/>
            <a:r>
              <a:rPr lang="en-US" sz="1050" b="1" smtClean="0">
                <a:solidFill>
                  <a:srgbClr val="2F2672"/>
                </a:solidFill>
                <a:latin typeface="Arial" pitchFamily="34" charset="0"/>
                <a:ea typeface="+mj-ea"/>
                <a:cs typeface="Arial" pitchFamily="34" charset="0"/>
              </a:rPr>
              <a:t>Berlin, Germany</a:t>
            </a:r>
          </a:p>
        </p:txBody>
      </p:sp>
      <p:grpSp>
        <p:nvGrpSpPr>
          <p:cNvPr id="19" name="Gruppieren 18"/>
          <p:cNvGrpSpPr/>
          <p:nvPr/>
        </p:nvGrpSpPr>
        <p:grpSpPr>
          <a:xfrm>
            <a:off x="7858148" y="488296"/>
            <a:ext cx="1071570" cy="1566187"/>
            <a:chOff x="7858148" y="434053"/>
            <a:chExt cx="1071570" cy="1566187"/>
          </a:xfrm>
        </p:grpSpPr>
        <p:grpSp>
          <p:nvGrpSpPr>
            <p:cNvPr id="6" name="Gruppieren 5"/>
            <p:cNvGrpSpPr/>
            <p:nvPr/>
          </p:nvGrpSpPr>
          <p:grpSpPr>
            <a:xfrm>
              <a:off x="7858148" y="434053"/>
              <a:ext cx="1071570" cy="1412525"/>
              <a:chOff x="6966065" y="3158836"/>
              <a:chExt cx="1463040" cy="1928554"/>
            </a:xfrm>
          </p:grpSpPr>
          <p:pic>
            <p:nvPicPr>
              <p:cNvPr id="7" name="Picture 30"/>
              <p:cNvPicPr>
                <a:picLocks noChangeAspect="1" noChangeArrowheads="1"/>
              </p:cNvPicPr>
              <p:nvPr/>
            </p:nvPicPr>
            <p:blipFill>
              <a:blip r:embed="rId3" cstate="print"/>
              <a:srcRect/>
              <a:stretch>
                <a:fillRect/>
              </a:stretch>
            </p:blipFill>
            <p:spPr bwMode="auto">
              <a:xfrm>
                <a:off x="7000885" y="3214686"/>
                <a:ext cx="1393041" cy="1857388"/>
              </a:xfrm>
              <a:prstGeom prst="rect">
                <a:avLst/>
              </a:prstGeom>
              <a:noFill/>
              <a:ln w="9525">
                <a:noFill/>
                <a:miter lim="800000"/>
                <a:headEnd/>
                <a:tailEnd/>
              </a:ln>
              <a:effectLst/>
            </p:spPr>
          </p:pic>
          <p:sp>
            <p:nvSpPr>
              <p:cNvPr id="8" name="Abgerundetes Rechteck 7"/>
              <p:cNvSpPr/>
              <p:nvPr/>
            </p:nvSpPr>
            <p:spPr bwMode="auto">
              <a:xfrm>
                <a:off x="6966065" y="3158836"/>
                <a:ext cx="1463040" cy="1928554"/>
              </a:xfrm>
              <a:prstGeom prst="roundRect">
                <a:avLst/>
              </a:prstGeom>
              <a:noFill/>
              <a:ln w="1270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80" charset="-128"/>
                  <a:cs typeface="Arial" pitchFamily="34" charset="0"/>
                </a:endParaRPr>
              </a:p>
            </p:txBody>
          </p:sp>
        </p:grpSp>
        <p:sp>
          <p:nvSpPr>
            <p:cNvPr id="16" name="Rechteck 15"/>
            <p:cNvSpPr/>
            <p:nvPr/>
          </p:nvSpPr>
          <p:spPr>
            <a:xfrm>
              <a:off x="7858148" y="1797590"/>
              <a:ext cx="1071570" cy="20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el 1"/>
          <p:cNvSpPr>
            <a:spLocks noGrp="1"/>
          </p:cNvSpPr>
          <p:nvPr>
            <p:ph type="ctrTitle"/>
          </p:nvPr>
        </p:nvSpPr>
        <p:spPr>
          <a:xfrm>
            <a:off x="0" y="2387603"/>
            <a:ext cx="9144000" cy="2827347"/>
          </a:xfrm>
        </p:spPr>
        <p:txBody>
          <a:bodyPr>
            <a:normAutofit/>
          </a:bodyPr>
          <a:lstStyle/>
          <a:p>
            <a:r>
              <a:rPr lang="en-US" smtClean="0"/>
              <a:t>Net4j Signalling Platform</a:t>
            </a:r>
            <a:br>
              <a:rPr lang="en-US" smtClean="0"/>
            </a:br>
            <a:r>
              <a:rPr lang="en-US" smtClean="0"/>
              <a:t> </a:t>
            </a:r>
            <a:r>
              <a:rPr lang="en-US" sz="3200" smtClean="0"/>
              <a:t>3.0 Release Review</a:t>
            </a:r>
            <a:endParaRPr lang="en-US">
              <a:solidFill>
                <a:srgbClr val="2F267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Introduction</a:t>
            </a:r>
            <a:endParaRPr lang="en-US"/>
          </a:p>
        </p:txBody>
      </p:sp>
      <p:sp>
        <p:nvSpPr>
          <p:cNvPr id="4" name="Fußzeilenplatzhalter 3"/>
          <p:cNvSpPr>
            <a:spLocks noGrp="1"/>
          </p:cNvSpPr>
          <p:nvPr>
            <p:ph type="ftr" sz="quarter" idx="11"/>
          </p:nvPr>
        </p:nvSpPr>
        <p:spPr/>
        <p:txBody>
          <a:bodyPr/>
          <a:lstStyle/>
          <a:p>
            <a:r>
              <a:rPr lang="en-US" smtClean="0"/>
              <a:t>Net4j 3.0 Release Review</a:t>
            </a:r>
          </a:p>
          <a:p>
            <a:r>
              <a:rPr lang="en-US" smtClean="0"/>
              <a:t>© 2010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2</a:t>
            </a:fld>
            <a:endParaRPr lang="en-US"/>
          </a:p>
        </p:txBody>
      </p:sp>
      <p:sp>
        <p:nvSpPr>
          <p:cNvPr id="9" name="Textfeld 8"/>
          <p:cNvSpPr txBox="1"/>
          <p:nvPr/>
        </p:nvSpPr>
        <p:spPr>
          <a:xfrm>
            <a:off x="2467467" y="5702874"/>
            <a:ext cx="1384802" cy="369332"/>
          </a:xfrm>
          <a:prstGeom prst="rect">
            <a:avLst/>
          </a:prstGeom>
          <a:noFill/>
        </p:spPr>
        <p:txBody>
          <a:bodyPr wrap="none" rtlCol="0">
            <a:spAutoFit/>
          </a:bodyPr>
          <a:lstStyle/>
          <a:p>
            <a:pPr algn="r"/>
            <a:r>
              <a:rPr lang="en-US" smtClean="0"/>
              <a:t>Project  URL:</a:t>
            </a:r>
          </a:p>
        </p:txBody>
      </p:sp>
      <p:sp>
        <p:nvSpPr>
          <p:cNvPr id="10" name="Textfeld 9"/>
          <p:cNvSpPr txBox="1"/>
          <p:nvPr/>
        </p:nvSpPr>
        <p:spPr>
          <a:xfrm>
            <a:off x="3986204" y="5702874"/>
            <a:ext cx="2871812" cy="369332"/>
          </a:xfrm>
          <a:prstGeom prst="rect">
            <a:avLst/>
          </a:prstGeom>
          <a:noFill/>
        </p:spPr>
        <p:txBody>
          <a:bodyPr wrap="none" rtlCol="0">
            <a:spAutoFit/>
          </a:bodyPr>
          <a:lstStyle/>
          <a:p>
            <a:r>
              <a:rPr lang="en-US" smtClean="0">
                <a:hlinkClick r:id="rId3"/>
              </a:rPr>
              <a:t>http://wiki.eclipse.org/Net4j</a:t>
            </a:r>
            <a:endParaRPr lang="en-US" smtClean="0"/>
          </a:p>
        </p:txBody>
      </p:sp>
      <p:pic>
        <p:nvPicPr>
          <p:cNvPr id="1026" name="Picture 2"/>
          <p:cNvPicPr>
            <a:picLocks noChangeAspect="1" noChangeArrowheads="1"/>
          </p:cNvPicPr>
          <p:nvPr/>
        </p:nvPicPr>
        <p:blipFill>
          <a:blip r:embed="rId4" cstate="print"/>
          <a:srcRect/>
          <a:stretch>
            <a:fillRect/>
          </a:stretch>
        </p:blipFill>
        <p:spPr bwMode="auto">
          <a:xfrm>
            <a:off x="1714520" y="3057540"/>
            <a:ext cx="5715000" cy="2514600"/>
          </a:xfrm>
          <a:prstGeom prst="rect">
            <a:avLst/>
          </a:prstGeom>
          <a:noFill/>
          <a:ln w="9525">
            <a:noFill/>
            <a:miter lim="800000"/>
            <a:headEnd/>
            <a:tailEnd/>
          </a:ln>
        </p:spPr>
      </p:pic>
      <p:sp>
        <p:nvSpPr>
          <p:cNvPr id="7" name="Rechteck 6"/>
          <p:cNvSpPr/>
          <p:nvPr/>
        </p:nvSpPr>
        <p:spPr>
          <a:xfrm>
            <a:off x="428596" y="1246046"/>
            <a:ext cx="8358246" cy="1754326"/>
          </a:xfrm>
          <a:prstGeom prst="rect">
            <a:avLst/>
          </a:prstGeom>
        </p:spPr>
        <p:txBody>
          <a:bodyPr wrap="square">
            <a:spAutoFit/>
          </a:bodyPr>
          <a:lstStyle/>
          <a:p>
            <a:r>
              <a:rPr lang="en-US" smtClean="0"/>
              <a:t>The Net4j Signalling platform is an extensible client/server communications framework. Net4j eases the development of fast and maintainable application protocols that are independent of the physical transport medium. Transport protocols are pluggable and Net4j ships with support for TCP, HTTP and in-memory transport. The core of Net4j is a fast, asynchronous and non-blocking buffer multiplexing kernel, based on OSGi but also executable stand-alone.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Major New Features in 3.0</a:t>
            </a:r>
            <a:endParaRPr lang="en-US"/>
          </a:p>
        </p:txBody>
      </p:sp>
      <p:sp>
        <p:nvSpPr>
          <p:cNvPr id="3" name="Inhaltsplatzhalter 2"/>
          <p:cNvSpPr>
            <a:spLocks noGrp="1"/>
          </p:cNvSpPr>
          <p:nvPr>
            <p:ph idx="1"/>
          </p:nvPr>
        </p:nvSpPr>
        <p:spPr/>
        <p:txBody>
          <a:bodyPr>
            <a:normAutofit/>
          </a:bodyPr>
          <a:lstStyle/>
          <a:p>
            <a:r>
              <a:rPr lang="de-DE" smtClean="0"/>
              <a:t>New signal hooks for load measurement</a:t>
            </a:r>
          </a:p>
          <a:p>
            <a:r>
              <a:rPr lang="de-DE" smtClean="0"/>
              <a:t>New protocol hooks for signal lifecycle</a:t>
            </a:r>
            <a:endParaRPr lang="en-US" smtClean="0"/>
          </a:p>
        </p:txBody>
      </p:sp>
      <p:sp>
        <p:nvSpPr>
          <p:cNvPr id="4" name="Fußzeilenplatzhalter 3"/>
          <p:cNvSpPr>
            <a:spLocks noGrp="1"/>
          </p:cNvSpPr>
          <p:nvPr>
            <p:ph type="ftr" sz="quarter" idx="11"/>
          </p:nvPr>
        </p:nvSpPr>
        <p:spPr/>
        <p:txBody>
          <a:bodyPr/>
          <a:lstStyle/>
          <a:p>
            <a:r>
              <a:rPr lang="en-US" smtClean="0"/>
              <a:t>Net4j 3.0 Release Review</a:t>
            </a:r>
          </a:p>
          <a:p>
            <a:r>
              <a:rPr lang="en-US" smtClean="0"/>
              <a:t>© 2010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3</a:t>
            </a:fld>
            <a:endParaRPr lang="en-US"/>
          </a:p>
        </p:txBody>
      </p:sp>
      <p:sp>
        <p:nvSpPr>
          <p:cNvPr id="6" name="PubOvalCallout"/>
          <p:cNvSpPr>
            <a:spLocks noEditPoints="1" noChangeArrowheads="1"/>
          </p:cNvSpPr>
          <p:nvPr/>
        </p:nvSpPr>
        <p:spPr bwMode="auto">
          <a:xfrm flipH="1">
            <a:off x="5143504" y="3071810"/>
            <a:ext cx="2286016" cy="135892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n-US" smtClean="0"/>
              <a:t>New features:</a:t>
            </a:r>
          </a:p>
          <a:p>
            <a:pPr algn="ctr"/>
            <a:r>
              <a:rPr lang="en-US" smtClean="0"/>
              <a:t>18 </a:t>
            </a:r>
            <a:r>
              <a:rPr lang="en-US" b="1" smtClean="0"/>
              <a:t>total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i="1" smtClean="0"/>
              <a:t>Other Release Highlights</a:t>
            </a:r>
            <a:endParaRPr lang="en-US"/>
          </a:p>
        </p:txBody>
      </p:sp>
      <p:sp>
        <p:nvSpPr>
          <p:cNvPr id="3" name="Inhaltsplatzhalter 2"/>
          <p:cNvSpPr>
            <a:spLocks noGrp="1"/>
          </p:cNvSpPr>
          <p:nvPr>
            <p:ph idx="1"/>
          </p:nvPr>
        </p:nvSpPr>
        <p:spPr/>
        <p:txBody>
          <a:bodyPr>
            <a:normAutofit fontScale="77500" lnSpcReduction="20000"/>
          </a:bodyPr>
          <a:lstStyle/>
          <a:p>
            <a:r>
              <a:rPr lang="en-US" smtClean="0"/>
              <a:t>Quality of APIs</a:t>
            </a:r>
          </a:p>
          <a:p>
            <a:pPr lvl="1"/>
            <a:r>
              <a:rPr lang="en-US" smtClean="0"/>
              <a:t>3.0 API is partly incompatible with 2.0</a:t>
            </a:r>
          </a:p>
          <a:p>
            <a:pPr lvl="1"/>
            <a:r>
              <a:rPr lang="en-US" smtClean="0"/>
              <a:t>API Toling has been used consequently</a:t>
            </a:r>
          </a:p>
          <a:p>
            <a:r>
              <a:rPr lang="en-US" smtClean="0"/>
              <a:t>End of Life</a:t>
            </a:r>
          </a:p>
          <a:p>
            <a:pPr lvl="1"/>
            <a:r>
              <a:rPr lang="en-US" smtClean="0"/>
              <a:t>None</a:t>
            </a:r>
          </a:p>
          <a:p>
            <a:r>
              <a:rPr lang="en-US" smtClean="0"/>
              <a:t>IP</a:t>
            </a:r>
          </a:p>
          <a:p>
            <a:pPr lvl="1"/>
            <a:r>
              <a:rPr lang="en-US" smtClean="0"/>
              <a:t>IP Log URL: </a:t>
            </a:r>
            <a:r>
              <a:rPr lang="en-US" u="sng" smtClean="0">
                <a:solidFill>
                  <a:srgbClr val="0000CC"/>
                </a:solidFill>
              </a:rPr>
              <a:t>http://www.eclipse.org/projects/ip_log.php?projectid=modeling.emf.net4j</a:t>
            </a:r>
          </a:p>
          <a:p>
            <a:pPr lvl="1"/>
            <a:r>
              <a:rPr lang="en-US" smtClean="0"/>
              <a:t>No issues</a:t>
            </a:r>
          </a:p>
          <a:p>
            <a:r>
              <a:rPr lang="en-US" smtClean="0"/>
              <a:t>Committer Diversity</a:t>
            </a:r>
          </a:p>
          <a:p>
            <a:pPr lvl="1"/>
            <a:r>
              <a:rPr lang="en-US" smtClean="0"/>
              <a:t>9 committers from 9 different companies</a:t>
            </a:r>
          </a:p>
          <a:p>
            <a:pPr lvl="1"/>
            <a:r>
              <a:rPr lang="en-US" smtClean="0"/>
              <a:t>Several additions to the team are pending</a:t>
            </a:r>
            <a:endParaRPr lang="en-US"/>
          </a:p>
        </p:txBody>
      </p:sp>
      <p:sp>
        <p:nvSpPr>
          <p:cNvPr id="4" name="Fußzeilenplatzhalter 3"/>
          <p:cNvSpPr>
            <a:spLocks noGrp="1"/>
          </p:cNvSpPr>
          <p:nvPr>
            <p:ph type="ftr" sz="quarter" idx="11"/>
          </p:nvPr>
        </p:nvSpPr>
        <p:spPr/>
        <p:txBody>
          <a:bodyPr/>
          <a:lstStyle/>
          <a:p>
            <a:r>
              <a:rPr lang="en-US" smtClean="0"/>
              <a:t>Net4j 3.0 Release Review</a:t>
            </a:r>
          </a:p>
          <a:p>
            <a:r>
              <a:rPr lang="en-US" smtClean="0"/>
              <a:t>© 2010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Project Activity Since 1.0</a:t>
            </a:r>
            <a:endParaRPr lang="en-US"/>
          </a:p>
        </p:txBody>
      </p:sp>
      <p:sp>
        <p:nvSpPr>
          <p:cNvPr id="3" name="Inhaltsplatzhalter 2"/>
          <p:cNvSpPr>
            <a:spLocks noGrp="1"/>
          </p:cNvSpPr>
          <p:nvPr>
            <p:ph idx="1"/>
          </p:nvPr>
        </p:nvSpPr>
        <p:spPr/>
        <p:txBody>
          <a:bodyPr>
            <a:normAutofit/>
          </a:bodyPr>
          <a:lstStyle/>
          <a:p>
            <a:r>
              <a:rPr lang="en-US" smtClean="0"/>
              <a:t>Bugzilla</a:t>
            </a:r>
          </a:p>
          <a:p>
            <a:pPr lvl="1"/>
            <a:r>
              <a:rPr lang="en-US" smtClean="0"/>
              <a:t>6 of 18 enhancements done (12 left open)</a:t>
            </a:r>
          </a:p>
          <a:p>
            <a:pPr lvl="1"/>
            <a:r>
              <a:rPr lang="en-US" smtClean="0"/>
              <a:t>7 of 7 bugs fixed (none left open)</a:t>
            </a:r>
          </a:p>
          <a:p>
            <a:r>
              <a:rPr lang="en-US" smtClean="0"/>
              <a:t>CVS</a:t>
            </a:r>
          </a:p>
          <a:p>
            <a:pPr lvl="1"/>
            <a:r>
              <a:rPr lang="de-DE" smtClean="0"/>
              <a:t>3199 commits</a:t>
            </a:r>
          </a:p>
          <a:p>
            <a:r>
              <a:rPr lang="de-DE" smtClean="0"/>
              <a:t>Communication</a:t>
            </a:r>
          </a:p>
          <a:p>
            <a:pPr lvl="1"/>
            <a:r>
              <a:rPr lang="de-DE" smtClean="0"/>
              <a:t>37 newsgroup posts</a:t>
            </a:r>
          </a:p>
        </p:txBody>
      </p:sp>
      <p:sp>
        <p:nvSpPr>
          <p:cNvPr id="4" name="Fußzeilenplatzhalter 3"/>
          <p:cNvSpPr>
            <a:spLocks noGrp="1"/>
          </p:cNvSpPr>
          <p:nvPr>
            <p:ph type="ftr" sz="quarter" idx="11"/>
          </p:nvPr>
        </p:nvSpPr>
        <p:spPr/>
        <p:txBody>
          <a:bodyPr/>
          <a:lstStyle/>
          <a:p>
            <a:r>
              <a:rPr lang="en-US" smtClean="0"/>
              <a:t>Net4j 3.0 Release Review</a:t>
            </a:r>
          </a:p>
          <a:p>
            <a:r>
              <a:rPr lang="en-US" smtClean="0"/>
              <a:t>© 2010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i="1" smtClean="0"/>
              <a:t>Schedule</a:t>
            </a:r>
            <a:endParaRPr lang="en-US"/>
          </a:p>
        </p:txBody>
      </p:sp>
      <p:sp>
        <p:nvSpPr>
          <p:cNvPr id="3" name="Inhaltsplatzhalter 2"/>
          <p:cNvSpPr>
            <a:spLocks noGrp="1"/>
          </p:cNvSpPr>
          <p:nvPr>
            <p:ph idx="1"/>
          </p:nvPr>
        </p:nvSpPr>
        <p:spPr/>
        <p:txBody>
          <a:bodyPr>
            <a:normAutofit/>
          </a:bodyPr>
          <a:lstStyle/>
          <a:p>
            <a:r>
              <a:rPr lang="en-US" smtClean="0"/>
              <a:t>Helios</a:t>
            </a:r>
          </a:p>
          <a:p>
            <a:pPr lvl="1"/>
            <a:r>
              <a:rPr lang="en-US" smtClean="0"/>
              <a:t>All release train schedules were met</a:t>
            </a:r>
          </a:p>
          <a:p>
            <a:pPr lvl="1"/>
            <a:r>
              <a:rPr lang="en-US" smtClean="0"/>
              <a:t>Continuous integration builds on Hudson</a:t>
            </a:r>
          </a:p>
          <a:p>
            <a:r>
              <a:rPr lang="en-US" smtClean="0"/>
              <a:t>Plan URL</a:t>
            </a:r>
          </a:p>
          <a:p>
            <a:pPr lvl="1"/>
            <a:r>
              <a:rPr lang="en-US" smtClean="0">
                <a:hlinkClick r:id="rId3"/>
              </a:rPr>
              <a:t>http://www.eclipse.org/projects/project-plan.php?planurl=http://www.eclipse.org/modeling/emf/net4j/project-info/plan.xml&amp;component=Net4j+Signalling+Platform</a:t>
            </a:r>
            <a:endParaRPr lang="en-US"/>
          </a:p>
        </p:txBody>
      </p:sp>
      <p:sp>
        <p:nvSpPr>
          <p:cNvPr id="4" name="Fußzeilenplatzhalter 3"/>
          <p:cNvSpPr>
            <a:spLocks noGrp="1"/>
          </p:cNvSpPr>
          <p:nvPr>
            <p:ph type="ftr" sz="quarter" idx="11"/>
          </p:nvPr>
        </p:nvSpPr>
        <p:spPr/>
        <p:txBody>
          <a:bodyPr/>
          <a:lstStyle/>
          <a:p>
            <a:r>
              <a:rPr lang="en-US" smtClean="0"/>
              <a:t>Net4j 3.0 Release Review</a:t>
            </a:r>
          </a:p>
          <a:p>
            <a:r>
              <a:rPr lang="en-US" smtClean="0"/>
              <a:t>© 2010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6</a:t>
            </a:fld>
            <a:endParaRPr lang="en-US"/>
          </a:p>
        </p:txBody>
      </p:sp>
    </p:spTree>
  </p:cSld>
  <p:clrMapOvr>
    <a:masterClrMapping/>
  </p:clrMapOvr>
</p:sld>
</file>

<file path=ppt/theme/theme1.xml><?xml version="1.0" encoding="utf-8"?>
<a:theme xmlns:a="http://schemas.openxmlformats.org/drawingml/2006/main" name="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325</Words>
  <Application>Microsoft Office PowerPoint</Application>
  <PresentationFormat>Bildschirmpräsentation (4:3)</PresentationFormat>
  <Paragraphs>64</Paragraphs>
  <Slides>6</Slides>
  <Notes>6</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Template</vt:lpstr>
      <vt:lpstr>Net4j Signalling Platform  3.0 Release Review</vt:lpstr>
      <vt:lpstr>Introduction</vt:lpstr>
      <vt:lpstr>Major New Features in 3.0</vt:lpstr>
      <vt:lpstr>Other Release Highlights</vt:lpstr>
      <vt:lpstr>Project Activity Since 1.0</vt:lpstr>
      <vt:lpstr>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CDO Model Repository</dc:title>
  <dc:creator>Eike Stepper</dc:creator>
  <cp:lastModifiedBy>Eike Stepper</cp:lastModifiedBy>
  <cp:revision>1575</cp:revision>
  <dcterms:created xsi:type="dcterms:W3CDTF">2008-08-22T09:52:33Z</dcterms:created>
  <dcterms:modified xsi:type="dcterms:W3CDTF">2010-05-28T11:02:27Z</dcterms:modified>
</cp:coreProperties>
</file>