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0"/>
  </p:notesMasterIdLst>
  <p:handoutMasterIdLst>
    <p:handoutMasterId r:id="rId21"/>
  </p:handoutMasterIdLst>
  <p:sldIdLst>
    <p:sldId id="670" r:id="rId3"/>
    <p:sldId id="682" r:id="rId4"/>
    <p:sldId id="683" r:id="rId5"/>
    <p:sldId id="660" r:id="rId6"/>
    <p:sldId id="684" r:id="rId7"/>
    <p:sldId id="685" r:id="rId8"/>
    <p:sldId id="686" r:id="rId9"/>
    <p:sldId id="687" r:id="rId10"/>
    <p:sldId id="688" r:id="rId11"/>
    <p:sldId id="689" r:id="rId12"/>
    <p:sldId id="690" r:id="rId13"/>
    <p:sldId id="691" r:id="rId14"/>
    <p:sldId id="695" r:id="rId15"/>
    <p:sldId id="692" r:id="rId16"/>
    <p:sldId id="693" r:id="rId17"/>
    <p:sldId id="694" r:id="rId18"/>
    <p:sldId id="681" r:id="rId19"/>
  </p:sldIdLst>
  <p:sldSz cx="9144000" cy="6858000" type="screen4x3"/>
  <p:notesSz cx="6797675" cy="9926638"/>
  <p:custDataLst>
    <p:tags r:id="rId22"/>
  </p:custDataLst>
  <p:defaultTextStyle>
    <a:defPPr>
      <a:defRPr lang="de-CH"/>
    </a:defPPr>
    <a:lvl1pPr algn="l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buChar char="§"/>
      <a:defRPr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buChar char="§"/>
      <a:defRPr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buChar char="§"/>
      <a:defRPr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buChar char="§"/>
      <a:defRPr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lr>
        <a:schemeClr val="tx2"/>
      </a:buClr>
      <a:buSzPct val="70000"/>
      <a:buFont typeface="Wingdings" pitchFamily="2" charset="2"/>
      <a:buChar char="§"/>
      <a:defRPr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70000"/>
    <a:srgbClr val="060000"/>
    <a:srgbClr val="050000"/>
    <a:srgbClr val="040000"/>
    <a:srgbClr val="030000"/>
    <a:srgbClr val="020000"/>
    <a:srgbClr val="010000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5" autoAdjust="0"/>
    <p:restoredTop sz="94102" autoAdjust="0"/>
  </p:normalViewPr>
  <p:slideViewPr>
    <p:cSldViewPr snapToGrid="0" showGuides="1">
      <p:cViewPr varScale="1">
        <p:scale>
          <a:sx n="86" d="100"/>
          <a:sy n="86" d="100"/>
        </p:scale>
        <p:origin x="-888" y="-90"/>
      </p:cViewPr>
      <p:guideLst>
        <p:guide orient="horz" pos="2409"/>
        <p:guide orient="horz" pos="2500"/>
        <p:guide orient="horz" pos="3906"/>
        <p:guide orient="horz" pos="1003"/>
        <p:guide orient="horz" pos="232"/>
        <p:guide orient="horz" pos="142"/>
        <p:guide pos="2835"/>
        <p:guide pos="2925"/>
        <p:guide pos="930"/>
        <p:guide pos="839"/>
        <p:guide pos="136"/>
        <p:guide pos="4830"/>
        <p:guide pos="5624"/>
      </p:guideLst>
    </p:cSldViewPr>
  </p:slideViewPr>
  <p:outlineViewPr>
    <p:cViewPr>
      <p:scale>
        <a:sx n="33" d="100"/>
        <a:sy n="33" d="100"/>
      </p:scale>
      <p:origin x="0" y="364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2076" y="-84"/>
      </p:cViewPr>
      <p:guideLst>
        <p:guide orient="horz" pos="3126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B1F83A-BD16-4F14-AE53-B7D61C6C762E}" type="doc">
      <dgm:prSet loTypeId="urn:microsoft.com/office/officeart/2005/8/layout/vList3#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9B1C892-29B2-4F10-BA8F-76B9A173C63A}">
      <dgm:prSet/>
      <dgm:spPr/>
      <dgm:t>
        <a:bodyPr/>
        <a:lstStyle/>
        <a:p>
          <a:pPr rtl="0"/>
          <a:r>
            <a:rPr lang="de-DE" dirty="0" err="1" smtClean="0"/>
            <a:t>Running</a:t>
          </a:r>
          <a:r>
            <a:rPr lang="de-DE" dirty="0" smtClean="0"/>
            <a:t> </a:t>
          </a:r>
          <a:r>
            <a:rPr lang="de-DE" dirty="0" err="1" smtClean="0"/>
            <a:t>example</a:t>
          </a:r>
          <a:endParaRPr lang="en-US" dirty="0"/>
        </a:p>
      </dgm:t>
    </dgm:pt>
    <dgm:pt modelId="{B1425885-BA43-428F-981C-32B6509A7628}" type="parTrans" cxnId="{11013AF2-C7BF-4B28-8907-B4DCE0B7BFED}">
      <dgm:prSet/>
      <dgm:spPr/>
      <dgm:t>
        <a:bodyPr/>
        <a:lstStyle/>
        <a:p>
          <a:endParaRPr lang="en-US"/>
        </a:p>
      </dgm:t>
    </dgm:pt>
    <dgm:pt modelId="{C68819E2-E1A5-4E20-A1C4-E0BBD23A61DB}" type="sibTrans" cxnId="{11013AF2-C7BF-4B28-8907-B4DCE0B7BFED}">
      <dgm:prSet/>
      <dgm:spPr/>
      <dgm:t>
        <a:bodyPr/>
        <a:lstStyle/>
        <a:p>
          <a:endParaRPr lang="en-US"/>
        </a:p>
      </dgm:t>
    </dgm:pt>
    <dgm:pt modelId="{342CA63E-7217-4AEF-846B-2AF865152F4E}">
      <dgm:prSet/>
      <dgm:spPr/>
      <dgm:t>
        <a:bodyPr/>
        <a:lstStyle/>
        <a:p>
          <a:pPr rtl="0"/>
          <a:r>
            <a:rPr lang="de-DE" dirty="0" smtClean="0"/>
            <a:t>The </a:t>
          </a:r>
          <a:r>
            <a:rPr lang="de-DE" i="1" dirty="0" err="1" smtClean="0"/>
            <a:t>traceback</a:t>
          </a:r>
          <a:r>
            <a:rPr lang="de-DE" dirty="0" smtClean="0"/>
            <a:t> </a:t>
          </a:r>
          <a:r>
            <a:rPr lang="de-DE" dirty="0" err="1" smtClean="0"/>
            <a:t>function</a:t>
          </a:r>
          <a:endParaRPr lang="en-US" dirty="0"/>
        </a:p>
      </dgm:t>
    </dgm:pt>
    <dgm:pt modelId="{2FC9C564-910F-4811-93FF-6E84145B9E15}" type="parTrans" cxnId="{F62997DB-4540-4AFA-A69E-F0267180F433}">
      <dgm:prSet/>
      <dgm:spPr/>
      <dgm:t>
        <a:bodyPr/>
        <a:lstStyle/>
        <a:p>
          <a:endParaRPr lang="en-US"/>
        </a:p>
      </dgm:t>
    </dgm:pt>
    <dgm:pt modelId="{8E7E4D2F-AEA8-41A1-8FAB-9332FCD82179}" type="sibTrans" cxnId="{F62997DB-4540-4AFA-A69E-F0267180F433}">
      <dgm:prSet/>
      <dgm:spPr/>
      <dgm:t>
        <a:bodyPr/>
        <a:lstStyle/>
        <a:p>
          <a:endParaRPr lang="en-US"/>
        </a:p>
      </dgm:t>
    </dgm:pt>
    <dgm:pt modelId="{F79D896C-2AB0-44E4-A750-8D82A35AD12F}">
      <dgm:prSet/>
      <dgm:spPr/>
      <dgm:t>
        <a:bodyPr/>
        <a:lstStyle/>
        <a:p>
          <a:pPr rtl="0"/>
          <a:r>
            <a:rPr lang="de-DE" smtClean="0"/>
            <a:t>Partial evaluation and delta propagation</a:t>
          </a:r>
          <a:endParaRPr lang="en-US"/>
        </a:p>
      </dgm:t>
    </dgm:pt>
    <dgm:pt modelId="{1D940328-1858-4B4F-8955-BD67DAB85B29}" type="parTrans" cxnId="{56D0D0A8-BF67-440F-A55C-6E63DD6D3275}">
      <dgm:prSet/>
      <dgm:spPr/>
      <dgm:t>
        <a:bodyPr/>
        <a:lstStyle/>
        <a:p>
          <a:endParaRPr lang="en-US"/>
        </a:p>
      </dgm:t>
    </dgm:pt>
    <dgm:pt modelId="{080A2619-9A9D-4996-9D6D-6C79ADAF2E8C}" type="sibTrans" cxnId="{56D0D0A8-BF67-440F-A55C-6E63DD6D3275}">
      <dgm:prSet/>
      <dgm:spPr/>
      <dgm:t>
        <a:bodyPr/>
        <a:lstStyle/>
        <a:p>
          <a:endParaRPr lang="en-US"/>
        </a:p>
      </dgm:t>
    </dgm:pt>
    <dgm:pt modelId="{B9DCF516-44BC-4156-956E-BFCEB46EA969}">
      <dgm:prSet/>
      <dgm:spPr/>
      <dgm:t>
        <a:bodyPr/>
        <a:lstStyle/>
        <a:p>
          <a:pPr rtl="0"/>
          <a:r>
            <a:rPr lang="de-DE" dirty="0" err="1" smtClean="0"/>
            <a:t>Changes</a:t>
          </a:r>
          <a:r>
            <a:rPr lang="de-DE" dirty="0" smtClean="0"/>
            <a:t> in </a:t>
          </a:r>
          <a:r>
            <a:rPr lang="de-DE" dirty="0" err="1" smtClean="0"/>
            <a:t>unused</a:t>
          </a:r>
          <a:r>
            <a:rPr lang="de-DE" dirty="0" smtClean="0"/>
            <a:t> </a:t>
          </a:r>
          <a:r>
            <a:rPr lang="de-DE" dirty="0" err="1" smtClean="0"/>
            <a:t>subexpressions</a:t>
          </a:r>
          <a:endParaRPr lang="en-US" dirty="0"/>
        </a:p>
      </dgm:t>
    </dgm:pt>
    <dgm:pt modelId="{492DA0F7-F804-4D4A-836A-AEB030058EF1}" type="parTrans" cxnId="{BB381573-44EF-47F7-8C0F-6878E298B5D5}">
      <dgm:prSet/>
      <dgm:spPr/>
      <dgm:t>
        <a:bodyPr/>
        <a:lstStyle/>
        <a:p>
          <a:endParaRPr lang="en-US"/>
        </a:p>
      </dgm:t>
    </dgm:pt>
    <dgm:pt modelId="{420A6BC3-63C5-44E9-A7C7-68C84C15A8EB}" type="sibTrans" cxnId="{BB381573-44EF-47F7-8C0F-6878E298B5D5}">
      <dgm:prSet/>
      <dgm:spPr/>
      <dgm:t>
        <a:bodyPr/>
        <a:lstStyle/>
        <a:p>
          <a:endParaRPr lang="en-US"/>
        </a:p>
      </dgm:t>
    </dgm:pt>
    <dgm:pt modelId="{C30CE348-BA34-45DB-A92D-AB74AB4BBBD3}">
      <dgm:prSet/>
      <dgm:spPr/>
      <dgm:t>
        <a:bodyPr/>
        <a:lstStyle/>
        <a:p>
          <a:pPr rtl="0"/>
          <a:r>
            <a:rPr lang="de-DE" smtClean="0"/>
            <a:t>Evaluation</a:t>
          </a:r>
          <a:endParaRPr lang="en-US"/>
        </a:p>
      </dgm:t>
    </dgm:pt>
    <dgm:pt modelId="{EE9D7241-4913-4755-9B6F-A207EF1BD5B1}" type="parTrans" cxnId="{810F5ABE-D6FD-4365-8816-166D847D4DA8}">
      <dgm:prSet/>
      <dgm:spPr/>
      <dgm:t>
        <a:bodyPr/>
        <a:lstStyle/>
        <a:p>
          <a:endParaRPr lang="en-US"/>
        </a:p>
      </dgm:t>
    </dgm:pt>
    <dgm:pt modelId="{36D41BFD-276B-4892-A5FD-1E6E6BE4778F}" type="sibTrans" cxnId="{810F5ABE-D6FD-4365-8816-166D847D4DA8}">
      <dgm:prSet/>
      <dgm:spPr/>
      <dgm:t>
        <a:bodyPr/>
        <a:lstStyle/>
        <a:p>
          <a:endParaRPr lang="en-US"/>
        </a:p>
      </dgm:t>
    </dgm:pt>
    <dgm:pt modelId="{EA7E9404-83BC-47EB-B1A2-9477BA671C31}" type="pres">
      <dgm:prSet presAssocID="{9DB1F83A-BD16-4F14-AE53-B7D61C6C762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16EB54-D290-43F6-ADEE-35B18E085565}" type="pres">
      <dgm:prSet presAssocID="{99B1C892-29B2-4F10-BA8F-76B9A173C63A}" presName="composite" presStyleCnt="0"/>
      <dgm:spPr/>
    </dgm:pt>
    <dgm:pt modelId="{866CED39-24D8-4B83-9925-D799E6C2B6EE}" type="pres">
      <dgm:prSet presAssocID="{99B1C892-29B2-4F10-BA8F-76B9A173C63A}" presName="imgShp" presStyleLbl="fgImgPlac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BE4F64C-4EA1-430C-8A1E-3242F2EB4F11}" type="pres">
      <dgm:prSet presAssocID="{99B1C892-29B2-4F10-BA8F-76B9A173C63A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93681-664E-4903-8DD9-9EE54EF309BE}" type="pres">
      <dgm:prSet presAssocID="{C68819E2-E1A5-4E20-A1C4-E0BBD23A61DB}" presName="spacing" presStyleCnt="0"/>
      <dgm:spPr/>
    </dgm:pt>
    <dgm:pt modelId="{4F1A321D-EDDF-4A0F-8442-C318BDF0DD4B}" type="pres">
      <dgm:prSet presAssocID="{342CA63E-7217-4AEF-846B-2AF865152F4E}" presName="composite" presStyleCnt="0"/>
      <dgm:spPr/>
    </dgm:pt>
    <dgm:pt modelId="{4145DCF2-EB4F-49E3-8BD8-FB7C57C91BA6}" type="pres">
      <dgm:prSet presAssocID="{342CA63E-7217-4AEF-846B-2AF865152F4E}" presName="imgShp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2B6364A6-5449-4C03-B31A-1E4304F8B421}" type="pres">
      <dgm:prSet presAssocID="{342CA63E-7217-4AEF-846B-2AF865152F4E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C1446-52CC-47C7-B896-D67C1B931855}" type="pres">
      <dgm:prSet presAssocID="{8E7E4D2F-AEA8-41A1-8FAB-9332FCD82179}" presName="spacing" presStyleCnt="0"/>
      <dgm:spPr/>
    </dgm:pt>
    <dgm:pt modelId="{CDBF53BD-E4FA-4337-8C26-DAB68B2F2F9A}" type="pres">
      <dgm:prSet presAssocID="{F79D896C-2AB0-44E4-A750-8D82A35AD12F}" presName="composite" presStyleCnt="0"/>
      <dgm:spPr/>
    </dgm:pt>
    <dgm:pt modelId="{B43BA46E-8F6A-4D87-9A30-EC7157FF6BE5}" type="pres">
      <dgm:prSet presAssocID="{F79D896C-2AB0-44E4-A750-8D82A35AD12F}" presName="imgShp" presStyleLbl="fgImgPlac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1737CA5D-CB0E-4595-86A2-C61D2B28B643}" type="pres">
      <dgm:prSet presAssocID="{F79D896C-2AB0-44E4-A750-8D82A35AD12F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89965-59B2-4A79-8CC0-BD74348DDF9F}" type="pres">
      <dgm:prSet presAssocID="{080A2619-9A9D-4996-9D6D-6C79ADAF2E8C}" presName="spacing" presStyleCnt="0"/>
      <dgm:spPr/>
    </dgm:pt>
    <dgm:pt modelId="{2DE76E10-877A-4558-AF62-B2B345E2EC3B}" type="pres">
      <dgm:prSet presAssocID="{B9DCF516-44BC-4156-956E-BFCEB46EA969}" presName="composite" presStyleCnt="0"/>
      <dgm:spPr/>
    </dgm:pt>
    <dgm:pt modelId="{483147E2-E161-4E49-A8A4-1F96E008F3AA}" type="pres">
      <dgm:prSet presAssocID="{B9DCF516-44BC-4156-956E-BFCEB46EA969}" presName="imgShp" presStyleLbl="fgImgPlac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63FBA4BC-83B3-446C-8B24-327F4500555E}" type="pres">
      <dgm:prSet presAssocID="{B9DCF516-44BC-4156-956E-BFCEB46EA969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13CAB-EB54-457C-BE5A-A7AF0871E85F}" type="pres">
      <dgm:prSet presAssocID="{420A6BC3-63C5-44E9-A7C7-68C84C15A8EB}" presName="spacing" presStyleCnt="0"/>
      <dgm:spPr/>
    </dgm:pt>
    <dgm:pt modelId="{B8E1DA28-AB31-4D0E-BB21-7FCA71F7528B}" type="pres">
      <dgm:prSet presAssocID="{C30CE348-BA34-45DB-A92D-AB74AB4BBBD3}" presName="composite" presStyleCnt="0"/>
      <dgm:spPr/>
    </dgm:pt>
    <dgm:pt modelId="{0F2C553A-FFC6-4A66-BAB6-52165775EDE9}" type="pres">
      <dgm:prSet presAssocID="{C30CE348-BA34-45DB-A92D-AB74AB4BBBD3}" presName="imgShp" presStyleLbl="fgImgPlac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4F8A2A08-A72A-4F9B-8252-5DC911E66226}" type="pres">
      <dgm:prSet presAssocID="{C30CE348-BA34-45DB-A92D-AB74AB4BBBD3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12A7E9-BF36-4100-B333-3BF0B19F6A33}" type="presOf" srcId="{C30CE348-BA34-45DB-A92D-AB74AB4BBBD3}" destId="{4F8A2A08-A72A-4F9B-8252-5DC911E66226}" srcOrd="0" destOrd="0" presId="urn:microsoft.com/office/officeart/2005/8/layout/vList3#2"/>
    <dgm:cxn modelId="{11013AF2-C7BF-4B28-8907-B4DCE0B7BFED}" srcId="{9DB1F83A-BD16-4F14-AE53-B7D61C6C762E}" destId="{99B1C892-29B2-4F10-BA8F-76B9A173C63A}" srcOrd="0" destOrd="0" parTransId="{B1425885-BA43-428F-981C-32B6509A7628}" sibTransId="{C68819E2-E1A5-4E20-A1C4-E0BBD23A61DB}"/>
    <dgm:cxn modelId="{E8760F2F-9B2B-4D44-AE52-60F5B1766A68}" type="presOf" srcId="{99B1C892-29B2-4F10-BA8F-76B9A173C63A}" destId="{0BE4F64C-4EA1-430C-8A1E-3242F2EB4F11}" srcOrd="0" destOrd="0" presId="urn:microsoft.com/office/officeart/2005/8/layout/vList3#2"/>
    <dgm:cxn modelId="{F62997DB-4540-4AFA-A69E-F0267180F433}" srcId="{9DB1F83A-BD16-4F14-AE53-B7D61C6C762E}" destId="{342CA63E-7217-4AEF-846B-2AF865152F4E}" srcOrd="1" destOrd="0" parTransId="{2FC9C564-910F-4811-93FF-6E84145B9E15}" sibTransId="{8E7E4D2F-AEA8-41A1-8FAB-9332FCD82179}"/>
    <dgm:cxn modelId="{C74F4EA6-BC56-49E4-9B02-E12B0B0D4F13}" type="presOf" srcId="{F79D896C-2AB0-44E4-A750-8D82A35AD12F}" destId="{1737CA5D-CB0E-4595-86A2-C61D2B28B643}" srcOrd="0" destOrd="0" presId="urn:microsoft.com/office/officeart/2005/8/layout/vList3#2"/>
    <dgm:cxn modelId="{BB381573-44EF-47F7-8C0F-6878E298B5D5}" srcId="{9DB1F83A-BD16-4F14-AE53-B7D61C6C762E}" destId="{B9DCF516-44BC-4156-956E-BFCEB46EA969}" srcOrd="3" destOrd="0" parTransId="{492DA0F7-F804-4D4A-836A-AEB030058EF1}" sibTransId="{420A6BC3-63C5-44E9-A7C7-68C84C15A8EB}"/>
    <dgm:cxn modelId="{810F5ABE-D6FD-4365-8816-166D847D4DA8}" srcId="{9DB1F83A-BD16-4F14-AE53-B7D61C6C762E}" destId="{C30CE348-BA34-45DB-A92D-AB74AB4BBBD3}" srcOrd="4" destOrd="0" parTransId="{EE9D7241-4913-4755-9B6F-A207EF1BD5B1}" sibTransId="{36D41BFD-276B-4892-A5FD-1E6E6BE4778F}"/>
    <dgm:cxn modelId="{2C19EE36-DC01-48E4-9EC5-43E00FAAABD8}" type="presOf" srcId="{B9DCF516-44BC-4156-956E-BFCEB46EA969}" destId="{63FBA4BC-83B3-446C-8B24-327F4500555E}" srcOrd="0" destOrd="0" presId="urn:microsoft.com/office/officeart/2005/8/layout/vList3#2"/>
    <dgm:cxn modelId="{80A09220-CB92-486C-8CD4-FABFD9A8A8D1}" type="presOf" srcId="{342CA63E-7217-4AEF-846B-2AF865152F4E}" destId="{2B6364A6-5449-4C03-B31A-1E4304F8B421}" srcOrd="0" destOrd="0" presId="urn:microsoft.com/office/officeart/2005/8/layout/vList3#2"/>
    <dgm:cxn modelId="{56D0D0A8-BF67-440F-A55C-6E63DD6D3275}" srcId="{9DB1F83A-BD16-4F14-AE53-B7D61C6C762E}" destId="{F79D896C-2AB0-44E4-A750-8D82A35AD12F}" srcOrd="2" destOrd="0" parTransId="{1D940328-1858-4B4F-8955-BD67DAB85B29}" sibTransId="{080A2619-9A9D-4996-9D6D-6C79ADAF2E8C}"/>
    <dgm:cxn modelId="{ED66580A-8736-4162-A3C6-0014DE3C1D6C}" type="presOf" srcId="{9DB1F83A-BD16-4F14-AE53-B7D61C6C762E}" destId="{EA7E9404-83BC-47EB-B1A2-9477BA671C31}" srcOrd="0" destOrd="0" presId="urn:microsoft.com/office/officeart/2005/8/layout/vList3#2"/>
    <dgm:cxn modelId="{D0BEA072-118B-4822-BEA5-1ECF4ADE2CBC}" type="presParOf" srcId="{EA7E9404-83BC-47EB-B1A2-9477BA671C31}" destId="{0C16EB54-D290-43F6-ADEE-35B18E085565}" srcOrd="0" destOrd="0" presId="urn:microsoft.com/office/officeart/2005/8/layout/vList3#2"/>
    <dgm:cxn modelId="{5FBB9D80-FF89-4CFB-B153-F5EAB270E430}" type="presParOf" srcId="{0C16EB54-D290-43F6-ADEE-35B18E085565}" destId="{866CED39-24D8-4B83-9925-D799E6C2B6EE}" srcOrd="0" destOrd="0" presId="urn:microsoft.com/office/officeart/2005/8/layout/vList3#2"/>
    <dgm:cxn modelId="{4B7EC506-F910-4B7E-8288-35323BB3E280}" type="presParOf" srcId="{0C16EB54-D290-43F6-ADEE-35B18E085565}" destId="{0BE4F64C-4EA1-430C-8A1E-3242F2EB4F11}" srcOrd="1" destOrd="0" presId="urn:microsoft.com/office/officeart/2005/8/layout/vList3#2"/>
    <dgm:cxn modelId="{EC7C5BC3-7C2F-47F4-B296-33893D855942}" type="presParOf" srcId="{EA7E9404-83BC-47EB-B1A2-9477BA671C31}" destId="{1B393681-664E-4903-8DD9-9EE54EF309BE}" srcOrd="1" destOrd="0" presId="urn:microsoft.com/office/officeart/2005/8/layout/vList3#2"/>
    <dgm:cxn modelId="{8A57EFC2-A8AD-4892-BC19-50E5E2764ECD}" type="presParOf" srcId="{EA7E9404-83BC-47EB-B1A2-9477BA671C31}" destId="{4F1A321D-EDDF-4A0F-8442-C318BDF0DD4B}" srcOrd="2" destOrd="0" presId="urn:microsoft.com/office/officeart/2005/8/layout/vList3#2"/>
    <dgm:cxn modelId="{80B57DA0-BBC5-4B9E-9963-15376E651738}" type="presParOf" srcId="{4F1A321D-EDDF-4A0F-8442-C318BDF0DD4B}" destId="{4145DCF2-EB4F-49E3-8BD8-FB7C57C91BA6}" srcOrd="0" destOrd="0" presId="urn:microsoft.com/office/officeart/2005/8/layout/vList3#2"/>
    <dgm:cxn modelId="{A5DB78B8-CA86-45A0-A36C-2BF5932AF59F}" type="presParOf" srcId="{4F1A321D-EDDF-4A0F-8442-C318BDF0DD4B}" destId="{2B6364A6-5449-4C03-B31A-1E4304F8B421}" srcOrd="1" destOrd="0" presId="urn:microsoft.com/office/officeart/2005/8/layout/vList3#2"/>
    <dgm:cxn modelId="{A4728D4D-E28C-458B-B4A3-592DE667D4DD}" type="presParOf" srcId="{EA7E9404-83BC-47EB-B1A2-9477BA671C31}" destId="{65EC1446-52CC-47C7-B896-D67C1B931855}" srcOrd="3" destOrd="0" presId="urn:microsoft.com/office/officeart/2005/8/layout/vList3#2"/>
    <dgm:cxn modelId="{0CA6C42C-B43E-4594-8589-62432D05C8C8}" type="presParOf" srcId="{EA7E9404-83BC-47EB-B1A2-9477BA671C31}" destId="{CDBF53BD-E4FA-4337-8C26-DAB68B2F2F9A}" srcOrd="4" destOrd="0" presId="urn:microsoft.com/office/officeart/2005/8/layout/vList3#2"/>
    <dgm:cxn modelId="{9E76D15C-BE25-44B1-9152-E6CE82621F80}" type="presParOf" srcId="{CDBF53BD-E4FA-4337-8C26-DAB68B2F2F9A}" destId="{B43BA46E-8F6A-4D87-9A30-EC7157FF6BE5}" srcOrd="0" destOrd="0" presId="urn:microsoft.com/office/officeart/2005/8/layout/vList3#2"/>
    <dgm:cxn modelId="{59959DA9-E888-4A5C-8AE6-46F6464F3601}" type="presParOf" srcId="{CDBF53BD-E4FA-4337-8C26-DAB68B2F2F9A}" destId="{1737CA5D-CB0E-4595-86A2-C61D2B28B643}" srcOrd="1" destOrd="0" presId="urn:microsoft.com/office/officeart/2005/8/layout/vList3#2"/>
    <dgm:cxn modelId="{676C219E-157F-4893-9D58-8540CD4D7211}" type="presParOf" srcId="{EA7E9404-83BC-47EB-B1A2-9477BA671C31}" destId="{ADD89965-59B2-4A79-8CC0-BD74348DDF9F}" srcOrd="5" destOrd="0" presId="urn:microsoft.com/office/officeart/2005/8/layout/vList3#2"/>
    <dgm:cxn modelId="{087A5827-D38C-499A-B966-2444C336547F}" type="presParOf" srcId="{EA7E9404-83BC-47EB-B1A2-9477BA671C31}" destId="{2DE76E10-877A-4558-AF62-B2B345E2EC3B}" srcOrd="6" destOrd="0" presId="urn:microsoft.com/office/officeart/2005/8/layout/vList3#2"/>
    <dgm:cxn modelId="{3C7BBA39-FDC5-47E4-A3E8-80059517879D}" type="presParOf" srcId="{2DE76E10-877A-4558-AF62-B2B345E2EC3B}" destId="{483147E2-E161-4E49-A8A4-1F96E008F3AA}" srcOrd="0" destOrd="0" presId="urn:microsoft.com/office/officeart/2005/8/layout/vList3#2"/>
    <dgm:cxn modelId="{12A381F2-6CA8-41BD-89CA-A2E7345627F6}" type="presParOf" srcId="{2DE76E10-877A-4558-AF62-B2B345E2EC3B}" destId="{63FBA4BC-83B3-446C-8B24-327F4500555E}" srcOrd="1" destOrd="0" presId="urn:microsoft.com/office/officeart/2005/8/layout/vList3#2"/>
    <dgm:cxn modelId="{A1E31873-EA99-4BD9-9405-4746556936BB}" type="presParOf" srcId="{EA7E9404-83BC-47EB-B1A2-9477BA671C31}" destId="{ACC13CAB-EB54-457C-BE5A-A7AF0871E85F}" srcOrd="7" destOrd="0" presId="urn:microsoft.com/office/officeart/2005/8/layout/vList3#2"/>
    <dgm:cxn modelId="{4A6D3C2D-467C-4ECB-B35B-C7A5FA3B0FE0}" type="presParOf" srcId="{EA7E9404-83BC-47EB-B1A2-9477BA671C31}" destId="{B8E1DA28-AB31-4D0E-BB21-7FCA71F7528B}" srcOrd="8" destOrd="0" presId="urn:microsoft.com/office/officeart/2005/8/layout/vList3#2"/>
    <dgm:cxn modelId="{CBC0405C-E7ED-48DF-9944-1F63C1E8DE26}" type="presParOf" srcId="{B8E1DA28-AB31-4D0E-BB21-7FCA71F7528B}" destId="{0F2C553A-FFC6-4A66-BAB6-52165775EDE9}" srcOrd="0" destOrd="0" presId="urn:microsoft.com/office/officeart/2005/8/layout/vList3#2"/>
    <dgm:cxn modelId="{98D5834B-DD5B-4A2C-BAE5-F2B5F5C368DE}" type="presParOf" srcId="{B8E1DA28-AB31-4D0E-BB21-7FCA71F7528B}" destId="{4F8A2A08-A72A-4F9B-8252-5DC911E66226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BE4F64C-4EA1-430C-8A1E-3242F2EB4F11}">
      <dsp:nvSpPr>
        <dsp:cNvPr id="0" name=""/>
        <dsp:cNvSpPr/>
      </dsp:nvSpPr>
      <dsp:spPr>
        <a:xfrm rot="10800000">
          <a:off x="1222870" y="2111"/>
          <a:ext cx="4117181" cy="74334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794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/>
            <a:t>Running</a:t>
          </a:r>
          <a:r>
            <a:rPr lang="de-DE" sz="2100" kern="1200" dirty="0" smtClean="0"/>
            <a:t> </a:t>
          </a:r>
          <a:r>
            <a:rPr lang="de-DE" sz="2100" kern="1200" dirty="0" err="1" smtClean="0"/>
            <a:t>example</a:t>
          </a:r>
          <a:endParaRPr lang="en-US" sz="2100" kern="1200" dirty="0"/>
        </a:p>
      </dsp:txBody>
      <dsp:txXfrm rot="10800000">
        <a:off x="1222870" y="2111"/>
        <a:ext cx="4117181" cy="743342"/>
      </dsp:txXfrm>
    </dsp:sp>
    <dsp:sp modelId="{866CED39-24D8-4B83-9925-D799E6C2B6EE}">
      <dsp:nvSpPr>
        <dsp:cNvPr id="0" name=""/>
        <dsp:cNvSpPr/>
      </dsp:nvSpPr>
      <dsp:spPr>
        <a:xfrm>
          <a:off x="851198" y="2111"/>
          <a:ext cx="743342" cy="743342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364A6-5449-4C03-B31A-1E4304F8B421}">
      <dsp:nvSpPr>
        <dsp:cNvPr id="0" name=""/>
        <dsp:cNvSpPr/>
      </dsp:nvSpPr>
      <dsp:spPr>
        <a:xfrm rot="10800000">
          <a:off x="1222870" y="967348"/>
          <a:ext cx="4117181" cy="74334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794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The </a:t>
          </a:r>
          <a:r>
            <a:rPr lang="de-DE" sz="2100" i="1" kern="1200" dirty="0" err="1" smtClean="0"/>
            <a:t>traceback</a:t>
          </a:r>
          <a:r>
            <a:rPr lang="de-DE" sz="2100" kern="1200" dirty="0" smtClean="0"/>
            <a:t> </a:t>
          </a:r>
          <a:r>
            <a:rPr lang="de-DE" sz="2100" kern="1200" dirty="0" err="1" smtClean="0"/>
            <a:t>function</a:t>
          </a:r>
          <a:endParaRPr lang="en-US" sz="2100" kern="1200" dirty="0"/>
        </a:p>
      </dsp:txBody>
      <dsp:txXfrm rot="10800000">
        <a:off x="1222870" y="967348"/>
        <a:ext cx="4117181" cy="743342"/>
      </dsp:txXfrm>
    </dsp:sp>
    <dsp:sp modelId="{4145DCF2-EB4F-49E3-8BD8-FB7C57C91BA6}">
      <dsp:nvSpPr>
        <dsp:cNvPr id="0" name=""/>
        <dsp:cNvSpPr/>
      </dsp:nvSpPr>
      <dsp:spPr>
        <a:xfrm>
          <a:off x="851198" y="967348"/>
          <a:ext cx="743342" cy="743342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7CA5D-CB0E-4595-86A2-C61D2B28B643}">
      <dsp:nvSpPr>
        <dsp:cNvPr id="0" name=""/>
        <dsp:cNvSpPr/>
      </dsp:nvSpPr>
      <dsp:spPr>
        <a:xfrm rot="10800000">
          <a:off x="1222870" y="1932584"/>
          <a:ext cx="4117181" cy="74334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794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Partial evaluation and delta propagation</a:t>
          </a:r>
          <a:endParaRPr lang="en-US" sz="2100" kern="1200"/>
        </a:p>
      </dsp:txBody>
      <dsp:txXfrm rot="10800000">
        <a:off x="1222870" y="1932584"/>
        <a:ext cx="4117181" cy="743342"/>
      </dsp:txXfrm>
    </dsp:sp>
    <dsp:sp modelId="{B43BA46E-8F6A-4D87-9A30-EC7157FF6BE5}">
      <dsp:nvSpPr>
        <dsp:cNvPr id="0" name=""/>
        <dsp:cNvSpPr/>
      </dsp:nvSpPr>
      <dsp:spPr>
        <a:xfrm>
          <a:off x="851198" y="1932584"/>
          <a:ext cx="743342" cy="74334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BA4BC-83B3-446C-8B24-327F4500555E}">
      <dsp:nvSpPr>
        <dsp:cNvPr id="0" name=""/>
        <dsp:cNvSpPr/>
      </dsp:nvSpPr>
      <dsp:spPr>
        <a:xfrm rot="10800000">
          <a:off x="1222870" y="2897820"/>
          <a:ext cx="4117181" cy="74334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794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/>
            <a:t>Changes</a:t>
          </a:r>
          <a:r>
            <a:rPr lang="de-DE" sz="2100" kern="1200" dirty="0" smtClean="0"/>
            <a:t> in </a:t>
          </a:r>
          <a:r>
            <a:rPr lang="de-DE" sz="2100" kern="1200" dirty="0" err="1" smtClean="0"/>
            <a:t>unused</a:t>
          </a:r>
          <a:r>
            <a:rPr lang="de-DE" sz="2100" kern="1200" dirty="0" smtClean="0"/>
            <a:t> </a:t>
          </a:r>
          <a:r>
            <a:rPr lang="de-DE" sz="2100" kern="1200" dirty="0" err="1" smtClean="0"/>
            <a:t>subexpressions</a:t>
          </a:r>
          <a:endParaRPr lang="en-US" sz="2100" kern="1200" dirty="0"/>
        </a:p>
      </dsp:txBody>
      <dsp:txXfrm rot="10800000">
        <a:off x="1222870" y="2897820"/>
        <a:ext cx="4117181" cy="743342"/>
      </dsp:txXfrm>
    </dsp:sp>
    <dsp:sp modelId="{483147E2-E161-4E49-A8A4-1F96E008F3AA}">
      <dsp:nvSpPr>
        <dsp:cNvPr id="0" name=""/>
        <dsp:cNvSpPr/>
      </dsp:nvSpPr>
      <dsp:spPr>
        <a:xfrm>
          <a:off x="851198" y="2897820"/>
          <a:ext cx="743342" cy="74334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A2A08-A72A-4F9B-8252-5DC911E66226}">
      <dsp:nvSpPr>
        <dsp:cNvPr id="0" name=""/>
        <dsp:cNvSpPr/>
      </dsp:nvSpPr>
      <dsp:spPr>
        <a:xfrm rot="10800000">
          <a:off x="1222870" y="3863057"/>
          <a:ext cx="4117181" cy="74334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794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smtClean="0"/>
            <a:t>Evaluation</a:t>
          </a:r>
          <a:endParaRPr lang="en-US" sz="2100" kern="1200"/>
        </a:p>
      </dsp:txBody>
      <dsp:txXfrm rot="10800000">
        <a:off x="1222870" y="3863057"/>
        <a:ext cx="4117181" cy="743342"/>
      </dsp:txXfrm>
    </dsp:sp>
    <dsp:sp modelId="{0F2C553A-FFC6-4A66-BAB6-52165775EDE9}">
      <dsp:nvSpPr>
        <dsp:cNvPr id="0" name=""/>
        <dsp:cNvSpPr/>
      </dsp:nvSpPr>
      <dsp:spPr>
        <a:xfrm>
          <a:off x="851198" y="3863057"/>
          <a:ext cx="743342" cy="743342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29" tIns="47764" rIns="95529" bIns="47764" numCol="1" anchor="t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29" tIns="47764" rIns="95529" bIns="47764" numCol="1" anchor="t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29" tIns="47764" rIns="95529" bIns="47764" numCol="1" anchor="b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29" tIns="47764" rIns="95529" bIns="47764" numCol="1" anchor="b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1C566BC-7DF9-4906-952E-13E586CF3D51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802200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27075" y="280988"/>
            <a:ext cx="29464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81413" y="280988"/>
            <a:ext cx="2760662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7075" y="561975"/>
            <a:ext cx="5697538" cy="4271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27075" y="5075238"/>
            <a:ext cx="5697538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Click to edit Master text styles</a:t>
            </a:r>
          </a:p>
          <a:p>
            <a:pPr lvl="1"/>
            <a:r>
              <a:rPr lang="de-CH" noProof="0" smtClean="0"/>
              <a:t>Second level</a:t>
            </a:r>
          </a:p>
          <a:p>
            <a:pPr lvl="2"/>
            <a:r>
              <a:rPr lang="de-CH" noProof="0" smtClean="0"/>
              <a:t>Third level</a:t>
            </a:r>
          </a:p>
          <a:p>
            <a:pPr lvl="3"/>
            <a:r>
              <a:rPr lang="de-CH" noProof="0" smtClean="0"/>
              <a:t>Fourth level</a:t>
            </a:r>
          </a:p>
          <a:p>
            <a:pPr lvl="4"/>
            <a:r>
              <a:rPr lang="de-CH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27075" y="9421813"/>
            <a:ext cx="2946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buClrTx/>
              <a:buSzTx/>
              <a:buFontTx/>
              <a:buNone/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78238" y="9431338"/>
            <a:ext cx="27638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buClrTx/>
              <a:buSzTx/>
              <a:buFontTx/>
              <a:buNone/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AD0E02F-DE9C-4A9B-99F1-B6FCF696EECE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41286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1pPr>
            <a:lvl2pPr marL="742950" indent="-28575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7003BC64-3806-4F10-A07C-575673602756}" type="slidenum">
              <a:rPr lang="de-CH">
                <a:solidFill>
                  <a:schemeClr val="tx1"/>
                </a:solidFill>
              </a:rPr>
              <a:pPr eaLnBrk="1" hangingPunct="1"/>
              <a:t>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1pPr>
            <a:lvl2pPr marL="742950" indent="-28575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55675" eaLnBrk="0" hangingPunct="0"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309F5F04-BF11-4264-A6FC-D4BA1E661CFE}" type="slidenum">
              <a:rPr lang="de-CH">
                <a:solidFill>
                  <a:schemeClr val="tx1"/>
                </a:solidFill>
              </a:rPr>
              <a:pPr eaLnBrk="1" hangingPunct="1"/>
              <a:t>4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D0E02F-DE9C-4A9B-99F1-B6FCF696EECE}" type="slidenum">
              <a:rPr lang="de-CH" smtClean="0"/>
              <a:pPr>
                <a:defRPr/>
              </a:pPr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74962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0"/>
          <p:cNvSpPr>
            <a:spLocks noChangeArrowheads="1"/>
          </p:cNvSpPr>
          <p:nvPr/>
        </p:nvSpPr>
        <p:spPr bwMode="auto">
          <a:xfrm>
            <a:off x="215900" y="223838"/>
            <a:ext cx="8712200" cy="5976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5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6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D8E0E5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642938">
                <a:spcBef>
                  <a:spcPct val="0"/>
                </a:spcBef>
                <a:buClrTx/>
                <a:buSzTx/>
                <a:buFontTx/>
                <a:buNone/>
              </a:pPr>
              <a:endParaRPr lang="en-GB" sz="1700">
                <a:solidFill>
                  <a:schemeClr val="tx1"/>
                </a:solidFill>
              </a:endParaRPr>
            </a:p>
          </p:txBody>
        </p:sp>
        <p:sp>
          <p:nvSpPr>
            <p:cNvPr id="7" name="Line 206" hidden="1"/>
            <p:cNvSpPr>
              <a:spLocks noChangeShapeType="1"/>
            </p:cNvSpPr>
            <p:nvPr userDrawn="1"/>
          </p:nvSpPr>
          <p:spPr bwMode="auto">
            <a:xfrm>
              <a:off x="311" y="927"/>
              <a:ext cx="756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8" name="Line 207" hidden="1"/>
            <p:cNvSpPr>
              <a:spLocks noChangeShapeType="1"/>
            </p:cNvSpPr>
            <p:nvPr userDrawn="1"/>
          </p:nvSpPr>
          <p:spPr bwMode="auto">
            <a:xfrm>
              <a:off x="311" y="1460"/>
              <a:ext cx="759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9" name="Line 208" hidden="1"/>
            <p:cNvSpPr>
              <a:spLocks noChangeShapeType="1"/>
            </p:cNvSpPr>
            <p:nvPr userDrawn="1"/>
          </p:nvSpPr>
          <p:spPr bwMode="auto">
            <a:xfrm>
              <a:off x="311" y="2002"/>
              <a:ext cx="758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" name="Line 209" hidden="1"/>
            <p:cNvSpPr>
              <a:spLocks noChangeShapeType="1"/>
            </p:cNvSpPr>
            <p:nvPr userDrawn="1"/>
          </p:nvSpPr>
          <p:spPr bwMode="auto">
            <a:xfrm>
              <a:off x="311" y="2531"/>
              <a:ext cx="7584" cy="2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1" name="Line 210" hidden="1"/>
            <p:cNvSpPr>
              <a:spLocks noChangeShapeType="1"/>
            </p:cNvSpPr>
            <p:nvPr userDrawn="1"/>
          </p:nvSpPr>
          <p:spPr bwMode="auto">
            <a:xfrm>
              <a:off x="311" y="3067"/>
              <a:ext cx="7588" cy="2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2" name="Line 211" hidden="1"/>
            <p:cNvSpPr>
              <a:spLocks noChangeShapeType="1"/>
            </p:cNvSpPr>
            <p:nvPr userDrawn="1"/>
          </p:nvSpPr>
          <p:spPr bwMode="auto">
            <a:xfrm>
              <a:off x="311" y="3604"/>
              <a:ext cx="759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3" name="Line 212" hidden="1"/>
            <p:cNvSpPr>
              <a:spLocks noChangeShapeType="1"/>
            </p:cNvSpPr>
            <p:nvPr userDrawn="1"/>
          </p:nvSpPr>
          <p:spPr bwMode="auto">
            <a:xfrm>
              <a:off x="311" y="4144"/>
              <a:ext cx="758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4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5" name="Line 214" hidden="1"/>
            <p:cNvSpPr>
              <a:spLocks noChangeShapeType="1"/>
            </p:cNvSpPr>
            <p:nvPr userDrawn="1"/>
          </p:nvSpPr>
          <p:spPr bwMode="auto">
            <a:xfrm>
              <a:off x="293" y="5216"/>
              <a:ext cx="760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Line 215" hidden="1"/>
            <p:cNvSpPr>
              <a:spLocks noChangeShapeType="1"/>
            </p:cNvSpPr>
            <p:nvPr userDrawn="1"/>
          </p:nvSpPr>
          <p:spPr bwMode="auto">
            <a:xfrm>
              <a:off x="128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8" name="Line 217" hidden="1"/>
            <p:cNvSpPr>
              <a:spLocks noChangeShapeType="1"/>
            </p:cNvSpPr>
            <p:nvPr userDrawn="1"/>
          </p:nvSpPr>
          <p:spPr bwMode="auto">
            <a:xfrm>
              <a:off x="2383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9" name="Line 218" hidden="1"/>
            <p:cNvSpPr>
              <a:spLocks noChangeShapeType="1"/>
            </p:cNvSpPr>
            <p:nvPr userDrawn="1"/>
          </p:nvSpPr>
          <p:spPr bwMode="auto">
            <a:xfrm>
              <a:off x="2497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20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2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33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21" name="Line 222" hidden="1"/>
            <p:cNvSpPr>
              <a:spLocks noChangeShapeType="1"/>
            </p:cNvSpPr>
            <p:nvPr userDrawn="1"/>
          </p:nvSpPr>
          <p:spPr bwMode="auto">
            <a:xfrm>
              <a:off x="4094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22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30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31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23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4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5" name="Line 228" hidden="1"/>
            <p:cNvSpPr>
              <a:spLocks noChangeShapeType="1"/>
            </p:cNvSpPr>
            <p:nvPr userDrawn="1"/>
          </p:nvSpPr>
          <p:spPr bwMode="auto">
            <a:xfrm>
              <a:off x="680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6" name="Line 229" hidden="1"/>
            <p:cNvSpPr>
              <a:spLocks noChangeShapeType="1"/>
            </p:cNvSpPr>
            <p:nvPr userDrawn="1"/>
          </p:nvSpPr>
          <p:spPr bwMode="auto">
            <a:xfrm>
              <a:off x="6914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27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8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29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</p:grpSp>
      <p:pic>
        <p:nvPicPr>
          <p:cNvPr id="34" name="Picture 268" descr="ABB2logo 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0" name="Rectangle 34"/>
          <p:cNvSpPr>
            <a:spLocks noGrp="1" noChangeArrowheads="1"/>
          </p:cNvSpPr>
          <p:nvPr>
            <p:ph type="ctrTitle"/>
          </p:nvPr>
        </p:nvSpPr>
        <p:spPr>
          <a:xfrm>
            <a:off x="215900" y="4184650"/>
            <a:ext cx="8712200" cy="2016125"/>
          </a:xfrm>
        </p:spPr>
        <p:txBody>
          <a:bodyPr lIns="144000" tIns="0" rIns="0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smtClean="0"/>
              <a:t>Mastertitelformat bearbeiten</a:t>
            </a:r>
          </a:p>
        </p:txBody>
      </p:sp>
      <p:sp>
        <p:nvSpPr>
          <p:cNvPr id="4138" name="Rectangle 4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5900" y="3968750"/>
            <a:ext cx="8712200" cy="215900"/>
          </a:xfrm>
        </p:spPr>
        <p:txBody>
          <a:bodyPr lIns="169200"/>
          <a:lstStyle>
            <a:lvl1pPr marL="0" indent="0">
              <a:buFont typeface="Wingdings" pitchFamily="2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CH" noProof="0" smtClean="0"/>
              <a:t>Master-Untertitelformat bearbeiten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AAB33A36-972B-4C0B-A3C9-1ECF275B8739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422437BB-FDBE-4643-967E-506FF164A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023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5B407A2D-63D3-455A-B99D-8CF608DBAD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42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00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00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033E6487-0ED8-494C-A800-8F193CF28656}" type="datetime4">
              <a:rPr lang="en-US"/>
              <a:pPr>
                <a:defRPr/>
              </a:pPr>
              <a:t>June 27, 2011</a:t>
            </a:fld>
            <a:r>
              <a:rPr lang="en-US"/>
              <a:t> | Slide </a:t>
            </a:r>
            <a:fld id="{CE5E5B3B-82D0-41C6-AF79-FAE981DCE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95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 descr="SAP_grad_R_pref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00" y="6363160"/>
            <a:ext cx="733275" cy="3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39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8CB18057-0D63-4B5A-BD99-8E1BDF2C1F4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069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2263"/>
            <a:ext cx="301942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BFF31AD6-FFD0-4EED-BA3E-581DB28603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559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BC034C8E-8647-4F6A-9960-FE73A17FB8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758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5CEFAED0-F4CA-4627-9316-873D49F9F3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931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0DCD30C6-C70A-4079-9385-751F659764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333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6970BA22-8C2B-42C3-B93E-91F19B88DAE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99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1C3C86DC-5980-46FB-8EFD-DEB4655F5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56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1027" name="Rectangle 7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grpSp>
        <p:nvGrpSpPr>
          <p:cNvPr id="1028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1031" name="Rectangle 23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D8E0E5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642938">
                <a:spcBef>
                  <a:spcPct val="0"/>
                </a:spcBef>
                <a:buClrTx/>
                <a:buSzTx/>
                <a:buFontTx/>
                <a:buNone/>
              </a:pPr>
              <a:endParaRPr lang="en-GB" sz="1700">
                <a:solidFill>
                  <a:schemeClr val="tx1"/>
                </a:solidFill>
              </a:endParaRPr>
            </a:p>
          </p:txBody>
        </p:sp>
        <p:sp>
          <p:nvSpPr>
            <p:cNvPr id="1032" name="Line 236" hidden="1"/>
            <p:cNvSpPr>
              <a:spLocks noChangeShapeType="1"/>
            </p:cNvSpPr>
            <p:nvPr userDrawn="1"/>
          </p:nvSpPr>
          <p:spPr bwMode="auto">
            <a:xfrm>
              <a:off x="311" y="927"/>
              <a:ext cx="756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3" name="Line 237" hidden="1"/>
            <p:cNvSpPr>
              <a:spLocks noChangeShapeType="1"/>
            </p:cNvSpPr>
            <p:nvPr userDrawn="1"/>
          </p:nvSpPr>
          <p:spPr bwMode="auto">
            <a:xfrm>
              <a:off x="311" y="1460"/>
              <a:ext cx="759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4" name="Line 238" hidden="1"/>
            <p:cNvSpPr>
              <a:spLocks noChangeShapeType="1"/>
            </p:cNvSpPr>
            <p:nvPr userDrawn="1"/>
          </p:nvSpPr>
          <p:spPr bwMode="auto">
            <a:xfrm>
              <a:off x="311" y="2002"/>
              <a:ext cx="758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5" name="Line 239" hidden="1"/>
            <p:cNvSpPr>
              <a:spLocks noChangeShapeType="1"/>
            </p:cNvSpPr>
            <p:nvPr userDrawn="1"/>
          </p:nvSpPr>
          <p:spPr bwMode="auto">
            <a:xfrm>
              <a:off x="311" y="2531"/>
              <a:ext cx="7584" cy="2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6" name="Line 240" hidden="1"/>
            <p:cNvSpPr>
              <a:spLocks noChangeShapeType="1"/>
            </p:cNvSpPr>
            <p:nvPr userDrawn="1"/>
          </p:nvSpPr>
          <p:spPr bwMode="auto">
            <a:xfrm>
              <a:off x="311" y="3067"/>
              <a:ext cx="7588" cy="2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7" name="Line 241" hidden="1"/>
            <p:cNvSpPr>
              <a:spLocks noChangeShapeType="1"/>
            </p:cNvSpPr>
            <p:nvPr userDrawn="1"/>
          </p:nvSpPr>
          <p:spPr bwMode="auto">
            <a:xfrm>
              <a:off x="311" y="3604"/>
              <a:ext cx="759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8" name="Line 242" hidden="1"/>
            <p:cNvSpPr>
              <a:spLocks noChangeShapeType="1"/>
            </p:cNvSpPr>
            <p:nvPr userDrawn="1"/>
          </p:nvSpPr>
          <p:spPr bwMode="auto">
            <a:xfrm>
              <a:off x="311" y="4144"/>
              <a:ext cx="758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9" name="Line 24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0" name="Line 244" hidden="1"/>
            <p:cNvSpPr>
              <a:spLocks noChangeShapeType="1"/>
            </p:cNvSpPr>
            <p:nvPr userDrawn="1"/>
          </p:nvSpPr>
          <p:spPr bwMode="auto">
            <a:xfrm>
              <a:off x="293" y="5216"/>
              <a:ext cx="760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1" name="Line 245" hidden="1"/>
            <p:cNvSpPr>
              <a:spLocks noChangeShapeType="1"/>
            </p:cNvSpPr>
            <p:nvPr userDrawn="1"/>
          </p:nvSpPr>
          <p:spPr bwMode="auto">
            <a:xfrm>
              <a:off x="128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2" name="Line 24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3" name="Line 247" hidden="1"/>
            <p:cNvSpPr>
              <a:spLocks noChangeShapeType="1"/>
            </p:cNvSpPr>
            <p:nvPr userDrawn="1"/>
          </p:nvSpPr>
          <p:spPr bwMode="auto">
            <a:xfrm>
              <a:off x="2383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4" name="Line 248" hidden="1"/>
            <p:cNvSpPr>
              <a:spLocks noChangeShapeType="1"/>
            </p:cNvSpPr>
            <p:nvPr userDrawn="1"/>
          </p:nvSpPr>
          <p:spPr bwMode="auto">
            <a:xfrm>
              <a:off x="2497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1045" name="Group 24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1057" name="Line 25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058" name="Line 25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1046" name="Line 252" hidden="1"/>
            <p:cNvSpPr>
              <a:spLocks noChangeShapeType="1"/>
            </p:cNvSpPr>
            <p:nvPr userDrawn="1"/>
          </p:nvSpPr>
          <p:spPr bwMode="auto">
            <a:xfrm>
              <a:off x="4094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1047" name="Group 25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1055" name="Line 25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056" name="Line 25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1048" name="Line 25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9" name="Line 25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50" name="Line 258" hidden="1"/>
            <p:cNvSpPr>
              <a:spLocks noChangeShapeType="1"/>
            </p:cNvSpPr>
            <p:nvPr userDrawn="1"/>
          </p:nvSpPr>
          <p:spPr bwMode="auto">
            <a:xfrm>
              <a:off x="680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51" name="Line 259" hidden="1"/>
            <p:cNvSpPr>
              <a:spLocks noChangeShapeType="1"/>
            </p:cNvSpPr>
            <p:nvPr userDrawn="1"/>
          </p:nvSpPr>
          <p:spPr bwMode="auto">
            <a:xfrm>
              <a:off x="6914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1052" name="Group 26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1053" name="Line 26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054" name="Line 26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</p:grpSp>
      <p:sp>
        <p:nvSpPr>
          <p:cNvPr id="1310" name="shpContentSlideFooter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5900" y="6200775"/>
            <a:ext cx="280828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00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 sz="600" smtClean="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033E6487-0ED8-494C-A800-8F193CF28656}" type="datetime4">
              <a:rPr lang="en-US"/>
              <a:pPr>
                <a:defRPr/>
              </a:pPr>
              <a:t>June 27, 2011</a:t>
            </a:fld>
            <a:r>
              <a:rPr lang="en-US"/>
              <a:t> | Slide </a:t>
            </a:r>
            <a:fld id="{05477A2B-3D00-4351-8B43-7D7482B17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289" descr="ABB2logo 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539750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2pPr>
      <a:lvl3pPr marL="896938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1254125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4pPr>
      <a:lvl5pPr marL="1611313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5pPr>
      <a:lvl6pPr marL="20685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5257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29829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4401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grpSp>
        <p:nvGrpSpPr>
          <p:cNvPr id="1028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1031" name="Rectangle 23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D8E0E5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642938">
                <a:spcBef>
                  <a:spcPct val="0"/>
                </a:spcBef>
                <a:buClrTx/>
                <a:buSzTx/>
                <a:buFontTx/>
                <a:buNone/>
              </a:pPr>
              <a:endParaRPr lang="en-GB" sz="1700">
                <a:solidFill>
                  <a:schemeClr val="tx1"/>
                </a:solidFill>
              </a:endParaRPr>
            </a:p>
          </p:txBody>
        </p:sp>
        <p:sp>
          <p:nvSpPr>
            <p:cNvPr id="1032" name="Line 236" hidden="1"/>
            <p:cNvSpPr>
              <a:spLocks noChangeShapeType="1"/>
            </p:cNvSpPr>
            <p:nvPr userDrawn="1"/>
          </p:nvSpPr>
          <p:spPr bwMode="auto">
            <a:xfrm>
              <a:off x="311" y="927"/>
              <a:ext cx="756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3" name="Line 237" hidden="1"/>
            <p:cNvSpPr>
              <a:spLocks noChangeShapeType="1"/>
            </p:cNvSpPr>
            <p:nvPr userDrawn="1"/>
          </p:nvSpPr>
          <p:spPr bwMode="auto">
            <a:xfrm>
              <a:off x="311" y="1460"/>
              <a:ext cx="759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4" name="Line 238" hidden="1"/>
            <p:cNvSpPr>
              <a:spLocks noChangeShapeType="1"/>
            </p:cNvSpPr>
            <p:nvPr userDrawn="1"/>
          </p:nvSpPr>
          <p:spPr bwMode="auto">
            <a:xfrm>
              <a:off x="311" y="2002"/>
              <a:ext cx="758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5" name="Line 239" hidden="1"/>
            <p:cNvSpPr>
              <a:spLocks noChangeShapeType="1"/>
            </p:cNvSpPr>
            <p:nvPr userDrawn="1"/>
          </p:nvSpPr>
          <p:spPr bwMode="auto">
            <a:xfrm>
              <a:off x="311" y="2531"/>
              <a:ext cx="7584" cy="2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6" name="Line 240" hidden="1"/>
            <p:cNvSpPr>
              <a:spLocks noChangeShapeType="1"/>
            </p:cNvSpPr>
            <p:nvPr userDrawn="1"/>
          </p:nvSpPr>
          <p:spPr bwMode="auto">
            <a:xfrm>
              <a:off x="311" y="3067"/>
              <a:ext cx="7588" cy="2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7" name="Line 241" hidden="1"/>
            <p:cNvSpPr>
              <a:spLocks noChangeShapeType="1"/>
            </p:cNvSpPr>
            <p:nvPr userDrawn="1"/>
          </p:nvSpPr>
          <p:spPr bwMode="auto">
            <a:xfrm>
              <a:off x="311" y="3604"/>
              <a:ext cx="759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8" name="Line 242" hidden="1"/>
            <p:cNvSpPr>
              <a:spLocks noChangeShapeType="1"/>
            </p:cNvSpPr>
            <p:nvPr userDrawn="1"/>
          </p:nvSpPr>
          <p:spPr bwMode="auto">
            <a:xfrm>
              <a:off x="311" y="4144"/>
              <a:ext cx="7588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39" name="Line 24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2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0" name="Line 244" hidden="1"/>
            <p:cNvSpPr>
              <a:spLocks noChangeShapeType="1"/>
            </p:cNvSpPr>
            <p:nvPr userDrawn="1"/>
          </p:nvSpPr>
          <p:spPr bwMode="auto">
            <a:xfrm>
              <a:off x="293" y="5216"/>
              <a:ext cx="760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1" name="Line 245" hidden="1"/>
            <p:cNvSpPr>
              <a:spLocks noChangeShapeType="1"/>
            </p:cNvSpPr>
            <p:nvPr userDrawn="1"/>
          </p:nvSpPr>
          <p:spPr bwMode="auto">
            <a:xfrm>
              <a:off x="128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2" name="Line 24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3" name="Line 247" hidden="1"/>
            <p:cNvSpPr>
              <a:spLocks noChangeShapeType="1"/>
            </p:cNvSpPr>
            <p:nvPr userDrawn="1"/>
          </p:nvSpPr>
          <p:spPr bwMode="auto">
            <a:xfrm>
              <a:off x="2383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4" name="Line 248" hidden="1"/>
            <p:cNvSpPr>
              <a:spLocks noChangeShapeType="1"/>
            </p:cNvSpPr>
            <p:nvPr userDrawn="1"/>
          </p:nvSpPr>
          <p:spPr bwMode="auto">
            <a:xfrm>
              <a:off x="2497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1045" name="Group 24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1057" name="Line 25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058" name="Line 25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1046" name="Line 252" hidden="1"/>
            <p:cNvSpPr>
              <a:spLocks noChangeShapeType="1"/>
            </p:cNvSpPr>
            <p:nvPr userDrawn="1"/>
          </p:nvSpPr>
          <p:spPr bwMode="auto">
            <a:xfrm>
              <a:off x="4094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1047" name="Group 25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1055" name="Line 25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056" name="Line 25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sp>
          <p:nvSpPr>
            <p:cNvPr id="1048" name="Line 25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49" name="Line 25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50" name="Line 258" hidden="1"/>
            <p:cNvSpPr>
              <a:spLocks noChangeShapeType="1"/>
            </p:cNvSpPr>
            <p:nvPr userDrawn="1"/>
          </p:nvSpPr>
          <p:spPr bwMode="auto">
            <a:xfrm>
              <a:off x="680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51" name="Line 259" hidden="1"/>
            <p:cNvSpPr>
              <a:spLocks noChangeShapeType="1"/>
            </p:cNvSpPr>
            <p:nvPr userDrawn="1"/>
          </p:nvSpPr>
          <p:spPr bwMode="auto">
            <a:xfrm>
              <a:off x="6914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grpSp>
          <p:nvGrpSpPr>
            <p:cNvPr id="1052" name="Group 26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1053" name="Line 26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1054" name="Line 26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399673557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539750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2pPr>
      <a:lvl3pPr marL="896938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1254125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4pPr>
      <a:lvl5pPr marL="1611313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5pPr>
      <a:lvl6pPr marL="20685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5257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29829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4401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furcas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pContentSlideFooter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dirty="0">
              <a:solidFill>
                <a:srgbClr val="666666"/>
              </a:solidFill>
            </a:endParaRPr>
          </a:p>
          <a:p>
            <a:r>
              <a:rPr lang="en-US" dirty="0">
                <a:solidFill>
                  <a:srgbClr val="666666"/>
                </a:solidFill>
              </a:rPr>
              <a:t>© ABB </a:t>
            </a:r>
            <a:r>
              <a:rPr lang="en-US" dirty="0" smtClean="0">
                <a:solidFill>
                  <a:srgbClr val="666666"/>
                </a:solidFill>
              </a:rPr>
              <a:t>Group, SAP AG </a:t>
            </a:r>
            <a:endParaRPr lang="en-US" dirty="0">
              <a:solidFill>
                <a:srgbClr val="666666"/>
              </a:solidFill>
            </a:endParaRPr>
          </a:p>
          <a:p>
            <a:fld id="{FAB5F18A-A71F-4889-9C7D-7817342A2E1E}" type="datetime4">
              <a:rPr lang="en-US">
                <a:solidFill>
                  <a:srgbClr val="666666"/>
                </a:solidFill>
              </a:rPr>
              <a:pPr/>
              <a:t>June 27, 2011</a:t>
            </a:fld>
            <a:r>
              <a:rPr lang="en-US" dirty="0">
                <a:solidFill>
                  <a:srgbClr val="666666"/>
                </a:solidFill>
              </a:rPr>
              <a:t> | Slide </a:t>
            </a:r>
            <a:fld id="{95C3CA09-3D1A-4116-AA20-12307A3D95CF}" type="slidenum">
              <a:rPr lang="en-US">
                <a:solidFill>
                  <a:srgbClr val="666666"/>
                </a:solidFill>
              </a:rPr>
              <a:pPr/>
              <a:t>1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900" y="4600575"/>
            <a:ext cx="8712200" cy="1600200"/>
          </a:xfrm>
        </p:spPr>
        <p:txBody>
          <a:bodyPr/>
          <a:lstStyle/>
          <a:p>
            <a:pPr eaLnBrk="1" hangingPunct="1"/>
            <a:r>
              <a:rPr lang="en-US" dirty="0" smtClean="0"/>
              <a:t>Efficient OCL Impact Analysis</a:t>
            </a:r>
            <a:endParaRPr lang="en-US" dirty="0" smtClean="0">
              <a:solidFill>
                <a:schemeClr val="hlink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Thomas Goldschmidt, ABB Corporate Research</a:t>
            </a:r>
          </a:p>
          <a:p>
            <a:pPr eaLnBrk="1" hangingPunct="1"/>
            <a:r>
              <a:rPr lang="de-DE" dirty="0" smtClean="0"/>
              <a:t>Axel Uhl, SAP </a:t>
            </a:r>
            <a:r>
              <a:rPr lang="de-DE" dirty="0" smtClean="0"/>
              <a:t>AG					</a:t>
            </a:r>
            <a:r>
              <a:rPr lang="de-DE" dirty="0" smtClean="0"/>
              <a:t>Made available under EPL 1.0</a:t>
            </a:r>
            <a:endParaRPr lang="en-US" dirty="0" smtClean="0"/>
          </a:p>
        </p:txBody>
      </p:sp>
      <p:pic>
        <p:nvPicPr>
          <p:cNvPr id="3077" name="Picture 4" descr="03_I_worldmix 01a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900" y="225425"/>
            <a:ext cx="87122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AP_grad_R_pref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5" y="6354703"/>
            <a:ext cx="744116" cy="36844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Delta Propagation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6325" y="1592263"/>
            <a:ext cx="6191250" cy="4608512"/>
          </a:xfrm>
        </p:spPr>
        <p:txBody>
          <a:bodyPr/>
          <a:lstStyle/>
          <a:p>
            <a:r>
              <a:rPr lang="de-DE" dirty="0">
                <a:cs typeface="Courier New" pitchFamily="49" charset="0"/>
              </a:rPr>
              <a:t>An </a:t>
            </a:r>
            <a:r>
              <a:rPr lang="de-DE" dirty="0" err="1">
                <a:cs typeface="Courier New" pitchFamily="49" charset="0"/>
              </a:rPr>
              <a:t>expression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is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b="1" i="1" dirty="0" err="1">
                <a:cs typeface="Courier New" pitchFamily="49" charset="0"/>
              </a:rPr>
              <a:t>monotonic</a:t>
            </a:r>
            <a:r>
              <a:rPr lang="de-DE" i="1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iff</a:t>
            </a:r>
            <a:r>
              <a:rPr lang="de-DE" dirty="0">
                <a:cs typeface="Courier New" pitchFamily="49" charset="0"/>
              </a:rPr>
              <a:t>:</a:t>
            </a:r>
          </a:p>
          <a:p>
            <a:pPr lvl="1"/>
            <a:r>
              <a:rPr lang="de-DE" dirty="0" err="1">
                <a:cs typeface="Courier New" pitchFamily="49" charset="0"/>
              </a:rPr>
              <a:t>It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is</a:t>
            </a:r>
            <a:r>
              <a:rPr lang="de-DE" dirty="0">
                <a:cs typeface="Courier New" pitchFamily="49" charset="0"/>
              </a:rPr>
              <a:t> a </a:t>
            </a:r>
            <a:r>
              <a:rPr lang="de-DE" dirty="0" err="1">
                <a:cs typeface="Courier New" pitchFamily="49" charset="0"/>
              </a:rPr>
              <a:t>CallExp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expression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with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upper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multiplicity</a:t>
            </a:r>
            <a:r>
              <a:rPr lang="de-DE" dirty="0" smtClean="0">
                <a:cs typeface="Courier New" pitchFamily="49" charset="0"/>
              </a:rPr>
              <a:t> &gt; 1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de-DE" dirty="0" err="1" smtClean="0">
                <a:cs typeface="Courier New" pitchFamily="49" charset="0"/>
              </a:rPr>
              <a:t>It‘s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source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expression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has</a:t>
            </a:r>
            <a:r>
              <a:rPr lang="de-DE" dirty="0" smtClean="0">
                <a:cs typeface="Courier New" pitchFamily="49" charset="0"/>
              </a:rPr>
              <a:t> an </a:t>
            </a:r>
            <a:r>
              <a:rPr lang="de-DE" dirty="0" err="1" smtClean="0">
                <a:cs typeface="Courier New" pitchFamily="49" charset="0"/>
              </a:rPr>
              <a:t>upper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multiplicity</a:t>
            </a:r>
            <a:r>
              <a:rPr lang="de-DE" dirty="0" smtClean="0">
                <a:cs typeface="Courier New" pitchFamily="49" charset="0"/>
              </a:rPr>
              <a:t> &gt; 1</a:t>
            </a:r>
          </a:p>
          <a:p>
            <a:pPr lvl="1"/>
            <a:r>
              <a:rPr lang="de-DE" dirty="0" err="1" smtClean="0">
                <a:cs typeface="Courier New" pitchFamily="49" charset="0"/>
              </a:rPr>
              <a:t>Adding</a:t>
            </a:r>
            <a:r>
              <a:rPr lang="de-DE" dirty="0" smtClean="0">
                <a:cs typeface="Courier New" pitchFamily="49" charset="0"/>
              </a:rPr>
              <a:t> an </a:t>
            </a:r>
            <a:r>
              <a:rPr lang="de-DE" dirty="0" err="1" smtClean="0">
                <a:cs typeface="Courier New" pitchFamily="49" charset="0"/>
              </a:rPr>
              <a:t>element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de-DE" dirty="0" err="1" smtClean="0">
                <a:cs typeface="Courier New" pitchFamily="49" charset="0"/>
              </a:rPr>
              <a:t>‘s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result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either</a:t>
            </a:r>
            <a:endParaRPr lang="de-DE" dirty="0" smtClean="0">
              <a:cs typeface="Courier New" pitchFamily="49" charset="0"/>
            </a:endParaRPr>
          </a:p>
          <a:p>
            <a:pPr lvl="2"/>
            <a:r>
              <a:rPr lang="de-DE" dirty="0" err="1" smtClean="0">
                <a:cs typeface="Courier New" pitchFamily="49" charset="0"/>
              </a:rPr>
              <a:t>Leaves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e‘s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result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collection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unchanged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or</a:t>
            </a:r>
            <a:endParaRPr lang="de-DE" b="1" dirty="0" smtClean="0">
              <a:cs typeface="Courier New" pitchFamily="49" charset="0"/>
            </a:endParaRPr>
          </a:p>
          <a:p>
            <a:pPr lvl="2"/>
            <a:r>
              <a:rPr lang="de-DE" dirty="0" err="1" smtClean="0">
                <a:cs typeface="Courier New" pitchFamily="49" charset="0"/>
              </a:rPr>
              <a:t>Adds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one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or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more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elements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de-DE" dirty="0" err="1" smtClean="0">
                <a:cs typeface="Courier New" pitchFamily="49" charset="0"/>
              </a:rPr>
              <a:t>‘s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result</a:t>
            </a:r>
            <a:endParaRPr lang="de-DE" dirty="0" smtClean="0">
              <a:cs typeface="Courier New" pitchFamily="49" charset="0"/>
            </a:endParaRPr>
          </a:p>
          <a:p>
            <a:r>
              <a:rPr lang="de-DE" dirty="0" err="1" smtClean="0">
                <a:cs typeface="Courier New" pitchFamily="49" charset="0"/>
              </a:rPr>
              <a:t>For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each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b="1" i="1" dirty="0" err="1">
                <a:cs typeface="Courier New" pitchFamily="49" charset="0"/>
              </a:rPr>
              <a:t>monotonic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expression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>
                <a:cs typeface="Courier New" pitchFamily="49" charset="0"/>
              </a:rPr>
              <a:t>(such </a:t>
            </a:r>
            <a:r>
              <a:rPr lang="de-DE" dirty="0" err="1">
                <a:cs typeface="Courier New" pitchFamily="49" charset="0"/>
              </a:rPr>
              <a:t>as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collect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if-then-else</a:t>
            </a:r>
            <a:r>
              <a:rPr lang="de-DE" dirty="0">
                <a:cs typeface="Courier New" pitchFamily="49" charset="0"/>
              </a:rPr>
              <a:t>, etc.) </a:t>
            </a:r>
            <a:r>
              <a:rPr lang="de-DE" dirty="0" err="1">
                <a:cs typeface="Courier New" pitchFamily="49" charset="0"/>
              </a:rPr>
              <a:t>we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define</a:t>
            </a:r>
            <a:r>
              <a:rPr lang="de-DE" dirty="0">
                <a:cs typeface="Courier New" pitchFamily="49" charset="0"/>
              </a:rPr>
              <a:t> a </a:t>
            </a:r>
            <a:r>
              <a:rPr lang="de-DE" dirty="0" err="1">
                <a:cs typeface="Courier New" pitchFamily="49" charset="0"/>
              </a:rPr>
              <a:t>function</a:t>
            </a:r>
            <a:r>
              <a:rPr lang="de-DE" dirty="0">
                <a:cs typeface="Courier New" pitchFamily="49" charset="0"/>
              </a:rPr>
              <a:t> </a:t>
            </a:r>
            <a:r>
              <a:rPr lang="el-GR" i="1" dirty="0" smtClean="0">
                <a:cs typeface="Courier New" pitchFamily="49" charset="0"/>
              </a:rPr>
              <a:t>δ</a:t>
            </a:r>
            <a:r>
              <a:rPr lang="de-DE" i="1" baseline="-25000" dirty="0" smtClean="0">
                <a:cs typeface="Courier New" pitchFamily="49" charset="0"/>
              </a:rPr>
              <a:t>e </a:t>
            </a:r>
            <a:r>
              <a:rPr lang="de-DE" dirty="0" err="1">
                <a:cs typeface="Courier New" pitchFamily="49" charset="0"/>
              </a:rPr>
              <a:t>which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indicates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the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change</a:t>
            </a:r>
            <a:r>
              <a:rPr lang="de-DE" dirty="0">
                <a:cs typeface="Courier New" pitchFamily="49" charset="0"/>
              </a:rPr>
              <a:t> in </a:t>
            </a:r>
            <a:r>
              <a:rPr lang="de-DE" dirty="0" err="1">
                <a:cs typeface="Courier New" pitchFamily="49" charset="0"/>
              </a:rPr>
              <a:t>the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de-DE" dirty="0" err="1" smtClean="0">
                <a:cs typeface="Courier New" pitchFamily="49" charset="0"/>
              </a:rPr>
              <a:t>‘s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set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of</a:t>
            </a:r>
            <a:r>
              <a:rPr lang="de-DE" dirty="0">
                <a:cs typeface="Courier New" pitchFamily="49" charset="0"/>
              </a:rPr>
              <a:t> </a:t>
            </a:r>
            <a:r>
              <a:rPr lang="de-DE" dirty="0" err="1">
                <a:cs typeface="Courier New" pitchFamily="49" charset="0"/>
              </a:rPr>
              <a:t>elements</a:t>
            </a:r>
            <a:r>
              <a:rPr lang="de-DE" dirty="0" smtClean="0">
                <a:cs typeface="Courier New" pitchFamily="49" charset="0"/>
              </a:rPr>
              <a:t>.</a:t>
            </a:r>
          </a:p>
          <a:p>
            <a:r>
              <a:rPr lang="de-DE" dirty="0" err="1" smtClean="0">
                <a:cs typeface="Courier New" pitchFamily="49" charset="0"/>
              </a:rPr>
              <a:t>Recursively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applied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this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allows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for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early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determination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changes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that</a:t>
            </a:r>
            <a:r>
              <a:rPr lang="de-DE" dirty="0" smtClean="0">
                <a:cs typeface="Courier New" pitchFamily="49" charset="0"/>
              </a:rPr>
              <a:t> do not </a:t>
            </a:r>
            <a:r>
              <a:rPr lang="de-DE" dirty="0" err="1" smtClean="0">
                <a:cs typeface="Courier New" pitchFamily="49" charset="0"/>
              </a:rPr>
              <a:t>affect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result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an </a:t>
            </a:r>
            <a:r>
              <a:rPr lang="de-DE" dirty="0" err="1" smtClean="0">
                <a:cs typeface="Courier New" pitchFamily="49" charset="0"/>
              </a:rPr>
              <a:t>expression</a:t>
            </a:r>
            <a:r>
              <a:rPr lang="de-DE" dirty="0" smtClean="0">
                <a:cs typeface="Courier New" pitchFamily="49" charset="0"/>
              </a:rPr>
              <a:t>.</a:t>
            </a:r>
            <a:endParaRPr lang="de-DE" dirty="0">
              <a:cs typeface="Courier New" pitchFamily="49" charset="0"/>
            </a:endParaRPr>
          </a:p>
          <a:p>
            <a:pPr lvl="1"/>
            <a:endParaRPr lang="de-DE" i="1" dirty="0">
              <a:cs typeface="Courier New" pitchFamily="49" charset="0"/>
            </a:endParaRPr>
          </a:p>
        </p:txBody>
      </p:sp>
      <p:pic>
        <p:nvPicPr>
          <p:cNvPr id="9218" name="Picture 2" descr="C:\Documents and Settings\DEU212061\Local Settings\Temporary Internet Files\Content.IE5\Y7IXDLOV\MP90043873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3761" y="2384425"/>
            <a:ext cx="3209925" cy="213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39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Partial Evaluation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expressions</a:t>
            </a:r>
            <a:r>
              <a:rPr lang="de-DE" dirty="0" smtClean="0"/>
              <a:t> a „</a:t>
            </a:r>
            <a:r>
              <a:rPr lang="en-US" dirty="0" smtClean="0"/>
              <a:t>look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“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also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unnecessary</a:t>
            </a:r>
            <a:r>
              <a:rPr lang="de-DE" dirty="0" smtClean="0"/>
              <a:t> </a:t>
            </a:r>
            <a:r>
              <a:rPr lang="de-DE" dirty="0" err="1" smtClean="0"/>
              <a:t>computations</a:t>
            </a:r>
            <a:r>
              <a:rPr lang="de-DE" dirty="0" smtClean="0"/>
              <a:t>:</a:t>
            </a:r>
          </a:p>
          <a:p>
            <a:r>
              <a:rPr lang="de-DE" b="1" dirty="0" err="1" smtClean="0"/>
              <a:t>Example</a:t>
            </a:r>
            <a:r>
              <a:rPr lang="de-DE" dirty="0" smtClean="0"/>
              <a:t>: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self.name = ‚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pPr lvl="1"/>
            <a:r>
              <a:rPr lang="de-DE" dirty="0" smtClean="0">
                <a:cs typeface="Courier New" pitchFamily="49" charset="0"/>
              </a:rPr>
              <a:t>Not </a:t>
            </a:r>
            <a:r>
              <a:rPr lang="de-DE" dirty="0" err="1" smtClean="0">
                <a:cs typeface="Courier New" pitchFamily="49" charset="0"/>
              </a:rPr>
              <a:t>affected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by</a:t>
            </a:r>
            <a:r>
              <a:rPr lang="de-DE" dirty="0" smtClean="0">
                <a:cs typeface="Courier New" pitchFamily="49" charset="0"/>
              </a:rPr>
              <a:t> a </a:t>
            </a:r>
            <a:r>
              <a:rPr lang="de-DE" dirty="0" err="1" smtClean="0">
                <a:cs typeface="Courier New" pitchFamily="49" charset="0"/>
              </a:rPr>
              <a:t>name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change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from</a:t>
            </a:r>
            <a:r>
              <a:rPr lang="de-DE" dirty="0" smtClean="0">
                <a:cs typeface="Courier New" pitchFamily="49" charset="0"/>
              </a:rPr>
              <a:t> ‚x‘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‚y‘</a:t>
            </a:r>
          </a:p>
          <a:p>
            <a:endParaRPr lang="de-DE" dirty="0">
              <a:cs typeface="Courier New" pitchFamily="49" charset="0"/>
            </a:endParaRPr>
          </a:p>
          <a:p>
            <a:r>
              <a:rPr lang="de-DE" b="1" dirty="0" err="1" smtClean="0">
                <a:cs typeface="Courier New" pitchFamily="49" charset="0"/>
              </a:rPr>
              <a:t>Combination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of</a:t>
            </a:r>
            <a:r>
              <a:rPr lang="de-DE" b="1" dirty="0" smtClean="0">
                <a:cs typeface="Courier New" pitchFamily="49" charset="0"/>
              </a:rPr>
              <a:t> Delta Propagation </a:t>
            </a:r>
            <a:r>
              <a:rPr lang="de-DE" b="1" dirty="0" err="1" smtClean="0">
                <a:cs typeface="Courier New" pitchFamily="49" charset="0"/>
              </a:rPr>
              <a:t>and</a:t>
            </a:r>
            <a:r>
              <a:rPr lang="de-DE" b="1" dirty="0" smtClean="0">
                <a:cs typeface="Courier New" pitchFamily="49" charset="0"/>
              </a:rPr>
              <a:t> Partial Evaluation:</a:t>
            </a:r>
          </a:p>
          <a:p>
            <a:pPr lvl="1"/>
            <a:r>
              <a:rPr lang="de-DE" dirty="0" err="1" smtClean="0">
                <a:cs typeface="Courier New" pitchFamily="49" charset="0"/>
              </a:rPr>
              <a:t>Use</a:t>
            </a:r>
            <a:r>
              <a:rPr lang="de-DE" dirty="0" smtClean="0">
                <a:cs typeface="Courier New" pitchFamily="49" charset="0"/>
              </a:rPr>
              <a:t> partial </a:t>
            </a:r>
            <a:r>
              <a:rPr lang="de-DE" dirty="0" err="1" smtClean="0">
                <a:cs typeface="Courier New" pitchFamily="49" charset="0"/>
              </a:rPr>
              <a:t>evaluation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determine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old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and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new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values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call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expressions</a:t>
            </a:r>
            <a:endParaRPr lang="de-DE" dirty="0" smtClean="0">
              <a:cs typeface="Courier New" pitchFamily="49" charset="0"/>
            </a:endParaRPr>
          </a:p>
          <a:p>
            <a:pPr lvl="1"/>
            <a:r>
              <a:rPr lang="de-DE" dirty="0" err="1" smtClean="0">
                <a:cs typeface="Courier New" pitchFamily="49" charset="0"/>
              </a:rPr>
              <a:t>If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delta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propagates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an </a:t>
            </a:r>
            <a:r>
              <a:rPr lang="de-DE" dirty="0" err="1" smtClean="0">
                <a:cs typeface="Courier New" pitchFamily="49" charset="0"/>
              </a:rPr>
              <a:t>empty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set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using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delta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propagation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expression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isn‘t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affected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by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change</a:t>
            </a:r>
            <a:r>
              <a:rPr lang="de-DE" dirty="0" smtClean="0">
                <a:cs typeface="Courier New" pitchFamily="49" charset="0"/>
              </a:rPr>
              <a:t>.</a:t>
            </a:r>
            <a:endParaRPr lang="en-US" dirty="0">
              <a:cs typeface="Courier New" pitchFamily="49" charset="0"/>
            </a:endParaRPr>
          </a:p>
        </p:txBody>
      </p:sp>
      <p:pic>
        <p:nvPicPr>
          <p:cNvPr id="10243" name="Picture 3" descr="C:\Documents and Settings\DEU212061\Local Settings\Temporary Internet Files\Content.IE5\Y7IXDLOV\MP90043924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1057275"/>
            <a:ext cx="15049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09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 smtClean="0"/>
              <a:t>Unused</a:t>
            </a:r>
            <a:r>
              <a:rPr lang="de-DE" dirty="0" smtClean="0"/>
              <a:t> </a:t>
            </a:r>
            <a:r>
              <a:rPr lang="de-DE" dirty="0" err="1" smtClean="0"/>
              <a:t>Subexpressions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subexpressions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b="1" dirty="0" smtClean="0"/>
              <a:t>not </a:t>
            </a:r>
            <a:r>
              <a:rPr lang="de-DE" b="1" dirty="0" err="1" smtClean="0"/>
              <a:t>used</a:t>
            </a:r>
            <a:r>
              <a:rPr lang="de-DE" b="1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determine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overall</a:t>
            </a:r>
            <a:r>
              <a:rPr lang="de-DE" dirty="0" smtClean="0"/>
              <a:t> </a:t>
            </a:r>
            <a:r>
              <a:rPr lang="de-DE" dirty="0" err="1" smtClean="0"/>
              <a:t>expressions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do not </a:t>
            </a:r>
            <a:r>
              <a:rPr lang="de-DE" dirty="0" err="1" smtClean="0"/>
              <a:t>impact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overall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Department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self.name = ‘Boss’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self.budget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20 000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self.sumBudget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&lt; 10 000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err="1" smtClean="0">
                <a:cs typeface="Courier New" pitchFamily="49" charset="0"/>
              </a:rPr>
              <a:t>If</a:t>
            </a:r>
            <a:r>
              <a:rPr lang="de-DE" dirty="0" smtClean="0">
                <a:cs typeface="Courier New" pitchFamily="49" charset="0"/>
              </a:rPr>
              <a:t> a </a:t>
            </a:r>
            <a:r>
              <a:rPr lang="de-DE" dirty="0" err="1" smtClean="0">
                <a:cs typeface="Courier New" pitchFamily="49" charset="0"/>
              </a:rPr>
              <a:t>department‘s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name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is</a:t>
            </a:r>
            <a:r>
              <a:rPr lang="de-DE" dirty="0" smtClean="0">
                <a:cs typeface="Courier New" pitchFamily="49" charset="0"/>
              </a:rPr>
              <a:t> „Boss“, a </a:t>
            </a:r>
            <a:r>
              <a:rPr lang="de-DE" dirty="0" err="1" smtClean="0">
                <a:cs typeface="Courier New" pitchFamily="49" charset="0"/>
              </a:rPr>
              <a:t>change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subDepartments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property</a:t>
            </a:r>
            <a:r>
              <a:rPr lang="de-DE" dirty="0" smtClean="0">
                <a:cs typeface="Courier New" pitchFamily="49" charset="0"/>
              </a:rPr>
              <a:t> will not </a:t>
            </a:r>
            <a:r>
              <a:rPr lang="de-DE" dirty="0" err="1" smtClean="0">
                <a:cs typeface="Courier New" pitchFamily="49" charset="0"/>
              </a:rPr>
              <a:t>affect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result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constraint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16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968" y="719138"/>
            <a:ext cx="7216064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68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a </a:t>
            </a:r>
            <a:r>
              <a:rPr lang="de-DE" dirty="0" err="1" smtClean="0"/>
              <a:t>glance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 err="1" smtClean="0"/>
              <a:t>Traceback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significantly</a:t>
            </a:r>
            <a:r>
              <a:rPr lang="de-DE" dirty="0" smtClean="0"/>
              <a:t> </a:t>
            </a:r>
            <a:r>
              <a:rPr lang="de-DE" dirty="0" err="1" smtClean="0"/>
              <a:t>faster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naive </a:t>
            </a:r>
            <a:r>
              <a:rPr lang="de-DE" dirty="0" err="1" smtClean="0"/>
              <a:t>approach</a:t>
            </a:r>
            <a:r>
              <a:rPr lang="de-DE"/>
              <a:t>.</a:t>
            </a:r>
            <a:endParaRPr lang="de-DE" dirty="0" smtClean="0"/>
          </a:p>
          <a:p>
            <a:pPr lvl="1"/>
            <a:r>
              <a:rPr lang="de-DE" dirty="0" smtClean="0"/>
              <a:t>Partial Evaluation </a:t>
            </a:r>
            <a:r>
              <a:rPr lang="de-DE" dirty="0" err="1" smtClean="0"/>
              <a:t>and</a:t>
            </a:r>
            <a:r>
              <a:rPr lang="de-DE" dirty="0" smtClean="0"/>
              <a:t> Delta Propagation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great</a:t>
            </a:r>
            <a:r>
              <a:rPr lang="de-DE" dirty="0" smtClean="0"/>
              <a:t> positive </a:t>
            </a:r>
            <a:r>
              <a:rPr lang="de-DE" dirty="0" err="1" smtClean="0"/>
              <a:t>impact</a:t>
            </a:r>
            <a:r>
              <a:rPr lang="de-DE" dirty="0" smtClean="0"/>
              <a:t> on </a:t>
            </a:r>
            <a:r>
              <a:rPr lang="de-DE" dirty="0" err="1" smtClean="0"/>
              <a:t>performance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Unused</a:t>
            </a:r>
            <a:r>
              <a:rPr lang="de-DE" dirty="0" smtClean="0"/>
              <a:t> </a:t>
            </a:r>
            <a:r>
              <a:rPr lang="de-DE" dirty="0" err="1" smtClean="0"/>
              <a:t>Subexpressions</a:t>
            </a:r>
            <a:r>
              <a:rPr lang="de-DE" dirty="0" smtClean="0"/>
              <a:t> Check </a:t>
            </a:r>
            <a:r>
              <a:rPr lang="de-DE" dirty="0" err="1" smtClean="0"/>
              <a:t>requires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additional partial </a:t>
            </a:r>
            <a:r>
              <a:rPr lang="de-DE" dirty="0" err="1" smtClean="0"/>
              <a:t>evaluations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do not </a:t>
            </a:r>
            <a:r>
              <a:rPr lang="de-DE" dirty="0" err="1" smtClean="0"/>
              <a:t>amortise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en-US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99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Application</a:t>
            </a:r>
            <a:r>
              <a:rPr lang="de-DE" dirty="0" smtClean="0"/>
              <a:t> Scenario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FURCAS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workbench</a:t>
            </a:r>
            <a:r>
              <a:rPr lang="de-DE" dirty="0" smtClean="0"/>
              <a:t> (</a:t>
            </a:r>
            <a:r>
              <a:rPr lang="de-DE" dirty="0" smtClean="0">
                <a:hlinkClick r:id="rId2"/>
              </a:rPr>
              <a:t>www.furcas.org</a:t>
            </a:r>
            <a:r>
              <a:rPr lang="de-DE" dirty="0" smtClean="0"/>
              <a:t>) [1]</a:t>
            </a:r>
          </a:p>
          <a:p>
            <a:r>
              <a:rPr lang="de-DE" dirty="0" smtClean="0"/>
              <a:t>OCL-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attribute</a:t>
            </a:r>
            <a:r>
              <a:rPr lang="de-DE" dirty="0" smtClean="0"/>
              <a:t> </a:t>
            </a:r>
            <a:r>
              <a:rPr lang="de-DE" dirty="0" err="1" smtClean="0"/>
              <a:t>grammar</a:t>
            </a:r>
            <a:endParaRPr lang="de-DE" dirty="0" smtClean="0"/>
          </a:p>
          <a:p>
            <a:r>
              <a:rPr lang="de-DE" dirty="0" smtClean="0"/>
              <a:t>OCL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attribute</a:t>
            </a:r>
            <a:r>
              <a:rPr lang="de-DE" dirty="0" smtClean="0"/>
              <a:t> </a:t>
            </a:r>
            <a:r>
              <a:rPr lang="de-DE" dirty="0" err="1" smtClean="0"/>
              <a:t>computation</a:t>
            </a:r>
            <a:endParaRPr lang="de-DE" dirty="0" smtClean="0"/>
          </a:p>
          <a:p>
            <a:r>
              <a:rPr lang="de-DE" dirty="0" err="1" smtClean="0"/>
              <a:t>Changes</a:t>
            </a:r>
            <a:r>
              <a:rPr lang="de-DE" dirty="0" smtClean="0"/>
              <a:t> in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propagated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Impact Analysis</a:t>
            </a:r>
          </a:p>
          <a:p>
            <a:r>
              <a:rPr lang="de-DE" dirty="0" smtClean="0"/>
              <a:t>Other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FURCAS:</a:t>
            </a:r>
          </a:p>
          <a:p>
            <a:pPr lvl="1"/>
            <a:r>
              <a:rPr lang="de-DE" dirty="0" smtClean="0"/>
              <a:t>View-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textual</a:t>
            </a:r>
            <a:r>
              <a:rPr lang="de-DE" dirty="0" smtClean="0"/>
              <a:t> </a:t>
            </a:r>
            <a:r>
              <a:rPr lang="de-DE" dirty="0" err="1" smtClean="0"/>
              <a:t>languages</a:t>
            </a:r>
            <a:endParaRPr lang="de-DE" dirty="0" smtClean="0"/>
          </a:p>
          <a:p>
            <a:pPr lvl="1"/>
            <a:r>
              <a:rPr lang="de-DE" dirty="0" err="1" smtClean="0"/>
              <a:t>Decorator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textual</a:t>
            </a:r>
            <a:r>
              <a:rPr lang="de-DE" dirty="0" smtClean="0"/>
              <a:t> </a:t>
            </a:r>
            <a:r>
              <a:rPr lang="de-DE" dirty="0" err="1" smtClean="0"/>
              <a:t>views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separation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textual</a:t>
            </a:r>
            <a:r>
              <a:rPr lang="de-DE" dirty="0" smtClean="0"/>
              <a:t> </a:t>
            </a:r>
            <a:r>
              <a:rPr lang="de-DE" dirty="0" err="1" smtClean="0"/>
              <a:t>representation</a:t>
            </a:r>
            <a:endParaRPr lang="de-DE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7324" y="970166"/>
            <a:ext cx="6200776" cy="154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0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Conclusions</a:t>
            </a:r>
            <a:r>
              <a:rPr lang="de-DE" dirty="0" smtClean="0"/>
              <a:t> &amp; Future 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62025" y="1592263"/>
            <a:ext cx="7200899" cy="4608512"/>
          </a:xfrm>
        </p:spPr>
        <p:txBody>
          <a:bodyPr/>
          <a:lstStyle/>
          <a:p>
            <a:r>
              <a:rPr lang="de-DE" dirty="0" smtClean="0"/>
              <a:t>OCL Impact Analysis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efficiently</a:t>
            </a:r>
            <a:r>
              <a:rPr lang="de-DE" dirty="0" smtClean="0"/>
              <a:t> </a:t>
            </a:r>
            <a:r>
              <a:rPr lang="de-DE" dirty="0" err="1" smtClean="0"/>
              <a:t>re-evaluate</a:t>
            </a:r>
            <a:r>
              <a:rPr lang="de-DE" dirty="0" smtClean="0"/>
              <a:t> OCL </a:t>
            </a:r>
            <a:r>
              <a:rPr lang="de-DE" dirty="0" err="1" smtClean="0"/>
              <a:t>expressions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larger </a:t>
            </a:r>
            <a:r>
              <a:rPr lang="de-DE" dirty="0" err="1" smtClean="0"/>
              <a:t>models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Optimisations</a:t>
            </a:r>
            <a:r>
              <a:rPr lang="de-DE" dirty="0" smtClean="0"/>
              <a:t> </a:t>
            </a:r>
            <a:r>
              <a:rPr lang="de-DE" dirty="0" err="1" smtClean="0"/>
              <a:t>additionally</a:t>
            </a:r>
            <a:r>
              <a:rPr lang="de-DE" dirty="0"/>
              <a:t> </a:t>
            </a:r>
            <a:r>
              <a:rPr lang="de-DE" dirty="0" err="1" smtClean="0"/>
              <a:t>positively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IA </a:t>
            </a:r>
            <a:r>
              <a:rPr lang="de-DE" dirty="0" err="1" smtClean="0"/>
              <a:t>performance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 smtClean="0"/>
              <a:t>Impact Analysis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Indigo Update Site:</a:t>
            </a:r>
          </a:p>
          <a:p>
            <a:pPr lvl="2"/>
            <a:r>
              <a:rPr lang="en-US" dirty="0" smtClean="0"/>
              <a:t>Modeling – OCL Examples and Editors</a:t>
            </a:r>
          </a:p>
          <a:p>
            <a:pPr lvl="1"/>
            <a:r>
              <a:rPr lang="en-US" dirty="0" smtClean="0"/>
              <a:t>Then see bundle </a:t>
            </a:r>
            <a:r>
              <a:rPr lang="en-US" dirty="0" err="1" smtClean="0"/>
              <a:t>org.eclipse.ocl.examples.impactanalyzer</a:t>
            </a:r>
            <a:endParaRPr lang="de-DE" dirty="0"/>
          </a:p>
          <a:p>
            <a:r>
              <a:rPr lang="de-DE" dirty="0" smtClean="0"/>
              <a:t>Future Work</a:t>
            </a:r>
          </a:p>
          <a:p>
            <a:pPr lvl="1"/>
            <a:r>
              <a:rPr lang="en-US" dirty="0" smtClean="0"/>
              <a:t>Promote from examples/ to </a:t>
            </a:r>
            <a:r>
              <a:rPr lang="en-US" dirty="0" err="1" smtClean="0"/>
              <a:t>plugins</a:t>
            </a:r>
            <a:r>
              <a:rPr lang="en-US" dirty="0" smtClean="0"/>
              <a:t>/ after Eclipse Indigo</a:t>
            </a:r>
            <a:endParaRPr lang="de-DE" dirty="0" smtClean="0"/>
          </a:p>
          <a:p>
            <a:pPr lvl="1"/>
            <a:r>
              <a:rPr lang="de-DE" dirty="0" err="1" smtClean="0"/>
              <a:t>Extract</a:t>
            </a:r>
            <a:r>
              <a:rPr lang="de-DE" dirty="0" smtClean="0"/>
              <a:t> OCL </a:t>
            </a:r>
            <a:r>
              <a:rPr lang="de-DE" dirty="0" err="1" smtClean="0"/>
              <a:t>attribute</a:t>
            </a:r>
            <a:r>
              <a:rPr lang="de-DE" dirty="0" smtClean="0"/>
              <a:t> </a:t>
            </a:r>
            <a:r>
              <a:rPr lang="de-DE" dirty="0" err="1" smtClean="0"/>
              <a:t>grammar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FURCAS</a:t>
            </a:r>
            <a:endParaRPr lang="en-US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39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[1] Thomas </a:t>
            </a:r>
            <a:r>
              <a:rPr lang="en-US" dirty="0"/>
              <a:t>Goldschmidt. View-Based Textual </a:t>
            </a:r>
            <a:r>
              <a:rPr lang="en-US" dirty="0" err="1"/>
              <a:t>Modelling</a:t>
            </a:r>
            <a:r>
              <a:rPr lang="en-US" dirty="0"/>
              <a:t>. PhD thesis, Karlsruhe </a:t>
            </a:r>
            <a:r>
              <a:rPr lang="en-US" dirty="0" smtClean="0"/>
              <a:t>Institute of </a:t>
            </a:r>
            <a:r>
              <a:rPr lang="en-US" dirty="0"/>
              <a:t>Technology, 2010. to </a:t>
            </a:r>
            <a:r>
              <a:rPr lang="en-US" dirty="0" smtClean="0"/>
              <a:t>appear</a:t>
            </a:r>
            <a:endParaRPr lang="en-US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07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Constraint</a:t>
            </a:r>
            <a:r>
              <a:rPr lang="de-DE" dirty="0" smtClean="0"/>
              <a:t> Language (OCL)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purposes</a:t>
            </a:r>
            <a:r>
              <a:rPr lang="de-DE" dirty="0" smtClean="0"/>
              <a:t> in </a:t>
            </a:r>
            <a:r>
              <a:rPr lang="de-DE" dirty="0" err="1" smtClean="0"/>
              <a:t>modelling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Constraints</a:t>
            </a:r>
            <a:endParaRPr lang="de-DE" dirty="0" smtClean="0"/>
          </a:p>
          <a:p>
            <a:pPr lvl="1"/>
            <a:r>
              <a:rPr lang="de-DE" dirty="0" err="1" smtClean="0"/>
              <a:t>Queries</a:t>
            </a:r>
            <a:endParaRPr lang="de-DE" dirty="0" smtClean="0"/>
          </a:p>
          <a:p>
            <a:pPr lvl="1"/>
            <a:r>
              <a:rPr lang="de-DE" dirty="0" smtClean="0"/>
              <a:t>Model Transformation</a:t>
            </a:r>
          </a:p>
          <a:p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transformations</a:t>
            </a:r>
            <a:r>
              <a:rPr lang="de-DE" dirty="0" smtClean="0"/>
              <a:t> OCL </a:t>
            </a:r>
            <a:r>
              <a:rPr lang="de-DE" dirty="0" err="1" smtClean="0"/>
              <a:t>expressions</a:t>
            </a:r>
            <a:r>
              <a:rPr lang="de-DE" dirty="0" smtClean="0"/>
              <a:t> form a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implicit</a:t>
            </a:r>
            <a:r>
              <a:rPr lang="de-DE" dirty="0" smtClean="0"/>
              <a:t> </a:t>
            </a:r>
            <a:r>
              <a:rPr lang="de-DE" dirty="0" err="1" smtClean="0"/>
              <a:t>dependency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9971" y="4337989"/>
            <a:ext cx="2392328" cy="175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8684" y="4337815"/>
            <a:ext cx="2392328" cy="175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290386" y="607680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dirty="0" err="1" smtClean="0"/>
              <a:t>result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257717" y="609330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endParaRPr lang="en-US" dirty="0"/>
          </a:p>
        </p:txBody>
      </p:sp>
      <p:sp>
        <p:nvSpPr>
          <p:cNvPr id="7" name="Richtungspfeil 6"/>
          <p:cNvSpPr/>
          <p:nvPr/>
        </p:nvSpPr>
        <p:spPr bwMode="auto">
          <a:xfrm>
            <a:off x="3466214" y="4901609"/>
            <a:ext cx="1864241" cy="871870"/>
          </a:xfrm>
          <a:prstGeom prst="homePlate">
            <a:avLst>
              <a:gd name="adj" fmla="val 36000"/>
            </a:avLst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OCL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query</a:t>
            </a:r>
            <a:r>
              <a:rPr lang="de-DE" sz="1600" dirty="0" smtClean="0"/>
              <a:t>: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elements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sym typeface="Wingdings" pitchFamily="2" charset="2"/>
              </a:rPr>
              <a:t>select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sym typeface="Wingdings" pitchFamily="2" charset="2"/>
              </a:rPr>
              <a:t>(e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sym typeface="Wingdings" pitchFamily="2" charset="2"/>
              </a:rPr>
              <a:t> |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sym typeface="Wingdings" pitchFamily="2" charset="2"/>
              </a:rPr>
              <a:t>e.isRelevant</a:t>
            </a:r>
            <a:r>
              <a:rPr lang="de-DE" sz="1400" dirty="0">
                <a:sym typeface="Wingdings" pitchFamily="2" charset="2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34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happens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invalidated</a:t>
            </a:r>
            <a:r>
              <a:rPr lang="de-DE" dirty="0" smtClean="0"/>
              <a:t>.</a:t>
            </a:r>
          </a:p>
          <a:p>
            <a:r>
              <a:rPr lang="de-DE" dirty="0" smtClean="0"/>
              <a:t>OCL </a:t>
            </a:r>
            <a:r>
              <a:rPr lang="de-DE" dirty="0" err="1" smtClean="0"/>
              <a:t>expressions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re-evaluated</a:t>
            </a:r>
            <a:r>
              <a:rPr lang="de-DE" dirty="0" smtClean="0"/>
              <a:t>.</a:t>
            </a:r>
          </a:p>
          <a:p>
            <a:r>
              <a:rPr lang="de-DE" dirty="0" smtClean="0"/>
              <a:t>But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happens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grow</a:t>
            </a:r>
            <a:r>
              <a:rPr lang="de-DE" dirty="0" smtClean="0"/>
              <a:t> large?</a:t>
            </a:r>
          </a:p>
          <a:p>
            <a:pPr lvl="1"/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Many</a:t>
            </a:r>
            <a:r>
              <a:rPr lang="de-DE" dirty="0" smtClean="0"/>
              <a:t>,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r>
              <a:rPr lang="de-DE" dirty="0" smtClean="0"/>
              <a:t>.</a:t>
            </a:r>
          </a:p>
          <a:p>
            <a:r>
              <a:rPr lang="de-DE" dirty="0" smtClean="0"/>
              <a:t>Re-</a:t>
            </a:r>
            <a:r>
              <a:rPr lang="de-DE" dirty="0" err="1" smtClean="0"/>
              <a:t>evaluating</a:t>
            </a:r>
            <a:r>
              <a:rPr lang="de-DE" dirty="0" smtClean="0"/>
              <a:t> all </a:t>
            </a:r>
            <a:r>
              <a:rPr lang="de-DE" dirty="0" err="1" smtClean="0"/>
              <a:t>constraints</a:t>
            </a:r>
            <a:r>
              <a:rPr lang="de-DE" dirty="0" smtClean="0"/>
              <a:t> </a:t>
            </a:r>
            <a:r>
              <a:rPr lang="de-DE" dirty="0" err="1" smtClean="0"/>
              <a:t>becomes</a:t>
            </a:r>
            <a:r>
              <a:rPr lang="de-DE" dirty="0" smtClean="0"/>
              <a:t> </a:t>
            </a:r>
            <a:r>
              <a:rPr lang="de-DE" dirty="0" err="1" smtClean="0"/>
              <a:t>infeasible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Naive </a:t>
            </a:r>
            <a:r>
              <a:rPr lang="de-DE" dirty="0" err="1" smtClean="0"/>
              <a:t>approach</a:t>
            </a:r>
            <a:r>
              <a:rPr lang="de-DE" dirty="0" smtClean="0"/>
              <a:t>:</a:t>
            </a:r>
          </a:p>
          <a:p>
            <a:pPr marL="361950" lvl="1" indent="0">
              <a:buNone/>
            </a:pPr>
            <a:r>
              <a:rPr lang="de-DE" sz="1600" dirty="0" smtClean="0"/>
              <a:t>O(|</a:t>
            </a:r>
            <a:r>
              <a:rPr lang="de-DE" sz="1600" dirty="0" err="1" smtClean="0"/>
              <a:t>expressions</a:t>
            </a:r>
            <a:r>
              <a:rPr lang="de-DE" sz="1600" dirty="0" smtClean="0"/>
              <a:t>| * |</a:t>
            </a:r>
            <a:r>
              <a:rPr lang="de-DE" sz="1600" dirty="0" err="1" smtClean="0"/>
              <a:t>modelElements</a:t>
            </a:r>
            <a:r>
              <a:rPr lang="de-DE" dirty="0" smtClean="0"/>
              <a:t>|)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4778" y="4540108"/>
            <a:ext cx="2736109" cy="2052082"/>
          </a:xfrm>
          <a:prstGeom prst="rect">
            <a:avLst/>
          </a:prstGeom>
          <a:noFill/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HeroicExtremeLeftFacing"/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72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More Generally</a:t>
            </a:r>
            <a:endParaRPr 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Given</a:t>
            </a:r>
            <a:r>
              <a:rPr lang="de-DE" dirty="0" smtClean="0"/>
              <a:t> …</a:t>
            </a:r>
            <a:endParaRPr lang="en-US" dirty="0" smtClean="0"/>
          </a:p>
          <a:p>
            <a:pPr lvl="1" eaLnBrk="1" hangingPunct="1"/>
            <a:r>
              <a:rPr lang="en-US" dirty="0" smtClean="0"/>
              <a:t>a </a:t>
            </a:r>
            <a:r>
              <a:rPr lang="en-US" dirty="0"/>
              <a:t>set of OCL expressions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dirty="0"/>
              <a:t>set of model elements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dirty="0"/>
              <a:t>model change notification</a:t>
            </a:r>
          </a:p>
          <a:p>
            <a:pPr eaLnBrk="1" hangingPunct="1"/>
            <a:r>
              <a:rPr lang="en-US" dirty="0"/>
              <a:t>Which of the OCL expressions may have changed its value on which context elements</a:t>
            </a:r>
            <a:r>
              <a:rPr lang="en-US" dirty="0" smtClean="0"/>
              <a:t>?</a:t>
            </a:r>
          </a:p>
          <a:p>
            <a:pPr eaLnBrk="1" hangingPunct="1"/>
            <a:endParaRPr lang="en-US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36538456"/>
              </p:ext>
            </p:extLst>
          </p:nvPr>
        </p:nvGraphicFramePr>
        <p:xfrm>
          <a:off x="1476375" y="1592263"/>
          <a:ext cx="619125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/>
          <p:cNvSpPr/>
          <p:nvPr/>
        </p:nvSpPr>
        <p:spPr>
          <a:xfrm rot="5400000">
            <a:off x="2550051" y="4667666"/>
            <a:ext cx="2846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None/>
            </a:pPr>
            <a:r>
              <a:rPr lang="de-DE" sz="2400" cap="none" spc="0" dirty="0" smtClean="0">
                <a:ln w="12700">
                  <a:solidFill>
                    <a:srgbClr val="C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x</a:t>
            </a:r>
            <a:endParaRPr lang="de-DE" sz="2400" cap="none" spc="0" dirty="0">
              <a:ln w="12700">
                <a:solidFill>
                  <a:srgbClr val="C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1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3434" y="1092199"/>
            <a:ext cx="2819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7973" y="1098549"/>
            <a:ext cx="2228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614976" y="545464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dirty="0" err="1" smtClean="0"/>
              <a:t>Example</a:t>
            </a:r>
            <a:r>
              <a:rPr lang="de-DE" dirty="0" smtClean="0"/>
              <a:t> Model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1459530" y="543559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dirty="0" smtClean="0"/>
              <a:t>Metamodel</a:t>
            </a:r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500" y="3328093"/>
            <a:ext cx="4164541" cy="1388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501" y="4834998"/>
            <a:ext cx="1960034" cy="367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 descr="C:\Documents and Settings\DEU212061\Local Settings\Temporary Internet Files\Content.IE5\H9IOMJHC\MC90043253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4439" y="2823589"/>
            <a:ext cx="703045" cy="4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C:\Documents and Settings\DEU212061\Local Settings\Temporary Internet Files\Content.IE5\H9IOMJHC\MC90043253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4439" y="3854361"/>
            <a:ext cx="703045" cy="4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C:\Documents and Settings\DEU212061\Local Settings\Temporary Internet Files\Content.IE5\8M534RQM\MC900432537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92121" y="1772759"/>
            <a:ext cx="467679" cy="46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403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The </a:t>
            </a:r>
            <a:r>
              <a:rPr lang="de-DE" i="1" dirty="0" err="1"/>
              <a:t>traceback</a:t>
            </a:r>
            <a:r>
              <a:rPr lang="de-DE" dirty="0"/>
              <a:t> </a:t>
            </a:r>
            <a:r>
              <a:rPr lang="de-DE" dirty="0" err="1" smtClean="0"/>
              <a:t>function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6346825" cy="4608512"/>
          </a:xfrm>
        </p:spPr>
        <p:txBody>
          <a:bodyPr/>
          <a:lstStyle/>
          <a:p>
            <a:r>
              <a:rPr lang="de-DE" dirty="0" smtClean="0"/>
              <a:t>Goal: </a:t>
            </a:r>
            <a:r>
              <a:rPr lang="de-DE" dirty="0" err="1" smtClean="0"/>
              <a:t>Compute</a:t>
            </a:r>
            <a:r>
              <a:rPr lang="de-DE" dirty="0" smtClean="0"/>
              <a:t> all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„</a:t>
            </a:r>
            <a:r>
              <a:rPr lang="de-DE" b="1" i="1" dirty="0" err="1" smtClean="0"/>
              <a:t>self</a:t>
            </a:r>
            <a:r>
              <a:rPr lang="de-DE" b="1" i="1" dirty="0" smtClean="0"/>
              <a:t>“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a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 </a:t>
            </a:r>
            <a:r>
              <a:rPr lang="de-DE" b="1" dirty="0" smtClean="0"/>
              <a:t>e </a:t>
            </a:r>
            <a:r>
              <a:rPr lang="de-DE" dirty="0" err="1" smtClean="0"/>
              <a:t>evaluates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different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.</a:t>
            </a:r>
          </a:p>
          <a:p>
            <a:r>
              <a:rPr lang="de-DE" b="1" dirty="0" err="1" smtClean="0"/>
              <a:t>Example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>
                <a:latin typeface="+mj-lt"/>
                <a:cs typeface="Courier New" pitchFamily="49" charset="0"/>
              </a:rPr>
              <a:t>Expression: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self.subDepartments.budget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smtClean="0">
                <a:latin typeface="+mj-lt"/>
                <a:cs typeface="Courier New" pitchFamily="49" charset="0"/>
              </a:rPr>
              <a:t>Change: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c</a:t>
            </a:r>
            <a:r>
              <a:rPr lang="de-DE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(dep2.budget </a:t>
            </a:r>
            <a:r>
              <a:rPr lang="de-DE" dirty="0" err="1" smtClean="0">
                <a:cs typeface="Courier New" pitchFamily="49" charset="0"/>
              </a:rPr>
              <a:t>from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5000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5001)</a:t>
            </a:r>
          </a:p>
          <a:p>
            <a:r>
              <a:rPr lang="de-DE" i="1" dirty="0" err="1" smtClean="0"/>
              <a:t>traceback</a:t>
            </a:r>
            <a:r>
              <a:rPr lang="de-DE" dirty="0" smtClean="0"/>
              <a:t> : </a:t>
            </a:r>
            <a:r>
              <a:rPr lang="de-DE" dirty="0" err="1" smtClean="0"/>
              <a:t>Given</a:t>
            </a:r>
            <a:r>
              <a:rPr lang="de-DE" dirty="0" smtClean="0"/>
              <a:t> a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determine</a:t>
            </a:r>
            <a:r>
              <a:rPr lang="de-DE" dirty="0" smtClean="0"/>
              <a:t> all </a:t>
            </a:r>
            <a:r>
              <a:rPr lang="de-DE" dirty="0" err="1" smtClean="0"/>
              <a:t>expressions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navigate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property</a:t>
            </a:r>
            <a:r>
              <a:rPr lang="de-DE" dirty="0" smtClean="0"/>
              <a:t>.</a:t>
            </a:r>
          </a:p>
          <a:p>
            <a:pPr lvl="1"/>
            <a:r>
              <a:rPr lang="de-DE" i="1" dirty="0" err="1" smtClean="0"/>
              <a:t>traceback</a:t>
            </a:r>
            <a:r>
              <a:rPr lang="de-DE" baseline="-25000" dirty="0" err="1" smtClean="0">
                <a:latin typeface="Courier New" pitchFamily="49" charset="0"/>
                <a:cs typeface="Courier New" pitchFamily="49" charset="0"/>
              </a:rPr>
              <a:t>self.subDepartments.budget</a:t>
            </a:r>
            <a:r>
              <a:rPr lang="de-DE" dirty="0" smtClean="0"/>
              <a:t>(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dep2</a:t>
            </a:r>
            <a:r>
              <a:rPr lang="de-DE" dirty="0" smtClean="0">
                <a:cs typeface="Courier New" pitchFamily="49" charset="0"/>
              </a:rPr>
              <a:t>) =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{dep1}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1" name="Picture 3" descr="C:\Documents and Settings\DEU212061\Local Settings\Temporary Internet Files\Content.IE5\PBLUZQT3\MC900197598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1472" y="5320137"/>
            <a:ext cx="4581053" cy="96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84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i="1" dirty="0" err="1"/>
              <a:t>traceback</a:t>
            </a:r>
            <a:r>
              <a:rPr lang="de-DE" dirty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54667" y="985834"/>
            <a:ext cx="6485466" cy="4608512"/>
          </a:xfrm>
        </p:spPr>
        <p:txBody>
          <a:bodyPr/>
          <a:lstStyle/>
          <a:p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OCL </a:t>
            </a:r>
            <a:r>
              <a:rPr lang="de-DE" dirty="0" err="1" smtClean="0"/>
              <a:t>expression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PropertyCallExp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simplified</a:t>
            </a:r>
            <a:r>
              <a:rPr lang="de-DE" dirty="0" smtClean="0"/>
              <a:t>):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600" baseline="-2500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t’ =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`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.source.type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` .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allInstances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()-&gt;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`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.referredProperty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` =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)-&gt;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|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x.oclIsKindOf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`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.source.type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`)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sourceObjects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collect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600" baseline="-25000" dirty="0" err="1" smtClean="0">
                <a:latin typeface="Courier New" pitchFamily="49" charset="0"/>
                <a:cs typeface="Courier New" pitchFamily="49" charset="0"/>
              </a:rPr>
              <a:t>n.source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t’)))</a:t>
            </a:r>
          </a:p>
          <a:p>
            <a:pPr marL="0" lvl="1" indent="0">
              <a:buNone/>
            </a:pPr>
            <a:endParaRPr lang="de-DE" dirty="0" smtClean="0">
              <a:latin typeface="+mj-lt"/>
              <a:cs typeface="Courier New" pitchFamily="49" charset="0"/>
            </a:endParaRPr>
          </a:p>
          <a:p>
            <a:pPr marL="0" lvl="1" indent="0">
              <a:buNone/>
            </a:pPr>
            <a:r>
              <a:rPr lang="de-DE" dirty="0" err="1" smtClean="0">
                <a:latin typeface="+mj-lt"/>
                <a:cs typeface="Courier New" pitchFamily="49" charset="0"/>
              </a:rPr>
              <a:t>Example</a:t>
            </a:r>
            <a:r>
              <a:rPr lang="de-DE" dirty="0" smtClean="0">
                <a:latin typeface="+mj-lt"/>
                <a:cs typeface="Courier New" pitchFamily="49" charset="0"/>
              </a:rPr>
              <a:t>: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self.subDepartments.budget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3663098" y="4446197"/>
            <a:ext cx="1100666" cy="296333"/>
          </a:xfrm>
          <a:prstGeom prst="rect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PropertyCall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2562432" y="5089663"/>
            <a:ext cx="1100666" cy="296333"/>
          </a:xfrm>
          <a:prstGeom prst="rect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PropertyCall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1893566" y="5826264"/>
            <a:ext cx="668866" cy="296333"/>
          </a:xfrm>
          <a:prstGeom prst="rect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SelfExp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4763763" y="5093896"/>
            <a:ext cx="1405468" cy="296333"/>
          </a:xfrm>
          <a:prstGeom prst="rect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Budget : Property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3663098" y="5847430"/>
            <a:ext cx="1473201" cy="478367"/>
          </a:xfrm>
          <a:prstGeom prst="rect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subDepartments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: Property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10"/>
          <p:cNvCxnSpPr>
            <a:stCxn id="5" idx="2"/>
            <a:endCxn id="6" idx="0"/>
          </p:cNvCxnSpPr>
          <p:nvPr/>
        </p:nvCxnSpPr>
        <p:spPr bwMode="auto">
          <a:xfrm flipH="1">
            <a:off x="3112765" y="4742530"/>
            <a:ext cx="1100666" cy="347133"/>
          </a:xfrm>
          <a:prstGeom prst="line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11"/>
          <p:cNvCxnSpPr>
            <a:stCxn id="6" idx="2"/>
            <a:endCxn id="7" idx="0"/>
          </p:cNvCxnSpPr>
          <p:nvPr/>
        </p:nvCxnSpPr>
        <p:spPr bwMode="auto">
          <a:xfrm flipH="1">
            <a:off x="2227999" y="5385996"/>
            <a:ext cx="884766" cy="440268"/>
          </a:xfrm>
          <a:prstGeom prst="line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14"/>
          <p:cNvCxnSpPr>
            <a:stCxn id="5" idx="2"/>
            <a:endCxn id="8" idx="0"/>
          </p:cNvCxnSpPr>
          <p:nvPr/>
        </p:nvCxnSpPr>
        <p:spPr bwMode="auto">
          <a:xfrm>
            <a:off x="4213431" y="4742530"/>
            <a:ext cx="1253066" cy="351366"/>
          </a:xfrm>
          <a:prstGeom prst="line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Gerade Verbindung 17"/>
          <p:cNvCxnSpPr>
            <a:stCxn id="6" idx="2"/>
            <a:endCxn id="9" idx="0"/>
          </p:cNvCxnSpPr>
          <p:nvPr/>
        </p:nvCxnSpPr>
        <p:spPr bwMode="auto">
          <a:xfrm>
            <a:off x="3112765" y="5385996"/>
            <a:ext cx="1286934" cy="461434"/>
          </a:xfrm>
          <a:prstGeom prst="line">
            <a:avLst/>
          </a:prstGeom>
          <a:solidFill>
            <a:schemeClr val="folHlink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Gewitterblitz 20"/>
          <p:cNvSpPr/>
          <p:nvPr/>
        </p:nvSpPr>
        <p:spPr bwMode="auto">
          <a:xfrm>
            <a:off x="5974497" y="4918213"/>
            <a:ext cx="389467" cy="372533"/>
          </a:xfrm>
          <a:prstGeom prst="lightningBolt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892689" y="4746763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sz="1200" dirty="0" err="1" smtClean="0"/>
              <a:t>referredProperty</a:t>
            </a:r>
            <a:endParaRPr lang="en-US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2670382" y="481146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sz="1200" dirty="0" err="1" smtClean="0"/>
              <a:t>source</a:t>
            </a:r>
            <a:endParaRPr lang="en-US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4003689" y="5549265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sz="1200" dirty="0" err="1" smtClean="0"/>
              <a:t>referredProperty</a:t>
            </a:r>
            <a:endParaRPr lang="en-US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1849968" y="554926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sz="1200" dirty="0" err="1" smtClean="0"/>
              <a:t>source</a:t>
            </a:r>
            <a:endParaRPr lang="en-US" sz="1200" dirty="0"/>
          </a:p>
        </p:txBody>
      </p:sp>
      <p:sp>
        <p:nvSpPr>
          <p:cNvPr id="27" name="Pfeil nach links 26"/>
          <p:cNvSpPr/>
          <p:nvPr/>
        </p:nvSpPr>
        <p:spPr bwMode="auto">
          <a:xfrm rot="20320689">
            <a:off x="3061826" y="4666557"/>
            <a:ext cx="506568" cy="122328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82563" indent="-182563"/>
            <a:endParaRPr lang="en-US" dirty="0"/>
          </a:p>
        </p:txBody>
      </p:sp>
      <p:sp>
        <p:nvSpPr>
          <p:cNvPr id="28" name="Pfeil nach links 27"/>
          <p:cNvSpPr/>
          <p:nvPr/>
        </p:nvSpPr>
        <p:spPr bwMode="auto">
          <a:xfrm rot="1277839">
            <a:off x="4897607" y="4662231"/>
            <a:ext cx="506568" cy="122328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82563" indent="-182563"/>
            <a:endParaRPr lang="en-US" dirty="0"/>
          </a:p>
        </p:txBody>
      </p:sp>
      <p:sp>
        <p:nvSpPr>
          <p:cNvPr id="29" name="Pfeil nach links 28"/>
          <p:cNvSpPr/>
          <p:nvPr/>
        </p:nvSpPr>
        <p:spPr bwMode="auto">
          <a:xfrm rot="20320689">
            <a:off x="2050961" y="5378654"/>
            <a:ext cx="506568" cy="122328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82563" indent="-182563"/>
            <a:endParaRPr lang="en-US" dirty="0"/>
          </a:p>
        </p:txBody>
      </p:sp>
      <p:sp>
        <p:nvSpPr>
          <p:cNvPr id="2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285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Delta Propagation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caused</a:t>
            </a:r>
            <a:r>
              <a:rPr lang="de-DE" dirty="0" smtClean="0"/>
              <a:t> an </a:t>
            </a:r>
            <a:r>
              <a:rPr lang="de-DE" dirty="0" err="1" smtClean="0"/>
              <a:t>expression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self.subDepartments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 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de-DE" dirty="0" err="1" smtClean="0">
                <a:cs typeface="Courier New" pitchFamily="49" charset="0"/>
              </a:rPr>
              <a:t>Where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is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type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Boolean</a:t>
            </a:r>
          </a:p>
          <a:p>
            <a:pPr lvl="1"/>
            <a:r>
              <a:rPr lang="de-DE" dirty="0" err="1" smtClean="0">
                <a:cs typeface="Courier New" pitchFamily="49" charset="0"/>
              </a:rPr>
              <a:t>Adding</a:t>
            </a:r>
            <a:r>
              <a:rPr lang="de-DE" dirty="0" smtClean="0">
                <a:cs typeface="Courier New" pitchFamily="49" charset="0"/>
              </a:rPr>
              <a:t> an </a:t>
            </a:r>
            <a:r>
              <a:rPr lang="de-DE" dirty="0" err="1" smtClean="0">
                <a:cs typeface="Courier New" pitchFamily="49" charset="0"/>
              </a:rPr>
              <a:t>element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reference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which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has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set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to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de-DE" dirty="0" smtClean="0">
                <a:cs typeface="Courier New" pitchFamily="49" charset="0"/>
              </a:rPr>
              <a:t> will not </a:t>
            </a:r>
            <a:r>
              <a:rPr lang="de-DE" dirty="0" err="1" smtClean="0">
                <a:cs typeface="Courier New" pitchFamily="49" charset="0"/>
              </a:rPr>
              <a:t>change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result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the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expression</a:t>
            </a:r>
            <a:r>
              <a:rPr lang="de-DE" dirty="0" smtClean="0">
                <a:cs typeface="Courier New" pitchFamily="49" charset="0"/>
              </a:rPr>
              <a:t>.</a:t>
            </a:r>
          </a:p>
          <a:p>
            <a:r>
              <a:rPr lang="de-DE" dirty="0" err="1" smtClean="0">
                <a:cs typeface="Courier New" pitchFamily="49" charset="0"/>
              </a:rPr>
              <a:t>For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complex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expressions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early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determination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of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empty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change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sets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could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reduce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computation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cs typeface="Courier New" pitchFamily="49" charset="0"/>
              </a:rPr>
              <a:t>effort</a:t>
            </a:r>
            <a:r>
              <a:rPr lang="de-DE" dirty="0" smtClean="0">
                <a:cs typeface="Courier New" pitchFamily="49" charset="0"/>
              </a:rPr>
              <a:t>.</a:t>
            </a:r>
          </a:p>
        </p:txBody>
      </p:sp>
      <p:pic>
        <p:nvPicPr>
          <p:cNvPr id="8194" name="Picture 2" descr="C:\Documents and Settings\DEU212061\Local Settings\Temporary Internet Files\Content.IE5\H9IOMJHC\MC900433917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9050" y="479107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 rot="19657772">
            <a:off x="4349870" y="4908979"/>
            <a:ext cx="5261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l-GR" sz="4800" dirty="0">
                <a:solidFill>
                  <a:schemeClr val="bg1"/>
                </a:solidFill>
                <a:cs typeface="Courier New" pitchFamily="49" charset="0"/>
              </a:rPr>
              <a:t>δ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15900" y="6200775"/>
            <a:ext cx="2808288" cy="6572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Group, SAP AG </a:t>
            </a:r>
          </a:p>
          <a:p>
            <a:pPr>
              <a:defRPr/>
            </a:pPr>
            <a:fld id="{033E6487-0ED8-494C-A800-8F193CF28656}" type="datetime4">
              <a:rPr lang="en-US" smtClean="0"/>
              <a:pPr>
                <a:defRPr/>
              </a:pPr>
              <a:t>June 27, 2011</a:t>
            </a:fld>
            <a:r>
              <a:rPr lang="en-US" dirty="0" smtClean="0"/>
              <a:t> | Slide </a:t>
            </a:r>
            <a:fld id="{D70588EF-4D92-44F9-9821-2025D6CB0C3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1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COLOR" val="SPREcolor_red"/>
  <p:tag name="VARPPTTYPE" val="SPREpotSPRE"/>
  <p:tag name="VARPPTLANGSEL" val="SPREEnglish"/>
  <p:tag name="VARGRIDMODE" val="SPREgrid_none_value"/>
  <p:tag name="VARPOTVERSION" val="SPRE1.53"/>
  <p:tag name="VARLOGOSCHINDLER" val="SPRE-1"/>
  <p:tag name="VARLOGOATLAS" val="SPRE0"/>
  <p:tag name="VARLOGOASIA" val="SPRE"/>
  <p:tag name="VARPPTLANG" val="SPREEnglish"/>
  <p:tag name="VARPPTEDITORS_NAME" val="SPREStephanie Graf"/>
  <p:tag name="VARPPTKG" val="SPREMAN"/>
  <p:tag name="VARPPTDIVISION" val="SPRECorporate Communications"/>
  <p:tag name="VARPPTPLACE" val="SPREEbikon"/>
  <p:tag name="VARPPTDATE_CREATION" val="SPREMarch 11, 2008"/>
  <p:tag name="VARPPTPRESENTATION_ID" val="SPRE"/>
  <p:tag name="VARPPTSHOWPAGE_NUMBER" val="SPRE-1"/>
  <p:tag name="VARPPTCLOSING_TEXT" val="SPREThank you for your attention."/>
  <p:tag name="VARPPTSETUPPERFORMED" val="SPRETRUE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e42a76a-00a6-464e-8f4f-138d3b752bc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0c6a183-f63d-48ab-9192-8e5e15f2f516"/>
</p:tagLst>
</file>

<file path=ppt/theme/theme1.xml><?xml version="1.0" encoding="utf-8"?>
<a:theme xmlns:a="http://schemas.openxmlformats.org/drawingml/2006/main" name="ABB+PowerPoint+template 09">
  <a:themeElements>
    <a:clrScheme name="ABB+PowerPoint+template 09 1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FFFFFF"/>
      </a:accent3>
      <a:accent4>
        <a:srgbClr val="000000"/>
      </a:accent4>
      <a:accent5>
        <a:srgbClr val="AAB5EC"/>
      </a:accent5>
      <a:accent6>
        <a:srgbClr val="0087D4"/>
      </a:accent6>
      <a:hlink>
        <a:srgbClr val="5BD8FF"/>
      </a:hlink>
      <a:folHlink>
        <a:srgbClr val="999999"/>
      </a:folHlink>
    </a:clrScheme>
    <a:fontScheme name="ABB+PowerPoint+template 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Char char="§"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Char char="§"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BB+PowerPoint+template 09 1">
        <a:dk1>
          <a:srgbClr val="000000"/>
        </a:dk1>
        <a:lt1>
          <a:srgbClr val="FFFFFF"/>
        </a:lt1>
        <a:dk2>
          <a:srgbClr val="002897"/>
        </a:dk2>
        <a:lt2>
          <a:srgbClr val="666666"/>
        </a:lt2>
        <a:accent1>
          <a:srgbClr val="005ADE"/>
        </a:accent1>
        <a:accent2>
          <a:srgbClr val="0096EA"/>
        </a:accent2>
        <a:accent3>
          <a:srgbClr val="FFFFFF"/>
        </a:accent3>
        <a:accent4>
          <a:srgbClr val="000000"/>
        </a:accent4>
        <a:accent5>
          <a:srgbClr val="AAB5EC"/>
        </a:accent5>
        <a:accent6>
          <a:srgbClr val="0087D4"/>
        </a:accent6>
        <a:hlink>
          <a:srgbClr val="5BD8FF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+PowerPoint+template 09 2">
        <a:dk1>
          <a:srgbClr val="000000"/>
        </a:dk1>
        <a:lt1>
          <a:srgbClr val="FFFFFF"/>
        </a:lt1>
        <a:dk2>
          <a:srgbClr val="084C07"/>
        </a:dk2>
        <a:lt2>
          <a:srgbClr val="666666"/>
        </a:lt2>
        <a:accent1>
          <a:srgbClr val="028208"/>
        </a:accent1>
        <a:accent2>
          <a:srgbClr val="3AB200"/>
        </a:accent2>
        <a:accent3>
          <a:srgbClr val="FFFFFF"/>
        </a:accent3>
        <a:accent4>
          <a:srgbClr val="000000"/>
        </a:accent4>
        <a:accent5>
          <a:srgbClr val="AAC1AA"/>
        </a:accent5>
        <a:accent6>
          <a:srgbClr val="34A100"/>
        </a:accent6>
        <a:hlink>
          <a:srgbClr val="98DB3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+PowerPoint+template 09 3">
        <a:dk1>
          <a:srgbClr val="000000"/>
        </a:dk1>
        <a:lt1>
          <a:srgbClr val="FFFFFF"/>
        </a:lt1>
        <a:dk2>
          <a:srgbClr val="601F69"/>
        </a:dk2>
        <a:lt2>
          <a:srgbClr val="666666"/>
        </a:lt2>
        <a:accent1>
          <a:srgbClr val="904AB0"/>
        </a:accent1>
        <a:accent2>
          <a:srgbClr val="9868EF"/>
        </a:accent2>
        <a:accent3>
          <a:srgbClr val="FFFFFF"/>
        </a:accent3>
        <a:accent4>
          <a:srgbClr val="000000"/>
        </a:accent4>
        <a:accent5>
          <a:srgbClr val="C6B1D4"/>
        </a:accent5>
        <a:accent6>
          <a:srgbClr val="895ED9"/>
        </a:accent6>
        <a:hlink>
          <a:srgbClr val="B4A0E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+PowerPoint+template 09 4">
        <a:dk1>
          <a:srgbClr val="000000"/>
        </a:dk1>
        <a:lt1>
          <a:srgbClr val="FFFFFF"/>
        </a:lt1>
        <a:dk2>
          <a:srgbClr val="9A2801"/>
        </a:dk2>
        <a:lt2>
          <a:srgbClr val="666666"/>
        </a:lt2>
        <a:accent1>
          <a:srgbClr val="BF4500"/>
        </a:accent1>
        <a:accent2>
          <a:srgbClr val="FF6C00"/>
        </a:accent2>
        <a:accent3>
          <a:srgbClr val="FFFFFF"/>
        </a:accent3>
        <a:accent4>
          <a:srgbClr val="000000"/>
        </a:accent4>
        <a:accent5>
          <a:srgbClr val="DCB0AA"/>
        </a:accent5>
        <a:accent6>
          <a:srgbClr val="E76100"/>
        </a:accent6>
        <a:hlink>
          <a:srgbClr val="FDAC25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BB+PowerPoint+template 09">
  <a:themeElements>
    <a:clrScheme name="ABB+PowerPoint+template 09 1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FFFFFF"/>
      </a:accent3>
      <a:accent4>
        <a:srgbClr val="000000"/>
      </a:accent4>
      <a:accent5>
        <a:srgbClr val="AAB5EC"/>
      </a:accent5>
      <a:accent6>
        <a:srgbClr val="0087D4"/>
      </a:accent6>
      <a:hlink>
        <a:srgbClr val="5BD8FF"/>
      </a:hlink>
      <a:folHlink>
        <a:srgbClr val="999999"/>
      </a:folHlink>
    </a:clrScheme>
    <a:fontScheme name="ABB+PowerPoint+template 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Char char="§"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Char char="§"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BB+PowerPoint+template 09 1">
        <a:dk1>
          <a:srgbClr val="000000"/>
        </a:dk1>
        <a:lt1>
          <a:srgbClr val="FFFFFF"/>
        </a:lt1>
        <a:dk2>
          <a:srgbClr val="002897"/>
        </a:dk2>
        <a:lt2>
          <a:srgbClr val="666666"/>
        </a:lt2>
        <a:accent1>
          <a:srgbClr val="005ADE"/>
        </a:accent1>
        <a:accent2>
          <a:srgbClr val="0096EA"/>
        </a:accent2>
        <a:accent3>
          <a:srgbClr val="FFFFFF"/>
        </a:accent3>
        <a:accent4>
          <a:srgbClr val="000000"/>
        </a:accent4>
        <a:accent5>
          <a:srgbClr val="AAB5EC"/>
        </a:accent5>
        <a:accent6>
          <a:srgbClr val="0087D4"/>
        </a:accent6>
        <a:hlink>
          <a:srgbClr val="5BD8FF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+PowerPoint+template 09 2">
        <a:dk1>
          <a:srgbClr val="000000"/>
        </a:dk1>
        <a:lt1>
          <a:srgbClr val="FFFFFF"/>
        </a:lt1>
        <a:dk2>
          <a:srgbClr val="084C07"/>
        </a:dk2>
        <a:lt2>
          <a:srgbClr val="666666"/>
        </a:lt2>
        <a:accent1>
          <a:srgbClr val="028208"/>
        </a:accent1>
        <a:accent2>
          <a:srgbClr val="3AB200"/>
        </a:accent2>
        <a:accent3>
          <a:srgbClr val="FFFFFF"/>
        </a:accent3>
        <a:accent4>
          <a:srgbClr val="000000"/>
        </a:accent4>
        <a:accent5>
          <a:srgbClr val="AAC1AA"/>
        </a:accent5>
        <a:accent6>
          <a:srgbClr val="34A100"/>
        </a:accent6>
        <a:hlink>
          <a:srgbClr val="98DB3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+PowerPoint+template 09 3">
        <a:dk1>
          <a:srgbClr val="000000"/>
        </a:dk1>
        <a:lt1>
          <a:srgbClr val="FFFFFF"/>
        </a:lt1>
        <a:dk2>
          <a:srgbClr val="601F69"/>
        </a:dk2>
        <a:lt2>
          <a:srgbClr val="666666"/>
        </a:lt2>
        <a:accent1>
          <a:srgbClr val="904AB0"/>
        </a:accent1>
        <a:accent2>
          <a:srgbClr val="9868EF"/>
        </a:accent2>
        <a:accent3>
          <a:srgbClr val="FFFFFF"/>
        </a:accent3>
        <a:accent4>
          <a:srgbClr val="000000"/>
        </a:accent4>
        <a:accent5>
          <a:srgbClr val="C6B1D4"/>
        </a:accent5>
        <a:accent6>
          <a:srgbClr val="895ED9"/>
        </a:accent6>
        <a:hlink>
          <a:srgbClr val="B4A0E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+PowerPoint+template 09 4">
        <a:dk1>
          <a:srgbClr val="000000"/>
        </a:dk1>
        <a:lt1>
          <a:srgbClr val="FFFFFF"/>
        </a:lt1>
        <a:dk2>
          <a:srgbClr val="9A2801"/>
        </a:dk2>
        <a:lt2>
          <a:srgbClr val="666666"/>
        </a:lt2>
        <a:accent1>
          <a:srgbClr val="BF4500"/>
        </a:accent1>
        <a:accent2>
          <a:srgbClr val="FF6C00"/>
        </a:accent2>
        <a:accent3>
          <a:srgbClr val="FFFFFF"/>
        </a:accent3>
        <a:accent4>
          <a:srgbClr val="000000"/>
        </a:accent4>
        <a:accent5>
          <a:srgbClr val="DCB0AA"/>
        </a:accent5>
        <a:accent6>
          <a:srgbClr val="E76100"/>
        </a:accent6>
        <a:hlink>
          <a:srgbClr val="FDAC25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975</Words>
  <Application>Microsoft Office PowerPoint</Application>
  <PresentationFormat>On-screen Show (4:3)</PresentationFormat>
  <Paragraphs>177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ABB+PowerPoint+template 09</vt:lpstr>
      <vt:lpstr>1_ABB+PowerPoint+template 09</vt:lpstr>
      <vt:lpstr>Efficient OCL Impact Analysis</vt:lpstr>
      <vt:lpstr>Motivation</vt:lpstr>
      <vt:lpstr>Motivation (2)</vt:lpstr>
      <vt:lpstr>More Generally</vt:lpstr>
      <vt:lpstr>Agenda</vt:lpstr>
      <vt:lpstr>Running Example</vt:lpstr>
      <vt:lpstr>The traceback function</vt:lpstr>
      <vt:lpstr>The traceback function (2)</vt:lpstr>
      <vt:lpstr>Delta Propagation</vt:lpstr>
      <vt:lpstr>Delta Propagation (2)</vt:lpstr>
      <vt:lpstr>Partial Evaluation</vt:lpstr>
      <vt:lpstr>Changes in Unused Subexpressions</vt:lpstr>
      <vt:lpstr>Evaluation</vt:lpstr>
      <vt:lpstr>Evaluation (2)</vt:lpstr>
      <vt:lpstr>Application Scenario</vt:lpstr>
      <vt:lpstr>Conclusions &amp; Future Work</vt:lpstr>
      <vt:lpstr>References</vt:lpstr>
    </vt:vector>
  </TitlesOfParts>
  <Company>PowerPraesentationen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Subtitle </dc:title>
  <dc:subject>Power and productivity for a new world</dc:subject>
  <dc:creator>Sven Hager</dc:creator>
  <cp:keywords/>
  <cp:lastModifiedBy>Axel Uhl</cp:lastModifiedBy>
  <cp:revision>100</cp:revision>
  <cp:lastPrinted>2008-04-24T12:01:34Z</cp:lastPrinted>
  <dcterms:created xsi:type="dcterms:W3CDTF">2009-01-30T18:10:24Z</dcterms:created>
  <dcterms:modified xsi:type="dcterms:W3CDTF">2011-06-27T11:59:08Z</dcterms:modified>
</cp:coreProperties>
</file>