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6.wmf" ContentType="image/x-wmf"/>
  <Override PartName="/ppt/media/image53.jpeg" ContentType="image/jpeg"/>
  <Override PartName="/ppt/media/image23.png" ContentType="image/png"/>
  <Override PartName="/ppt/media/image52.png" ContentType="image/png"/>
  <Override PartName="/ppt/media/image51.png" ContentType="image/png"/>
  <Override PartName="/ppt/media/image6.png" ContentType="image/png"/>
  <Override PartName="/ppt/media/image36.png" ContentType="image/png"/>
  <Override PartName="/ppt/media/image32.png" ContentType="image/png"/>
  <Override PartName="/ppt/media/image17.wmf" ContentType="image/x-wmf"/>
  <Override PartName="/ppt/media/image10.wmf" ContentType="image/x-wmf"/>
  <Override PartName="/ppt/media/image25.png" ContentType="image/png"/>
  <Override PartName="/ppt/media/image62.png" ContentType="image/png"/>
  <Override PartName="/ppt/media/image27.png" ContentType="image/png"/>
  <Override PartName="/ppt/media/image16.wmf" ContentType="image/x-wmf"/>
  <Override PartName="/ppt/media/image4.wmf" ContentType="image/x-wmf"/>
  <Override PartName="/ppt/media/image59.png" ContentType="image/png"/>
  <Override PartName="/ppt/media/image22.png" ContentType="image/png"/>
  <Override PartName="/ppt/media/image43.jpeg" ContentType="image/jpeg"/>
  <Override PartName="/ppt/media/image5.png" ContentType="image/png"/>
  <Override PartName="/ppt/media/image35.png" ContentType="image/png"/>
  <Override PartName="/ppt/media/image24.png" ContentType="image/png"/>
  <Override PartName="/ppt/media/image61.png" ContentType="image/png"/>
  <Override PartName="/ppt/media/image55.jpeg" ContentType="image/jpeg"/>
  <Override PartName="/ppt/media/image15.wmf" ContentType="image/x-wmf"/>
  <Override PartName="/ppt/media/image58.png" ContentType="image/png"/>
  <Override PartName="/ppt/media/image60.png" ContentType="image/png"/>
  <Override PartName="/ppt/media/image63.jpeg" ContentType="image/jpeg"/>
  <Override PartName="/ppt/media/image21.wmf" ContentType="image/x-wmf"/>
  <Override PartName="/ppt/media/image29.wmf" ContentType="image/x-wmf"/>
  <Override PartName="/ppt/media/image28.wmf" ContentType="image/x-wmf"/>
  <Override PartName="/ppt/media/image30.png" ContentType="image/png"/>
  <Override PartName="/ppt/media/image57.png" ContentType="image/png"/>
  <Override PartName="/ppt/media/image18.wmf" ContentType="image/x-wmf"/>
  <Override PartName="/ppt/media/image20.wmf" ContentType="image/x-wmf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2.png" ContentType="image/png"/>
  <Override PartName="/ppt/media/image14.png" ContentType="image/png"/>
  <Override PartName="/ppt/media/image9.wmf" ContentType="image/x-wmf"/>
  <Override PartName="/ppt/media/image41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54.png" ContentType="image/png"/>
  <Override PartName="/ppt/media/image11.wmf" ContentType="image/x-wmf"/>
  <Override PartName="/ppt/media/image50.png" ContentType="image/png"/>
  <Override PartName="/ppt/media/image19.wmf" ContentType="image/x-wmf"/>
  <Override PartName="/ppt/media/image7.wmf" ContentType="image/x-wmf"/>
  <Override PartName="/ppt/media/image12.png" ContentType="image/png"/>
  <Override PartName="/ppt/media/image49.png" ContentType="image/png"/>
  <Override PartName="/ppt/media/image34.png" ContentType="image/png"/>
  <Override PartName="/ppt/media/image37.png" ContentType="image/png"/>
  <Override PartName="/ppt/media/image39.png" ContentType="image/png"/>
  <Override PartName="/ppt/media/image40.png" ContentType="image/png"/>
  <Override PartName="/ppt/media/image42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31.png" ContentType="image/png"/>
  <Override PartName="/ppt/media/hdphoto1.wdp" ContentType="image/vnd.ms-photo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BB75A0-8FF7-44EB-8358-CB2328DC48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DBFA5B-443A-4982-B79D-0B54BD445E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67EF26-1B7B-4F02-9E2C-C077D5BD61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9B6A27-50C3-4245-9227-A99F1E4F8A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AF3C2F-D10F-492D-B408-8C6ED868CF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81667E-9F36-4658-B9F3-F9C9DA347A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856D4D-9976-4C80-977A-2AD6E3189E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FE98F8-2364-4CF4-BA5E-FED94202E4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BB39B8-B6DE-45C3-B8F1-D0740A6D14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914400" y="1600200"/>
            <a:ext cx="10362960" cy="82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4831D2-D3D8-43F7-9638-A90E2F2A1D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D752C7-C8BC-4556-AAD1-0D7044F1B2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AE7AF1-16B0-4150-86CB-46F352A59C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4A882D-28D6-456A-80F2-E25CD1B92B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B3FC3C-9FB4-4D46-BDA7-EB2E85FB90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C25FA0-1C62-4B08-BD00-FA02782502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445B72-B36B-4152-BBEB-4A7F91CCFE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224287-B93B-4414-B6A4-A2E905C9E2B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3124121-5A01-4496-AFB1-BB4BEDBD93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645ADC9-9B10-4174-84DA-7196ADD655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FC99197-B431-46CD-9444-0F63CB7002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A66BAD6-54E4-443D-8D7E-FEBD4C497D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3888A1A-1828-43C2-A65C-1B1B694B5C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5EEC14-F583-4A78-8807-49D0206487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914400" y="1600200"/>
            <a:ext cx="10362960" cy="82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64E2BD6-EC71-46C6-97D1-312BD22AEF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EBEB835-5BBA-4EFE-9781-9CC15408F2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525BAC6-CF98-43C7-AE1C-C013EAD7F6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D974368-8925-4F78-B3F5-4D254D9292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74B5EB9-BD07-485D-8320-63A047BC7B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6E4C1D3-8AD8-4487-BB76-8B1540CC1C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DA64170-4ECA-42B5-842A-491428E8BA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FAC6A3B-DD5C-4394-9A66-13233979FC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A1308E3-FC95-4FA3-B266-916DE01B87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E55C6B4-79EE-4AEB-BC6B-36EC95828A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0BB660-3F08-4D58-9FAF-C6EC41319A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2D79C76-6347-45D4-93A6-BCBE75B328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A98FC37-9411-4F00-A829-6997D20EB0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914400" y="1600200"/>
            <a:ext cx="10362960" cy="82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BE7DCE4-8D3E-4E74-AA46-827DC20777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857B74E-8965-48E8-8190-935168541A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598F04E-0805-4460-B578-6DEF3227FC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D4D5802-6F5D-428F-A941-C2D8699BD0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CE59BD9-2E63-4161-BE06-1E3F50086F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D1BBFE6-548F-4AAA-955E-E1D6F6AC44C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9B4084E-39E3-4C41-9096-2245CCB1DF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83444F-3A59-43BB-B7DE-B4CDEAD4FD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914400" y="1600200"/>
            <a:ext cx="10362960" cy="82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3DF2D2-94C8-4581-BA2A-6F87B3A67B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142935-03AF-40D0-82F1-CDFC5D389E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91347C-D94E-4A9A-8D53-7D27085E98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5347D4-9F6E-4706-9587-BDDA79CFC5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5"/>
          <p:cNvGrpSpPr/>
          <p:nvPr/>
        </p:nvGrpSpPr>
        <p:grpSpPr>
          <a:xfrm>
            <a:off x="282240" y="1679400"/>
            <a:ext cx="11630880" cy="1329480"/>
            <a:chOff x="282240" y="1679400"/>
            <a:chExt cx="11630880" cy="1329480"/>
          </a:xfrm>
        </p:grpSpPr>
        <p:sp>
          <p:nvSpPr>
            <p:cNvPr id="1" name="Freeform 14"/>
            <p:cNvSpPr/>
            <p:nvPr/>
          </p:nvSpPr>
          <p:spPr>
            <a:xfrm>
              <a:off x="8063280" y="1824480"/>
              <a:ext cx="3834720" cy="713520"/>
            </a:xfrm>
            <a:custGeom>
              <a:avLst/>
              <a:gdLst/>
              <a:ah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18"/>
            <p:cNvSpPr/>
            <p:nvPr/>
          </p:nvSpPr>
          <p:spPr>
            <a:xfrm>
              <a:off x="3492360" y="1696320"/>
              <a:ext cx="7392240" cy="849600"/>
            </a:xfrm>
            <a:custGeom>
              <a:avLst/>
              <a:gdLst/>
              <a:ah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22"/>
            <p:cNvSpPr/>
            <p:nvPr/>
          </p:nvSpPr>
          <p:spPr>
            <a:xfrm>
              <a:off x="3771720" y="1708560"/>
              <a:ext cx="7290360" cy="774000"/>
            </a:xfrm>
            <a:custGeom>
              <a:avLst/>
              <a:gdLst/>
              <a:ah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26"/>
            <p:cNvSpPr/>
            <p:nvPr/>
          </p:nvSpPr>
          <p:spPr>
            <a:xfrm>
              <a:off x="7479360" y="1694880"/>
              <a:ext cx="4410360" cy="651240"/>
            </a:xfrm>
            <a:custGeom>
              <a:avLst/>
              <a:gdLst/>
              <a:ah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10"/>
            <p:cNvSpPr/>
            <p:nvPr/>
          </p:nvSpPr>
          <p:spPr>
            <a:xfrm>
              <a:off x="282240" y="1679400"/>
              <a:ext cx="11630880" cy="1329480"/>
            </a:xfrm>
            <a:custGeom>
              <a:avLst/>
              <a:gdLst/>
              <a:ah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Rounded Rectangle 15"/>
          <p:cNvSpPr/>
          <p:nvPr/>
        </p:nvSpPr>
        <p:spPr>
          <a:xfrm>
            <a:off x="304920" y="228600"/>
            <a:ext cx="11594160" cy="6034680"/>
          </a:xfrm>
          <a:prstGeom prst="roundRect">
            <a:avLst>
              <a:gd name="adj" fmla="val 1272"/>
            </a:avLst>
          </a:prstGeom>
          <a:gradFill rotWithShape="0"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9"/>
          <p:cNvGrpSpPr/>
          <p:nvPr/>
        </p:nvGrpSpPr>
        <p:grpSpPr>
          <a:xfrm>
            <a:off x="282240" y="5353920"/>
            <a:ext cx="11630880" cy="1331280"/>
            <a:chOff x="282240" y="5353920"/>
            <a:chExt cx="11630880" cy="1331280"/>
          </a:xfrm>
        </p:grpSpPr>
        <p:sp>
          <p:nvSpPr>
            <p:cNvPr id="8" name="Freeform 14"/>
            <p:cNvSpPr/>
            <p:nvPr/>
          </p:nvSpPr>
          <p:spPr>
            <a:xfrm>
              <a:off x="8073360" y="5499360"/>
              <a:ext cx="3839760" cy="714600"/>
            </a:xfrm>
            <a:custGeom>
              <a:avLst/>
              <a:gdLst/>
              <a:ah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 18"/>
            <p:cNvSpPr/>
            <p:nvPr/>
          </p:nvSpPr>
          <p:spPr>
            <a:xfrm>
              <a:off x="3496680" y="5370840"/>
              <a:ext cx="7401960" cy="851040"/>
            </a:xfrm>
            <a:custGeom>
              <a:avLst/>
              <a:gdLst/>
              <a:ah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 22"/>
            <p:cNvSpPr/>
            <p:nvPr/>
          </p:nvSpPr>
          <p:spPr>
            <a:xfrm>
              <a:off x="3776040" y="5383080"/>
              <a:ext cx="7299720" cy="775080"/>
            </a:xfrm>
            <a:custGeom>
              <a:avLst/>
              <a:gdLst/>
              <a:ah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 26"/>
            <p:cNvSpPr/>
            <p:nvPr/>
          </p:nvSpPr>
          <p:spPr>
            <a:xfrm>
              <a:off x="7488720" y="5369760"/>
              <a:ext cx="4416120" cy="651960"/>
            </a:xfrm>
            <a:custGeom>
              <a:avLst/>
              <a:gdLst/>
              <a:ah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Freeform 10"/>
            <p:cNvSpPr/>
            <p:nvPr/>
          </p:nvSpPr>
          <p:spPr>
            <a:xfrm>
              <a:off x="282240" y="5353920"/>
              <a:ext cx="11630880" cy="1331280"/>
            </a:xfrm>
            <a:custGeom>
              <a:avLst/>
              <a:gdLst/>
              <a:ah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960" cy="177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单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击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此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处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编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辑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母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版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标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题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样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式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dt" idx="1"/>
          </p:nvPr>
        </p:nvSpPr>
        <p:spPr>
          <a:xfrm>
            <a:off x="6885000" y="6250320"/>
            <a:ext cx="5048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2"/>
          </p:nvPr>
        </p:nvSpPr>
        <p:spPr>
          <a:xfrm>
            <a:off x="258120" y="6250320"/>
            <a:ext cx="5048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3"/>
          </p:nvPr>
        </p:nvSpPr>
        <p:spPr>
          <a:xfrm>
            <a:off x="5321520" y="6250320"/>
            <a:ext cx="1548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Click to edit the outline text format</a:t>
            </a:r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Second Outline Level</a:t>
            </a:r>
            <a:endParaRPr b="0" lang="en-US" sz="2000" spc="-1" strike="noStrike">
              <a:solidFill>
                <a:srgbClr val="073e87"/>
              </a:solidFill>
              <a:latin typeface="Candar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73e87"/>
                </a:solidFill>
                <a:latin typeface="Candara"/>
              </a:rPr>
              <a:t>Third Outline Level</a:t>
            </a:r>
            <a:endParaRPr b="0" lang="en-US" sz="1800" spc="-1" strike="noStrike">
              <a:solidFill>
                <a:srgbClr val="073e87"/>
              </a:solidFill>
              <a:latin typeface="Candar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73e87"/>
                </a:solidFill>
                <a:latin typeface="Candara"/>
              </a:rPr>
              <a:t>Fourth Outline Level</a:t>
            </a:r>
            <a:endParaRPr b="0" lang="en-US" sz="1600" spc="-1" strike="noStrike">
              <a:solidFill>
                <a:srgbClr val="073e87"/>
              </a:solidFill>
              <a:latin typeface="Candar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Fifth Outline Level</a:t>
            </a:r>
            <a:endParaRPr b="0" lang="en-US" sz="2000" spc="-1" strike="noStrike">
              <a:solidFill>
                <a:srgbClr val="073e87"/>
              </a:solidFill>
              <a:latin typeface="Candar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Sixth Outline Level</a:t>
            </a:r>
            <a:endParaRPr b="0" lang="en-US" sz="2000" spc="-1" strike="noStrike">
              <a:solidFill>
                <a:srgbClr val="073e87"/>
              </a:solidFill>
              <a:latin typeface="Candar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Seventh Outline Level</a:t>
            </a:r>
            <a:endParaRPr b="0" lang="en-US" sz="20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15"/>
          <p:cNvGrpSpPr/>
          <p:nvPr/>
        </p:nvGrpSpPr>
        <p:grpSpPr>
          <a:xfrm>
            <a:off x="282240" y="1679400"/>
            <a:ext cx="11630880" cy="1329480"/>
            <a:chOff x="282240" y="1679400"/>
            <a:chExt cx="11630880" cy="1329480"/>
          </a:xfrm>
        </p:grpSpPr>
        <p:sp>
          <p:nvSpPr>
            <p:cNvPr id="55" name="Freeform 14"/>
            <p:cNvSpPr/>
            <p:nvPr/>
          </p:nvSpPr>
          <p:spPr>
            <a:xfrm>
              <a:off x="8063280" y="1824480"/>
              <a:ext cx="3834720" cy="713520"/>
            </a:xfrm>
            <a:custGeom>
              <a:avLst/>
              <a:gdLst/>
              <a:ah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Freeform 18"/>
            <p:cNvSpPr/>
            <p:nvPr/>
          </p:nvSpPr>
          <p:spPr>
            <a:xfrm>
              <a:off x="3492360" y="1696320"/>
              <a:ext cx="7392240" cy="849600"/>
            </a:xfrm>
            <a:custGeom>
              <a:avLst/>
              <a:gdLst/>
              <a:ah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Freeform 22"/>
            <p:cNvSpPr/>
            <p:nvPr/>
          </p:nvSpPr>
          <p:spPr>
            <a:xfrm>
              <a:off x="3771720" y="1708560"/>
              <a:ext cx="7290360" cy="774000"/>
            </a:xfrm>
            <a:custGeom>
              <a:avLst/>
              <a:gdLst/>
              <a:ah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Freeform 26"/>
            <p:cNvSpPr/>
            <p:nvPr/>
          </p:nvSpPr>
          <p:spPr>
            <a:xfrm>
              <a:off x="7479360" y="1694880"/>
              <a:ext cx="4410360" cy="651240"/>
            </a:xfrm>
            <a:custGeom>
              <a:avLst/>
              <a:gdLst/>
              <a:ah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Freeform 10"/>
            <p:cNvSpPr/>
            <p:nvPr/>
          </p:nvSpPr>
          <p:spPr>
            <a:xfrm>
              <a:off x="282240" y="1679400"/>
              <a:ext cx="11630880" cy="1329480"/>
            </a:xfrm>
            <a:custGeom>
              <a:avLst/>
              <a:gdLst/>
              <a:ah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338400"/>
            <a:ext cx="10972440" cy="1252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单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击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此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处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编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辑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母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版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标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题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样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式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dt" idx="4"/>
          </p:nvPr>
        </p:nvSpPr>
        <p:spPr>
          <a:xfrm>
            <a:off x="6885000" y="6250320"/>
            <a:ext cx="5048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ftr" idx="5"/>
          </p:nvPr>
        </p:nvSpPr>
        <p:spPr>
          <a:xfrm>
            <a:off x="258120" y="6250320"/>
            <a:ext cx="5048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sldNum" idx="6"/>
          </p:nvPr>
        </p:nvSpPr>
        <p:spPr>
          <a:xfrm>
            <a:off x="5321520" y="6250320"/>
            <a:ext cx="1548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Click to edit the outline text format</a:t>
            </a:r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Second Outline Level</a:t>
            </a:r>
            <a:endParaRPr b="0" lang="en-US" sz="2000" spc="-1" strike="noStrike">
              <a:solidFill>
                <a:srgbClr val="073e87"/>
              </a:solidFill>
              <a:latin typeface="Candar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73e87"/>
                </a:solidFill>
                <a:latin typeface="Candara"/>
              </a:rPr>
              <a:t>Third Outline Level</a:t>
            </a:r>
            <a:endParaRPr b="0" lang="en-US" sz="1800" spc="-1" strike="noStrike">
              <a:solidFill>
                <a:srgbClr val="073e87"/>
              </a:solidFill>
              <a:latin typeface="Candar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73e87"/>
                </a:solidFill>
                <a:latin typeface="Candara"/>
              </a:rPr>
              <a:t>Fourth Outline Level</a:t>
            </a:r>
            <a:endParaRPr b="0" lang="en-US" sz="1600" spc="-1" strike="noStrike">
              <a:solidFill>
                <a:srgbClr val="073e87"/>
              </a:solidFill>
              <a:latin typeface="Candar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Fifth Outline Level</a:t>
            </a:r>
            <a:endParaRPr b="0" lang="en-US" sz="2000" spc="-1" strike="noStrike">
              <a:solidFill>
                <a:srgbClr val="073e87"/>
              </a:solidFill>
              <a:latin typeface="Candar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Sixth Outline Level</a:t>
            </a:r>
            <a:endParaRPr b="0" lang="en-US" sz="2000" spc="-1" strike="noStrike">
              <a:solidFill>
                <a:srgbClr val="073e87"/>
              </a:solidFill>
              <a:latin typeface="Candar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Seventh Outline Level</a:t>
            </a:r>
            <a:endParaRPr b="0" lang="en-US" sz="20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5"/>
          <p:cNvGrpSpPr/>
          <p:nvPr/>
        </p:nvGrpSpPr>
        <p:grpSpPr>
          <a:xfrm>
            <a:off x="282240" y="1679400"/>
            <a:ext cx="11630880" cy="1329480"/>
            <a:chOff x="282240" y="1679400"/>
            <a:chExt cx="11630880" cy="1329480"/>
          </a:xfrm>
        </p:grpSpPr>
        <p:sp>
          <p:nvSpPr>
            <p:cNvPr id="102" name="Freeform 14"/>
            <p:cNvSpPr/>
            <p:nvPr/>
          </p:nvSpPr>
          <p:spPr>
            <a:xfrm>
              <a:off x="8063280" y="1824480"/>
              <a:ext cx="3834720" cy="713520"/>
            </a:xfrm>
            <a:custGeom>
              <a:avLst/>
              <a:gdLst/>
              <a:ah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Freeform 18"/>
            <p:cNvSpPr/>
            <p:nvPr/>
          </p:nvSpPr>
          <p:spPr>
            <a:xfrm>
              <a:off x="3492360" y="1696320"/>
              <a:ext cx="7392240" cy="849600"/>
            </a:xfrm>
            <a:custGeom>
              <a:avLst/>
              <a:gdLst/>
              <a:ah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Freeform 22"/>
            <p:cNvSpPr/>
            <p:nvPr/>
          </p:nvSpPr>
          <p:spPr>
            <a:xfrm>
              <a:off x="3771720" y="1708560"/>
              <a:ext cx="7290360" cy="774000"/>
            </a:xfrm>
            <a:custGeom>
              <a:avLst/>
              <a:gdLst/>
              <a:ah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Freeform 26"/>
            <p:cNvSpPr/>
            <p:nvPr/>
          </p:nvSpPr>
          <p:spPr>
            <a:xfrm>
              <a:off x="7479360" y="1694880"/>
              <a:ext cx="4410360" cy="651240"/>
            </a:xfrm>
            <a:custGeom>
              <a:avLst/>
              <a:gdLst/>
              <a:ah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Freeform 10"/>
            <p:cNvSpPr/>
            <p:nvPr/>
          </p:nvSpPr>
          <p:spPr>
            <a:xfrm>
              <a:off x="282240" y="1679400"/>
              <a:ext cx="11630880" cy="1329480"/>
            </a:xfrm>
            <a:custGeom>
              <a:avLst/>
              <a:gdLst/>
              <a:ah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338400"/>
            <a:ext cx="10972440" cy="1252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单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击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此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处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编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辑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母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版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标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题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样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式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dt" idx="7"/>
          </p:nvPr>
        </p:nvSpPr>
        <p:spPr>
          <a:xfrm>
            <a:off x="6885000" y="6250320"/>
            <a:ext cx="5048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ftr" idx="8"/>
          </p:nvPr>
        </p:nvSpPr>
        <p:spPr>
          <a:xfrm>
            <a:off x="258120" y="6250320"/>
            <a:ext cx="5048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sldNum" idx="9"/>
          </p:nvPr>
        </p:nvSpPr>
        <p:spPr>
          <a:xfrm>
            <a:off x="5321520" y="6250320"/>
            <a:ext cx="1548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Click to edit the outline text format</a:t>
            </a:r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Second Outline Level</a:t>
            </a:r>
            <a:endParaRPr b="0" lang="en-US" sz="2000" spc="-1" strike="noStrike">
              <a:solidFill>
                <a:srgbClr val="073e87"/>
              </a:solidFill>
              <a:latin typeface="Candar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73e87"/>
                </a:solidFill>
                <a:latin typeface="Candara"/>
              </a:rPr>
              <a:t>Third Outline Level</a:t>
            </a:r>
            <a:endParaRPr b="0" lang="en-US" sz="1800" spc="-1" strike="noStrike">
              <a:solidFill>
                <a:srgbClr val="073e87"/>
              </a:solidFill>
              <a:latin typeface="Candar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73e87"/>
                </a:solidFill>
                <a:latin typeface="Candara"/>
              </a:rPr>
              <a:t>Fourth Outline Level</a:t>
            </a:r>
            <a:endParaRPr b="0" lang="en-US" sz="1600" spc="-1" strike="noStrike">
              <a:solidFill>
                <a:srgbClr val="073e87"/>
              </a:solidFill>
              <a:latin typeface="Candar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Fifth Outline Level</a:t>
            </a:r>
            <a:endParaRPr b="0" lang="en-US" sz="2000" spc="-1" strike="noStrike">
              <a:solidFill>
                <a:srgbClr val="073e87"/>
              </a:solidFill>
              <a:latin typeface="Candar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Sixth Outline Level</a:t>
            </a:r>
            <a:endParaRPr b="0" lang="en-US" sz="2000" spc="-1" strike="noStrike">
              <a:solidFill>
                <a:srgbClr val="073e87"/>
              </a:solidFill>
              <a:latin typeface="Candar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Seventh Outline Level</a:t>
            </a:r>
            <a:endParaRPr b="0" lang="en-US" sz="20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5"/>
          <p:cNvGrpSpPr/>
          <p:nvPr/>
        </p:nvGrpSpPr>
        <p:grpSpPr>
          <a:xfrm>
            <a:off x="282240" y="1679400"/>
            <a:ext cx="11630880" cy="1329480"/>
            <a:chOff x="282240" y="1679400"/>
            <a:chExt cx="11630880" cy="1329480"/>
          </a:xfrm>
        </p:grpSpPr>
        <p:sp>
          <p:nvSpPr>
            <p:cNvPr id="149" name="Freeform 14"/>
            <p:cNvSpPr/>
            <p:nvPr/>
          </p:nvSpPr>
          <p:spPr>
            <a:xfrm>
              <a:off x="8063280" y="1824480"/>
              <a:ext cx="3834720" cy="713520"/>
            </a:xfrm>
            <a:custGeom>
              <a:avLst/>
              <a:gdLst/>
              <a:ah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Freeform 18"/>
            <p:cNvSpPr/>
            <p:nvPr/>
          </p:nvSpPr>
          <p:spPr>
            <a:xfrm>
              <a:off x="3492360" y="1696320"/>
              <a:ext cx="7392240" cy="849600"/>
            </a:xfrm>
            <a:custGeom>
              <a:avLst/>
              <a:gdLst/>
              <a:ah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Freeform 22"/>
            <p:cNvSpPr/>
            <p:nvPr/>
          </p:nvSpPr>
          <p:spPr>
            <a:xfrm>
              <a:off x="3771720" y="1708560"/>
              <a:ext cx="7290360" cy="774000"/>
            </a:xfrm>
            <a:custGeom>
              <a:avLst/>
              <a:gdLst/>
              <a:ah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Freeform 26"/>
            <p:cNvSpPr/>
            <p:nvPr/>
          </p:nvSpPr>
          <p:spPr>
            <a:xfrm>
              <a:off x="7479360" y="1694880"/>
              <a:ext cx="4410360" cy="651240"/>
            </a:xfrm>
            <a:custGeom>
              <a:avLst/>
              <a:gdLst/>
              <a:ah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Freeform 10"/>
            <p:cNvSpPr/>
            <p:nvPr/>
          </p:nvSpPr>
          <p:spPr>
            <a:xfrm>
              <a:off x="282240" y="1679400"/>
              <a:ext cx="11630880" cy="1329480"/>
            </a:xfrm>
            <a:custGeom>
              <a:avLst/>
              <a:gdLst/>
              <a:ah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338400"/>
            <a:ext cx="10972440" cy="1252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单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击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此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处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编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辑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母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版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标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题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样</a:t>
            </a:r>
            <a:r>
              <a:rPr b="0" lang="zh-CN" sz="4400" spc="-1" strike="noStrike">
                <a:solidFill>
                  <a:srgbClr val="ffffff"/>
                </a:solidFill>
                <a:latin typeface="Candara"/>
              </a:rPr>
              <a:t>式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dt" idx="10"/>
          </p:nvPr>
        </p:nvSpPr>
        <p:spPr>
          <a:xfrm>
            <a:off x="6885000" y="6250320"/>
            <a:ext cx="5048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ftr" idx="11"/>
          </p:nvPr>
        </p:nvSpPr>
        <p:spPr>
          <a:xfrm>
            <a:off x="258120" y="6250320"/>
            <a:ext cx="5048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sldNum" idx="12"/>
          </p:nvPr>
        </p:nvSpPr>
        <p:spPr>
          <a:xfrm>
            <a:off x="5321520" y="6250320"/>
            <a:ext cx="1548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Click to edit the outline text format</a:t>
            </a:r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Second Outline Level</a:t>
            </a:r>
            <a:endParaRPr b="0" lang="en-US" sz="2000" spc="-1" strike="noStrike">
              <a:solidFill>
                <a:srgbClr val="073e87"/>
              </a:solidFill>
              <a:latin typeface="Candar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73e87"/>
                </a:solidFill>
                <a:latin typeface="Candara"/>
              </a:rPr>
              <a:t>Third Outline Level</a:t>
            </a:r>
            <a:endParaRPr b="0" lang="en-US" sz="1800" spc="-1" strike="noStrike">
              <a:solidFill>
                <a:srgbClr val="073e87"/>
              </a:solidFill>
              <a:latin typeface="Candar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73e87"/>
                </a:solidFill>
                <a:latin typeface="Candara"/>
              </a:rPr>
              <a:t>Fourth Outline Level</a:t>
            </a:r>
            <a:endParaRPr b="0" lang="en-US" sz="1600" spc="-1" strike="noStrike">
              <a:solidFill>
                <a:srgbClr val="073e87"/>
              </a:solidFill>
              <a:latin typeface="Candar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Fifth Outline Level</a:t>
            </a:r>
            <a:endParaRPr b="0" lang="en-US" sz="2000" spc="-1" strike="noStrike">
              <a:solidFill>
                <a:srgbClr val="073e87"/>
              </a:solidFill>
              <a:latin typeface="Candar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Sixth Outline Level</a:t>
            </a:r>
            <a:endParaRPr b="0" lang="en-US" sz="2000" spc="-1" strike="noStrike">
              <a:solidFill>
                <a:srgbClr val="073e87"/>
              </a:solidFill>
              <a:latin typeface="Candar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Seventh Outline Level</a:t>
            </a:r>
            <a:endParaRPr b="0" lang="en-US" sz="20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6.wmf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3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wm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wmf"/><Relationship Id="rId8" Type="http://schemas.openxmlformats.org/officeDocument/2006/relationships/image" Target="../media/image8.png"/><Relationship Id="rId9" Type="http://schemas.openxmlformats.org/officeDocument/2006/relationships/image" Target="../media/image9.wmf"/><Relationship Id="rId10" Type="http://schemas.openxmlformats.org/officeDocument/2006/relationships/image" Target="../media/image10.wmf"/><Relationship Id="rId11" Type="http://schemas.openxmlformats.org/officeDocument/2006/relationships/image" Target="../media/image11.wmf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wmf"/><Relationship Id="rId16" Type="http://schemas.openxmlformats.org/officeDocument/2006/relationships/image" Target="../media/image16.wmf"/><Relationship Id="rId17" Type="http://schemas.openxmlformats.org/officeDocument/2006/relationships/image" Target="../media/image17.wmf"/><Relationship Id="rId18" Type="http://schemas.openxmlformats.org/officeDocument/2006/relationships/image" Target="../media/image18.wmf"/><Relationship Id="rId19" Type="http://schemas.openxmlformats.org/officeDocument/2006/relationships/image" Target="../media/image19.wmf"/><Relationship Id="rId20" Type="http://schemas.openxmlformats.org/officeDocument/2006/relationships/image" Target="../media/image20.wmf"/><Relationship Id="rId21" Type="http://schemas.openxmlformats.org/officeDocument/2006/relationships/image" Target="../media/image21.wmf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wmf"/><Relationship Id="rId29" Type="http://schemas.openxmlformats.org/officeDocument/2006/relationships/image" Target="../media/image29.wmf"/><Relationship Id="rId30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jpe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microsoft.com/office/2007/relationships/hdphoto" Target="../media/hdphoto1.wdp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jpeg"/><Relationship Id="rId16" Type="http://schemas.openxmlformats.org/officeDocument/2006/relationships/image" Target="../media/image54.png"/><Relationship Id="rId17" Type="http://schemas.openxmlformats.org/officeDocument/2006/relationships/image" Target="../media/image55.jpeg"/><Relationship Id="rId18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Box 7"/>
          <p:cNvSpPr/>
          <p:nvPr/>
        </p:nvSpPr>
        <p:spPr>
          <a:xfrm>
            <a:off x="3444480" y="2358360"/>
            <a:ext cx="42177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微软雅黑"/>
                <a:ea typeface="微软雅黑"/>
              </a:rPr>
              <a:t>OH-XXX-SIG</a:t>
            </a:r>
            <a:r>
              <a:rPr b="1" lang="zh-CN" sz="4000" spc="-1" strike="noStrike">
                <a:solidFill>
                  <a:srgbClr val="ffffff"/>
                </a:solidFill>
                <a:latin typeface="微软雅黑"/>
                <a:ea typeface="微软雅黑"/>
              </a:rPr>
              <a:t>申请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6" name="TextBox 8"/>
          <p:cNvSpPr/>
          <p:nvPr/>
        </p:nvSpPr>
        <p:spPr>
          <a:xfrm>
            <a:off x="4925160" y="4143600"/>
            <a:ext cx="2327760" cy="104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50000"/>
              </a:lnSpc>
              <a:buNone/>
            </a:pP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申请人：</a:t>
            </a:r>
            <a:r>
              <a:rPr b="1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XXX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0" lang="zh-CN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时间：</a:t>
            </a:r>
            <a:r>
              <a:rPr b="0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XXXX</a:t>
            </a:r>
            <a:r>
              <a:rPr b="0" lang="zh-CN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年</a:t>
            </a:r>
            <a:r>
              <a:rPr b="0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XX</a:t>
            </a:r>
            <a:r>
              <a:rPr b="0" lang="zh-CN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月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Line 1"/>
          <p:cNvSpPr/>
          <p:nvPr/>
        </p:nvSpPr>
        <p:spPr>
          <a:xfrm>
            <a:off x="325440" y="675360"/>
            <a:ext cx="11680920" cy="1800"/>
          </a:xfrm>
          <a:prstGeom prst="line">
            <a:avLst/>
          </a:prstGeom>
          <a:ln w="1905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TextBox 15"/>
          <p:cNvSpPr/>
          <p:nvPr/>
        </p:nvSpPr>
        <p:spPr>
          <a:xfrm>
            <a:off x="360720" y="229320"/>
            <a:ext cx="10702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XXX SIG</a:t>
            </a:r>
            <a:r>
              <a:rPr b="0" lang="zh-CN" sz="2400" spc="-1" strike="noStrike">
                <a:solidFill>
                  <a:srgbClr val="000000"/>
                </a:solidFill>
                <a:latin typeface="Candara"/>
              </a:rPr>
              <a:t>价值场景示例</a:t>
            </a: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2</a:t>
            </a:r>
            <a:r>
              <a:rPr b="0" lang="zh-CN" sz="2400" spc="-1" strike="noStrike">
                <a:solidFill>
                  <a:srgbClr val="000000"/>
                </a:solidFill>
                <a:latin typeface="Candara"/>
              </a:rPr>
              <a:t>：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79" name="文本框 111"/>
          <p:cNvSpPr/>
          <p:nvPr/>
        </p:nvSpPr>
        <p:spPr>
          <a:xfrm>
            <a:off x="3704040" y="1920240"/>
            <a:ext cx="109152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ts val="3441"/>
              </a:lnSpc>
              <a:buNone/>
            </a:pPr>
            <a:r>
              <a:rPr b="0" lang="zh-CN" sz="1100" spc="-1" strike="noStrike">
                <a:solidFill>
                  <a:srgbClr val="1d1d1a"/>
                </a:solidFill>
                <a:latin typeface="微软雅黑"/>
                <a:ea typeface="宋体"/>
              </a:rPr>
              <a:t>物联网关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780" name="组合 199"/>
          <p:cNvGrpSpPr/>
          <p:nvPr/>
        </p:nvGrpSpPr>
        <p:grpSpPr>
          <a:xfrm>
            <a:off x="3825000" y="3489480"/>
            <a:ext cx="597960" cy="315000"/>
            <a:chOff x="3825000" y="3489480"/>
            <a:chExt cx="597960" cy="315000"/>
          </a:xfrm>
        </p:grpSpPr>
        <p:sp>
          <p:nvSpPr>
            <p:cNvPr id="781" name="Freeform 145"/>
            <p:cNvSpPr/>
            <p:nvPr/>
          </p:nvSpPr>
          <p:spPr>
            <a:xfrm>
              <a:off x="3825000" y="3489480"/>
              <a:ext cx="597960" cy="315000"/>
            </a:xfrm>
            <a:custGeom>
              <a:avLst/>
              <a:gdLst/>
              <a:ahLst/>
              <a:rect l="l" t="t" r="r" b="b"/>
              <a:pathLst>
                <a:path w="2062" h="960">
                  <a:moveTo>
                    <a:pt x="746" y="784"/>
                  </a:moveTo>
                  <a:lnTo>
                    <a:pt x="746" y="784"/>
                  </a:lnTo>
                  <a:lnTo>
                    <a:pt x="746" y="635"/>
                  </a:lnTo>
                  <a:cubicBezTo>
                    <a:pt x="746" y="628"/>
                    <a:pt x="743" y="621"/>
                    <a:pt x="736" y="617"/>
                  </a:cubicBezTo>
                  <a:cubicBezTo>
                    <a:pt x="572" y="525"/>
                    <a:pt x="393" y="497"/>
                    <a:pt x="385" y="495"/>
                  </a:cubicBezTo>
                  <a:cubicBezTo>
                    <a:pt x="379" y="495"/>
                    <a:pt x="373" y="496"/>
                    <a:pt x="369" y="500"/>
                  </a:cubicBezTo>
                  <a:cubicBezTo>
                    <a:pt x="365" y="504"/>
                    <a:pt x="362" y="509"/>
                    <a:pt x="362" y="515"/>
                  </a:cubicBezTo>
                  <a:lnTo>
                    <a:pt x="362" y="650"/>
                  </a:lnTo>
                  <a:cubicBezTo>
                    <a:pt x="241" y="606"/>
                    <a:pt x="147" y="570"/>
                    <a:pt x="128" y="559"/>
                  </a:cubicBezTo>
                  <a:cubicBezTo>
                    <a:pt x="103" y="544"/>
                    <a:pt x="78" y="519"/>
                    <a:pt x="74" y="483"/>
                  </a:cubicBezTo>
                  <a:cubicBezTo>
                    <a:pt x="185" y="458"/>
                    <a:pt x="679" y="385"/>
                    <a:pt x="1142" y="893"/>
                  </a:cubicBezTo>
                  <a:cubicBezTo>
                    <a:pt x="1109" y="892"/>
                    <a:pt x="1072" y="887"/>
                    <a:pt x="1032" y="876"/>
                  </a:cubicBezTo>
                  <a:cubicBezTo>
                    <a:pt x="987" y="864"/>
                    <a:pt x="876" y="828"/>
                    <a:pt x="746" y="784"/>
                  </a:cubicBezTo>
                  <a:close/>
                  <a:moveTo>
                    <a:pt x="706" y="666"/>
                  </a:moveTo>
                  <a:lnTo>
                    <a:pt x="706" y="666"/>
                  </a:lnTo>
                  <a:lnTo>
                    <a:pt x="646" y="646"/>
                  </a:lnTo>
                  <a:lnTo>
                    <a:pt x="646" y="722"/>
                  </a:lnTo>
                  <a:lnTo>
                    <a:pt x="706" y="742"/>
                  </a:lnTo>
                  <a:lnTo>
                    <a:pt x="706" y="771"/>
                  </a:lnTo>
                  <a:cubicBezTo>
                    <a:pt x="606" y="736"/>
                    <a:pt x="498" y="698"/>
                    <a:pt x="402" y="664"/>
                  </a:cubicBezTo>
                  <a:lnTo>
                    <a:pt x="402" y="539"/>
                  </a:lnTo>
                  <a:cubicBezTo>
                    <a:pt x="454" y="549"/>
                    <a:pt x="585" y="580"/>
                    <a:pt x="706" y="647"/>
                  </a:cubicBezTo>
                  <a:lnTo>
                    <a:pt x="706" y="666"/>
                  </a:lnTo>
                  <a:close/>
                  <a:moveTo>
                    <a:pt x="625" y="164"/>
                  </a:moveTo>
                  <a:lnTo>
                    <a:pt x="625" y="164"/>
                  </a:lnTo>
                  <a:cubicBezTo>
                    <a:pt x="906" y="88"/>
                    <a:pt x="1416" y="193"/>
                    <a:pt x="1646" y="260"/>
                  </a:cubicBezTo>
                  <a:cubicBezTo>
                    <a:pt x="1823" y="311"/>
                    <a:pt x="1931" y="361"/>
                    <a:pt x="1974" y="392"/>
                  </a:cubicBezTo>
                  <a:cubicBezTo>
                    <a:pt x="1576" y="512"/>
                    <a:pt x="1260" y="753"/>
                    <a:pt x="1171" y="826"/>
                  </a:cubicBezTo>
                  <a:cubicBezTo>
                    <a:pt x="890" y="528"/>
                    <a:pt x="601" y="434"/>
                    <a:pt x="405" y="407"/>
                  </a:cubicBezTo>
                  <a:cubicBezTo>
                    <a:pt x="265" y="388"/>
                    <a:pt x="153" y="400"/>
                    <a:pt x="89" y="411"/>
                  </a:cubicBezTo>
                  <a:cubicBezTo>
                    <a:pt x="91" y="408"/>
                    <a:pt x="92" y="406"/>
                    <a:pt x="93" y="403"/>
                  </a:cubicBezTo>
                  <a:cubicBezTo>
                    <a:pt x="136" y="323"/>
                    <a:pt x="290" y="254"/>
                    <a:pt x="625" y="164"/>
                  </a:cubicBezTo>
                  <a:close/>
                  <a:moveTo>
                    <a:pt x="2062" y="413"/>
                  </a:moveTo>
                  <a:lnTo>
                    <a:pt x="2062" y="413"/>
                  </a:lnTo>
                  <a:cubicBezTo>
                    <a:pt x="2062" y="412"/>
                    <a:pt x="2062" y="411"/>
                    <a:pt x="2062" y="410"/>
                  </a:cubicBezTo>
                  <a:cubicBezTo>
                    <a:pt x="2062" y="410"/>
                    <a:pt x="2062" y="409"/>
                    <a:pt x="2062" y="409"/>
                  </a:cubicBezTo>
                  <a:cubicBezTo>
                    <a:pt x="2062" y="409"/>
                    <a:pt x="2062" y="408"/>
                    <a:pt x="2062" y="408"/>
                  </a:cubicBezTo>
                  <a:cubicBezTo>
                    <a:pt x="2057" y="342"/>
                    <a:pt x="1924" y="270"/>
                    <a:pt x="1664" y="196"/>
                  </a:cubicBezTo>
                  <a:cubicBezTo>
                    <a:pt x="1636" y="188"/>
                    <a:pt x="977" y="0"/>
                    <a:pt x="607" y="99"/>
                  </a:cubicBezTo>
                  <a:cubicBezTo>
                    <a:pt x="243" y="197"/>
                    <a:pt x="88" y="271"/>
                    <a:pt x="35" y="371"/>
                  </a:cubicBezTo>
                  <a:cubicBezTo>
                    <a:pt x="20" y="399"/>
                    <a:pt x="11" y="426"/>
                    <a:pt x="8" y="452"/>
                  </a:cubicBezTo>
                  <a:cubicBezTo>
                    <a:pt x="8" y="453"/>
                    <a:pt x="8" y="453"/>
                    <a:pt x="8" y="454"/>
                  </a:cubicBezTo>
                  <a:cubicBezTo>
                    <a:pt x="0" y="520"/>
                    <a:pt x="30" y="578"/>
                    <a:pt x="94" y="616"/>
                  </a:cubicBezTo>
                  <a:cubicBezTo>
                    <a:pt x="162" y="657"/>
                    <a:pt x="884" y="906"/>
                    <a:pt x="1014" y="941"/>
                  </a:cubicBezTo>
                  <a:cubicBezTo>
                    <a:pt x="1067" y="955"/>
                    <a:pt x="1113" y="960"/>
                    <a:pt x="1155" y="960"/>
                  </a:cubicBezTo>
                  <a:cubicBezTo>
                    <a:pt x="1231" y="960"/>
                    <a:pt x="1292" y="943"/>
                    <a:pt x="1349" y="926"/>
                  </a:cubicBezTo>
                  <a:cubicBezTo>
                    <a:pt x="1374" y="919"/>
                    <a:pt x="1433" y="902"/>
                    <a:pt x="1503" y="879"/>
                  </a:cubicBezTo>
                  <a:cubicBezTo>
                    <a:pt x="1521" y="893"/>
                    <a:pt x="1546" y="899"/>
                    <a:pt x="1569" y="890"/>
                  </a:cubicBezTo>
                  <a:cubicBezTo>
                    <a:pt x="1605" y="877"/>
                    <a:pt x="1624" y="837"/>
                    <a:pt x="1611" y="801"/>
                  </a:cubicBezTo>
                  <a:cubicBezTo>
                    <a:pt x="1599" y="765"/>
                    <a:pt x="1559" y="747"/>
                    <a:pt x="1523" y="759"/>
                  </a:cubicBezTo>
                  <a:cubicBezTo>
                    <a:pt x="1497" y="769"/>
                    <a:pt x="1480" y="792"/>
                    <a:pt x="1477" y="818"/>
                  </a:cubicBezTo>
                  <a:cubicBezTo>
                    <a:pt x="1410" y="839"/>
                    <a:pt x="1355" y="855"/>
                    <a:pt x="1331" y="862"/>
                  </a:cubicBezTo>
                  <a:cubicBezTo>
                    <a:pt x="1289" y="874"/>
                    <a:pt x="1246" y="886"/>
                    <a:pt x="1197" y="891"/>
                  </a:cubicBezTo>
                  <a:cubicBezTo>
                    <a:pt x="1249" y="848"/>
                    <a:pt x="1572" y="586"/>
                    <a:pt x="1980" y="460"/>
                  </a:cubicBezTo>
                  <a:cubicBezTo>
                    <a:pt x="1962" y="504"/>
                    <a:pt x="1929" y="569"/>
                    <a:pt x="1896" y="625"/>
                  </a:cubicBezTo>
                  <a:cubicBezTo>
                    <a:pt x="1891" y="634"/>
                    <a:pt x="1871" y="658"/>
                    <a:pt x="1789" y="698"/>
                  </a:cubicBezTo>
                  <a:cubicBezTo>
                    <a:pt x="1771" y="684"/>
                    <a:pt x="1746" y="680"/>
                    <a:pt x="1723" y="688"/>
                  </a:cubicBezTo>
                  <a:cubicBezTo>
                    <a:pt x="1687" y="701"/>
                    <a:pt x="1668" y="740"/>
                    <a:pt x="1681" y="777"/>
                  </a:cubicBezTo>
                  <a:cubicBezTo>
                    <a:pt x="1694" y="813"/>
                    <a:pt x="1734" y="832"/>
                    <a:pt x="1770" y="819"/>
                  </a:cubicBezTo>
                  <a:cubicBezTo>
                    <a:pt x="1796" y="809"/>
                    <a:pt x="1813" y="786"/>
                    <a:pt x="1816" y="759"/>
                  </a:cubicBezTo>
                  <a:cubicBezTo>
                    <a:pt x="1916" y="711"/>
                    <a:pt x="1944" y="678"/>
                    <a:pt x="1955" y="657"/>
                  </a:cubicBezTo>
                  <a:cubicBezTo>
                    <a:pt x="1979" y="615"/>
                    <a:pt x="2058" y="474"/>
                    <a:pt x="2062" y="415"/>
                  </a:cubicBezTo>
                  <a:cubicBezTo>
                    <a:pt x="2062" y="415"/>
                    <a:pt x="2062" y="414"/>
                    <a:pt x="2062" y="413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Freeform 146"/>
            <p:cNvSpPr/>
            <p:nvPr/>
          </p:nvSpPr>
          <p:spPr>
            <a:xfrm>
              <a:off x="3975480" y="3687480"/>
              <a:ext cx="23760" cy="33120"/>
            </a:xfrm>
            <a:custGeom>
              <a:avLst/>
              <a:gdLst/>
              <a:ahLst/>
              <a:rect l="l" t="t" r="r" b="b"/>
              <a:pathLst>
                <a:path w="80" h="103">
                  <a:moveTo>
                    <a:pt x="80" y="27"/>
                  </a:moveTo>
                  <a:lnTo>
                    <a:pt x="80" y="27"/>
                  </a:lnTo>
                  <a:lnTo>
                    <a:pt x="0" y="0"/>
                  </a:lnTo>
                  <a:lnTo>
                    <a:pt x="0" y="76"/>
                  </a:lnTo>
                  <a:lnTo>
                    <a:pt x="80" y="103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Freeform 147"/>
            <p:cNvSpPr/>
            <p:nvPr/>
          </p:nvSpPr>
          <p:spPr>
            <a:xfrm>
              <a:off x="3947760" y="3679920"/>
              <a:ext cx="16200" cy="23400"/>
            </a:xfrm>
            <a:custGeom>
              <a:avLst/>
              <a:gdLst/>
              <a:ahLst/>
              <a:rect l="l" t="t" r="r" b="b"/>
              <a:pathLst>
                <a:path w="57" h="73">
                  <a:moveTo>
                    <a:pt x="57" y="19"/>
                  </a:moveTo>
                  <a:lnTo>
                    <a:pt x="57" y="19"/>
                  </a:lnTo>
                  <a:lnTo>
                    <a:pt x="0" y="0"/>
                  </a:lnTo>
                  <a:lnTo>
                    <a:pt x="0" y="54"/>
                  </a:lnTo>
                  <a:lnTo>
                    <a:pt x="57" y="73"/>
                  </a:lnTo>
                  <a:lnTo>
                    <a:pt x="57" y="19"/>
                  </a:ln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84" name="图片 116" descr=""/>
          <p:cNvPicPr/>
          <p:nvPr/>
        </p:nvPicPr>
        <p:blipFill>
          <a:blip r:embed="rId1"/>
          <a:stretch/>
        </p:blipFill>
        <p:spPr>
          <a:xfrm>
            <a:off x="3274560" y="2634120"/>
            <a:ext cx="336240" cy="392040"/>
          </a:xfrm>
          <a:prstGeom prst="rect">
            <a:avLst/>
          </a:prstGeom>
          <a:ln w="0">
            <a:noFill/>
          </a:ln>
        </p:spPr>
      </p:pic>
      <p:sp>
        <p:nvSpPr>
          <p:cNvPr id="785" name="文本框 142"/>
          <p:cNvSpPr/>
          <p:nvPr/>
        </p:nvSpPr>
        <p:spPr>
          <a:xfrm>
            <a:off x="1893600" y="1980000"/>
            <a:ext cx="116316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ts val="3441"/>
              </a:lnSpc>
              <a:buNone/>
            </a:pPr>
            <a:r>
              <a:rPr b="0" lang="zh-CN" sz="1200" spc="-1" strike="noStrike">
                <a:solidFill>
                  <a:srgbClr val="1d1d1a"/>
                </a:solidFill>
                <a:latin typeface="微软雅黑"/>
                <a:ea typeface="微软雅黑"/>
              </a:rPr>
              <a:t>医疗物联网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86" name="文本框 145"/>
          <p:cNvSpPr/>
          <p:nvPr/>
        </p:nvSpPr>
        <p:spPr>
          <a:xfrm>
            <a:off x="3401280" y="3497760"/>
            <a:ext cx="8150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1d1d1a"/>
                </a:solidFill>
                <a:latin typeface="Arial Unicode MS"/>
                <a:ea typeface="Arial Unicode MS"/>
              </a:rPr>
              <a:t>AP1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87" name="文本框 146"/>
          <p:cNvSpPr/>
          <p:nvPr/>
        </p:nvSpPr>
        <p:spPr>
          <a:xfrm>
            <a:off x="1564560" y="4697640"/>
            <a:ext cx="67032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ts val="3441"/>
              </a:lnSpc>
              <a:buNone/>
            </a:pPr>
            <a:r>
              <a:rPr b="0" lang="zh-CN" sz="1100" spc="-1" strike="noStrike">
                <a:solidFill>
                  <a:srgbClr val="1d1d1a"/>
                </a:solidFill>
                <a:latin typeface="微软雅黑"/>
                <a:ea typeface="宋体"/>
              </a:rPr>
              <a:t>信道</a:t>
            </a:r>
            <a:r>
              <a:rPr b="0" lang="en-US" sz="1100" spc="-1" strike="noStrike">
                <a:solidFill>
                  <a:srgbClr val="1d1d1a"/>
                </a:solidFill>
                <a:latin typeface="微软雅黑"/>
                <a:ea typeface="宋体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88" name="文本框 147"/>
          <p:cNvSpPr/>
          <p:nvPr/>
        </p:nvSpPr>
        <p:spPr>
          <a:xfrm>
            <a:off x="2478240" y="4709160"/>
            <a:ext cx="67032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ts val="3441"/>
              </a:lnSpc>
              <a:buNone/>
            </a:pPr>
            <a:r>
              <a:rPr b="0" lang="zh-CN" sz="1100" spc="-1" strike="noStrike">
                <a:solidFill>
                  <a:srgbClr val="1d1d1a"/>
                </a:solidFill>
                <a:latin typeface="微软雅黑"/>
                <a:ea typeface="宋体"/>
              </a:rPr>
              <a:t>信道</a:t>
            </a:r>
            <a:r>
              <a:rPr b="0" lang="en-US" sz="1100" spc="-1" strike="noStrike">
                <a:solidFill>
                  <a:srgbClr val="1d1d1a"/>
                </a:solidFill>
                <a:latin typeface="微软雅黑"/>
                <a:ea typeface="宋体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89" name="圆柱形 148"/>
          <p:cNvSpPr/>
          <p:nvPr/>
        </p:nvSpPr>
        <p:spPr>
          <a:xfrm rot="1320000">
            <a:off x="1810080" y="3814920"/>
            <a:ext cx="149760" cy="912240"/>
          </a:xfrm>
          <a:prstGeom prst="can">
            <a:avLst>
              <a:gd name="adj" fmla="val 73525"/>
            </a:avLst>
          </a:prstGeom>
          <a:solidFill>
            <a:srgbClr val="d9d9d9">
              <a:alpha val="36000"/>
            </a:srgbClr>
          </a:solidFill>
          <a:ln w="3175">
            <a:solidFill>
              <a:srgbClr val="231815">
                <a:alpha val="42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000" spc="-1" strike="noStrike">
                <a:solidFill>
                  <a:srgbClr val="1d1d1a"/>
                </a:solidFill>
                <a:latin typeface="方正兰亭黑简体"/>
                <a:ea typeface="方正兰亭黑简体"/>
              </a:rPr>
              <a:t>数据</a:t>
            </a:r>
            <a:r>
              <a:rPr b="1" lang="en-US" sz="1000" spc="-1" strike="noStrike">
                <a:solidFill>
                  <a:srgbClr val="1d1d1a"/>
                </a:solidFill>
                <a:latin typeface="方正兰亭黑简体"/>
                <a:ea typeface="方正兰亭黑简体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90" name="圆柱形 149"/>
          <p:cNvSpPr/>
          <p:nvPr/>
        </p:nvSpPr>
        <p:spPr>
          <a:xfrm rot="21420000">
            <a:off x="2776320" y="3900600"/>
            <a:ext cx="149760" cy="912240"/>
          </a:xfrm>
          <a:prstGeom prst="can">
            <a:avLst>
              <a:gd name="adj" fmla="val 73525"/>
            </a:avLst>
          </a:prstGeom>
          <a:solidFill>
            <a:srgbClr val="d9d9d9">
              <a:alpha val="36000"/>
            </a:srgbClr>
          </a:solidFill>
          <a:ln w="3175">
            <a:solidFill>
              <a:srgbClr val="231815">
                <a:alpha val="42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000" spc="-1" strike="noStrike">
                <a:solidFill>
                  <a:srgbClr val="1d1d1a"/>
                </a:solidFill>
                <a:latin typeface="方正兰亭黑简体"/>
                <a:ea typeface="方正兰亭黑简体"/>
              </a:rPr>
              <a:t>数据</a:t>
            </a:r>
            <a:r>
              <a:rPr b="1" lang="en-US" sz="1000" spc="-1" strike="noStrike">
                <a:solidFill>
                  <a:srgbClr val="1d1d1a"/>
                </a:solidFill>
                <a:latin typeface="方正兰亭黑简体"/>
                <a:ea typeface="方正兰亭黑简体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791" name="组合 199"/>
          <p:cNvGrpSpPr/>
          <p:nvPr/>
        </p:nvGrpSpPr>
        <p:grpSpPr>
          <a:xfrm>
            <a:off x="2200320" y="3474000"/>
            <a:ext cx="597960" cy="315000"/>
            <a:chOff x="2200320" y="3474000"/>
            <a:chExt cx="597960" cy="315000"/>
          </a:xfrm>
        </p:grpSpPr>
        <p:sp>
          <p:nvSpPr>
            <p:cNvPr id="792" name="Freeform 145"/>
            <p:cNvSpPr/>
            <p:nvPr/>
          </p:nvSpPr>
          <p:spPr>
            <a:xfrm>
              <a:off x="2200320" y="3474000"/>
              <a:ext cx="597960" cy="315000"/>
            </a:xfrm>
            <a:custGeom>
              <a:avLst/>
              <a:gdLst/>
              <a:ahLst/>
              <a:rect l="l" t="t" r="r" b="b"/>
              <a:pathLst>
                <a:path w="2062" h="960">
                  <a:moveTo>
                    <a:pt x="746" y="784"/>
                  </a:moveTo>
                  <a:lnTo>
                    <a:pt x="746" y="784"/>
                  </a:lnTo>
                  <a:lnTo>
                    <a:pt x="746" y="635"/>
                  </a:lnTo>
                  <a:cubicBezTo>
                    <a:pt x="746" y="628"/>
                    <a:pt x="743" y="621"/>
                    <a:pt x="736" y="617"/>
                  </a:cubicBezTo>
                  <a:cubicBezTo>
                    <a:pt x="572" y="525"/>
                    <a:pt x="393" y="497"/>
                    <a:pt x="385" y="495"/>
                  </a:cubicBezTo>
                  <a:cubicBezTo>
                    <a:pt x="379" y="495"/>
                    <a:pt x="373" y="496"/>
                    <a:pt x="369" y="500"/>
                  </a:cubicBezTo>
                  <a:cubicBezTo>
                    <a:pt x="365" y="504"/>
                    <a:pt x="362" y="509"/>
                    <a:pt x="362" y="515"/>
                  </a:cubicBezTo>
                  <a:lnTo>
                    <a:pt x="362" y="650"/>
                  </a:lnTo>
                  <a:cubicBezTo>
                    <a:pt x="241" y="606"/>
                    <a:pt x="147" y="570"/>
                    <a:pt x="128" y="559"/>
                  </a:cubicBezTo>
                  <a:cubicBezTo>
                    <a:pt x="103" y="544"/>
                    <a:pt x="78" y="519"/>
                    <a:pt x="74" y="483"/>
                  </a:cubicBezTo>
                  <a:cubicBezTo>
                    <a:pt x="185" y="458"/>
                    <a:pt x="679" y="385"/>
                    <a:pt x="1142" y="893"/>
                  </a:cubicBezTo>
                  <a:cubicBezTo>
                    <a:pt x="1109" y="892"/>
                    <a:pt x="1072" y="887"/>
                    <a:pt x="1032" y="876"/>
                  </a:cubicBezTo>
                  <a:cubicBezTo>
                    <a:pt x="987" y="864"/>
                    <a:pt x="876" y="828"/>
                    <a:pt x="746" y="784"/>
                  </a:cubicBezTo>
                  <a:close/>
                  <a:moveTo>
                    <a:pt x="706" y="666"/>
                  </a:moveTo>
                  <a:lnTo>
                    <a:pt x="706" y="666"/>
                  </a:lnTo>
                  <a:lnTo>
                    <a:pt x="646" y="646"/>
                  </a:lnTo>
                  <a:lnTo>
                    <a:pt x="646" y="722"/>
                  </a:lnTo>
                  <a:lnTo>
                    <a:pt x="706" y="742"/>
                  </a:lnTo>
                  <a:lnTo>
                    <a:pt x="706" y="771"/>
                  </a:lnTo>
                  <a:cubicBezTo>
                    <a:pt x="606" y="736"/>
                    <a:pt x="498" y="698"/>
                    <a:pt x="402" y="664"/>
                  </a:cubicBezTo>
                  <a:lnTo>
                    <a:pt x="402" y="539"/>
                  </a:lnTo>
                  <a:cubicBezTo>
                    <a:pt x="454" y="549"/>
                    <a:pt x="585" y="580"/>
                    <a:pt x="706" y="647"/>
                  </a:cubicBezTo>
                  <a:lnTo>
                    <a:pt x="706" y="666"/>
                  </a:lnTo>
                  <a:close/>
                  <a:moveTo>
                    <a:pt x="625" y="164"/>
                  </a:moveTo>
                  <a:lnTo>
                    <a:pt x="625" y="164"/>
                  </a:lnTo>
                  <a:cubicBezTo>
                    <a:pt x="906" y="88"/>
                    <a:pt x="1416" y="193"/>
                    <a:pt x="1646" y="260"/>
                  </a:cubicBezTo>
                  <a:cubicBezTo>
                    <a:pt x="1823" y="311"/>
                    <a:pt x="1931" y="361"/>
                    <a:pt x="1974" y="392"/>
                  </a:cubicBezTo>
                  <a:cubicBezTo>
                    <a:pt x="1576" y="512"/>
                    <a:pt x="1260" y="753"/>
                    <a:pt x="1171" y="826"/>
                  </a:cubicBezTo>
                  <a:cubicBezTo>
                    <a:pt x="890" y="528"/>
                    <a:pt x="601" y="434"/>
                    <a:pt x="405" y="407"/>
                  </a:cubicBezTo>
                  <a:cubicBezTo>
                    <a:pt x="265" y="388"/>
                    <a:pt x="153" y="400"/>
                    <a:pt x="89" y="411"/>
                  </a:cubicBezTo>
                  <a:cubicBezTo>
                    <a:pt x="91" y="408"/>
                    <a:pt x="92" y="406"/>
                    <a:pt x="93" y="403"/>
                  </a:cubicBezTo>
                  <a:cubicBezTo>
                    <a:pt x="136" y="323"/>
                    <a:pt x="290" y="254"/>
                    <a:pt x="625" y="164"/>
                  </a:cubicBezTo>
                  <a:close/>
                  <a:moveTo>
                    <a:pt x="2062" y="413"/>
                  </a:moveTo>
                  <a:lnTo>
                    <a:pt x="2062" y="413"/>
                  </a:lnTo>
                  <a:cubicBezTo>
                    <a:pt x="2062" y="412"/>
                    <a:pt x="2062" y="411"/>
                    <a:pt x="2062" y="410"/>
                  </a:cubicBezTo>
                  <a:cubicBezTo>
                    <a:pt x="2062" y="410"/>
                    <a:pt x="2062" y="409"/>
                    <a:pt x="2062" y="409"/>
                  </a:cubicBezTo>
                  <a:cubicBezTo>
                    <a:pt x="2062" y="409"/>
                    <a:pt x="2062" y="408"/>
                    <a:pt x="2062" y="408"/>
                  </a:cubicBezTo>
                  <a:cubicBezTo>
                    <a:pt x="2057" y="342"/>
                    <a:pt x="1924" y="270"/>
                    <a:pt x="1664" y="196"/>
                  </a:cubicBezTo>
                  <a:cubicBezTo>
                    <a:pt x="1636" y="188"/>
                    <a:pt x="977" y="0"/>
                    <a:pt x="607" y="99"/>
                  </a:cubicBezTo>
                  <a:cubicBezTo>
                    <a:pt x="243" y="197"/>
                    <a:pt x="88" y="271"/>
                    <a:pt x="35" y="371"/>
                  </a:cubicBezTo>
                  <a:cubicBezTo>
                    <a:pt x="20" y="399"/>
                    <a:pt x="11" y="426"/>
                    <a:pt x="8" y="452"/>
                  </a:cubicBezTo>
                  <a:cubicBezTo>
                    <a:pt x="8" y="453"/>
                    <a:pt x="8" y="453"/>
                    <a:pt x="8" y="454"/>
                  </a:cubicBezTo>
                  <a:cubicBezTo>
                    <a:pt x="0" y="520"/>
                    <a:pt x="30" y="578"/>
                    <a:pt x="94" y="616"/>
                  </a:cubicBezTo>
                  <a:cubicBezTo>
                    <a:pt x="162" y="657"/>
                    <a:pt x="884" y="906"/>
                    <a:pt x="1014" y="941"/>
                  </a:cubicBezTo>
                  <a:cubicBezTo>
                    <a:pt x="1067" y="955"/>
                    <a:pt x="1113" y="960"/>
                    <a:pt x="1155" y="960"/>
                  </a:cubicBezTo>
                  <a:cubicBezTo>
                    <a:pt x="1231" y="960"/>
                    <a:pt x="1292" y="943"/>
                    <a:pt x="1349" y="926"/>
                  </a:cubicBezTo>
                  <a:cubicBezTo>
                    <a:pt x="1374" y="919"/>
                    <a:pt x="1433" y="902"/>
                    <a:pt x="1503" y="879"/>
                  </a:cubicBezTo>
                  <a:cubicBezTo>
                    <a:pt x="1521" y="893"/>
                    <a:pt x="1546" y="899"/>
                    <a:pt x="1569" y="890"/>
                  </a:cubicBezTo>
                  <a:cubicBezTo>
                    <a:pt x="1605" y="877"/>
                    <a:pt x="1624" y="837"/>
                    <a:pt x="1611" y="801"/>
                  </a:cubicBezTo>
                  <a:cubicBezTo>
                    <a:pt x="1599" y="765"/>
                    <a:pt x="1559" y="747"/>
                    <a:pt x="1523" y="759"/>
                  </a:cubicBezTo>
                  <a:cubicBezTo>
                    <a:pt x="1497" y="769"/>
                    <a:pt x="1480" y="792"/>
                    <a:pt x="1477" y="818"/>
                  </a:cubicBezTo>
                  <a:cubicBezTo>
                    <a:pt x="1410" y="839"/>
                    <a:pt x="1355" y="855"/>
                    <a:pt x="1331" y="862"/>
                  </a:cubicBezTo>
                  <a:cubicBezTo>
                    <a:pt x="1289" y="874"/>
                    <a:pt x="1246" y="886"/>
                    <a:pt x="1197" y="891"/>
                  </a:cubicBezTo>
                  <a:cubicBezTo>
                    <a:pt x="1249" y="848"/>
                    <a:pt x="1572" y="586"/>
                    <a:pt x="1980" y="460"/>
                  </a:cubicBezTo>
                  <a:cubicBezTo>
                    <a:pt x="1962" y="504"/>
                    <a:pt x="1929" y="569"/>
                    <a:pt x="1896" y="625"/>
                  </a:cubicBezTo>
                  <a:cubicBezTo>
                    <a:pt x="1891" y="634"/>
                    <a:pt x="1871" y="658"/>
                    <a:pt x="1789" y="698"/>
                  </a:cubicBezTo>
                  <a:cubicBezTo>
                    <a:pt x="1771" y="684"/>
                    <a:pt x="1746" y="680"/>
                    <a:pt x="1723" y="688"/>
                  </a:cubicBezTo>
                  <a:cubicBezTo>
                    <a:pt x="1687" y="701"/>
                    <a:pt x="1668" y="740"/>
                    <a:pt x="1681" y="777"/>
                  </a:cubicBezTo>
                  <a:cubicBezTo>
                    <a:pt x="1694" y="813"/>
                    <a:pt x="1734" y="832"/>
                    <a:pt x="1770" y="819"/>
                  </a:cubicBezTo>
                  <a:cubicBezTo>
                    <a:pt x="1796" y="809"/>
                    <a:pt x="1813" y="786"/>
                    <a:pt x="1816" y="759"/>
                  </a:cubicBezTo>
                  <a:cubicBezTo>
                    <a:pt x="1916" y="711"/>
                    <a:pt x="1944" y="678"/>
                    <a:pt x="1955" y="657"/>
                  </a:cubicBezTo>
                  <a:cubicBezTo>
                    <a:pt x="1979" y="615"/>
                    <a:pt x="2058" y="474"/>
                    <a:pt x="2062" y="415"/>
                  </a:cubicBezTo>
                  <a:cubicBezTo>
                    <a:pt x="2062" y="415"/>
                    <a:pt x="2062" y="414"/>
                    <a:pt x="2062" y="413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Freeform 146"/>
            <p:cNvSpPr/>
            <p:nvPr/>
          </p:nvSpPr>
          <p:spPr>
            <a:xfrm>
              <a:off x="2350800" y="3672000"/>
              <a:ext cx="23760" cy="33120"/>
            </a:xfrm>
            <a:custGeom>
              <a:avLst/>
              <a:gdLst/>
              <a:ahLst/>
              <a:rect l="l" t="t" r="r" b="b"/>
              <a:pathLst>
                <a:path w="80" h="103">
                  <a:moveTo>
                    <a:pt x="80" y="27"/>
                  </a:moveTo>
                  <a:lnTo>
                    <a:pt x="80" y="27"/>
                  </a:lnTo>
                  <a:lnTo>
                    <a:pt x="0" y="0"/>
                  </a:lnTo>
                  <a:lnTo>
                    <a:pt x="0" y="76"/>
                  </a:lnTo>
                  <a:lnTo>
                    <a:pt x="80" y="103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Freeform 147"/>
            <p:cNvSpPr/>
            <p:nvPr/>
          </p:nvSpPr>
          <p:spPr>
            <a:xfrm>
              <a:off x="2323440" y="3664440"/>
              <a:ext cx="16200" cy="23400"/>
            </a:xfrm>
            <a:custGeom>
              <a:avLst/>
              <a:gdLst/>
              <a:ahLst/>
              <a:rect l="l" t="t" r="r" b="b"/>
              <a:pathLst>
                <a:path w="57" h="73">
                  <a:moveTo>
                    <a:pt x="57" y="19"/>
                  </a:moveTo>
                  <a:lnTo>
                    <a:pt x="57" y="19"/>
                  </a:lnTo>
                  <a:lnTo>
                    <a:pt x="0" y="0"/>
                  </a:lnTo>
                  <a:lnTo>
                    <a:pt x="0" y="54"/>
                  </a:lnTo>
                  <a:lnTo>
                    <a:pt x="57" y="73"/>
                  </a:lnTo>
                  <a:lnTo>
                    <a:pt x="57" y="19"/>
                  </a:ln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95" name="文本框 154"/>
          <p:cNvSpPr/>
          <p:nvPr/>
        </p:nvSpPr>
        <p:spPr>
          <a:xfrm>
            <a:off x="1885320" y="3491640"/>
            <a:ext cx="8150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1d1d1a"/>
                </a:solidFill>
                <a:latin typeface="Arial Unicode MS"/>
                <a:ea typeface="Arial Unicode MS"/>
              </a:rPr>
              <a:t>AP1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96" name="矩形 160"/>
          <p:cNvSpPr/>
          <p:nvPr/>
        </p:nvSpPr>
        <p:spPr>
          <a:xfrm>
            <a:off x="1393920" y="3272040"/>
            <a:ext cx="1865160" cy="2817000"/>
          </a:xfrm>
          <a:prstGeom prst="rect">
            <a:avLst/>
          </a:prstGeom>
          <a:noFill/>
          <a:ln w="6350">
            <a:solidFill>
              <a:srgbClr val="151515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矩形 161"/>
          <p:cNvSpPr/>
          <p:nvPr/>
        </p:nvSpPr>
        <p:spPr>
          <a:xfrm>
            <a:off x="3418200" y="3278880"/>
            <a:ext cx="2672280" cy="2817000"/>
          </a:xfrm>
          <a:prstGeom prst="rect">
            <a:avLst/>
          </a:prstGeom>
          <a:noFill/>
          <a:ln w="6350">
            <a:solidFill>
              <a:srgbClr val="151515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任意多边形 162"/>
          <p:cNvSpPr/>
          <p:nvPr/>
        </p:nvSpPr>
        <p:spPr>
          <a:xfrm>
            <a:off x="2010960" y="3968640"/>
            <a:ext cx="266400" cy="996840"/>
          </a:xfrm>
          <a:custGeom>
            <a:avLst/>
            <a:gdLst/>
            <a:ahLst/>
            <a:rect l="l" t="t" r="r" b="b"/>
            <a:pathLst>
              <a:path w="345579" h="1422400">
                <a:moveTo>
                  <a:pt x="61099" y="1422400"/>
                </a:moveTo>
                <a:cubicBezTo>
                  <a:pt x="17072" y="1129453"/>
                  <a:pt x="-26954" y="836507"/>
                  <a:pt x="20459" y="599440"/>
                </a:cubicBezTo>
                <a:cubicBezTo>
                  <a:pt x="67872" y="362373"/>
                  <a:pt x="206725" y="181186"/>
                  <a:pt x="345579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直接连接符 165"/>
          <p:cNvSpPr/>
          <p:nvPr/>
        </p:nvSpPr>
        <p:spPr>
          <a:xfrm flipV="1">
            <a:off x="2700360" y="3484440"/>
            <a:ext cx="55080" cy="7200"/>
          </a:xfrm>
          <a:prstGeom prst="line">
            <a:avLst/>
          </a:prstGeom>
          <a:ln w="635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直接连接符 166"/>
          <p:cNvSpPr/>
          <p:nvPr/>
        </p:nvSpPr>
        <p:spPr>
          <a:xfrm flipH="1">
            <a:off x="2580840" y="3026520"/>
            <a:ext cx="861840" cy="498240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直接连接符 167"/>
          <p:cNvSpPr/>
          <p:nvPr/>
        </p:nvSpPr>
        <p:spPr>
          <a:xfrm>
            <a:off x="3467160" y="3033360"/>
            <a:ext cx="503280" cy="503280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直接连接符 169"/>
          <p:cNvSpPr/>
          <p:nvPr/>
        </p:nvSpPr>
        <p:spPr>
          <a:xfrm>
            <a:off x="3438720" y="2284920"/>
            <a:ext cx="3960" cy="349200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流程图: 联系 171"/>
          <p:cNvSpPr/>
          <p:nvPr/>
        </p:nvSpPr>
        <p:spPr>
          <a:xfrm>
            <a:off x="2873880" y="3389040"/>
            <a:ext cx="234720" cy="189720"/>
          </a:xfrm>
          <a:prstGeom prst="flowChartConnector">
            <a:avLst/>
          </a:prstGeom>
          <a:solidFill>
            <a:srgbClr val="ff0000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4" name="图片 670" descr="wifi.jpg"/>
          <p:cNvPicPr/>
          <p:nvPr/>
        </p:nvPicPr>
        <p:blipFill>
          <a:blip r:embed="rId2"/>
          <a:stretch/>
        </p:blipFill>
        <p:spPr>
          <a:xfrm flipH="1" rot="10800000">
            <a:off x="3797280" y="3815640"/>
            <a:ext cx="205560" cy="196560"/>
          </a:xfrm>
          <a:prstGeom prst="rect">
            <a:avLst/>
          </a:prstGeom>
          <a:ln w="9525">
            <a:noFill/>
          </a:ln>
        </p:spPr>
      </p:pic>
      <p:pic>
        <p:nvPicPr>
          <p:cNvPr id="805" name="图片 670" descr="wifi.jpg"/>
          <p:cNvPicPr/>
          <p:nvPr/>
        </p:nvPicPr>
        <p:blipFill>
          <a:blip r:embed="rId3"/>
          <a:stretch/>
        </p:blipFill>
        <p:spPr>
          <a:xfrm flipH="1" rot="10800000">
            <a:off x="2363040" y="3792960"/>
            <a:ext cx="205560" cy="196560"/>
          </a:xfrm>
          <a:prstGeom prst="rect">
            <a:avLst/>
          </a:prstGeom>
          <a:ln w="9525">
            <a:noFill/>
          </a:ln>
        </p:spPr>
      </p:pic>
      <p:sp>
        <p:nvSpPr>
          <p:cNvPr id="806" name="矩形 176"/>
          <p:cNvSpPr/>
          <p:nvPr/>
        </p:nvSpPr>
        <p:spPr>
          <a:xfrm>
            <a:off x="1125000" y="6050160"/>
            <a:ext cx="23148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zh-CN" sz="1200" spc="-1" strike="noStrike">
                <a:solidFill>
                  <a:srgbClr val="1d1d1a"/>
                </a:solidFill>
                <a:latin typeface="微软雅黑"/>
                <a:ea typeface="宋体"/>
              </a:rPr>
              <a:t>双发选收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200" spc="-1" strike="noStrike">
                <a:solidFill>
                  <a:srgbClr val="1d1d1a"/>
                </a:solidFill>
                <a:latin typeface="微软雅黑"/>
                <a:ea typeface="宋体"/>
              </a:rPr>
              <a:t>（应对强干扰、丢包高度敏感）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7" name="圆角矩形 177"/>
          <p:cNvSpPr/>
          <p:nvPr/>
        </p:nvSpPr>
        <p:spPr>
          <a:xfrm>
            <a:off x="1807200" y="5299560"/>
            <a:ext cx="851400" cy="546480"/>
          </a:xfrm>
          <a:prstGeom prst="roundRect">
            <a:avLst>
              <a:gd name="adj" fmla="val 16667"/>
            </a:avLst>
          </a:prstGeom>
          <a:noFill/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圆角矩形 178"/>
          <p:cNvSpPr/>
          <p:nvPr/>
        </p:nvSpPr>
        <p:spPr>
          <a:xfrm>
            <a:off x="4423320" y="5330880"/>
            <a:ext cx="796320" cy="546480"/>
          </a:xfrm>
          <a:prstGeom prst="roundRect">
            <a:avLst>
              <a:gd name="adj" fmla="val 16667"/>
            </a:avLst>
          </a:prstGeom>
          <a:noFill/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文本框 179"/>
          <p:cNvSpPr/>
          <p:nvPr/>
        </p:nvSpPr>
        <p:spPr>
          <a:xfrm>
            <a:off x="2369160" y="5100840"/>
            <a:ext cx="10976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微软雅黑"/>
                <a:ea typeface="宋体"/>
              </a:rPr>
              <a:t>Wi-Fi 6 CPE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810" name="组合 180"/>
          <p:cNvGrpSpPr/>
          <p:nvPr/>
        </p:nvGrpSpPr>
        <p:grpSpPr>
          <a:xfrm>
            <a:off x="2036520" y="5148000"/>
            <a:ext cx="319680" cy="90360"/>
            <a:chOff x="2036520" y="5148000"/>
            <a:chExt cx="319680" cy="90360"/>
          </a:xfrm>
        </p:grpSpPr>
        <p:sp>
          <p:nvSpPr>
            <p:cNvPr id="811" name="Freeform 504"/>
            <p:cNvSpPr/>
            <p:nvPr/>
          </p:nvSpPr>
          <p:spPr>
            <a:xfrm>
              <a:off x="2036520" y="5148000"/>
              <a:ext cx="319680" cy="90360"/>
            </a:xfrm>
            <a:custGeom>
              <a:avLst/>
              <a:gdLst/>
              <a:ahLst/>
              <a:rect l="l" t="t" r="r" b="b"/>
              <a:pathLst>
                <a:path w="472" h="122">
                  <a:moveTo>
                    <a:pt x="444" y="122"/>
                  </a:moveTo>
                  <a:lnTo>
                    <a:pt x="22" y="120"/>
                  </a:lnTo>
                  <a:lnTo>
                    <a:pt x="13" y="117"/>
                  </a:lnTo>
                  <a:lnTo>
                    <a:pt x="8" y="114"/>
                  </a:lnTo>
                  <a:lnTo>
                    <a:pt x="4" y="107"/>
                  </a:lnTo>
                  <a:lnTo>
                    <a:pt x="2" y="100"/>
                  </a:lnTo>
                  <a:lnTo>
                    <a:pt x="0" y="94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4" y="15"/>
                  </a:lnTo>
                  <a:lnTo>
                    <a:pt x="8" y="8"/>
                  </a:lnTo>
                  <a:lnTo>
                    <a:pt x="15" y="4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447" y="0"/>
                  </a:lnTo>
                  <a:lnTo>
                    <a:pt x="455" y="2"/>
                  </a:lnTo>
                  <a:lnTo>
                    <a:pt x="462" y="7"/>
                  </a:lnTo>
                  <a:lnTo>
                    <a:pt x="467" y="12"/>
                  </a:lnTo>
                  <a:lnTo>
                    <a:pt x="470" y="20"/>
                  </a:lnTo>
                  <a:lnTo>
                    <a:pt x="472" y="27"/>
                  </a:lnTo>
                  <a:lnTo>
                    <a:pt x="472" y="28"/>
                  </a:lnTo>
                  <a:lnTo>
                    <a:pt x="472" y="94"/>
                  </a:lnTo>
                  <a:lnTo>
                    <a:pt x="472" y="100"/>
                  </a:lnTo>
                  <a:lnTo>
                    <a:pt x="469" y="107"/>
                  </a:lnTo>
                  <a:lnTo>
                    <a:pt x="464" y="114"/>
                  </a:lnTo>
                  <a:lnTo>
                    <a:pt x="457" y="119"/>
                  </a:lnTo>
                  <a:lnTo>
                    <a:pt x="452" y="120"/>
                  </a:lnTo>
                  <a:lnTo>
                    <a:pt x="444" y="122"/>
                  </a:lnTo>
                  <a:close/>
                  <a:moveTo>
                    <a:pt x="444" y="8"/>
                  </a:moveTo>
                  <a:lnTo>
                    <a:pt x="27" y="8"/>
                  </a:lnTo>
                  <a:lnTo>
                    <a:pt x="20" y="10"/>
                  </a:lnTo>
                  <a:lnTo>
                    <a:pt x="13" y="15"/>
                  </a:lnTo>
                  <a:lnTo>
                    <a:pt x="10" y="22"/>
                  </a:lnTo>
                  <a:lnTo>
                    <a:pt x="8" y="28"/>
                  </a:lnTo>
                  <a:lnTo>
                    <a:pt x="10" y="100"/>
                  </a:lnTo>
                  <a:lnTo>
                    <a:pt x="13" y="107"/>
                  </a:lnTo>
                  <a:lnTo>
                    <a:pt x="18" y="110"/>
                  </a:lnTo>
                  <a:lnTo>
                    <a:pt x="27" y="112"/>
                  </a:lnTo>
                  <a:lnTo>
                    <a:pt x="28" y="114"/>
                  </a:lnTo>
                  <a:lnTo>
                    <a:pt x="446" y="112"/>
                  </a:lnTo>
                  <a:lnTo>
                    <a:pt x="452" y="110"/>
                  </a:lnTo>
                  <a:lnTo>
                    <a:pt x="459" y="107"/>
                  </a:lnTo>
                  <a:lnTo>
                    <a:pt x="462" y="100"/>
                  </a:lnTo>
                  <a:lnTo>
                    <a:pt x="464" y="94"/>
                  </a:lnTo>
                  <a:lnTo>
                    <a:pt x="462" y="22"/>
                  </a:lnTo>
                  <a:lnTo>
                    <a:pt x="459" y="13"/>
                  </a:lnTo>
                  <a:lnTo>
                    <a:pt x="452" y="10"/>
                  </a:lnTo>
                  <a:lnTo>
                    <a:pt x="446" y="8"/>
                  </a:lnTo>
                  <a:lnTo>
                    <a:pt x="444" y="8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b0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Freeform 511"/>
            <p:cNvSpPr/>
            <p:nvPr/>
          </p:nvSpPr>
          <p:spPr>
            <a:xfrm>
              <a:off x="2163960" y="5182200"/>
              <a:ext cx="24840" cy="20520"/>
            </a:xfrm>
            <a:custGeom>
              <a:avLst/>
              <a:gdLst/>
              <a:ahLst/>
              <a:rect l="l" t="t" r="r" b="b"/>
              <a:pathLst>
                <a:path w="37" h="28">
                  <a:moveTo>
                    <a:pt x="37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28"/>
                  </a:lnTo>
                  <a:close/>
                  <a:moveTo>
                    <a:pt x="9" y="20"/>
                  </a:moveTo>
                  <a:lnTo>
                    <a:pt x="29" y="20"/>
                  </a:lnTo>
                  <a:lnTo>
                    <a:pt x="29" y="8"/>
                  </a:lnTo>
                  <a:lnTo>
                    <a:pt x="9" y="8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b0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Freeform 512"/>
            <p:cNvSpPr/>
            <p:nvPr/>
          </p:nvSpPr>
          <p:spPr>
            <a:xfrm>
              <a:off x="2129400" y="5182200"/>
              <a:ext cx="24840" cy="20520"/>
            </a:xfrm>
            <a:custGeom>
              <a:avLst/>
              <a:gdLst/>
              <a:ahLst/>
              <a:rect l="l" t="t" r="r" b="b"/>
              <a:pathLst>
                <a:path w="37" h="28">
                  <a:moveTo>
                    <a:pt x="37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28"/>
                  </a:lnTo>
                  <a:close/>
                  <a:moveTo>
                    <a:pt x="9" y="20"/>
                  </a:moveTo>
                  <a:lnTo>
                    <a:pt x="29" y="20"/>
                  </a:lnTo>
                  <a:lnTo>
                    <a:pt x="29" y="8"/>
                  </a:lnTo>
                  <a:lnTo>
                    <a:pt x="9" y="8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b0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Freeform 513"/>
            <p:cNvSpPr/>
            <p:nvPr/>
          </p:nvSpPr>
          <p:spPr>
            <a:xfrm>
              <a:off x="2094840" y="5182200"/>
              <a:ext cx="24840" cy="20520"/>
            </a:xfrm>
            <a:custGeom>
              <a:avLst/>
              <a:gdLst/>
              <a:ahLst/>
              <a:rect l="l" t="t" r="r" b="b"/>
              <a:pathLst>
                <a:path w="37" h="28">
                  <a:moveTo>
                    <a:pt x="37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28"/>
                  </a:lnTo>
                  <a:close/>
                  <a:moveTo>
                    <a:pt x="10" y="20"/>
                  </a:moveTo>
                  <a:lnTo>
                    <a:pt x="29" y="20"/>
                  </a:lnTo>
                  <a:lnTo>
                    <a:pt x="29" y="8"/>
                  </a:lnTo>
                  <a:lnTo>
                    <a:pt x="10" y="8"/>
                  </a:lnTo>
                  <a:lnTo>
                    <a:pt x="10" y="20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b0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Freeform 514"/>
            <p:cNvSpPr/>
            <p:nvPr/>
          </p:nvSpPr>
          <p:spPr>
            <a:xfrm>
              <a:off x="2305080" y="5178240"/>
              <a:ext cx="25560" cy="28080"/>
            </a:xfrm>
            <a:custGeom>
              <a:avLst/>
              <a:gdLst/>
              <a:ahLst/>
              <a:rect l="l" t="t" r="r" b="b"/>
              <a:pathLst>
                <a:path w="38" h="38">
                  <a:moveTo>
                    <a:pt x="20" y="38"/>
                  </a:moveTo>
                  <a:lnTo>
                    <a:pt x="13" y="38"/>
                  </a:lnTo>
                  <a:lnTo>
                    <a:pt x="7" y="35"/>
                  </a:lnTo>
                  <a:lnTo>
                    <a:pt x="3" y="28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5" y="7"/>
                  </a:lnTo>
                  <a:lnTo>
                    <a:pt x="10" y="4"/>
                  </a:lnTo>
                  <a:lnTo>
                    <a:pt x="15" y="2"/>
                  </a:lnTo>
                  <a:lnTo>
                    <a:pt x="20" y="0"/>
                  </a:lnTo>
                  <a:lnTo>
                    <a:pt x="27" y="2"/>
                  </a:lnTo>
                  <a:lnTo>
                    <a:pt x="33" y="7"/>
                  </a:lnTo>
                  <a:lnTo>
                    <a:pt x="36" y="12"/>
                  </a:lnTo>
                  <a:lnTo>
                    <a:pt x="38" y="18"/>
                  </a:lnTo>
                  <a:lnTo>
                    <a:pt x="38" y="20"/>
                  </a:lnTo>
                  <a:lnTo>
                    <a:pt x="36" y="27"/>
                  </a:lnTo>
                  <a:lnTo>
                    <a:pt x="33" y="33"/>
                  </a:lnTo>
                  <a:lnTo>
                    <a:pt x="27" y="36"/>
                  </a:lnTo>
                  <a:lnTo>
                    <a:pt x="20" y="38"/>
                  </a:lnTo>
                  <a:close/>
                  <a:moveTo>
                    <a:pt x="20" y="10"/>
                  </a:moveTo>
                  <a:lnTo>
                    <a:pt x="13" y="10"/>
                  </a:lnTo>
                  <a:lnTo>
                    <a:pt x="10" y="15"/>
                  </a:lnTo>
                  <a:lnTo>
                    <a:pt x="8" y="18"/>
                  </a:lnTo>
                  <a:lnTo>
                    <a:pt x="12" y="25"/>
                  </a:lnTo>
                  <a:lnTo>
                    <a:pt x="17" y="30"/>
                  </a:lnTo>
                  <a:lnTo>
                    <a:pt x="20" y="30"/>
                  </a:lnTo>
                  <a:lnTo>
                    <a:pt x="25" y="28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13"/>
                  </a:lnTo>
                  <a:lnTo>
                    <a:pt x="23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b0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16" name="图片 670" descr="wifi.jpg"/>
          <p:cNvPicPr/>
          <p:nvPr/>
        </p:nvPicPr>
        <p:blipFill>
          <a:blip r:embed="rId4"/>
          <a:stretch/>
        </p:blipFill>
        <p:spPr>
          <a:xfrm flipH="1">
            <a:off x="2030760" y="4963680"/>
            <a:ext cx="205560" cy="196560"/>
          </a:xfrm>
          <a:prstGeom prst="rect">
            <a:avLst/>
          </a:prstGeom>
          <a:ln w="9525">
            <a:noFill/>
          </a:ln>
        </p:spPr>
      </p:pic>
      <p:pic>
        <p:nvPicPr>
          <p:cNvPr id="817" name="图片 670" descr="wifi.jpg"/>
          <p:cNvPicPr/>
          <p:nvPr/>
        </p:nvPicPr>
        <p:blipFill>
          <a:blip r:embed="rId5"/>
          <a:stretch/>
        </p:blipFill>
        <p:spPr>
          <a:xfrm flipH="1">
            <a:off x="4693320" y="5161680"/>
            <a:ext cx="205560" cy="196560"/>
          </a:xfrm>
          <a:prstGeom prst="rect">
            <a:avLst/>
          </a:prstGeom>
          <a:ln w="9525">
            <a:noFill/>
          </a:ln>
        </p:spPr>
      </p:pic>
      <p:sp>
        <p:nvSpPr>
          <p:cNvPr id="818" name="任意多边形 195"/>
          <p:cNvSpPr/>
          <p:nvPr/>
        </p:nvSpPr>
        <p:spPr>
          <a:xfrm>
            <a:off x="2280600" y="4049640"/>
            <a:ext cx="395280" cy="996840"/>
          </a:xfrm>
          <a:custGeom>
            <a:avLst/>
            <a:gdLst/>
            <a:ahLst/>
            <a:rect l="l" t="t" r="r" b="b"/>
            <a:pathLst>
              <a:path w="509531" h="1126836">
                <a:moveTo>
                  <a:pt x="0" y="1126836"/>
                </a:moveTo>
                <a:cubicBezTo>
                  <a:pt x="205509" y="999066"/>
                  <a:pt x="411018" y="871297"/>
                  <a:pt x="480291" y="683491"/>
                </a:cubicBezTo>
                <a:cubicBezTo>
                  <a:pt x="549564" y="495685"/>
                  <a:pt x="482600" y="247842"/>
                  <a:pt x="415636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819" name="图片 196" descr=""/>
          <p:cNvPicPr/>
          <p:nvPr/>
        </p:nvPicPr>
        <p:blipFill>
          <a:blip r:embed="rId6"/>
          <a:stretch/>
        </p:blipFill>
        <p:spPr>
          <a:xfrm>
            <a:off x="1954080" y="5338080"/>
            <a:ext cx="702360" cy="450720"/>
          </a:xfrm>
          <a:prstGeom prst="rect">
            <a:avLst/>
          </a:prstGeom>
          <a:ln w="0">
            <a:noFill/>
          </a:ln>
        </p:spPr>
      </p:pic>
      <p:pic>
        <p:nvPicPr>
          <p:cNvPr id="820" name="图片 197" descr=""/>
          <p:cNvPicPr/>
          <p:nvPr/>
        </p:nvPicPr>
        <p:blipFill>
          <a:blip r:embed="rId7"/>
          <a:stretch/>
        </p:blipFill>
        <p:spPr>
          <a:xfrm>
            <a:off x="4495320" y="5358240"/>
            <a:ext cx="702360" cy="450720"/>
          </a:xfrm>
          <a:prstGeom prst="rect">
            <a:avLst/>
          </a:prstGeom>
          <a:ln w="0">
            <a:noFill/>
          </a:ln>
        </p:spPr>
      </p:pic>
      <p:sp>
        <p:nvSpPr>
          <p:cNvPr id="821" name="云形 220"/>
          <p:cNvSpPr/>
          <p:nvPr/>
        </p:nvSpPr>
        <p:spPr>
          <a:xfrm>
            <a:off x="1754280" y="1933920"/>
            <a:ext cx="3573000" cy="1220040"/>
          </a:xfrm>
          <a:prstGeom prst="cloud">
            <a:avLst/>
          </a:prstGeom>
          <a:gradFill rotWithShape="0">
            <a:gsLst>
              <a:gs pos="0">
                <a:srgbClr val="666666">
                  <a:alpha val="0"/>
                </a:srgbClr>
              </a:gs>
              <a:gs pos="100000">
                <a:srgbClr val="616161">
                  <a:alpha val="40000"/>
                </a:srgbClr>
              </a:gs>
            </a:gsLst>
            <a:lin ang="2700000"/>
          </a:gradFill>
          <a:ln w="6350">
            <a:solidFill>
              <a:srgbClr val="d3d3d3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22" name="组合 269"/>
          <p:cNvGrpSpPr/>
          <p:nvPr/>
        </p:nvGrpSpPr>
        <p:grpSpPr>
          <a:xfrm>
            <a:off x="3166560" y="2152440"/>
            <a:ext cx="544680" cy="184680"/>
            <a:chOff x="3166560" y="2152440"/>
            <a:chExt cx="544680" cy="184680"/>
          </a:xfrm>
        </p:grpSpPr>
        <p:sp>
          <p:nvSpPr>
            <p:cNvPr id="823" name="Freeform 71"/>
            <p:cNvSpPr/>
            <p:nvPr/>
          </p:nvSpPr>
          <p:spPr>
            <a:xfrm>
              <a:off x="3166560" y="2152440"/>
              <a:ext cx="544680" cy="177120"/>
            </a:xfrm>
            <a:custGeom>
              <a:avLst/>
              <a:gdLst/>
              <a:ahLst/>
              <a:rect l="l" t="t" r="r" b="b"/>
              <a:pathLst>
                <a:path w="2355" h="767">
                  <a:moveTo>
                    <a:pt x="2304" y="767"/>
                  </a:moveTo>
                  <a:lnTo>
                    <a:pt x="2304" y="767"/>
                  </a:lnTo>
                  <a:lnTo>
                    <a:pt x="2095" y="767"/>
                  </a:lnTo>
                  <a:cubicBezTo>
                    <a:pt x="2077" y="767"/>
                    <a:pt x="2062" y="752"/>
                    <a:pt x="2062" y="734"/>
                  </a:cubicBezTo>
                  <a:cubicBezTo>
                    <a:pt x="2062" y="715"/>
                    <a:pt x="2077" y="700"/>
                    <a:pt x="2095" y="700"/>
                  </a:cubicBezTo>
                  <a:lnTo>
                    <a:pt x="2288" y="700"/>
                  </a:lnTo>
                  <a:lnTo>
                    <a:pt x="2288" y="66"/>
                  </a:lnTo>
                  <a:lnTo>
                    <a:pt x="67" y="66"/>
                  </a:lnTo>
                  <a:lnTo>
                    <a:pt x="67" y="700"/>
                  </a:lnTo>
                  <a:lnTo>
                    <a:pt x="1895" y="700"/>
                  </a:lnTo>
                  <a:cubicBezTo>
                    <a:pt x="1913" y="700"/>
                    <a:pt x="1928" y="715"/>
                    <a:pt x="1928" y="734"/>
                  </a:cubicBezTo>
                  <a:cubicBezTo>
                    <a:pt x="1928" y="752"/>
                    <a:pt x="1913" y="767"/>
                    <a:pt x="1895" y="767"/>
                  </a:cubicBezTo>
                  <a:lnTo>
                    <a:pt x="51" y="767"/>
                  </a:lnTo>
                  <a:cubicBezTo>
                    <a:pt x="23" y="767"/>
                    <a:pt x="0" y="744"/>
                    <a:pt x="0" y="716"/>
                  </a:cubicBezTo>
                  <a:lnTo>
                    <a:pt x="0" y="51"/>
                  </a:lnTo>
                  <a:cubicBezTo>
                    <a:pt x="0" y="23"/>
                    <a:pt x="23" y="0"/>
                    <a:pt x="51" y="0"/>
                  </a:cubicBezTo>
                  <a:lnTo>
                    <a:pt x="2304" y="0"/>
                  </a:lnTo>
                  <a:cubicBezTo>
                    <a:pt x="2332" y="0"/>
                    <a:pt x="2355" y="23"/>
                    <a:pt x="2355" y="51"/>
                  </a:cubicBezTo>
                  <a:lnTo>
                    <a:pt x="2355" y="716"/>
                  </a:lnTo>
                  <a:cubicBezTo>
                    <a:pt x="2355" y="744"/>
                    <a:pt x="2332" y="767"/>
                    <a:pt x="2304" y="767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Freeform 72"/>
            <p:cNvSpPr/>
            <p:nvPr/>
          </p:nvSpPr>
          <p:spPr>
            <a:xfrm>
              <a:off x="3587040" y="2306160"/>
              <a:ext cx="32040" cy="30960"/>
            </a:xfrm>
            <a:custGeom>
              <a:avLst/>
              <a:gdLst/>
              <a:ahLst/>
              <a:rect l="l" t="t" r="r" b="b"/>
              <a:pathLst>
                <a:path w="139" h="139">
                  <a:moveTo>
                    <a:pt x="70" y="139"/>
                  </a:moveTo>
                  <a:lnTo>
                    <a:pt x="70" y="139"/>
                  </a:lnTo>
                  <a:cubicBezTo>
                    <a:pt x="31" y="139"/>
                    <a:pt x="0" y="108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8" y="0"/>
                    <a:pt x="139" y="31"/>
                    <a:pt x="139" y="70"/>
                  </a:cubicBezTo>
                  <a:cubicBezTo>
                    <a:pt x="139" y="108"/>
                    <a:pt x="108" y="139"/>
                    <a:pt x="70" y="139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Freeform 73"/>
            <p:cNvSpPr/>
            <p:nvPr/>
          </p:nvSpPr>
          <p:spPr>
            <a:xfrm>
              <a:off x="3637080" y="2306160"/>
              <a:ext cx="31320" cy="30960"/>
            </a:xfrm>
            <a:custGeom>
              <a:avLst/>
              <a:gdLst/>
              <a:ahLst/>
              <a:rect l="l" t="t" r="r" b="b"/>
              <a:pathLst>
                <a:path w="139" h="139">
                  <a:moveTo>
                    <a:pt x="70" y="139"/>
                  </a:moveTo>
                  <a:lnTo>
                    <a:pt x="70" y="139"/>
                  </a:lnTo>
                  <a:cubicBezTo>
                    <a:pt x="31" y="139"/>
                    <a:pt x="0" y="108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8" y="0"/>
                    <a:pt x="139" y="31"/>
                    <a:pt x="139" y="70"/>
                  </a:cubicBezTo>
                  <a:cubicBezTo>
                    <a:pt x="139" y="108"/>
                    <a:pt x="108" y="139"/>
                    <a:pt x="70" y="139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Freeform 74"/>
            <p:cNvSpPr/>
            <p:nvPr/>
          </p:nvSpPr>
          <p:spPr>
            <a:xfrm>
              <a:off x="3207600" y="2184840"/>
              <a:ext cx="38160" cy="38160"/>
            </a:xfrm>
            <a:custGeom>
              <a:avLst/>
              <a:gdLst/>
              <a:ahLst/>
              <a:rect l="l" t="t" r="r" b="b"/>
              <a:pathLst>
                <a:path w="166" h="165">
                  <a:moveTo>
                    <a:pt x="83" y="0"/>
                  </a:move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5"/>
                    <a:pt x="83" y="165"/>
                  </a:cubicBezTo>
                  <a:cubicBezTo>
                    <a:pt x="128" y="165"/>
                    <a:pt x="166" y="128"/>
                    <a:pt x="166" y="82"/>
                  </a:cubicBezTo>
                  <a:cubicBezTo>
                    <a:pt x="166" y="37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Freeform 75"/>
            <p:cNvSpPr/>
            <p:nvPr/>
          </p:nvSpPr>
          <p:spPr>
            <a:xfrm>
              <a:off x="3581640" y="2184840"/>
              <a:ext cx="38160" cy="38160"/>
            </a:xfrm>
            <a:custGeom>
              <a:avLst/>
              <a:gdLst/>
              <a:ahLst/>
              <a:rect l="l" t="t" r="r" b="b"/>
              <a:pathLst>
                <a:path w="165" h="165">
                  <a:moveTo>
                    <a:pt x="83" y="0"/>
                  </a:move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5"/>
                    <a:pt x="83" y="165"/>
                  </a:cubicBezTo>
                  <a:cubicBezTo>
                    <a:pt x="128" y="165"/>
                    <a:pt x="165" y="128"/>
                    <a:pt x="165" y="82"/>
                  </a:cubicBezTo>
                  <a:cubicBezTo>
                    <a:pt x="165" y="37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Freeform 76"/>
            <p:cNvSpPr/>
            <p:nvPr/>
          </p:nvSpPr>
          <p:spPr>
            <a:xfrm>
              <a:off x="3581640" y="2246760"/>
              <a:ext cx="38160" cy="38160"/>
            </a:xfrm>
            <a:custGeom>
              <a:avLst/>
              <a:gdLst/>
              <a:ahLst/>
              <a:rect l="l" t="t" r="r" b="b"/>
              <a:pathLst>
                <a:path w="165" h="166">
                  <a:moveTo>
                    <a:pt x="83" y="0"/>
                  </a:moveTo>
                  <a:lnTo>
                    <a:pt x="83" y="0"/>
                  </a:ln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8" y="166"/>
                    <a:pt x="165" y="129"/>
                    <a:pt x="165" y="83"/>
                  </a:cubicBezTo>
                  <a:cubicBezTo>
                    <a:pt x="165" y="37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Freeform 77"/>
            <p:cNvSpPr/>
            <p:nvPr/>
          </p:nvSpPr>
          <p:spPr>
            <a:xfrm>
              <a:off x="3211200" y="2237400"/>
              <a:ext cx="30240" cy="48600"/>
            </a:xfrm>
            <a:custGeom>
              <a:avLst/>
              <a:gdLst/>
              <a:ahLst/>
              <a:rect l="l" t="t" r="r" b="b"/>
              <a:pathLst>
                <a:path w="133" h="213">
                  <a:moveTo>
                    <a:pt x="27" y="186"/>
                  </a:moveTo>
                  <a:lnTo>
                    <a:pt x="27" y="186"/>
                  </a:lnTo>
                  <a:lnTo>
                    <a:pt x="106" y="186"/>
                  </a:lnTo>
                  <a:lnTo>
                    <a:pt x="106" y="27"/>
                  </a:lnTo>
                  <a:lnTo>
                    <a:pt x="27" y="27"/>
                  </a:lnTo>
                  <a:lnTo>
                    <a:pt x="27" y="186"/>
                  </a:lnTo>
                  <a:close/>
                  <a:moveTo>
                    <a:pt x="133" y="213"/>
                  </a:moveTo>
                  <a:lnTo>
                    <a:pt x="133" y="213"/>
                  </a:lnTo>
                  <a:lnTo>
                    <a:pt x="0" y="213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13"/>
                  </a:ln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Freeform 78"/>
            <p:cNvSpPr/>
            <p:nvPr/>
          </p:nvSpPr>
          <p:spPr>
            <a:xfrm>
              <a:off x="3227040" y="2240640"/>
              <a:ext cx="11880" cy="42480"/>
            </a:xfrm>
            <a:custGeom>
              <a:avLst/>
              <a:gdLst/>
              <a:ahLst/>
              <a:rect l="l" t="t" r="r" b="b"/>
              <a:pathLst>
                <a:path w="52" h="185">
                  <a:moveTo>
                    <a:pt x="52" y="185"/>
                  </a:moveTo>
                  <a:lnTo>
                    <a:pt x="52" y="185"/>
                  </a:lnTo>
                  <a:lnTo>
                    <a:pt x="0" y="185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85"/>
                  </a:ln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Freeform 79"/>
            <p:cNvSpPr/>
            <p:nvPr/>
          </p:nvSpPr>
          <p:spPr>
            <a:xfrm>
              <a:off x="3302280" y="2240640"/>
              <a:ext cx="47880" cy="38160"/>
            </a:xfrm>
            <a:custGeom>
              <a:avLst/>
              <a:gdLst/>
              <a:ahLst/>
              <a:rect l="l" t="t" r="r" b="b"/>
              <a:pathLst>
                <a:path w="208" h="166">
                  <a:moveTo>
                    <a:pt x="52" y="112"/>
                  </a:moveTo>
                  <a:lnTo>
                    <a:pt x="52" y="112"/>
                  </a:lnTo>
                  <a:lnTo>
                    <a:pt x="52" y="166"/>
                  </a:lnTo>
                  <a:lnTo>
                    <a:pt x="157" y="166"/>
                  </a:lnTo>
                  <a:lnTo>
                    <a:pt x="157" y="112"/>
                  </a:lnTo>
                  <a:lnTo>
                    <a:pt x="208" y="112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52" y="112"/>
                  </a:ln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Freeform 80"/>
            <p:cNvSpPr/>
            <p:nvPr/>
          </p:nvSpPr>
          <p:spPr>
            <a:xfrm>
              <a:off x="3360240" y="2240640"/>
              <a:ext cx="47880" cy="38160"/>
            </a:xfrm>
            <a:custGeom>
              <a:avLst/>
              <a:gdLst/>
              <a:ahLst/>
              <a:rect l="l" t="t" r="r" b="b"/>
              <a:pathLst>
                <a:path w="208" h="166">
                  <a:moveTo>
                    <a:pt x="51" y="112"/>
                  </a:moveTo>
                  <a:lnTo>
                    <a:pt x="51" y="112"/>
                  </a:lnTo>
                  <a:lnTo>
                    <a:pt x="51" y="166"/>
                  </a:lnTo>
                  <a:lnTo>
                    <a:pt x="156" y="166"/>
                  </a:lnTo>
                  <a:lnTo>
                    <a:pt x="156" y="112"/>
                  </a:lnTo>
                  <a:lnTo>
                    <a:pt x="208" y="112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51" y="112"/>
                  </a:ln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Freeform 81"/>
            <p:cNvSpPr/>
            <p:nvPr/>
          </p:nvSpPr>
          <p:spPr>
            <a:xfrm>
              <a:off x="3516840" y="2184840"/>
              <a:ext cx="47880" cy="38160"/>
            </a:xfrm>
            <a:custGeom>
              <a:avLst/>
              <a:gdLst/>
              <a:ahLst/>
              <a:rect l="l" t="t" r="r" b="b"/>
              <a:pathLst>
                <a:path w="208" h="167">
                  <a:moveTo>
                    <a:pt x="157" y="55"/>
                  </a:moveTo>
                  <a:lnTo>
                    <a:pt x="157" y="55"/>
                  </a:lnTo>
                  <a:lnTo>
                    <a:pt x="157" y="0"/>
                  </a:lnTo>
                  <a:lnTo>
                    <a:pt x="52" y="0"/>
                  </a:lnTo>
                  <a:lnTo>
                    <a:pt x="52" y="55"/>
                  </a:lnTo>
                  <a:lnTo>
                    <a:pt x="0" y="55"/>
                  </a:lnTo>
                  <a:lnTo>
                    <a:pt x="0" y="167"/>
                  </a:lnTo>
                  <a:lnTo>
                    <a:pt x="208" y="167"/>
                  </a:lnTo>
                  <a:lnTo>
                    <a:pt x="208" y="55"/>
                  </a:lnTo>
                  <a:lnTo>
                    <a:pt x="157" y="55"/>
                  </a:ln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Freeform 82"/>
            <p:cNvSpPr/>
            <p:nvPr/>
          </p:nvSpPr>
          <p:spPr>
            <a:xfrm>
              <a:off x="3201480" y="2292480"/>
              <a:ext cx="11880" cy="12600"/>
            </a:xfrm>
            <a:custGeom>
              <a:avLst/>
              <a:gdLst/>
              <a:ahLst/>
              <a:rect l="l" t="t" r="r" b="b"/>
              <a:pathLst>
                <a:path w="54" h="56">
                  <a:moveTo>
                    <a:pt x="13" y="23"/>
                  </a:moveTo>
                  <a:lnTo>
                    <a:pt x="13" y="23"/>
                  </a:lnTo>
                  <a:lnTo>
                    <a:pt x="41" y="23"/>
                  </a:lnTo>
                  <a:lnTo>
                    <a:pt x="41" y="0"/>
                  </a:lnTo>
                  <a:lnTo>
                    <a:pt x="54" y="0"/>
                  </a:lnTo>
                  <a:lnTo>
                    <a:pt x="54" y="56"/>
                  </a:lnTo>
                  <a:lnTo>
                    <a:pt x="41" y="56"/>
                  </a:lnTo>
                  <a:lnTo>
                    <a:pt x="41" y="32"/>
                  </a:lnTo>
                  <a:lnTo>
                    <a:pt x="13" y="32"/>
                  </a:lnTo>
                  <a:lnTo>
                    <a:pt x="13" y="56"/>
                  </a:lnTo>
                  <a:lnTo>
                    <a:pt x="0" y="56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23"/>
                  </a:ln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Freeform 83"/>
            <p:cNvSpPr/>
            <p:nvPr/>
          </p:nvSpPr>
          <p:spPr>
            <a:xfrm>
              <a:off x="3216240" y="2292480"/>
              <a:ext cx="11880" cy="12600"/>
            </a:xfrm>
            <a:custGeom>
              <a:avLst/>
              <a:gdLst/>
              <a:ahLst/>
              <a:rect l="l" t="t" r="r" b="b"/>
              <a:pathLst>
                <a:path w="53" h="56">
                  <a:moveTo>
                    <a:pt x="13" y="33"/>
                  </a:moveTo>
                  <a:lnTo>
                    <a:pt x="13" y="33"/>
                  </a:lnTo>
                  <a:cubicBezTo>
                    <a:pt x="13" y="43"/>
                    <a:pt x="16" y="47"/>
                    <a:pt x="27" y="47"/>
                  </a:cubicBezTo>
                  <a:cubicBezTo>
                    <a:pt x="37" y="47"/>
                    <a:pt x="40" y="43"/>
                    <a:pt x="40" y="33"/>
                  </a:cubicBezTo>
                  <a:lnTo>
                    <a:pt x="40" y="0"/>
                  </a:lnTo>
                  <a:lnTo>
                    <a:pt x="53" y="0"/>
                  </a:lnTo>
                  <a:lnTo>
                    <a:pt x="53" y="34"/>
                  </a:lnTo>
                  <a:cubicBezTo>
                    <a:pt x="53" y="41"/>
                    <a:pt x="52" y="46"/>
                    <a:pt x="49" y="49"/>
                  </a:cubicBezTo>
                  <a:cubicBezTo>
                    <a:pt x="44" y="54"/>
                    <a:pt x="37" y="56"/>
                    <a:pt x="27" y="56"/>
                  </a:cubicBezTo>
                  <a:cubicBezTo>
                    <a:pt x="16" y="56"/>
                    <a:pt x="9" y="54"/>
                    <a:pt x="4" y="49"/>
                  </a:cubicBezTo>
                  <a:cubicBezTo>
                    <a:pt x="1" y="46"/>
                    <a:pt x="0" y="41"/>
                    <a:pt x="0" y="3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13" y="33"/>
                  </a:ln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Freeform 84"/>
            <p:cNvSpPr/>
            <p:nvPr/>
          </p:nvSpPr>
          <p:spPr>
            <a:xfrm>
              <a:off x="3228840" y="2292480"/>
              <a:ext cx="14400" cy="12600"/>
            </a:xfrm>
            <a:custGeom>
              <a:avLst/>
              <a:gdLst/>
              <a:ahLst/>
              <a:rect l="l" t="t" r="r" b="b"/>
              <a:pathLst>
                <a:path w="65" h="56">
                  <a:moveTo>
                    <a:pt x="23" y="33"/>
                  </a:moveTo>
                  <a:lnTo>
                    <a:pt x="23" y="33"/>
                  </a:lnTo>
                  <a:lnTo>
                    <a:pt x="41" y="33"/>
                  </a:lnTo>
                  <a:lnTo>
                    <a:pt x="32" y="11"/>
                  </a:lnTo>
                  <a:lnTo>
                    <a:pt x="23" y="33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5" y="56"/>
                  </a:lnTo>
                  <a:lnTo>
                    <a:pt x="51" y="56"/>
                  </a:lnTo>
                  <a:lnTo>
                    <a:pt x="45" y="42"/>
                  </a:lnTo>
                  <a:lnTo>
                    <a:pt x="19" y="42"/>
                  </a:lnTo>
                  <a:lnTo>
                    <a:pt x="14" y="56"/>
                  </a:lnTo>
                  <a:lnTo>
                    <a:pt x="0" y="56"/>
                  </a:lnTo>
                  <a:lnTo>
                    <a:pt x="26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Freeform 85"/>
            <p:cNvSpPr/>
            <p:nvPr/>
          </p:nvSpPr>
          <p:spPr>
            <a:xfrm>
              <a:off x="3241800" y="2292480"/>
              <a:ext cx="21600" cy="12600"/>
            </a:xfrm>
            <a:custGeom>
              <a:avLst/>
              <a:gdLst/>
              <a:ahLst/>
              <a:rect l="l" t="t" r="r" b="b"/>
              <a:pathLst>
                <a:path w="94" h="56">
                  <a:moveTo>
                    <a:pt x="14" y="0"/>
                  </a:moveTo>
                  <a:lnTo>
                    <a:pt x="14" y="0"/>
                  </a:lnTo>
                  <a:lnTo>
                    <a:pt x="28" y="43"/>
                  </a:lnTo>
                  <a:lnTo>
                    <a:pt x="40" y="0"/>
                  </a:lnTo>
                  <a:lnTo>
                    <a:pt x="55" y="0"/>
                  </a:lnTo>
                  <a:lnTo>
                    <a:pt x="68" y="43"/>
                  </a:lnTo>
                  <a:lnTo>
                    <a:pt x="81" y="0"/>
                  </a:lnTo>
                  <a:lnTo>
                    <a:pt x="94" y="0"/>
                  </a:lnTo>
                  <a:lnTo>
                    <a:pt x="76" y="56"/>
                  </a:lnTo>
                  <a:lnTo>
                    <a:pt x="60" y="56"/>
                  </a:lnTo>
                  <a:lnTo>
                    <a:pt x="47" y="14"/>
                  </a:lnTo>
                  <a:lnTo>
                    <a:pt x="36" y="56"/>
                  </a:lnTo>
                  <a:lnTo>
                    <a:pt x="20" y="56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Freeform 86"/>
            <p:cNvSpPr/>
            <p:nvPr/>
          </p:nvSpPr>
          <p:spPr>
            <a:xfrm>
              <a:off x="3264480" y="2292480"/>
              <a:ext cx="11160" cy="12600"/>
            </a:xfrm>
            <a:custGeom>
              <a:avLst/>
              <a:gdLst/>
              <a:ahLst/>
              <a:rect l="l" t="t" r="r" b="b"/>
              <a:pathLst>
                <a:path w="50" h="56">
                  <a:moveTo>
                    <a:pt x="14" y="23"/>
                  </a:moveTo>
                  <a:lnTo>
                    <a:pt x="14" y="23"/>
                  </a:lnTo>
                  <a:lnTo>
                    <a:pt x="50" y="23"/>
                  </a:lnTo>
                  <a:lnTo>
                    <a:pt x="50" y="32"/>
                  </a:lnTo>
                  <a:lnTo>
                    <a:pt x="14" y="32"/>
                  </a:lnTo>
                  <a:cubicBezTo>
                    <a:pt x="14" y="42"/>
                    <a:pt x="19" y="46"/>
                    <a:pt x="29" y="46"/>
                  </a:cubicBezTo>
                  <a:lnTo>
                    <a:pt x="50" y="46"/>
                  </a:lnTo>
                  <a:lnTo>
                    <a:pt x="50" y="56"/>
                  </a:lnTo>
                  <a:lnTo>
                    <a:pt x="28" y="56"/>
                  </a:lnTo>
                  <a:cubicBezTo>
                    <a:pt x="21" y="56"/>
                    <a:pt x="15" y="55"/>
                    <a:pt x="9" y="51"/>
                  </a:cubicBezTo>
                  <a:cubicBezTo>
                    <a:pt x="3" y="46"/>
                    <a:pt x="0" y="39"/>
                    <a:pt x="0" y="29"/>
                  </a:cubicBezTo>
                  <a:cubicBezTo>
                    <a:pt x="0" y="9"/>
                    <a:pt x="9" y="0"/>
                    <a:pt x="29" y="0"/>
                  </a:cubicBezTo>
                  <a:lnTo>
                    <a:pt x="50" y="0"/>
                  </a:lnTo>
                  <a:lnTo>
                    <a:pt x="50" y="10"/>
                  </a:lnTo>
                  <a:lnTo>
                    <a:pt x="29" y="10"/>
                  </a:lnTo>
                  <a:cubicBezTo>
                    <a:pt x="20" y="10"/>
                    <a:pt x="15" y="14"/>
                    <a:pt x="14" y="23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Freeform 87"/>
            <p:cNvSpPr/>
            <p:nvPr/>
          </p:nvSpPr>
          <p:spPr>
            <a:xfrm>
              <a:off x="3278520" y="2292480"/>
              <a:ext cx="2160" cy="12600"/>
            </a:xfrm>
            <a:custGeom>
              <a:avLst/>
              <a:gdLst/>
              <a:ahLst/>
              <a:rect l="l" t="t" r="r" b="b"/>
              <a:pathLst>
                <a:path w="13" h="56">
                  <a:moveTo>
                    <a:pt x="0" y="0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3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Freeform 88"/>
            <p:cNvSpPr/>
            <p:nvPr/>
          </p:nvSpPr>
          <p:spPr>
            <a:xfrm>
              <a:off x="3262680" y="2189880"/>
              <a:ext cx="27720" cy="27720"/>
            </a:xfrm>
            <a:custGeom>
              <a:avLst/>
              <a:gdLst/>
              <a:ahLst/>
              <a:rect l="l" t="t" r="r" b="b"/>
              <a:pathLst>
                <a:path w="121" h="121">
                  <a:moveTo>
                    <a:pt x="121" y="121"/>
                  </a:moveTo>
                  <a:lnTo>
                    <a:pt x="121" y="121"/>
                  </a:lnTo>
                  <a:lnTo>
                    <a:pt x="0" y="121"/>
                  </a:lnTo>
                  <a:lnTo>
                    <a:pt x="0" y="0"/>
                  </a:lnTo>
                  <a:lnTo>
                    <a:pt x="121" y="0"/>
                  </a:lnTo>
                  <a:lnTo>
                    <a:pt x="121" y="121"/>
                  </a:ln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Freeform 89"/>
            <p:cNvSpPr/>
            <p:nvPr/>
          </p:nvSpPr>
          <p:spPr>
            <a:xfrm>
              <a:off x="3301560" y="2189880"/>
              <a:ext cx="27720" cy="27720"/>
            </a:xfrm>
            <a:custGeom>
              <a:avLst/>
              <a:gdLst/>
              <a:ahLst/>
              <a:rect l="l" t="t" r="r" b="b"/>
              <a:pathLst>
                <a:path w="121" h="121">
                  <a:moveTo>
                    <a:pt x="121" y="121"/>
                  </a:moveTo>
                  <a:lnTo>
                    <a:pt x="121" y="121"/>
                  </a:lnTo>
                  <a:lnTo>
                    <a:pt x="0" y="121"/>
                  </a:lnTo>
                  <a:lnTo>
                    <a:pt x="0" y="0"/>
                  </a:lnTo>
                  <a:lnTo>
                    <a:pt x="121" y="0"/>
                  </a:lnTo>
                  <a:lnTo>
                    <a:pt x="121" y="121"/>
                  </a:ln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Freeform 90"/>
            <p:cNvSpPr/>
            <p:nvPr/>
          </p:nvSpPr>
          <p:spPr>
            <a:xfrm>
              <a:off x="3340800" y="2189880"/>
              <a:ext cx="27720" cy="27720"/>
            </a:xfrm>
            <a:custGeom>
              <a:avLst/>
              <a:gdLst/>
              <a:ahLst/>
              <a:rect l="l" t="t" r="r" b="b"/>
              <a:pathLst>
                <a:path w="121" h="121">
                  <a:moveTo>
                    <a:pt x="121" y="121"/>
                  </a:moveTo>
                  <a:lnTo>
                    <a:pt x="121" y="121"/>
                  </a:lnTo>
                  <a:lnTo>
                    <a:pt x="0" y="121"/>
                  </a:lnTo>
                  <a:lnTo>
                    <a:pt x="0" y="0"/>
                  </a:lnTo>
                  <a:lnTo>
                    <a:pt x="121" y="0"/>
                  </a:lnTo>
                  <a:lnTo>
                    <a:pt x="121" y="121"/>
                  </a:ln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Freeform 91"/>
            <p:cNvSpPr/>
            <p:nvPr/>
          </p:nvSpPr>
          <p:spPr>
            <a:xfrm>
              <a:off x="3380400" y="2189880"/>
              <a:ext cx="27720" cy="27720"/>
            </a:xfrm>
            <a:custGeom>
              <a:avLst/>
              <a:gdLst/>
              <a:ahLst/>
              <a:rect l="l" t="t" r="r" b="b"/>
              <a:pathLst>
                <a:path w="121" h="121">
                  <a:moveTo>
                    <a:pt x="121" y="121"/>
                  </a:moveTo>
                  <a:lnTo>
                    <a:pt x="121" y="121"/>
                  </a:lnTo>
                  <a:lnTo>
                    <a:pt x="0" y="121"/>
                  </a:lnTo>
                  <a:lnTo>
                    <a:pt x="0" y="0"/>
                  </a:lnTo>
                  <a:lnTo>
                    <a:pt x="121" y="0"/>
                  </a:lnTo>
                  <a:lnTo>
                    <a:pt x="121" y="121"/>
                  </a:ln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Freeform 92"/>
            <p:cNvSpPr/>
            <p:nvPr/>
          </p:nvSpPr>
          <p:spPr>
            <a:xfrm>
              <a:off x="3435480" y="2189880"/>
              <a:ext cx="65520" cy="27720"/>
            </a:xfrm>
            <a:custGeom>
              <a:avLst/>
              <a:gdLst/>
              <a:ahLst/>
              <a:rect l="l" t="t" r="r" b="b"/>
              <a:pathLst>
                <a:path w="285" h="121">
                  <a:moveTo>
                    <a:pt x="285" y="121"/>
                  </a:moveTo>
                  <a:lnTo>
                    <a:pt x="285" y="121"/>
                  </a:lnTo>
                  <a:lnTo>
                    <a:pt x="0" y="121"/>
                  </a:lnTo>
                  <a:lnTo>
                    <a:pt x="0" y="0"/>
                  </a:lnTo>
                  <a:lnTo>
                    <a:pt x="285" y="0"/>
                  </a:lnTo>
                  <a:lnTo>
                    <a:pt x="285" y="121"/>
                  </a:ln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Freeform 93"/>
            <p:cNvSpPr/>
            <p:nvPr/>
          </p:nvSpPr>
          <p:spPr>
            <a:xfrm>
              <a:off x="3628080" y="2246760"/>
              <a:ext cx="38160" cy="38160"/>
            </a:xfrm>
            <a:custGeom>
              <a:avLst/>
              <a:gdLst/>
              <a:ahLst/>
              <a:rect l="l" t="t" r="r" b="b"/>
              <a:pathLst>
                <a:path w="166" h="166">
                  <a:moveTo>
                    <a:pt x="166" y="166"/>
                  </a:moveTo>
                  <a:lnTo>
                    <a:pt x="166" y="166"/>
                  </a:lnTo>
                  <a:lnTo>
                    <a:pt x="0" y="166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166"/>
                  </a:ln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46" name="矩形 245"/>
          <p:cNvSpPr/>
          <p:nvPr/>
        </p:nvSpPr>
        <p:spPr>
          <a:xfrm>
            <a:off x="3927240" y="6122520"/>
            <a:ext cx="17049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d1d1a"/>
                </a:solidFill>
                <a:latin typeface="微软雅黑"/>
                <a:ea typeface="宋体"/>
              </a:rPr>
              <a:t>FEC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200" spc="-1" strike="noStrike">
                <a:solidFill>
                  <a:srgbClr val="1d1d1a"/>
                </a:solidFill>
                <a:latin typeface="微软雅黑"/>
                <a:ea typeface="宋体"/>
              </a:rPr>
              <a:t>（应对少量丢包场景）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47" name="矩形 208"/>
          <p:cNvSpPr/>
          <p:nvPr/>
        </p:nvSpPr>
        <p:spPr>
          <a:xfrm>
            <a:off x="5427000" y="5445720"/>
            <a:ext cx="83520" cy="201960"/>
          </a:xfrm>
          <a:prstGeom prst="rect">
            <a:avLst/>
          </a:prstGeom>
          <a:solidFill>
            <a:srgbClr val="d9d9d9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p:spPr>
        <p:style>
          <a:lnRef idx="0"/>
          <a:fillRef idx="0"/>
          <a:effectRef idx="0"/>
          <a:fontRef idx="minor"/>
        </p:style>
      </p:sp>
      <p:sp>
        <p:nvSpPr>
          <p:cNvPr id="848" name="矩形 209"/>
          <p:cNvSpPr/>
          <p:nvPr/>
        </p:nvSpPr>
        <p:spPr>
          <a:xfrm>
            <a:off x="5580360" y="5445720"/>
            <a:ext cx="83520" cy="201960"/>
          </a:xfrm>
          <a:prstGeom prst="rect">
            <a:avLst/>
          </a:prstGeom>
          <a:solidFill>
            <a:srgbClr val="d9d9d9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p:spPr>
        <p:style>
          <a:lnRef idx="0"/>
          <a:fillRef idx="0"/>
          <a:effectRef idx="0"/>
          <a:fontRef idx="minor"/>
        </p:style>
      </p:sp>
      <p:sp>
        <p:nvSpPr>
          <p:cNvPr id="849" name="矩形 211"/>
          <p:cNvSpPr/>
          <p:nvPr/>
        </p:nvSpPr>
        <p:spPr>
          <a:xfrm>
            <a:off x="5733720" y="5445720"/>
            <a:ext cx="83520" cy="201960"/>
          </a:xfrm>
          <a:prstGeom prst="rect">
            <a:avLst/>
          </a:prstGeom>
          <a:solidFill>
            <a:srgbClr val="d9d9d9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p:spPr>
        <p:style>
          <a:lnRef idx="0"/>
          <a:fillRef idx="0"/>
          <a:effectRef idx="0"/>
          <a:fontRef idx="minor"/>
        </p:style>
      </p:sp>
      <p:sp>
        <p:nvSpPr>
          <p:cNvPr id="850" name="矩形 213"/>
          <p:cNvSpPr/>
          <p:nvPr/>
        </p:nvSpPr>
        <p:spPr>
          <a:xfrm>
            <a:off x="5887080" y="5445720"/>
            <a:ext cx="83520" cy="201960"/>
          </a:xfrm>
          <a:prstGeom prst="rect">
            <a:avLst/>
          </a:prstGeom>
          <a:solidFill>
            <a:srgbClr val="d9d9d9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p:spPr>
        <p:style>
          <a:lnRef idx="0"/>
          <a:fillRef idx="0"/>
          <a:effectRef idx="0"/>
          <a:fontRef idx="minor"/>
        </p:style>
      </p:sp>
      <p:sp>
        <p:nvSpPr>
          <p:cNvPr id="851" name="矩形 213"/>
          <p:cNvSpPr/>
          <p:nvPr/>
        </p:nvSpPr>
        <p:spPr>
          <a:xfrm>
            <a:off x="5274000" y="5445720"/>
            <a:ext cx="83520" cy="201960"/>
          </a:xfrm>
          <a:prstGeom prst="rect">
            <a:avLst/>
          </a:prstGeom>
          <a:solidFill>
            <a:srgbClr val="d9d9d9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p:spPr>
        <p:style>
          <a:lnRef idx="0"/>
          <a:fillRef idx="0"/>
          <a:effectRef idx="0"/>
          <a:fontRef idx="minor"/>
        </p:style>
      </p:sp>
      <p:sp>
        <p:nvSpPr>
          <p:cNvPr id="852" name="矩形 208"/>
          <p:cNvSpPr/>
          <p:nvPr/>
        </p:nvSpPr>
        <p:spPr>
          <a:xfrm>
            <a:off x="4696200" y="4497840"/>
            <a:ext cx="83520" cy="201960"/>
          </a:xfrm>
          <a:prstGeom prst="rect">
            <a:avLst/>
          </a:prstGeom>
          <a:solidFill>
            <a:srgbClr val="d9d9d9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p:spPr>
        <p:style>
          <a:lnRef idx="0"/>
          <a:fillRef idx="0"/>
          <a:effectRef idx="0"/>
          <a:fontRef idx="minor"/>
        </p:style>
      </p:sp>
      <p:sp>
        <p:nvSpPr>
          <p:cNvPr id="853" name="矩形 209"/>
          <p:cNvSpPr/>
          <p:nvPr/>
        </p:nvSpPr>
        <p:spPr>
          <a:xfrm>
            <a:off x="4849560" y="4497840"/>
            <a:ext cx="83520" cy="201960"/>
          </a:xfrm>
          <a:prstGeom prst="rect">
            <a:avLst/>
          </a:prstGeom>
          <a:solidFill>
            <a:srgbClr val="d9d9d9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p:spPr>
        <p:style>
          <a:lnRef idx="0"/>
          <a:fillRef idx="0"/>
          <a:effectRef idx="0"/>
          <a:fontRef idx="minor"/>
        </p:style>
      </p:sp>
      <p:sp>
        <p:nvSpPr>
          <p:cNvPr id="854" name="矩形 210"/>
          <p:cNvSpPr/>
          <p:nvPr/>
        </p:nvSpPr>
        <p:spPr>
          <a:xfrm>
            <a:off x="5309280" y="4497840"/>
            <a:ext cx="83520" cy="201960"/>
          </a:xfrm>
          <a:prstGeom prst="rect">
            <a:avLst/>
          </a:prstGeom>
          <a:solidFill>
            <a:srgbClr val="ff66ff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p:spPr>
        <p:style>
          <a:lnRef idx="0"/>
          <a:fillRef idx="0"/>
          <a:effectRef idx="0"/>
          <a:fontRef idx="minor"/>
        </p:style>
      </p:sp>
      <p:sp>
        <p:nvSpPr>
          <p:cNvPr id="855" name="矩形 211"/>
          <p:cNvSpPr/>
          <p:nvPr/>
        </p:nvSpPr>
        <p:spPr>
          <a:xfrm>
            <a:off x="5002560" y="4497840"/>
            <a:ext cx="83520" cy="201960"/>
          </a:xfrm>
          <a:prstGeom prst="rect">
            <a:avLst/>
          </a:prstGeom>
          <a:solidFill>
            <a:srgbClr val="d9d9d9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p:spPr>
        <p:style>
          <a:lnRef idx="0"/>
          <a:fillRef idx="0"/>
          <a:effectRef idx="0"/>
          <a:fontRef idx="minor"/>
        </p:style>
      </p:sp>
      <p:sp>
        <p:nvSpPr>
          <p:cNvPr id="856" name="矩形 213"/>
          <p:cNvSpPr/>
          <p:nvPr/>
        </p:nvSpPr>
        <p:spPr>
          <a:xfrm>
            <a:off x="5155920" y="4497840"/>
            <a:ext cx="83520" cy="201960"/>
          </a:xfrm>
          <a:prstGeom prst="rect">
            <a:avLst/>
          </a:prstGeom>
          <a:solidFill>
            <a:srgbClr val="d9d9d9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p:spPr>
        <p:style>
          <a:lnRef idx="0"/>
          <a:fillRef idx="0"/>
          <a:effectRef idx="0"/>
          <a:fontRef idx="minor"/>
        </p:style>
      </p:sp>
      <p:sp>
        <p:nvSpPr>
          <p:cNvPr id="857" name="矩形 213"/>
          <p:cNvSpPr/>
          <p:nvPr/>
        </p:nvSpPr>
        <p:spPr>
          <a:xfrm>
            <a:off x="4542840" y="4497840"/>
            <a:ext cx="83520" cy="201960"/>
          </a:xfrm>
          <a:prstGeom prst="rect">
            <a:avLst/>
          </a:prstGeom>
          <a:solidFill>
            <a:srgbClr val="d9d9d9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p:spPr>
        <p:style>
          <a:lnRef idx="0"/>
          <a:fillRef idx="0"/>
          <a:effectRef idx="0"/>
          <a:fontRef idx="minor"/>
        </p:style>
      </p:sp>
      <p:sp>
        <p:nvSpPr>
          <p:cNvPr id="858" name="任意多边形 259"/>
          <p:cNvSpPr/>
          <p:nvPr/>
        </p:nvSpPr>
        <p:spPr>
          <a:xfrm>
            <a:off x="4179960" y="3767400"/>
            <a:ext cx="611280" cy="1630800"/>
          </a:xfrm>
          <a:custGeom>
            <a:avLst/>
            <a:gdLst/>
            <a:ahLst/>
            <a:rect l="l" t="t" r="r" b="b"/>
            <a:pathLst>
              <a:path w="792707" h="2326330">
                <a:moveTo>
                  <a:pt x="792707" y="2326330"/>
                </a:moveTo>
                <a:cubicBezTo>
                  <a:pt x="748680" y="2033383"/>
                  <a:pt x="352665" y="1624218"/>
                  <a:pt x="177150" y="1322585"/>
                </a:cubicBezTo>
                <a:cubicBezTo>
                  <a:pt x="130699" y="1033865"/>
                  <a:pt x="-94171" y="181186"/>
                  <a:pt x="44683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矩形 260"/>
          <p:cNvSpPr/>
          <p:nvPr/>
        </p:nvSpPr>
        <p:spPr>
          <a:xfrm>
            <a:off x="6887880" y="2350080"/>
            <a:ext cx="3977280" cy="11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endParaRPr b="0" lang="en-US" sz="126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6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6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60" spc="-1" strike="noStrike">
              <a:latin typeface="Arial"/>
            </a:endParaRPr>
          </a:p>
        </p:txBody>
      </p:sp>
      <p:sp>
        <p:nvSpPr>
          <p:cNvPr id="860" name="圆角矩形 261"/>
          <p:cNvSpPr/>
          <p:nvPr/>
        </p:nvSpPr>
        <p:spPr>
          <a:xfrm>
            <a:off x="6935400" y="3554280"/>
            <a:ext cx="3906000" cy="349200"/>
          </a:xfrm>
          <a:prstGeom prst="roundRect">
            <a:avLst>
              <a:gd name="adj" fmla="val 4536"/>
            </a:avLst>
          </a:prstGeom>
          <a:solidFill>
            <a:srgbClr val="bdd7ee"/>
          </a:solidFill>
          <a:ln w="635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FEC</a:t>
            </a:r>
            <a:r>
              <a:rPr b="1" lang="zh-CN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冗余编码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1" name="圆角矩形 262"/>
          <p:cNvSpPr/>
          <p:nvPr/>
        </p:nvSpPr>
        <p:spPr>
          <a:xfrm>
            <a:off x="6939360" y="1778040"/>
            <a:ext cx="3912480" cy="376920"/>
          </a:xfrm>
          <a:prstGeom prst="roundRect">
            <a:avLst>
              <a:gd name="adj" fmla="val 4536"/>
            </a:avLst>
          </a:prstGeom>
          <a:solidFill>
            <a:srgbClr val="bdd7ee"/>
          </a:solidFill>
          <a:ln w="635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zh-CN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双发选收，医疗关键数据</a:t>
            </a:r>
            <a:r>
              <a:rPr b="1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0</a:t>
            </a:r>
            <a:r>
              <a:rPr b="1" lang="zh-CN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丢包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2" name="矩形 263"/>
          <p:cNvSpPr/>
          <p:nvPr/>
        </p:nvSpPr>
        <p:spPr>
          <a:xfrm>
            <a:off x="6939360" y="1778760"/>
            <a:ext cx="3912480" cy="3579120"/>
          </a:xfrm>
          <a:prstGeom prst="rect">
            <a:avLst/>
          </a:prstGeom>
          <a:noFill/>
          <a:ln w="9525">
            <a:solidFill>
              <a:srgbClr val="ffffff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矩形 264"/>
          <p:cNvSpPr/>
          <p:nvPr/>
        </p:nvSpPr>
        <p:spPr>
          <a:xfrm>
            <a:off x="6935400" y="2217960"/>
            <a:ext cx="3772080" cy="10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20040" indent="-320040">
              <a:lnSpc>
                <a:spcPct val="150000"/>
              </a:lnSpc>
              <a:buClr>
                <a:srgbClr val="1d1d1a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d1d1a"/>
                </a:solidFill>
                <a:latin typeface="微软雅黑"/>
              </a:rPr>
              <a:t>2.4G</a:t>
            </a:r>
            <a:r>
              <a:rPr b="0" lang="zh-CN" sz="1400" spc="-1" strike="noStrike">
                <a:solidFill>
                  <a:srgbClr val="1d1d1a"/>
                </a:solidFill>
                <a:latin typeface="微软雅黑"/>
              </a:rPr>
              <a:t>、</a:t>
            </a:r>
            <a:r>
              <a:rPr b="0" lang="en-US" sz="1400" spc="-1" strike="noStrike">
                <a:solidFill>
                  <a:srgbClr val="1d1d1a"/>
                </a:solidFill>
                <a:latin typeface="微软雅黑"/>
              </a:rPr>
              <a:t>5G</a:t>
            </a:r>
            <a:r>
              <a:rPr b="0" lang="zh-CN" sz="1400" spc="-1" strike="noStrike">
                <a:solidFill>
                  <a:srgbClr val="1d1d1a"/>
                </a:solidFill>
                <a:latin typeface="微软雅黑"/>
              </a:rPr>
              <a:t>双频双发选收，双频双链路保障设备移动、固定各种状态数据可靠回传</a:t>
            </a:r>
            <a:endParaRPr b="0" lang="en-US" sz="1400" spc="-1" strike="noStrike">
              <a:latin typeface="Arial"/>
            </a:endParaRPr>
          </a:p>
          <a:p>
            <a:pPr marL="320040" indent="-320040">
              <a:lnSpc>
                <a:spcPct val="150000"/>
              </a:lnSpc>
              <a:buClr>
                <a:srgbClr val="1d1d1a"/>
              </a:buClr>
              <a:buFont typeface="Wingdings" charset="2"/>
              <a:buChar char=""/>
            </a:pPr>
            <a:r>
              <a:rPr b="0" lang="zh-CN" sz="1400" spc="-1" strike="noStrike">
                <a:solidFill>
                  <a:srgbClr val="1d1d1a"/>
                </a:solidFill>
                <a:latin typeface="微软雅黑"/>
              </a:rPr>
              <a:t>有线</a:t>
            </a:r>
            <a:r>
              <a:rPr b="0" lang="en-US" sz="1400" spc="-1" strike="noStrike">
                <a:solidFill>
                  <a:srgbClr val="1d1d1a"/>
                </a:solidFill>
                <a:latin typeface="微软雅黑"/>
              </a:rPr>
              <a:t>+</a:t>
            </a:r>
            <a:r>
              <a:rPr b="0" lang="zh-CN" sz="1400" spc="-1" strike="noStrike">
                <a:solidFill>
                  <a:srgbClr val="1d1d1a"/>
                </a:solidFill>
                <a:latin typeface="微软雅黑"/>
              </a:rPr>
              <a:t>无线通道的双发选收；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4" name="矩形 265"/>
          <p:cNvSpPr/>
          <p:nvPr/>
        </p:nvSpPr>
        <p:spPr>
          <a:xfrm>
            <a:off x="6963120" y="3985200"/>
            <a:ext cx="3785400" cy="168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20040" indent="-320040">
              <a:lnSpc>
                <a:spcPct val="150000"/>
              </a:lnSpc>
              <a:buClr>
                <a:srgbClr val="1d1d1a"/>
              </a:buClr>
              <a:buFont typeface="Wingdings" charset="2"/>
              <a:buChar char=""/>
            </a:pPr>
            <a:r>
              <a:rPr b="0" lang="zh-CN" sz="1400" spc="-1" strike="noStrike">
                <a:solidFill>
                  <a:srgbClr val="1d1d1a"/>
                </a:solidFill>
                <a:latin typeface="微软雅黑"/>
              </a:rPr>
              <a:t>终端侧到物联网关</a:t>
            </a:r>
            <a:r>
              <a:rPr b="0" lang="en-US" sz="1400" spc="-1" strike="noStrike">
                <a:solidFill>
                  <a:srgbClr val="1d1d1a"/>
                </a:solidFill>
                <a:latin typeface="微软雅黑"/>
              </a:rPr>
              <a:t>/IoT</a:t>
            </a:r>
            <a:r>
              <a:rPr b="0" lang="zh-CN" sz="1400" spc="-1" strike="noStrike">
                <a:solidFill>
                  <a:srgbClr val="1d1d1a"/>
                </a:solidFill>
                <a:latin typeface="微软雅黑"/>
              </a:rPr>
              <a:t>云平台的两个方向，引入</a:t>
            </a:r>
            <a:r>
              <a:rPr b="0" lang="en-US" sz="1400" spc="-1" strike="noStrike">
                <a:solidFill>
                  <a:srgbClr val="1d1d1a"/>
                </a:solidFill>
                <a:latin typeface="微软雅黑"/>
              </a:rPr>
              <a:t>FEC</a:t>
            </a:r>
            <a:r>
              <a:rPr b="0" lang="zh-CN" sz="1400" spc="-1" strike="noStrike">
                <a:solidFill>
                  <a:srgbClr val="1d1d1a"/>
                </a:solidFill>
                <a:latin typeface="微软雅黑"/>
              </a:rPr>
              <a:t>冗余编码技术；</a:t>
            </a:r>
            <a:endParaRPr b="0" lang="en-US" sz="1400" spc="-1" strike="noStrike">
              <a:latin typeface="Arial"/>
            </a:endParaRPr>
          </a:p>
          <a:p>
            <a:pPr marL="320040" indent="-320040">
              <a:lnSpc>
                <a:spcPct val="150000"/>
              </a:lnSpc>
              <a:buClr>
                <a:srgbClr val="1d1d1a"/>
              </a:buClr>
              <a:buFont typeface="Wingdings" charset="2"/>
              <a:buChar char=""/>
            </a:pPr>
            <a:r>
              <a:rPr b="0" lang="zh-CN" sz="1400" spc="-1" strike="noStrike">
                <a:solidFill>
                  <a:srgbClr val="1d1d1a"/>
                </a:solidFill>
                <a:latin typeface="微软雅黑"/>
              </a:rPr>
              <a:t>根据冗余报文数量，可以抗不同比例的丢包率。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865" name="矩形 1"/>
          <p:cNvSpPr/>
          <p:nvPr/>
        </p:nvSpPr>
        <p:spPr>
          <a:xfrm>
            <a:off x="1024920" y="791640"/>
            <a:ext cx="9278280" cy="9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方正兰亭黑简体"/>
              </a:rPr>
              <a:t>行业物联场景的部分业务，对数据的可靠传输要求较高。除了在应用层进行增强外，要求物联网络提供高可靠通信：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595959"/>
              </a:buClr>
              <a:buFont typeface="Arial"/>
              <a:buChar char="•"/>
            </a:pPr>
            <a:r>
              <a:rPr b="0" lang="zh-CN" sz="1200" spc="-1" strike="noStrike">
                <a:solidFill>
                  <a:srgbClr val="000000"/>
                </a:solidFill>
                <a:latin typeface="微软雅黑"/>
                <a:ea typeface="方正兰亭黑简体"/>
              </a:rPr>
              <a:t>智慧</a:t>
            </a:r>
            <a:r>
              <a:rPr b="0" lang="en-US" sz="1200" spc="-1" strike="noStrike">
                <a:solidFill>
                  <a:srgbClr val="000000"/>
                </a:solidFill>
                <a:latin typeface="微软雅黑"/>
                <a:ea typeface="方正兰亭黑简体"/>
              </a:rPr>
              <a:t>ICU</a:t>
            </a:r>
            <a:r>
              <a:rPr b="0" lang="zh-CN" sz="1200" spc="-1" strike="noStrike">
                <a:solidFill>
                  <a:srgbClr val="000000"/>
                </a:solidFill>
                <a:latin typeface="微软雅黑"/>
                <a:ea typeface="方正兰亭黑简体"/>
              </a:rPr>
              <a:t>：生命支持类设备物联数据上传；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595959"/>
              </a:buClr>
              <a:buFont typeface="Arial"/>
              <a:buChar char="•"/>
            </a:pPr>
            <a:r>
              <a:rPr b="0" lang="zh-CN" sz="1200" spc="-1" strike="noStrike">
                <a:solidFill>
                  <a:srgbClr val="000000"/>
                </a:solidFill>
                <a:latin typeface="微软雅黑"/>
                <a:ea typeface="方正兰亭黑简体"/>
              </a:rPr>
              <a:t>井下：</a:t>
            </a:r>
            <a:r>
              <a:rPr b="0" lang="en-US" sz="1200" spc="-1" strike="noStrike">
                <a:solidFill>
                  <a:srgbClr val="000000"/>
                </a:solidFill>
                <a:latin typeface="微软雅黑"/>
                <a:ea typeface="方正兰亭黑简体"/>
              </a:rPr>
              <a:t>AGV</a:t>
            </a:r>
            <a:r>
              <a:rPr b="0" lang="zh-CN" sz="1200" spc="-1" strike="noStrike">
                <a:solidFill>
                  <a:srgbClr val="000000"/>
                </a:solidFill>
                <a:latin typeface="微软雅黑"/>
                <a:ea typeface="方正兰亭黑简体"/>
              </a:rPr>
              <a:t>小车控制；生命体征及求救信息等；灾难数据上传等；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66" name="文本框 2"/>
          <p:cNvSpPr/>
          <p:nvPr/>
        </p:nvSpPr>
        <p:spPr>
          <a:xfrm>
            <a:off x="8724960" y="5633280"/>
            <a:ext cx="21542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000" spc="-1" strike="noStrike">
                <a:solidFill>
                  <a:srgbClr val="000000"/>
                </a:solidFill>
                <a:latin typeface="Candara"/>
              </a:rPr>
              <a:t>注：双发选收 和</a:t>
            </a:r>
            <a:r>
              <a:rPr b="0" lang="en-US" sz="1000" spc="-1" strike="noStrike">
                <a:solidFill>
                  <a:srgbClr val="000000"/>
                </a:solidFill>
                <a:latin typeface="Candara"/>
              </a:rPr>
              <a:t>FEC</a:t>
            </a:r>
            <a:r>
              <a:rPr b="0" lang="zh-CN" sz="1000" spc="-1" strike="noStrike">
                <a:solidFill>
                  <a:srgbClr val="000000"/>
                </a:solidFill>
                <a:latin typeface="Candara"/>
              </a:rPr>
              <a:t>可以组合使用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Line 1"/>
          <p:cNvSpPr/>
          <p:nvPr/>
        </p:nvSpPr>
        <p:spPr>
          <a:xfrm>
            <a:off x="325440" y="675360"/>
            <a:ext cx="11680920" cy="1800"/>
          </a:xfrm>
          <a:prstGeom prst="line">
            <a:avLst/>
          </a:prstGeom>
          <a:ln w="1905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TextBox 15"/>
          <p:cNvSpPr/>
          <p:nvPr/>
        </p:nvSpPr>
        <p:spPr>
          <a:xfrm>
            <a:off x="360720" y="229320"/>
            <a:ext cx="62388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XXX SIG</a:t>
            </a:r>
            <a:r>
              <a:rPr b="0" lang="zh-CN" sz="2400" spc="-1" strike="noStrike">
                <a:solidFill>
                  <a:srgbClr val="000000"/>
                </a:solidFill>
                <a:latin typeface="Candara"/>
              </a:rPr>
              <a:t>工作计划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869" name="矩形 55"/>
          <p:cNvSpPr/>
          <p:nvPr/>
        </p:nvSpPr>
        <p:spPr>
          <a:xfrm>
            <a:off x="1282320" y="982080"/>
            <a:ext cx="2877840" cy="363960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Huawei Sans"/>
                <a:ea typeface="微软雅黑"/>
              </a:rPr>
              <a:t>Step 1</a:t>
            </a:r>
            <a:r>
              <a:rPr b="1" lang="zh-CN" sz="1800" spc="-1" strike="noStrike">
                <a:solidFill>
                  <a:srgbClr val="ffffff"/>
                </a:solidFill>
                <a:latin typeface="Huawei Sans"/>
                <a:ea typeface="微软雅黑"/>
              </a:rPr>
              <a:t>（</a:t>
            </a:r>
            <a:r>
              <a:rPr b="1" lang="en-US" sz="1800" spc="-1" strike="noStrike">
                <a:solidFill>
                  <a:srgbClr val="ffffff"/>
                </a:solidFill>
                <a:latin typeface="Huawei Sans"/>
                <a:ea typeface="微软雅黑"/>
              </a:rPr>
              <a:t>2022.5</a:t>
            </a:r>
            <a:r>
              <a:rPr b="1" lang="zh-CN" sz="1800" spc="-1" strike="noStrike">
                <a:solidFill>
                  <a:srgbClr val="ffffff"/>
                </a:solidFill>
                <a:latin typeface="Huawei Sans"/>
                <a:ea typeface="微软雅黑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0" name="文本框 56"/>
          <p:cNvSpPr/>
          <p:nvPr/>
        </p:nvSpPr>
        <p:spPr>
          <a:xfrm>
            <a:off x="1282320" y="4361760"/>
            <a:ext cx="3094920" cy="17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marL="144000" indent="-144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协议转换：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接入协议到应用协议转换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数据分发：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数据分发框架，</a:t>
            </a:r>
            <a:r>
              <a:rPr b="0" lang="en-US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2~3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家主流</a:t>
            </a:r>
            <a:r>
              <a:rPr b="0" lang="en-US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IoT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平台对接、</a:t>
            </a:r>
            <a:r>
              <a:rPr b="0" lang="en-US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3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家</a:t>
            </a:r>
            <a:r>
              <a:rPr b="0" lang="en-US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APP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对接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1" name="直接连接符 58"/>
          <p:cNvSpPr/>
          <p:nvPr/>
        </p:nvSpPr>
        <p:spPr>
          <a:xfrm>
            <a:off x="1282320" y="4277880"/>
            <a:ext cx="10073520" cy="360"/>
          </a:xfrm>
          <a:prstGeom prst="line">
            <a:avLst/>
          </a:prstGeom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直接连接符 59"/>
          <p:cNvSpPr/>
          <p:nvPr/>
        </p:nvSpPr>
        <p:spPr>
          <a:xfrm>
            <a:off x="1282320" y="2374920"/>
            <a:ext cx="10073520" cy="360"/>
          </a:xfrm>
          <a:prstGeom prst="line">
            <a:avLst/>
          </a:prstGeom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3" name="组合 60"/>
          <p:cNvGrpSpPr/>
          <p:nvPr/>
        </p:nvGrpSpPr>
        <p:grpSpPr>
          <a:xfrm>
            <a:off x="4507920" y="1092600"/>
            <a:ext cx="3603240" cy="5242320"/>
            <a:chOff x="4507920" y="1092600"/>
            <a:chExt cx="3603240" cy="5242320"/>
          </a:xfrm>
        </p:grpSpPr>
        <p:sp>
          <p:nvSpPr>
            <p:cNvPr id="874" name="直接连接符 61"/>
            <p:cNvSpPr/>
            <p:nvPr/>
          </p:nvSpPr>
          <p:spPr>
            <a:xfrm>
              <a:off x="4507920" y="1092600"/>
              <a:ext cx="360" cy="5242320"/>
            </a:xfrm>
            <a:prstGeom prst="line">
              <a:avLst/>
            </a:prstGeom>
            <a:ln w="9525">
              <a:solidFill>
                <a:srgbClr val="a6a6a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直接连接符 62"/>
            <p:cNvSpPr/>
            <p:nvPr/>
          </p:nvSpPr>
          <p:spPr>
            <a:xfrm>
              <a:off x="8110800" y="1092600"/>
              <a:ext cx="360" cy="5242320"/>
            </a:xfrm>
            <a:prstGeom prst="line">
              <a:avLst/>
            </a:prstGeom>
            <a:ln w="9525">
              <a:solidFill>
                <a:srgbClr val="a6a6a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6" name="矩形 63"/>
          <p:cNvSpPr/>
          <p:nvPr/>
        </p:nvSpPr>
        <p:spPr>
          <a:xfrm>
            <a:off x="8466120" y="969840"/>
            <a:ext cx="3022560" cy="363960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Huawei Sans"/>
                <a:ea typeface="微软雅黑"/>
              </a:rPr>
              <a:t>Step 3</a:t>
            </a:r>
            <a:r>
              <a:rPr b="1" lang="zh-CN" sz="1800" spc="-1" strike="noStrike">
                <a:solidFill>
                  <a:srgbClr val="ffffff"/>
                </a:solidFill>
                <a:latin typeface="Huawei Sans"/>
                <a:ea typeface="微软雅黑"/>
              </a:rPr>
              <a:t>（</a:t>
            </a:r>
            <a:r>
              <a:rPr b="1" lang="en-US" sz="1800" spc="-1" strike="noStrike">
                <a:solidFill>
                  <a:srgbClr val="ffffff"/>
                </a:solidFill>
                <a:latin typeface="Huawei Sans"/>
                <a:ea typeface="微软雅黑"/>
              </a:rPr>
              <a:t>2023+</a:t>
            </a:r>
            <a:r>
              <a:rPr b="1" lang="zh-CN" sz="1800" spc="-1" strike="noStrike">
                <a:solidFill>
                  <a:srgbClr val="ffffff"/>
                </a:solidFill>
                <a:latin typeface="Huawei Sans"/>
                <a:ea typeface="微软雅黑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7" name="文本框 64"/>
          <p:cNvSpPr/>
          <p:nvPr/>
        </p:nvSpPr>
        <p:spPr>
          <a:xfrm>
            <a:off x="596880" y="2818800"/>
            <a:ext cx="426960" cy="1025280"/>
          </a:xfrm>
          <a:prstGeom prst="rect">
            <a:avLst/>
          </a:prstGeom>
          <a:solidFill>
            <a:srgbClr val="a6a6a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 anchorCtr="1" vert="vert" rot="5400000">
            <a:noAutofit/>
          </a:bodyPr>
          <a:p>
            <a:pPr>
              <a:lnSpc>
                <a:spcPct val="130000"/>
              </a:lnSpc>
              <a:buNone/>
            </a:pPr>
            <a:r>
              <a:rPr b="1" lang="zh-CN" sz="1600" spc="-1" strike="noStrike">
                <a:solidFill>
                  <a:srgbClr val="000000"/>
                </a:solidFill>
                <a:latin typeface="Huawei Sans"/>
                <a:ea typeface="微软雅黑"/>
              </a:rPr>
              <a:t>连接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8" name="文本框 65"/>
          <p:cNvSpPr/>
          <p:nvPr/>
        </p:nvSpPr>
        <p:spPr>
          <a:xfrm>
            <a:off x="596880" y="4601880"/>
            <a:ext cx="426960" cy="1318320"/>
          </a:xfrm>
          <a:prstGeom prst="rect">
            <a:avLst/>
          </a:prstGeom>
          <a:solidFill>
            <a:srgbClr val="a6a6a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 anchorCtr="1" vert="vert" rot="5400000">
            <a:noAutofit/>
          </a:bodyPr>
          <a:p>
            <a:pPr>
              <a:lnSpc>
                <a:spcPct val="130000"/>
              </a:lnSpc>
              <a:buNone/>
            </a:pPr>
            <a:r>
              <a:rPr b="1" lang="zh-CN" sz="1600" spc="-1" strike="noStrike">
                <a:solidFill>
                  <a:srgbClr val="000000"/>
                </a:solidFill>
                <a:latin typeface="Huawei Sans"/>
                <a:ea typeface="微软雅黑"/>
              </a:rPr>
              <a:t>数据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9" name="文本框 66"/>
          <p:cNvSpPr/>
          <p:nvPr/>
        </p:nvSpPr>
        <p:spPr>
          <a:xfrm>
            <a:off x="1282320" y="2625480"/>
            <a:ext cx="3094920" cy="13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marL="144000" indent="-144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配网：</a:t>
            </a:r>
            <a:r>
              <a:rPr b="0" lang="en-US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wifi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自动配网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注册：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园区统一终端注册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认证：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终端认证流程标准化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接入协议：</a:t>
            </a:r>
            <a:r>
              <a:rPr b="0" lang="en-US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wifi</a:t>
            </a: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、蓝牙、</a:t>
            </a:r>
            <a:r>
              <a:rPr b="0" lang="en-US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Eth</a:t>
            </a: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、</a:t>
            </a:r>
            <a:r>
              <a:rPr b="0" lang="en-US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ZigBee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80" name="文本框 68"/>
          <p:cNvSpPr/>
          <p:nvPr/>
        </p:nvSpPr>
        <p:spPr>
          <a:xfrm>
            <a:off x="8251200" y="2625480"/>
            <a:ext cx="3237480" cy="14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marL="144000" indent="-144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IPv6</a:t>
            </a:r>
            <a:r>
              <a:rPr b="1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：</a:t>
            </a:r>
            <a:r>
              <a:rPr b="0" lang="en-US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APN6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（应用级连接保障）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确定性连接：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微内核确定性转发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内生安全：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基于</a:t>
            </a:r>
            <a:r>
              <a:rPr b="0" lang="en-US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New IP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内生安全认证、随路检测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1" name="文本框 69"/>
          <p:cNvSpPr/>
          <p:nvPr/>
        </p:nvSpPr>
        <p:spPr>
          <a:xfrm>
            <a:off x="8251200" y="4361760"/>
            <a:ext cx="3237480" cy="17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marL="144000" indent="-144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协议标准化：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对接协议和流程在国际标准组织推标，</a:t>
            </a:r>
            <a:r>
              <a:rPr b="0" lang="en-US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IETF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、</a:t>
            </a:r>
            <a:r>
              <a:rPr b="0" lang="en-US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IEC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等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行业模型标准化：</a:t>
            </a:r>
            <a:r>
              <a:rPr b="0" lang="en-US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 行业物模型标准化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边端联动：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鸿蒙提供典型行业联动范式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2" name="矩形 70"/>
          <p:cNvSpPr/>
          <p:nvPr/>
        </p:nvSpPr>
        <p:spPr>
          <a:xfrm>
            <a:off x="4798080" y="982080"/>
            <a:ext cx="3022560" cy="363960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Huawei Sans"/>
                <a:ea typeface="微软雅黑"/>
              </a:rPr>
              <a:t>Step 2</a:t>
            </a:r>
            <a:r>
              <a:rPr b="1" lang="zh-CN" sz="1800" spc="-1" strike="noStrike">
                <a:solidFill>
                  <a:srgbClr val="ffffff"/>
                </a:solidFill>
                <a:latin typeface="Huawei Sans"/>
                <a:ea typeface="微软雅黑"/>
              </a:rPr>
              <a:t>（</a:t>
            </a:r>
            <a:r>
              <a:rPr b="1" lang="en-US" sz="1800" spc="-1" strike="noStrike">
                <a:solidFill>
                  <a:srgbClr val="ffffff"/>
                </a:solidFill>
                <a:latin typeface="Huawei Sans"/>
                <a:ea typeface="微软雅黑"/>
              </a:rPr>
              <a:t>2022.12</a:t>
            </a:r>
            <a:r>
              <a:rPr b="1" lang="zh-CN" sz="1800" spc="-1" strike="noStrike">
                <a:solidFill>
                  <a:srgbClr val="ffffff"/>
                </a:solidFill>
                <a:latin typeface="Huawei Sans"/>
                <a:ea typeface="微软雅黑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3" name="文本框 72"/>
          <p:cNvSpPr/>
          <p:nvPr/>
        </p:nvSpPr>
        <p:spPr>
          <a:xfrm>
            <a:off x="4690080" y="2625480"/>
            <a:ext cx="3238920" cy="14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marL="144000" indent="-144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可靠性增强：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双发选收、</a:t>
            </a:r>
            <a:r>
              <a:rPr b="0" lang="en-US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IPv6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终端接入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安全增强：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基于端侧</a:t>
            </a:r>
            <a:r>
              <a:rPr b="0" lang="en-US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SDK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的共享秘钥认证、行业物联标识体系对接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4" name="文本框 73"/>
          <p:cNvSpPr/>
          <p:nvPr/>
        </p:nvSpPr>
        <p:spPr>
          <a:xfrm>
            <a:off x="4690080" y="4438800"/>
            <a:ext cx="3238920" cy="17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marL="144000" indent="-144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协议标准化：</a:t>
            </a:r>
            <a:r>
              <a:rPr b="0" lang="en-US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 生态玩法和标准结合，北向协议接口推企标、行标、国标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数据处理：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数据策略自定义、数据去重、数据复制、数据加密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边端联动：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网关对接本地行业应用</a:t>
            </a:r>
            <a:r>
              <a:rPr b="0" lang="en-US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APP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物模型框架：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物模型结构标准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矩形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6" name="图像" descr="C:/Users/coolzlay/AppData/Local/Temp/picturecompress_20210811080536/output_1.jpgoutput_1"/>
          <p:cNvPicPr/>
          <p:nvPr/>
        </p:nvPicPr>
        <p:blipFill>
          <a:blip r:embed="rId1"/>
          <a:stretch/>
        </p:blipFill>
        <p:spPr>
          <a:xfrm>
            <a:off x="-2520" y="-34200"/>
            <a:ext cx="12194280" cy="6926760"/>
          </a:xfrm>
          <a:prstGeom prst="rect">
            <a:avLst/>
          </a:prstGeom>
          <a:ln w="3175">
            <a:noFill/>
          </a:ln>
        </p:spPr>
      </p:pic>
      <p:sp>
        <p:nvSpPr>
          <p:cNvPr id="887" name="文本框 7"/>
          <p:cNvSpPr/>
          <p:nvPr/>
        </p:nvSpPr>
        <p:spPr>
          <a:xfrm>
            <a:off x="3484080" y="2282760"/>
            <a:ext cx="4553280" cy="1225080"/>
          </a:xfrm>
          <a:prstGeom prst="rect">
            <a:avLst/>
          </a:prstGeom>
          <a:noFill/>
          <a:ln w="317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wrap="none" horzOverflow="overflow" vertOverflow="overflow" lIns="28080" rIns="28080" tIns="28080" bIns="28080" anchor="ctr">
            <a:spAutoFit/>
          </a:bodyPr>
          <a:p>
            <a:pPr algn="ctr">
              <a:lnSpc>
                <a:spcPct val="160000"/>
              </a:lnSpc>
              <a:buNone/>
            </a:pPr>
            <a:r>
              <a:rPr b="0" lang="zh-CN" sz="4800" spc="299" strike="noStrike">
                <a:solidFill>
                  <a:srgbClr val="ffffff"/>
                </a:solidFill>
                <a:latin typeface="Arial"/>
                <a:ea typeface="微软雅黑"/>
              </a:rPr>
              <a:t>拥抱开源新时代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矩形 23"/>
          <p:cNvSpPr/>
          <p:nvPr/>
        </p:nvSpPr>
        <p:spPr>
          <a:xfrm>
            <a:off x="0" y="4428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Line 1"/>
          <p:cNvSpPr/>
          <p:nvPr/>
        </p:nvSpPr>
        <p:spPr>
          <a:xfrm>
            <a:off x="325440" y="675360"/>
            <a:ext cx="11680920" cy="1800"/>
          </a:xfrm>
          <a:prstGeom prst="line">
            <a:avLst/>
          </a:prstGeom>
          <a:ln w="1905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TextBox 15"/>
          <p:cNvSpPr/>
          <p:nvPr/>
        </p:nvSpPr>
        <p:spPr>
          <a:xfrm>
            <a:off x="360720" y="229320"/>
            <a:ext cx="9890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2400" spc="-1" strike="noStrike">
                <a:solidFill>
                  <a:srgbClr val="000000"/>
                </a:solidFill>
                <a:latin typeface="Candara"/>
              </a:rPr>
              <a:t>场景介绍：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00" name="组合 292"/>
          <p:cNvGrpSpPr/>
          <p:nvPr/>
        </p:nvGrpSpPr>
        <p:grpSpPr>
          <a:xfrm>
            <a:off x="3161160" y="3154320"/>
            <a:ext cx="840600" cy="283320"/>
            <a:chOff x="3161160" y="3154320"/>
            <a:chExt cx="840600" cy="283320"/>
          </a:xfrm>
        </p:grpSpPr>
        <p:sp>
          <p:nvSpPr>
            <p:cNvPr id="201" name="圆柱形 293"/>
            <p:cNvSpPr/>
            <p:nvPr/>
          </p:nvSpPr>
          <p:spPr>
            <a:xfrm>
              <a:off x="3231000" y="3154320"/>
              <a:ext cx="609840" cy="248040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15151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文本框 294"/>
            <p:cNvSpPr/>
            <p:nvPr/>
          </p:nvSpPr>
          <p:spPr>
            <a:xfrm>
              <a:off x="3161160" y="3210840"/>
              <a:ext cx="840600" cy="226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zh-CN" sz="900" spc="-1" strike="noStrike">
                  <a:solidFill>
                    <a:srgbClr val="000000"/>
                  </a:solidFill>
                  <a:latin typeface="Huawei Sans"/>
                  <a:ea typeface="微软雅黑"/>
                </a:rPr>
                <a:t>家庭路由器</a:t>
              </a:r>
              <a:endParaRPr b="0" lang="en-US" sz="900" spc="-1" strike="noStrike">
                <a:latin typeface="Arial"/>
              </a:endParaRPr>
            </a:p>
          </p:txBody>
        </p:sp>
      </p:grpSp>
      <p:sp>
        <p:nvSpPr>
          <p:cNvPr id="203" name="KSO_Shape"/>
          <p:cNvSpPr/>
          <p:nvPr/>
        </p:nvSpPr>
        <p:spPr>
          <a:xfrm>
            <a:off x="3204720" y="4021920"/>
            <a:ext cx="244080" cy="187920"/>
          </a:xfrm>
          <a:custGeom>
            <a:avLst/>
            <a:gdLst/>
            <a:ahLst/>
            <a:rect l="l" t="t" r="r" b="b"/>
            <a:pathLst>
              <a:path w="12766676" h="10934699">
                <a:moveTo>
                  <a:pt x="6043613" y="8131174"/>
                </a:moveTo>
                <a:lnTo>
                  <a:pt x="6723063" y="8131174"/>
                </a:lnTo>
                <a:lnTo>
                  <a:pt x="6723063" y="10934699"/>
                </a:lnTo>
                <a:lnTo>
                  <a:pt x="6043613" y="10934699"/>
                </a:lnTo>
                <a:lnTo>
                  <a:pt x="6043613" y="8131174"/>
                </a:lnTo>
                <a:close/>
                <a:moveTo>
                  <a:pt x="8464551" y="7481887"/>
                </a:moveTo>
                <a:lnTo>
                  <a:pt x="9867901" y="9910762"/>
                </a:lnTo>
                <a:lnTo>
                  <a:pt x="9278939" y="10247312"/>
                </a:lnTo>
                <a:lnTo>
                  <a:pt x="7875588" y="7820025"/>
                </a:lnTo>
                <a:lnTo>
                  <a:pt x="8464551" y="7481887"/>
                </a:lnTo>
                <a:close/>
                <a:moveTo>
                  <a:pt x="4297364" y="7481887"/>
                </a:moveTo>
                <a:lnTo>
                  <a:pt x="4887914" y="7820025"/>
                </a:lnTo>
                <a:lnTo>
                  <a:pt x="3482976" y="10247312"/>
                </a:lnTo>
                <a:lnTo>
                  <a:pt x="2894013" y="9910762"/>
                </a:lnTo>
                <a:lnTo>
                  <a:pt x="4297364" y="7481887"/>
                </a:lnTo>
                <a:close/>
                <a:moveTo>
                  <a:pt x="9650413" y="6043612"/>
                </a:moveTo>
                <a:lnTo>
                  <a:pt x="12079288" y="7446962"/>
                </a:lnTo>
                <a:lnTo>
                  <a:pt x="11741151" y="8037512"/>
                </a:lnTo>
                <a:lnTo>
                  <a:pt x="9309100" y="6637337"/>
                </a:lnTo>
                <a:lnTo>
                  <a:pt x="9650413" y="6043612"/>
                </a:lnTo>
                <a:close/>
                <a:moveTo>
                  <a:pt x="3111501" y="6043612"/>
                </a:moveTo>
                <a:lnTo>
                  <a:pt x="3452813" y="6632575"/>
                </a:lnTo>
                <a:lnTo>
                  <a:pt x="1025525" y="8037512"/>
                </a:lnTo>
                <a:lnTo>
                  <a:pt x="682625" y="7446962"/>
                </a:lnTo>
                <a:lnTo>
                  <a:pt x="3111501" y="6043612"/>
                </a:lnTo>
                <a:close/>
                <a:moveTo>
                  <a:pt x="9958388" y="4211638"/>
                </a:moveTo>
                <a:lnTo>
                  <a:pt x="12766676" y="4211638"/>
                </a:lnTo>
                <a:lnTo>
                  <a:pt x="12766676" y="4891088"/>
                </a:lnTo>
                <a:lnTo>
                  <a:pt x="9958388" y="4891088"/>
                </a:lnTo>
                <a:lnTo>
                  <a:pt x="9958388" y="4211638"/>
                </a:lnTo>
                <a:close/>
                <a:moveTo>
                  <a:pt x="0" y="4211637"/>
                </a:moveTo>
                <a:lnTo>
                  <a:pt x="2803525" y="4211637"/>
                </a:lnTo>
                <a:lnTo>
                  <a:pt x="2803525" y="4891087"/>
                </a:lnTo>
                <a:lnTo>
                  <a:pt x="0" y="4891087"/>
                </a:lnTo>
                <a:lnTo>
                  <a:pt x="0" y="4211637"/>
                </a:lnTo>
                <a:close/>
                <a:moveTo>
                  <a:pt x="6381460" y="1186307"/>
                </a:moveTo>
                <a:cubicBezTo>
                  <a:pt x="6171222" y="1186307"/>
                  <a:pt x="5964738" y="1208832"/>
                  <a:pt x="5765762" y="1246373"/>
                </a:cubicBezTo>
                <a:cubicBezTo>
                  <a:pt x="5765762" y="1246373"/>
                  <a:pt x="5765762" y="1832018"/>
                  <a:pt x="5765762" y="1948396"/>
                </a:cubicBezTo>
                <a:cubicBezTo>
                  <a:pt x="5765762" y="2481483"/>
                  <a:pt x="5457912" y="2744273"/>
                  <a:pt x="5273953" y="2849389"/>
                </a:cubicBezTo>
                <a:cubicBezTo>
                  <a:pt x="4703304" y="3187261"/>
                  <a:pt x="4346649" y="3840480"/>
                  <a:pt x="4346649" y="4557520"/>
                </a:cubicBezTo>
                <a:cubicBezTo>
                  <a:pt x="4346649" y="5680005"/>
                  <a:pt x="5262690" y="6592260"/>
                  <a:pt x="6381460" y="6592260"/>
                </a:cubicBezTo>
                <a:cubicBezTo>
                  <a:pt x="7503986" y="6592260"/>
                  <a:pt x="8416274" y="5680005"/>
                  <a:pt x="8416274" y="4557520"/>
                </a:cubicBezTo>
                <a:cubicBezTo>
                  <a:pt x="8416274" y="3840480"/>
                  <a:pt x="8063372" y="3187261"/>
                  <a:pt x="7492724" y="2849389"/>
                </a:cubicBezTo>
                <a:cubicBezTo>
                  <a:pt x="7308765" y="2744273"/>
                  <a:pt x="7000915" y="2481483"/>
                  <a:pt x="7000915" y="1948396"/>
                </a:cubicBezTo>
                <a:cubicBezTo>
                  <a:pt x="7000915" y="1749427"/>
                  <a:pt x="7000915" y="1246373"/>
                  <a:pt x="7000915" y="1246373"/>
                </a:cubicBezTo>
                <a:cubicBezTo>
                  <a:pt x="6798184" y="1208832"/>
                  <a:pt x="6595454" y="1186307"/>
                  <a:pt x="6381460" y="1186307"/>
                </a:cubicBezTo>
                <a:close/>
                <a:moveTo>
                  <a:pt x="6381460" y="0"/>
                </a:moveTo>
                <a:cubicBezTo>
                  <a:pt x="6835727" y="0"/>
                  <a:pt x="7271222" y="63821"/>
                  <a:pt x="7680437" y="187707"/>
                </a:cubicBezTo>
                <a:cubicBezTo>
                  <a:pt x="7680437" y="187707"/>
                  <a:pt x="7680437" y="1696869"/>
                  <a:pt x="7680437" y="1948396"/>
                </a:cubicBezTo>
                <a:cubicBezTo>
                  <a:pt x="7680437" y="2079791"/>
                  <a:pt x="7714225" y="2192415"/>
                  <a:pt x="7834362" y="2263744"/>
                </a:cubicBezTo>
                <a:cubicBezTo>
                  <a:pt x="8611495" y="2717994"/>
                  <a:pt x="9099550" y="3592707"/>
                  <a:pt x="9099550" y="4557520"/>
                </a:cubicBezTo>
                <a:cubicBezTo>
                  <a:pt x="9099550" y="6055418"/>
                  <a:pt x="7879413" y="7275512"/>
                  <a:pt x="6381460" y="7275512"/>
                </a:cubicBezTo>
                <a:cubicBezTo>
                  <a:pt x="4883509" y="7275512"/>
                  <a:pt x="3667126" y="6055418"/>
                  <a:pt x="3667126" y="4557520"/>
                </a:cubicBezTo>
                <a:cubicBezTo>
                  <a:pt x="3667126" y="3592707"/>
                  <a:pt x="4155181" y="2717994"/>
                  <a:pt x="4928560" y="2263744"/>
                </a:cubicBezTo>
                <a:cubicBezTo>
                  <a:pt x="5052451" y="2192415"/>
                  <a:pt x="5086240" y="2079791"/>
                  <a:pt x="5086240" y="1948396"/>
                </a:cubicBezTo>
                <a:cubicBezTo>
                  <a:pt x="5086240" y="1621787"/>
                  <a:pt x="5086240" y="187707"/>
                  <a:pt x="5086240" y="187707"/>
                </a:cubicBezTo>
                <a:cubicBezTo>
                  <a:pt x="5499209" y="63821"/>
                  <a:pt x="5934704" y="0"/>
                  <a:pt x="6381460" y="0"/>
                </a:cubicBezTo>
                <a:close/>
              </a:path>
            </a:pathLst>
          </a:custGeom>
          <a:solidFill>
            <a:srgbClr val="3b3b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KSO_Shape"/>
          <p:cNvSpPr/>
          <p:nvPr/>
        </p:nvSpPr>
        <p:spPr>
          <a:xfrm>
            <a:off x="3595680" y="3987360"/>
            <a:ext cx="227520" cy="219240"/>
          </a:xfrm>
          <a:custGeom>
            <a:avLst/>
            <a:gdLst/>
            <a:ahLst/>
            <a:rect l="l" t="t" r="r" b="b"/>
            <a:pathLst>
              <a:path w="2230" h="2389">
                <a:moveTo>
                  <a:pt x="2031" y="0"/>
                </a:moveTo>
                <a:cubicBezTo>
                  <a:pt x="1921" y="0"/>
                  <a:pt x="1832" y="89"/>
                  <a:pt x="1832" y="199"/>
                </a:cubicBezTo>
                <a:cubicBezTo>
                  <a:pt x="1832" y="1513"/>
                  <a:pt x="1832" y="1513"/>
                  <a:pt x="1832" y="1513"/>
                </a:cubicBezTo>
                <a:cubicBezTo>
                  <a:pt x="1832" y="1777"/>
                  <a:pt x="1618" y="1991"/>
                  <a:pt x="1354" y="1991"/>
                </a:cubicBezTo>
                <a:cubicBezTo>
                  <a:pt x="1091" y="1991"/>
                  <a:pt x="876" y="1777"/>
                  <a:pt x="876" y="1513"/>
                </a:cubicBezTo>
                <a:cubicBezTo>
                  <a:pt x="876" y="1434"/>
                  <a:pt x="876" y="1434"/>
                  <a:pt x="876" y="1434"/>
                </a:cubicBezTo>
                <a:cubicBezTo>
                  <a:pt x="1195" y="1434"/>
                  <a:pt x="1195" y="1434"/>
                  <a:pt x="1195" y="1434"/>
                </a:cubicBezTo>
                <a:cubicBezTo>
                  <a:pt x="1283" y="1434"/>
                  <a:pt x="1354" y="1362"/>
                  <a:pt x="1354" y="1274"/>
                </a:cubicBezTo>
                <a:cubicBezTo>
                  <a:pt x="1354" y="797"/>
                  <a:pt x="1354" y="797"/>
                  <a:pt x="1354" y="797"/>
                </a:cubicBezTo>
                <a:cubicBezTo>
                  <a:pt x="1354" y="709"/>
                  <a:pt x="1283" y="637"/>
                  <a:pt x="1195" y="637"/>
                </a:cubicBezTo>
                <a:cubicBezTo>
                  <a:pt x="1195" y="160"/>
                  <a:pt x="1195" y="160"/>
                  <a:pt x="1195" y="160"/>
                </a:cubicBezTo>
                <a:cubicBezTo>
                  <a:pt x="1195" y="71"/>
                  <a:pt x="1124" y="0"/>
                  <a:pt x="1035" y="0"/>
                </a:cubicBezTo>
                <a:cubicBezTo>
                  <a:pt x="948" y="0"/>
                  <a:pt x="876" y="71"/>
                  <a:pt x="876" y="160"/>
                </a:cubicBezTo>
                <a:cubicBezTo>
                  <a:pt x="876" y="637"/>
                  <a:pt x="876" y="637"/>
                  <a:pt x="876" y="637"/>
                </a:cubicBezTo>
                <a:cubicBezTo>
                  <a:pt x="478" y="637"/>
                  <a:pt x="478" y="637"/>
                  <a:pt x="478" y="637"/>
                </a:cubicBezTo>
                <a:cubicBezTo>
                  <a:pt x="478" y="160"/>
                  <a:pt x="478" y="160"/>
                  <a:pt x="478" y="160"/>
                </a:cubicBezTo>
                <a:cubicBezTo>
                  <a:pt x="478" y="71"/>
                  <a:pt x="407" y="0"/>
                  <a:pt x="319" y="0"/>
                </a:cubicBezTo>
                <a:cubicBezTo>
                  <a:pt x="231" y="0"/>
                  <a:pt x="159" y="71"/>
                  <a:pt x="159" y="160"/>
                </a:cubicBezTo>
                <a:cubicBezTo>
                  <a:pt x="159" y="637"/>
                  <a:pt x="159" y="637"/>
                  <a:pt x="159" y="637"/>
                </a:cubicBezTo>
                <a:cubicBezTo>
                  <a:pt x="72" y="637"/>
                  <a:pt x="0" y="709"/>
                  <a:pt x="0" y="797"/>
                </a:cubicBezTo>
                <a:cubicBezTo>
                  <a:pt x="0" y="1274"/>
                  <a:pt x="0" y="1274"/>
                  <a:pt x="0" y="1274"/>
                </a:cubicBezTo>
                <a:cubicBezTo>
                  <a:pt x="0" y="1362"/>
                  <a:pt x="72" y="1434"/>
                  <a:pt x="159" y="1434"/>
                </a:cubicBezTo>
                <a:cubicBezTo>
                  <a:pt x="478" y="1434"/>
                  <a:pt x="478" y="1434"/>
                  <a:pt x="478" y="1434"/>
                </a:cubicBezTo>
                <a:cubicBezTo>
                  <a:pt x="478" y="1513"/>
                  <a:pt x="478" y="1513"/>
                  <a:pt x="478" y="1513"/>
                </a:cubicBezTo>
                <a:cubicBezTo>
                  <a:pt x="478" y="1996"/>
                  <a:pt x="871" y="2389"/>
                  <a:pt x="1354" y="2389"/>
                </a:cubicBezTo>
                <a:cubicBezTo>
                  <a:pt x="1837" y="2389"/>
                  <a:pt x="2230" y="1996"/>
                  <a:pt x="2230" y="1513"/>
                </a:cubicBezTo>
                <a:cubicBezTo>
                  <a:pt x="2230" y="199"/>
                  <a:pt x="2230" y="199"/>
                  <a:pt x="2230" y="199"/>
                </a:cubicBezTo>
                <a:cubicBezTo>
                  <a:pt x="2230" y="89"/>
                  <a:pt x="2141" y="0"/>
                  <a:pt x="2031" y="0"/>
                </a:cubicBezTo>
                <a:close/>
              </a:path>
            </a:pathLst>
          </a:custGeom>
          <a:solidFill>
            <a:srgbClr val="3b3b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KSO_Shape"/>
          <p:cNvSpPr/>
          <p:nvPr/>
        </p:nvSpPr>
        <p:spPr>
          <a:xfrm>
            <a:off x="3961080" y="3973320"/>
            <a:ext cx="159120" cy="231840"/>
          </a:xfrm>
          <a:custGeom>
            <a:avLst/>
            <a:gdLst/>
            <a:ahLst/>
            <a:rect l="l" t="t" r="r" b="b"/>
            <a:pathLst>
              <a:path w="811213" h="1316038">
                <a:moveTo>
                  <a:pt x="471917" y="458787"/>
                </a:moveTo>
                <a:lnTo>
                  <a:pt x="475329" y="458787"/>
                </a:lnTo>
                <a:lnTo>
                  <a:pt x="478741" y="459014"/>
                </a:lnTo>
                <a:lnTo>
                  <a:pt x="481926" y="459241"/>
                </a:lnTo>
                <a:lnTo>
                  <a:pt x="485111" y="459695"/>
                </a:lnTo>
                <a:lnTo>
                  <a:pt x="488523" y="460376"/>
                </a:lnTo>
                <a:lnTo>
                  <a:pt x="491708" y="461284"/>
                </a:lnTo>
                <a:lnTo>
                  <a:pt x="494893" y="462192"/>
                </a:lnTo>
                <a:lnTo>
                  <a:pt x="497850" y="463554"/>
                </a:lnTo>
                <a:lnTo>
                  <a:pt x="501035" y="464916"/>
                </a:lnTo>
                <a:lnTo>
                  <a:pt x="503992" y="466277"/>
                </a:lnTo>
                <a:lnTo>
                  <a:pt x="507177" y="467866"/>
                </a:lnTo>
                <a:lnTo>
                  <a:pt x="509907" y="469682"/>
                </a:lnTo>
                <a:lnTo>
                  <a:pt x="512864" y="471725"/>
                </a:lnTo>
                <a:lnTo>
                  <a:pt x="515594" y="473768"/>
                </a:lnTo>
                <a:lnTo>
                  <a:pt x="518552" y="476038"/>
                </a:lnTo>
                <a:lnTo>
                  <a:pt x="523556" y="481031"/>
                </a:lnTo>
                <a:lnTo>
                  <a:pt x="528561" y="486706"/>
                </a:lnTo>
                <a:lnTo>
                  <a:pt x="533111" y="492607"/>
                </a:lnTo>
                <a:lnTo>
                  <a:pt x="537206" y="498963"/>
                </a:lnTo>
                <a:lnTo>
                  <a:pt x="616144" y="597246"/>
                </a:lnTo>
                <a:lnTo>
                  <a:pt x="618419" y="600877"/>
                </a:lnTo>
                <a:lnTo>
                  <a:pt x="620011" y="604282"/>
                </a:lnTo>
                <a:lnTo>
                  <a:pt x="621376" y="607687"/>
                </a:lnTo>
                <a:lnTo>
                  <a:pt x="622968" y="611091"/>
                </a:lnTo>
                <a:lnTo>
                  <a:pt x="623878" y="614723"/>
                </a:lnTo>
                <a:lnTo>
                  <a:pt x="625016" y="618355"/>
                </a:lnTo>
                <a:lnTo>
                  <a:pt x="625698" y="621760"/>
                </a:lnTo>
                <a:lnTo>
                  <a:pt x="626153" y="625391"/>
                </a:lnTo>
                <a:lnTo>
                  <a:pt x="626836" y="629250"/>
                </a:lnTo>
                <a:lnTo>
                  <a:pt x="627063" y="632882"/>
                </a:lnTo>
                <a:lnTo>
                  <a:pt x="627063" y="636513"/>
                </a:lnTo>
                <a:lnTo>
                  <a:pt x="626836" y="640145"/>
                </a:lnTo>
                <a:lnTo>
                  <a:pt x="626608" y="643550"/>
                </a:lnTo>
                <a:lnTo>
                  <a:pt x="625926" y="647181"/>
                </a:lnTo>
                <a:lnTo>
                  <a:pt x="625471" y="650813"/>
                </a:lnTo>
                <a:lnTo>
                  <a:pt x="624788" y="654445"/>
                </a:lnTo>
                <a:lnTo>
                  <a:pt x="623651" y="657623"/>
                </a:lnTo>
                <a:lnTo>
                  <a:pt x="622513" y="661254"/>
                </a:lnTo>
                <a:lnTo>
                  <a:pt x="621149" y="664659"/>
                </a:lnTo>
                <a:lnTo>
                  <a:pt x="619556" y="668064"/>
                </a:lnTo>
                <a:lnTo>
                  <a:pt x="617964" y="671014"/>
                </a:lnTo>
                <a:lnTo>
                  <a:pt x="616144" y="674419"/>
                </a:lnTo>
                <a:lnTo>
                  <a:pt x="614551" y="677370"/>
                </a:lnTo>
                <a:lnTo>
                  <a:pt x="612049" y="680548"/>
                </a:lnTo>
                <a:lnTo>
                  <a:pt x="610002" y="683271"/>
                </a:lnTo>
                <a:lnTo>
                  <a:pt x="607499" y="686222"/>
                </a:lnTo>
                <a:lnTo>
                  <a:pt x="604997" y="688719"/>
                </a:lnTo>
                <a:lnTo>
                  <a:pt x="602495" y="691216"/>
                </a:lnTo>
                <a:lnTo>
                  <a:pt x="599537" y="693713"/>
                </a:lnTo>
                <a:lnTo>
                  <a:pt x="596580" y="696209"/>
                </a:lnTo>
                <a:lnTo>
                  <a:pt x="593395" y="698479"/>
                </a:lnTo>
                <a:lnTo>
                  <a:pt x="589983" y="700522"/>
                </a:lnTo>
                <a:lnTo>
                  <a:pt x="571101" y="711417"/>
                </a:lnTo>
                <a:lnTo>
                  <a:pt x="567689" y="713460"/>
                </a:lnTo>
                <a:lnTo>
                  <a:pt x="564049" y="715049"/>
                </a:lnTo>
                <a:lnTo>
                  <a:pt x="560864" y="716638"/>
                </a:lnTo>
                <a:lnTo>
                  <a:pt x="557225" y="718226"/>
                </a:lnTo>
                <a:lnTo>
                  <a:pt x="553585" y="719134"/>
                </a:lnTo>
                <a:lnTo>
                  <a:pt x="549945" y="720269"/>
                </a:lnTo>
                <a:lnTo>
                  <a:pt x="546533" y="720950"/>
                </a:lnTo>
                <a:lnTo>
                  <a:pt x="542893" y="721404"/>
                </a:lnTo>
                <a:lnTo>
                  <a:pt x="539253" y="722085"/>
                </a:lnTo>
                <a:lnTo>
                  <a:pt x="535386" y="722085"/>
                </a:lnTo>
                <a:lnTo>
                  <a:pt x="531746" y="722312"/>
                </a:lnTo>
                <a:lnTo>
                  <a:pt x="528334" y="722085"/>
                </a:lnTo>
                <a:lnTo>
                  <a:pt x="524694" y="721631"/>
                </a:lnTo>
                <a:lnTo>
                  <a:pt x="521054" y="721177"/>
                </a:lnTo>
                <a:lnTo>
                  <a:pt x="517414" y="720723"/>
                </a:lnTo>
                <a:lnTo>
                  <a:pt x="513774" y="719588"/>
                </a:lnTo>
                <a:lnTo>
                  <a:pt x="510590" y="718907"/>
                </a:lnTo>
                <a:lnTo>
                  <a:pt x="506950" y="717546"/>
                </a:lnTo>
                <a:lnTo>
                  <a:pt x="503537" y="716411"/>
                </a:lnTo>
                <a:lnTo>
                  <a:pt x="500353" y="714822"/>
                </a:lnTo>
                <a:lnTo>
                  <a:pt x="497168" y="713233"/>
                </a:lnTo>
                <a:lnTo>
                  <a:pt x="493755" y="711417"/>
                </a:lnTo>
                <a:lnTo>
                  <a:pt x="490798" y="709374"/>
                </a:lnTo>
                <a:lnTo>
                  <a:pt x="487613" y="707331"/>
                </a:lnTo>
                <a:lnTo>
                  <a:pt x="484883" y="705289"/>
                </a:lnTo>
                <a:lnTo>
                  <a:pt x="481926" y="702792"/>
                </a:lnTo>
                <a:lnTo>
                  <a:pt x="479424" y="700295"/>
                </a:lnTo>
                <a:lnTo>
                  <a:pt x="476921" y="697571"/>
                </a:lnTo>
                <a:lnTo>
                  <a:pt x="474419" y="694620"/>
                </a:lnTo>
                <a:lnTo>
                  <a:pt x="471917" y="691670"/>
                </a:lnTo>
                <a:lnTo>
                  <a:pt x="469642" y="688719"/>
                </a:lnTo>
                <a:lnTo>
                  <a:pt x="467594" y="685314"/>
                </a:lnTo>
                <a:lnTo>
                  <a:pt x="419140" y="569100"/>
                </a:lnTo>
                <a:lnTo>
                  <a:pt x="415272" y="562064"/>
                </a:lnTo>
                <a:lnTo>
                  <a:pt x="412315" y="555481"/>
                </a:lnTo>
                <a:lnTo>
                  <a:pt x="409813" y="548672"/>
                </a:lnTo>
                <a:lnTo>
                  <a:pt x="408220" y="541408"/>
                </a:lnTo>
                <a:lnTo>
                  <a:pt x="407310" y="538004"/>
                </a:lnTo>
                <a:lnTo>
                  <a:pt x="406855" y="534599"/>
                </a:lnTo>
                <a:lnTo>
                  <a:pt x="406628" y="531194"/>
                </a:lnTo>
                <a:lnTo>
                  <a:pt x="406400" y="527562"/>
                </a:lnTo>
                <a:lnTo>
                  <a:pt x="406400" y="524158"/>
                </a:lnTo>
                <a:lnTo>
                  <a:pt x="406400" y="520980"/>
                </a:lnTo>
                <a:lnTo>
                  <a:pt x="406628" y="517575"/>
                </a:lnTo>
                <a:lnTo>
                  <a:pt x="407083" y="514171"/>
                </a:lnTo>
                <a:lnTo>
                  <a:pt x="407538" y="510993"/>
                </a:lnTo>
                <a:lnTo>
                  <a:pt x="408448" y="507815"/>
                </a:lnTo>
                <a:lnTo>
                  <a:pt x="409358" y="504637"/>
                </a:lnTo>
                <a:lnTo>
                  <a:pt x="410723" y="501460"/>
                </a:lnTo>
                <a:lnTo>
                  <a:pt x="411860" y="498282"/>
                </a:lnTo>
                <a:lnTo>
                  <a:pt x="413225" y="495558"/>
                </a:lnTo>
                <a:lnTo>
                  <a:pt x="415045" y="492607"/>
                </a:lnTo>
                <a:lnTo>
                  <a:pt x="416865" y="489657"/>
                </a:lnTo>
                <a:lnTo>
                  <a:pt x="418912" y="486933"/>
                </a:lnTo>
                <a:lnTo>
                  <a:pt x="420959" y="484209"/>
                </a:lnTo>
                <a:lnTo>
                  <a:pt x="423234" y="481712"/>
                </a:lnTo>
                <a:lnTo>
                  <a:pt x="425737" y="479215"/>
                </a:lnTo>
                <a:lnTo>
                  <a:pt x="428694" y="476946"/>
                </a:lnTo>
                <a:lnTo>
                  <a:pt x="431424" y="474676"/>
                </a:lnTo>
                <a:lnTo>
                  <a:pt x="434609" y="472633"/>
                </a:lnTo>
                <a:lnTo>
                  <a:pt x="437794" y="470363"/>
                </a:lnTo>
                <a:lnTo>
                  <a:pt x="441433" y="468093"/>
                </a:lnTo>
                <a:lnTo>
                  <a:pt x="444846" y="466277"/>
                </a:lnTo>
                <a:lnTo>
                  <a:pt x="448258" y="464689"/>
                </a:lnTo>
                <a:lnTo>
                  <a:pt x="451670" y="463327"/>
                </a:lnTo>
                <a:lnTo>
                  <a:pt x="455083" y="461965"/>
                </a:lnTo>
                <a:lnTo>
                  <a:pt x="458495" y="461057"/>
                </a:lnTo>
                <a:lnTo>
                  <a:pt x="461680" y="459922"/>
                </a:lnTo>
                <a:lnTo>
                  <a:pt x="465320" y="459468"/>
                </a:lnTo>
                <a:lnTo>
                  <a:pt x="468732" y="459014"/>
                </a:lnTo>
                <a:lnTo>
                  <a:pt x="471917" y="458787"/>
                </a:lnTo>
                <a:close/>
                <a:moveTo>
                  <a:pt x="409917" y="357187"/>
                </a:moveTo>
                <a:lnTo>
                  <a:pt x="415348" y="357413"/>
                </a:lnTo>
                <a:lnTo>
                  <a:pt x="420554" y="358319"/>
                </a:lnTo>
                <a:lnTo>
                  <a:pt x="425985" y="359450"/>
                </a:lnTo>
                <a:lnTo>
                  <a:pt x="431417" y="361261"/>
                </a:lnTo>
                <a:lnTo>
                  <a:pt x="436170" y="363977"/>
                </a:lnTo>
                <a:lnTo>
                  <a:pt x="441149" y="366692"/>
                </a:lnTo>
                <a:lnTo>
                  <a:pt x="445449" y="370087"/>
                </a:lnTo>
                <a:lnTo>
                  <a:pt x="449296" y="373708"/>
                </a:lnTo>
                <a:lnTo>
                  <a:pt x="452917" y="377329"/>
                </a:lnTo>
                <a:lnTo>
                  <a:pt x="455859" y="381856"/>
                </a:lnTo>
                <a:lnTo>
                  <a:pt x="458801" y="386382"/>
                </a:lnTo>
                <a:lnTo>
                  <a:pt x="461065" y="390909"/>
                </a:lnTo>
                <a:lnTo>
                  <a:pt x="462875" y="396114"/>
                </a:lnTo>
                <a:lnTo>
                  <a:pt x="464007" y="401093"/>
                </a:lnTo>
                <a:lnTo>
                  <a:pt x="464912" y="406298"/>
                </a:lnTo>
                <a:lnTo>
                  <a:pt x="465138" y="411730"/>
                </a:lnTo>
                <a:lnTo>
                  <a:pt x="464912" y="416935"/>
                </a:lnTo>
                <a:lnTo>
                  <a:pt x="464007" y="422367"/>
                </a:lnTo>
                <a:lnTo>
                  <a:pt x="462875" y="427798"/>
                </a:lnTo>
                <a:lnTo>
                  <a:pt x="461065" y="433004"/>
                </a:lnTo>
                <a:lnTo>
                  <a:pt x="458349" y="437983"/>
                </a:lnTo>
                <a:lnTo>
                  <a:pt x="455633" y="442735"/>
                </a:lnTo>
                <a:lnTo>
                  <a:pt x="452238" y="447262"/>
                </a:lnTo>
                <a:lnTo>
                  <a:pt x="448843" y="450883"/>
                </a:lnTo>
                <a:lnTo>
                  <a:pt x="444996" y="454504"/>
                </a:lnTo>
                <a:lnTo>
                  <a:pt x="440470" y="457672"/>
                </a:lnTo>
                <a:lnTo>
                  <a:pt x="435943" y="460388"/>
                </a:lnTo>
                <a:lnTo>
                  <a:pt x="431417" y="462425"/>
                </a:lnTo>
                <a:lnTo>
                  <a:pt x="426212" y="464236"/>
                </a:lnTo>
                <a:lnTo>
                  <a:pt x="421233" y="465594"/>
                </a:lnTo>
                <a:lnTo>
                  <a:pt x="416027" y="466499"/>
                </a:lnTo>
                <a:lnTo>
                  <a:pt x="410596" y="466725"/>
                </a:lnTo>
                <a:lnTo>
                  <a:pt x="405390" y="466499"/>
                </a:lnTo>
                <a:lnTo>
                  <a:pt x="399959" y="465820"/>
                </a:lnTo>
                <a:lnTo>
                  <a:pt x="394527" y="464462"/>
                </a:lnTo>
                <a:lnTo>
                  <a:pt x="389548" y="462425"/>
                </a:lnTo>
                <a:lnTo>
                  <a:pt x="384343" y="460162"/>
                </a:lnTo>
                <a:lnTo>
                  <a:pt x="379590" y="457446"/>
                </a:lnTo>
                <a:lnTo>
                  <a:pt x="375290" y="454051"/>
                </a:lnTo>
                <a:lnTo>
                  <a:pt x="371443" y="450430"/>
                </a:lnTo>
                <a:lnTo>
                  <a:pt x="367821" y="446356"/>
                </a:lnTo>
                <a:lnTo>
                  <a:pt x="364653" y="442283"/>
                </a:lnTo>
                <a:lnTo>
                  <a:pt x="361937" y="437756"/>
                </a:lnTo>
                <a:lnTo>
                  <a:pt x="359900" y="432777"/>
                </a:lnTo>
                <a:lnTo>
                  <a:pt x="358090" y="428025"/>
                </a:lnTo>
                <a:lnTo>
                  <a:pt x="356506" y="422819"/>
                </a:lnTo>
                <a:lnTo>
                  <a:pt x="355827" y="417840"/>
                </a:lnTo>
                <a:lnTo>
                  <a:pt x="355600" y="412409"/>
                </a:lnTo>
                <a:lnTo>
                  <a:pt x="355827" y="406977"/>
                </a:lnTo>
                <a:lnTo>
                  <a:pt x="356506" y="401772"/>
                </a:lnTo>
                <a:lnTo>
                  <a:pt x="357863" y="396340"/>
                </a:lnTo>
                <a:lnTo>
                  <a:pt x="359900" y="390909"/>
                </a:lnTo>
                <a:lnTo>
                  <a:pt x="362163" y="385930"/>
                </a:lnTo>
                <a:lnTo>
                  <a:pt x="364879" y="381177"/>
                </a:lnTo>
                <a:lnTo>
                  <a:pt x="368274" y="376877"/>
                </a:lnTo>
                <a:lnTo>
                  <a:pt x="371895" y="373029"/>
                </a:lnTo>
                <a:lnTo>
                  <a:pt x="375743" y="369408"/>
                </a:lnTo>
                <a:lnTo>
                  <a:pt x="380043" y="366466"/>
                </a:lnTo>
                <a:lnTo>
                  <a:pt x="384569" y="363750"/>
                </a:lnTo>
                <a:lnTo>
                  <a:pt x="389322" y="361261"/>
                </a:lnTo>
                <a:lnTo>
                  <a:pt x="394301" y="359450"/>
                </a:lnTo>
                <a:lnTo>
                  <a:pt x="399506" y="358319"/>
                </a:lnTo>
                <a:lnTo>
                  <a:pt x="404485" y="357413"/>
                </a:lnTo>
                <a:lnTo>
                  <a:pt x="409917" y="357187"/>
                </a:lnTo>
                <a:close/>
                <a:moveTo>
                  <a:pt x="136583" y="344487"/>
                </a:moveTo>
                <a:lnTo>
                  <a:pt x="262325" y="353367"/>
                </a:lnTo>
                <a:lnTo>
                  <a:pt x="270042" y="353139"/>
                </a:lnTo>
                <a:lnTo>
                  <a:pt x="277532" y="353594"/>
                </a:lnTo>
                <a:lnTo>
                  <a:pt x="285022" y="354277"/>
                </a:lnTo>
                <a:lnTo>
                  <a:pt x="291832" y="355871"/>
                </a:lnTo>
                <a:lnTo>
                  <a:pt x="295463" y="356554"/>
                </a:lnTo>
                <a:lnTo>
                  <a:pt x="298641" y="357920"/>
                </a:lnTo>
                <a:lnTo>
                  <a:pt x="301818" y="359059"/>
                </a:lnTo>
                <a:lnTo>
                  <a:pt x="305223" y="360425"/>
                </a:lnTo>
                <a:lnTo>
                  <a:pt x="308174" y="361791"/>
                </a:lnTo>
                <a:lnTo>
                  <a:pt x="311124" y="363612"/>
                </a:lnTo>
                <a:lnTo>
                  <a:pt x="313848" y="365434"/>
                </a:lnTo>
                <a:lnTo>
                  <a:pt x="316571" y="367255"/>
                </a:lnTo>
                <a:lnTo>
                  <a:pt x="319522" y="369304"/>
                </a:lnTo>
                <a:lnTo>
                  <a:pt x="321792" y="371354"/>
                </a:lnTo>
                <a:lnTo>
                  <a:pt x="324289" y="373630"/>
                </a:lnTo>
                <a:lnTo>
                  <a:pt x="326558" y="375907"/>
                </a:lnTo>
                <a:lnTo>
                  <a:pt x="328828" y="378412"/>
                </a:lnTo>
                <a:lnTo>
                  <a:pt x="330871" y="381372"/>
                </a:lnTo>
                <a:lnTo>
                  <a:pt x="332460" y="383876"/>
                </a:lnTo>
                <a:lnTo>
                  <a:pt x="334275" y="387064"/>
                </a:lnTo>
                <a:lnTo>
                  <a:pt x="335864" y="389796"/>
                </a:lnTo>
                <a:lnTo>
                  <a:pt x="337453" y="393211"/>
                </a:lnTo>
                <a:lnTo>
                  <a:pt x="338361" y="396171"/>
                </a:lnTo>
                <a:lnTo>
                  <a:pt x="339723" y="399814"/>
                </a:lnTo>
                <a:lnTo>
                  <a:pt x="340404" y="403229"/>
                </a:lnTo>
                <a:lnTo>
                  <a:pt x="341311" y="406644"/>
                </a:lnTo>
                <a:lnTo>
                  <a:pt x="341765" y="410515"/>
                </a:lnTo>
                <a:lnTo>
                  <a:pt x="342219" y="414385"/>
                </a:lnTo>
                <a:lnTo>
                  <a:pt x="342446" y="418484"/>
                </a:lnTo>
                <a:lnTo>
                  <a:pt x="342900" y="422354"/>
                </a:lnTo>
                <a:lnTo>
                  <a:pt x="342900" y="426225"/>
                </a:lnTo>
                <a:lnTo>
                  <a:pt x="342446" y="429868"/>
                </a:lnTo>
                <a:lnTo>
                  <a:pt x="341992" y="433511"/>
                </a:lnTo>
                <a:lnTo>
                  <a:pt x="341538" y="437154"/>
                </a:lnTo>
                <a:lnTo>
                  <a:pt x="340857" y="440341"/>
                </a:lnTo>
                <a:lnTo>
                  <a:pt x="339723" y="443756"/>
                </a:lnTo>
                <a:lnTo>
                  <a:pt x="338815" y="447172"/>
                </a:lnTo>
                <a:lnTo>
                  <a:pt x="337453" y="450131"/>
                </a:lnTo>
                <a:lnTo>
                  <a:pt x="335864" y="453319"/>
                </a:lnTo>
                <a:lnTo>
                  <a:pt x="334275" y="456051"/>
                </a:lnTo>
                <a:lnTo>
                  <a:pt x="332460" y="459011"/>
                </a:lnTo>
                <a:lnTo>
                  <a:pt x="330417" y="461743"/>
                </a:lnTo>
                <a:lnTo>
                  <a:pt x="328374" y="464248"/>
                </a:lnTo>
                <a:lnTo>
                  <a:pt x="326331" y="466524"/>
                </a:lnTo>
                <a:lnTo>
                  <a:pt x="324062" y="469257"/>
                </a:lnTo>
                <a:lnTo>
                  <a:pt x="321565" y="471306"/>
                </a:lnTo>
                <a:lnTo>
                  <a:pt x="319068" y="473583"/>
                </a:lnTo>
                <a:lnTo>
                  <a:pt x="316345" y="475632"/>
                </a:lnTo>
                <a:lnTo>
                  <a:pt x="313621" y="477453"/>
                </a:lnTo>
                <a:lnTo>
                  <a:pt x="310443" y="479275"/>
                </a:lnTo>
                <a:lnTo>
                  <a:pt x="307493" y="481096"/>
                </a:lnTo>
                <a:lnTo>
                  <a:pt x="304315" y="482462"/>
                </a:lnTo>
                <a:lnTo>
                  <a:pt x="301137" y="483828"/>
                </a:lnTo>
                <a:lnTo>
                  <a:pt x="294328" y="486333"/>
                </a:lnTo>
                <a:lnTo>
                  <a:pt x="287292" y="488154"/>
                </a:lnTo>
                <a:lnTo>
                  <a:pt x="279802" y="489748"/>
                </a:lnTo>
                <a:lnTo>
                  <a:pt x="272085" y="490431"/>
                </a:lnTo>
                <a:lnTo>
                  <a:pt x="148839" y="517297"/>
                </a:lnTo>
                <a:lnTo>
                  <a:pt x="145208" y="517525"/>
                </a:lnTo>
                <a:lnTo>
                  <a:pt x="141349" y="517525"/>
                </a:lnTo>
                <a:lnTo>
                  <a:pt x="137718" y="517297"/>
                </a:lnTo>
                <a:lnTo>
                  <a:pt x="133859" y="516614"/>
                </a:lnTo>
                <a:lnTo>
                  <a:pt x="130227" y="516159"/>
                </a:lnTo>
                <a:lnTo>
                  <a:pt x="126369" y="515476"/>
                </a:lnTo>
                <a:lnTo>
                  <a:pt x="122737" y="514565"/>
                </a:lnTo>
                <a:lnTo>
                  <a:pt x="119560" y="513427"/>
                </a:lnTo>
                <a:lnTo>
                  <a:pt x="115928" y="512061"/>
                </a:lnTo>
                <a:lnTo>
                  <a:pt x="112524" y="510922"/>
                </a:lnTo>
                <a:lnTo>
                  <a:pt x="109346" y="509329"/>
                </a:lnTo>
                <a:lnTo>
                  <a:pt x="106168" y="507507"/>
                </a:lnTo>
                <a:lnTo>
                  <a:pt x="103218" y="505458"/>
                </a:lnTo>
                <a:lnTo>
                  <a:pt x="100040" y="503637"/>
                </a:lnTo>
                <a:lnTo>
                  <a:pt x="97316" y="501360"/>
                </a:lnTo>
                <a:lnTo>
                  <a:pt x="94366" y="499083"/>
                </a:lnTo>
                <a:lnTo>
                  <a:pt x="91869" y="496578"/>
                </a:lnTo>
                <a:lnTo>
                  <a:pt x="89372" y="494074"/>
                </a:lnTo>
                <a:lnTo>
                  <a:pt x="86649" y="491342"/>
                </a:lnTo>
                <a:lnTo>
                  <a:pt x="84379" y="488382"/>
                </a:lnTo>
                <a:lnTo>
                  <a:pt x="82336" y="485650"/>
                </a:lnTo>
                <a:lnTo>
                  <a:pt x="80294" y="482462"/>
                </a:lnTo>
                <a:lnTo>
                  <a:pt x="78251" y="479502"/>
                </a:lnTo>
                <a:lnTo>
                  <a:pt x="76435" y="476087"/>
                </a:lnTo>
                <a:lnTo>
                  <a:pt x="74846" y="473127"/>
                </a:lnTo>
                <a:lnTo>
                  <a:pt x="73711" y="469484"/>
                </a:lnTo>
                <a:lnTo>
                  <a:pt x="72350" y="466069"/>
                </a:lnTo>
                <a:lnTo>
                  <a:pt x="71215" y="462426"/>
                </a:lnTo>
                <a:lnTo>
                  <a:pt x="70307" y="458556"/>
                </a:lnTo>
                <a:lnTo>
                  <a:pt x="69626" y="455140"/>
                </a:lnTo>
                <a:lnTo>
                  <a:pt x="68945" y="451270"/>
                </a:lnTo>
                <a:lnTo>
                  <a:pt x="68491" y="447399"/>
                </a:lnTo>
                <a:lnTo>
                  <a:pt x="66902" y="425314"/>
                </a:lnTo>
                <a:lnTo>
                  <a:pt x="66675" y="421444"/>
                </a:lnTo>
                <a:lnTo>
                  <a:pt x="66675" y="417573"/>
                </a:lnTo>
                <a:lnTo>
                  <a:pt x="66902" y="413702"/>
                </a:lnTo>
                <a:lnTo>
                  <a:pt x="67583" y="410059"/>
                </a:lnTo>
                <a:lnTo>
                  <a:pt x="68037" y="406189"/>
                </a:lnTo>
                <a:lnTo>
                  <a:pt x="68718" y="402546"/>
                </a:lnTo>
                <a:lnTo>
                  <a:pt x="69626" y="399131"/>
                </a:lnTo>
                <a:lnTo>
                  <a:pt x="70761" y="395715"/>
                </a:lnTo>
                <a:lnTo>
                  <a:pt x="72123" y="392073"/>
                </a:lnTo>
                <a:lnTo>
                  <a:pt x="73484" y="388885"/>
                </a:lnTo>
                <a:lnTo>
                  <a:pt x="74846" y="385470"/>
                </a:lnTo>
                <a:lnTo>
                  <a:pt x="76662" y="382282"/>
                </a:lnTo>
                <a:lnTo>
                  <a:pt x="78705" y="379322"/>
                </a:lnTo>
                <a:lnTo>
                  <a:pt x="80521" y="376135"/>
                </a:lnTo>
                <a:lnTo>
                  <a:pt x="82790" y="373403"/>
                </a:lnTo>
                <a:lnTo>
                  <a:pt x="85287" y="370443"/>
                </a:lnTo>
                <a:lnTo>
                  <a:pt x="87557" y="367711"/>
                </a:lnTo>
                <a:lnTo>
                  <a:pt x="90053" y="365434"/>
                </a:lnTo>
                <a:lnTo>
                  <a:pt x="92777" y="362929"/>
                </a:lnTo>
                <a:lnTo>
                  <a:pt x="95728" y="360425"/>
                </a:lnTo>
                <a:lnTo>
                  <a:pt x="98451" y="358376"/>
                </a:lnTo>
                <a:lnTo>
                  <a:pt x="101629" y="356327"/>
                </a:lnTo>
                <a:lnTo>
                  <a:pt x="104580" y="354277"/>
                </a:lnTo>
                <a:lnTo>
                  <a:pt x="107984" y="352456"/>
                </a:lnTo>
                <a:lnTo>
                  <a:pt x="111389" y="351090"/>
                </a:lnTo>
                <a:lnTo>
                  <a:pt x="114566" y="349724"/>
                </a:lnTo>
                <a:lnTo>
                  <a:pt x="117971" y="348358"/>
                </a:lnTo>
                <a:lnTo>
                  <a:pt x="121602" y="347219"/>
                </a:lnTo>
                <a:lnTo>
                  <a:pt x="125461" y="346309"/>
                </a:lnTo>
                <a:lnTo>
                  <a:pt x="128866" y="345626"/>
                </a:lnTo>
                <a:lnTo>
                  <a:pt x="132724" y="345170"/>
                </a:lnTo>
                <a:lnTo>
                  <a:pt x="136583" y="344487"/>
                </a:lnTo>
                <a:close/>
                <a:moveTo>
                  <a:pt x="502772" y="87312"/>
                </a:moveTo>
                <a:lnTo>
                  <a:pt x="506166" y="87312"/>
                </a:lnTo>
                <a:lnTo>
                  <a:pt x="510013" y="87540"/>
                </a:lnTo>
                <a:lnTo>
                  <a:pt x="513633" y="88223"/>
                </a:lnTo>
                <a:lnTo>
                  <a:pt x="517254" y="88679"/>
                </a:lnTo>
                <a:lnTo>
                  <a:pt x="521100" y="89589"/>
                </a:lnTo>
                <a:lnTo>
                  <a:pt x="524721" y="90500"/>
                </a:lnTo>
                <a:lnTo>
                  <a:pt x="528115" y="91867"/>
                </a:lnTo>
                <a:lnTo>
                  <a:pt x="531735" y="93233"/>
                </a:lnTo>
                <a:lnTo>
                  <a:pt x="552101" y="101887"/>
                </a:lnTo>
                <a:lnTo>
                  <a:pt x="555495" y="103254"/>
                </a:lnTo>
                <a:lnTo>
                  <a:pt x="559115" y="104848"/>
                </a:lnTo>
                <a:lnTo>
                  <a:pt x="562510" y="106898"/>
                </a:lnTo>
                <a:lnTo>
                  <a:pt x="565451" y="108947"/>
                </a:lnTo>
                <a:lnTo>
                  <a:pt x="568619" y="110997"/>
                </a:lnTo>
                <a:lnTo>
                  <a:pt x="571335" y="113274"/>
                </a:lnTo>
                <a:lnTo>
                  <a:pt x="574050" y="116007"/>
                </a:lnTo>
                <a:lnTo>
                  <a:pt x="576765" y="118512"/>
                </a:lnTo>
                <a:lnTo>
                  <a:pt x="579254" y="121017"/>
                </a:lnTo>
                <a:lnTo>
                  <a:pt x="581517" y="123978"/>
                </a:lnTo>
                <a:lnTo>
                  <a:pt x="583780" y="126711"/>
                </a:lnTo>
                <a:lnTo>
                  <a:pt x="585817" y="129899"/>
                </a:lnTo>
                <a:lnTo>
                  <a:pt x="587853" y="132860"/>
                </a:lnTo>
                <a:lnTo>
                  <a:pt x="589663" y="136048"/>
                </a:lnTo>
                <a:lnTo>
                  <a:pt x="591247" y="139236"/>
                </a:lnTo>
                <a:lnTo>
                  <a:pt x="592831" y="142652"/>
                </a:lnTo>
                <a:lnTo>
                  <a:pt x="593963" y="146068"/>
                </a:lnTo>
                <a:lnTo>
                  <a:pt x="595094" y="149257"/>
                </a:lnTo>
                <a:lnTo>
                  <a:pt x="595999" y="152901"/>
                </a:lnTo>
                <a:lnTo>
                  <a:pt x="596904" y="156317"/>
                </a:lnTo>
                <a:lnTo>
                  <a:pt x="597583" y="159960"/>
                </a:lnTo>
                <a:lnTo>
                  <a:pt x="597809" y="163376"/>
                </a:lnTo>
                <a:lnTo>
                  <a:pt x="598488" y="167248"/>
                </a:lnTo>
                <a:lnTo>
                  <a:pt x="598488" y="170892"/>
                </a:lnTo>
                <a:lnTo>
                  <a:pt x="598488" y="174536"/>
                </a:lnTo>
                <a:lnTo>
                  <a:pt x="598262" y="178407"/>
                </a:lnTo>
                <a:lnTo>
                  <a:pt x="597583" y="182051"/>
                </a:lnTo>
                <a:lnTo>
                  <a:pt x="597131" y="185467"/>
                </a:lnTo>
                <a:lnTo>
                  <a:pt x="596452" y="189338"/>
                </a:lnTo>
                <a:lnTo>
                  <a:pt x="595320" y="192982"/>
                </a:lnTo>
                <a:lnTo>
                  <a:pt x="593963" y="196626"/>
                </a:lnTo>
                <a:lnTo>
                  <a:pt x="592831" y="200270"/>
                </a:lnTo>
                <a:lnTo>
                  <a:pt x="528794" y="309128"/>
                </a:lnTo>
                <a:lnTo>
                  <a:pt x="525626" y="316416"/>
                </a:lnTo>
                <a:lnTo>
                  <a:pt x="521779" y="322793"/>
                </a:lnTo>
                <a:lnTo>
                  <a:pt x="517932" y="328942"/>
                </a:lnTo>
                <a:lnTo>
                  <a:pt x="513407" y="334635"/>
                </a:lnTo>
                <a:lnTo>
                  <a:pt x="511144" y="337140"/>
                </a:lnTo>
                <a:lnTo>
                  <a:pt x="508655" y="339645"/>
                </a:lnTo>
                <a:lnTo>
                  <a:pt x="505939" y="342150"/>
                </a:lnTo>
                <a:lnTo>
                  <a:pt x="503450" y="344428"/>
                </a:lnTo>
                <a:lnTo>
                  <a:pt x="500961" y="346477"/>
                </a:lnTo>
                <a:lnTo>
                  <a:pt x="498020" y="348527"/>
                </a:lnTo>
                <a:lnTo>
                  <a:pt x="495304" y="350349"/>
                </a:lnTo>
                <a:lnTo>
                  <a:pt x="492136" y="351715"/>
                </a:lnTo>
                <a:lnTo>
                  <a:pt x="489195" y="353309"/>
                </a:lnTo>
                <a:lnTo>
                  <a:pt x="486253" y="354676"/>
                </a:lnTo>
                <a:lnTo>
                  <a:pt x="483085" y="355587"/>
                </a:lnTo>
                <a:lnTo>
                  <a:pt x="479917" y="356726"/>
                </a:lnTo>
                <a:lnTo>
                  <a:pt x="476976" y="357409"/>
                </a:lnTo>
                <a:lnTo>
                  <a:pt x="473581" y="358092"/>
                </a:lnTo>
                <a:lnTo>
                  <a:pt x="470187" y="358547"/>
                </a:lnTo>
                <a:lnTo>
                  <a:pt x="467019" y="358775"/>
                </a:lnTo>
                <a:lnTo>
                  <a:pt x="463399" y="358775"/>
                </a:lnTo>
                <a:lnTo>
                  <a:pt x="460005" y="358547"/>
                </a:lnTo>
                <a:lnTo>
                  <a:pt x="456610" y="358320"/>
                </a:lnTo>
                <a:lnTo>
                  <a:pt x="453216" y="357636"/>
                </a:lnTo>
                <a:lnTo>
                  <a:pt x="449596" y="356953"/>
                </a:lnTo>
                <a:lnTo>
                  <a:pt x="445975" y="356042"/>
                </a:lnTo>
                <a:lnTo>
                  <a:pt x="442355" y="354904"/>
                </a:lnTo>
                <a:lnTo>
                  <a:pt x="438960" y="353309"/>
                </a:lnTo>
                <a:lnTo>
                  <a:pt x="435114" y="351715"/>
                </a:lnTo>
                <a:lnTo>
                  <a:pt x="431493" y="350349"/>
                </a:lnTo>
                <a:lnTo>
                  <a:pt x="428099" y="348527"/>
                </a:lnTo>
                <a:lnTo>
                  <a:pt x="424705" y="346705"/>
                </a:lnTo>
                <a:lnTo>
                  <a:pt x="421989" y="344883"/>
                </a:lnTo>
                <a:lnTo>
                  <a:pt x="419274" y="342606"/>
                </a:lnTo>
                <a:lnTo>
                  <a:pt x="416332" y="340556"/>
                </a:lnTo>
                <a:lnTo>
                  <a:pt x="413843" y="338279"/>
                </a:lnTo>
                <a:lnTo>
                  <a:pt x="411580" y="335546"/>
                </a:lnTo>
                <a:lnTo>
                  <a:pt x="409318" y="333041"/>
                </a:lnTo>
                <a:lnTo>
                  <a:pt x="407281" y="330536"/>
                </a:lnTo>
                <a:lnTo>
                  <a:pt x="405471" y="327575"/>
                </a:lnTo>
                <a:lnTo>
                  <a:pt x="403661" y="324842"/>
                </a:lnTo>
                <a:lnTo>
                  <a:pt x="402077" y="322109"/>
                </a:lnTo>
                <a:lnTo>
                  <a:pt x="400719" y="318921"/>
                </a:lnTo>
                <a:lnTo>
                  <a:pt x="399588" y="315960"/>
                </a:lnTo>
                <a:lnTo>
                  <a:pt x="398456" y="312772"/>
                </a:lnTo>
                <a:lnTo>
                  <a:pt x="397551" y="309356"/>
                </a:lnTo>
                <a:lnTo>
                  <a:pt x="396646" y="306168"/>
                </a:lnTo>
                <a:lnTo>
                  <a:pt x="396193" y="302752"/>
                </a:lnTo>
                <a:lnTo>
                  <a:pt x="395741" y="299336"/>
                </a:lnTo>
                <a:lnTo>
                  <a:pt x="395515" y="296147"/>
                </a:lnTo>
                <a:lnTo>
                  <a:pt x="395288" y="292504"/>
                </a:lnTo>
                <a:lnTo>
                  <a:pt x="395515" y="289087"/>
                </a:lnTo>
                <a:lnTo>
                  <a:pt x="395515" y="285444"/>
                </a:lnTo>
                <a:lnTo>
                  <a:pt x="396193" y="278384"/>
                </a:lnTo>
                <a:lnTo>
                  <a:pt x="397777" y="271096"/>
                </a:lnTo>
                <a:lnTo>
                  <a:pt x="399814" y="264036"/>
                </a:lnTo>
                <a:lnTo>
                  <a:pt x="402529" y="256521"/>
                </a:lnTo>
                <a:lnTo>
                  <a:pt x="433756" y="134226"/>
                </a:lnTo>
                <a:lnTo>
                  <a:pt x="435340" y="130582"/>
                </a:lnTo>
                <a:lnTo>
                  <a:pt x="437150" y="127166"/>
                </a:lnTo>
                <a:lnTo>
                  <a:pt x="439187" y="123978"/>
                </a:lnTo>
                <a:lnTo>
                  <a:pt x="441223" y="120562"/>
                </a:lnTo>
                <a:lnTo>
                  <a:pt x="443260" y="117373"/>
                </a:lnTo>
                <a:lnTo>
                  <a:pt x="445523" y="114641"/>
                </a:lnTo>
                <a:lnTo>
                  <a:pt x="447785" y="111908"/>
                </a:lnTo>
                <a:lnTo>
                  <a:pt x="450274" y="109175"/>
                </a:lnTo>
                <a:lnTo>
                  <a:pt x="453216" y="106670"/>
                </a:lnTo>
                <a:lnTo>
                  <a:pt x="455931" y="104392"/>
                </a:lnTo>
                <a:lnTo>
                  <a:pt x="458873" y="102115"/>
                </a:lnTo>
                <a:lnTo>
                  <a:pt x="461815" y="100065"/>
                </a:lnTo>
                <a:lnTo>
                  <a:pt x="464983" y="98244"/>
                </a:lnTo>
                <a:lnTo>
                  <a:pt x="467924" y="96422"/>
                </a:lnTo>
                <a:lnTo>
                  <a:pt x="471319" y="94600"/>
                </a:lnTo>
                <a:lnTo>
                  <a:pt x="474260" y="93233"/>
                </a:lnTo>
                <a:lnTo>
                  <a:pt x="477881" y="92095"/>
                </a:lnTo>
                <a:lnTo>
                  <a:pt x="481275" y="90728"/>
                </a:lnTo>
                <a:lnTo>
                  <a:pt x="484895" y="89589"/>
                </a:lnTo>
                <a:lnTo>
                  <a:pt x="488063" y="88906"/>
                </a:lnTo>
                <a:lnTo>
                  <a:pt x="491684" y="88451"/>
                </a:lnTo>
                <a:lnTo>
                  <a:pt x="495304" y="87995"/>
                </a:lnTo>
                <a:lnTo>
                  <a:pt x="499151" y="87540"/>
                </a:lnTo>
                <a:lnTo>
                  <a:pt x="502772" y="87312"/>
                </a:lnTo>
                <a:close/>
                <a:moveTo>
                  <a:pt x="395631" y="16553"/>
                </a:moveTo>
                <a:lnTo>
                  <a:pt x="385655" y="17233"/>
                </a:lnTo>
                <a:lnTo>
                  <a:pt x="375679" y="17686"/>
                </a:lnTo>
                <a:lnTo>
                  <a:pt x="365704" y="18820"/>
                </a:lnTo>
                <a:lnTo>
                  <a:pt x="355955" y="19727"/>
                </a:lnTo>
                <a:lnTo>
                  <a:pt x="346205" y="21314"/>
                </a:lnTo>
                <a:lnTo>
                  <a:pt x="336683" y="22902"/>
                </a:lnTo>
                <a:lnTo>
                  <a:pt x="327387" y="24489"/>
                </a:lnTo>
                <a:lnTo>
                  <a:pt x="317865" y="26756"/>
                </a:lnTo>
                <a:lnTo>
                  <a:pt x="308343" y="29024"/>
                </a:lnTo>
                <a:lnTo>
                  <a:pt x="299274" y="31518"/>
                </a:lnTo>
                <a:lnTo>
                  <a:pt x="289978" y="34012"/>
                </a:lnTo>
                <a:lnTo>
                  <a:pt x="280683" y="37187"/>
                </a:lnTo>
                <a:lnTo>
                  <a:pt x="271840" y="40134"/>
                </a:lnTo>
                <a:lnTo>
                  <a:pt x="262772" y="43762"/>
                </a:lnTo>
                <a:lnTo>
                  <a:pt x="254156" y="47390"/>
                </a:lnTo>
                <a:lnTo>
                  <a:pt x="245541" y="51245"/>
                </a:lnTo>
                <a:lnTo>
                  <a:pt x="236925" y="55100"/>
                </a:lnTo>
                <a:lnTo>
                  <a:pt x="228536" y="59408"/>
                </a:lnTo>
                <a:lnTo>
                  <a:pt x="220148" y="63716"/>
                </a:lnTo>
                <a:lnTo>
                  <a:pt x="211986" y="68251"/>
                </a:lnTo>
                <a:lnTo>
                  <a:pt x="203824" y="73239"/>
                </a:lnTo>
                <a:lnTo>
                  <a:pt x="195888" y="78001"/>
                </a:lnTo>
                <a:lnTo>
                  <a:pt x="188180" y="83216"/>
                </a:lnTo>
                <a:lnTo>
                  <a:pt x="180471" y="88658"/>
                </a:lnTo>
                <a:lnTo>
                  <a:pt x="172763" y="94100"/>
                </a:lnTo>
                <a:lnTo>
                  <a:pt x="165508" y="99769"/>
                </a:lnTo>
                <a:lnTo>
                  <a:pt x="158253" y="105664"/>
                </a:lnTo>
                <a:lnTo>
                  <a:pt x="150997" y="111560"/>
                </a:lnTo>
                <a:lnTo>
                  <a:pt x="143969" y="117908"/>
                </a:lnTo>
                <a:lnTo>
                  <a:pt x="137167" y="124484"/>
                </a:lnTo>
                <a:lnTo>
                  <a:pt x="130366" y="130833"/>
                </a:lnTo>
                <a:lnTo>
                  <a:pt x="124017" y="137409"/>
                </a:lnTo>
                <a:lnTo>
                  <a:pt x="117669" y="144438"/>
                </a:lnTo>
                <a:lnTo>
                  <a:pt x="111548" y="151240"/>
                </a:lnTo>
                <a:lnTo>
                  <a:pt x="105199" y="158496"/>
                </a:lnTo>
                <a:lnTo>
                  <a:pt x="99305" y="165752"/>
                </a:lnTo>
                <a:lnTo>
                  <a:pt x="93863" y="173235"/>
                </a:lnTo>
                <a:lnTo>
                  <a:pt x="88195" y="180717"/>
                </a:lnTo>
                <a:lnTo>
                  <a:pt x="82981" y="188427"/>
                </a:lnTo>
                <a:lnTo>
                  <a:pt x="77766" y="196363"/>
                </a:lnTo>
                <a:lnTo>
                  <a:pt x="72778" y="204299"/>
                </a:lnTo>
                <a:lnTo>
                  <a:pt x="68017" y="212462"/>
                </a:lnTo>
                <a:lnTo>
                  <a:pt x="63256" y="220625"/>
                </a:lnTo>
                <a:lnTo>
                  <a:pt x="58948" y="228788"/>
                </a:lnTo>
                <a:lnTo>
                  <a:pt x="54867" y="237177"/>
                </a:lnTo>
                <a:lnTo>
                  <a:pt x="50786" y="246020"/>
                </a:lnTo>
                <a:lnTo>
                  <a:pt x="46932" y="254637"/>
                </a:lnTo>
                <a:lnTo>
                  <a:pt x="43304" y="263253"/>
                </a:lnTo>
                <a:lnTo>
                  <a:pt x="40130" y="272323"/>
                </a:lnTo>
                <a:lnTo>
                  <a:pt x="36729" y="281166"/>
                </a:lnTo>
                <a:lnTo>
                  <a:pt x="34009" y="290236"/>
                </a:lnTo>
                <a:lnTo>
                  <a:pt x="31061" y="299306"/>
                </a:lnTo>
                <a:lnTo>
                  <a:pt x="28567" y="308829"/>
                </a:lnTo>
                <a:lnTo>
                  <a:pt x="26300" y="318126"/>
                </a:lnTo>
                <a:lnTo>
                  <a:pt x="24260" y="327649"/>
                </a:lnTo>
                <a:lnTo>
                  <a:pt x="22446" y="336946"/>
                </a:lnTo>
                <a:lnTo>
                  <a:pt x="20859" y="346696"/>
                </a:lnTo>
                <a:lnTo>
                  <a:pt x="19498" y="356446"/>
                </a:lnTo>
                <a:lnTo>
                  <a:pt x="18365" y="366196"/>
                </a:lnTo>
                <a:lnTo>
                  <a:pt x="17458" y="375946"/>
                </a:lnTo>
                <a:lnTo>
                  <a:pt x="16778" y="385923"/>
                </a:lnTo>
                <a:lnTo>
                  <a:pt x="16551" y="395900"/>
                </a:lnTo>
                <a:lnTo>
                  <a:pt x="16324" y="405877"/>
                </a:lnTo>
                <a:lnTo>
                  <a:pt x="16551" y="416080"/>
                </a:lnTo>
                <a:lnTo>
                  <a:pt x="16778" y="425830"/>
                </a:lnTo>
                <a:lnTo>
                  <a:pt x="17458" y="435807"/>
                </a:lnTo>
                <a:lnTo>
                  <a:pt x="18365" y="445784"/>
                </a:lnTo>
                <a:lnTo>
                  <a:pt x="19498" y="455534"/>
                </a:lnTo>
                <a:lnTo>
                  <a:pt x="20859" y="465284"/>
                </a:lnTo>
                <a:lnTo>
                  <a:pt x="22446" y="474581"/>
                </a:lnTo>
                <a:lnTo>
                  <a:pt x="24260" y="484104"/>
                </a:lnTo>
                <a:lnTo>
                  <a:pt x="26300" y="493628"/>
                </a:lnTo>
                <a:lnTo>
                  <a:pt x="28567" y="503151"/>
                </a:lnTo>
                <a:lnTo>
                  <a:pt x="31061" y="512221"/>
                </a:lnTo>
                <a:lnTo>
                  <a:pt x="34009" y="521518"/>
                </a:lnTo>
                <a:lnTo>
                  <a:pt x="36729" y="530814"/>
                </a:lnTo>
                <a:lnTo>
                  <a:pt x="40130" y="539657"/>
                </a:lnTo>
                <a:lnTo>
                  <a:pt x="43304" y="548274"/>
                </a:lnTo>
                <a:lnTo>
                  <a:pt x="46932" y="557344"/>
                </a:lnTo>
                <a:lnTo>
                  <a:pt x="50786" y="565960"/>
                </a:lnTo>
                <a:lnTo>
                  <a:pt x="54867" y="574350"/>
                </a:lnTo>
                <a:lnTo>
                  <a:pt x="58948" y="582966"/>
                </a:lnTo>
                <a:lnTo>
                  <a:pt x="63256" y="591356"/>
                </a:lnTo>
                <a:lnTo>
                  <a:pt x="68017" y="599519"/>
                </a:lnTo>
                <a:lnTo>
                  <a:pt x="72778" y="607455"/>
                </a:lnTo>
                <a:lnTo>
                  <a:pt x="77766" y="615391"/>
                </a:lnTo>
                <a:lnTo>
                  <a:pt x="82981" y="623327"/>
                </a:lnTo>
                <a:lnTo>
                  <a:pt x="88195" y="631036"/>
                </a:lnTo>
                <a:lnTo>
                  <a:pt x="93863" y="638746"/>
                </a:lnTo>
                <a:lnTo>
                  <a:pt x="99305" y="646002"/>
                </a:lnTo>
                <a:lnTo>
                  <a:pt x="105199" y="653257"/>
                </a:lnTo>
                <a:lnTo>
                  <a:pt x="111548" y="660513"/>
                </a:lnTo>
                <a:lnTo>
                  <a:pt x="117669" y="667316"/>
                </a:lnTo>
                <a:lnTo>
                  <a:pt x="124017" y="674345"/>
                </a:lnTo>
                <a:lnTo>
                  <a:pt x="130366" y="680921"/>
                </a:lnTo>
                <a:lnTo>
                  <a:pt x="137167" y="687496"/>
                </a:lnTo>
                <a:lnTo>
                  <a:pt x="143969" y="693845"/>
                </a:lnTo>
                <a:lnTo>
                  <a:pt x="150997" y="700194"/>
                </a:lnTo>
                <a:lnTo>
                  <a:pt x="158253" y="706089"/>
                </a:lnTo>
                <a:lnTo>
                  <a:pt x="165508" y="711758"/>
                </a:lnTo>
                <a:lnTo>
                  <a:pt x="172763" y="717654"/>
                </a:lnTo>
                <a:lnTo>
                  <a:pt x="180471" y="723095"/>
                </a:lnTo>
                <a:lnTo>
                  <a:pt x="188180" y="728537"/>
                </a:lnTo>
                <a:lnTo>
                  <a:pt x="195888" y="733526"/>
                </a:lnTo>
                <a:lnTo>
                  <a:pt x="203824" y="738741"/>
                </a:lnTo>
                <a:lnTo>
                  <a:pt x="211986" y="743276"/>
                </a:lnTo>
                <a:lnTo>
                  <a:pt x="220148" y="748038"/>
                </a:lnTo>
                <a:lnTo>
                  <a:pt x="228536" y="752573"/>
                </a:lnTo>
                <a:lnTo>
                  <a:pt x="236925" y="756654"/>
                </a:lnTo>
                <a:lnTo>
                  <a:pt x="245541" y="760735"/>
                </a:lnTo>
                <a:lnTo>
                  <a:pt x="254156" y="764590"/>
                </a:lnTo>
                <a:lnTo>
                  <a:pt x="262772" y="768218"/>
                </a:lnTo>
                <a:lnTo>
                  <a:pt x="271840" y="771393"/>
                </a:lnTo>
                <a:lnTo>
                  <a:pt x="280683" y="774567"/>
                </a:lnTo>
                <a:lnTo>
                  <a:pt x="289978" y="777515"/>
                </a:lnTo>
                <a:lnTo>
                  <a:pt x="299274" y="780236"/>
                </a:lnTo>
                <a:lnTo>
                  <a:pt x="308343" y="782730"/>
                </a:lnTo>
                <a:lnTo>
                  <a:pt x="317865" y="784997"/>
                </a:lnTo>
                <a:lnTo>
                  <a:pt x="327387" y="787038"/>
                </a:lnTo>
                <a:lnTo>
                  <a:pt x="336683" y="788852"/>
                </a:lnTo>
                <a:lnTo>
                  <a:pt x="346205" y="790666"/>
                </a:lnTo>
                <a:lnTo>
                  <a:pt x="355955" y="792026"/>
                </a:lnTo>
                <a:lnTo>
                  <a:pt x="365704" y="792933"/>
                </a:lnTo>
                <a:lnTo>
                  <a:pt x="375679" y="794067"/>
                </a:lnTo>
                <a:lnTo>
                  <a:pt x="385655" y="794521"/>
                </a:lnTo>
                <a:lnTo>
                  <a:pt x="395631" y="794974"/>
                </a:lnTo>
                <a:lnTo>
                  <a:pt x="405607" y="794974"/>
                </a:lnTo>
                <a:lnTo>
                  <a:pt x="415583" y="794974"/>
                </a:lnTo>
                <a:lnTo>
                  <a:pt x="425558" y="794521"/>
                </a:lnTo>
                <a:lnTo>
                  <a:pt x="435534" y="794067"/>
                </a:lnTo>
                <a:lnTo>
                  <a:pt x="445283" y="792933"/>
                </a:lnTo>
                <a:lnTo>
                  <a:pt x="455032" y="792026"/>
                </a:lnTo>
                <a:lnTo>
                  <a:pt x="464781" y="790666"/>
                </a:lnTo>
                <a:lnTo>
                  <a:pt x="474304" y="788852"/>
                </a:lnTo>
                <a:lnTo>
                  <a:pt x="483826" y="787038"/>
                </a:lnTo>
                <a:lnTo>
                  <a:pt x="493348" y="784997"/>
                </a:lnTo>
                <a:lnTo>
                  <a:pt x="502871" y="782730"/>
                </a:lnTo>
                <a:lnTo>
                  <a:pt x="511940" y="780236"/>
                </a:lnTo>
                <a:lnTo>
                  <a:pt x="521235" y="777515"/>
                </a:lnTo>
                <a:lnTo>
                  <a:pt x="530077" y="774567"/>
                </a:lnTo>
                <a:lnTo>
                  <a:pt x="539146" y="771393"/>
                </a:lnTo>
                <a:lnTo>
                  <a:pt x="547988" y="768218"/>
                </a:lnTo>
                <a:lnTo>
                  <a:pt x="556831" y="764590"/>
                </a:lnTo>
                <a:lnTo>
                  <a:pt x="565446" y="760735"/>
                </a:lnTo>
                <a:lnTo>
                  <a:pt x="574062" y="756654"/>
                </a:lnTo>
                <a:lnTo>
                  <a:pt x="582677" y="752573"/>
                </a:lnTo>
                <a:lnTo>
                  <a:pt x="590839" y="748038"/>
                </a:lnTo>
                <a:lnTo>
                  <a:pt x="599228" y="743276"/>
                </a:lnTo>
                <a:lnTo>
                  <a:pt x="607163" y="738741"/>
                </a:lnTo>
                <a:lnTo>
                  <a:pt x="615098" y="733526"/>
                </a:lnTo>
                <a:lnTo>
                  <a:pt x="623034" y="728537"/>
                </a:lnTo>
                <a:lnTo>
                  <a:pt x="630742" y="723095"/>
                </a:lnTo>
                <a:lnTo>
                  <a:pt x="638451" y="717654"/>
                </a:lnTo>
                <a:lnTo>
                  <a:pt x="645706" y="711758"/>
                </a:lnTo>
                <a:lnTo>
                  <a:pt x="652961" y="706089"/>
                </a:lnTo>
                <a:lnTo>
                  <a:pt x="660216" y="700194"/>
                </a:lnTo>
                <a:lnTo>
                  <a:pt x="667018" y="693845"/>
                </a:lnTo>
                <a:lnTo>
                  <a:pt x="673819" y="687496"/>
                </a:lnTo>
                <a:lnTo>
                  <a:pt x="680621" y="680921"/>
                </a:lnTo>
                <a:lnTo>
                  <a:pt x="687196" y="674345"/>
                </a:lnTo>
                <a:lnTo>
                  <a:pt x="693544" y="667316"/>
                </a:lnTo>
                <a:lnTo>
                  <a:pt x="699666" y="660513"/>
                </a:lnTo>
                <a:lnTo>
                  <a:pt x="705561" y="653257"/>
                </a:lnTo>
                <a:lnTo>
                  <a:pt x="711455" y="646002"/>
                </a:lnTo>
                <a:lnTo>
                  <a:pt x="717350" y="638746"/>
                </a:lnTo>
                <a:lnTo>
                  <a:pt x="722791" y="631036"/>
                </a:lnTo>
                <a:lnTo>
                  <a:pt x="728233" y="623327"/>
                </a:lnTo>
                <a:lnTo>
                  <a:pt x="733221" y="615391"/>
                </a:lnTo>
                <a:lnTo>
                  <a:pt x="738435" y="607455"/>
                </a:lnTo>
                <a:lnTo>
                  <a:pt x="742970" y="599519"/>
                </a:lnTo>
                <a:lnTo>
                  <a:pt x="747504" y="591356"/>
                </a:lnTo>
                <a:lnTo>
                  <a:pt x="752265" y="582966"/>
                </a:lnTo>
                <a:lnTo>
                  <a:pt x="756346" y="574350"/>
                </a:lnTo>
                <a:lnTo>
                  <a:pt x="760427" y="565960"/>
                </a:lnTo>
                <a:lnTo>
                  <a:pt x="764282" y="557344"/>
                </a:lnTo>
                <a:lnTo>
                  <a:pt x="767909" y="548274"/>
                </a:lnTo>
                <a:lnTo>
                  <a:pt x="771083" y="539657"/>
                </a:lnTo>
                <a:lnTo>
                  <a:pt x="774257" y="530814"/>
                </a:lnTo>
                <a:lnTo>
                  <a:pt x="777205" y="521518"/>
                </a:lnTo>
                <a:lnTo>
                  <a:pt x="779926" y="512221"/>
                </a:lnTo>
                <a:lnTo>
                  <a:pt x="782419" y="503151"/>
                </a:lnTo>
                <a:lnTo>
                  <a:pt x="784687" y="493628"/>
                </a:lnTo>
                <a:lnTo>
                  <a:pt x="786727" y="484104"/>
                </a:lnTo>
                <a:lnTo>
                  <a:pt x="788541" y="474581"/>
                </a:lnTo>
                <a:lnTo>
                  <a:pt x="790355" y="465284"/>
                </a:lnTo>
                <a:lnTo>
                  <a:pt x="791488" y="455534"/>
                </a:lnTo>
                <a:lnTo>
                  <a:pt x="792622" y="445784"/>
                </a:lnTo>
                <a:lnTo>
                  <a:pt x="793529" y="435807"/>
                </a:lnTo>
                <a:lnTo>
                  <a:pt x="794209" y="425830"/>
                </a:lnTo>
                <a:lnTo>
                  <a:pt x="794662" y="416080"/>
                </a:lnTo>
                <a:lnTo>
                  <a:pt x="794662" y="405877"/>
                </a:lnTo>
                <a:lnTo>
                  <a:pt x="794662" y="395900"/>
                </a:lnTo>
                <a:lnTo>
                  <a:pt x="794209" y="385923"/>
                </a:lnTo>
                <a:lnTo>
                  <a:pt x="793529" y="375946"/>
                </a:lnTo>
                <a:lnTo>
                  <a:pt x="792622" y="366196"/>
                </a:lnTo>
                <a:lnTo>
                  <a:pt x="791488" y="356446"/>
                </a:lnTo>
                <a:lnTo>
                  <a:pt x="790355" y="346696"/>
                </a:lnTo>
                <a:lnTo>
                  <a:pt x="788541" y="336946"/>
                </a:lnTo>
                <a:lnTo>
                  <a:pt x="786727" y="327649"/>
                </a:lnTo>
                <a:lnTo>
                  <a:pt x="784687" y="318126"/>
                </a:lnTo>
                <a:lnTo>
                  <a:pt x="782419" y="308829"/>
                </a:lnTo>
                <a:lnTo>
                  <a:pt x="779926" y="299306"/>
                </a:lnTo>
                <a:lnTo>
                  <a:pt x="777205" y="290236"/>
                </a:lnTo>
                <a:lnTo>
                  <a:pt x="774257" y="281166"/>
                </a:lnTo>
                <a:lnTo>
                  <a:pt x="771083" y="272323"/>
                </a:lnTo>
                <a:lnTo>
                  <a:pt x="767909" y="263253"/>
                </a:lnTo>
                <a:lnTo>
                  <a:pt x="764282" y="254637"/>
                </a:lnTo>
                <a:lnTo>
                  <a:pt x="760427" y="246020"/>
                </a:lnTo>
                <a:lnTo>
                  <a:pt x="756346" y="237177"/>
                </a:lnTo>
                <a:lnTo>
                  <a:pt x="752265" y="228788"/>
                </a:lnTo>
                <a:lnTo>
                  <a:pt x="747504" y="220625"/>
                </a:lnTo>
                <a:lnTo>
                  <a:pt x="742970" y="212462"/>
                </a:lnTo>
                <a:lnTo>
                  <a:pt x="738435" y="204299"/>
                </a:lnTo>
                <a:lnTo>
                  <a:pt x="733221" y="196363"/>
                </a:lnTo>
                <a:lnTo>
                  <a:pt x="728233" y="188427"/>
                </a:lnTo>
                <a:lnTo>
                  <a:pt x="722791" y="180717"/>
                </a:lnTo>
                <a:lnTo>
                  <a:pt x="717350" y="173235"/>
                </a:lnTo>
                <a:lnTo>
                  <a:pt x="711455" y="165752"/>
                </a:lnTo>
                <a:lnTo>
                  <a:pt x="705561" y="158496"/>
                </a:lnTo>
                <a:lnTo>
                  <a:pt x="699666" y="151240"/>
                </a:lnTo>
                <a:lnTo>
                  <a:pt x="693544" y="144438"/>
                </a:lnTo>
                <a:lnTo>
                  <a:pt x="687196" y="137409"/>
                </a:lnTo>
                <a:lnTo>
                  <a:pt x="680621" y="130833"/>
                </a:lnTo>
                <a:lnTo>
                  <a:pt x="673819" y="124484"/>
                </a:lnTo>
                <a:lnTo>
                  <a:pt x="667018" y="117908"/>
                </a:lnTo>
                <a:lnTo>
                  <a:pt x="660216" y="111560"/>
                </a:lnTo>
                <a:lnTo>
                  <a:pt x="652961" y="105664"/>
                </a:lnTo>
                <a:lnTo>
                  <a:pt x="645706" y="99769"/>
                </a:lnTo>
                <a:lnTo>
                  <a:pt x="638451" y="94100"/>
                </a:lnTo>
                <a:lnTo>
                  <a:pt x="630742" y="88658"/>
                </a:lnTo>
                <a:lnTo>
                  <a:pt x="623034" y="83216"/>
                </a:lnTo>
                <a:lnTo>
                  <a:pt x="615098" y="78001"/>
                </a:lnTo>
                <a:lnTo>
                  <a:pt x="607163" y="73239"/>
                </a:lnTo>
                <a:lnTo>
                  <a:pt x="599228" y="68251"/>
                </a:lnTo>
                <a:lnTo>
                  <a:pt x="590839" y="63716"/>
                </a:lnTo>
                <a:lnTo>
                  <a:pt x="582677" y="59408"/>
                </a:lnTo>
                <a:lnTo>
                  <a:pt x="574062" y="55100"/>
                </a:lnTo>
                <a:lnTo>
                  <a:pt x="565446" y="51245"/>
                </a:lnTo>
                <a:lnTo>
                  <a:pt x="556831" y="47390"/>
                </a:lnTo>
                <a:lnTo>
                  <a:pt x="547988" y="43762"/>
                </a:lnTo>
                <a:lnTo>
                  <a:pt x="539146" y="40134"/>
                </a:lnTo>
                <a:lnTo>
                  <a:pt x="530077" y="37187"/>
                </a:lnTo>
                <a:lnTo>
                  <a:pt x="521235" y="34012"/>
                </a:lnTo>
                <a:lnTo>
                  <a:pt x="511940" y="31518"/>
                </a:lnTo>
                <a:lnTo>
                  <a:pt x="502871" y="29024"/>
                </a:lnTo>
                <a:lnTo>
                  <a:pt x="493348" y="26756"/>
                </a:lnTo>
                <a:lnTo>
                  <a:pt x="483826" y="24489"/>
                </a:lnTo>
                <a:lnTo>
                  <a:pt x="474304" y="22902"/>
                </a:lnTo>
                <a:lnTo>
                  <a:pt x="464781" y="21314"/>
                </a:lnTo>
                <a:lnTo>
                  <a:pt x="455032" y="19727"/>
                </a:lnTo>
                <a:lnTo>
                  <a:pt x="445283" y="18820"/>
                </a:lnTo>
                <a:lnTo>
                  <a:pt x="435534" y="17686"/>
                </a:lnTo>
                <a:lnTo>
                  <a:pt x="425558" y="17233"/>
                </a:lnTo>
                <a:lnTo>
                  <a:pt x="415583" y="16553"/>
                </a:lnTo>
                <a:lnTo>
                  <a:pt x="405607" y="16553"/>
                </a:lnTo>
                <a:lnTo>
                  <a:pt x="395631" y="16553"/>
                </a:lnTo>
                <a:close/>
                <a:moveTo>
                  <a:pt x="405607" y="0"/>
                </a:moveTo>
                <a:lnTo>
                  <a:pt x="416036" y="227"/>
                </a:lnTo>
                <a:lnTo>
                  <a:pt x="426238" y="454"/>
                </a:lnTo>
                <a:lnTo>
                  <a:pt x="436894" y="1361"/>
                </a:lnTo>
                <a:lnTo>
                  <a:pt x="447097" y="2268"/>
                </a:lnTo>
                <a:lnTo>
                  <a:pt x="457299" y="3401"/>
                </a:lnTo>
                <a:lnTo>
                  <a:pt x="467275" y="4989"/>
                </a:lnTo>
                <a:lnTo>
                  <a:pt x="477251" y="6349"/>
                </a:lnTo>
                <a:lnTo>
                  <a:pt x="487227" y="8390"/>
                </a:lnTo>
                <a:lnTo>
                  <a:pt x="497203" y="10430"/>
                </a:lnTo>
                <a:lnTo>
                  <a:pt x="506952" y="12925"/>
                </a:lnTo>
                <a:lnTo>
                  <a:pt x="516701" y="15646"/>
                </a:lnTo>
                <a:lnTo>
                  <a:pt x="525996" y="18367"/>
                </a:lnTo>
                <a:lnTo>
                  <a:pt x="535519" y="21541"/>
                </a:lnTo>
                <a:lnTo>
                  <a:pt x="545041" y="24942"/>
                </a:lnTo>
                <a:lnTo>
                  <a:pt x="554110" y="28117"/>
                </a:lnTo>
                <a:lnTo>
                  <a:pt x="563406" y="31971"/>
                </a:lnTo>
                <a:lnTo>
                  <a:pt x="572474" y="35826"/>
                </a:lnTo>
                <a:lnTo>
                  <a:pt x="581317" y="40134"/>
                </a:lnTo>
                <a:lnTo>
                  <a:pt x="590386" y="44442"/>
                </a:lnTo>
                <a:lnTo>
                  <a:pt x="599001" y="49204"/>
                </a:lnTo>
                <a:lnTo>
                  <a:pt x="607390" y="53966"/>
                </a:lnTo>
                <a:lnTo>
                  <a:pt x="615778" y="58954"/>
                </a:lnTo>
                <a:lnTo>
                  <a:pt x="624394" y="63943"/>
                </a:lnTo>
                <a:lnTo>
                  <a:pt x="632329" y="69385"/>
                </a:lnTo>
                <a:lnTo>
                  <a:pt x="640491" y="75053"/>
                </a:lnTo>
                <a:lnTo>
                  <a:pt x="648426" y="80722"/>
                </a:lnTo>
                <a:lnTo>
                  <a:pt x="655908" y="86844"/>
                </a:lnTo>
                <a:lnTo>
                  <a:pt x="663617" y="92966"/>
                </a:lnTo>
                <a:lnTo>
                  <a:pt x="671099" y="99088"/>
                </a:lnTo>
                <a:lnTo>
                  <a:pt x="678354" y="105437"/>
                </a:lnTo>
                <a:lnTo>
                  <a:pt x="685382" y="112013"/>
                </a:lnTo>
                <a:lnTo>
                  <a:pt x="692411" y="119042"/>
                </a:lnTo>
                <a:lnTo>
                  <a:pt x="699212" y="125845"/>
                </a:lnTo>
                <a:lnTo>
                  <a:pt x="705787" y="133100"/>
                </a:lnTo>
                <a:lnTo>
                  <a:pt x="712362" y="140356"/>
                </a:lnTo>
                <a:lnTo>
                  <a:pt x="718484" y="147839"/>
                </a:lnTo>
                <a:lnTo>
                  <a:pt x="724605" y="155322"/>
                </a:lnTo>
                <a:lnTo>
                  <a:pt x="730727" y="163031"/>
                </a:lnTo>
                <a:lnTo>
                  <a:pt x="736395" y="170967"/>
                </a:lnTo>
                <a:lnTo>
                  <a:pt x="742063" y="179130"/>
                </a:lnTo>
                <a:lnTo>
                  <a:pt x="747277" y="187293"/>
                </a:lnTo>
                <a:lnTo>
                  <a:pt x="752492" y="195456"/>
                </a:lnTo>
                <a:lnTo>
                  <a:pt x="757253" y="204072"/>
                </a:lnTo>
                <a:lnTo>
                  <a:pt x="762241" y="212462"/>
                </a:lnTo>
                <a:lnTo>
                  <a:pt x="766776" y="221078"/>
                </a:lnTo>
                <a:lnTo>
                  <a:pt x="771083" y="230148"/>
                </a:lnTo>
                <a:lnTo>
                  <a:pt x="775391" y="238991"/>
                </a:lnTo>
                <a:lnTo>
                  <a:pt x="779245" y="248061"/>
                </a:lnTo>
                <a:lnTo>
                  <a:pt x="783100" y="257131"/>
                </a:lnTo>
                <a:lnTo>
                  <a:pt x="786500" y="266428"/>
                </a:lnTo>
                <a:lnTo>
                  <a:pt x="789901" y="275951"/>
                </a:lnTo>
                <a:lnTo>
                  <a:pt x="792849" y="285248"/>
                </a:lnTo>
                <a:lnTo>
                  <a:pt x="795569" y="294771"/>
                </a:lnTo>
                <a:lnTo>
                  <a:pt x="798517" y="304521"/>
                </a:lnTo>
                <a:lnTo>
                  <a:pt x="800784" y="314271"/>
                </a:lnTo>
                <a:lnTo>
                  <a:pt x="802824" y="324248"/>
                </a:lnTo>
                <a:lnTo>
                  <a:pt x="804865" y="334225"/>
                </a:lnTo>
                <a:lnTo>
                  <a:pt x="806452" y="344202"/>
                </a:lnTo>
                <a:lnTo>
                  <a:pt x="808039" y="354179"/>
                </a:lnTo>
                <a:lnTo>
                  <a:pt x="808946" y="364382"/>
                </a:lnTo>
                <a:lnTo>
                  <a:pt x="810080" y="374586"/>
                </a:lnTo>
                <a:lnTo>
                  <a:pt x="810760" y="385016"/>
                </a:lnTo>
                <a:lnTo>
                  <a:pt x="810986" y="395446"/>
                </a:lnTo>
                <a:lnTo>
                  <a:pt x="811213" y="405877"/>
                </a:lnTo>
                <a:lnTo>
                  <a:pt x="810986" y="415627"/>
                </a:lnTo>
                <a:lnTo>
                  <a:pt x="810760" y="424924"/>
                </a:lnTo>
                <a:lnTo>
                  <a:pt x="810306" y="434447"/>
                </a:lnTo>
                <a:lnTo>
                  <a:pt x="809399" y="443970"/>
                </a:lnTo>
                <a:lnTo>
                  <a:pt x="808493" y="453494"/>
                </a:lnTo>
                <a:lnTo>
                  <a:pt x="807132" y="462563"/>
                </a:lnTo>
                <a:lnTo>
                  <a:pt x="805999" y="471860"/>
                </a:lnTo>
                <a:lnTo>
                  <a:pt x="804185" y="481157"/>
                </a:lnTo>
                <a:lnTo>
                  <a:pt x="802371" y="490227"/>
                </a:lnTo>
                <a:lnTo>
                  <a:pt x="800331" y="499296"/>
                </a:lnTo>
                <a:lnTo>
                  <a:pt x="798290" y="508140"/>
                </a:lnTo>
                <a:lnTo>
                  <a:pt x="795569" y="516983"/>
                </a:lnTo>
                <a:lnTo>
                  <a:pt x="793075" y="525826"/>
                </a:lnTo>
                <a:lnTo>
                  <a:pt x="790355" y="534442"/>
                </a:lnTo>
                <a:lnTo>
                  <a:pt x="787407" y="543059"/>
                </a:lnTo>
                <a:lnTo>
                  <a:pt x="784233" y="551675"/>
                </a:lnTo>
                <a:lnTo>
                  <a:pt x="780832" y="560065"/>
                </a:lnTo>
                <a:lnTo>
                  <a:pt x="777205" y="568227"/>
                </a:lnTo>
                <a:lnTo>
                  <a:pt x="773577" y="576617"/>
                </a:lnTo>
                <a:lnTo>
                  <a:pt x="769496" y="584780"/>
                </a:lnTo>
                <a:lnTo>
                  <a:pt x="765415" y="592716"/>
                </a:lnTo>
                <a:lnTo>
                  <a:pt x="761334" y="600652"/>
                </a:lnTo>
                <a:lnTo>
                  <a:pt x="757027" y="608588"/>
                </a:lnTo>
                <a:lnTo>
                  <a:pt x="752492" y="616071"/>
                </a:lnTo>
                <a:lnTo>
                  <a:pt x="747504" y="623780"/>
                </a:lnTo>
                <a:lnTo>
                  <a:pt x="742743" y="631263"/>
                </a:lnTo>
                <a:lnTo>
                  <a:pt x="737528" y="638746"/>
                </a:lnTo>
                <a:lnTo>
                  <a:pt x="732541" y="645775"/>
                </a:lnTo>
                <a:lnTo>
                  <a:pt x="727099" y="653031"/>
                </a:lnTo>
                <a:lnTo>
                  <a:pt x="721431" y="660287"/>
                </a:lnTo>
                <a:lnTo>
                  <a:pt x="715763" y="667089"/>
                </a:lnTo>
                <a:lnTo>
                  <a:pt x="710095" y="673665"/>
                </a:lnTo>
                <a:lnTo>
                  <a:pt x="704200" y="680467"/>
                </a:lnTo>
                <a:lnTo>
                  <a:pt x="698079" y="686816"/>
                </a:lnTo>
                <a:lnTo>
                  <a:pt x="691504" y="693165"/>
                </a:lnTo>
                <a:lnTo>
                  <a:pt x="685156" y="699287"/>
                </a:lnTo>
                <a:lnTo>
                  <a:pt x="678807" y="705409"/>
                </a:lnTo>
                <a:lnTo>
                  <a:pt x="672232" y="711305"/>
                </a:lnTo>
                <a:lnTo>
                  <a:pt x="665204" y="717200"/>
                </a:lnTo>
                <a:lnTo>
                  <a:pt x="658402" y="722869"/>
                </a:lnTo>
                <a:lnTo>
                  <a:pt x="651374" y="728311"/>
                </a:lnTo>
                <a:lnTo>
                  <a:pt x="644345" y="733526"/>
                </a:lnTo>
                <a:lnTo>
                  <a:pt x="636864" y="738968"/>
                </a:lnTo>
                <a:lnTo>
                  <a:pt x="629382" y="743956"/>
                </a:lnTo>
                <a:lnTo>
                  <a:pt x="621900" y="748718"/>
                </a:lnTo>
                <a:lnTo>
                  <a:pt x="614418" y="753480"/>
                </a:lnTo>
                <a:lnTo>
                  <a:pt x="606710" y="758014"/>
                </a:lnTo>
                <a:lnTo>
                  <a:pt x="598774" y="762323"/>
                </a:lnTo>
                <a:lnTo>
                  <a:pt x="590839" y="766631"/>
                </a:lnTo>
                <a:lnTo>
                  <a:pt x="582677" y="770712"/>
                </a:lnTo>
                <a:lnTo>
                  <a:pt x="574515" y="774567"/>
                </a:lnTo>
                <a:lnTo>
                  <a:pt x="566126" y="778195"/>
                </a:lnTo>
                <a:lnTo>
                  <a:pt x="557737" y="781823"/>
                </a:lnTo>
                <a:lnTo>
                  <a:pt x="549349" y="784997"/>
                </a:lnTo>
                <a:lnTo>
                  <a:pt x="540960" y="788172"/>
                </a:lnTo>
                <a:lnTo>
                  <a:pt x="532118" y="790893"/>
                </a:lnTo>
                <a:lnTo>
                  <a:pt x="523502" y="793840"/>
                </a:lnTo>
                <a:lnTo>
                  <a:pt x="514887" y="796335"/>
                </a:lnTo>
                <a:lnTo>
                  <a:pt x="505818" y="798602"/>
                </a:lnTo>
                <a:lnTo>
                  <a:pt x="496976" y="800870"/>
                </a:lnTo>
                <a:lnTo>
                  <a:pt x="487907" y="802910"/>
                </a:lnTo>
                <a:lnTo>
                  <a:pt x="478838" y="804498"/>
                </a:lnTo>
                <a:lnTo>
                  <a:pt x="469542" y="806312"/>
                </a:lnTo>
                <a:lnTo>
                  <a:pt x="460247" y="807672"/>
                </a:lnTo>
                <a:lnTo>
                  <a:pt x="460247" y="1129652"/>
                </a:lnTo>
                <a:lnTo>
                  <a:pt x="582904" y="1129652"/>
                </a:lnTo>
                <a:lnTo>
                  <a:pt x="586758" y="1129652"/>
                </a:lnTo>
                <a:lnTo>
                  <a:pt x="590386" y="1130559"/>
                </a:lnTo>
                <a:lnTo>
                  <a:pt x="594013" y="1131240"/>
                </a:lnTo>
                <a:lnTo>
                  <a:pt x="597414" y="1132600"/>
                </a:lnTo>
                <a:lnTo>
                  <a:pt x="600815" y="1133961"/>
                </a:lnTo>
                <a:lnTo>
                  <a:pt x="603762" y="1135775"/>
                </a:lnTo>
                <a:lnTo>
                  <a:pt x="606710" y="1138042"/>
                </a:lnTo>
                <a:lnTo>
                  <a:pt x="609430" y="1140536"/>
                </a:lnTo>
                <a:lnTo>
                  <a:pt x="611697" y="1143030"/>
                </a:lnTo>
                <a:lnTo>
                  <a:pt x="613965" y="1145751"/>
                </a:lnTo>
                <a:lnTo>
                  <a:pt x="615778" y="1148926"/>
                </a:lnTo>
                <a:lnTo>
                  <a:pt x="617592" y="1152327"/>
                </a:lnTo>
                <a:lnTo>
                  <a:pt x="618953" y="1155502"/>
                </a:lnTo>
                <a:lnTo>
                  <a:pt x="619859" y="1159129"/>
                </a:lnTo>
                <a:lnTo>
                  <a:pt x="620540" y="1162757"/>
                </a:lnTo>
                <a:lnTo>
                  <a:pt x="620993" y="1166612"/>
                </a:lnTo>
                <a:lnTo>
                  <a:pt x="677674" y="1166612"/>
                </a:lnTo>
                <a:lnTo>
                  <a:pt x="681755" y="1166839"/>
                </a:lnTo>
                <a:lnTo>
                  <a:pt x="685609" y="1167292"/>
                </a:lnTo>
                <a:lnTo>
                  <a:pt x="689237" y="1168426"/>
                </a:lnTo>
                <a:lnTo>
                  <a:pt x="692637" y="1169560"/>
                </a:lnTo>
                <a:lnTo>
                  <a:pt x="695811" y="1171147"/>
                </a:lnTo>
                <a:lnTo>
                  <a:pt x="699212" y="1173188"/>
                </a:lnTo>
                <a:lnTo>
                  <a:pt x="702160" y="1175228"/>
                </a:lnTo>
                <a:lnTo>
                  <a:pt x="704880" y="1177723"/>
                </a:lnTo>
                <a:lnTo>
                  <a:pt x="707148" y="1180670"/>
                </a:lnTo>
                <a:lnTo>
                  <a:pt x="709415" y="1183391"/>
                </a:lnTo>
                <a:lnTo>
                  <a:pt x="711229" y="1186566"/>
                </a:lnTo>
                <a:lnTo>
                  <a:pt x="713042" y="1189740"/>
                </a:lnTo>
                <a:lnTo>
                  <a:pt x="714403" y="1193368"/>
                </a:lnTo>
                <a:lnTo>
                  <a:pt x="715083" y="1196996"/>
                </a:lnTo>
                <a:lnTo>
                  <a:pt x="715763" y="1200851"/>
                </a:lnTo>
                <a:lnTo>
                  <a:pt x="715763" y="1204706"/>
                </a:lnTo>
                <a:lnTo>
                  <a:pt x="742970" y="1277945"/>
                </a:lnTo>
                <a:lnTo>
                  <a:pt x="742743" y="1282026"/>
                </a:lnTo>
                <a:lnTo>
                  <a:pt x="742290" y="1285427"/>
                </a:lnTo>
                <a:lnTo>
                  <a:pt x="741156" y="1289282"/>
                </a:lnTo>
                <a:lnTo>
                  <a:pt x="740022" y="1292683"/>
                </a:lnTo>
                <a:lnTo>
                  <a:pt x="738435" y="1296084"/>
                </a:lnTo>
                <a:lnTo>
                  <a:pt x="736395" y="1299259"/>
                </a:lnTo>
                <a:lnTo>
                  <a:pt x="734354" y="1302207"/>
                </a:lnTo>
                <a:lnTo>
                  <a:pt x="731634" y="1304928"/>
                </a:lnTo>
                <a:lnTo>
                  <a:pt x="728913" y="1307195"/>
                </a:lnTo>
                <a:lnTo>
                  <a:pt x="726192" y="1309689"/>
                </a:lnTo>
                <a:lnTo>
                  <a:pt x="723018" y="1311277"/>
                </a:lnTo>
                <a:lnTo>
                  <a:pt x="719617" y="1312864"/>
                </a:lnTo>
                <a:lnTo>
                  <a:pt x="716217" y="1314224"/>
                </a:lnTo>
                <a:lnTo>
                  <a:pt x="712589" y="1315131"/>
                </a:lnTo>
                <a:lnTo>
                  <a:pt x="708735" y="1315811"/>
                </a:lnTo>
                <a:lnTo>
                  <a:pt x="704880" y="1316038"/>
                </a:lnTo>
                <a:lnTo>
                  <a:pt x="106333" y="1316038"/>
                </a:lnTo>
                <a:lnTo>
                  <a:pt x="102479" y="1315811"/>
                </a:lnTo>
                <a:lnTo>
                  <a:pt x="98625" y="1315131"/>
                </a:lnTo>
                <a:lnTo>
                  <a:pt x="94997" y="1314224"/>
                </a:lnTo>
                <a:lnTo>
                  <a:pt x="91596" y="1312864"/>
                </a:lnTo>
                <a:lnTo>
                  <a:pt x="88195" y="1311277"/>
                </a:lnTo>
                <a:lnTo>
                  <a:pt x="85021" y="1309689"/>
                </a:lnTo>
                <a:lnTo>
                  <a:pt x="82074" y="1307195"/>
                </a:lnTo>
                <a:lnTo>
                  <a:pt x="79353" y="1304928"/>
                </a:lnTo>
                <a:lnTo>
                  <a:pt x="76859" y="1302207"/>
                </a:lnTo>
                <a:lnTo>
                  <a:pt x="74819" y="1299259"/>
                </a:lnTo>
                <a:lnTo>
                  <a:pt x="72778" y="1296084"/>
                </a:lnTo>
                <a:lnTo>
                  <a:pt x="71191" y="1292683"/>
                </a:lnTo>
                <a:lnTo>
                  <a:pt x="70057" y="1289282"/>
                </a:lnTo>
                <a:lnTo>
                  <a:pt x="68924" y="1285427"/>
                </a:lnTo>
                <a:lnTo>
                  <a:pt x="68470" y="1282026"/>
                </a:lnTo>
                <a:lnTo>
                  <a:pt x="68244" y="1277945"/>
                </a:lnTo>
                <a:lnTo>
                  <a:pt x="94997" y="1204706"/>
                </a:lnTo>
                <a:lnTo>
                  <a:pt x="95224" y="1200851"/>
                </a:lnTo>
                <a:lnTo>
                  <a:pt x="95904" y="1196996"/>
                </a:lnTo>
                <a:lnTo>
                  <a:pt x="96811" y="1193368"/>
                </a:lnTo>
                <a:lnTo>
                  <a:pt x="98171" y="1189740"/>
                </a:lnTo>
                <a:lnTo>
                  <a:pt x="99758" y="1186566"/>
                </a:lnTo>
                <a:lnTo>
                  <a:pt x="101799" y="1183391"/>
                </a:lnTo>
                <a:lnTo>
                  <a:pt x="103839" y="1180670"/>
                </a:lnTo>
                <a:lnTo>
                  <a:pt x="106333" y="1177723"/>
                </a:lnTo>
                <a:lnTo>
                  <a:pt x="108827" y="1175228"/>
                </a:lnTo>
                <a:lnTo>
                  <a:pt x="112001" y="1173188"/>
                </a:lnTo>
                <a:lnTo>
                  <a:pt x="114949" y="1171147"/>
                </a:lnTo>
                <a:lnTo>
                  <a:pt x="118349" y="1169560"/>
                </a:lnTo>
                <a:lnTo>
                  <a:pt x="121977" y="1168426"/>
                </a:lnTo>
                <a:lnTo>
                  <a:pt x="125604" y="1167292"/>
                </a:lnTo>
                <a:lnTo>
                  <a:pt x="129232" y="1166839"/>
                </a:lnTo>
                <a:lnTo>
                  <a:pt x="133086" y="1166612"/>
                </a:lnTo>
                <a:lnTo>
                  <a:pt x="190220" y="1166612"/>
                </a:lnTo>
                <a:lnTo>
                  <a:pt x="190447" y="1162757"/>
                </a:lnTo>
                <a:lnTo>
                  <a:pt x="191354" y="1159129"/>
                </a:lnTo>
                <a:lnTo>
                  <a:pt x="192261" y="1155502"/>
                </a:lnTo>
                <a:lnTo>
                  <a:pt x="193621" y="1152327"/>
                </a:lnTo>
                <a:lnTo>
                  <a:pt x="194982" y="1148926"/>
                </a:lnTo>
                <a:lnTo>
                  <a:pt x="197022" y="1145751"/>
                </a:lnTo>
                <a:lnTo>
                  <a:pt x="199063" y="1143030"/>
                </a:lnTo>
                <a:lnTo>
                  <a:pt x="201783" y="1140536"/>
                </a:lnTo>
                <a:lnTo>
                  <a:pt x="204277" y="1138042"/>
                </a:lnTo>
                <a:lnTo>
                  <a:pt x="207451" y="1135775"/>
                </a:lnTo>
                <a:lnTo>
                  <a:pt x="210399" y="1133961"/>
                </a:lnTo>
                <a:lnTo>
                  <a:pt x="213800" y="1132600"/>
                </a:lnTo>
                <a:lnTo>
                  <a:pt x="216974" y="1131240"/>
                </a:lnTo>
                <a:lnTo>
                  <a:pt x="220601" y="1130559"/>
                </a:lnTo>
                <a:lnTo>
                  <a:pt x="224455" y="1129652"/>
                </a:lnTo>
                <a:lnTo>
                  <a:pt x="228310" y="1129652"/>
                </a:lnTo>
                <a:lnTo>
                  <a:pt x="350967" y="1129652"/>
                </a:lnTo>
                <a:lnTo>
                  <a:pt x="350967" y="807672"/>
                </a:lnTo>
                <a:lnTo>
                  <a:pt x="341671" y="806312"/>
                </a:lnTo>
                <a:lnTo>
                  <a:pt x="332375" y="804498"/>
                </a:lnTo>
                <a:lnTo>
                  <a:pt x="323306" y="802910"/>
                </a:lnTo>
                <a:lnTo>
                  <a:pt x="314238" y="800870"/>
                </a:lnTo>
                <a:lnTo>
                  <a:pt x="305395" y="798602"/>
                </a:lnTo>
                <a:lnTo>
                  <a:pt x="296327" y="796335"/>
                </a:lnTo>
                <a:lnTo>
                  <a:pt x="287711" y="793840"/>
                </a:lnTo>
                <a:lnTo>
                  <a:pt x="278869" y="790893"/>
                </a:lnTo>
                <a:lnTo>
                  <a:pt x="270253" y="788172"/>
                </a:lnTo>
                <a:lnTo>
                  <a:pt x="261638" y="784997"/>
                </a:lnTo>
                <a:lnTo>
                  <a:pt x="253249" y="781823"/>
                </a:lnTo>
                <a:lnTo>
                  <a:pt x="244861" y="778195"/>
                </a:lnTo>
                <a:lnTo>
                  <a:pt x="236472" y="774567"/>
                </a:lnTo>
                <a:lnTo>
                  <a:pt x="228310" y="770712"/>
                </a:lnTo>
                <a:lnTo>
                  <a:pt x="220374" y="766631"/>
                </a:lnTo>
                <a:lnTo>
                  <a:pt x="212439" y="762323"/>
                </a:lnTo>
                <a:lnTo>
                  <a:pt x="204504" y="758014"/>
                </a:lnTo>
                <a:lnTo>
                  <a:pt x="196795" y="753480"/>
                </a:lnTo>
                <a:lnTo>
                  <a:pt x="189087" y="748718"/>
                </a:lnTo>
                <a:lnTo>
                  <a:pt x="181832" y="743956"/>
                </a:lnTo>
                <a:lnTo>
                  <a:pt x="174350" y="738968"/>
                </a:lnTo>
                <a:lnTo>
                  <a:pt x="166868" y="733526"/>
                </a:lnTo>
                <a:lnTo>
                  <a:pt x="159840" y="728311"/>
                </a:lnTo>
                <a:lnTo>
                  <a:pt x="152811" y="722869"/>
                </a:lnTo>
                <a:lnTo>
                  <a:pt x="145783" y="717200"/>
                </a:lnTo>
                <a:lnTo>
                  <a:pt x="138981" y="711305"/>
                </a:lnTo>
                <a:lnTo>
                  <a:pt x="132406" y="705409"/>
                </a:lnTo>
                <a:lnTo>
                  <a:pt x="125831" y="699287"/>
                </a:lnTo>
                <a:lnTo>
                  <a:pt x="119256" y="693165"/>
                </a:lnTo>
                <a:lnTo>
                  <a:pt x="113135" y="686816"/>
                </a:lnTo>
                <a:lnTo>
                  <a:pt x="107013" y="680467"/>
                </a:lnTo>
                <a:lnTo>
                  <a:pt x="101118" y="673665"/>
                </a:lnTo>
                <a:lnTo>
                  <a:pt x="95224" y="667089"/>
                </a:lnTo>
                <a:lnTo>
                  <a:pt x="89782" y="660287"/>
                </a:lnTo>
                <a:lnTo>
                  <a:pt x="84114" y="653031"/>
                </a:lnTo>
                <a:lnTo>
                  <a:pt x="78673" y="645775"/>
                </a:lnTo>
                <a:lnTo>
                  <a:pt x="73232" y="638746"/>
                </a:lnTo>
                <a:lnTo>
                  <a:pt x="68470" y="631263"/>
                </a:lnTo>
                <a:lnTo>
                  <a:pt x="63256" y="623780"/>
                </a:lnTo>
                <a:lnTo>
                  <a:pt x="58721" y="616071"/>
                </a:lnTo>
                <a:lnTo>
                  <a:pt x="54187" y="608588"/>
                </a:lnTo>
                <a:lnTo>
                  <a:pt x="49879" y="600652"/>
                </a:lnTo>
                <a:lnTo>
                  <a:pt x="45345" y="592716"/>
                </a:lnTo>
                <a:lnTo>
                  <a:pt x="41264" y="584780"/>
                </a:lnTo>
                <a:lnTo>
                  <a:pt x="37409" y="576617"/>
                </a:lnTo>
                <a:lnTo>
                  <a:pt x="33782" y="568227"/>
                </a:lnTo>
                <a:lnTo>
                  <a:pt x="30381" y="560065"/>
                </a:lnTo>
                <a:lnTo>
                  <a:pt x="26754" y="551675"/>
                </a:lnTo>
                <a:lnTo>
                  <a:pt x="23806" y="543059"/>
                </a:lnTo>
                <a:lnTo>
                  <a:pt x="20632" y="534442"/>
                </a:lnTo>
                <a:lnTo>
                  <a:pt x="17911" y="525826"/>
                </a:lnTo>
                <a:lnTo>
                  <a:pt x="15191" y="516983"/>
                </a:lnTo>
                <a:lnTo>
                  <a:pt x="12923" y="508140"/>
                </a:lnTo>
                <a:lnTo>
                  <a:pt x="10656" y="499296"/>
                </a:lnTo>
                <a:lnTo>
                  <a:pt x="8616" y="490227"/>
                </a:lnTo>
                <a:lnTo>
                  <a:pt x="6802" y="481157"/>
                </a:lnTo>
                <a:lnTo>
                  <a:pt x="5215" y="471860"/>
                </a:lnTo>
                <a:lnTo>
                  <a:pt x="3855" y="462563"/>
                </a:lnTo>
                <a:lnTo>
                  <a:pt x="2721" y="453494"/>
                </a:lnTo>
                <a:lnTo>
                  <a:pt x="1814" y="443970"/>
                </a:lnTo>
                <a:lnTo>
                  <a:pt x="907" y="434447"/>
                </a:lnTo>
                <a:lnTo>
                  <a:pt x="454" y="424924"/>
                </a:lnTo>
                <a:lnTo>
                  <a:pt x="0" y="415627"/>
                </a:lnTo>
                <a:lnTo>
                  <a:pt x="0" y="405877"/>
                </a:lnTo>
                <a:lnTo>
                  <a:pt x="227" y="395446"/>
                </a:lnTo>
                <a:lnTo>
                  <a:pt x="454" y="385016"/>
                </a:lnTo>
                <a:lnTo>
                  <a:pt x="1134" y="374586"/>
                </a:lnTo>
                <a:lnTo>
                  <a:pt x="2041" y="364382"/>
                </a:lnTo>
                <a:lnTo>
                  <a:pt x="3174" y="354179"/>
                </a:lnTo>
                <a:lnTo>
                  <a:pt x="4535" y="344202"/>
                </a:lnTo>
                <a:lnTo>
                  <a:pt x="6348" y="334225"/>
                </a:lnTo>
                <a:lnTo>
                  <a:pt x="8162" y="324248"/>
                </a:lnTo>
                <a:lnTo>
                  <a:pt x="10429" y="314271"/>
                </a:lnTo>
                <a:lnTo>
                  <a:pt x="12697" y="304521"/>
                </a:lnTo>
                <a:lnTo>
                  <a:pt x="15191" y="294771"/>
                </a:lnTo>
                <a:lnTo>
                  <a:pt x="18138" y="285248"/>
                </a:lnTo>
                <a:lnTo>
                  <a:pt x="21085" y="275951"/>
                </a:lnTo>
                <a:lnTo>
                  <a:pt x="24486" y="266428"/>
                </a:lnTo>
                <a:lnTo>
                  <a:pt x="28114" y="257131"/>
                </a:lnTo>
                <a:lnTo>
                  <a:pt x="31968" y="248061"/>
                </a:lnTo>
                <a:lnTo>
                  <a:pt x="35822" y="238991"/>
                </a:lnTo>
                <a:lnTo>
                  <a:pt x="39903" y="230148"/>
                </a:lnTo>
                <a:lnTo>
                  <a:pt x="44438" y="221078"/>
                </a:lnTo>
                <a:lnTo>
                  <a:pt x="48746" y="212462"/>
                </a:lnTo>
                <a:lnTo>
                  <a:pt x="53733" y="204072"/>
                </a:lnTo>
                <a:lnTo>
                  <a:pt x="58721" y="195456"/>
                </a:lnTo>
                <a:lnTo>
                  <a:pt x="63936" y="187293"/>
                </a:lnTo>
                <a:lnTo>
                  <a:pt x="69151" y="179130"/>
                </a:lnTo>
                <a:lnTo>
                  <a:pt x="74819" y="170967"/>
                </a:lnTo>
                <a:lnTo>
                  <a:pt x="80487" y="163031"/>
                </a:lnTo>
                <a:lnTo>
                  <a:pt x="86382" y="155322"/>
                </a:lnTo>
                <a:lnTo>
                  <a:pt x="92503" y="147839"/>
                </a:lnTo>
                <a:lnTo>
                  <a:pt x="98851" y="140356"/>
                </a:lnTo>
                <a:lnTo>
                  <a:pt x="105199" y="133100"/>
                </a:lnTo>
                <a:lnTo>
                  <a:pt x="112001" y="125845"/>
                </a:lnTo>
                <a:lnTo>
                  <a:pt x="118576" y="119042"/>
                </a:lnTo>
                <a:lnTo>
                  <a:pt x="125831" y="112013"/>
                </a:lnTo>
                <a:lnTo>
                  <a:pt x="132860" y="105437"/>
                </a:lnTo>
                <a:lnTo>
                  <a:pt x="140115" y="99088"/>
                </a:lnTo>
                <a:lnTo>
                  <a:pt x="147597" y="92966"/>
                </a:lnTo>
                <a:lnTo>
                  <a:pt x="155078" y="86844"/>
                </a:lnTo>
                <a:lnTo>
                  <a:pt x="162787" y="80722"/>
                </a:lnTo>
                <a:lnTo>
                  <a:pt x="170722" y="75053"/>
                </a:lnTo>
                <a:lnTo>
                  <a:pt x="178658" y="69385"/>
                </a:lnTo>
                <a:lnTo>
                  <a:pt x="186820" y="63943"/>
                </a:lnTo>
                <a:lnTo>
                  <a:pt x="194982" y="58954"/>
                </a:lnTo>
                <a:lnTo>
                  <a:pt x="203597" y="53966"/>
                </a:lnTo>
                <a:lnTo>
                  <a:pt x="212212" y="49204"/>
                </a:lnTo>
                <a:lnTo>
                  <a:pt x="220828" y="44442"/>
                </a:lnTo>
                <a:lnTo>
                  <a:pt x="229670" y="40134"/>
                </a:lnTo>
                <a:lnTo>
                  <a:pt x="238512" y="35826"/>
                </a:lnTo>
                <a:lnTo>
                  <a:pt x="247581" y="31971"/>
                </a:lnTo>
                <a:lnTo>
                  <a:pt x="256650" y="28117"/>
                </a:lnTo>
                <a:lnTo>
                  <a:pt x="266172" y="24942"/>
                </a:lnTo>
                <a:lnTo>
                  <a:pt x="275468" y="21541"/>
                </a:lnTo>
                <a:lnTo>
                  <a:pt x="284764" y="18367"/>
                </a:lnTo>
                <a:lnTo>
                  <a:pt x="294513" y="15646"/>
                </a:lnTo>
                <a:lnTo>
                  <a:pt x="304035" y="12925"/>
                </a:lnTo>
                <a:lnTo>
                  <a:pt x="314011" y="10430"/>
                </a:lnTo>
                <a:lnTo>
                  <a:pt x="323760" y="8390"/>
                </a:lnTo>
                <a:lnTo>
                  <a:pt x="333736" y="6349"/>
                </a:lnTo>
                <a:lnTo>
                  <a:pt x="343711" y="4989"/>
                </a:lnTo>
                <a:lnTo>
                  <a:pt x="353914" y="3401"/>
                </a:lnTo>
                <a:lnTo>
                  <a:pt x="364117" y="2268"/>
                </a:lnTo>
                <a:lnTo>
                  <a:pt x="374319" y="1361"/>
                </a:lnTo>
                <a:lnTo>
                  <a:pt x="384522" y="454"/>
                </a:lnTo>
                <a:lnTo>
                  <a:pt x="395178" y="227"/>
                </a:lnTo>
                <a:lnTo>
                  <a:pt x="405607" y="0"/>
                </a:lnTo>
                <a:close/>
              </a:path>
            </a:pathLst>
          </a:custGeom>
          <a:solidFill>
            <a:srgbClr val="3b3b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KSO_Shape"/>
          <p:cNvSpPr/>
          <p:nvPr/>
        </p:nvSpPr>
        <p:spPr>
          <a:xfrm>
            <a:off x="2890440" y="3973320"/>
            <a:ext cx="173160" cy="231840"/>
          </a:xfrm>
          <a:custGeom>
            <a:avLst/>
            <a:gdLst/>
            <a:ahLst/>
            <a:rect l="l" t="t" r="r" b="b"/>
            <a:pathLst>
              <a:path w="1187450" h="1766888">
                <a:moveTo>
                  <a:pt x="872173" y="1166813"/>
                </a:moveTo>
                <a:lnTo>
                  <a:pt x="1084263" y="1646873"/>
                </a:lnTo>
                <a:lnTo>
                  <a:pt x="530543" y="1755141"/>
                </a:lnTo>
                <a:lnTo>
                  <a:pt x="551181" y="1224915"/>
                </a:lnTo>
                <a:lnTo>
                  <a:pt x="572453" y="1226503"/>
                </a:lnTo>
                <a:lnTo>
                  <a:pt x="582931" y="1226820"/>
                </a:lnTo>
                <a:lnTo>
                  <a:pt x="594043" y="1227138"/>
                </a:lnTo>
                <a:lnTo>
                  <a:pt x="612458" y="1226820"/>
                </a:lnTo>
                <a:lnTo>
                  <a:pt x="630873" y="1226185"/>
                </a:lnTo>
                <a:lnTo>
                  <a:pt x="648971" y="1224915"/>
                </a:lnTo>
                <a:lnTo>
                  <a:pt x="667068" y="1223010"/>
                </a:lnTo>
                <a:lnTo>
                  <a:pt x="685483" y="1220788"/>
                </a:lnTo>
                <a:lnTo>
                  <a:pt x="703263" y="1218248"/>
                </a:lnTo>
                <a:lnTo>
                  <a:pt x="721043" y="1215073"/>
                </a:lnTo>
                <a:lnTo>
                  <a:pt x="738823" y="1211263"/>
                </a:lnTo>
                <a:lnTo>
                  <a:pt x="755968" y="1207135"/>
                </a:lnTo>
                <a:lnTo>
                  <a:pt x="773113" y="1202690"/>
                </a:lnTo>
                <a:lnTo>
                  <a:pt x="789941" y="1197928"/>
                </a:lnTo>
                <a:lnTo>
                  <a:pt x="806768" y="1192530"/>
                </a:lnTo>
                <a:lnTo>
                  <a:pt x="823278" y="1186815"/>
                </a:lnTo>
                <a:lnTo>
                  <a:pt x="840106" y="1180465"/>
                </a:lnTo>
                <a:lnTo>
                  <a:pt x="856298" y="1174115"/>
                </a:lnTo>
                <a:lnTo>
                  <a:pt x="872173" y="1166813"/>
                </a:lnTo>
                <a:close/>
                <a:moveTo>
                  <a:pt x="312420" y="1165225"/>
                </a:moveTo>
                <a:lnTo>
                  <a:pt x="326390" y="1171575"/>
                </a:lnTo>
                <a:lnTo>
                  <a:pt x="340360" y="1177290"/>
                </a:lnTo>
                <a:lnTo>
                  <a:pt x="354330" y="1183005"/>
                </a:lnTo>
                <a:lnTo>
                  <a:pt x="368618" y="1188085"/>
                </a:lnTo>
                <a:lnTo>
                  <a:pt x="382905" y="1192848"/>
                </a:lnTo>
                <a:lnTo>
                  <a:pt x="397193" y="1197928"/>
                </a:lnTo>
                <a:lnTo>
                  <a:pt x="412115" y="1202055"/>
                </a:lnTo>
                <a:lnTo>
                  <a:pt x="427038" y="1205865"/>
                </a:lnTo>
                <a:lnTo>
                  <a:pt x="441961" y="1209675"/>
                </a:lnTo>
                <a:lnTo>
                  <a:pt x="457201" y="1212850"/>
                </a:lnTo>
                <a:lnTo>
                  <a:pt x="472441" y="1215708"/>
                </a:lnTo>
                <a:lnTo>
                  <a:pt x="487681" y="1218248"/>
                </a:lnTo>
                <a:lnTo>
                  <a:pt x="503238" y="1220470"/>
                </a:lnTo>
                <a:lnTo>
                  <a:pt x="519113" y="1222375"/>
                </a:lnTo>
                <a:lnTo>
                  <a:pt x="534671" y="1223963"/>
                </a:lnTo>
                <a:lnTo>
                  <a:pt x="550546" y="1224915"/>
                </a:lnTo>
                <a:lnTo>
                  <a:pt x="468313" y="1766888"/>
                </a:lnTo>
                <a:lnTo>
                  <a:pt x="119063" y="1646873"/>
                </a:lnTo>
                <a:lnTo>
                  <a:pt x="312420" y="1165225"/>
                </a:lnTo>
                <a:close/>
                <a:moveTo>
                  <a:pt x="785370" y="451406"/>
                </a:moveTo>
                <a:lnTo>
                  <a:pt x="777428" y="452358"/>
                </a:lnTo>
                <a:lnTo>
                  <a:pt x="769487" y="452993"/>
                </a:lnTo>
                <a:lnTo>
                  <a:pt x="761863" y="454580"/>
                </a:lnTo>
                <a:lnTo>
                  <a:pt x="754239" y="456166"/>
                </a:lnTo>
                <a:lnTo>
                  <a:pt x="747250" y="458387"/>
                </a:lnTo>
                <a:lnTo>
                  <a:pt x="739944" y="460609"/>
                </a:lnTo>
                <a:lnTo>
                  <a:pt x="732637" y="463147"/>
                </a:lnTo>
                <a:lnTo>
                  <a:pt x="725966" y="466321"/>
                </a:lnTo>
                <a:lnTo>
                  <a:pt x="719295" y="469494"/>
                </a:lnTo>
                <a:lnTo>
                  <a:pt x="712624" y="473302"/>
                </a:lnTo>
                <a:lnTo>
                  <a:pt x="706271" y="477110"/>
                </a:lnTo>
                <a:lnTo>
                  <a:pt x="700235" y="481870"/>
                </a:lnTo>
                <a:lnTo>
                  <a:pt x="694517" y="485995"/>
                </a:lnTo>
                <a:lnTo>
                  <a:pt x="688799" y="490755"/>
                </a:lnTo>
                <a:lnTo>
                  <a:pt x="683399" y="495832"/>
                </a:lnTo>
                <a:lnTo>
                  <a:pt x="678316" y="500910"/>
                </a:lnTo>
                <a:lnTo>
                  <a:pt x="673551" y="506622"/>
                </a:lnTo>
                <a:lnTo>
                  <a:pt x="668786" y="512333"/>
                </a:lnTo>
                <a:lnTo>
                  <a:pt x="664339" y="518363"/>
                </a:lnTo>
                <a:lnTo>
                  <a:pt x="660527" y="524392"/>
                </a:lnTo>
                <a:lnTo>
                  <a:pt x="656715" y="530739"/>
                </a:lnTo>
                <a:lnTo>
                  <a:pt x="653221" y="537402"/>
                </a:lnTo>
                <a:lnTo>
                  <a:pt x="650044" y="544066"/>
                </a:lnTo>
                <a:lnTo>
                  <a:pt x="647185" y="550730"/>
                </a:lnTo>
                <a:lnTo>
                  <a:pt x="644961" y="558029"/>
                </a:lnTo>
                <a:lnTo>
                  <a:pt x="642738" y="565327"/>
                </a:lnTo>
                <a:lnTo>
                  <a:pt x="640832" y="572309"/>
                </a:lnTo>
                <a:lnTo>
                  <a:pt x="639879" y="579925"/>
                </a:lnTo>
                <a:lnTo>
                  <a:pt x="638608" y="587540"/>
                </a:lnTo>
                <a:lnTo>
                  <a:pt x="638290" y="595156"/>
                </a:lnTo>
                <a:lnTo>
                  <a:pt x="637973" y="603090"/>
                </a:lnTo>
                <a:lnTo>
                  <a:pt x="638290" y="611023"/>
                </a:lnTo>
                <a:lnTo>
                  <a:pt x="638608" y="618639"/>
                </a:lnTo>
                <a:lnTo>
                  <a:pt x="639879" y="625937"/>
                </a:lnTo>
                <a:lnTo>
                  <a:pt x="640832" y="633553"/>
                </a:lnTo>
                <a:lnTo>
                  <a:pt x="642738" y="640852"/>
                </a:lnTo>
                <a:lnTo>
                  <a:pt x="644961" y="647833"/>
                </a:lnTo>
                <a:lnTo>
                  <a:pt x="647185" y="655132"/>
                </a:lnTo>
                <a:lnTo>
                  <a:pt x="650044" y="662113"/>
                </a:lnTo>
                <a:lnTo>
                  <a:pt x="653221" y="668777"/>
                </a:lnTo>
                <a:lnTo>
                  <a:pt x="656715" y="675123"/>
                </a:lnTo>
                <a:lnTo>
                  <a:pt x="660527" y="681470"/>
                </a:lnTo>
                <a:lnTo>
                  <a:pt x="664339" y="687816"/>
                </a:lnTo>
                <a:lnTo>
                  <a:pt x="668786" y="693846"/>
                </a:lnTo>
                <a:lnTo>
                  <a:pt x="673551" y="699240"/>
                </a:lnTo>
                <a:lnTo>
                  <a:pt x="678316" y="704952"/>
                </a:lnTo>
                <a:lnTo>
                  <a:pt x="683399" y="710347"/>
                </a:lnTo>
                <a:lnTo>
                  <a:pt x="688799" y="715107"/>
                </a:lnTo>
                <a:lnTo>
                  <a:pt x="694517" y="720184"/>
                </a:lnTo>
                <a:lnTo>
                  <a:pt x="700235" y="724627"/>
                </a:lnTo>
                <a:lnTo>
                  <a:pt x="706271" y="728752"/>
                </a:lnTo>
                <a:lnTo>
                  <a:pt x="712624" y="732560"/>
                </a:lnTo>
                <a:lnTo>
                  <a:pt x="719295" y="736368"/>
                </a:lnTo>
                <a:lnTo>
                  <a:pt x="725966" y="739858"/>
                </a:lnTo>
                <a:lnTo>
                  <a:pt x="732637" y="742714"/>
                </a:lnTo>
                <a:lnTo>
                  <a:pt x="739944" y="745570"/>
                </a:lnTo>
                <a:lnTo>
                  <a:pt x="747250" y="747792"/>
                </a:lnTo>
                <a:lnTo>
                  <a:pt x="754239" y="750013"/>
                </a:lnTo>
                <a:lnTo>
                  <a:pt x="761863" y="751600"/>
                </a:lnTo>
                <a:lnTo>
                  <a:pt x="769487" y="753186"/>
                </a:lnTo>
                <a:lnTo>
                  <a:pt x="777428" y="753821"/>
                </a:lnTo>
                <a:lnTo>
                  <a:pt x="785370" y="754456"/>
                </a:lnTo>
                <a:lnTo>
                  <a:pt x="793312" y="754456"/>
                </a:lnTo>
                <a:lnTo>
                  <a:pt x="801254" y="754456"/>
                </a:lnTo>
                <a:lnTo>
                  <a:pt x="809195" y="753821"/>
                </a:lnTo>
                <a:lnTo>
                  <a:pt x="816819" y="753186"/>
                </a:lnTo>
                <a:lnTo>
                  <a:pt x="824761" y="751600"/>
                </a:lnTo>
                <a:lnTo>
                  <a:pt x="831750" y="750013"/>
                </a:lnTo>
                <a:lnTo>
                  <a:pt x="839374" y="747792"/>
                </a:lnTo>
                <a:lnTo>
                  <a:pt x="846680" y="745570"/>
                </a:lnTo>
                <a:lnTo>
                  <a:pt x="853669" y="742714"/>
                </a:lnTo>
                <a:lnTo>
                  <a:pt x="860657" y="739858"/>
                </a:lnTo>
                <a:lnTo>
                  <a:pt x="867328" y="736368"/>
                </a:lnTo>
                <a:lnTo>
                  <a:pt x="873999" y="732560"/>
                </a:lnTo>
                <a:lnTo>
                  <a:pt x="880035" y="728752"/>
                </a:lnTo>
                <a:lnTo>
                  <a:pt x="886071" y="724627"/>
                </a:lnTo>
                <a:lnTo>
                  <a:pt x="892106" y="720184"/>
                </a:lnTo>
                <a:lnTo>
                  <a:pt x="897824" y="715107"/>
                </a:lnTo>
                <a:lnTo>
                  <a:pt x="902907" y="710347"/>
                </a:lnTo>
                <a:lnTo>
                  <a:pt x="908307" y="704952"/>
                </a:lnTo>
                <a:lnTo>
                  <a:pt x="913072" y="699240"/>
                </a:lnTo>
                <a:lnTo>
                  <a:pt x="917837" y="693846"/>
                </a:lnTo>
                <a:lnTo>
                  <a:pt x="921967" y="687816"/>
                </a:lnTo>
                <a:lnTo>
                  <a:pt x="926097" y="681470"/>
                </a:lnTo>
                <a:lnTo>
                  <a:pt x="929909" y="675123"/>
                </a:lnTo>
                <a:lnTo>
                  <a:pt x="933085" y="668777"/>
                </a:lnTo>
                <a:lnTo>
                  <a:pt x="936262" y="662113"/>
                </a:lnTo>
                <a:lnTo>
                  <a:pt x="938803" y="655132"/>
                </a:lnTo>
                <a:lnTo>
                  <a:pt x="941662" y="647833"/>
                </a:lnTo>
                <a:lnTo>
                  <a:pt x="943568" y="640852"/>
                </a:lnTo>
                <a:lnTo>
                  <a:pt x="945474" y="633553"/>
                </a:lnTo>
                <a:lnTo>
                  <a:pt x="946427" y="625937"/>
                </a:lnTo>
                <a:lnTo>
                  <a:pt x="947698" y="618639"/>
                </a:lnTo>
                <a:lnTo>
                  <a:pt x="948333" y="611023"/>
                </a:lnTo>
                <a:lnTo>
                  <a:pt x="948333" y="603090"/>
                </a:lnTo>
                <a:lnTo>
                  <a:pt x="948333" y="595156"/>
                </a:lnTo>
                <a:lnTo>
                  <a:pt x="947698" y="587540"/>
                </a:lnTo>
                <a:lnTo>
                  <a:pt x="946427" y="579925"/>
                </a:lnTo>
                <a:lnTo>
                  <a:pt x="945474" y="572309"/>
                </a:lnTo>
                <a:lnTo>
                  <a:pt x="943568" y="565327"/>
                </a:lnTo>
                <a:lnTo>
                  <a:pt x="941662" y="558029"/>
                </a:lnTo>
                <a:lnTo>
                  <a:pt x="938803" y="550730"/>
                </a:lnTo>
                <a:lnTo>
                  <a:pt x="936262" y="544066"/>
                </a:lnTo>
                <a:lnTo>
                  <a:pt x="933085" y="537402"/>
                </a:lnTo>
                <a:lnTo>
                  <a:pt x="929909" y="530739"/>
                </a:lnTo>
                <a:lnTo>
                  <a:pt x="926097" y="524392"/>
                </a:lnTo>
                <a:lnTo>
                  <a:pt x="921967" y="518363"/>
                </a:lnTo>
                <a:lnTo>
                  <a:pt x="917837" y="512333"/>
                </a:lnTo>
                <a:lnTo>
                  <a:pt x="913072" y="506622"/>
                </a:lnTo>
                <a:lnTo>
                  <a:pt x="908307" y="500910"/>
                </a:lnTo>
                <a:lnTo>
                  <a:pt x="902907" y="495832"/>
                </a:lnTo>
                <a:lnTo>
                  <a:pt x="897824" y="490755"/>
                </a:lnTo>
                <a:lnTo>
                  <a:pt x="892106" y="485995"/>
                </a:lnTo>
                <a:lnTo>
                  <a:pt x="886071" y="481870"/>
                </a:lnTo>
                <a:lnTo>
                  <a:pt x="880035" y="477110"/>
                </a:lnTo>
                <a:lnTo>
                  <a:pt x="873999" y="473302"/>
                </a:lnTo>
                <a:lnTo>
                  <a:pt x="867328" y="469494"/>
                </a:lnTo>
                <a:lnTo>
                  <a:pt x="860657" y="466321"/>
                </a:lnTo>
                <a:lnTo>
                  <a:pt x="853669" y="463147"/>
                </a:lnTo>
                <a:lnTo>
                  <a:pt x="846680" y="460609"/>
                </a:lnTo>
                <a:lnTo>
                  <a:pt x="839374" y="458387"/>
                </a:lnTo>
                <a:lnTo>
                  <a:pt x="831750" y="456166"/>
                </a:lnTo>
                <a:lnTo>
                  <a:pt x="824761" y="454580"/>
                </a:lnTo>
                <a:lnTo>
                  <a:pt x="816819" y="452993"/>
                </a:lnTo>
                <a:lnTo>
                  <a:pt x="809195" y="452358"/>
                </a:lnTo>
                <a:lnTo>
                  <a:pt x="801254" y="451406"/>
                </a:lnTo>
                <a:lnTo>
                  <a:pt x="793312" y="451406"/>
                </a:lnTo>
                <a:lnTo>
                  <a:pt x="785370" y="451406"/>
                </a:lnTo>
                <a:close/>
                <a:moveTo>
                  <a:pt x="722154" y="304800"/>
                </a:moveTo>
                <a:lnTo>
                  <a:pt x="737720" y="305117"/>
                </a:lnTo>
                <a:lnTo>
                  <a:pt x="753286" y="306387"/>
                </a:lnTo>
                <a:lnTo>
                  <a:pt x="768216" y="308291"/>
                </a:lnTo>
                <a:lnTo>
                  <a:pt x="783147" y="310829"/>
                </a:lnTo>
                <a:lnTo>
                  <a:pt x="797759" y="314003"/>
                </a:lnTo>
                <a:lnTo>
                  <a:pt x="812054" y="318128"/>
                </a:lnTo>
                <a:lnTo>
                  <a:pt x="826349" y="322571"/>
                </a:lnTo>
                <a:lnTo>
                  <a:pt x="839691" y="327965"/>
                </a:lnTo>
                <a:lnTo>
                  <a:pt x="853033" y="333994"/>
                </a:lnTo>
                <a:lnTo>
                  <a:pt x="866058" y="340341"/>
                </a:lnTo>
                <a:lnTo>
                  <a:pt x="878764" y="347640"/>
                </a:lnTo>
                <a:lnTo>
                  <a:pt x="890836" y="355255"/>
                </a:lnTo>
                <a:lnTo>
                  <a:pt x="902589" y="363506"/>
                </a:lnTo>
                <a:lnTo>
                  <a:pt x="914343" y="372074"/>
                </a:lnTo>
                <a:lnTo>
                  <a:pt x="925144" y="381276"/>
                </a:lnTo>
                <a:lnTo>
                  <a:pt x="935627" y="391114"/>
                </a:lnTo>
                <a:lnTo>
                  <a:pt x="945792" y="401268"/>
                </a:lnTo>
                <a:lnTo>
                  <a:pt x="955322" y="411740"/>
                </a:lnTo>
                <a:lnTo>
                  <a:pt x="963899" y="423164"/>
                </a:lnTo>
                <a:lnTo>
                  <a:pt x="972476" y="434588"/>
                </a:lnTo>
                <a:lnTo>
                  <a:pt x="980100" y="446646"/>
                </a:lnTo>
                <a:lnTo>
                  <a:pt x="987406" y="459022"/>
                </a:lnTo>
                <a:lnTo>
                  <a:pt x="994078" y="471398"/>
                </a:lnTo>
                <a:lnTo>
                  <a:pt x="1000113" y="484726"/>
                </a:lnTo>
                <a:lnTo>
                  <a:pt x="1005514" y="498054"/>
                </a:lnTo>
                <a:lnTo>
                  <a:pt x="1010279" y="511699"/>
                </a:lnTo>
                <a:lnTo>
                  <a:pt x="1014408" y="525661"/>
                </a:lnTo>
                <a:lnTo>
                  <a:pt x="1017585" y="539941"/>
                </a:lnTo>
                <a:lnTo>
                  <a:pt x="1020126" y="554221"/>
                </a:lnTo>
                <a:lnTo>
                  <a:pt x="1022350" y="569135"/>
                </a:lnTo>
                <a:lnTo>
                  <a:pt x="1023621" y="584050"/>
                </a:lnTo>
                <a:lnTo>
                  <a:pt x="1023938" y="599282"/>
                </a:lnTo>
                <a:lnTo>
                  <a:pt x="1023621" y="614513"/>
                </a:lnTo>
                <a:lnTo>
                  <a:pt x="1022350" y="629428"/>
                </a:lnTo>
                <a:lnTo>
                  <a:pt x="1020126" y="644342"/>
                </a:lnTo>
                <a:lnTo>
                  <a:pt x="1017585" y="658622"/>
                </a:lnTo>
                <a:lnTo>
                  <a:pt x="1014408" y="672902"/>
                </a:lnTo>
                <a:lnTo>
                  <a:pt x="1010279" y="686865"/>
                </a:lnTo>
                <a:lnTo>
                  <a:pt x="1005514" y="700510"/>
                </a:lnTo>
                <a:lnTo>
                  <a:pt x="1000113" y="713837"/>
                </a:lnTo>
                <a:lnTo>
                  <a:pt x="994078" y="726848"/>
                </a:lnTo>
                <a:lnTo>
                  <a:pt x="987406" y="739541"/>
                </a:lnTo>
                <a:lnTo>
                  <a:pt x="980100" y="751917"/>
                </a:lnTo>
                <a:lnTo>
                  <a:pt x="972476" y="763975"/>
                </a:lnTo>
                <a:lnTo>
                  <a:pt x="963899" y="775399"/>
                </a:lnTo>
                <a:lnTo>
                  <a:pt x="955322" y="786823"/>
                </a:lnTo>
                <a:lnTo>
                  <a:pt x="945792" y="797295"/>
                </a:lnTo>
                <a:lnTo>
                  <a:pt x="935627" y="807450"/>
                </a:lnTo>
                <a:lnTo>
                  <a:pt x="925144" y="817287"/>
                </a:lnTo>
                <a:lnTo>
                  <a:pt x="914343" y="826489"/>
                </a:lnTo>
                <a:lnTo>
                  <a:pt x="902589" y="835057"/>
                </a:lnTo>
                <a:lnTo>
                  <a:pt x="890836" y="843308"/>
                </a:lnTo>
                <a:lnTo>
                  <a:pt x="878764" y="850924"/>
                </a:lnTo>
                <a:lnTo>
                  <a:pt x="866058" y="858222"/>
                </a:lnTo>
                <a:lnTo>
                  <a:pt x="853033" y="864569"/>
                </a:lnTo>
                <a:lnTo>
                  <a:pt x="839691" y="870598"/>
                </a:lnTo>
                <a:lnTo>
                  <a:pt x="826349" y="875993"/>
                </a:lnTo>
                <a:lnTo>
                  <a:pt x="812054" y="880435"/>
                </a:lnTo>
                <a:lnTo>
                  <a:pt x="797759" y="884561"/>
                </a:lnTo>
                <a:lnTo>
                  <a:pt x="783147" y="887734"/>
                </a:lnTo>
                <a:lnTo>
                  <a:pt x="768216" y="890273"/>
                </a:lnTo>
                <a:lnTo>
                  <a:pt x="753286" y="892177"/>
                </a:lnTo>
                <a:lnTo>
                  <a:pt x="737720" y="893128"/>
                </a:lnTo>
                <a:lnTo>
                  <a:pt x="722154" y="893763"/>
                </a:lnTo>
                <a:lnTo>
                  <a:pt x="706589" y="893128"/>
                </a:lnTo>
                <a:lnTo>
                  <a:pt x="691658" y="892177"/>
                </a:lnTo>
                <a:lnTo>
                  <a:pt x="676410" y="890273"/>
                </a:lnTo>
                <a:lnTo>
                  <a:pt x="661798" y="887734"/>
                </a:lnTo>
                <a:lnTo>
                  <a:pt x="646867" y="884561"/>
                </a:lnTo>
                <a:lnTo>
                  <a:pt x="632572" y="880435"/>
                </a:lnTo>
                <a:lnTo>
                  <a:pt x="618595" y="875993"/>
                </a:lnTo>
                <a:lnTo>
                  <a:pt x="604935" y="870598"/>
                </a:lnTo>
                <a:lnTo>
                  <a:pt x="591593" y="864569"/>
                </a:lnTo>
                <a:lnTo>
                  <a:pt x="578569" y="858222"/>
                </a:lnTo>
                <a:lnTo>
                  <a:pt x="565862" y="850924"/>
                </a:lnTo>
                <a:lnTo>
                  <a:pt x="553791" y="843308"/>
                </a:lnTo>
                <a:lnTo>
                  <a:pt x="541719" y="835057"/>
                </a:lnTo>
                <a:lnTo>
                  <a:pt x="530601" y="826489"/>
                </a:lnTo>
                <a:lnTo>
                  <a:pt x="519483" y="817287"/>
                </a:lnTo>
                <a:lnTo>
                  <a:pt x="509317" y="807450"/>
                </a:lnTo>
                <a:lnTo>
                  <a:pt x="499152" y="797295"/>
                </a:lnTo>
                <a:lnTo>
                  <a:pt x="489622" y="786823"/>
                </a:lnTo>
                <a:lnTo>
                  <a:pt x="481045" y="775399"/>
                </a:lnTo>
                <a:lnTo>
                  <a:pt x="472150" y="763975"/>
                </a:lnTo>
                <a:lnTo>
                  <a:pt x="464526" y="751917"/>
                </a:lnTo>
                <a:lnTo>
                  <a:pt x="457538" y="739541"/>
                </a:lnTo>
                <a:lnTo>
                  <a:pt x="450549" y="726848"/>
                </a:lnTo>
                <a:lnTo>
                  <a:pt x="444513" y="713837"/>
                </a:lnTo>
                <a:lnTo>
                  <a:pt x="439431" y="700510"/>
                </a:lnTo>
                <a:lnTo>
                  <a:pt x="434348" y="686865"/>
                </a:lnTo>
                <a:lnTo>
                  <a:pt x="430218" y="672902"/>
                </a:lnTo>
                <a:lnTo>
                  <a:pt x="427042" y="658622"/>
                </a:lnTo>
                <a:lnTo>
                  <a:pt x="424500" y="644342"/>
                </a:lnTo>
                <a:lnTo>
                  <a:pt x="422594" y="629428"/>
                </a:lnTo>
                <a:lnTo>
                  <a:pt x="421006" y="614513"/>
                </a:lnTo>
                <a:lnTo>
                  <a:pt x="420688" y="599282"/>
                </a:lnTo>
                <a:lnTo>
                  <a:pt x="421006" y="584050"/>
                </a:lnTo>
                <a:lnTo>
                  <a:pt x="422594" y="569135"/>
                </a:lnTo>
                <a:lnTo>
                  <a:pt x="424500" y="554221"/>
                </a:lnTo>
                <a:lnTo>
                  <a:pt x="427042" y="539941"/>
                </a:lnTo>
                <a:lnTo>
                  <a:pt x="430218" y="525661"/>
                </a:lnTo>
                <a:lnTo>
                  <a:pt x="434348" y="511699"/>
                </a:lnTo>
                <a:lnTo>
                  <a:pt x="439431" y="498054"/>
                </a:lnTo>
                <a:lnTo>
                  <a:pt x="444513" y="484726"/>
                </a:lnTo>
                <a:lnTo>
                  <a:pt x="450549" y="471398"/>
                </a:lnTo>
                <a:lnTo>
                  <a:pt x="457538" y="459022"/>
                </a:lnTo>
                <a:lnTo>
                  <a:pt x="464526" y="446646"/>
                </a:lnTo>
                <a:lnTo>
                  <a:pt x="472150" y="434588"/>
                </a:lnTo>
                <a:lnTo>
                  <a:pt x="481045" y="423164"/>
                </a:lnTo>
                <a:lnTo>
                  <a:pt x="489622" y="411740"/>
                </a:lnTo>
                <a:lnTo>
                  <a:pt x="499152" y="401268"/>
                </a:lnTo>
                <a:lnTo>
                  <a:pt x="509317" y="391114"/>
                </a:lnTo>
                <a:lnTo>
                  <a:pt x="519483" y="381276"/>
                </a:lnTo>
                <a:lnTo>
                  <a:pt x="530601" y="372074"/>
                </a:lnTo>
                <a:lnTo>
                  <a:pt x="541719" y="363506"/>
                </a:lnTo>
                <a:lnTo>
                  <a:pt x="553791" y="355255"/>
                </a:lnTo>
                <a:lnTo>
                  <a:pt x="565862" y="347640"/>
                </a:lnTo>
                <a:lnTo>
                  <a:pt x="578569" y="340341"/>
                </a:lnTo>
                <a:lnTo>
                  <a:pt x="591593" y="333994"/>
                </a:lnTo>
                <a:lnTo>
                  <a:pt x="604935" y="327965"/>
                </a:lnTo>
                <a:lnTo>
                  <a:pt x="618595" y="322571"/>
                </a:lnTo>
                <a:lnTo>
                  <a:pt x="632572" y="318128"/>
                </a:lnTo>
                <a:lnTo>
                  <a:pt x="646867" y="314003"/>
                </a:lnTo>
                <a:lnTo>
                  <a:pt x="661798" y="310829"/>
                </a:lnTo>
                <a:lnTo>
                  <a:pt x="676410" y="308291"/>
                </a:lnTo>
                <a:lnTo>
                  <a:pt x="691658" y="306387"/>
                </a:lnTo>
                <a:lnTo>
                  <a:pt x="706589" y="305117"/>
                </a:lnTo>
                <a:lnTo>
                  <a:pt x="722154" y="304800"/>
                </a:lnTo>
                <a:close/>
                <a:moveTo>
                  <a:pt x="685532" y="235773"/>
                </a:moveTo>
                <a:lnTo>
                  <a:pt x="675684" y="236091"/>
                </a:lnTo>
                <a:lnTo>
                  <a:pt x="666154" y="236725"/>
                </a:lnTo>
                <a:lnTo>
                  <a:pt x="656624" y="237677"/>
                </a:lnTo>
                <a:lnTo>
                  <a:pt x="647094" y="238629"/>
                </a:lnTo>
                <a:lnTo>
                  <a:pt x="637881" y="239898"/>
                </a:lnTo>
                <a:lnTo>
                  <a:pt x="628669" y="241168"/>
                </a:lnTo>
                <a:lnTo>
                  <a:pt x="619139" y="243072"/>
                </a:lnTo>
                <a:lnTo>
                  <a:pt x="610244" y="244976"/>
                </a:lnTo>
                <a:lnTo>
                  <a:pt x="601032" y="246880"/>
                </a:lnTo>
                <a:lnTo>
                  <a:pt x="583242" y="251957"/>
                </a:lnTo>
                <a:lnTo>
                  <a:pt x="565770" y="257986"/>
                </a:lnTo>
                <a:lnTo>
                  <a:pt x="548934" y="264333"/>
                </a:lnTo>
                <a:lnTo>
                  <a:pt x="532097" y="271631"/>
                </a:lnTo>
                <a:lnTo>
                  <a:pt x="515896" y="279881"/>
                </a:lnTo>
                <a:lnTo>
                  <a:pt x="500013" y="288449"/>
                </a:lnTo>
                <a:lnTo>
                  <a:pt x="485082" y="297969"/>
                </a:lnTo>
                <a:lnTo>
                  <a:pt x="470152" y="308441"/>
                </a:lnTo>
                <a:lnTo>
                  <a:pt x="456174" y="319230"/>
                </a:lnTo>
                <a:lnTo>
                  <a:pt x="442514" y="330971"/>
                </a:lnTo>
                <a:lnTo>
                  <a:pt x="429490" y="343030"/>
                </a:lnTo>
                <a:lnTo>
                  <a:pt x="416783" y="355723"/>
                </a:lnTo>
                <a:lnTo>
                  <a:pt x="405029" y="369050"/>
                </a:lnTo>
                <a:lnTo>
                  <a:pt x="394228" y="383013"/>
                </a:lnTo>
                <a:lnTo>
                  <a:pt x="383745" y="397292"/>
                </a:lnTo>
                <a:lnTo>
                  <a:pt x="373897" y="412207"/>
                </a:lnTo>
                <a:lnTo>
                  <a:pt x="364685" y="427756"/>
                </a:lnTo>
                <a:lnTo>
                  <a:pt x="356425" y="442987"/>
                </a:lnTo>
                <a:lnTo>
                  <a:pt x="348801" y="459488"/>
                </a:lnTo>
                <a:lnTo>
                  <a:pt x="342448" y="475989"/>
                </a:lnTo>
                <a:lnTo>
                  <a:pt x="339271" y="484557"/>
                </a:lnTo>
                <a:lnTo>
                  <a:pt x="336412" y="493125"/>
                </a:lnTo>
                <a:lnTo>
                  <a:pt x="333553" y="501693"/>
                </a:lnTo>
                <a:lnTo>
                  <a:pt x="331329" y="510895"/>
                </a:lnTo>
                <a:lnTo>
                  <a:pt x="329106" y="519463"/>
                </a:lnTo>
                <a:lnTo>
                  <a:pt x="326882" y="528031"/>
                </a:lnTo>
                <a:lnTo>
                  <a:pt x="325294" y="537233"/>
                </a:lnTo>
                <a:lnTo>
                  <a:pt x="323705" y="546436"/>
                </a:lnTo>
                <a:lnTo>
                  <a:pt x="322435" y="555321"/>
                </a:lnTo>
                <a:lnTo>
                  <a:pt x="321164" y="564841"/>
                </a:lnTo>
                <a:lnTo>
                  <a:pt x="320529" y="573726"/>
                </a:lnTo>
                <a:lnTo>
                  <a:pt x="320211" y="583246"/>
                </a:lnTo>
                <a:lnTo>
                  <a:pt x="319576" y="592765"/>
                </a:lnTo>
                <a:lnTo>
                  <a:pt x="319258" y="602285"/>
                </a:lnTo>
                <a:lnTo>
                  <a:pt x="319576" y="611805"/>
                </a:lnTo>
                <a:lnTo>
                  <a:pt x="320211" y="621007"/>
                </a:lnTo>
                <a:lnTo>
                  <a:pt x="320529" y="630527"/>
                </a:lnTo>
                <a:lnTo>
                  <a:pt x="321164" y="639730"/>
                </a:lnTo>
                <a:lnTo>
                  <a:pt x="322435" y="648932"/>
                </a:lnTo>
                <a:lnTo>
                  <a:pt x="323705" y="658135"/>
                </a:lnTo>
                <a:lnTo>
                  <a:pt x="325294" y="667337"/>
                </a:lnTo>
                <a:lnTo>
                  <a:pt x="326882" y="676222"/>
                </a:lnTo>
                <a:lnTo>
                  <a:pt x="329106" y="685107"/>
                </a:lnTo>
                <a:lnTo>
                  <a:pt x="331329" y="693675"/>
                </a:lnTo>
                <a:lnTo>
                  <a:pt x="333553" y="702878"/>
                </a:lnTo>
                <a:lnTo>
                  <a:pt x="336412" y="711445"/>
                </a:lnTo>
                <a:lnTo>
                  <a:pt x="339271" y="719696"/>
                </a:lnTo>
                <a:lnTo>
                  <a:pt x="342448" y="728581"/>
                </a:lnTo>
                <a:lnTo>
                  <a:pt x="348801" y="745082"/>
                </a:lnTo>
                <a:lnTo>
                  <a:pt x="356425" y="761266"/>
                </a:lnTo>
                <a:lnTo>
                  <a:pt x="364685" y="776815"/>
                </a:lnTo>
                <a:lnTo>
                  <a:pt x="373897" y="792363"/>
                </a:lnTo>
                <a:lnTo>
                  <a:pt x="383745" y="806960"/>
                </a:lnTo>
                <a:lnTo>
                  <a:pt x="394228" y="821875"/>
                </a:lnTo>
                <a:lnTo>
                  <a:pt x="405029" y="835520"/>
                </a:lnTo>
                <a:lnTo>
                  <a:pt x="416783" y="848530"/>
                </a:lnTo>
                <a:lnTo>
                  <a:pt x="429490" y="861541"/>
                </a:lnTo>
                <a:lnTo>
                  <a:pt x="442514" y="873599"/>
                </a:lnTo>
                <a:lnTo>
                  <a:pt x="456174" y="885340"/>
                </a:lnTo>
                <a:lnTo>
                  <a:pt x="470152" y="896129"/>
                </a:lnTo>
                <a:lnTo>
                  <a:pt x="485082" y="906284"/>
                </a:lnTo>
                <a:lnTo>
                  <a:pt x="500013" y="915803"/>
                </a:lnTo>
                <a:lnTo>
                  <a:pt x="515896" y="924688"/>
                </a:lnTo>
                <a:lnTo>
                  <a:pt x="532097" y="932939"/>
                </a:lnTo>
                <a:lnTo>
                  <a:pt x="548934" y="939920"/>
                </a:lnTo>
                <a:lnTo>
                  <a:pt x="565770" y="946584"/>
                </a:lnTo>
                <a:lnTo>
                  <a:pt x="583242" y="952613"/>
                </a:lnTo>
                <a:lnTo>
                  <a:pt x="601032" y="957373"/>
                </a:lnTo>
                <a:lnTo>
                  <a:pt x="610244" y="959277"/>
                </a:lnTo>
                <a:lnTo>
                  <a:pt x="619139" y="961498"/>
                </a:lnTo>
                <a:lnTo>
                  <a:pt x="628669" y="963085"/>
                </a:lnTo>
                <a:lnTo>
                  <a:pt x="637881" y="964672"/>
                </a:lnTo>
                <a:lnTo>
                  <a:pt x="647094" y="965624"/>
                </a:lnTo>
                <a:lnTo>
                  <a:pt x="656624" y="966893"/>
                </a:lnTo>
                <a:lnTo>
                  <a:pt x="666154" y="967528"/>
                </a:lnTo>
                <a:lnTo>
                  <a:pt x="675684" y="968479"/>
                </a:lnTo>
                <a:lnTo>
                  <a:pt x="685532" y="968797"/>
                </a:lnTo>
                <a:lnTo>
                  <a:pt x="694744" y="968797"/>
                </a:lnTo>
                <a:lnTo>
                  <a:pt x="704592" y="968797"/>
                </a:lnTo>
                <a:lnTo>
                  <a:pt x="714122" y="968479"/>
                </a:lnTo>
                <a:lnTo>
                  <a:pt x="723970" y="967528"/>
                </a:lnTo>
                <a:lnTo>
                  <a:pt x="733500" y="966893"/>
                </a:lnTo>
                <a:lnTo>
                  <a:pt x="743030" y="965624"/>
                </a:lnTo>
                <a:lnTo>
                  <a:pt x="751925" y="964672"/>
                </a:lnTo>
                <a:lnTo>
                  <a:pt x="761455" y="963085"/>
                </a:lnTo>
                <a:lnTo>
                  <a:pt x="770667" y="961498"/>
                </a:lnTo>
                <a:lnTo>
                  <a:pt x="779562" y="959277"/>
                </a:lnTo>
                <a:lnTo>
                  <a:pt x="788775" y="957373"/>
                </a:lnTo>
                <a:lnTo>
                  <a:pt x="806882" y="952613"/>
                </a:lnTo>
                <a:lnTo>
                  <a:pt x="824354" y="946584"/>
                </a:lnTo>
                <a:lnTo>
                  <a:pt x="841190" y="939920"/>
                </a:lnTo>
                <a:lnTo>
                  <a:pt x="858027" y="932939"/>
                </a:lnTo>
                <a:lnTo>
                  <a:pt x="874228" y="924688"/>
                </a:lnTo>
                <a:lnTo>
                  <a:pt x="889794" y="915803"/>
                </a:lnTo>
                <a:lnTo>
                  <a:pt x="904724" y="906284"/>
                </a:lnTo>
                <a:lnTo>
                  <a:pt x="919655" y="896129"/>
                </a:lnTo>
                <a:lnTo>
                  <a:pt x="933950" y="885340"/>
                </a:lnTo>
                <a:lnTo>
                  <a:pt x="947609" y="873599"/>
                </a:lnTo>
                <a:lnTo>
                  <a:pt x="960316" y="861541"/>
                </a:lnTo>
                <a:lnTo>
                  <a:pt x="972705" y="848530"/>
                </a:lnTo>
                <a:lnTo>
                  <a:pt x="985095" y="835520"/>
                </a:lnTo>
                <a:lnTo>
                  <a:pt x="995895" y="821875"/>
                </a:lnTo>
                <a:lnTo>
                  <a:pt x="1006378" y="806960"/>
                </a:lnTo>
                <a:lnTo>
                  <a:pt x="1016226" y="792363"/>
                </a:lnTo>
                <a:lnTo>
                  <a:pt x="1025439" y="776815"/>
                </a:lnTo>
                <a:lnTo>
                  <a:pt x="1033380" y="761266"/>
                </a:lnTo>
                <a:lnTo>
                  <a:pt x="1041004" y="745082"/>
                </a:lnTo>
                <a:lnTo>
                  <a:pt x="1047675" y="728581"/>
                </a:lnTo>
                <a:lnTo>
                  <a:pt x="1050852" y="719696"/>
                </a:lnTo>
                <a:lnTo>
                  <a:pt x="1053711" y="711445"/>
                </a:lnTo>
                <a:lnTo>
                  <a:pt x="1056570" y="702878"/>
                </a:lnTo>
                <a:lnTo>
                  <a:pt x="1058794" y="693675"/>
                </a:lnTo>
                <a:lnTo>
                  <a:pt x="1061018" y="685107"/>
                </a:lnTo>
                <a:lnTo>
                  <a:pt x="1062924" y="676222"/>
                </a:lnTo>
                <a:lnTo>
                  <a:pt x="1064830" y="667337"/>
                </a:lnTo>
                <a:lnTo>
                  <a:pt x="1066418" y="658135"/>
                </a:lnTo>
                <a:lnTo>
                  <a:pt x="1067371" y="648932"/>
                </a:lnTo>
                <a:lnTo>
                  <a:pt x="1068642" y="639730"/>
                </a:lnTo>
                <a:lnTo>
                  <a:pt x="1069595" y="630527"/>
                </a:lnTo>
                <a:lnTo>
                  <a:pt x="1069912" y="621007"/>
                </a:lnTo>
                <a:lnTo>
                  <a:pt x="1070548" y="611805"/>
                </a:lnTo>
                <a:lnTo>
                  <a:pt x="1070548" y="602285"/>
                </a:lnTo>
                <a:lnTo>
                  <a:pt x="1070548" y="592765"/>
                </a:lnTo>
                <a:lnTo>
                  <a:pt x="1069912" y="583246"/>
                </a:lnTo>
                <a:lnTo>
                  <a:pt x="1069595" y="573726"/>
                </a:lnTo>
                <a:lnTo>
                  <a:pt x="1068642" y="564841"/>
                </a:lnTo>
                <a:lnTo>
                  <a:pt x="1067371" y="555321"/>
                </a:lnTo>
                <a:lnTo>
                  <a:pt x="1066418" y="546436"/>
                </a:lnTo>
                <a:lnTo>
                  <a:pt x="1064830" y="537233"/>
                </a:lnTo>
                <a:lnTo>
                  <a:pt x="1062924" y="528031"/>
                </a:lnTo>
                <a:lnTo>
                  <a:pt x="1061018" y="519463"/>
                </a:lnTo>
                <a:lnTo>
                  <a:pt x="1058794" y="510895"/>
                </a:lnTo>
                <a:lnTo>
                  <a:pt x="1056570" y="501693"/>
                </a:lnTo>
                <a:lnTo>
                  <a:pt x="1053711" y="493125"/>
                </a:lnTo>
                <a:lnTo>
                  <a:pt x="1050852" y="484557"/>
                </a:lnTo>
                <a:lnTo>
                  <a:pt x="1047675" y="475989"/>
                </a:lnTo>
                <a:lnTo>
                  <a:pt x="1041004" y="459488"/>
                </a:lnTo>
                <a:lnTo>
                  <a:pt x="1033380" y="442987"/>
                </a:lnTo>
                <a:lnTo>
                  <a:pt x="1025439" y="427756"/>
                </a:lnTo>
                <a:lnTo>
                  <a:pt x="1016226" y="412207"/>
                </a:lnTo>
                <a:lnTo>
                  <a:pt x="1006378" y="397292"/>
                </a:lnTo>
                <a:lnTo>
                  <a:pt x="995895" y="383013"/>
                </a:lnTo>
                <a:lnTo>
                  <a:pt x="985095" y="369050"/>
                </a:lnTo>
                <a:lnTo>
                  <a:pt x="972705" y="355723"/>
                </a:lnTo>
                <a:lnTo>
                  <a:pt x="960316" y="343030"/>
                </a:lnTo>
                <a:lnTo>
                  <a:pt x="947609" y="330971"/>
                </a:lnTo>
                <a:lnTo>
                  <a:pt x="933950" y="319230"/>
                </a:lnTo>
                <a:lnTo>
                  <a:pt x="919655" y="308441"/>
                </a:lnTo>
                <a:lnTo>
                  <a:pt x="904724" y="297969"/>
                </a:lnTo>
                <a:lnTo>
                  <a:pt x="889794" y="288449"/>
                </a:lnTo>
                <a:lnTo>
                  <a:pt x="874228" y="279881"/>
                </a:lnTo>
                <a:lnTo>
                  <a:pt x="858027" y="271631"/>
                </a:lnTo>
                <a:lnTo>
                  <a:pt x="841190" y="264333"/>
                </a:lnTo>
                <a:lnTo>
                  <a:pt x="824354" y="257986"/>
                </a:lnTo>
                <a:lnTo>
                  <a:pt x="806882" y="251957"/>
                </a:lnTo>
                <a:lnTo>
                  <a:pt x="788775" y="246880"/>
                </a:lnTo>
                <a:lnTo>
                  <a:pt x="779562" y="244976"/>
                </a:lnTo>
                <a:lnTo>
                  <a:pt x="770667" y="243072"/>
                </a:lnTo>
                <a:lnTo>
                  <a:pt x="761455" y="241168"/>
                </a:lnTo>
                <a:lnTo>
                  <a:pt x="751925" y="239898"/>
                </a:lnTo>
                <a:lnTo>
                  <a:pt x="743030" y="238629"/>
                </a:lnTo>
                <a:lnTo>
                  <a:pt x="733500" y="237677"/>
                </a:lnTo>
                <a:lnTo>
                  <a:pt x="723970" y="236725"/>
                </a:lnTo>
                <a:lnTo>
                  <a:pt x="714122" y="236091"/>
                </a:lnTo>
                <a:lnTo>
                  <a:pt x="704592" y="235773"/>
                </a:lnTo>
                <a:lnTo>
                  <a:pt x="694744" y="235773"/>
                </a:lnTo>
                <a:lnTo>
                  <a:pt x="685532" y="235773"/>
                </a:lnTo>
                <a:close/>
                <a:moveTo>
                  <a:pt x="594043" y="0"/>
                </a:moveTo>
                <a:lnTo>
                  <a:pt x="608973" y="317"/>
                </a:lnTo>
                <a:lnTo>
                  <a:pt x="624539" y="635"/>
                </a:lnTo>
                <a:lnTo>
                  <a:pt x="639787" y="1587"/>
                </a:lnTo>
                <a:lnTo>
                  <a:pt x="654400" y="2856"/>
                </a:lnTo>
                <a:lnTo>
                  <a:pt x="669648" y="4760"/>
                </a:lnTo>
                <a:lnTo>
                  <a:pt x="684261" y="6664"/>
                </a:lnTo>
                <a:lnTo>
                  <a:pt x="699192" y="8885"/>
                </a:lnTo>
                <a:lnTo>
                  <a:pt x="713487" y="11424"/>
                </a:lnTo>
                <a:lnTo>
                  <a:pt x="727782" y="14597"/>
                </a:lnTo>
                <a:lnTo>
                  <a:pt x="742077" y="18087"/>
                </a:lnTo>
                <a:lnTo>
                  <a:pt x="756055" y="21895"/>
                </a:lnTo>
                <a:lnTo>
                  <a:pt x="770667" y="26021"/>
                </a:lnTo>
                <a:lnTo>
                  <a:pt x="784009" y="30463"/>
                </a:lnTo>
                <a:lnTo>
                  <a:pt x="797669" y="34906"/>
                </a:lnTo>
                <a:lnTo>
                  <a:pt x="811329" y="40300"/>
                </a:lnTo>
                <a:lnTo>
                  <a:pt x="824989" y="45695"/>
                </a:lnTo>
                <a:lnTo>
                  <a:pt x="838331" y="51089"/>
                </a:lnTo>
                <a:lnTo>
                  <a:pt x="851038" y="56801"/>
                </a:lnTo>
                <a:lnTo>
                  <a:pt x="864062" y="63465"/>
                </a:lnTo>
                <a:lnTo>
                  <a:pt x="876769" y="69812"/>
                </a:lnTo>
                <a:lnTo>
                  <a:pt x="889158" y="76475"/>
                </a:lnTo>
                <a:lnTo>
                  <a:pt x="901865" y="83774"/>
                </a:lnTo>
                <a:lnTo>
                  <a:pt x="913936" y="91390"/>
                </a:lnTo>
                <a:lnTo>
                  <a:pt x="925690" y="99006"/>
                </a:lnTo>
                <a:lnTo>
                  <a:pt x="937444" y="106939"/>
                </a:lnTo>
                <a:lnTo>
                  <a:pt x="948880" y="115189"/>
                </a:lnTo>
                <a:lnTo>
                  <a:pt x="960316" y="123440"/>
                </a:lnTo>
                <a:lnTo>
                  <a:pt x="971435" y="132008"/>
                </a:lnTo>
                <a:lnTo>
                  <a:pt x="982235" y="141210"/>
                </a:lnTo>
                <a:lnTo>
                  <a:pt x="993036" y="150730"/>
                </a:lnTo>
                <a:lnTo>
                  <a:pt x="1003519" y="159932"/>
                </a:lnTo>
                <a:lnTo>
                  <a:pt x="1013685" y="169452"/>
                </a:lnTo>
                <a:lnTo>
                  <a:pt x="1023533" y="179606"/>
                </a:lnTo>
                <a:lnTo>
                  <a:pt x="1033380" y="190078"/>
                </a:lnTo>
                <a:lnTo>
                  <a:pt x="1042910" y="200233"/>
                </a:lnTo>
                <a:lnTo>
                  <a:pt x="1051805" y="210704"/>
                </a:lnTo>
                <a:lnTo>
                  <a:pt x="1061018" y="221811"/>
                </a:lnTo>
                <a:lnTo>
                  <a:pt x="1069595" y="232600"/>
                </a:lnTo>
                <a:lnTo>
                  <a:pt x="1077854" y="244024"/>
                </a:lnTo>
                <a:lnTo>
                  <a:pt x="1085796" y="255447"/>
                </a:lnTo>
                <a:lnTo>
                  <a:pt x="1093738" y="266871"/>
                </a:lnTo>
                <a:lnTo>
                  <a:pt x="1101362" y="279247"/>
                </a:lnTo>
                <a:lnTo>
                  <a:pt x="1108668" y="290671"/>
                </a:lnTo>
                <a:lnTo>
                  <a:pt x="1115974" y="303364"/>
                </a:lnTo>
                <a:lnTo>
                  <a:pt x="1122646" y="315740"/>
                </a:lnTo>
                <a:lnTo>
                  <a:pt x="1128999" y="328115"/>
                </a:lnTo>
                <a:lnTo>
                  <a:pt x="1135035" y="341126"/>
                </a:lnTo>
                <a:lnTo>
                  <a:pt x="1140753" y="353819"/>
                </a:lnTo>
                <a:lnTo>
                  <a:pt x="1146153" y="366829"/>
                </a:lnTo>
                <a:lnTo>
                  <a:pt x="1151236" y="380157"/>
                </a:lnTo>
                <a:lnTo>
                  <a:pt x="1156319" y="393485"/>
                </a:lnTo>
                <a:lnTo>
                  <a:pt x="1160766" y="407130"/>
                </a:lnTo>
                <a:lnTo>
                  <a:pt x="1164896" y="420775"/>
                </a:lnTo>
                <a:lnTo>
                  <a:pt x="1168708" y="434737"/>
                </a:lnTo>
                <a:lnTo>
                  <a:pt x="1172202" y="448382"/>
                </a:lnTo>
                <a:lnTo>
                  <a:pt x="1175061" y="462662"/>
                </a:lnTo>
                <a:lnTo>
                  <a:pt x="1178238" y="476624"/>
                </a:lnTo>
                <a:lnTo>
                  <a:pt x="1180461" y="491221"/>
                </a:lnTo>
                <a:lnTo>
                  <a:pt x="1182685" y="505501"/>
                </a:lnTo>
                <a:lnTo>
                  <a:pt x="1184273" y="520098"/>
                </a:lnTo>
                <a:lnTo>
                  <a:pt x="1185862" y="535012"/>
                </a:lnTo>
                <a:lnTo>
                  <a:pt x="1186497" y="549609"/>
                </a:lnTo>
                <a:lnTo>
                  <a:pt x="1187450" y="564523"/>
                </a:lnTo>
                <a:lnTo>
                  <a:pt x="1187450" y="579438"/>
                </a:lnTo>
                <a:lnTo>
                  <a:pt x="1187450" y="594352"/>
                </a:lnTo>
                <a:lnTo>
                  <a:pt x="1186497" y="609266"/>
                </a:lnTo>
                <a:lnTo>
                  <a:pt x="1185862" y="624181"/>
                </a:lnTo>
                <a:lnTo>
                  <a:pt x="1184273" y="638778"/>
                </a:lnTo>
                <a:lnTo>
                  <a:pt x="1182685" y="653375"/>
                </a:lnTo>
                <a:lnTo>
                  <a:pt x="1180461" y="667654"/>
                </a:lnTo>
                <a:lnTo>
                  <a:pt x="1178238" y="681934"/>
                </a:lnTo>
                <a:lnTo>
                  <a:pt x="1175061" y="696214"/>
                </a:lnTo>
                <a:lnTo>
                  <a:pt x="1172202" y="710176"/>
                </a:lnTo>
                <a:lnTo>
                  <a:pt x="1168708" y="724138"/>
                </a:lnTo>
                <a:lnTo>
                  <a:pt x="1164896" y="738101"/>
                </a:lnTo>
                <a:lnTo>
                  <a:pt x="1160766" y="751746"/>
                </a:lnTo>
                <a:lnTo>
                  <a:pt x="1156319" y="765391"/>
                </a:lnTo>
                <a:lnTo>
                  <a:pt x="1151236" y="778718"/>
                </a:lnTo>
                <a:lnTo>
                  <a:pt x="1146153" y="792046"/>
                </a:lnTo>
                <a:lnTo>
                  <a:pt x="1140753" y="805057"/>
                </a:lnTo>
                <a:lnTo>
                  <a:pt x="1135035" y="818067"/>
                </a:lnTo>
                <a:lnTo>
                  <a:pt x="1128999" y="830760"/>
                </a:lnTo>
                <a:lnTo>
                  <a:pt x="1122646" y="843453"/>
                </a:lnTo>
                <a:lnTo>
                  <a:pt x="1115974" y="855829"/>
                </a:lnTo>
                <a:lnTo>
                  <a:pt x="1108668" y="867887"/>
                </a:lnTo>
                <a:lnTo>
                  <a:pt x="1101362" y="879945"/>
                </a:lnTo>
                <a:lnTo>
                  <a:pt x="1093738" y="891687"/>
                </a:lnTo>
                <a:lnTo>
                  <a:pt x="1085796" y="903428"/>
                </a:lnTo>
                <a:lnTo>
                  <a:pt x="1077854" y="915169"/>
                </a:lnTo>
                <a:lnTo>
                  <a:pt x="1069595" y="925958"/>
                </a:lnTo>
                <a:lnTo>
                  <a:pt x="1061018" y="937382"/>
                </a:lnTo>
                <a:lnTo>
                  <a:pt x="1051805" y="947853"/>
                </a:lnTo>
                <a:lnTo>
                  <a:pt x="1042910" y="958642"/>
                </a:lnTo>
                <a:lnTo>
                  <a:pt x="1033380" y="969114"/>
                </a:lnTo>
                <a:lnTo>
                  <a:pt x="1023533" y="979269"/>
                </a:lnTo>
                <a:lnTo>
                  <a:pt x="1013685" y="989106"/>
                </a:lnTo>
                <a:lnTo>
                  <a:pt x="1003519" y="998943"/>
                </a:lnTo>
                <a:lnTo>
                  <a:pt x="993036" y="1008463"/>
                </a:lnTo>
                <a:lnTo>
                  <a:pt x="982235" y="1017665"/>
                </a:lnTo>
                <a:lnTo>
                  <a:pt x="971435" y="1026550"/>
                </a:lnTo>
                <a:lnTo>
                  <a:pt x="960316" y="1035435"/>
                </a:lnTo>
                <a:lnTo>
                  <a:pt x="948880" y="1044003"/>
                </a:lnTo>
                <a:lnTo>
                  <a:pt x="937444" y="1051936"/>
                </a:lnTo>
                <a:lnTo>
                  <a:pt x="925690" y="1059869"/>
                </a:lnTo>
                <a:lnTo>
                  <a:pt x="913936" y="1067803"/>
                </a:lnTo>
                <a:lnTo>
                  <a:pt x="901865" y="1075101"/>
                </a:lnTo>
                <a:lnTo>
                  <a:pt x="889158" y="1082082"/>
                </a:lnTo>
                <a:lnTo>
                  <a:pt x="876769" y="1089063"/>
                </a:lnTo>
                <a:lnTo>
                  <a:pt x="864062" y="1095727"/>
                </a:lnTo>
                <a:lnTo>
                  <a:pt x="851038" y="1101756"/>
                </a:lnTo>
                <a:lnTo>
                  <a:pt x="838331" y="1107786"/>
                </a:lnTo>
                <a:lnTo>
                  <a:pt x="824989" y="1113498"/>
                </a:lnTo>
                <a:lnTo>
                  <a:pt x="811329" y="1118892"/>
                </a:lnTo>
                <a:lnTo>
                  <a:pt x="797669" y="1123652"/>
                </a:lnTo>
                <a:lnTo>
                  <a:pt x="784009" y="1128729"/>
                </a:lnTo>
                <a:lnTo>
                  <a:pt x="770667" y="1132854"/>
                </a:lnTo>
                <a:lnTo>
                  <a:pt x="756055" y="1136980"/>
                </a:lnTo>
                <a:lnTo>
                  <a:pt x="742077" y="1140788"/>
                </a:lnTo>
                <a:lnTo>
                  <a:pt x="727782" y="1143961"/>
                </a:lnTo>
                <a:lnTo>
                  <a:pt x="713487" y="1147134"/>
                </a:lnTo>
                <a:lnTo>
                  <a:pt x="699192" y="1149673"/>
                </a:lnTo>
                <a:lnTo>
                  <a:pt x="684261" y="1152529"/>
                </a:lnTo>
                <a:lnTo>
                  <a:pt x="669648" y="1154433"/>
                </a:lnTo>
                <a:lnTo>
                  <a:pt x="654400" y="1155702"/>
                </a:lnTo>
                <a:lnTo>
                  <a:pt x="639787" y="1157289"/>
                </a:lnTo>
                <a:lnTo>
                  <a:pt x="624539" y="1158241"/>
                </a:lnTo>
                <a:lnTo>
                  <a:pt x="608973" y="1158875"/>
                </a:lnTo>
                <a:lnTo>
                  <a:pt x="594043" y="1158875"/>
                </a:lnTo>
                <a:lnTo>
                  <a:pt x="578477" y="1158875"/>
                </a:lnTo>
                <a:lnTo>
                  <a:pt x="563229" y="1158241"/>
                </a:lnTo>
                <a:lnTo>
                  <a:pt x="547981" y="1157289"/>
                </a:lnTo>
                <a:lnTo>
                  <a:pt x="533050" y="1155702"/>
                </a:lnTo>
                <a:lnTo>
                  <a:pt x="518120" y="1154433"/>
                </a:lnTo>
                <a:lnTo>
                  <a:pt x="503507" y="1152529"/>
                </a:lnTo>
                <a:lnTo>
                  <a:pt x="488894" y="1149673"/>
                </a:lnTo>
                <a:lnTo>
                  <a:pt x="473964" y="1147134"/>
                </a:lnTo>
                <a:lnTo>
                  <a:pt x="459669" y="1143961"/>
                </a:lnTo>
                <a:lnTo>
                  <a:pt x="445691" y="1140788"/>
                </a:lnTo>
                <a:lnTo>
                  <a:pt x="431396" y="1136980"/>
                </a:lnTo>
                <a:lnTo>
                  <a:pt x="417418" y="1132854"/>
                </a:lnTo>
                <a:lnTo>
                  <a:pt x="403123" y="1128729"/>
                </a:lnTo>
                <a:lnTo>
                  <a:pt x="389781" y="1123652"/>
                </a:lnTo>
                <a:lnTo>
                  <a:pt x="376121" y="1118892"/>
                </a:lnTo>
                <a:lnTo>
                  <a:pt x="362779" y="1113498"/>
                </a:lnTo>
                <a:lnTo>
                  <a:pt x="349437" y="1107786"/>
                </a:lnTo>
                <a:lnTo>
                  <a:pt x="336412" y="1101756"/>
                </a:lnTo>
                <a:lnTo>
                  <a:pt x="323388" y="1095727"/>
                </a:lnTo>
                <a:lnTo>
                  <a:pt x="310999" y="1089063"/>
                </a:lnTo>
                <a:lnTo>
                  <a:pt x="298609" y="1082082"/>
                </a:lnTo>
                <a:lnTo>
                  <a:pt x="285903" y="1075101"/>
                </a:lnTo>
                <a:lnTo>
                  <a:pt x="273831" y="1067803"/>
                </a:lnTo>
                <a:lnTo>
                  <a:pt x="261760" y="1059869"/>
                </a:lnTo>
                <a:lnTo>
                  <a:pt x="250006" y="1051936"/>
                </a:lnTo>
                <a:lnTo>
                  <a:pt x="238888" y="1044003"/>
                </a:lnTo>
                <a:lnTo>
                  <a:pt x="227451" y="1035435"/>
                </a:lnTo>
                <a:lnTo>
                  <a:pt x="216015" y="1026550"/>
                </a:lnTo>
                <a:lnTo>
                  <a:pt x="205532" y="1017665"/>
                </a:lnTo>
                <a:lnTo>
                  <a:pt x="194731" y="1008463"/>
                </a:lnTo>
                <a:lnTo>
                  <a:pt x="184248" y="998943"/>
                </a:lnTo>
                <a:lnTo>
                  <a:pt x="174083" y="989106"/>
                </a:lnTo>
                <a:lnTo>
                  <a:pt x="164235" y="979269"/>
                </a:lnTo>
                <a:lnTo>
                  <a:pt x="154387" y="969114"/>
                </a:lnTo>
                <a:lnTo>
                  <a:pt x="144857" y="958642"/>
                </a:lnTo>
                <a:lnTo>
                  <a:pt x="135962" y="947853"/>
                </a:lnTo>
                <a:lnTo>
                  <a:pt x="126750" y="937382"/>
                </a:lnTo>
                <a:lnTo>
                  <a:pt x="118173" y="925958"/>
                </a:lnTo>
                <a:lnTo>
                  <a:pt x="109914" y="915169"/>
                </a:lnTo>
                <a:lnTo>
                  <a:pt x="101336" y="903428"/>
                </a:lnTo>
                <a:lnTo>
                  <a:pt x="94030" y="891687"/>
                </a:lnTo>
                <a:lnTo>
                  <a:pt x="86406" y="879945"/>
                </a:lnTo>
                <a:lnTo>
                  <a:pt x="78782" y="867887"/>
                </a:lnTo>
                <a:lnTo>
                  <a:pt x="72111" y="855829"/>
                </a:lnTo>
                <a:lnTo>
                  <a:pt x="65122" y="843453"/>
                </a:lnTo>
                <a:lnTo>
                  <a:pt x="58769" y="830760"/>
                </a:lnTo>
                <a:lnTo>
                  <a:pt x="52733" y="818067"/>
                </a:lnTo>
                <a:lnTo>
                  <a:pt x="47015" y="805057"/>
                </a:lnTo>
                <a:lnTo>
                  <a:pt x="41297" y="792046"/>
                </a:lnTo>
                <a:lnTo>
                  <a:pt x="36532" y="778718"/>
                </a:lnTo>
                <a:lnTo>
                  <a:pt x="31449" y="765391"/>
                </a:lnTo>
                <a:lnTo>
                  <a:pt x="27002" y="751746"/>
                </a:lnTo>
                <a:lnTo>
                  <a:pt x="22872" y="738101"/>
                </a:lnTo>
                <a:lnTo>
                  <a:pt x="19060" y="724138"/>
                </a:lnTo>
                <a:lnTo>
                  <a:pt x="15566" y="710176"/>
                </a:lnTo>
                <a:lnTo>
                  <a:pt x="12071" y="696214"/>
                </a:lnTo>
                <a:lnTo>
                  <a:pt x="9530" y="681934"/>
                </a:lnTo>
                <a:lnTo>
                  <a:pt x="6988" y="667654"/>
                </a:lnTo>
                <a:lnTo>
                  <a:pt x="5082" y="653375"/>
                </a:lnTo>
                <a:lnTo>
                  <a:pt x="3176" y="638778"/>
                </a:lnTo>
                <a:lnTo>
                  <a:pt x="1906" y="624181"/>
                </a:lnTo>
                <a:lnTo>
                  <a:pt x="953" y="609266"/>
                </a:lnTo>
                <a:lnTo>
                  <a:pt x="317" y="594352"/>
                </a:lnTo>
                <a:lnTo>
                  <a:pt x="0" y="579438"/>
                </a:lnTo>
                <a:lnTo>
                  <a:pt x="317" y="564523"/>
                </a:lnTo>
                <a:lnTo>
                  <a:pt x="953" y="549609"/>
                </a:lnTo>
                <a:lnTo>
                  <a:pt x="1906" y="535012"/>
                </a:lnTo>
                <a:lnTo>
                  <a:pt x="3176" y="520098"/>
                </a:lnTo>
                <a:lnTo>
                  <a:pt x="5082" y="505501"/>
                </a:lnTo>
                <a:lnTo>
                  <a:pt x="6988" y="491221"/>
                </a:lnTo>
                <a:lnTo>
                  <a:pt x="9530" y="476624"/>
                </a:lnTo>
                <a:lnTo>
                  <a:pt x="12071" y="462662"/>
                </a:lnTo>
                <a:lnTo>
                  <a:pt x="15566" y="448382"/>
                </a:lnTo>
                <a:lnTo>
                  <a:pt x="19060" y="434737"/>
                </a:lnTo>
                <a:lnTo>
                  <a:pt x="22872" y="420775"/>
                </a:lnTo>
                <a:lnTo>
                  <a:pt x="27002" y="407130"/>
                </a:lnTo>
                <a:lnTo>
                  <a:pt x="31449" y="393485"/>
                </a:lnTo>
                <a:lnTo>
                  <a:pt x="36532" y="380157"/>
                </a:lnTo>
                <a:lnTo>
                  <a:pt x="41297" y="366829"/>
                </a:lnTo>
                <a:lnTo>
                  <a:pt x="47015" y="353819"/>
                </a:lnTo>
                <a:lnTo>
                  <a:pt x="52733" y="341126"/>
                </a:lnTo>
                <a:lnTo>
                  <a:pt x="58769" y="328115"/>
                </a:lnTo>
                <a:lnTo>
                  <a:pt x="65122" y="315740"/>
                </a:lnTo>
                <a:lnTo>
                  <a:pt x="72111" y="303364"/>
                </a:lnTo>
                <a:lnTo>
                  <a:pt x="78782" y="290671"/>
                </a:lnTo>
                <a:lnTo>
                  <a:pt x="86406" y="279247"/>
                </a:lnTo>
                <a:lnTo>
                  <a:pt x="94030" y="266871"/>
                </a:lnTo>
                <a:lnTo>
                  <a:pt x="101336" y="255447"/>
                </a:lnTo>
                <a:lnTo>
                  <a:pt x="109914" y="244024"/>
                </a:lnTo>
                <a:lnTo>
                  <a:pt x="118173" y="232600"/>
                </a:lnTo>
                <a:lnTo>
                  <a:pt x="126750" y="221811"/>
                </a:lnTo>
                <a:lnTo>
                  <a:pt x="135962" y="210704"/>
                </a:lnTo>
                <a:lnTo>
                  <a:pt x="144857" y="200233"/>
                </a:lnTo>
                <a:lnTo>
                  <a:pt x="154387" y="190078"/>
                </a:lnTo>
                <a:lnTo>
                  <a:pt x="164235" y="179606"/>
                </a:lnTo>
                <a:lnTo>
                  <a:pt x="174083" y="169452"/>
                </a:lnTo>
                <a:lnTo>
                  <a:pt x="184248" y="159932"/>
                </a:lnTo>
                <a:lnTo>
                  <a:pt x="194731" y="150730"/>
                </a:lnTo>
                <a:lnTo>
                  <a:pt x="205532" y="141210"/>
                </a:lnTo>
                <a:lnTo>
                  <a:pt x="216015" y="132008"/>
                </a:lnTo>
                <a:lnTo>
                  <a:pt x="227451" y="123440"/>
                </a:lnTo>
                <a:lnTo>
                  <a:pt x="238888" y="115189"/>
                </a:lnTo>
                <a:lnTo>
                  <a:pt x="250006" y="106939"/>
                </a:lnTo>
                <a:lnTo>
                  <a:pt x="261760" y="99006"/>
                </a:lnTo>
                <a:lnTo>
                  <a:pt x="273831" y="91390"/>
                </a:lnTo>
                <a:lnTo>
                  <a:pt x="285903" y="83774"/>
                </a:lnTo>
                <a:lnTo>
                  <a:pt x="298609" y="76475"/>
                </a:lnTo>
                <a:lnTo>
                  <a:pt x="310999" y="69812"/>
                </a:lnTo>
                <a:lnTo>
                  <a:pt x="323388" y="63465"/>
                </a:lnTo>
                <a:lnTo>
                  <a:pt x="336412" y="56801"/>
                </a:lnTo>
                <a:lnTo>
                  <a:pt x="349437" y="51089"/>
                </a:lnTo>
                <a:lnTo>
                  <a:pt x="362779" y="45695"/>
                </a:lnTo>
                <a:lnTo>
                  <a:pt x="376121" y="40300"/>
                </a:lnTo>
                <a:lnTo>
                  <a:pt x="389781" y="34906"/>
                </a:lnTo>
                <a:lnTo>
                  <a:pt x="403123" y="30463"/>
                </a:lnTo>
                <a:lnTo>
                  <a:pt x="417418" y="26021"/>
                </a:lnTo>
                <a:lnTo>
                  <a:pt x="431396" y="21895"/>
                </a:lnTo>
                <a:lnTo>
                  <a:pt x="445691" y="18087"/>
                </a:lnTo>
                <a:lnTo>
                  <a:pt x="459669" y="14597"/>
                </a:lnTo>
                <a:lnTo>
                  <a:pt x="473964" y="11424"/>
                </a:lnTo>
                <a:lnTo>
                  <a:pt x="488894" y="8885"/>
                </a:lnTo>
                <a:lnTo>
                  <a:pt x="503507" y="6664"/>
                </a:lnTo>
                <a:lnTo>
                  <a:pt x="518120" y="4760"/>
                </a:lnTo>
                <a:lnTo>
                  <a:pt x="533050" y="2856"/>
                </a:lnTo>
                <a:lnTo>
                  <a:pt x="547981" y="1587"/>
                </a:lnTo>
                <a:lnTo>
                  <a:pt x="563229" y="635"/>
                </a:lnTo>
                <a:lnTo>
                  <a:pt x="578477" y="317"/>
                </a:lnTo>
                <a:lnTo>
                  <a:pt x="594043" y="0"/>
                </a:lnTo>
                <a:close/>
              </a:path>
            </a:pathLst>
          </a:custGeom>
          <a:solidFill>
            <a:srgbClr val="3b3b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KSO_Shape"/>
          <p:cNvSpPr/>
          <p:nvPr/>
        </p:nvSpPr>
        <p:spPr>
          <a:xfrm>
            <a:off x="1009080" y="3846240"/>
            <a:ext cx="237240" cy="397080"/>
          </a:xfrm>
          <a:custGeom>
            <a:avLst/>
            <a:gdLst/>
            <a:ahLst/>
            <a:rect l="l" t="t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rgbClr val="3b3b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文本框 300"/>
          <p:cNvSpPr/>
          <p:nvPr/>
        </p:nvSpPr>
        <p:spPr>
          <a:xfrm>
            <a:off x="2653200" y="3754800"/>
            <a:ext cx="10202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zh-CN" sz="1200" spc="-1" strike="noStrike">
                <a:solidFill>
                  <a:srgbClr val="c00000"/>
                </a:solidFill>
                <a:latin typeface="Huawei Sans"/>
                <a:ea typeface="微软雅黑"/>
              </a:rPr>
              <a:t>智能终端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9" name="文本框 301"/>
          <p:cNvSpPr/>
          <p:nvPr/>
        </p:nvSpPr>
        <p:spPr>
          <a:xfrm>
            <a:off x="743040" y="4239000"/>
            <a:ext cx="9910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1000" spc="-1" strike="noStrike">
                <a:solidFill>
                  <a:srgbClr val="1d1d1a"/>
                </a:solidFill>
                <a:latin typeface="Huawei Sans"/>
                <a:ea typeface="微软雅黑"/>
              </a:rPr>
              <a:t>智能家居</a:t>
            </a:r>
            <a:r>
              <a:rPr b="0" lang="en-US" sz="1000" spc="-1" strike="noStrike">
                <a:solidFill>
                  <a:srgbClr val="1d1d1a"/>
                </a:solidFill>
                <a:latin typeface="Huawei Sans"/>
                <a:ea typeface="微软雅黑"/>
              </a:rPr>
              <a:t>APP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0" name="文本框 302"/>
          <p:cNvSpPr/>
          <p:nvPr/>
        </p:nvSpPr>
        <p:spPr>
          <a:xfrm>
            <a:off x="2246400" y="3262320"/>
            <a:ext cx="5054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1100" spc="-1" strike="noStrike">
                <a:solidFill>
                  <a:srgbClr val="185a62"/>
                </a:solidFill>
                <a:latin typeface="Huawei Sans"/>
                <a:ea typeface="微软雅黑"/>
              </a:rPr>
              <a:t>家庭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1" name="圆角矩形 303"/>
          <p:cNvSpPr/>
          <p:nvPr/>
        </p:nvSpPr>
        <p:spPr>
          <a:xfrm>
            <a:off x="2800800" y="3867480"/>
            <a:ext cx="1403640" cy="420480"/>
          </a:xfrm>
          <a:prstGeom prst="roundRect">
            <a:avLst>
              <a:gd name="adj" fmla="val 5318"/>
            </a:avLst>
          </a:prstGeom>
          <a:noFill/>
          <a:ln w="12700">
            <a:solidFill>
              <a:srgbClr val="15151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云形 304"/>
          <p:cNvSpPr/>
          <p:nvPr/>
        </p:nvSpPr>
        <p:spPr>
          <a:xfrm>
            <a:off x="954000" y="2558880"/>
            <a:ext cx="2991960" cy="548280"/>
          </a:xfrm>
          <a:prstGeom prst="cloud">
            <a:avLst/>
          </a:prstGeom>
          <a:solidFill>
            <a:srgbClr val="f2f2f2"/>
          </a:solidFill>
          <a:ln w="12700">
            <a:solidFill>
              <a:srgbClr val="93938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0080" rIns="100080" tIns="50040" bIns="50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Internet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3" name="任意多边形 305"/>
          <p:cNvSpPr/>
          <p:nvPr/>
        </p:nvSpPr>
        <p:spPr>
          <a:xfrm>
            <a:off x="1128600" y="1990440"/>
            <a:ext cx="2466720" cy="1831680"/>
          </a:xfrm>
          <a:custGeom>
            <a:avLst/>
            <a:gdLst/>
            <a:ahLst/>
            <a:rect l="l" t="t" r="r" b="b"/>
            <a:pathLst>
              <a:path w="3088845" h="2173577">
                <a:moveTo>
                  <a:pt x="0" y="2173577"/>
                </a:moveTo>
                <a:cubicBezTo>
                  <a:pt x="194050" y="1610119"/>
                  <a:pt x="905002" y="218762"/>
                  <a:pt x="1322483" y="27920"/>
                </a:cubicBezTo>
                <a:cubicBezTo>
                  <a:pt x="1739964" y="-162922"/>
                  <a:pt x="2210493" y="674340"/>
                  <a:pt x="2504887" y="1028524"/>
                </a:cubicBezTo>
                <a:cubicBezTo>
                  <a:pt x="2799281" y="1382708"/>
                  <a:pt x="3055462" y="1896123"/>
                  <a:pt x="3088845" y="2153023"/>
                </a:cubicBezTo>
              </a:path>
            </a:pathLst>
          </a:custGeom>
          <a:noFill/>
          <a:ln w="12700">
            <a:solidFill>
              <a:srgbClr val="1f7bff"/>
            </a:solidFill>
            <a:miter/>
          </a:ln>
          <a:effectLst>
            <a:outerShdw algn="ctr" blurRad="25560" dir="5400000" dist="1260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4" name="矩形 306"/>
          <p:cNvSpPr/>
          <p:nvPr/>
        </p:nvSpPr>
        <p:spPr>
          <a:xfrm>
            <a:off x="2274840" y="3269880"/>
            <a:ext cx="2115360" cy="1177920"/>
          </a:xfrm>
          <a:prstGeom prst="rect">
            <a:avLst/>
          </a:prstGeom>
          <a:noFill/>
          <a:ln w="12700">
            <a:solidFill>
              <a:srgbClr val="bfbfbf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文本框 307"/>
          <p:cNvSpPr/>
          <p:nvPr/>
        </p:nvSpPr>
        <p:spPr>
          <a:xfrm>
            <a:off x="448200" y="3819600"/>
            <a:ext cx="5054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1100" spc="-1" strike="noStrike">
                <a:solidFill>
                  <a:srgbClr val="185a62"/>
                </a:solidFill>
                <a:latin typeface="Huawei Sans"/>
                <a:ea typeface="微软雅黑"/>
              </a:rPr>
              <a:t>远程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6" name="云形 308"/>
          <p:cNvSpPr/>
          <p:nvPr/>
        </p:nvSpPr>
        <p:spPr>
          <a:xfrm>
            <a:off x="1848240" y="1577880"/>
            <a:ext cx="1187280" cy="599400"/>
          </a:xfrm>
          <a:prstGeom prst="cloud">
            <a:avLst/>
          </a:prstGeom>
          <a:noFill/>
          <a:ln w="12700">
            <a:solidFill>
              <a:srgbClr val="6e6e6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c00000"/>
                </a:solidFill>
                <a:latin typeface="Huawei Sans"/>
                <a:ea typeface="微软雅黑"/>
              </a:rPr>
              <a:t>IOT</a:t>
            </a:r>
            <a:r>
              <a:rPr b="1" lang="zh-CN" sz="1400" spc="-1" strike="noStrike">
                <a:solidFill>
                  <a:srgbClr val="c00000"/>
                </a:solidFill>
                <a:latin typeface="Huawei Sans"/>
                <a:ea typeface="微软雅黑"/>
              </a:rPr>
              <a:t>云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7" name="矩形 309"/>
          <p:cNvSpPr/>
          <p:nvPr/>
        </p:nvSpPr>
        <p:spPr>
          <a:xfrm>
            <a:off x="5754240" y="3182400"/>
            <a:ext cx="5199840" cy="381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8" name="组合 81"/>
          <p:cNvGrpSpPr/>
          <p:nvPr/>
        </p:nvGrpSpPr>
        <p:grpSpPr>
          <a:xfrm>
            <a:off x="5596920" y="4048560"/>
            <a:ext cx="293400" cy="227520"/>
            <a:chOff x="5596920" y="4048560"/>
            <a:chExt cx="293400" cy="227520"/>
          </a:xfrm>
        </p:grpSpPr>
        <p:sp>
          <p:nvSpPr>
            <p:cNvPr id="219" name="任意多边形 3816"/>
            <p:cNvSpPr/>
            <p:nvPr/>
          </p:nvSpPr>
          <p:spPr>
            <a:xfrm>
              <a:off x="5779440" y="4238640"/>
              <a:ext cx="25560" cy="19440"/>
            </a:xfrm>
            <a:custGeom>
              <a:avLst/>
              <a:gdLst/>
              <a:ahLst/>
              <a:rect l="l" t="t" r="r" b="b"/>
              <a:pathLst>
                <a:path w="180" h="181">
                  <a:moveTo>
                    <a:pt x="101" y="174"/>
                  </a:moveTo>
                  <a:cubicBezTo>
                    <a:pt x="54" y="180"/>
                    <a:pt x="13" y="147"/>
                    <a:pt x="6" y="101"/>
                  </a:cubicBezTo>
                  <a:cubicBezTo>
                    <a:pt x="0" y="54"/>
                    <a:pt x="32" y="13"/>
                    <a:pt x="78" y="6"/>
                  </a:cubicBezTo>
                  <a:cubicBezTo>
                    <a:pt x="124" y="0"/>
                    <a:pt x="167" y="33"/>
                    <a:pt x="173" y="79"/>
                  </a:cubicBezTo>
                  <a:cubicBezTo>
                    <a:pt x="179" y="125"/>
                    <a:pt x="147" y="167"/>
                    <a:pt x="101" y="174"/>
                  </a:cubicBez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任意多边形 3817"/>
            <p:cNvSpPr/>
            <p:nvPr/>
          </p:nvSpPr>
          <p:spPr>
            <a:xfrm>
              <a:off x="5833800" y="4233240"/>
              <a:ext cx="25560" cy="19440"/>
            </a:xfrm>
            <a:custGeom>
              <a:avLst/>
              <a:gdLst/>
              <a:ahLst/>
              <a:rect l="l" t="t" r="r" b="b"/>
              <a:pathLst>
                <a:path w="182" h="181">
                  <a:moveTo>
                    <a:pt x="101" y="173"/>
                  </a:moveTo>
                  <a:cubicBezTo>
                    <a:pt x="55" y="180"/>
                    <a:pt x="12" y="147"/>
                    <a:pt x="6" y="101"/>
                  </a:cubicBezTo>
                  <a:cubicBezTo>
                    <a:pt x="0" y="55"/>
                    <a:pt x="33" y="12"/>
                    <a:pt x="79" y="6"/>
                  </a:cubicBezTo>
                  <a:cubicBezTo>
                    <a:pt x="126" y="0"/>
                    <a:pt x="168" y="31"/>
                    <a:pt x="174" y="78"/>
                  </a:cubicBezTo>
                  <a:cubicBezTo>
                    <a:pt x="181" y="124"/>
                    <a:pt x="147" y="167"/>
                    <a:pt x="101" y="173"/>
                  </a:cubicBez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任意多边形 3818"/>
            <p:cNvSpPr/>
            <p:nvPr/>
          </p:nvSpPr>
          <p:spPr>
            <a:xfrm>
              <a:off x="5596920" y="4188600"/>
              <a:ext cx="201600" cy="68760"/>
            </a:xfrm>
            <a:custGeom>
              <a:avLst/>
              <a:gdLst/>
              <a:ahLst/>
              <a:rect l="l" t="t" r="r" b="b"/>
              <a:pathLst>
                <a:path w="1410" h="639">
                  <a:moveTo>
                    <a:pt x="854" y="638"/>
                  </a:moveTo>
                  <a:cubicBezTo>
                    <a:pt x="674" y="638"/>
                    <a:pt x="471" y="622"/>
                    <a:pt x="310" y="559"/>
                  </a:cubicBezTo>
                  <a:cubicBezTo>
                    <a:pt x="23" y="449"/>
                    <a:pt x="0" y="441"/>
                    <a:pt x="2" y="333"/>
                  </a:cubicBezTo>
                  <a:cubicBezTo>
                    <a:pt x="5" y="243"/>
                    <a:pt x="6" y="2"/>
                    <a:pt x="6" y="0"/>
                  </a:cubicBezTo>
                  <a:lnTo>
                    <a:pt x="43" y="0"/>
                  </a:lnTo>
                  <a:cubicBezTo>
                    <a:pt x="43" y="2"/>
                    <a:pt x="41" y="243"/>
                    <a:pt x="40" y="333"/>
                  </a:cubicBezTo>
                  <a:cubicBezTo>
                    <a:pt x="38" y="413"/>
                    <a:pt x="37" y="414"/>
                    <a:pt x="323" y="524"/>
                  </a:cubicBezTo>
                  <a:cubicBezTo>
                    <a:pt x="607" y="633"/>
                    <a:pt x="1027" y="598"/>
                    <a:pt x="1205" y="583"/>
                  </a:cubicBezTo>
                  <a:lnTo>
                    <a:pt x="1215" y="582"/>
                  </a:lnTo>
                  <a:cubicBezTo>
                    <a:pt x="1242" y="579"/>
                    <a:pt x="1263" y="576"/>
                    <a:pt x="1293" y="569"/>
                  </a:cubicBezTo>
                  <a:cubicBezTo>
                    <a:pt x="1320" y="564"/>
                    <a:pt x="1354" y="557"/>
                    <a:pt x="1404" y="549"/>
                  </a:cubicBezTo>
                  <a:lnTo>
                    <a:pt x="1409" y="587"/>
                  </a:lnTo>
                  <a:cubicBezTo>
                    <a:pt x="1360" y="594"/>
                    <a:pt x="1327" y="601"/>
                    <a:pt x="1300" y="606"/>
                  </a:cubicBezTo>
                  <a:cubicBezTo>
                    <a:pt x="1270" y="612"/>
                    <a:pt x="1247" y="616"/>
                    <a:pt x="1219" y="618"/>
                  </a:cubicBezTo>
                  <a:lnTo>
                    <a:pt x="1209" y="619"/>
                  </a:lnTo>
                  <a:cubicBezTo>
                    <a:pt x="1128" y="627"/>
                    <a:pt x="999" y="638"/>
                    <a:pt x="854" y="638"/>
                  </a:cubicBez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任意多边形 3819"/>
            <p:cNvSpPr/>
            <p:nvPr/>
          </p:nvSpPr>
          <p:spPr>
            <a:xfrm>
              <a:off x="5600160" y="4180320"/>
              <a:ext cx="290160" cy="65520"/>
            </a:xfrm>
            <a:custGeom>
              <a:avLst/>
              <a:gdLst/>
              <a:ahLst/>
              <a:rect l="l" t="t" r="r" b="b"/>
              <a:pathLst>
                <a:path w="2029" h="608">
                  <a:moveTo>
                    <a:pt x="1790" y="607"/>
                  </a:moveTo>
                  <a:lnTo>
                    <a:pt x="1783" y="569"/>
                  </a:lnTo>
                  <a:cubicBezTo>
                    <a:pt x="1865" y="556"/>
                    <a:pt x="1951" y="546"/>
                    <a:pt x="1987" y="541"/>
                  </a:cubicBezTo>
                  <a:lnTo>
                    <a:pt x="1981" y="76"/>
                  </a:lnTo>
                  <a:lnTo>
                    <a:pt x="1968" y="71"/>
                  </a:lnTo>
                  <a:cubicBezTo>
                    <a:pt x="1952" y="68"/>
                    <a:pt x="1842" y="50"/>
                    <a:pt x="1792" y="45"/>
                  </a:cubicBezTo>
                  <a:cubicBezTo>
                    <a:pt x="1748" y="40"/>
                    <a:pt x="1431" y="56"/>
                    <a:pt x="1305" y="63"/>
                  </a:cubicBezTo>
                  <a:cubicBezTo>
                    <a:pt x="1289" y="75"/>
                    <a:pt x="1234" y="111"/>
                    <a:pt x="1174" y="137"/>
                  </a:cubicBezTo>
                  <a:cubicBezTo>
                    <a:pt x="1115" y="163"/>
                    <a:pt x="977" y="157"/>
                    <a:pt x="831" y="150"/>
                  </a:cubicBezTo>
                  <a:cubicBezTo>
                    <a:pt x="804" y="148"/>
                    <a:pt x="775" y="147"/>
                    <a:pt x="749" y="146"/>
                  </a:cubicBezTo>
                  <a:cubicBezTo>
                    <a:pt x="588" y="140"/>
                    <a:pt x="24" y="50"/>
                    <a:pt x="0" y="46"/>
                  </a:cubicBezTo>
                  <a:lnTo>
                    <a:pt x="7" y="8"/>
                  </a:lnTo>
                  <a:cubicBezTo>
                    <a:pt x="13" y="10"/>
                    <a:pt x="593" y="102"/>
                    <a:pt x="751" y="108"/>
                  </a:cubicBezTo>
                  <a:cubicBezTo>
                    <a:pt x="779" y="110"/>
                    <a:pt x="806" y="111"/>
                    <a:pt x="835" y="112"/>
                  </a:cubicBezTo>
                  <a:cubicBezTo>
                    <a:pt x="970" y="118"/>
                    <a:pt x="1109" y="126"/>
                    <a:pt x="1161" y="102"/>
                  </a:cubicBezTo>
                  <a:cubicBezTo>
                    <a:pt x="1226" y="73"/>
                    <a:pt x="1290" y="30"/>
                    <a:pt x="1290" y="28"/>
                  </a:cubicBezTo>
                  <a:lnTo>
                    <a:pt x="1294" y="26"/>
                  </a:lnTo>
                  <a:lnTo>
                    <a:pt x="1299" y="26"/>
                  </a:lnTo>
                  <a:cubicBezTo>
                    <a:pt x="1316" y="25"/>
                    <a:pt x="1742" y="0"/>
                    <a:pt x="1798" y="7"/>
                  </a:cubicBezTo>
                  <a:cubicBezTo>
                    <a:pt x="1853" y="13"/>
                    <a:pt x="1974" y="33"/>
                    <a:pt x="1979" y="35"/>
                  </a:cubicBezTo>
                  <a:lnTo>
                    <a:pt x="1983" y="36"/>
                  </a:lnTo>
                  <a:lnTo>
                    <a:pt x="2021" y="51"/>
                  </a:lnTo>
                  <a:lnTo>
                    <a:pt x="2028" y="574"/>
                  </a:lnTo>
                  <a:lnTo>
                    <a:pt x="2012" y="577"/>
                  </a:lnTo>
                  <a:cubicBezTo>
                    <a:pt x="2007" y="577"/>
                    <a:pt x="1895" y="589"/>
                    <a:pt x="1790" y="607"/>
                  </a:cubicBez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任意多边形 3820"/>
            <p:cNvSpPr/>
            <p:nvPr/>
          </p:nvSpPr>
          <p:spPr>
            <a:xfrm>
              <a:off x="5598360" y="4223160"/>
              <a:ext cx="199440" cy="26640"/>
            </a:xfrm>
            <a:custGeom>
              <a:avLst/>
              <a:gdLst/>
              <a:ahLst/>
              <a:rect l="l" t="t" r="r" b="b"/>
              <a:pathLst>
                <a:path w="1398" h="252">
                  <a:moveTo>
                    <a:pt x="903" y="251"/>
                  </a:moveTo>
                  <a:cubicBezTo>
                    <a:pt x="778" y="251"/>
                    <a:pt x="633" y="245"/>
                    <a:pt x="512" y="227"/>
                  </a:cubicBezTo>
                  <a:cubicBezTo>
                    <a:pt x="262" y="191"/>
                    <a:pt x="11" y="38"/>
                    <a:pt x="0" y="32"/>
                  </a:cubicBezTo>
                  <a:lnTo>
                    <a:pt x="20" y="0"/>
                  </a:lnTo>
                  <a:cubicBezTo>
                    <a:pt x="22" y="1"/>
                    <a:pt x="276" y="153"/>
                    <a:pt x="517" y="190"/>
                  </a:cubicBezTo>
                  <a:cubicBezTo>
                    <a:pt x="725" y="220"/>
                    <a:pt x="1001" y="215"/>
                    <a:pt x="1129" y="206"/>
                  </a:cubicBezTo>
                  <a:cubicBezTo>
                    <a:pt x="1163" y="203"/>
                    <a:pt x="1198" y="197"/>
                    <a:pt x="1249" y="190"/>
                  </a:cubicBezTo>
                  <a:cubicBezTo>
                    <a:pt x="1287" y="183"/>
                    <a:pt x="1333" y="176"/>
                    <a:pt x="1392" y="167"/>
                  </a:cubicBezTo>
                  <a:lnTo>
                    <a:pt x="1397" y="205"/>
                  </a:lnTo>
                  <a:cubicBezTo>
                    <a:pt x="1338" y="212"/>
                    <a:pt x="1292" y="221"/>
                    <a:pt x="1256" y="226"/>
                  </a:cubicBezTo>
                  <a:cubicBezTo>
                    <a:pt x="1204" y="235"/>
                    <a:pt x="1167" y="241"/>
                    <a:pt x="1132" y="243"/>
                  </a:cubicBezTo>
                  <a:cubicBezTo>
                    <a:pt x="1077" y="248"/>
                    <a:pt x="994" y="251"/>
                    <a:pt x="903" y="251"/>
                  </a:cubicBez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任意多边形 3821"/>
            <p:cNvSpPr/>
            <p:nvPr/>
          </p:nvSpPr>
          <p:spPr>
            <a:xfrm>
              <a:off x="5853960" y="4232160"/>
              <a:ext cx="34560" cy="7200"/>
            </a:xfrm>
            <a:custGeom>
              <a:avLst/>
              <a:gdLst/>
              <a:ahLst/>
              <a:rect l="l" t="t" r="r" b="b"/>
              <a:pathLst>
                <a:path w="243" h="70">
                  <a:moveTo>
                    <a:pt x="5" y="69"/>
                  </a:moveTo>
                  <a:lnTo>
                    <a:pt x="0" y="32"/>
                  </a:lnTo>
                  <a:cubicBezTo>
                    <a:pt x="116" y="14"/>
                    <a:pt x="237" y="0"/>
                    <a:pt x="239" y="0"/>
                  </a:cubicBezTo>
                  <a:lnTo>
                    <a:pt x="242" y="38"/>
                  </a:lnTo>
                  <a:cubicBezTo>
                    <a:pt x="241" y="38"/>
                    <a:pt x="120" y="52"/>
                    <a:pt x="5" y="69"/>
                  </a:cubicBez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任意多边形 3822"/>
            <p:cNvSpPr/>
            <p:nvPr/>
          </p:nvSpPr>
          <p:spPr>
            <a:xfrm>
              <a:off x="5604480" y="4188600"/>
              <a:ext cx="60120" cy="21600"/>
            </a:xfrm>
            <a:custGeom>
              <a:avLst/>
              <a:gdLst/>
              <a:ahLst/>
              <a:rect l="l" t="t" r="r" b="b"/>
              <a:pathLst>
                <a:path w="424" h="203">
                  <a:moveTo>
                    <a:pt x="402" y="202"/>
                  </a:moveTo>
                  <a:lnTo>
                    <a:pt x="10" y="120"/>
                  </a:lnTo>
                  <a:lnTo>
                    <a:pt x="0" y="2"/>
                  </a:lnTo>
                  <a:lnTo>
                    <a:pt x="37" y="0"/>
                  </a:lnTo>
                  <a:lnTo>
                    <a:pt x="45" y="89"/>
                  </a:lnTo>
                  <a:lnTo>
                    <a:pt x="371" y="157"/>
                  </a:lnTo>
                  <a:lnTo>
                    <a:pt x="387" y="59"/>
                  </a:lnTo>
                  <a:lnTo>
                    <a:pt x="423" y="64"/>
                  </a:lnTo>
                  <a:lnTo>
                    <a:pt x="402" y="202"/>
                  </a:ln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任意多边形 3823"/>
            <p:cNvSpPr/>
            <p:nvPr/>
          </p:nvSpPr>
          <p:spPr>
            <a:xfrm>
              <a:off x="5669640" y="4199400"/>
              <a:ext cx="59040" cy="13320"/>
            </a:xfrm>
            <a:custGeom>
              <a:avLst/>
              <a:gdLst/>
              <a:ahLst/>
              <a:rect l="l" t="t" r="r" b="b"/>
              <a:pathLst>
                <a:path w="416" h="128">
                  <a:moveTo>
                    <a:pt x="403" y="127"/>
                  </a:moveTo>
                  <a:lnTo>
                    <a:pt x="61" y="127"/>
                  </a:lnTo>
                  <a:lnTo>
                    <a:pt x="56" y="120"/>
                  </a:lnTo>
                  <a:cubicBezTo>
                    <a:pt x="37" y="97"/>
                    <a:pt x="7" y="58"/>
                    <a:pt x="2" y="50"/>
                  </a:cubicBezTo>
                  <a:lnTo>
                    <a:pt x="0" y="45"/>
                  </a:lnTo>
                  <a:lnTo>
                    <a:pt x="0" y="40"/>
                  </a:lnTo>
                  <a:cubicBezTo>
                    <a:pt x="1" y="28"/>
                    <a:pt x="9" y="13"/>
                    <a:pt x="25" y="7"/>
                  </a:cubicBezTo>
                  <a:cubicBezTo>
                    <a:pt x="44" y="0"/>
                    <a:pt x="99" y="3"/>
                    <a:pt x="222" y="13"/>
                  </a:cubicBezTo>
                  <a:cubicBezTo>
                    <a:pt x="246" y="16"/>
                    <a:pt x="269" y="17"/>
                    <a:pt x="287" y="18"/>
                  </a:cubicBezTo>
                  <a:cubicBezTo>
                    <a:pt x="342" y="22"/>
                    <a:pt x="378" y="37"/>
                    <a:pt x="397" y="63"/>
                  </a:cubicBezTo>
                  <a:cubicBezTo>
                    <a:pt x="415" y="87"/>
                    <a:pt x="408" y="111"/>
                    <a:pt x="407" y="115"/>
                  </a:cubicBezTo>
                  <a:lnTo>
                    <a:pt x="403" y="127"/>
                  </a:lnTo>
                  <a:close/>
                  <a:moveTo>
                    <a:pt x="80" y="90"/>
                  </a:moveTo>
                  <a:lnTo>
                    <a:pt x="371" y="90"/>
                  </a:lnTo>
                  <a:cubicBezTo>
                    <a:pt x="370" y="90"/>
                    <a:pt x="368" y="86"/>
                    <a:pt x="367" y="83"/>
                  </a:cubicBezTo>
                  <a:cubicBezTo>
                    <a:pt x="356" y="68"/>
                    <a:pt x="327" y="57"/>
                    <a:pt x="286" y="55"/>
                  </a:cubicBezTo>
                  <a:cubicBezTo>
                    <a:pt x="266" y="53"/>
                    <a:pt x="244" y="51"/>
                    <a:pt x="220" y="50"/>
                  </a:cubicBezTo>
                  <a:cubicBezTo>
                    <a:pt x="157" y="45"/>
                    <a:pt x="64" y="37"/>
                    <a:pt x="41" y="41"/>
                  </a:cubicBezTo>
                  <a:cubicBezTo>
                    <a:pt x="50" y="52"/>
                    <a:pt x="65" y="77"/>
                    <a:pt x="80" y="90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任意多边形 3824"/>
            <p:cNvSpPr/>
            <p:nvPr/>
          </p:nvSpPr>
          <p:spPr>
            <a:xfrm>
              <a:off x="5669640" y="4213440"/>
              <a:ext cx="59760" cy="23400"/>
            </a:xfrm>
            <a:custGeom>
              <a:avLst/>
              <a:gdLst/>
              <a:ahLst/>
              <a:rect l="l" t="t" r="r" b="b"/>
              <a:pathLst>
                <a:path w="419" h="220">
                  <a:moveTo>
                    <a:pt x="371" y="219"/>
                  </a:moveTo>
                  <a:lnTo>
                    <a:pt x="76" y="196"/>
                  </a:lnTo>
                  <a:cubicBezTo>
                    <a:pt x="49" y="193"/>
                    <a:pt x="24" y="178"/>
                    <a:pt x="9" y="154"/>
                  </a:cubicBezTo>
                  <a:cubicBezTo>
                    <a:pt x="2" y="143"/>
                    <a:pt x="0" y="129"/>
                    <a:pt x="4" y="117"/>
                  </a:cubicBezTo>
                  <a:lnTo>
                    <a:pt x="34" y="26"/>
                  </a:lnTo>
                  <a:cubicBezTo>
                    <a:pt x="39" y="11"/>
                    <a:pt x="52" y="0"/>
                    <a:pt x="70" y="1"/>
                  </a:cubicBezTo>
                  <a:lnTo>
                    <a:pt x="400" y="17"/>
                  </a:lnTo>
                  <a:lnTo>
                    <a:pt x="403" y="30"/>
                  </a:lnTo>
                  <a:cubicBezTo>
                    <a:pt x="403" y="32"/>
                    <a:pt x="418" y="77"/>
                    <a:pt x="410" y="134"/>
                  </a:cubicBezTo>
                  <a:cubicBezTo>
                    <a:pt x="401" y="192"/>
                    <a:pt x="381" y="211"/>
                    <a:pt x="377" y="214"/>
                  </a:cubicBezTo>
                  <a:lnTo>
                    <a:pt x="371" y="219"/>
                  </a:lnTo>
                  <a:close/>
                  <a:moveTo>
                    <a:pt x="69" y="38"/>
                  </a:moveTo>
                  <a:lnTo>
                    <a:pt x="40" y="128"/>
                  </a:lnTo>
                  <a:cubicBezTo>
                    <a:pt x="39" y="131"/>
                    <a:pt x="40" y="132"/>
                    <a:pt x="41" y="134"/>
                  </a:cubicBezTo>
                  <a:cubicBezTo>
                    <a:pt x="50" y="148"/>
                    <a:pt x="64" y="157"/>
                    <a:pt x="80" y="158"/>
                  </a:cubicBezTo>
                  <a:lnTo>
                    <a:pt x="357" y="181"/>
                  </a:lnTo>
                  <a:cubicBezTo>
                    <a:pt x="361" y="173"/>
                    <a:pt x="368" y="158"/>
                    <a:pt x="372" y="129"/>
                  </a:cubicBezTo>
                  <a:cubicBezTo>
                    <a:pt x="377" y="97"/>
                    <a:pt x="373" y="68"/>
                    <a:pt x="371" y="53"/>
                  </a:cubicBezTo>
                  <a:lnTo>
                    <a:pt x="69" y="38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任意多边形 3825"/>
            <p:cNvSpPr/>
            <p:nvPr/>
          </p:nvSpPr>
          <p:spPr>
            <a:xfrm>
              <a:off x="5613840" y="4205880"/>
              <a:ext cx="26280" cy="24480"/>
            </a:xfrm>
            <a:custGeom>
              <a:avLst/>
              <a:gdLst/>
              <a:ahLst/>
              <a:rect l="l" t="t" r="r" b="b"/>
              <a:pathLst>
                <a:path w="186" h="231">
                  <a:moveTo>
                    <a:pt x="99" y="230"/>
                  </a:moveTo>
                  <a:cubicBezTo>
                    <a:pt x="77" y="230"/>
                    <a:pt x="57" y="220"/>
                    <a:pt x="40" y="201"/>
                  </a:cubicBezTo>
                  <a:cubicBezTo>
                    <a:pt x="22" y="182"/>
                    <a:pt x="11" y="155"/>
                    <a:pt x="7" y="126"/>
                  </a:cubicBezTo>
                  <a:cubicBezTo>
                    <a:pt x="0" y="63"/>
                    <a:pt x="31" y="8"/>
                    <a:pt x="79" y="3"/>
                  </a:cubicBezTo>
                  <a:cubicBezTo>
                    <a:pt x="102" y="0"/>
                    <a:pt x="126" y="10"/>
                    <a:pt x="145" y="31"/>
                  </a:cubicBezTo>
                  <a:cubicBezTo>
                    <a:pt x="162" y="50"/>
                    <a:pt x="174" y="78"/>
                    <a:pt x="177" y="106"/>
                  </a:cubicBezTo>
                  <a:cubicBezTo>
                    <a:pt x="185" y="170"/>
                    <a:pt x="154" y="224"/>
                    <a:pt x="106" y="230"/>
                  </a:cubicBezTo>
                  <a:cubicBezTo>
                    <a:pt x="104" y="230"/>
                    <a:pt x="101" y="230"/>
                    <a:pt x="99" y="230"/>
                  </a:cubicBezTo>
                  <a:close/>
                  <a:moveTo>
                    <a:pt x="87" y="39"/>
                  </a:moveTo>
                  <a:cubicBezTo>
                    <a:pt x="86" y="39"/>
                    <a:pt x="85" y="39"/>
                    <a:pt x="84" y="39"/>
                  </a:cubicBezTo>
                  <a:cubicBezTo>
                    <a:pt x="57" y="41"/>
                    <a:pt x="40" y="80"/>
                    <a:pt x="45" y="121"/>
                  </a:cubicBezTo>
                  <a:cubicBezTo>
                    <a:pt x="47" y="142"/>
                    <a:pt x="56" y="162"/>
                    <a:pt x="67" y="176"/>
                  </a:cubicBezTo>
                  <a:cubicBezTo>
                    <a:pt x="74" y="182"/>
                    <a:pt x="86" y="194"/>
                    <a:pt x="101" y="192"/>
                  </a:cubicBezTo>
                  <a:cubicBezTo>
                    <a:pt x="127" y="190"/>
                    <a:pt x="145" y="151"/>
                    <a:pt x="140" y="110"/>
                  </a:cubicBezTo>
                  <a:cubicBezTo>
                    <a:pt x="137" y="89"/>
                    <a:pt x="129" y="69"/>
                    <a:pt x="117" y="55"/>
                  </a:cubicBezTo>
                  <a:cubicBezTo>
                    <a:pt x="112" y="49"/>
                    <a:pt x="101" y="39"/>
                    <a:pt x="87" y="39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任意多边形 3826"/>
            <p:cNvSpPr/>
            <p:nvPr/>
          </p:nvSpPr>
          <p:spPr>
            <a:xfrm>
              <a:off x="5598720" y="4168080"/>
              <a:ext cx="289440" cy="78840"/>
            </a:xfrm>
            <a:custGeom>
              <a:avLst/>
              <a:gdLst/>
              <a:ahLst/>
              <a:rect l="l" t="t" r="r" b="b"/>
              <a:pathLst>
                <a:path w="2025" h="733">
                  <a:moveTo>
                    <a:pt x="1055" y="732"/>
                  </a:moveTo>
                  <a:cubicBezTo>
                    <a:pt x="1055" y="731"/>
                    <a:pt x="1028" y="612"/>
                    <a:pt x="956" y="437"/>
                  </a:cubicBezTo>
                  <a:cubicBezTo>
                    <a:pt x="901" y="302"/>
                    <a:pt x="856" y="300"/>
                    <a:pt x="690" y="291"/>
                  </a:cubicBezTo>
                  <a:cubicBezTo>
                    <a:pt x="669" y="290"/>
                    <a:pt x="647" y="288"/>
                    <a:pt x="622" y="287"/>
                  </a:cubicBezTo>
                  <a:cubicBezTo>
                    <a:pt x="469" y="277"/>
                    <a:pt x="260" y="250"/>
                    <a:pt x="35" y="212"/>
                  </a:cubicBezTo>
                  <a:lnTo>
                    <a:pt x="31" y="212"/>
                  </a:lnTo>
                  <a:cubicBezTo>
                    <a:pt x="19" y="210"/>
                    <a:pt x="14" y="208"/>
                    <a:pt x="14" y="208"/>
                  </a:cubicBezTo>
                  <a:lnTo>
                    <a:pt x="0" y="205"/>
                  </a:lnTo>
                  <a:lnTo>
                    <a:pt x="0" y="128"/>
                  </a:lnTo>
                  <a:lnTo>
                    <a:pt x="164" y="41"/>
                  </a:lnTo>
                  <a:lnTo>
                    <a:pt x="325" y="19"/>
                  </a:lnTo>
                  <a:cubicBezTo>
                    <a:pt x="360" y="17"/>
                    <a:pt x="1176" y="0"/>
                    <a:pt x="1282" y="4"/>
                  </a:cubicBezTo>
                  <a:cubicBezTo>
                    <a:pt x="1391" y="7"/>
                    <a:pt x="1818" y="57"/>
                    <a:pt x="1866" y="67"/>
                  </a:cubicBezTo>
                  <a:cubicBezTo>
                    <a:pt x="1917" y="79"/>
                    <a:pt x="2013" y="151"/>
                    <a:pt x="2024" y="160"/>
                  </a:cubicBezTo>
                  <a:lnTo>
                    <a:pt x="2002" y="190"/>
                  </a:lnTo>
                  <a:cubicBezTo>
                    <a:pt x="1974" y="168"/>
                    <a:pt x="1894" y="112"/>
                    <a:pt x="1858" y="105"/>
                  </a:cubicBezTo>
                  <a:cubicBezTo>
                    <a:pt x="1811" y="95"/>
                    <a:pt x="1388" y="46"/>
                    <a:pt x="1281" y="41"/>
                  </a:cubicBezTo>
                  <a:cubicBezTo>
                    <a:pt x="1178" y="37"/>
                    <a:pt x="361" y="55"/>
                    <a:pt x="328" y="56"/>
                  </a:cubicBezTo>
                  <a:lnTo>
                    <a:pt x="173" y="77"/>
                  </a:lnTo>
                  <a:lnTo>
                    <a:pt x="28" y="150"/>
                  </a:lnTo>
                  <a:lnTo>
                    <a:pt x="28" y="175"/>
                  </a:lnTo>
                  <a:lnTo>
                    <a:pt x="33" y="175"/>
                  </a:lnTo>
                  <a:lnTo>
                    <a:pt x="38" y="175"/>
                  </a:lnTo>
                  <a:cubicBezTo>
                    <a:pt x="261" y="212"/>
                    <a:pt x="470" y="240"/>
                    <a:pt x="622" y="250"/>
                  </a:cubicBezTo>
                  <a:cubicBezTo>
                    <a:pt x="646" y="251"/>
                    <a:pt x="669" y="252"/>
                    <a:pt x="690" y="253"/>
                  </a:cubicBezTo>
                  <a:cubicBezTo>
                    <a:pt x="856" y="262"/>
                    <a:pt x="925" y="266"/>
                    <a:pt x="990" y="422"/>
                  </a:cubicBezTo>
                  <a:cubicBezTo>
                    <a:pt x="1063" y="599"/>
                    <a:pt x="1090" y="718"/>
                    <a:pt x="1091" y="723"/>
                  </a:cubicBezTo>
                  <a:lnTo>
                    <a:pt x="1055" y="732"/>
                  </a:ln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任意多边形 3827"/>
            <p:cNvSpPr/>
            <p:nvPr/>
          </p:nvSpPr>
          <p:spPr>
            <a:xfrm>
              <a:off x="5634000" y="4171680"/>
              <a:ext cx="216720" cy="9360"/>
            </a:xfrm>
            <a:custGeom>
              <a:avLst/>
              <a:gdLst/>
              <a:ahLst/>
              <a:rect l="l" t="t" r="r" b="b"/>
              <a:pathLst>
                <a:path w="1515" h="86">
                  <a:moveTo>
                    <a:pt x="780" y="85"/>
                  </a:moveTo>
                  <a:cubicBezTo>
                    <a:pt x="563" y="85"/>
                    <a:pt x="341" y="84"/>
                    <a:pt x="219" y="80"/>
                  </a:cubicBezTo>
                  <a:cubicBezTo>
                    <a:pt x="45" y="74"/>
                    <a:pt x="12" y="50"/>
                    <a:pt x="5" y="30"/>
                  </a:cubicBezTo>
                  <a:cubicBezTo>
                    <a:pt x="0" y="18"/>
                    <a:pt x="3" y="6"/>
                    <a:pt x="10" y="0"/>
                  </a:cubicBezTo>
                  <a:lnTo>
                    <a:pt x="37" y="25"/>
                  </a:lnTo>
                  <a:cubicBezTo>
                    <a:pt x="42" y="19"/>
                    <a:pt x="38" y="14"/>
                    <a:pt x="38" y="14"/>
                  </a:cubicBezTo>
                  <a:cubicBezTo>
                    <a:pt x="41" y="16"/>
                    <a:pt x="61" y="36"/>
                    <a:pt x="221" y="43"/>
                  </a:cubicBezTo>
                  <a:cubicBezTo>
                    <a:pt x="407" y="49"/>
                    <a:pt x="830" y="49"/>
                    <a:pt x="1109" y="48"/>
                  </a:cubicBezTo>
                  <a:cubicBezTo>
                    <a:pt x="1180" y="48"/>
                    <a:pt x="1243" y="48"/>
                    <a:pt x="1289" y="48"/>
                  </a:cubicBezTo>
                  <a:cubicBezTo>
                    <a:pt x="1289" y="48"/>
                    <a:pt x="1289" y="48"/>
                    <a:pt x="1290" y="48"/>
                  </a:cubicBezTo>
                  <a:cubicBezTo>
                    <a:pt x="1440" y="48"/>
                    <a:pt x="1499" y="24"/>
                    <a:pt x="1499" y="24"/>
                  </a:cubicBezTo>
                  <a:lnTo>
                    <a:pt x="1514" y="56"/>
                  </a:lnTo>
                  <a:cubicBezTo>
                    <a:pt x="1511" y="58"/>
                    <a:pt x="1449" y="82"/>
                    <a:pt x="1290" y="82"/>
                  </a:cubicBezTo>
                  <a:cubicBezTo>
                    <a:pt x="1290" y="82"/>
                    <a:pt x="1290" y="82"/>
                    <a:pt x="1289" y="82"/>
                  </a:cubicBezTo>
                  <a:cubicBezTo>
                    <a:pt x="1243" y="82"/>
                    <a:pt x="1180" y="84"/>
                    <a:pt x="1109" y="84"/>
                  </a:cubicBezTo>
                  <a:cubicBezTo>
                    <a:pt x="1012" y="82"/>
                    <a:pt x="897" y="85"/>
                    <a:pt x="780" y="85"/>
                  </a:cubicBez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任意多边形 3828"/>
            <p:cNvSpPr/>
            <p:nvPr/>
          </p:nvSpPr>
          <p:spPr>
            <a:xfrm>
              <a:off x="5772600" y="4202640"/>
              <a:ext cx="4680" cy="19440"/>
            </a:xfrm>
            <a:custGeom>
              <a:avLst/>
              <a:gdLst/>
              <a:ahLst/>
              <a:rect l="l" t="t" r="r" b="b"/>
              <a:pathLst>
                <a:path w="37" h="182">
                  <a:moveTo>
                    <a:pt x="36" y="180"/>
                  </a:moveTo>
                  <a:lnTo>
                    <a:pt x="0" y="181"/>
                  </a:lnTo>
                  <a:lnTo>
                    <a:pt x="0" y="1"/>
                  </a:lnTo>
                  <a:lnTo>
                    <a:pt x="36" y="0"/>
                  </a:lnTo>
                  <a:lnTo>
                    <a:pt x="36" y="180"/>
                  </a:ln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任意多边形 3829"/>
            <p:cNvSpPr/>
            <p:nvPr/>
          </p:nvSpPr>
          <p:spPr>
            <a:xfrm>
              <a:off x="5782680" y="4202280"/>
              <a:ext cx="4680" cy="19080"/>
            </a:xfrm>
            <a:custGeom>
              <a:avLst/>
              <a:gdLst/>
              <a:ahLst/>
              <a:rect l="l" t="t" r="r" b="b"/>
              <a:pathLst>
                <a:path w="37" h="182">
                  <a:moveTo>
                    <a:pt x="36" y="180"/>
                  </a:moveTo>
                  <a:lnTo>
                    <a:pt x="0" y="181"/>
                  </a:lnTo>
                  <a:lnTo>
                    <a:pt x="0" y="2"/>
                  </a:lnTo>
                  <a:lnTo>
                    <a:pt x="36" y="0"/>
                  </a:lnTo>
                  <a:lnTo>
                    <a:pt x="36" y="180"/>
                  </a:ln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任意多边形 3830"/>
            <p:cNvSpPr/>
            <p:nvPr/>
          </p:nvSpPr>
          <p:spPr>
            <a:xfrm>
              <a:off x="5791320" y="4201560"/>
              <a:ext cx="23760" cy="19800"/>
            </a:xfrm>
            <a:custGeom>
              <a:avLst/>
              <a:gdLst/>
              <a:ahLst/>
              <a:rect l="l" t="t" r="r" b="b"/>
              <a:pathLst>
                <a:path w="167" h="186">
                  <a:moveTo>
                    <a:pt x="82" y="1"/>
                  </a:moveTo>
                  <a:cubicBezTo>
                    <a:pt x="114" y="0"/>
                    <a:pt x="136" y="7"/>
                    <a:pt x="150" y="25"/>
                  </a:cubicBezTo>
                  <a:cubicBezTo>
                    <a:pt x="161" y="40"/>
                    <a:pt x="166" y="61"/>
                    <a:pt x="166" y="89"/>
                  </a:cubicBezTo>
                  <a:cubicBezTo>
                    <a:pt x="166" y="121"/>
                    <a:pt x="159" y="145"/>
                    <a:pt x="144" y="161"/>
                  </a:cubicBezTo>
                  <a:cubicBezTo>
                    <a:pt x="130" y="175"/>
                    <a:pt x="111" y="182"/>
                    <a:pt x="86" y="183"/>
                  </a:cubicBezTo>
                  <a:cubicBezTo>
                    <a:pt x="52" y="185"/>
                    <a:pt x="29" y="177"/>
                    <a:pt x="15" y="157"/>
                  </a:cubicBezTo>
                  <a:cubicBezTo>
                    <a:pt x="5" y="144"/>
                    <a:pt x="0" y="122"/>
                    <a:pt x="0" y="96"/>
                  </a:cubicBezTo>
                  <a:cubicBezTo>
                    <a:pt x="0" y="65"/>
                    <a:pt x="6" y="42"/>
                    <a:pt x="20" y="27"/>
                  </a:cubicBezTo>
                  <a:cubicBezTo>
                    <a:pt x="34" y="11"/>
                    <a:pt x="55" y="2"/>
                    <a:pt x="82" y="1"/>
                  </a:cubicBezTo>
                  <a:close/>
                  <a:moveTo>
                    <a:pt x="82" y="31"/>
                  </a:moveTo>
                  <a:cubicBezTo>
                    <a:pt x="75" y="31"/>
                    <a:pt x="67" y="34"/>
                    <a:pt x="62" y="37"/>
                  </a:cubicBezTo>
                  <a:cubicBezTo>
                    <a:pt x="56" y="41"/>
                    <a:pt x="51" y="46"/>
                    <a:pt x="49" y="52"/>
                  </a:cubicBezTo>
                  <a:cubicBezTo>
                    <a:pt x="46" y="56"/>
                    <a:pt x="45" y="62"/>
                    <a:pt x="44" y="70"/>
                  </a:cubicBezTo>
                  <a:cubicBezTo>
                    <a:pt x="42" y="77"/>
                    <a:pt x="41" y="84"/>
                    <a:pt x="41" y="92"/>
                  </a:cubicBezTo>
                  <a:cubicBezTo>
                    <a:pt x="41" y="99"/>
                    <a:pt x="42" y="109"/>
                    <a:pt x="44" y="116"/>
                  </a:cubicBezTo>
                  <a:cubicBezTo>
                    <a:pt x="45" y="124"/>
                    <a:pt x="47" y="130"/>
                    <a:pt x="49" y="135"/>
                  </a:cubicBezTo>
                  <a:cubicBezTo>
                    <a:pt x="55" y="147"/>
                    <a:pt x="67" y="153"/>
                    <a:pt x="86" y="152"/>
                  </a:cubicBezTo>
                  <a:cubicBezTo>
                    <a:pt x="96" y="152"/>
                    <a:pt x="104" y="148"/>
                    <a:pt x="110" y="145"/>
                  </a:cubicBezTo>
                  <a:cubicBezTo>
                    <a:pt x="117" y="139"/>
                    <a:pt x="122" y="129"/>
                    <a:pt x="125" y="117"/>
                  </a:cubicBezTo>
                  <a:cubicBezTo>
                    <a:pt x="126" y="107"/>
                    <a:pt x="127" y="99"/>
                    <a:pt x="127" y="89"/>
                  </a:cubicBezTo>
                  <a:cubicBezTo>
                    <a:pt x="127" y="80"/>
                    <a:pt x="126" y="71"/>
                    <a:pt x="125" y="62"/>
                  </a:cubicBezTo>
                  <a:cubicBezTo>
                    <a:pt x="122" y="55"/>
                    <a:pt x="120" y="49"/>
                    <a:pt x="117" y="44"/>
                  </a:cubicBezTo>
                  <a:cubicBezTo>
                    <a:pt x="114" y="40"/>
                    <a:pt x="110" y="36"/>
                    <a:pt x="104" y="34"/>
                  </a:cubicBezTo>
                  <a:cubicBezTo>
                    <a:pt x="96" y="31"/>
                    <a:pt x="89" y="30"/>
                    <a:pt x="82" y="31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任意多边形 3831"/>
            <p:cNvSpPr/>
            <p:nvPr/>
          </p:nvSpPr>
          <p:spPr>
            <a:xfrm>
              <a:off x="5817240" y="4200120"/>
              <a:ext cx="23760" cy="19800"/>
            </a:xfrm>
            <a:custGeom>
              <a:avLst/>
              <a:gdLst/>
              <a:ahLst/>
              <a:rect l="l" t="t" r="r" b="b"/>
              <a:pathLst>
                <a:path w="167" h="186">
                  <a:moveTo>
                    <a:pt x="83" y="1"/>
                  </a:moveTo>
                  <a:cubicBezTo>
                    <a:pt x="114" y="0"/>
                    <a:pt x="136" y="7"/>
                    <a:pt x="150" y="25"/>
                  </a:cubicBezTo>
                  <a:cubicBezTo>
                    <a:pt x="161" y="40"/>
                    <a:pt x="166" y="61"/>
                    <a:pt x="166" y="89"/>
                  </a:cubicBezTo>
                  <a:cubicBezTo>
                    <a:pt x="166" y="121"/>
                    <a:pt x="159" y="145"/>
                    <a:pt x="144" y="161"/>
                  </a:cubicBezTo>
                  <a:cubicBezTo>
                    <a:pt x="130" y="175"/>
                    <a:pt x="111" y="182"/>
                    <a:pt x="86" y="183"/>
                  </a:cubicBezTo>
                  <a:cubicBezTo>
                    <a:pt x="53" y="185"/>
                    <a:pt x="29" y="177"/>
                    <a:pt x="15" y="157"/>
                  </a:cubicBezTo>
                  <a:cubicBezTo>
                    <a:pt x="5" y="144"/>
                    <a:pt x="0" y="122"/>
                    <a:pt x="0" y="96"/>
                  </a:cubicBezTo>
                  <a:cubicBezTo>
                    <a:pt x="0" y="65"/>
                    <a:pt x="7" y="42"/>
                    <a:pt x="20" y="27"/>
                  </a:cubicBezTo>
                  <a:cubicBezTo>
                    <a:pt x="34" y="11"/>
                    <a:pt x="55" y="2"/>
                    <a:pt x="83" y="1"/>
                  </a:cubicBezTo>
                  <a:close/>
                  <a:moveTo>
                    <a:pt x="81" y="31"/>
                  </a:moveTo>
                  <a:cubicBezTo>
                    <a:pt x="74" y="31"/>
                    <a:pt x="66" y="34"/>
                    <a:pt x="61" y="37"/>
                  </a:cubicBezTo>
                  <a:cubicBezTo>
                    <a:pt x="55" y="41"/>
                    <a:pt x="50" y="46"/>
                    <a:pt x="48" y="52"/>
                  </a:cubicBezTo>
                  <a:cubicBezTo>
                    <a:pt x="45" y="56"/>
                    <a:pt x="44" y="62"/>
                    <a:pt x="43" y="70"/>
                  </a:cubicBezTo>
                  <a:cubicBezTo>
                    <a:pt x="41" y="77"/>
                    <a:pt x="40" y="85"/>
                    <a:pt x="40" y="91"/>
                  </a:cubicBezTo>
                  <a:cubicBezTo>
                    <a:pt x="40" y="99"/>
                    <a:pt x="41" y="107"/>
                    <a:pt x="43" y="115"/>
                  </a:cubicBezTo>
                  <a:cubicBezTo>
                    <a:pt x="44" y="122"/>
                    <a:pt x="46" y="129"/>
                    <a:pt x="48" y="134"/>
                  </a:cubicBezTo>
                  <a:cubicBezTo>
                    <a:pt x="54" y="146"/>
                    <a:pt x="66" y="152"/>
                    <a:pt x="85" y="151"/>
                  </a:cubicBezTo>
                  <a:cubicBezTo>
                    <a:pt x="95" y="151"/>
                    <a:pt x="104" y="147"/>
                    <a:pt x="109" y="144"/>
                  </a:cubicBezTo>
                  <a:cubicBezTo>
                    <a:pt x="116" y="137"/>
                    <a:pt x="121" y="127"/>
                    <a:pt x="124" y="116"/>
                  </a:cubicBezTo>
                  <a:cubicBezTo>
                    <a:pt x="125" y="106"/>
                    <a:pt x="126" y="97"/>
                    <a:pt x="126" y="87"/>
                  </a:cubicBezTo>
                  <a:cubicBezTo>
                    <a:pt x="126" y="79"/>
                    <a:pt x="125" y="70"/>
                    <a:pt x="124" y="61"/>
                  </a:cubicBezTo>
                  <a:cubicBezTo>
                    <a:pt x="121" y="54"/>
                    <a:pt x="119" y="47"/>
                    <a:pt x="116" y="42"/>
                  </a:cubicBezTo>
                  <a:cubicBezTo>
                    <a:pt x="113" y="39"/>
                    <a:pt x="109" y="35"/>
                    <a:pt x="103" y="32"/>
                  </a:cubicBezTo>
                  <a:cubicBezTo>
                    <a:pt x="96" y="32"/>
                    <a:pt x="89" y="31"/>
                    <a:pt x="81" y="31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任意多边形 3832"/>
            <p:cNvSpPr/>
            <p:nvPr/>
          </p:nvSpPr>
          <p:spPr>
            <a:xfrm>
              <a:off x="5844600" y="4199760"/>
              <a:ext cx="5040" cy="19440"/>
            </a:xfrm>
            <a:custGeom>
              <a:avLst/>
              <a:gdLst/>
              <a:ahLst/>
              <a:rect l="l" t="t" r="r" b="b"/>
              <a:pathLst>
                <a:path w="38" h="182">
                  <a:moveTo>
                    <a:pt x="37" y="180"/>
                  </a:moveTo>
                  <a:lnTo>
                    <a:pt x="0" y="181"/>
                  </a:lnTo>
                  <a:lnTo>
                    <a:pt x="0" y="1"/>
                  </a:lnTo>
                  <a:lnTo>
                    <a:pt x="37" y="0"/>
                  </a:lnTo>
                  <a:lnTo>
                    <a:pt x="37" y="180"/>
                  </a:ln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任意多边形 3833"/>
            <p:cNvSpPr/>
            <p:nvPr/>
          </p:nvSpPr>
          <p:spPr>
            <a:xfrm>
              <a:off x="5702400" y="4246920"/>
              <a:ext cx="13680" cy="20520"/>
            </a:xfrm>
            <a:custGeom>
              <a:avLst/>
              <a:gdLst/>
              <a:ahLst/>
              <a:rect l="l" t="t" r="r" b="b"/>
              <a:pathLst>
                <a:path w="97" h="193">
                  <a:moveTo>
                    <a:pt x="28" y="192"/>
                  </a:moveTo>
                  <a:cubicBezTo>
                    <a:pt x="21" y="192"/>
                    <a:pt x="13" y="188"/>
                    <a:pt x="10" y="182"/>
                  </a:cubicBezTo>
                  <a:cubicBezTo>
                    <a:pt x="2" y="169"/>
                    <a:pt x="1" y="126"/>
                    <a:pt x="0" y="102"/>
                  </a:cubicBezTo>
                  <a:cubicBezTo>
                    <a:pt x="0" y="92"/>
                    <a:pt x="0" y="81"/>
                    <a:pt x="1" y="70"/>
                  </a:cubicBezTo>
                  <a:cubicBezTo>
                    <a:pt x="2" y="51"/>
                    <a:pt x="5" y="32"/>
                    <a:pt x="6" y="18"/>
                  </a:cubicBezTo>
                  <a:cubicBezTo>
                    <a:pt x="7" y="11"/>
                    <a:pt x="7" y="3"/>
                    <a:pt x="8" y="0"/>
                  </a:cubicBezTo>
                  <a:lnTo>
                    <a:pt x="27" y="1"/>
                  </a:lnTo>
                  <a:cubicBezTo>
                    <a:pt x="27" y="6"/>
                    <a:pt x="26" y="12"/>
                    <a:pt x="25" y="21"/>
                  </a:cubicBezTo>
                  <a:cubicBezTo>
                    <a:pt x="23" y="35"/>
                    <a:pt x="21" y="52"/>
                    <a:pt x="20" y="71"/>
                  </a:cubicBezTo>
                  <a:cubicBezTo>
                    <a:pt x="18" y="81"/>
                    <a:pt x="18" y="91"/>
                    <a:pt x="18" y="101"/>
                  </a:cubicBezTo>
                  <a:cubicBezTo>
                    <a:pt x="20" y="151"/>
                    <a:pt x="23" y="169"/>
                    <a:pt x="26" y="172"/>
                  </a:cubicBezTo>
                  <a:cubicBezTo>
                    <a:pt x="26" y="172"/>
                    <a:pt x="27" y="173"/>
                    <a:pt x="28" y="172"/>
                  </a:cubicBezTo>
                  <a:cubicBezTo>
                    <a:pt x="32" y="171"/>
                    <a:pt x="37" y="166"/>
                    <a:pt x="40" y="152"/>
                  </a:cubicBezTo>
                  <a:cubicBezTo>
                    <a:pt x="43" y="136"/>
                    <a:pt x="53" y="104"/>
                    <a:pt x="61" y="76"/>
                  </a:cubicBezTo>
                  <a:cubicBezTo>
                    <a:pt x="69" y="45"/>
                    <a:pt x="78" y="17"/>
                    <a:pt x="78" y="17"/>
                  </a:cubicBezTo>
                  <a:lnTo>
                    <a:pt x="96" y="22"/>
                  </a:lnTo>
                  <a:cubicBezTo>
                    <a:pt x="96" y="22"/>
                    <a:pt x="88" y="50"/>
                    <a:pt x="78" y="81"/>
                  </a:cubicBezTo>
                  <a:cubicBezTo>
                    <a:pt x="69" y="109"/>
                    <a:pt x="61" y="141"/>
                    <a:pt x="57" y="157"/>
                  </a:cubicBezTo>
                  <a:cubicBezTo>
                    <a:pt x="50" y="184"/>
                    <a:pt x="37" y="189"/>
                    <a:pt x="30" y="191"/>
                  </a:cubicBezTo>
                  <a:cubicBezTo>
                    <a:pt x="30" y="192"/>
                    <a:pt x="28" y="192"/>
                    <a:pt x="28" y="192"/>
                  </a:cubicBez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任意多边形 3834"/>
            <p:cNvSpPr/>
            <p:nvPr/>
          </p:nvSpPr>
          <p:spPr>
            <a:xfrm>
              <a:off x="5688000" y="4246560"/>
              <a:ext cx="4680" cy="6480"/>
            </a:xfrm>
            <a:custGeom>
              <a:avLst/>
              <a:gdLst/>
              <a:ahLst/>
              <a:rect l="l" t="t" r="r" b="b"/>
              <a:pathLst>
                <a:path w="37" h="61">
                  <a:moveTo>
                    <a:pt x="18" y="60"/>
                  </a:moveTo>
                  <a:cubicBezTo>
                    <a:pt x="16" y="57"/>
                    <a:pt x="0" y="20"/>
                    <a:pt x="16" y="0"/>
                  </a:cubicBezTo>
                  <a:lnTo>
                    <a:pt x="31" y="12"/>
                  </a:lnTo>
                  <a:cubicBezTo>
                    <a:pt x="25" y="20"/>
                    <a:pt x="32" y="43"/>
                    <a:pt x="36" y="52"/>
                  </a:cubicBezTo>
                  <a:lnTo>
                    <a:pt x="18" y="60"/>
                  </a:ln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任意多边形 3835"/>
            <p:cNvSpPr/>
            <p:nvPr/>
          </p:nvSpPr>
          <p:spPr>
            <a:xfrm>
              <a:off x="5699880" y="4246200"/>
              <a:ext cx="3600" cy="2880"/>
            </a:xfrm>
            <a:custGeom>
              <a:avLst/>
              <a:gdLst/>
              <a:ahLst/>
              <a:rect l="l" t="t" r="r" b="b"/>
              <a:pathLst>
                <a:path w="25" h="32">
                  <a:moveTo>
                    <a:pt x="18" y="31"/>
                  </a:moveTo>
                  <a:lnTo>
                    <a:pt x="0" y="26"/>
                  </a:lnTo>
                  <a:lnTo>
                    <a:pt x="3" y="18"/>
                  </a:lnTo>
                  <a:cubicBezTo>
                    <a:pt x="4" y="13"/>
                    <a:pt x="2" y="9"/>
                    <a:pt x="2" y="9"/>
                  </a:cubicBezTo>
                  <a:lnTo>
                    <a:pt x="18" y="0"/>
                  </a:lnTo>
                  <a:cubicBezTo>
                    <a:pt x="18" y="1"/>
                    <a:pt x="24" y="11"/>
                    <a:pt x="20" y="23"/>
                  </a:cubicBezTo>
                  <a:lnTo>
                    <a:pt x="18" y="31"/>
                  </a:ln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任意多边形 3836"/>
            <p:cNvSpPr/>
            <p:nvPr/>
          </p:nvSpPr>
          <p:spPr>
            <a:xfrm>
              <a:off x="5685840" y="4247280"/>
              <a:ext cx="31320" cy="28800"/>
            </a:xfrm>
            <a:custGeom>
              <a:avLst/>
              <a:gdLst/>
              <a:ahLst/>
              <a:rect l="l" t="t" r="r" b="b"/>
              <a:pathLst>
                <a:path w="219" h="271">
                  <a:moveTo>
                    <a:pt x="109" y="270"/>
                  </a:moveTo>
                  <a:cubicBezTo>
                    <a:pt x="49" y="270"/>
                    <a:pt x="0" y="210"/>
                    <a:pt x="0" y="135"/>
                  </a:cubicBezTo>
                  <a:cubicBezTo>
                    <a:pt x="0" y="112"/>
                    <a:pt x="5" y="91"/>
                    <a:pt x="13" y="71"/>
                  </a:cubicBezTo>
                  <a:cubicBezTo>
                    <a:pt x="32" y="28"/>
                    <a:pt x="69" y="0"/>
                    <a:pt x="109" y="0"/>
                  </a:cubicBezTo>
                  <a:cubicBezTo>
                    <a:pt x="117" y="0"/>
                    <a:pt x="125" y="1"/>
                    <a:pt x="133" y="4"/>
                  </a:cubicBezTo>
                  <a:lnTo>
                    <a:pt x="128" y="21"/>
                  </a:lnTo>
                  <a:cubicBezTo>
                    <a:pt x="122" y="20"/>
                    <a:pt x="115" y="19"/>
                    <a:pt x="109" y="19"/>
                  </a:cubicBezTo>
                  <a:cubicBezTo>
                    <a:pt x="77" y="19"/>
                    <a:pt x="47" y="41"/>
                    <a:pt x="30" y="79"/>
                  </a:cubicBezTo>
                  <a:cubicBezTo>
                    <a:pt x="23" y="96"/>
                    <a:pt x="19" y="115"/>
                    <a:pt x="19" y="135"/>
                  </a:cubicBezTo>
                  <a:cubicBezTo>
                    <a:pt x="19" y="199"/>
                    <a:pt x="59" y="251"/>
                    <a:pt x="109" y="251"/>
                  </a:cubicBezTo>
                  <a:cubicBezTo>
                    <a:pt x="159" y="251"/>
                    <a:pt x="199" y="199"/>
                    <a:pt x="199" y="135"/>
                  </a:cubicBezTo>
                  <a:cubicBezTo>
                    <a:pt x="199" y="119"/>
                    <a:pt x="196" y="102"/>
                    <a:pt x="191" y="87"/>
                  </a:cubicBezTo>
                  <a:cubicBezTo>
                    <a:pt x="188" y="78"/>
                    <a:pt x="184" y="69"/>
                    <a:pt x="178" y="60"/>
                  </a:cubicBezTo>
                  <a:lnTo>
                    <a:pt x="193" y="50"/>
                  </a:lnTo>
                  <a:cubicBezTo>
                    <a:pt x="199" y="60"/>
                    <a:pt x="204" y="70"/>
                    <a:pt x="208" y="81"/>
                  </a:cubicBezTo>
                  <a:cubicBezTo>
                    <a:pt x="214" y="99"/>
                    <a:pt x="216" y="116"/>
                    <a:pt x="216" y="135"/>
                  </a:cubicBezTo>
                  <a:cubicBezTo>
                    <a:pt x="218" y="209"/>
                    <a:pt x="169" y="270"/>
                    <a:pt x="109" y="270"/>
                  </a:cubicBez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任意多边形 3837"/>
            <p:cNvSpPr/>
            <p:nvPr/>
          </p:nvSpPr>
          <p:spPr>
            <a:xfrm>
              <a:off x="5694840" y="4252320"/>
              <a:ext cx="19440" cy="18720"/>
            </a:xfrm>
            <a:custGeom>
              <a:avLst/>
              <a:gdLst/>
              <a:ahLst/>
              <a:rect l="l" t="t" r="r" b="b"/>
              <a:pathLst>
                <a:path w="138" h="176">
                  <a:moveTo>
                    <a:pt x="69" y="175"/>
                  </a:moveTo>
                  <a:cubicBezTo>
                    <a:pt x="31" y="175"/>
                    <a:pt x="0" y="136"/>
                    <a:pt x="0" y="87"/>
                  </a:cubicBezTo>
                  <a:cubicBezTo>
                    <a:pt x="0" y="66"/>
                    <a:pt x="6" y="46"/>
                    <a:pt x="16" y="30"/>
                  </a:cubicBezTo>
                  <a:cubicBezTo>
                    <a:pt x="27" y="14"/>
                    <a:pt x="42" y="4"/>
                    <a:pt x="59" y="0"/>
                  </a:cubicBezTo>
                  <a:lnTo>
                    <a:pt x="62" y="19"/>
                  </a:lnTo>
                  <a:cubicBezTo>
                    <a:pt x="51" y="21"/>
                    <a:pt x="40" y="29"/>
                    <a:pt x="32" y="40"/>
                  </a:cubicBezTo>
                  <a:cubicBezTo>
                    <a:pt x="24" y="52"/>
                    <a:pt x="19" y="68"/>
                    <a:pt x="19" y="86"/>
                  </a:cubicBezTo>
                  <a:cubicBezTo>
                    <a:pt x="19" y="123"/>
                    <a:pt x="41" y="155"/>
                    <a:pt x="69" y="155"/>
                  </a:cubicBezTo>
                  <a:cubicBezTo>
                    <a:pt x="96" y="155"/>
                    <a:pt x="118" y="123"/>
                    <a:pt x="118" y="86"/>
                  </a:cubicBezTo>
                  <a:cubicBezTo>
                    <a:pt x="118" y="72"/>
                    <a:pt x="115" y="58"/>
                    <a:pt x="110" y="46"/>
                  </a:cubicBezTo>
                  <a:lnTo>
                    <a:pt x="126" y="37"/>
                  </a:lnTo>
                  <a:cubicBezTo>
                    <a:pt x="133" y="51"/>
                    <a:pt x="137" y="68"/>
                    <a:pt x="137" y="86"/>
                  </a:cubicBezTo>
                  <a:cubicBezTo>
                    <a:pt x="137" y="136"/>
                    <a:pt x="106" y="175"/>
                    <a:pt x="69" y="175"/>
                  </a:cubicBez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任意多边形 3838"/>
            <p:cNvSpPr/>
            <p:nvPr/>
          </p:nvSpPr>
          <p:spPr>
            <a:xfrm>
              <a:off x="5610240" y="4230360"/>
              <a:ext cx="11160" cy="15840"/>
            </a:xfrm>
            <a:custGeom>
              <a:avLst/>
              <a:gdLst/>
              <a:ahLst/>
              <a:rect l="l" t="t" r="r" b="b"/>
              <a:pathLst>
                <a:path w="78" h="151">
                  <a:moveTo>
                    <a:pt x="24" y="149"/>
                  </a:moveTo>
                  <a:cubicBezTo>
                    <a:pt x="17" y="149"/>
                    <a:pt x="11" y="145"/>
                    <a:pt x="7" y="140"/>
                  </a:cubicBezTo>
                  <a:cubicBezTo>
                    <a:pt x="1" y="130"/>
                    <a:pt x="0" y="96"/>
                    <a:pt x="0" y="78"/>
                  </a:cubicBezTo>
                  <a:cubicBezTo>
                    <a:pt x="0" y="69"/>
                    <a:pt x="0" y="61"/>
                    <a:pt x="1" y="53"/>
                  </a:cubicBezTo>
                  <a:cubicBezTo>
                    <a:pt x="2" y="38"/>
                    <a:pt x="4" y="24"/>
                    <a:pt x="5" y="14"/>
                  </a:cubicBezTo>
                  <a:cubicBezTo>
                    <a:pt x="6" y="8"/>
                    <a:pt x="6" y="3"/>
                    <a:pt x="6" y="0"/>
                  </a:cubicBezTo>
                  <a:lnTo>
                    <a:pt x="25" y="1"/>
                  </a:lnTo>
                  <a:cubicBezTo>
                    <a:pt x="25" y="5"/>
                    <a:pt x="24" y="10"/>
                    <a:pt x="24" y="16"/>
                  </a:cubicBezTo>
                  <a:cubicBezTo>
                    <a:pt x="22" y="26"/>
                    <a:pt x="21" y="40"/>
                    <a:pt x="20" y="54"/>
                  </a:cubicBezTo>
                  <a:cubicBezTo>
                    <a:pt x="20" y="61"/>
                    <a:pt x="19" y="69"/>
                    <a:pt x="19" y="78"/>
                  </a:cubicBezTo>
                  <a:cubicBezTo>
                    <a:pt x="19" y="115"/>
                    <a:pt x="22" y="129"/>
                    <a:pt x="24" y="131"/>
                  </a:cubicBezTo>
                  <a:cubicBezTo>
                    <a:pt x="24" y="130"/>
                    <a:pt x="27" y="129"/>
                    <a:pt x="31" y="118"/>
                  </a:cubicBezTo>
                  <a:cubicBezTo>
                    <a:pt x="35" y="105"/>
                    <a:pt x="41" y="80"/>
                    <a:pt x="47" y="59"/>
                  </a:cubicBezTo>
                  <a:cubicBezTo>
                    <a:pt x="54" y="35"/>
                    <a:pt x="60" y="14"/>
                    <a:pt x="60" y="14"/>
                  </a:cubicBezTo>
                  <a:lnTo>
                    <a:pt x="77" y="19"/>
                  </a:lnTo>
                  <a:cubicBezTo>
                    <a:pt x="77" y="19"/>
                    <a:pt x="71" y="40"/>
                    <a:pt x="65" y="64"/>
                  </a:cubicBezTo>
                  <a:cubicBezTo>
                    <a:pt x="59" y="85"/>
                    <a:pt x="52" y="110"/>
                    <a:pt x="49" y="123"/>
                  </a:cubicBezTo>
                  <a:cubicBezTo>
                    <a:pt x="42" y="144"/>
                    <a:pt x="32" y="149"/>
                    <a:pt x="26" y="150"/>
                  </a:cubicBezTo>
                  <a:cubicBezTo>
                    <a:pt x="25" y="149"/>
                    <a:pt x="24" y="149"/>
                    <a:pt x="24" y="149"/>
                  </a:cubicBez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任意多边形 3839"/>
            <p:cNvSpPr/>
            <p:nvPr/>
          </p:nvSpPr>
          <p:spPr>
            <a:xfrm>
              <a:off x="5598720" y="4230000"/>
              <a:ext cx="4320" cy="4680"/>
            </a:xfrm>
            <a:custGeom>
              <a:avLst/>
              <a:gdLst/>
              <a:ahLst/>
              <a:rect l="l" t="t" r="r" b="b"/>
              <a:pathLst>
                <a:path w="33" h="50">
                  <a:moveTo>
                    <a:pt x="15" y="49"/>
                  </a:moveTo>
                  <a:cubicBezTo>
                    <a:pt x="13" y="44"/>
                    <a:pt x="0" y="17"/>
                    <a:pt x="13" y="0"/>
                  </a:cubicBezTo>
                  <a:lnTo>
                    <a:pt x="28" y="12"/>
                  </a:lnTo>
                  <a:cubicBezTo>
                    <a:pt x="24" y="17"/>
                    <a:pt x="28" y="32"/>
                    <a:pt x="32" y="40"/>
                  </a:cubicBezTo>
                  <a:lnTo>
                    <a:pt x="15" y="49"/>
                  </a:ln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任意多边形 3840"/>
            <p:cNvSpPr/>
            <p:nvPr/>
          </p:nvSpPr>
          <p:spPr>
            <a:xfrm>
              <a:off x="5608440" y="4230000"/>
              <a:ext cx="2520" cy="2520"/>
            </a:xfrm>
            <a:custGeom>
              <a:avLst/>
              <a:gdLst/>
              <a:ahLst/>
              <a:rect l="l" t="t" r="r" b="b"/>
              <a:pathLst>
                <a:path w="24" h="27">
                  <a:moveTo>
                    <a:pt x="18" y="26"/>
                  </a:moveTo>
                  <a:lnTo>
                    <a:pt x="0" y="21"/>
                  </a:lnTo>
                  <a:lnTo>
                    <a:pt x="2" y="15"/>
                  </a:lnTo>
                  <a:cubicBezTo>
                    <a:pt x="3" y="12"/>
                    <a:pt x="2" y="10"/>
                    <a:pt x="2" y="10"/>
                  </a:cubicBezTo>
                  <a:lnTo>
                    <a:pt x="18" y="0"/>
                  </a:lnTo>
                  <a:cubicBezTo>
                    <a:pt x="18" y="1"/>
                    <a:pt x="23" y="8"/>
                    <a:pt x="20" y="18"/>
                  </a:cubicBezTo>
                  <a:lnTo>
                    <a:pt x="18" y="26"/>
                  </a:ln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任意多边形 3841"/>
            <p:cNvSpPr/>
            <p:nvPr/>
          </p:nvSpPr>
          <p:spPr>
            <a:xfrm>
              <a:off x="5597640" y="4230720"/>
              <a:ext cx="24480" cy="22680"/>
            </a:xfrm>
            <a:custGeom>
              <a:avLst/>
              <a:gdLst/>
              <a:ahLst/>
              <a:rect l="l" t="t" r="r" b="b"/>
              <a:pathLst>
                <a:path w="171" h="212">
                  <a:moveTo>
                    <a:pt x="85" y="211"/>
                  </a:moveTo>
                  <a:cubicBezTo>
                    <a:pt x="37" y="211"/>
                    <a:pt x="0" y="163"/>
                    <a:pt x="0" y="106"/>
                  </a:cubicBezTo>
                  <a:cubicBezTo>
                    <a:pt x="0" y="88"/>
                    <a:pt x="4" y="71"/>
                    <a:pt x="10" y="56"/>
                  </a:cubicBezTo>
                  <a:cubicBezTo>
                    <a:pt x="25" y="21"/>
                    <a:pt x="54" y="0"/>
                    <a:pt x="85" y="0"/>
                  </a:cubicBezTo>
                  <a:cubicBezTo>
                    <a:pt x="91" y="0"/>
                    <a:pt x="97" y="1"/>
                    <a:pt x="104" y="2"/>
                  </a:cubicBezTo>
                  <a:lnTo>
                    <a:pt x="99" y="20"/>
                  </a:lnTo>
                  <a:cubicBezTo>
                    <a:pt x="71" y="12"/>
                    <a:pt x="41" y="30"/>
                    <a:pt x="26" y="62"/>
                  </a:cubicBezTo>
                  <a:cubicBezTo>
                    <a:pt x="21" y="75"/>
                    <a:pt x="17" y="90"/>
                    <a:pt x="17" y="105"/>
                  </a:cubicBezTo>
                  <a:cubicBezTo>
                    <a:pt x="17" y="152"/>
                    <a:pt x="47" y="191"/>
                    <a:pt x="84" y="191"/>
                  </a:cubicBezTo>
                  <a:cubicBezTo>
                    <a:pt x="120" y="191"/>
                    <a:pt x="150" y="152"/>
                    <a:pt x="150" y="105"/>
                  </a:cubicBezTo>
                  <a:cubicBezTo>
                    <a:pt x="150" y="92"/>
                    <a:pt x="147" y="80"/>
                    <a:pt x="144" y="68"/>
                  </a:cubicBezTo>
                  <a:cubicBezTo>
                    <a:pt x="141" y="61"/>
                    <a:pt x="137" y="55"/>
                    <a:pt x="134" y="48"/>
                  </a:cubicBezTo>
                  <a:lnTo>
                    <a:pt x="149" y="38"/>
                  </a:lnTo>
                  <a:cubicBezTo>
                    <a:pt x="154" y="46"/>
                    <a:pt x="157" y="55"/>
                    <a:pt x="161" y="63"/>
                  </a:cubicBezTo>
                  <a:cubicBezTo>
                    <a:pt x="166" y="77"/>
                    <a:pt x="169" y="91"/>
                    <a:pt x="169" y="106"/>
                  </a:cubicBezTo>
                  <a:cubicBezTo>
                    <a:pt x="170" y="165"/>
                    <a:pt x="132" y="211"/>
                    <a:pt x="85" y="211"/>
                  </a:cubicBez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任意多边形 3842"/>
            <p:cNvSpPr/>
            <p:nvPr/>
          </p:nvSpPr>
          <p:spPr>
            <a:xfrm>
              <a:off x="5603760" y="4234680"/>
              <a:ext cx="15480" cy="14400"/>
            </a:xfrm>
            <a:custGeom>
              <a:avLst/>
              <a:gdLst/>
              <a:ahLst/>
              <a:rect l="l" t="t" r="r" b="b"/>
              <a:pathLst>
                <a:path w="111" h="138">
                  <a:moveTo>
                    <a:pt x="55" y="137"/>
                  </a:moveTo>
                  <a:cubicBezTo>
                    <a:pt x="25" y="137"/>
                    <a:pt x="0" y="106"/>
                    <a:pt x="0" y="68"/>
                  </a:cubicBezTo>
                  <a:cubicBezTo>
                    <a:pt x="0" y="52"/>
                    <a:pt x="5" y="36"/>
                    <a:pt x="12" y="23"/>
                  </a:cubicBezTo>
                  <a:cubicBezTo>
                    <a:pt x="21" y="11"/>
                    <a:pt x="33" y="2"/>
                    <a:pt x="46" y="0"/>
                  </a:cubicBezTo>
                  <a:lnTo>
                    <a:pt x="50" y="18"/>
                  </a:lnTo>
                  <a:cubicBezTo>
                    <a:pt x="41" y="20"/>
                    <a:pt x="33" y="26"/>
                    <a:pt x="28" y="35"/>
                  </a:cubicBezTo>
                  <a:cubicBezTo>
                    <a:pt x="22" y="45"/>
                    <a:pt x="18" y="56"/>
                    <a:pt x="18" y="70"/>
                  </a:cubicBezTo>
                  <a:cubicBezTo>
                    <a:pt x="18" y="97"/>
                    <a:pt x="35" y="120"/>
                    <a:pt x="55" y="120"/>
                  </a:cubicBezTo>
                  <a:cubicBezTo>
                    <a:pt x="75" y="120"/>
                    <a:pt x="91" y="97"/>
                    <a:pt x="91" y="70"/>
                  </a:cubicBezTo>
                  <a:cubicBezTo>
                    <a:pt x="91" y="60"/>
                    <a:pt x="88" y="48"/>
                    <a:pt x="85" y="40"/>
                  </a:cubicBezTo>
                  <a:lnTo>
                    <a:pt x="101" y="31"/>
                  </a:lnTo>
                  <a:cubicBezTo>
                    <a:pt x="107" y="42"/>
                    <a:pt x="110" y="56"/>
                    <a:pt x="110" y="68"/>
                  </a:cubicBezTo>
                  <a:cubicBezTo>
                    <a:pt x="110" y="107"/>
                    <a:pt x="85" y="137"/>
                    <a:pt x="55" y="137"/>
                  </a:cubicBez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任意多边形 3843"/>
            <p:cNvSpPr/>
            <p:nvPr/>
          </p:nvSpPr>
          <p:spPr>
            <a:xfrm>
              <a:off x="5872320" y="4235400"/>
              <a:ext cx="10080" cy="17280"/>
            </a:xfrm>
            <a:custGeom>
              <a:avLst/>
              <a:gdLst/>
              <a:ahLst/>
              <a:rect l="l" t="t" r="r" b="b"/>
              <a:pathLst>
                <a:path w="77" h="161">
                  <a:moveTo>
                    <a:pt x="28" y="159"/>
                  </a:moveTo>
                  <a:cubicBezTo>
                    <a:pt x="22" y="159"/>
                    <a:pt x="15" y="157"/>
                    <a:pt x="13" y="150"/>
                  </a:cubicBezTo>
                  <a:cubicBezTo>
                    <a:pt x="7" y="140"/>
                    <a:pt x="3" y="105"/>
                    <a:pt x="2" y="85"/>
                  </a:cubicBezTo>
                  <a:cubicBezTo>
                    <a:pt x="2" y="77"/>
                    <a:pt x="0" y="68"/>
                    <a:pt x="0" y="59"/>
                  </a:cubicBezTo>
                  <a:cubicBezTo>
                    <a:pt x="0" y="44"/>
                    <a:pt x="2" y="29"/>
                    <a:pt x="2" y="18"/>
                  </a:cubicBezTo>
                  <a:cubicBezTo>
                    <a:pt x="2" y="12"/>
                    <a:pt x="3" y="7"/>
                    <a:pt x="3" y="3"/>
                  </a:cubicBezTo>
                  <a:lnTo>
                    <a:pt x="22" y="3"/>
                  </a:lnTo>
                  <a:cubicBezTo>
                    <a:pt x="22" y="7"/>
                    <a:pt x="22" y="13"/>
                    <a:pt x="20" y="19"/>
                  </a:cubicBezTo>
                  <a:cubicBezTo>
                    <a:pt x="19" y="30"/>
                    <a:pt x="19" y="44"/>
                    <a:pt x="19" y="59"/>
                  </a:cubicBezTo>
                  <a:cubicBezTo>
                    <a:pt x="19" y="67"/>
                    <a:pt x="19" y="75"/>
                    <a:pt x="20" y="84"/>
                  </a:cubicBezTo>
                  <a:cubicBezTo>
                    <a:pt x="23" y="123"/>
                    <a:pt x="27" y="138"/>
                    <a:pt x="29" y="140"/>
                  </a:cubicBezTo>
                  <a:cubicBezTo>
                    <a:pt x="29" y="139"/>
                    <a:pt x="33" y="137"/>
                    <a:pt x="35" y="125"/>
                  </a:cubicBezTo>
                  <a:cubicBezTo>
                    <a:pt x="38" y="112"/>
                    <a:pt x="43" y="87"/>
                    <a:pt x="48" y="63"/>
                  </a:cubicBezTo>
                  <a:cubicBezTo>
                    <a:pt x="53" y="38"/>
                    <a:pt x="58" y="0"/>
                    <a:pt x="58" y="0"/>
                  </a:cubicBezTo>
                  <a:lnTo>
                    <a:pt x="76" y="3"/>
                  </a:lnTo>
                  <a:cubicBezTo>
                    <a:pt x="76" y="4"/>
                    <a:pt x="71" y="42"/>
                    <a:pt x="66" y="68"/>
                  </a:cubicBezTo>
                  <a:cubicBezTo>
                    <a:pt x="61" y="92"/>
                    <a:pt x="56" y="117"/>
                    <a:pt x="54" y="130"/>
                  </a:cubicBezTo>
                  <a:cubicBezTo>
                    <a:pt x="50" y="153"/>
                    <a:pt x="40" y="159"/>
                    <a:pt x="33" y="160"/>
                  </a:cubicBezTo>
                  <a:cubicBezTo>
                    <a:pt x="30" y="159"/>
                    <a:pt x="29" y="159"/>
                    <a:pt x="28" y="159"/>
                  </a:cubicBez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任意多边形 3844"/>
            <p:cNvSpPr/>
            <p:nvPr/>
          </p:nvSpPr>
          <p:spPr>
            <a:xfrm>
              <a:off x="5860800" y="4235760"/>
              <a:ext cx="3960" cy="5400"/>
            </a:xfrm>
            <a:custGeom>
              <a:avLst/>
              <a:gdLst/>
              <a:ahLst/>
              <a:rect l="l" t="t" r="r" b="b"/>
              <a:pathLst>
                <a:path w="33" h="51">
                  <a:moveTo>
                    <a:pt x="16" y="50"/>
                  </a:moveTo>
                  <a:cubicBezTo>
                    <a:pt x="13" y="45"/>
                    <a:pt x="0" y="18"/>
                    <a:pt x="11" y="0"/>
                  </a:cubicBezTo>
                  <a:lnTo>
                    <a:pt x="26" y="10"/>
                  </a:lnTo>
                  <a:cubicBezTo>
                    <a:pt x="22" y="17"/>
                    <a:pt x="27" y="32"/>
                    <a:pt x="32" y="42"/>
                  </a:cubicBezTo>
                  <a:lnTo>
                    <a:pt x="16" y="50"/>
                  </a:ln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任意多边形 3845"/>
            <p:cNvSpPr/>
            <p:nvPr/>
          </p:nvSpPr>
          <p:spPr>
            <a:xfrm>
              <a:off x="5869800" y="4234680"/>
              <a:ext cx="2520" cy="2880"/>
            </a:xfrm>
            <a:custGeom>
              <a:avLst/>
              <a:gdLst/>
              <a:ahLst/>
              <a:rect l="l" t="t" r="r" b="b"/>
              <a:pathLst>
                <a:path w="22" h="29">
                  <a:moveTo>
                    <a:pt x="19" y="28"/>
                  </a:moveTo>
                  <a:lnTo>
                    <a:pt x="0" y="24"/>
                  </a:lnTo>
                  <a:lnTo>
                    <a:pt x="1" y="17"/>
                  </a:lnTo>
                  <a:cubicBezTo>
                    <a:pt x="1" y="13"/>
                    <a:pt x="0" y="10"/>
                    <a:pt x="0" y="10"/>
                  </a:cubicBezTo>
                  <a:lnTo>
                    <a:pt x="16" y="0"/>
                  </a:lnTo>
                  <a:cubicBezTo>
                    <a:pt x="16" y="2"/>
                    <a:pt x="21" y="9"/>
                    <a:pt x="20" y="19"/>
                  </a:cubicBezTo>
                  <a:lnTo>
                    <a:pt x="19" y="28"/>
                  </a:ln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任意多边形 3846"/>
            <p:cNvSpPr/>
            <p:nvPr/>
          </p:nvSpPr>
          <p:spPr>
            <a:xfrm>
              <a:off x="5860080" y="4235760"/>
              <a:ext cx="24480" cy="23400"/>
            </a:xfrm>
            <a:custGeom>
              <a:avLst/>
              <a:gdLst/>
              <a:ahLst/>
              <a:rect l="l" t="t" r="r" b="b"/>
              <a:pathLst>
                <a:path w="173" h="222">
                  <a:moveTo>
                    <a:pt x="88" y="221"/>
                  </a:moveTo>
                  <a:cubicBezTo>
                    <a:pt x="43" y="221"/>
                    <a:pt x="4" y="175"/>
                    <a:pt x="1" y="115"/>
                  </a:cubicBezTo>
                  <a:cubicBezTo>
                    <a:pt x="0" y="97"/>
                    <a:pt x="3" y="79"/>
                    <a:pt x="9" y="62"/>
                  </a:cubicBezTo>
                  <a:cubicBezTo>
                    <a:pt x="21" y="25"/>
                    <a:pt x="49" y="1"/>
                    <a:pt x="80" y="0"/>
                  </a:cubicBezTo>
                  <a:cubicBezTo>
                    <a:pt x="86" y="0"/>
                    <a:pt x="93" y="0"/>
                    <a:pt x="99" y="1"/>
                  </a:cubicBezTo>
                  <a:lnTo>
                    <a:pt x="95" y="20"/>
                  </a:lnTo>
                  <a:cubicBezTo>
                    <a:pt x="90" y="19"/>
                    <a:pt x="86" y="19"/>
                    <a:pt x="81" y="19"/>
                  </a:cubicBezTo>
                  <a:cubicBezTo>
                    <a:pt x="58" y="20"/>
                    <a:pt x="38" y="39"/>
                    <a:pt x="26" y="69"/>
                  </a:cubicBezTo>
                  <a:cubicBezTo>
                    <a:pt x="21" y="82"/>
                    <a:pt x="20" y="99"/>
                    <a:pt x="20" y="114"/>
                  </a:cubicBezTo>
                  <a:cubicBezTo>
                    <a:pt x="23" y="165"/>
                    <a:pt x="54" y="203"/>
                    <a:pt x="90" y="202"/>
                  </a:cubicBezTo>
                  <a:cubicBezTo>
                    <a:pt x="126" y="200"/>
                    <a:pt x="154" y="157"/>
                    <a:pt x="150" y="107"/>
                  </a:cubicBezTo>
                  <a:cubicBezTo>
                    <a:pt x="149" y="94"/>
                    <a:pt x="146" y="81"/>
                    <a:pt x="142" y="70"/>
                  </a:cubicBezTo>
                  <a:cubicBezTo>
                    <a:pt x="140" y="62"/>
                    <a:pt x="136" y="55"/>
                    <a:pt x="131" y="49"/>
                  </a:cubicBezTo>
                  <a:lnTo>
                    <a:pt x="146" y="37"/>
                  </a:lnTo>
                  <a:cubicBezTo>
                    <a:pt x="151" y="45"/>
                    <a:pt x="156" y="54"/>
                    <a:pt x="160" y="62"/>
                  </a:cubicBezTo>
                  <a:cubicBezTo>
                    <a:pt x="165" y="76"/>
                    <a:pt x="169" y="91"/>
                    <a:pt x="169" y="106"/>
                  </a:cubicBezTo>
                  <a:cubicBezTo>
                    <a:pt x="172" y="167"/>
                    <a:pt x="137" y="218"/>
                    <a:pt x="91" y="221"/>
                  </a:cubicBezTo>
                  <a:cubicBezTo>
                    <a:pt x="89" y="221"/>
                    <a:pt x="89" y="221"/>
                    <a:pt x="88" y="221"/>
                  </a:cubicBez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任意多边形 3847"/>
            <p:cNvSpPr/>
            <p:nvPr/>
          </p:nvSpPr>
          <p:spPr>
            <a:xfrm>
              <a:off x="5866560" y="4240440"/>
              <a:ext cx="16200" cy="15120"/>
            </a:xfrm>
            <a:custGeom>
              <a:avLst/>
              <a:gdLst/>
              <a:ahLst/>
              <a:rect l="l" t="t" r="r" b="b"/>
              <a:pathLst>
                <a:path w="114" h="145">
                  <a:moveTo>
                    <a:pt x="56" y="144"/>
                  </a:moveTo>
                  <a:cubicBezTo>
                    <a:pt x="42" y="144"/>
                    <a:pt x="28" y="136"/>
                    <a:pt x="18" y="124"/>
                  </a:cubicBezTo>
                  <a:cubicBezTo>
                    <a:pt x="8" y="111"/>
                    <a:pt x="2" y="94"/>
                    <a:pt x="1" y="75"/>
                  </a:cubicBezTo>
                  <a:cubicBezTo>
                    <a:pt x="0" y="58"/>
                    <a:pt x="3" y="41"/>
                    <a:pt x="11" y="28"/>
                  </a:cubicBezTo>
                  <a:cubicBezTo>
                    <a:pt x="18" y="14"/>
                    <a:pt x="30" y="4"/>
                    <a:pt x="43" y="0"/>
                  </a:cubicBezTo>
                  <a:lnTo>
                    <a:pt x="48" y="19"/>
                  </a:lnTo>
                  <a:cubicBezTo>
                    <a:pt x="41" y="21"/>
                    <a:pt x="33" y="28"/>
                    <a:pt x="28" y="36"/>
                  </a:cubicBezTo>
                  <a:cubicBezTo>
                    <a:pt x="22" y="46"/>
                    <a:pt x="20" y="60"/>
                    <a:pt x="21" y="74"/>
                  </a:cubicBezTo>
                  <a:cubicBezTo>
                    <a:pt x="22" y="89"/>
                    <a:pt x="26" y="103"/>
                    <a:pt x="35" y="113"/>
                  </a:cubicBezTo>
                  <a:cubicBezTo>
                    <a:pt x="42" y="121"/>
                    <a:pt x="50" y="126"/>
                    <a:pt x="60" y="126"/>
                  </a:cubicBezTo>
                  <a:cubicBezTo>
                    <a:pt x="78" y="125"/>
                    <a:pt x="93" y="100"/>
                    <a:pt x="92" y="70"/>
                  </a:cubicBezTo>
                  <a:cubicBezTo>
                    <a:pt x="91" y="59"/>
                    <a:pt x="88" y="48"/>
                    <a:pt x="83" y="39"/>
                  </a:cubicBezTo>
                  <a:lnTo>
                    <a:pt x="99" y="30"/>
                  </a:lnTo>
                  <a:cubicBezTo>
                    <a:pt x="106" y="41"/>
                    <a:pt x="109" y="55"/>
                    <a:pt x="111" y="69"/>
                  </a:cubicBezTo>
                  <a:cubicBezTo>
                    <a:pt x="113" y="109"/>
                    <a:pt x="91" y="143"/>
                    <a:pt x="61" y="144"/>
                  </a:cubicBezTo>
                  <a:cubicBezTo>
                    <a:pt x="57" y="144"/>
                    <a:pt x="57" y="144"/>
                    <a:pt x="56" y="144"/>
                  </a:cubicBez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任意多边形 3864"/>
            <p:cNvSpPr/>
            <p:nvPr/>
          </p:nvSpPr>
          <p:spPr>
            <a:xfrm>
              <a:off x="5643000" y="4048560"/>
              <a:ext cx="202320" cy="147600"/>
            </a:xfrm>
            <a:custGeom>
              <a:avLst/>
              <a:gdLst/>
              <a:ahLst/>
              <a:rect l="l" t="t" r="r" b="b"/>
              <a:pathLst>
                <a:path w="1415" h="1366">
                  <a:moveTo>
                    <a:pt x="729" y="4"/>
                  </a:moveTo>
                  <a:cubicBezTo>
                    <a:pt x="714" y="0"/>
                    <a:pt x="698" y="0"/>
                    <a:pt x="682" y="4"/>
                  </a:cubicBezTo>
                  <a:lnTo>
                    <a:pt x="483" y="61"/>
                  </a:lnTo>
                  <a:cubicBezTo>
                    <a:pt x="470" y="65"/>
                    <a:pt x="470" y="71"/>
                    <a:pt x="483" y="75"/>
                  </a:cubicBezTo>
                  <a:lnTo>
                    <a:pt x="1148" y="261"/>
                  </a:lnTo>
                  <a:cubicBezTo>
                    <a:pt x="1162" y="266"/>
                    <a:pt x="1170" y="279"/>
                    <a:pt x="1172" y="292"/>
                  </a:cubicBezTo>
                  <a:lnTo>
                    <a:pt x="1172" y="630"/>
                  </a:lnTo>
                  <a:cubicBezTo>
                    <a:pt x="1170" y="645"/>
                    <a:pt x="1162" y="658"/>
                    <a:pt x="1149" y="665"/>
                  </a:cubicBezTo>
                  <a:lnTo>
                    <a:pt x="1045" y="706"/>
                  </a:lnTo>
                  <a:cubicBezTo>
                    <a:pt x="1033" y="711"/>
                    <a:pt x="1023" y="703"/>
                    <a:pt x="1023" y="690"/>
                  </a:cubicBezTo>
                  <a:lnTo>
                    <a:pt x="1023" y="355"/>
                  </a:lnTo>
                  <a:cubicBezTo>
                    <a:pt x="1023" y="340"/>
                    <a:pt x="1013" y="327"/>
                    <a:pt x="999" y="324"/>
                  </a:cubicBezTo>
                  <a:lnTo>
                    <a:pt x="298" y="129"/>
                  </a:lnTo>
                  <a:cubicBezTo>
                    <a:pt x="283" y="125"/>
                    <a:pt x="267" y="125"/>
                    <a:pt x="251" y="129"/>
                  </a:cubicBezTo>
                  <a:lnTo>
                    <a:pt x="23" y="194"/>
                  </a:lnTo>
                  <a:cubicBezTo>
                    <a:pt x="10" y="199"/>
                    <a:pt x="1" y="211"/>
                    <a:pt x="0" y="226"/>
                  </a:cubicBezTo>
                  <a:lnTo>
                    <a:pt x="0" y="1094"/>
                  </a:lnTo>
                  <a:cubicBezTo>
                    <a:pt x="0" y="1108"/>
                    <a:pt x="10" y="1123"/>
                    <a:pt x="23" y="1127"/>
                  </a:cubicBezTo>
                  <a:lnTo>
                    <a:pt x="730" y="1362"/>
                  </a:lnTo>
                  <a:cubicBezTo>
                    <a:pt x="745" y="1365"/>
                    <a:pt x="762" y="1365"/>
                    <a:pt x="777" y="1360"/>
                  </a:cubicBezTo>
                  <a:lnTo>
                    <a:pt x="1391" y="1128"/>
                  </a:lnTo>
                  <a:cubicBezTo>
                    <a:pt x="1405" y="1122"/>
                    <a:pt x="1414" y="1109"/>
                    <a:pt x="1414" y="1094"/>
                  </a:cubicBezTo>
                  <a:lnTo>
                    <a:pt x="1414" y="225"/>
                  </a:lnTo>
                  <a:cubicBezTo>
                    <a:pt x="1413" y="210"/>
                    <a:pt x="1404" y="197"/>
                    <a:pt x="1390" y="192"/>
                  </a:cubicBezTo>
                  <a:lnTo>
                    <a:pt x="729" y="4"/>
                  </a:lnTo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52" name="图片 344" descr=""/>
          <p:cNvPicPr/>
          <p:nvPr/>
        </p:nvPicPr>
        <p:blipFill>
          <a:blip r:embed="rId1"/>
          <a:stretch/>
        </p:blipFill>
        <p:spPr>
          <a:xfrm>
            <a:off x="5928120" y="3990600"/>
            <a:ext cx="396360" cy="356040"/>
          </a:xfrm>
          <a:prstGeom prst="rect">
            <a:avLst/>
          </a:prstGeom>
          <a:ln w="0">
            <a:noFill/>
          </a:ln>
        </p:spPr>
      </p:pic>
      <p:sp>
        <p:nvSpPr>
          <p:cNvPr id="253" name="矩形 345"/>
          <p:cNvSpPr/>
          <p:nvPr/>
        </p:nvSpPr>
        <p:spPr>
          <a:xfrm>
            <a:off x="5489640" y="3852360"/>
            <a:ext cx="920160" cy="672840"/>
          </a:xfrm>
          <a:prstGeom prst="rect">
            <a:avLst/>
          </a:prstGeom>
          <a:noFill/>
          <a:ln w="12700">
            <a:solidFill>
              <a:srgbClr val="a3a3a3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文本框 346"/>
          <p:cNvSpPr/>
          <p:nvPr/>
        </p:nvSpPr>
        <p:spPr>
          <a:xfrm>
            <a:off x="5608800" y="4376880"/>
            <a:ext cx="2358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AGV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5" name="文本框 347"/>
          <p:cNvSpPr/>
          <p:nvPr/>
        </p:nvSpPr>
        <p:spPr>
          <a:xfrm>
            <a:off x="6012720" y="4376880"/>
            <a:ext cx="25416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天车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56" name="组合 273"/>
          <p:cNvGrpSpPr/>
          <p:nvPr/>
        </p:nvGrpSpPr>
        <p:grpSpPr>
          <a:xfrm>
            <a:off x="8874360" y="4119120"/>
            <a:ext cx="181080" cy="171000"/>
            <a:chOff x="8874360" y="4119120"/>
            <a:chExt cx="181080" cy="171000"/>
          </a:xfrm>
        </p:grpSpPr>
        <p:sp>
          <p:nvSpPr>
            <p:cNvPr id="257" name="Freeform 177"/>
            <p:cNvSpPr/>
            <p:nvPr/>
          </p:nvSpPr>
          <p:spPr>
            <a:xfrm>
              <a:off x="8895600" y="4154400"/>
              <a:ext cx="138960" cy="43920"/>
            </a:xfrm>
            <a:custGeom>
              <a:avLst/>
              <a:gdLst/>
              <a:ahLst/>
              <a:rect l="l" t="t" r="r" b="b"/>
              <a:pathLst>
                <a:path w="913" h="598">
                  <a:moveTo>
                    <a:pt x="40" y="513"/>
                  </a:moveTo>
                  <a:lnTo>
                    <a:pt x="40" y="513"/>
                  </a:lnTo>
                  <a:cubicBezTo>
                    <a:pt x="51" y="526"/>
                    <a:pt x="98" y="558"/>
                    <a:pt x="121" y="558"/>
                  </a:cubicBezTo>
                  <a:lnTo>
                    <a:pt x="792" y="558"/>
                  </a:lnTo>
                  <a:cubicBezTo>
                    <a:pt x="815" y="558"/>
                    <a:pt x="862" y="525"/>
                    <a:pt x="873" y="512"/>
                  </a:cubicBezTo>
                  <a:lnTo>
                    <a:pt x="873" y="40"/>
                  </a:lnTo>
                  <a:lnTo>
                    <a:pt x="41" y="40"/>
                  </a:lnTo>
                  <a:lnTo>
                    <a:pt x="40" y="513"/>
                  </a:lnTo>
                  <a:close/>
                  <a:moveTo>
                    <a:pt x="792" y="598"/>
                  </a:moveTo>
                  <a:lnTo>
                    <a:pt x="792" y="598"/>
                  </a:lnTo>
                  <a:lnTo>
                    <a:pt x="121" y="598"/>
                  </a:lnTo>
                  <a:cubicBezTo>
                    <a:pt x="83" y="598"/>
                    <a:pt x="0" y="546"/>
                    <a:pt x="0" y="517"/>
                  </a:cubicBezTo>
                  <a:lnTo>
                    <a:pt x="0" y="40"/>
                  </a:lnTo>
                  <a:cubicBezTo>
                    <a:pt x="0" y="18"/>
                    <a:pt x="18" y="0"/>
                    <a:pt x="41" y="0"/>
                  </a:cubicBezTo>
                  <a:lnTo>
                    <a:pt x="872" y="0"/>
                  </a:lnTo>
                  <a:cubicBezTo>
                    <a:pt x="895" y="0"/>
                    <a:pt x="913" y="18"/>
                    <a:pt x="913" y="40"/>
                  </a:cubicBezTo>
                  <a:lnTo>
                    <a:pt x="913" y="517"/>
                  </a:lnTo>
                  <a:cubicBezTo>
                    <a:pt x="913" y="546"/>
                    <a:pt x="830" y="598"/>
                    <a:pt x="792" y="598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Freeform 178"/>
            <p:cNvSpPr/>
            <p:nvPr/>
          </p:nvSpPr>
          <p:spPr>
            <a:xfrm>
              <a:off x="8909640" y="4161600"/>
              <a:ext cx="83880" cy="26280"/>
            </a:xfrm>
            <a:custGeom>
              <a:avLst/>
              <a:gdLst/>
              <a:ahLst/>
              <a:rect l="l" t="t" r="r" b="b"/>
              <a:pathLst>
                <a:path w="552" h="360">
                  <a:moveTo>
                    <a:pt x="26" y="335"/>
                  </a:moveTo>
                  <a:lnTo>
                    <a:pt x="26" y="335"/>
                  </a:lnTo>
                  <a:lnTo>
                    <a:pt x="527" y="335"/>
                  </a:lnTo>
                  <a:lnTo>
                    <a:pt x="527" y="25"/>
                  </a:lnTo>
                  <a:lnTo>
                    <a:pt x="26" y="25"/>
                  </a:lnTo>
                  <a:lnTo>
                    <a:pt x="26" y="335"/>
                  </a:lnTo>
                  <a:close/>
                  <a:moveTo>
                    <a:pt x="552" y="360"/>
                  </a:moveTo>
                  <a:lnTo>
                    <a:pt x="552" y="360"/>
                  </a:lnTo>
                  <a:lnTo>
                    <a:pt x="0" y="360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36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Freeform 179"/>
            <p:cNvSpPr/>
            <p:nvPr/>
          </p:nvSpPr>
          <p:spPr>
            <a:xfrm>
              <a:off x="9003600" y="4170960"/>
              <a:ext cx="14760" cy="16560"/>
            </a:xfrm>
            <a:custGeom>
              <a:avLst/>
              <a:gdLst/>
              <a:ahLst/>
              <a:rect l="l" t="t" r="r" b="b"/>
              <a:pathLst>
                <a:path w="101" h="230">
                  <a:moveTo>
                    <a:pt x="101" y="96"/>
                  </a:moveTo>
                  <a:lnTo>
                    <a:pt x="101" y="96"/>
                  </a:lnTo>
                  <a:lnTo>
                    <a:pt x="0" y="96"/>
                  </a:lnTo>
                  <a:lnTo>
                    <a:pt x="0" y="50"/>
                  </a:ln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1" y="23"/>
                    <a:pt x="101" y="50"/>
                  </a:cubicBezTo>
                  <a:lnTo>
                    <a:pt x="101" y="96"/>
                  </a:lnTo>
                  <a:close/>
                  <a:moveTo>
                    <a:pt x="101" y="180"/>
                  </a:moveTo>
                  <a:lnTo>
                    <a:pt x="101" y="180"/>
                  </a:lnTo>
                  <a:cubicBezTo>
                    <a:pt x="101" y="208"/>
                    <a:pt x="79" y="230"/>
                    <a:pt x="51" y="230"/>
                  </a:cubicBezTo>
                  <a:cubicBezTo>
                    <a:pt x="23" y="230"/>
                    <a:pt x="0" y="208"/>
                    <a:pt x="0" y="180"/>
                  </a:cubicBezTo>
                  <a:lnTo>
                    <a:pt x="0" y="134"/>
                  </a:lnTo>
                  <a:lnTo>
                    <a:pt x="101" y="134"/>
                  </a:lnTo>
                  <a:lnTo>
                    <a:pt x="101" y="18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Freeform 180"/>
            <p:cNvSpPr/>
            <p:nvPr/>
          </p:nvSpPr>
          <p:spPr>
            <a:xfrm>
              <a:off x="8895600" y="4203360"/>
              <a:ext cx="138960" cy="35640"/>
            </a:xfrm>
            <a:custGeom>
              <a:avLst/>
              <a:gdLst/>
              <a:ahLst/>
              <a:rect l="l" t="t" r="r" b="b"/>
              <a:pathLst>
                <a:path w="913" h="487">
                  <a:moveTo>
                    <a:pt x="40" y="447"/>
                  </a:moveTo>
                  <a:lnTo>
                    <a:pt x="40" y="447"/>
                  </a:lnTo>
                  <a:lnTo>
                    <a:pt x="873" y="447"/>
                  </a:lnTo>
                  <a:lnTo>
                    <a:pt x="873" y="40"/>
                  </a:lnTo>
                  <a:lnTo>
                    <a:pt x="40" y="40"/>
                  </a:lnTo>
                  <a:lnTo>
                    <a:pt x="40" y="447"/>
                  </a:lnTo>
                  <a:close/>
                  <a:moveTo>
                    <a:pt x="913" y="487"/>
                  </a:moveTo>
                  <a:lnTo>
                    <a:pt x="913" y="487"/>
                  </a:lnTo>
                  <a:lnTo>
                    <a:pt x="0" y="487"/>
                  </a:lnTo>
                  <a:lnTo>
                    <a:pt x="0" y="0"/>
                  </a:lnTo>
                  <a:lnTo>
                    <a:pt x="913" y="0"/>
                  </a:lnTo>
                  <a:lnTo>
                    <a:pt x="913" y="487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Freeform 181"/>
            <p:cNvSpPr/>
            <p:nvPr/>
          </p:nvSpPr>
          <p:spPr>
            <a:xfrm>
              <a:off x="8909640" y="4209840"/>
              <a:ext cx="56880" cy="6840"/>
            </a:xfrm>
            <a:custGeom>
              <a:avLst/>
              <a:gdLst/>
              <a:ahLst/>
              <a:rect l="l" t="t" r="r" b="b"/>
              <a:pathLst>
                <a:path w="376" h="99">
                  <a:moveTo>
                    <a:pt x="376" y="80"/>
                  </a:moveTo>
                  <a:lnTo>
                    <a:pt x="376" y="80"/>
                  </a:lnTo>
                  <a:cubicBezTo>
                    <a:pt x="376" y="90"/>
                    <a:pt x="368" y="99"/>
                    <a:pt x="357" y="99"/>
                  </a:cubicBezTo>
                  <a:lnTo>
                    <a:pt x="19" y="99"/>
                  </a:lnTo>
                  <a:cubicBezTo>
                    <a:pt x="9" y="99"/>
                    <a:pt x="0" y="90"/>
                    <a:pt x="0" y="80"/>
                  </a:cubicBezTo>
                  <a:lnTo>
                    <a:pt x="0" y="20"/>
                  </a:lnTo>
                  <a:cubicBezTo>
                    <a:pt x="0" y="9"/>
                    <a:pt x="9" y="0"/>
                    <a:pt x="19" y="0"/>
                  </a:cubicBezTo>
                  <a:lnTo>
                    <a:pt x="357" y="0"/>
                  </a:lnTo>
                  <a:cubicBezTo>
                    <a:pt x="368" y="0"/>
                    <a:pt x="376" y="9"/>
                    <a:pt x="376" y="20"/>
                  </a:cubicBezTo>
                  <a:lnTo>
                    <a:pt x="376" y="8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Freeform 182"/>
            <p:cNvSpPr/>
            <p:nvPr/>
          </p:nvSpPr>
          <p:spPr>
            <a:xfrm>
              <a:off x="8874360" y="4144680"/>
              <a:ext cx="181080" cy="142560"/>
            </a:xfrm>
            <a:custGeom>
              <a:avLst/>
              <a:gdLst/>
              <a:ahLst/>
              <a:rect l="l" t="t" r="r" b="b"/>
              <a:pathLst>
                <a:path w="1187" h="1935">
                  <a:moveTo>
                    <a:pt x="499" y="1935"/>
                  </a:moveTo>
                  <a:lnTo>
                    <a:pt x="499" y="1935"/>
                  </a:lnTo>
                  <a:cubicBezTo>
                    <a:pt x="299" y="1930"/>
                    <a:pt x="131" y="1910"/>
                    <a:pt x="111" y="1908"/>
                  </a:cubicBezTo>
                  <a:cubicBezTo>
                    <a:pt x="50" y="1906"/>
                    <a:pt x="0" y="1856"/>
                    <a:pt x="0" y="1794"/>
                  </a:cubicBezTo>
                  <a:lnTo>
                    <a:pt x="0" y="114"/>
                  </a:lnTo>
                  <a:cubicBezTo>
                    <a:pt x="0" y="51"/>
                    <a:pt x="51" y="0"/>
                    <a:pt x="114" y="0"/>
                  </a:cubicBezTo>
                  <a:lnTo>
                    <a:pt x="1074" y="0"/>
                  </a:lnTo>
                  <a:cubicBezTo>
                    <a:pt x="1136" y="0"/>
                    <a:pt x="1187" y="51"/>
                    <a:pt x="1187" y="114"/>
                  </a:cubicBezTo>
                  <a:lnTo>
                    <a:pt x="1187" y="1794"/>
                  </a:lnTo>
                  <a:cubicBezTo>
                    <a:pt x="1187" y="1856"/>
                    <a:pt x="1137" y="1906"/>
                    <a:pt x="1076" y="1908"/>
                  </a:cubicBezTo>
                  <a:cubicBezTo>
                    <a:pt x="1056" y="1910"/>
                    <a:pt x="891" y="1929"/>
                    <a:pt x="694" y="1935"/>
                  </a:cubicBezTo>
                  <a:lnTo>
                    <a:pt x="692" y="1868"/>
                  </a:lnTo>
                  <a:cubicBezTo>
                    <a:pt x="898" y="1862"/>
                    <a:pt x="1068" y="1841"/>
                    <a:pt x="1069" y="1841"/>
                  </a:cubicBezTo>
                  <a:lnTo>
                    <a:pt x="1074" y="1841"/>
                  </a:lnTo>
                  <a:cubicBezTo>
                    <a:pt x="1099" y="1841"/>
                    <a:pt x="1120" y="1820"/>
                    <a:pt x="1120" y="1794"/>
                  </a:cubicBezTo>
                  <a:lnTo>
                    <a:pt x="1120" y="114"/>
                  </a:lnTo>
                  <a:cubicBezTo>
                    <a:pt x="1120" y="88"/>
                    <a:pt x="1099" y="67"/>
                    <a:pt x="1074" y="67"/>
                  </a:cubicBezTo>
                  <a:lnTo>
                    <a:pt x="114" y="67"/>
                  </a:lnTo>
                  <a:cubicBezTo>
                    <a:pt x="88" y="67"/>
                    <a:pt x="67" y="88"/>
                    <a:pt x="67" y="114"/>
                  </a:cubicBezTo>
                  <a:lnTo>
                    <a:pt x="67" y="1794"/>
                  </a:lnTo>
                  <a:cubicBezTo>
                    <a:pt x="67" y="1820"/>
                    <a:pt x="88" y="1841"/>
                    <a:pt x="114" y="1841"/>
                  </a:cubicBezTo>
                  <a:lnTo>
                    <a:pt x="118" y="1841"/>
                  </a:lnTo>
                  <a:cubicBezTo>
                    <a:pt x="119" y="1841"/>
                    <a:pt x="292" y="1863"/>
                    <a:pt x="501" y="1868"/>
                  </a:cubicBezTo>
                  <a:lnTo>
                    <a:pt x="499" y="1935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Freeform 183"/>
            <p:cNvSpPr/>
            <p:nvPr/>
          </p:nvSpPr>
          <p:spPr>
            <a:xfrm>
              <a:off x="8909640" y="4219200"/>
              <a:ext cx="56880" cy="6480"/>
            </a:xfrm>
            <a:custGeom>
              <a:avLst/>
              <a:gdLst/>
              <a:ahLst/>
              <a:rect l="l" t="t" r="r" b="b"/>
              <a:pathLst>
                <a:path w="376" h="97">
                  <a:moveTo>
                    <a:pt x="27" y="70"/>
                  </a:moveTo>
                  <a:lnTo>
                    <a:pt x="27" y="70"/>
                  </a:lnTo>
                  <a:lnTo>
                    <a:pt x="350" y="70"/>
                  </a:lnTo>
                  <a:lnTo>
                    <a:pt x="350" y="27"/>
                  </a:lnTo>
                  <a:lnTo>
                    <a:pt x="27" y="27"/>
                  </a:lnTo>
                  <a:lnTo>
                    <a:pt x="27" y="70"/>
                  </a:lnTo>
                  <a:close/>
                  <a:moveTo>
                    <a:pt x="376" y="97"/>
                  </a:moveTo>
                  <a:lnTo>
                    <a:pt x="376" y="97"/>
                  </a:lnTo>
                  <a:lnTo>
                    <a:pt x="0" y="97"/>
                  </a:lnTo>
                  <a:lnTo>
                    <a:pt x="0" y="0"/>
                  </a:lnTo>
                  <a:lnTo>
                    <a:pt x="376" y="0"/>
                  </a:lnTo>
                  <a:lnTo>
                    <a:pt x="376" y="97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Freeform 184"/>
            <p:cNvSpPr/>
            <p:nvPr/>
          </p:nvSpPr>
          <p:spPr>
            <a:xfrm>
              <a:off x="8936280" y="4219920"/>
              <a:ext cx="3600" cy="5040"/>
            </a:xfrm>
            <a:custGeom>
              <a:avLst/>
              <a:gdLst/>
              <a:ahLst/>
              <a:rect l="l" t="t" r="r" b="b"/>
              <a:pathLst>
                <a:path w="27" h="70">
                  <a:moveTo>
                    <a:pt x="27" y="70"/>
                  </a:moveTo>
                  <a:lnTo>
                    <a:pt x="2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7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Freeform 185"/>
            <p:cNvSpPr/>
            <p:nvPr/>
          </p:nvSpPr>
          <p:spPr>
            <a:xfrm>
              <a:off x="8938440" y="4280040"/>
              <a:ext cx="20880" cy="10080"/>
            </a:xfrm>
            <a:custGeom>
              <a:avLst/>
              <a:gdLst/>
              <a:ahLst/>
              <a:rect l="l" t="t" r="r" b="b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1" y="139"/>
                    <a:pt x="0" y="108"/>
                    <a:pt x="0" y="70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9" y="31"/>
                    <a:pt x="139" y="70"/>
                  </a:cubicBezTo>
                  <a:cubicBezTo>
                    <a:pt x="139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Freeform 186"/>
            <p:cNvSpPr/>
            <p:nvPr/>
          </p:nvSpPr>
          <p:spPr>
            <a:xfrm>
              <a:off x="8970840" y="4280040"/>
              <a:ext cx="20880" cy="10080"/>
            </a:xfrm>
            <a:custGeom>
              <a:avLst/>
              <a:gdLst/>
              <a:ahLst/>
              <a:rect l="l" t="t" r="r" b="b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1" y="139"/>
                    <a:pt x="0" y="108"/>
                    <a:pt x="0" y="70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9" y="31"/>
                    <a:pt x="139" y="70"/>
                  </a:cubicBezTo>
                  <a:cubicBezTo>
                    <a:pt x="139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Freeform 187"/>
            <p:cNvSpPr/>
            <p:nvPr/>
          </p:nvSpPr>
          <p:spPr>
            <a:xfrm>
              <a:off x="8947080" y="4244760"/>
              <a:ext cx="35640" cy="34200"/>
            </a:xfrm>
            <a:custGeom>
              <a:avLst/>
              <a:gdLst/>
              <a:ahLst/>
              <a:rect l="l" t="t" r="r" b="b"/>
              <a:pathLst>
                <a:path w="235" h="465">
                  <a:moveTo>
                    <a:pt x="56" y="0"/>
                  </a:moveTo>
                  <a:lnTo>
                    <a:pt x="56" y="0"/>
                  </a:lnTo>
                  <a:lnTo>
                    <a:pt x="187" y="0"/>
                  </a:lnTo>
                  <a:lnTo>
                    <a:pt x="139" y="160"/>
                  </a:lnTo>
                  <a:lnTo>
                    <a:pt x="235" y="160"/>
                  </a:lnTo>
                  <a:lnTo>
                    <a:pt x="56" y="465"/>
                  </a:lnTo>
                  <a:lnTo>
                    <a:pt x="102" y="234"/>
                  </a:lnTo>
                  <a:lnTo>
                    <a:pt x="0" y="23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Freeform 188"/>
            <p:cNvSpPr/>
            <p:nvPr/>
          </p:nvSpPr>
          <p:spPr>
            <a:xfrm>
              <a:off x="8930520" y="4129560"/>
              <a:ext cx="69480" cy="9000"/>
            </a:xfrm>
            <a:custGeom>
              <a:avLst/>
              <a:gdLst/>
              <a:ahLst/>
              <a:rect l="l" t="t" r="r" b="b"/>
              <a:pathLst>
                <a:path w="457" h="129">
                  <a:moveTo>
                    <a:pt x="38" y="124"/>
                  </a:moveTo>
                  <a:lnTo>
                    <a:pt x="38" y="124"/>
                  </a:lnTo>
                  <a:cubicBezTo>
                    <a:pt x="27" y="124"/>
                    <a:pt x="17" y="119"/>
                    <a:pt x="10" y="110"/>
                  </a:cubicBezTo>
                  <a:cubicBezTo>
                    <a:pt x="0" y="95"/>
                    <a:pt x="4" y="74"/>
                    <a:pt x="19" y="64"/>
                  </a:cubicBezTo>
                  <a:cubicBezTo>
                    <a:pt x="79" y="22"/>
                    <a:pt x="152" y="0"/>
                    <a:pt x="229" y="0"/>
                  </a:cubicBezTo>
                  <a:cubicBezTo>
                    <a:pt x="306" y="0"/>
                    <a:pt x="378" y="22"/>
                    <a:pt x="438" y="63"/>
                  </a:cubicBezTo>
                  <a:cubicBezTo>
                    <a:pt x="453" y="74"/>
                    <a:pt x="457" y="95"/>
                    <a:pt x="447" y="110"/>
                  </a:cubicBezTo>
                  <a:cubicBezTo>
                    <a:pt x="436" y="125"/>
                    <a:pt x="416" y="129"/>
                    <a:pt x="401" y="118"/>
                  </a:cubicBezTo>
                  <a:cubicBezTo>
                    <a:pt x="352" y="85"/>
                    <a:pt x="291" y="67"/>
                    <a:pt x="229" y="67"/>
                  </a:cubicBezTo>
                  <a:cubicBezTo>
                    <a:pt x="166" y="67"/>
                    <a:pt x="105" y="85"/>
                    <a:pt x="57" y="118"/>
                  </a:cubicBezTo>
                  <a:cubicBezTo>
                    <a:pt x="51" y="122"/>
                    <a:pt x="44" y="124"/>
                    <a:pt x="38" y="124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Freeform 189"/>
            <p:cNvSpPr/>
            <p:nvPr/>
          </p:nvSpPr>
          <p:spPr>
            <a:xfrm>
              <a:off x="8913600" y="4119120"/>
              <a:ext cx="102960" cy="12600"/>
            </a:xfrm>
            <a:custGeom>
              <a:avLst/>
              <a:gdLst/>
              <a:ahLst/>
              <a:rect l="l" t="t" r="r" b="b"/>
              <a:pathLst>
                <a:path w="679" h="171">
                  <a:moveTo>
                    <a:pt x="38" y="168"/>
                  </a:moveTo>
                  <a:lnTo>
                    <a:pt x="38" y="168"/>
                  </a:lnTo>
                  <a:cubicBezTo>
                    <a:pt x="28" y="168"/>
                    <a:pt x="18" y="164"/>
                    <a:pt x="12" y="156"/>
                  </a:cubicBezTo>
                  <a:cubicBezTo>
                    <a:pt x="0" y="141"/>
                    <a:pt x="3" y="120"/>
                    <a:pt x="17" y="109"/>
                  </a:cubicBezTo>
                  <a:cubicBezTo>
                    <a:pt x="106" y="39"/>
                    <a:pt x="220" y="0"/>
                    <a:pt x="341" y="0"/>
                  </a:cubicBezTo>
                  <a:cubicBezTo>
                    <a:pt x="460" y="0"/>
                    <a:pt x="574" y="38"/>
                    <a:pt x="662" y="107"/>
                  </a:cubicBezTo>
                  <a:cubicBezTo>
                    <a:pt x="676" y="118"/>
                    <a:pt x="679" y="139"/>
                    <a:pt x="668" y="154"/>
                  </a:cubicBezTo>
                  <a:cubicBezTo>
                    <a:pt x="656" y="168"/>
                    <a:pt x="635" y="171"/>
                    <a:pt x="621" y="159"/>
                  </a:cubicBezTo>
                  <a:cubicBezTo>
                    <a:pt x="544" y="100"/>
                    <a:pt x="445" y="66"/>
                    <a:pt x="341" y="66"/>
                  </a:cubicBezTo>
                  <a:cubicBezTo>
                    <a:pt x="235" y="66"/>
                    <a:pt x="135" y="100"/>
                    <a:pt x="59" y="161"/>
                  </a:cubicBezTo>
                  <a:cubicBezTo>
                    <a:pt x="52" y="166"/>
                    <a:pt x="45" y="168"/>
                    <a:pt x="38" y="168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70" name="图片 362" descr=""/>
          <p:cNvPicPr/>
          <p:nvPr/>
        </p:nvPicPr>
        <p:blipFill>
          <a:blip r:embed="rId2"/>
          <a:stretch/>
        </p:blipFill>
        <p:spPr>
          <a:xfrm>
            <a:off x="8548920" y="4105440"/>
            <a:ext cx="146160" cy="184680"/>
          </a:xfrm>
          <a:prstGeom prst="rect">
            <a:avLst/>
          </a:prstGeom>
          <a:ln w="0">
            <a:noFill/>
          </a:ln>
        </p:spPr>
      </p:pic>
      <p:grpSp>
        <p:nvGrpSpPr>
          <p:cNvPr id="271" name="组合 35330"/>
          <p:cNvGrpSpPr/>
          <p:nvPr/>
        </p:nvGrpSpPr>
        <p:grpSpPr>
          <a:xfrm>
            <a:off x="8645760" y="3939480"/>
            <a:ext cx="250200" cy="141480"/>
            <a:chOff x="8645760" y="3939480"/>
            <a:chExt cx="250200" cy="141480"/>
          </a:xfrm>
        </p:grpSpPr>
        <p:sp>
          <p:nvSpPr>
            <p:cNvPr id="272" name="Freeform 511"/>
            <p:cNvSpPr/>
            <p:nvPr/>
          </p:nvSpPr>
          <p:spPr>
            <a:xfrm>
              <a:off x="8694000" y="3939480"/>
              <a:ext cx="154440" cy="137880"/>
            </a:xfrm>
            <a:custGeom>
              <a:avLst/>
              <a:gdLst/>
              <a:ahLst/>
              <a:rect l="l" t="t" r="r" b="b"/>
              <a:pathLst>
                <a:path w="1249" h="1243">
                  <a:moveTo>
                    <a:pt x="718" y="1242"/>
                  </a:moveTo>
                  <a:lnTo>
                    <a:pt x="718" y="1242"/>
                  </a:lnTo>
                  <a:cubicBezTo>
                    <a:pt x="708" y="1242"/>
                    <a:pt x="699" y="1235"/>
                    <a:pt x="698" y="1225"/>
                  </a:cubicBezTo>
                  <a:cubicBezTo>
                    <a:pt x="696" y="1214"/>
                    <a:pt x="704" y="1204"/>
                    <a:pt x="715" y="1203"/>
                  </a:cubicBezTo>
                  <a:cubicBezTo>
                    <a:pt x="997" y="1159"/>
                    <a:pt x="1209" y="911"/>
                    <a:pt x="1209" y="625"/>
                  </a:cubicBezTo>
                  <a:cubicBezTo>
                    <a:pt x="1209" y="303"/>
                    <a:pt x="947" y="40"/>
                    <a:pt x="625" y="40"/>
                  </a:cubicBezTo>
                  <a:cubicBezTo>
                    <a:pt x="302" y="40"/>
                    <a:pt x="40" y="303"/>
                    <a:pt x="40" y="625"/>
                  </a:cubicBezTo>
                  <a:cubicBezTo>
                    <a:pt x="40" y="913"/>
                    <a:pt x="246" y="1156"/>
                    <a:pt x="530" y="1202"/>
                  </a:cubicBezTo>
                  <a:cubicBezTo>
                    <a:pt x="541" y="1204"/>
                    <a:pt x="548" y="1214"/>
                    <a:pt x="547" y="1225"/>
                  </a:cubicBezTo>
                  <a:cubicBezTo>
                    <a:pt x="545" y="1236"/>
                    <a:pt x="535" y="1243"/>
                    <a:pt x="524" y="1241"/>
                  </a:cubicBezTo>
                  <a:cubicBezTo>
                    <a:pt x="220" y="1192"/>
                    <a:pt x="0" y="933"/>
                    <a:pt x="0" y="625"/>
                  </a:cubicBezTo>
                  <a:cubicBezTo>
                    <a:pt x="0" y="280"/>
                    <a:pt x="280" y="0"/>
                    <a:pt x="625" y="0"/>
                  </a:cubicBezTo>
                  <a:cubicBezTo>
                    <a:pt x="969" y="0"/>
                    <a:pt x="1249" y="280"/>
                    <a:pt x="1249" y="625"/>
                  </a:cubicBezTo>
                  <a:cubicBezTo>
                    <a:pt x="1249" y="930"/>
                    <a:pt x="1022" y="1196"/>
                    <a:pt x="721" y="1242"/>
                  </a:cubicBezTo>
                  <a:cubicBezTo>
                    <a:pt x="720" y="1242"/>
                    <a:pt x="719" y="1242"/>
                    <a:pt x="718" y="1242"/>
                  </a:cubicBezTo>
                  <a:close/>
                </a:path>
              </a:pathLst>
            </a:custGeom>
            <a:solidFill>
              <a:srgbClr val="394e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Freeform 512"/>
            <p:cNvSpPr/>
            <p:nvPr/>
          </p:nvSpPr>
          <p:spPr>
            <a:xfrm>
              <a:off x="8711280" y="3955320"/>
              <a:ext cx="119880" cy="106920"/>
            </a:xfrm>
            <a:custGeom>
              <a:avLst/>
              <a:gdLst/>
              <a:ahLst/>
              <a:rect l="l" t="t" r="r" b="b"/>
              <a:pathLst>
                <a:path w="966" h="966">
                  <a:moveTo>
                    <a:pt x="483" y="40"/>
                  </a:moveTo>
                  <a:lnTo>
                    <a:pt x="483" y="40"/>
                  </a:lnTo>
                  <a:cubicBezTo>
                    <a:pt x="238" y="40"/>
                    <a:pt x="40" y="239"/>
                    <a:pt x="40" y="483"/>
                  </a:cubicBezTo>
                  <a:cubicBezTo>
                    <a:pt x="40" y="727"/>
                    <a:pt x="238" y="926"/>
                    <a:pt x="483" y="926"/>
                  </a:cubicBezTo>
                  <a:cubicBezTo>
                    <a:pt x="727" y="926"/>
                    <a:pt x="926" y="727"/>
                    <a:pt x="926" y="483"/>
                  </a:cubicBezTo>
                  <a:cubicBezTo>
                    <a:pt x="926" y="239"/>
                    <a:pt x="727" y="40"/>
                    <a:pt x="483" y="40"/>
                  </a:cubicBezTo>
                  <a:close/>
                  <a:moveTo>
                    <a:pt x="483" y="966"/>
                  </a:moveTo>
                  <a:lnTo>
                    <a:pt x="483" y="966"/>
                  </a:lnTo>
                  <a:cubicBezTo>
                    <a:pt x="216" y="966"/>
                    <a:pt x="0" y="749"/>
                    <a:pt x="0" y="483"/>
                  </a:cubicBezTo>
                  <a:cubicBezTo>
                    <a:pt x="0" y="217"/>
                    <a:pt x="216" y="0"/>
                    <a:pt x="483" y="0"/>
                  </a:cubicBezTo>
                  <a:cubicBezTo>
                    <a:pt x="749" y="0"/>
                    <a:pt x="966" y="217"/>
                    <a:pt x="966" y="483"/>
                  </a:cubicBezTo>
                  <a:cubicBezTo>
                    <a:pt x="966" y="749"/>
                    <a:pt x="749" y="966"/>
                    <a:pt x="483" y="966"/>
                  </a:cubicBezTo>
                  <a:close/>
                </a:path>
              </a:pathLst>
            </a:custGeom>
            <a:solidFill>
              <a:srgbClr val="394e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Freeform 513"/>
            <p:cNvSpPr/>
            <p:nvPr/>
          </p:nvSpPr>
          <p:spPr>
            <a:xfrm>
              <a:off x="8758440" y="3997080"/>
              <a:ext cx="25920" cy="23040"/>
            </a:xfrm>
            <a:custGeom>
              <a:avLst/>
              <a:gdLst/>
              <a:ahLst/>
              <a:rect l="l" t="t" r="r" b="b"/>
              <a:pathLst>
                <a:path w="211" h="211">
                  <a:moveTo>
                    <a:pt x="53" y="211"/>
                  </a:moveTo>
                  <a:lnTo>
                    <a:pt x="53" y="211"/>
                  </a:lnTo>
                  <a:lnTo>
                    <a:pt x="0" y="158"/>
                  </a:lnTo>
                  <a:lnTo>
                    <a:pt x="158" y="0"/>
                  </a:lnTo>
                  <a:lnTo>
                    <a:pt x="211" y="53"/>
                  </a:lnTo>
                  <a:lnTo>
                    <a:pt x="53" y="211"/>
                  </a:lnTo>
                  <a:close/>
                </a:path>
              </a:pathLst>
            </a:custGeom>
            <a:solidFill>
              <a:srgbClr val="394e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Freeform 514"/>
            <p:cNvSpPr/>
            <p:nvPr/>
          </p:nvSpPr>
          <p:spPr>
            <a:xfrm>
              <a:off x="8755560" y="3994920"/>
              <a:ext cx="14040" cy="12600"/>
            </a:xfrm>
            <a:custGeom>
              <a:avLst/>
              <a:gdLst/>
              <a:ahLst/>
              <a:rect l="l" t="t" r="r" b="b"/>
              <a:pathLst>
                <a:path w="117" h="117">
                  <a:moveTo>
                    <a:pt x="0" y="0"/>
                  </a:moveTo>
                  <a:lnTo>
                    <a:pt x="0" y="0"/>
                  </a:lnTo>
                  <a:lnTo>
                    <a:pt x="31" y="117"/>
                  </a:lnTo>
                  <a:lnTo>
                    <a:pt x="117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4e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Freeform 515"/>
            <p:cNvSpPr/>
            <p:nvPr/>
          </p:nvSpPr>
          <p:spPr>
            <a:xfrm>
              <a:off x="8774280" y="4010040"/>
              <a:ext cx="14040" cy="12600"/>
            </a:xfrm>
            <a:custGeom>
              <a:avLst/>
              <a:gdLst/>
              <a:ahLst/>
              <a:rect l="l" t="t" r="r" b="b"/>
              <a:pathLst>
                <a:path w="117" h="117">
                  <a:moveTo>
                    <a:pt x="117" y="117"/>
                  </a:moveTo>
                  <a:lnTo>
                    <a:pt x="117" y="117"/>
                  </a:lnTo>
                  <a:lnTo>
                    <a:pt x="0" y="86"/>
                  </a:lnTo>
                  <a:lnTo>
                    <a:pt x="85" y="0"/>
                  </a:lnTo>
                  <a:lnTo>
                    <a:pt x="117" y="117"/>
                  </a:lnTo>
                  <a:close/>
                </a:path>
              </a:pathLst>
            </a:custGeom>
            <a:solidFill>
              <a:srgbClr val="394e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Freeform 516"/>
            <p:cNvSpPr/>
            <p:nvPr/>
          </p:nvSpPr>
          <p:spPr>
            <a:xfrm>
              <a:off x="8739720" y="3980160"/>
              <a:ext cx="63360" cy="56880"/>
            </a:xfrm>
            <a:custGeom>
              <a:avLst/>
              <a:gdLst/>
              <a:ahLst/>
              <a:rect l="l" t="t" r="r" b="b"/>
              <a:pathLst>
                <a:path w="515" h="514">
                  <a:moveTo>
                    <a:pt x="258" y="40"/>
                  </a:moveTo>
                  <a:lnTo>
                    <a:pt x="258" y="40"/>
                  </a:lnTo>
                  <a:cubicBezTo>
                    <a:pt x="138" y="40"/>
                    <a:pt x="40" y="137"/>
                    <a:pt x="40" y="257"/>
                  </a:cubicBezTo>
                  <a:cubicBezTo>
                    <a:pt x="40" y="377"/>
                    <a:pt x="138" y="474"/>
                    <a:pt x="258" y="474"/>
                  </a:cubicBezTo>
                  <a:cubicBezTo>
                    <a:pt x="377" y="474"/>
                    <a:pt x="475" y="377"/>
                    <a:pt x="475" y="257"/>
                  </a:cubicBezTo>
                  <a:cubicBezTo>
                    <a:pt x="475" y="137"/>
                    <a:pt x="377" y="40"/>
                    <a:pt x="258" y="40"/>
                  </a:cubicBezTo>
                  <a:close/>
                  <a:moveTo>
                    <a:pt x="258" y="514"/>
                  </a:moveTo>
                  <a:lnTo>
                    <a:pt x="258" y="514"/>
                  </a:lnTo>
                  <a:cubicBezTo>
                    <a:pt x="116" y="514"/>
                    <a:pt x="0" y="399"/>
                    <a:pt x="0" y="257"/>
                  </a:cubicBezTo>
                  <a:cubicBezTo>
                    <a:pt x="0" y="115"/>
                    <a:pt x="116" y="0"/>
                    <a:pt x="258" y="0"/>
                  </a:cubicBezTo>
                  <a:cubicBezTo>
                    <a:pt x="399" y="0"/>
                    <a:pt x="515" y="115"/>
                    <a:pt x="515" y="257"/>
                  </a:cubicBezTo>
                  <a:cubicBezTo>
                    <a:pt x="515" y="399"/>
                    <a:pt x="399" y="514"/>
                    <a:pt x="258" y="514"/>
                  </a:cubicBezTo>
                  <a:close/>
                </a:path>
              </a:pathLst>
            </a:custGeom>
            <a:solidFill>
              <a:srgbClr val="394e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Freeform 517"/>
            <p:cNvSpPr/>
            <p:nvPr/>
          </p:nvSpPr>
          <p:spPr>
            <a:xfrm>
              <a:off x="8809920" y="4003920"/>
              <a:ext cx="10080" cy="9000"/>
            </a:xfrm>
            <a:custGeom>
              <a:avLst/>
              <a:gdLst/>
              <a:ahLst/>
              <a:rect l="l" t="t" r="r" b="b"/>
              <a:pathLst>
                <a:path w="82" h="82">
                  <a:moveTo>
                    <a:pt x="0" y="41"/>
                  </a:moveTo>
                  <a:lnTo>
                    <a:pt x="0" y="41"/>
                  </a:lnTo>
                  <a:cubicBezTo>
                    <a:pt x="0" y="18"/>
                    <a:pt x="18" y="0"/>
                    <a:pt x="41" y="0"/>
                  </a:cubicBezTo>
                  <a:cubicBezTo>
                    <a:pt x="64" y="0"/>
                    <a:pt x="82" y="18"/>
                    <a:pt x="82" y="41"/>
                  </a:cubicBezTo>
                  <a:cubicBezTo>
                    <a:pt x="82" y="64"/>
                    <a:pt x="64" y="82"/>
                    <a:pt x="41" y="82"/>
                  </a:cubicBezTo>
                  <a:cubicBezTo>
                    <a:pt x="18" y="82"/>
                    <a:pt x="0" y="64"/>
                    <a:pt x="0" y="41"/>
                  </a:cubicBezTo>
                  <a:close/>
                </a:path>
              </a:pathLst>
            </a:custGeom>
            <a:solidFill>
              <a:srgbClr val="394e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Freeform 518"/>
            <p:cNvSpPr/>
            <p:nvPr/>
          </p:nvSpPr>
          <p:spPr>
            <a:xfrm>
              <a:off x="8723160" y="4003920"/>
              <a:ext cx="10080" cy="9000"/>
            </a:xfrm>
            <a:custGeom>
              <a:avLst/>
              <a:gdLst/>
              <a:ahLst/>
              <a:rect l="l" t="t" r="r" b="b"/>
              <a:pathLst>
                <a:path w="82" h="82">
                  <a:moveTo>
                    <a:pt x="0" y="41"/>
                  </a:moveTo>
                  <a:lnTo>
                    <a:pt x="0" y="41"/>
                  </a:lnTo>
                  <a:cubicBezTo>
                    <a:pt x="0" y="18"/>
                    <a:pt x="18" y="0"/>
                    <a:pt x="41" y="0"/>
                  </a:cubicBezTo>
                  <a:cubicBezTo>
                    <a:pt x="64" y="0"/>
                    <a:pt x="82" y="18"/>
                    <a:pt x="82" y="41"/>
                  </a:cubicBezTo>
                  <a:cubicBezTo>
                    <a:pt x="82" y="64"/>
                    <a:pt x="64" y="82"/>
                    <a:pt x="41" y="82"/>
                  </a:cubicBezTo>
                  <a:cubicBezTo>
                    <a:pt x="18" y="82"/>
                    <a:pt x="0" y="64"/>
                    <a:pt x="0" y="41"/>
                  </a:cubicBezTo>
                  <a:close/>
                </a:path>
              </a:pathLst>
            </a:custGeom>
            <a:solidFill>
              <a:srgbClr val="394e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Freeform 519"/>
            <p:cNvSpPr/>
            <p:nvPr/>
          </p:nvSpPr>
          <p:spPr>
            <a:xfrm>
              <a:off x="8645760" y="3987000"/>
              <a:ext cx="39600" cy="4320"/>
            </a:xfrm>
            <a:custGeom>
              <a:avLst/>
              <a:gdLst/>
              <a:ahLst/>
              <a:rect l="l" t="t" r="r" b="b"/>
              <a:pathLst>
                <a:path w="321" h="40">
                  <a:moveTo>
                    <a:pt x="133" y="40"/>
                  </a:moveTo>
                  <a:lnTo>
                    <a:pt x="13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40"/>
                  </a:lnTo>
                  <a:close/>
                  <a:moveTo>
                    <a:pt x="321" y="40"/>
                  </a:moveTo>
                  <a:lnTo>
                    <a:pt x="321" y="40"/>
                  </a:lnTo>
                  <a:lnTo>
                    <a:pt x="213" y="40"/>
                  </a:lnTo>
                  <a:lnTo>
                    <a:pt x="213" y="0"/>
                  </a:lnTo>
                  <a:lnTo>
                    <a:pt x="321" y="0"/>
                  </a:lnTo>
                  <a:lnTo>
                    <a:pt x="321" y="40"/>
                  </a:lnTo>
                  <a:close/>
                </a:path>
              </a:pathLst>
            </a:custGeom>
            <a:solidFill>
              <a:srgbClr val="394e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Freeform 520"/>
            <p:cNvSpPr/>
            <p:nvPr/>
          </p:nvSpPr>
          <p:spPr>
            <a:xfrm>
              <a:off x="8645760" y="4008600"/>
              <a:ext cx="32400" cy="4320"/>
            </a:xfrm>
            <a:custGeom>
              <a:avLst/>
              <a:gdLst/>
              <a:ahLst/>
              <a:rect l="l" t="t" r="r" b="b"/>
              <a:pathLst>
                <a:path w="265" h="40">
                  <a:moveTo>
                    <a:pt x="133" y="40"/>
                  </a:moveTo>
                  <a:lnTo>
                    <a:pt x="13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40"/>
                  </a:lnTo>
                  <a:close/>
                  <a:moveTo>
                    <a:pt x="265" y="40"/>
                  </a:moveTo>
                  <a:lnTo>
                    <a:pt x="265" y="40"/>
                  </a:lnTo>
                  <a:lnTo>
                    <a:pt x="213" y="40"/>
                  </a:lnTo>
                  <a:lnTo>
                    <a:pt x="213" y="0"/>
                  </a:lnTo>
                  <a:lnTo>
                    <a:pt x="265" y="0"/>
                  </a:lnTo>
                  <a:lnTo>
                    <a:pt x="265" y="40"/>
                  </a:lnTo>
                  <a:close/>
                </a:path>
              </a:pathLst>
            </a:custGeom>
            <a:solidFill>
              <a:srgbClr val="394e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Freeform 521"/>
            <p:cNvSpPr/>
            <p:nvPr/>
          </p:nvSpPr>
          <p:spPr>
            <a:xfrm>
              <a:off x="8645760" y="4029840"/>
              <a:ext cx="39600" cy="3960"/>
            </a:xfrm>
            <a:custGeom>
              <a:avLst/>
              <a:gdLst/>
              <a:ahLst/>
              <a:rect l="l" t="t" r="r" b="b"/>
              <a:pathLst>
                <a:path w="321" h="40">
                  <a:moveTo>
                    <a:pt x="133" y="40"/>
                  </a:moveTo>
                  <a:lnTo>
                    <a:pt x="13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40"/>
                  </a:lnTo>
                  <a:close/>
                  <a:moveTo>
                    <a:pt x="321" y="40"/>
                  </a:moveTo>
                  <a:lnTo>
                    <a:pt x="321" y="40"/>
                  </a:lnTo>
                  <a:lnTo>
                    <a:pt x="213" y="40"/>
                  </a:lnTo>
                  <a:lnTo>
                    <a:pt x="213" y="0"/>
                  </a:lnTo>
                  <a:lnTo>
                    <a:pt x="321" y="0"/>
                  </a:lnTo>
                  <a:lnTo>
                    <a:pt x="321" y="40"/>
                  </a:lnTo>
                  <a:close/>
                </a:path>
              </a:pathLst>
            </a:custGeom>
            <a:solidFill>
              <a:srgbClr val="394e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Freeform 522"/>
            <p:cNvSpPr/>
            <p:nvPr/>
          </p:nvSpPr>
          <p:spPr>
            <a:xfrm>
              <a:off x="8856360" y="3987000"/>
              <a:ext cx="39600" cy="4320"/>
            </a:xfrm>
            <a:custGeom>
              <a:avLst/>
              <a:gdLst/>
              <a:ahLst/>
              <a:rect l="l" t="t" r="r" b="b"/>
              <a:pathLst>
                <a:path w="322" h="40">
                  <a:moveTo>
                    <a:pt x="109" y="40"/>
                  </a:moveTo>
                  <a:lnTo>
                    <a:pt x="109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09" y="0"/>
                  </a:lnTo>
                  <a:lnTo>
                    <a:pt x="109" y="40"/>
                  </a:lnTo>
                  <a:close/>
                  <a:moveTo>
                    <a:pt x="322" y="40"/>
                  </a:moveTo>
                  <a:lnTo>
                    <a:pt x="322" y="40"/>
                  </a:lnTo>
                  <a:lnTo>
                    <a:pt x="189" y="40"/>
                  </a:lnTo>
                  <a:lnTo>
                    <a:pt x="189" y="0"/>
                  </a:lnTo>
                  <a:lnTo>
                    <a:pt x="322" y="0"/>
                  </a:lnTo>
                  <a:lnTo>
                    <a:pt x="322" y="40"/>
                  </a:lnTo>
                  <a:close/>
                </a:path>
              </a:pathLst>
            </a:custGeom>
            <a:solidFill>
              <a:srgbClr val="394e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Freeform 523"/>
            <p:cNvSpPr/>
            <p:nvPr/>
          </p:nvSpPr>
          <p:spPr>
            <a:xfrm>
              <a:off x="8863560" y="4008600"/>
              <a:ext cx="32400" cy="4320"/>
            </a:xfrm>
            <a:custGeom>
              <a:avLst/>
              <a:gdLst/>
              <a:ahLst/>
              <a:rect l="l" t="t" r="r" b="b"/>
              <a:pathLst>
                <a:path w="265" h="40">
                  <a:moveTo>
                    <a:pt x="52" y="40"/>
                  </a:moveTo>
                  <a:lnTo>
                    <a:pt x="52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40"/>
                  </a:lnTo>
                  <a:close/>
                  <a:moveTo>
                    <a:pt x="265" y="40"/>
                  </a:moveTo>
                  <a:lnTo>
                    <a:pt x="265" y="40"/>
                  </a:lnTo>
                  <a:lnTo>
                    <a:pt x="132" y="40"/>
                  </a:lnTo>
                  <a:lnTo>
                    <a:pt x="132" y="0"/>
                  </a:lnTo>
                  <a:lnTo>
                    <a:pt x="265" y="0"/>
                  </a:lnTo>
                  <a:lnTo>
                    <a:pt x="265" y="40"/>
                  </a:lnTo>
                  <a:close/>
                </a:path>
              </a:pathLst>
            </a:custGeom>
            <a:solidFill>
              <a:srgbClr val="394e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Freeform 524"/>
            <p:cNvSpPr/>
            <p:nvPr/>
          </p:nvSpPr>
          <p:spPr>
            <a:xfrm>
              <a:off x="8856360" y="4029840"/>
              <a:ext cx="39600" cy="3960"/>
            </a:xfrm>
            <a:custGeom>
              <a:avLst/>
              <a:gdLst/>
              <a:ahLst/>
              <a:rect l="l" t="t" r="r" b="b"/>
              <a:pathLst>
                <a:path w="322" h="40">
                  <a:moveTo>
                    <a:pt x="109" y="40"/>
                  </a:moveTo>
                  <a:lnTo>
                    <a:pt x="109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09" y="0"/>
                  </a:lnTo>
                  <a:lnTo>
                    <a:pt x="109" y="40"/>
                  </a:lnTo>
                  <a:close/>
                  <a:moveTo>
                    <a:pt x="322" y="40"/>
                  </a:moveTo>
                  <a:lnTo>
                    <a:pt x="322" y="40"/>
                  </a:lnTo>
                  <a:lnTo>
                    <a:pt x="189" y="40"/>
                  </a:lnTo>
                  <a:lnTo>
                    <a:pt x="189" y="0"/>
                  </a:lnTo>
                  <a:lnTo>
                    <a:pt x="322" y="0"/>
                  </a:lnTo>
                  <a:lnTo>
                    <a:pt x="322" y="40"/>
                  </a:lnTo>
                  <a:close/>
                </a:path>
              </a:pathLst>
            </a:custGeom>
            <a:solidFill>
              <a:srgbClr val="394e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Freeform 525"/>
            <p:cNvSpPr/>
            <p:nvPr/>
          </p:nvSpPr>
          <p:spPr>
            <a:xfrm>
              <a:off x="8755560" y="4069440"/>
              <a:ext cx="12960" cy="11520"/>
            </a:xfrm>
            <a:custGeom>
              <a:avLst/>
              <a:gdLst/>
              <a:ahLst/>
              <a:rect l="l" t="t" r="r" b="b"/>
              <a:pathLst>
                <a:path w="107" h="107">
                  <a:moveTo>
                    <a:pt x="0" y="53"/>
                  </a:moveTo>
                  <a:lnTo>
                    <a:pt x="0" y="53"/>
                  </a:lnTo>
                  <a:cubicBezTo>
                    <a:pt x="0" y="24"/>
                    <a:pt x="24" y="0"/>
                    <a:pt x="54" y="0"/>
                  </a:cubicBezTo>
                  <a:cubicBezTo>
                    <a:pt x="83" y="0"/>
                    <a:pt x="107" y="24"/>
                    <a:pt x="107" y="53"/>
                  </a:cubicBezTo>
                  <a:cubicBezTo>
                    <a:pt x="107" y="83"/>
                    <a:pt x="83" y="107"/>
                    <a:pt x="54" y="107"/>
                  </a:cubicBezTo>
                  <a:cubicBezTo>
                    <a:pt x="24" y="107"/>
                    <a:pt x="0" y="83"/>
                    <a:pt x="0" y="53"/>
                  </a:cubicBezTo>
                  <a:close/>
                </a:path>
              </a:pathLst>
            </a:custGeom>
            <a:solidFill>
              <a:srgbClr val="394e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Freeform 526"/>
            <p:cNvSpPr/>
            <p:nvPr/>
          </p:nvSpPr>
          <p:spPr>
            <a:xfrm>
              <a:off x="8775720" y="4069440"/>
              <a:ext cx="12960" cy="11520"/>
            </a:xfrm>
            <a:custGeom>
              <a:avLst/>
              <a:gdLst/>
              <a:ahLst/>
              <a:rect l="l" t="t" r="r" b="b"/>
              <a:pathLst>
                <a:path w="107" h="107">
                  <a:moveTo>
                    <a:pt x="0" y="53"/>
                  </a:moveTo>
                  <a:lnTo>
                    <a:pt x="0" y="53"/>
                  </a:lnTo>
                  <a:cubicBezTo>
                    <a:pt x="0" y="24"/>
                    <a:pt x="24" y="0"/>
                    <a:pt x="54" y="0"/>
                  </a:cubicBezTo>
                  <a:cubicBezTo>
                    <a:pt x="83" y="0"/>
                    <a:pt x="107" y="24"/>
                    <a:pt x="107" y="53"/>
                  </a:cubicBezTo>
                  <a:cubicBezTo>
                    <a:pt x="107" y="83"/>
                    <a:pt x="83" y="107"/>
                    <a:pt x="54" y="107"/>
                  </a:cubicBezTo>
                  <a:cubicBezTo>
                    <a:pt x="24" y="107"/>
                    <a:pt x="0" y="83"/>
                    <a:pt x="0" y="53"/>
                  </a:cubicBezTo>
                  <a:close/>
                </a:path>
              </a:pathLst>
            </a:custGeom>
            <a:solidFill>
              <a:srgbClr val="394e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8" name="矩形 380"/>
          <p:cNvSpPr/>
          <p:nvPr/>
        </p:nvSpPr>
        <p:spPr>
          <a:xfrm>
            <a:off x="8401320" y="3852360"/>
            <a:ext cx="775440" cy="672840"/>
          </a:xfrm>
          <a:prstGeom prst="rect">
            <a:avLst/>
          </a:prstGeom>
          <a:noFill/>
          <a:ln w="12700">
            <a:solidFill>
              <a:srgbClr val="a3a3a3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文本框 381"/>
          <p:cNvSpPr/>
          <p:nvPr/>
        </p:nvSpPr>
        <p:spPr>
          <a:xfrm>
            <a:off x="8551440" y="4376880"/>
            <a:ext cx="50688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能环监控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90" name="组合 382"/>
          <p:cNvGrpSpPr/>
          <p:nvPr/>
        </p:nvGrpSpPr>
        <p:grpSpPr>
          <a:xfrm>
            <a:off x="6488640" y="3856680"/>
            <a:ext cx="889920" cy="690480"/>
            <a:chOff x="6488640" y="3856680"/>
            <a:chExt cx="889920" cy="690480"/>
          </a:xfrm>
        </p:grpSpPr>
        <p:pic>
          <p:nvPicPr>
            <p:cNvPr id="291" name="图片 383" descr=""/>
            <p:cNvPicPr/>
            <p:nvPr/>
          </p:nvPicPr>
          <p:blipFill>
            <a:blip r:embed="rId3"/>
            <a:stretch/>
          </p:blipFill>
          <p:spPr>
            <a:xfrm>
              <a:off x="6583320" y="3986640"/>
              <a:ext cx="312840" cy="275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2" name="图片 384" descr=""/>
            <p:cNvPicPr/>
            <p:nvPr/>
          </p:nvPicPr>
          <p:blipFill>
            <a:blip r:embed="rId4"/>
            <a:stretch/>
          </p:blipFill>
          <p:spPr>
            <a:xfrm>
              <a:off x="7019640" y="3993840"/>
              <a:ext cx="240120" cy="226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3" name="矩形 385"/>
            <p:cNvSpPr/>
            <p:nvPr/>
          </p:nvSpPr>
          <p:spPr>
            <a:xfrm>
              <a:off x="6488640" y="3856680"/>
              <a:ext cx="889920" cy="672840"/>
            </a:xfrm>
            <a:prstGeom prst="rect">
              <a:avLst/>
            </a:prstGeom>
            <a:noFill/>
            <a:ln w="12700">
              <a:solidFill>
                <a:srgbClr val="a3a3a3"/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文本框 386"/>
            <p:cNvSpPr/>
            <p:nvPr/>
          </p:nvSpPr>
          <p:spPr>
            <a:xfrm>
              <a:off x="6575040" y="4242960"/>
              <a:ext cx="254160" cy="30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zh-CN" sz="10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光学</a:t>
              </a:r>
              <a:endParaRPr b="0" lang="en-US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zh-CN" sz="10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相机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95" name="文本框 387"/>
            <p:cNvSpPr/>
            <p:nvPr/>
          </p:nvSpPr>
          <p:spPr>
            <a:xfrm>
              <a:off x="7023960" y="4242960"/>
              <a:ext cx="254160" cy="30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zh-CN" sz="10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高清</a:t>
              </a:r>
              <a:endParaRPr b="0" lang="en-US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zh-CN" sz="10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视频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296" name="组合 388"/>
          <p:cNvGrpSpPr/>
          <p:nvPr/>
        </p:nvGrpSpPr>
        <p:grpSpPr>
          <a:xfrm>
            <a:off x="7450200" y="3852360"/>
            <a:ext cx="875880" cy="676440"/>
            <a:chOff x="7450200" y="3852360"/>
            <a:chExt cx="875880" cy="676440"/>
          </a:xfrm>
        </p:grpSpPr>
        <p:pic>
          <p:nvPicPr>
            <p:cNvPr id="297" name="图片 389" descr=""/>
            <p:cNvPicPr/>
            <p:nvPr/>
          </p:nvPicPr>
          <p:blipFill>
            <a:blip r:embed="rId5"/>
            <a:stretch/>
          </p:blipFill>
          <p:spPr>
            <a:xfrm>
              <a:off x="7536600" y="4010400"/>
              <a:ext cx="317520" cy="279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8" name="矩形 390"/>
            <p:cNvSpPr/>
            <p:nvPr/>
          </p:nvSpPr>
          <p:spPr>
            <a:xfrm>
              <a:off x="7450200" y="3852360"/>
              <a:ext cx="875880" cy="672840"/>
            </a:xfrm>
            <a:prstGeom prst="rect">
              <a:avLst/>
            </a:prstGeom>
            <a:noFill/>
            <a:ln w="12700">
              <a:solidFill>
                <a:srgbClr val="a3a3a3"/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文本框 391"/>
            <p:cNvSpPr/>
            <p:nvPr/>
          </p:nvSpPr>
          <p:spPr>
            <a:xfrm>
              <a:off x="7514640" y="4376880"/>
              <a:ext cx="380520" cy="15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zh-CN" sz="10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机械臂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00" name="文本框 392"/>
            <p:cNvSpPr/>
            <p:nvPr/>
          </p:nvSpPr>
          <p:spPr>
            <a:xfrm>
              <a:off x="7954560" y="4376880"/>
              <a:ext cx="254160" cy="15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zh-CN" sz="10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机台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301" name="图片 393" descr=""/>
            <p:cNvPicPr/>
            <p:nvPr/>
          </p:nvPicPr>
          <p:blipFill>
            <a:blip r:embed="rId6"/>
            <a:stretch/>
          </p:blipFill>
          <p:spPr>
            <a:xfrm>
              <a:off x="7943400" y="4039200"/>
              <a:ext cx="265680" cy="2386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02" name="组合 394"/>
          <p:cNvGrpSpPr/>
          <p:nvPr/>
        </p:nvGrpSpPr>
        <p:grpSpPr>
          <a:xfrm>
            <a:off x="9250560" y="3849480"/>
            <a:ext cx="926280" cy="676440"/>
            <a:chOff x="9250560" y="3849480"/>
            <a:chExt cx="926280" cy="676440"/>
          </a:xfrm>
        </p:grpSpPr>
        <p:grpSp>
          <p:nvGrpSpPr>
            <p:cNvPr id="303" name="组合 275"/>
            <p:cNvGrpSpPr/>
            <p:nvPr/>
          </p:nvGrpSpPr>
          <p:grpSpPr>
            <a:xfrm>
              <a:off x="9958320" y="4003560"/>
              <a:ext cx="178560" cy="288720"/>
              <a:chOff x="9958320" y="4003560"/>
              <a:chExt cx="178560" cy="288720"/>
            </a:xfrm>
          </p:grpSpPr>
          <p:sp>
            <p:nvSpPr>
              <p:cNvPr id="304" name="Freeform 114"/>
              <p:cNvSpPr/>
              <p:nvPr/>
            </p:nvSpPr>
            <p:spPr>
              <a:xfrm>
                <a:off x="9958320" y="4025160"/>
                <a:ext cx="114120" cy="62640"/>
              </a:xfrm>
              <a:custGeom>
                <a:avLst/>
                <a:gdLst/>
                <a:ahLst/>
                <a:rect l="l" t="t" r="r" b="b"/>
                <a:pathLst>
                  <a:path w="747" h="496">
                    <a:moveTo>
                      <a:pt x="89" y="171"/>
                    </a:moveTo>
                    <a:lnTo>
                      <a:pt x="89" y="171"/>
                    </a:lnTo>
                    <a:cubicBezTo>
                      <a:pt x="89" y="173"/>
                      <a:pt x="88" y="174"/>
                      <a:pt x="88" y="175"/>
                    </a:cubicBezTo>
                    <a:cubicBezTo>
                      <a:pt x="71" y="217"/>
                      <a:pt x="81" y="222"/>
                      <a:pt x="91" y="227"/>
                    </a:cubicBezTo>
                    <a:cubicBezTo>
                      <a:pt x="131" y="247"/>
                      <a:pt x="493" y="404"/>
                      <a:pt x="529" y="418"/>
                    </a:cubicBezTo>
                    <a:lnTo>
                      <a:pt x="532" y="419"/>
                    </a:lnTo>
                    <a:cubicBezTo>
                      <a:pt x="546" y="425"/>
                      <a:pt x="557" y="429"/>
                      <a:pt x="566" y="429"/>
                    </a:cubicBezTo>
                    <a:cubicBezTo>
                      <a:pt x="570" y="429"/>
                      <a:pt x="580" y="429"/>
                      <a:pt x="600" y="409"/>
                    </a:cubicBezTo>
                    <a:cubicBezTo>
                      <a:pt x="608" y="401"/>
                      <a:pt x="616" y="393"/>
                      <a:pt x="624" y="386"/>
                    </a:cubicBezTo>
                    <a:cubicBezTo>
                      <a:pt x="636" y="375"/>
                      <a:pt x="655" y="357"/>
                      <a:pt x="657" y="350"/>
                    </a:cubicBezTo>
                    <a:cubicBezTo>
                      <a:pt x="658" y="348"/>
                      <a:pt x="658" y="347"/>
                      <a:pt x="658" y="346"/>
                    </a:cubicBezTo>
                    <a:cubicBezTo>
                      <a:pt x="660" y="337"/>
                      <a:pt x="662" y="330"/>
                      <a:pt x="664" y="323"/>
                    </a:cubicBezTo>
                    <a:cubicBezTo>
                      <a:pt x="665" y="318"/>
                      <a:pt x="667" y="312"/>
                      <a:pt x="668" y="308"/>
                    </a:cubicBezTo>
                    <a:cubicBezTo>
                      <a:pt x="666" y="307"/>
                      <a:pt x="664" y="306"/>
                      <a:pt x="661" y="304"/>
                    </a:cubicBezTo>
                    <a:cubicBezTo>
                      <a:pt x="649" y="298"/>
                      <a:pt x="599" y="276"/>
                      <a:pt x="537" y="247"/>
                    </a:cubicBezTo>
                    <a:cubicBezTo>
                      <a:pt x="404" y="185"/>
                      <a:pt x="221" y="101"/>
                      <a:pt x="183" y="81"/>
                    </a:cubicBezTo>
                    <a:cubicBezTo>
                      <a:pt x="160" y="69"/>
                      <a:pt x="148" y="67"/>
                      <a:pt x="142" y="67"/>
                    </a:cubicBezTo>
                    <a:cubicBezTo>
                      <a:pt x="139" y="67"/>
                      <a:pt x="136" y="67"/>
                      <a:pt x="127" y="76"/>
                    </a:cubicBezTo>
                    <a:cubicBezTo>
                      <a:pt x="119" y="84"/>
                      <a:pt x="102" y="129"/>
                      <a:pt x="89" y="171"/>
                    </a:cubicBezTo>
                    <a:close/>
                    <a:moveTo>
                      <a:pt x="566" y="496"/>
                    </a:moveTo>
                    <a:lnTo>
                      <a:pt x="566" y="496"/>
                    </a:lnTo>
                    <a:cubicBezTo>
                      <a:pt x="545" y="496"/>
                      <a:pt x="526" y="488"/>
                      <a:pt x="508" y="481"/>
                    </a:cubicBezTo>
                    <a:lnTo>
                      <a:pt x="505" y="480"/>
                    </a:lnTo>
                    <a:cubicBezTo>
                      <a:pt x="466" y="465"/>
                      <a:pt x="103" y="308"/>
                      <a:pt x="61" y="287"/>
                    </a:cubicBezTo>
                    <a:cubicBezTo>
                      <a:pt x="12" y="262"/>
                      <a:pt x="0" y="217"/>
                      <a:pt x="25" y="152"/>
                    </a:cubicBezTo>
                    <a:cubicBezTo>
                      <a:pt x="36" y="114"/>
                      <a:pt x="59" y="48"/>
                      <a:pt x="81" y="27"/>
                    </a:cubicBezTo>
                    <a:cubicBezTo>
                      <a:pt x="96" y="13"/>
                      <a:pt x="114" y="0"/>
                      <a:pt x="142" y="0"/>
                    </a:cubicBezTo>
                    <a:cubicBezTo>
                      <a:pt x="162" y="0"/>
                      <a:pt x="185" y="7"/>
                      <a:pt x="214" y="22"/>
                    </a:cubicBezTo>
                    <a:cubicBezTo>
                      <a:pt x="251" y="42"/>
                      <a:pt x="440" y="129"/>
                      <a:pt x="565" y="186"/>
                    </a:cubicBezTo>
                    <a:cubicBezTo>
                      <a:pt x="627" y="215"/>
                      <a:pt x="677" y="238"/>
                      <a:pt x="690" y="244"/>
                    </a:cubicBezTo>
                    <a:cubicBezTo>
                      <a:pt x="747" y="272"/>
                      <a:pt x="736" y="313"/>
                      <a:pt x="728" y="341"/>
                    </a:cubicBezTo>
                    <a:cubicBezTo>
                      <a:pt x="727" y="346"/>
                      <a:pt x="725" y="352"/>
                      <a:pt x="724" y="358"/>
                    </a:cubicBezTo>
                    <a:cubicBezTo>
                      <a:pt x="720" y="388"/>
                      <a:pt x="694" y="412"/>
                      <a:pt x="669" y="435"/>
                    </a:cubicBezTo>
                    <a:cubicBezTo>
                      <a:pt x="662" y="442"/>
                      <a:pt x="654" y="449"/>
                      <a:pt x="648" y="455"/>
                    </a:cubicBezTo>
                    <a:cubicBezTo>
                      <a:pt x="621" y="483"/>
                      <a:pt x="595" y="496"/>
                      <a:pt x="566" y="496"/>
                    </a:cubicBez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Freeform 115"/>
              <p:cNvSpPr/>
              <p:nvPr/>
            </p:nvSpPr>
            <p:spPr>
              <a:xfrm>
                <a:off x="10056960" y="4069800"/>
                <a:ext cx="45360" cy="132480"/>
              </a:xfrm>
              <a:custGeom>
                <a:avLst/>
                <a:gdLst/>
                <a:ahLst/>
                <a:rect l="l" t="t" r="r" b="b"/>
                <a:pathLst>
                  <a:path w="300" h="1043">
                    <a:moveTo>
                      <a:pt x="267" y="1043"/>
                    </a:moveTo>
                    <a:lnTo>
                      <a:pt x="267" y="1043"/>
                    </a:lnTo>
                    <a:cubicBezTo>
                      <a:pt x="248" y="1043"/>
                      <a:pt x="234" y="1028"/>
                      <a:pt x="234" y="1010"/>
                    </a:cubicBezTo>
                    <a:lnTo>
                      <a:pt x="234" y="205"/>
                    </a:lnTo>
                    <a:cubicBezTo>
                      <a:pt x="221" y="182"/>
                      <a:pt x="126" y="119"/>
                      <a:pt x="24" y="68"/>
                    </a:cubicBezTo>
                    <a:cubicBezTo>
                      <a:pt x="7" y="59"/>
                      <a:pt x="0" y="39"/>
                      <a:pt x="9" y="23"/>
                    </a:cubicBezTo>
                    <a:cubicBezTo>
                      <a:pt x="17" y="6"/>
                      <a:pt x="37" y="0"/>
                      <a:pt x="54" y="8"/>
                    </a:cubicBezTo>
                    <a:cubicBezTo>
                      <a:pt x="217" y="91"/>
                      <a:pt x="300" y="156"/>
                      <a:pt x="300" y="202"/>
                    </a:cubicBezTo>
                    <a:lnTo>
                      <a:pt x="300" y="1010"/>
                    </a:lnTo>
                    <a:cubicBezTo>
                      <a:pt x="300" y="1028"/>
                      <a:pt x="285" y="1043"/>
                      <a:pt x="267" y="1043"/>
                    </a:cubicBez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Freeform 116"/>
              <p:cNvSpPr/>
              <p:nvPr/>
            </p:nvSpPr>
            <p:spPr>
              <a:xfrm>
                <a:off x="9965160" y="4034160"/>
                <a:ext cx="102240" cy="50760"/>
              </a:xfrm>
              <a:custGeom>
                <a:avLst/>
                <a:gdLst/>
                <a:ahLst/>
                <a:rect l="l" t="t" r="r" b="b"/>
                <a:pathLst>
                  <a:path w="670" h="400">
                    <a:moveTo>
                      <a:pt x="579" y="400"/>
                    </a:moveTo>
                    <a:lnTo>
                      <a:pt x="579" y="400"/>
                    </a:lnTo>
                    <a:cubicBezTo>
                      <a:pt x="574" y="400"/>
                      <a:pt x="569" y="398"/>
                      <a:pt x="565" y="394"/>
                    </a:cubicBezTo>
                    <a:cubicBezTo>
                      <a:pt x="557" y="387"/>
                      <a:pt x="557" y="374"/>
                      <a:pt x="564" y="366"/>
                    </a:cubicBezTo>
                    <a:cubicBezTo>
                      <a:pt x="572" y="358"/>
                      <a:pt x="580" y="350"/>
                      <a:pt x="588" y="343"/>
                    </a:cubicBezTo>
                    <a:cubicBezTo>
                      <a:pt x="604" y="329"/>
                      <a:pt x="627" y="307"/>
                      <a:pt x="626" y="298"/>
                    </a:cubicBezTo>
                    <a:cubicBezTo>
                      <a:pt x="626" y="297"/>
                      <a:pt x="624" y="289"/>
                      <a:pt x="600" y="279"/>
                    </a:cubicBezTo>
                    <a:cubicBezTo>
                      <a:pt x="566" y="264"/>
                      <a:pt x="156" y="78"/>
                      <a:pt x="118" y="61"/>
                    </a:cubicBezTo>
                    <a:cubicBezTo>
                      <a:pt x="92" y="49"/>
                      <a:pt x="65" y="46"/>
                      <a:pt x="40" y="95"/>
                    </a:cubicBezTo>
                    <a:cubicBezTo>
                      <a:pt x="36" y="105"/>
                      <a:pt x="24" y="109"/>
                      <a:pt x="14" y="104"/>
                    </a:cubicBezTo>
                    <a:cubicBezTo>
                      <a:pt x="4" y="99"/>
                      <a:pt x="0" y="88"/>
                      <a:pt x="5" y="78"/>
                    </a:cubicBezTo>
                    <a:cubicBezTo>
                      <a:pt x="34" y="18"/>
                      <a:pt x="79" y="0"/>
                      <a:pt x="135" y="25"/>
                    </a:cubicBezTo>
                    <a:cubicBezTo>
                      <a:pt x="173" y="41"/>
                      <a:pt x="583" y="227"/>
                      <a:pt x="616" y="242"/>
                    </a:cubicBezTo>
                    <a:cubicBezTo>
                      <a:pt x="646" y="256"/>
                      <a:pt x="662" y="272"/>
                      <a:pt x="665" y="292"/>
                    </a:cubicBezTo>
                    <a:cubicBezTo>
                      <a:pt x="670" y="322"/>
                      <a:pt x="642" y="348"/>
                      <a:pt x="615" y="372"/>
                    </a:cubicBezTo>
                    <a:cubicBezTo>
                      <a:pt x="608" y="379"/>
                      <a:pt x="600" y="387"/>
                      <a:pt x="593" y="394"/>
                    </a:cubicBezTo>
                    <a:cubicBezTo>
                      <a:pt x="589" y="398"/>
                      <a:pt x="584" y="400"/>
                      <a:pt x="579" y="400"/>
                    </a:cubicBez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Freeform 117"/>
              <p:cNvSpPr/>
              <p:nvPr/>
            </p:nvSpPr>
            <p:spPr>
              <a:xfrm>
                <a:off x="10082880" y="4195440"/>
                <a:ext cx="29880" cy="79560"/>
              </a:xfrm>
              <a:custGeom>
                <a:avLst/>
                <a:gdLst/>
                <a:ahLst/>
                <a:rect l="l" t="t" r="r" b="b"/>
                <a:pathLst>
                  <a:path w="197" h="629">
                    <a:moveTo>
                      <a:pt x="99" y="629"/>
                    </a:moveTo>
                    <a:lnTo>
                      <a:pt x="99" y="629"/>
                    </a:lnTo>
                    <a:cubicBezTo>
                      <a:pt x="45" y="629"/>
                      <a:pt x="0" y="585"/>
                      <a:pt x="0" y="530"/>
                    </a:cubicBezTo>
                    <a:lnTo>
                      <a:pt x="0" y="98"/>
                    </a:lnTo>
                    <a:cubicBezTo>
                      <a:pt x="0" y="44"/>
                      <a:pt x="45" y="0"/>
                      <a:pt x="99" y="0"/>
                    </a:cubicBezTo>
                    <a:cubicBezTo>
                      <a:pt x="153" y="0"/>
                      <a:pt x="197" y="44"/>
                      <a:pt x="197" y="98"/>
                    </a:cubicBezTo>
                    <a:lnTo>
                      <a:pt x="197" y="227"/>
                    </a:lnTo>
                    <a:cubicBezTo>
                      <a:pt x="197" y="246"/>
                      <a:pt x="182" y="261"/>
                      <a:pt x="164" y="261"/>
                    </a:cubicBezTo>
                    <a:cubicBezTo>
                      <a:pt x="146" y="261"/>
                      <a:pt x="131" y="246"/>
                      <a:pt x="131" y="227"/>
                    </a:cubicBezTo>
                    <a:lnTo>
                      <a:pt x="131" y="98"/>
                    </a:lnTo>
                    <a:cubicBezTo>
                      <a:pt x="131" y="81"/>
                      <a:pt x="116" y="67"/>
                      <a:pt x="99" y="67"/>
                    </a:cubicBezTo>
                    <a:cubicBezTo>
                      <a:pt x="81" y="67"/>
                      <a:pt x="67" y="81"/>
                      <a:pt x="67" y="98"/>
                    </a:cubicBezTo>
                    <a:lnTo>
                      <a:pt x="67" y="530"/>
                    </a:lnTo>
                    <a:cubicBezTo>
                      <a:pt x="67" y="548"/>
                      <a:pt x="81" y="562"/>
                      <a:pt x="99" y="562"/>
                    </a:cubicBezTo>
                    <a:cubicBezTo>
                      <a:pt x="116" y="562"/>
                      <a:pt x="131" y="548"/>
                      <a:pt x="131" y="530"/>
                    </a:cubicBezTo>
                    <a:lnTo>
                      <a:pt x="131" y="429"/>
                    </a:lnTo>
                    <a:cubicBezTo>
                      <a:pt x="131" y="411"/>
                      <a:pt x="146" y="396"/>
                      <a:pt x="164" y="396"/>
                    </a:cubicBezTo>
                    <a:cubicBezTo>
                      <a:pt x="182" y="396"/>
                      <a:pt x="197" y="411"/>
                      <a:pt x="197" y="429"/>
                    </a:cubicBezTo>
                    <a:lnTo>
                      <a:pt x="197" y="530"/>
                    </a:lnTo>
                    <a:cubicBezTo>
                      <a:pt x="197" y="585"/>
                      <a:pt x="153" y="629"/>
                      <a:pt x="99" y="629"/>
                    </a:cubicBez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Freeform 118"/>
              <p:cNvSpPr/>
              <p:nvPr/>
            </p:nvSpPr>
            <p:spPr>
              <a:xfrm>
                <a:off x="10054440" y="4250880"/>
                <a:ext cx="82440" cy="41400"/>
              </a:xfrm>
              <a:custGeom>
                <a:avLst/>
                <a:gdLst/>
                <a:ahLst/>
                <a:rect l="l" t="t" r="r" b="b"/>
                <a:pathLst>
                  <a:path w="540" h="330">
                    <a:moveTo>
                      <a:pt x="287" y="330"/>
                    </a:moveTo>
                    <a:lnTo>
                      <a:pt x="287" y="330"/>
                    </a:lnTo>
                    <a:cubicBezTo>
                      <a:pt x="281" y="330"/>
                      <a:pt x="275" y="329"/>
                      <a:pt x="270" y="325"/>
                    </a:cubicBezTo>
                    <a:lnTo>
                      <a:pt x="16" y="168"/>
                    </a:lnTo>
                    <a:cubicBezTo>
                      <a:pt x="6" y="162"/>
                      <a:pt x="0" y="151"/>
                      <a:pt x="0" y="139"/>
                    </a:cubicBezTo>
                    <a:cubicBezTo>
                      <a:pt x="1" y="127"/>
                      <a:pt x="7" y="116"/>
                      <a:pt x="17" y="110"/>
                    </a:cubicBezTo>
                    <a:lnTo>
                      <a:pt x="201" y="9"/>
                    </a:lnTo>
                    <a:cubicBezTo>
                      <a:pt x="217" y="0"/>
                      <a:pt x="237" y="6"/>
                      <a:pt x="246" y="22"/>
                    </a:cubicBezTo>
                    <a:cubicBezTo>
                      <a:pt x="255" y="38"/>
                      <a:pt x="249" y="58"/>
                      <a:pt x="233" y="67"/>
                    </a:cubicBezTo>
                    <a:lnTo>
                      <a:pt x="99" y="141"/>
                    </a:lnTo>
                    <a:lnTo>
                      <a:pt x="288" y="258"/>
                    </a:lnTo>
                    <a:lnTo>
                      <a:pt x="440" y="166"/>
                    </a:lnTo>
                    <a:lnTo>
                      <a:pt x="331" y="104"/>
                    </a:lnTo>
                    <a:cubicBezTo>
                      <a:pt x="315" y="95"/>
                      <a:pt x="309" y="75"/>
                      <a:pt x="318" y="59"/>
                    </a:cubicBezTo>
                    <a:cubicBezTo>
                      <a:pt x="327" y="43"/>
                      <a:pt x="347" y="37"/>
                      <a:pt x="363" y="46"/>
                    </a:cubicBezTo>
                    <a:lnTo>
                      <a:pt x="523" y="136"/>
                    </a:lnTo>
                    <a:cubicBezTo>
                      <a:pt x="533" y="141"/>
                      <a:pt x="540" y="152"/>
                      <a:pt x="540" y="164"/>
                    </a:cubicBezTo>
                    <a:cubicBezTo>
                      <a:pt x="540" y="176"/>
                      <a:pt x="534" y="187"/>
                      <a:pt x="524" y="193"/>
                    </a:cubicBezTo>
                    <a:lnTo>
                      <a:pt x="305" y="326"/>
                    </a:lnTo>
                    <a:cubicBezTo>
                      <a:pt x="299" y="329"/>
                      <a:pt x="293" y="330"/>
                      <a:pt x="287" y="330"/>
                    </a:cubicBez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Freeform 119"/>
              <p:cNvSpPr/>
              <p:nvPr/>
            </p:nvSpPr>
            <p:spPr>
              <a:xfrm>
                <a:off x="10097640" y="4213080"/>
                <a:ext cx="20520" cy="17280"/>
              </a:xfrm>
              <a:custGeom>
                <a:avLst/>
                <a:gdLst/>
                <a:ahLst/>
                <a:rect l="l" t="t" r="r" b="b"/>
                <a:pathLst>
                  <a:path w="138" h="138">
                    <a:moveTo>
                      <a:pt x="0" y="69"/>
                    </a:moveTo>
                    <a:lnTo>
                      <a:pt x="0" y="69"/>
                    </a:lnTo>
                    <a:cubicBezTo>
                      <a:pt x="0" y="30"/>
                      <a:pt x="31" y="0"/>
                      <a:pt x="69" y="0"/>
                    </a:cubicBezTo>
                    <a:cubicBezTo>
                      <a:pt x="107" y="0"/>
                      <a:pt x="138" y="30"/>
                      <a:pt x="138" y="69"/>
                    </a:cubicBezTo>
                    <a:cubicBezTo>
                      <a:pt x="138" y="107"/>
                      <a:pt x="107" y="138"/>
                      <a:pt x="69" y="138"/>
                    </a:cubicBezTo>
                    <a:cubicBezTo>
                      <a:pt x="31" y="138"/>
                      <a:pt x="0" y="107"/>
                      <a:pt x="0" y="69"/>
                    </a:cubicBez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Freeform 120"/>
              <p:cNvSpPr/>
              <p:nvPr/>
            </p:nvSpPr>
            <p:spPr>
              <a:xfrm>
                <a:off x="10097640" y="4240440"/>
                <a:ext cx="20520" cy="16920"/>
              </a:xfrm>
              <a:custGeom>
                <a:avLst/>
                <a:gdLst/>
                <a:ahLst/>
                <a:rect l="l" t="t" r="r" b="b"/>
                <a:pathLst>
                  <a:path w="138" h="138">
                    <a:moveTo>
                      <a:pt x="0" y="69"/>
                    </a:moveTo>
                    <a:lnTo>
                      <a:pt x="0" y="69"/>
                    </a:lnTo>
                    <a:cubicBezTo>
                      <a:pt x="0" y="30"/>
                      <a:pt x="31" y="0"/>
                      <a:pt x="69" y="0"/>
                    </a:cubicBezTo>
                    <a:cubicBezTo>
                      <a:pt x="107" y="0"/>
                      <a:pt x="138" y="30"/>
                      <a:pt x="138" y="69"/>
                    </a:cubicBezTo>
                    <a:cubicBezTo>
                      <a:pt x="138" y="107"/>
                      <a:pt x="107" y="138"/>
                      <a:pt x="69" y="138"/>
                    </a:cubicBezTo>
                    <a:cubicBezTo>
                      <a:pt x="31" y="138"/>
                      <a:pt x="0" y="107"/>
                      <a:pt x="0" y="69"/>
                    </a:cubicBez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" name="Freeform 121"/>
              <p:cNvSpPr/>
              <p:nvPr/>
            </p:nvSpPr>
            <p:spPr>
              <a:xfrm>
                <a:off x="10002960" y="4003560"/>
                <a:ext cx="70560" cy="34200"/>
              </a:xfrm>
              <a:custGeom>
                <a:avLst/>
                <a:gdLst/>
                <a:ahLst/>
                <a:rect l="l" t="t" r="r" b="b"/>
                <a:pathLst>
                  <a:path w="462" h="272">
                    <a:moveTo>
                      <a:pt x="424" y="272"/>
                    </a:moveTo>
                    <a:lnTo>
                      <a:pt x="424" y="272"/>
                    </a:lnTo>
                    <a:cubicBezTo>
                      <a:pt x="411" y="272"/>
                      <a:pt x="398" y="263"/>
                      <a:pt x="393" y="250"/>
                    </a:cubicBezTo>
                    <a:cubicBezTo>
                      <a:pt x="368" y="183"/>
                      <a:pt x="318" y="130"/>
                      <a:pt x="254" y="100"/>
                    </a:cubicBezTo>
                    <a:cubicBezTo>
                      <a:pt x="189" y="71"/>
                      <a:pt x="116" y="68"/>
                      <a:pt x="49" y="93"/>
                    </a:cubicBezTo>
                    <a:cubicBezTo>
                      <a:pt x="32" y="100"/>
                      <a:pt x="13" y="91"/>
                      <a:pt x="6" y="74"/>
                    </a:cubicBezTo>
                    <a:cubicBezTo>
                      <a:pt x="0" y="56"/>
                      <a:pt x="9" y="37"/>
                      <a:pt x="26" y="31"/>
                    </a:cubicBezTo>
                    <a:cubicBezTo>
                      <a:pt x="109" y="0"/>
                      <a:pt x="200" y="3"/>
                      <a:pt x="281" y="40"/>
                    </a:cubicBezTo>
                    <a:cubicBezTo>
                      <a:pt x="362" y="77"/>
                      <a:pt x="424" y="143"/>
                      <a:pt x="455" y="227"/>
                    </a:cubicBezTo>
                    <a:cubicBezTo>
                      <a:pt x="462" y="244"/>
                      <a:pt x="453" y="263"/>
                      <a:pt x="436" y="270"/>
                    </a:cubicBezTo>
                    <a:cubicBezTo>
                      <a:pt x="432" y="271"/>
                      <a:pt x="428" y="272"/>
                      <a:pt x="424" y="272"/>
                    </a:cubicBez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Freeform 122"/>
              <p:cNvSpPr/>
              <p:nvPr/>
            </p:nvSpPr>
            <p:spPr>
              <a:xfrm>
                <a:off x="10015560" y="4021200"/>
                <a:ext cx="34920" cy="18720"/>
              </a:xfrm>
              <a:custGeom>
                <a:avLst/>
                <a:gdLst/>
                <a:ahLst/>
                <a:rect l="l" t="t" r="r" b="b"/>
                <a:pathLst>
                  <a:path w="228" h="148">
                    <a:moveTo>
                      <a:pt x="190" y="148"/>
                    </a:moveTo>
                    <a:lnTo>
                      <a:pt x="190" y="148"/>
                    </a:lnTo>
                    <a:cubicBezTo>
                      <a:pt x="177" y="148"/>
                      <a:pt x="164" y="140"/>
                      <a:pt x="159" y="126"/>
                    </a:cubicBezTo>
                    <a:cubicBezTo>
                      <a:pt x="151" y="105"/>
                      <a:pt x="135" y="88"/>
                      <a:pt x="115" y="79"/>
                    </a:cubicBezTo>
                    <a:cubicBezTo>
                      <a:pt x="94" y="69"/>
                      <a:pt x="71" y="68"/>
                      <a:pt x="49" y="76"/>
                    </a:cubicBezTo>
                    <a:cubicBezTo>
                      <a:pt x="32" y="83"/>
                      <a:pt x="13" y="74"/>
                      <a:pt x="6" y="57"/>
                    </a:cubicBezTo>
                    <a:cubicBezTo>
                      <a:pt x="0" y="39"/>
                      <a:pt x="9" y="20"/>
                      <a:pt x="26" y="14"/>
                    </a:cubicBezTo>
                    <a:cubicBezTo>
                      <a:pt x="64" y="0"/>
                      <a:pt x="105" y="1"/>
                      <a:pt x="142" y="18"/>
                    </a:cubicBezTo>
                    <a:cubicBezTo>
                      <a:pt x="179" y="35"/>
                      <a:pt x="207" y="65"/>
                      <a:pt x="222" y="103"/>
                    </a:cubicBezTo>
                    <a:cubicBezTo>
                      <a:pt x="228" y="120"/>
                      <a:pt x="219" y="139"/>
                      <a:pt x="202" y="146"/>
                    </a:cubicBezTo>
                    <a:cubicBezTo>
                      <a:pt x="198" y="147"/>
                      <a:pt x="194" y="148"/>
                      <a:pt x="190" y="148"/>
                    </a:cubicBez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13" name="图片 396" descr=""/>
            <p:cNvPicPr/>
            <p:nvPr/>
          </p:nvPicPr>
          <p:blipFill>
            <a:blip r:embed="rId7"/>
            <a:stretch/>
          </p:blipFill>
          <p:spPr>
            <a:xfrm>
              <a:off x="9588960" y="4217400"/>
              <a:ext cx="218160" cy="129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4" name="图片 397" descr=""/>
            <p:cNvPicPr/>
            <p:nvPr/>
          </p:nvPicPr>
          <p:blipFill>
            <a:blip r:embed="rId8"/>
            <a:stretch/>
          </p:blipFill>
          <p:spPr>
            <a:xfrm>
              <a:off x="9342720" y="4184640"/>
              <a:ext cx="147600" cy="190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5" name="矩形 398"/>
            <p:cNvSpPr/>
            <p:nvPr/>
          </p:nvSpPr>
          <p:spPr>
            <a:xfrm>
              <a:off x="9250560" y="3849480"/>
              <a:ext cx="926280" cy="672840"/>
            </a:xfrm>
            <a:prstGeom prst="rect">
              <a:avLst/>
            </a:prstGeom>
            <a:noFill/>
            <a:ln w="12700">
              <a:solidFill>
                <a:srgbClr val="a3a3a3"/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16" name="图片 399" descr=""/>
            <p:cNvPicPr/>
            <p:nvPr/>
          </p:nvPicPr>
          <p:blipFill>
            <a:blip r:embed="rId9"/>
            <a:stretch/>
          </p:blipFill>
          <p:spPr>
            <a:xfrm>
              <a:off x="9317880" y="3974040"/>
              <a:ext cx="222840" cy="160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7" name="图片 400" descr=""/>
            <p:cNvPicPr/>
            <p:nvPr/>
          </p:nvPicPr>
          <p:blipFill>
            <a:blip r:embed="rId10"/>
            <a:stretch/>
          </p:blipFill>
          <p:spPr>
            <a:xfrm>
              <a:off x="9586800" y="3977640"/>
              <a:ext cx="222840" cy="160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8" name="图片 401" descr=""/>
            <p:cNvPicPr/>
            <p:nvPr/>
          </p:nvPicPr>
          <p:blipFill>
            <a:blip r:embed="rId11"/>
            <a:stretch/>
          </p:blipFill>
          <p:spPr>
            <a:xfrm>
              <a:off x="9842400" y="4085640"/>
              <a:ext cx="144000" cy="209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9" name="文本框 402"/>
            <p:cNvSpPr/>
            <p:nvPr/>
          </p:nvSpPr>
          <p:spPr>
            <a:xfrm>
              <a:off x="9405000" y="4374000"/>
              <a:ext cx="506880" cy="15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zh-CN" sz="10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园区物联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320" name="组合 412"/>
          <p:cNvGrpSpPr/>
          <p:nvPr/>
        </p:nvGrpSpPr>
        <p:grpSpPr>
          <a:xfrm>
            <a:off x="10251360" y="3848040"/>
            <a:ext cx="844560" cy="676440"/>
            <a:chOff x="10251360" y="3848040"/>
            <a:chExt cx="844560" cy="676440"/>
          </a:xfrm>
        </p:grpSpPr>
        <p:pic>
          <p:nvPicPr>
            <p:cNvPr id="321" name="图片 413" descr=""/>
            <p:cNvPicPr/>
            <p:nvPr/>
          </p:nvPicPr>
          <p:blipFill>
            <a:blip r:embed="rId12"/>
            <a:stretch/>
          </p:blipFill>
          <p:spPr>
            <a:xfrm>
              <a:off x="10390680" y="3953160"/>
              <a:ext cx="213480" cy="191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2" name="图片 414" descr="笔记本电脑.png"/>
            <p:cNvPicPr/>
            <p:nvPr/>
          </p:nvPicPr>
          <p:blipFill>
            <a:blip r:embed="rId13"/>
            <a:stretch/>
          </p:blipFill>
          <p:spPr>
            <a:xfrm>
              <a:off x="10764000" y="3987720"/>
              <a:ext cx="198360" cy="135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3" name="图片 415" descr="无线网卡-蓝.png"/>
            <p:cNvPicPr/>
            <p:nvPr/>
          </p:nvPicPr>
          <p:blipFill>
            <a:blip r:embed="rId14"/>
            <a:stretch/>
          </p:blipFill>
          <p:spPr>
            <a:xfrm>
              <a:off x="10783440" y="4202280"/>
              <a:ext cx="170640" cy="145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4" name="图片 416" descr=""/>
            <p:cNvPicPr/>
            <p:nvPr/>
          </p:nvPicPr>
          <p:blipFill>
            <a:blip r:embed="rId15"/>
            <a:stretch/>
          </p:blipFill>
          <p:spPr>
            <a:xfrm>
              <a:off x="10429920" y="4221720"/>
              <a:ext cx="76680" cy="117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5" name="矩形 417"/>
            <p:cNvSpPr/>
            <p:nvPr/>
          </p:nvSpPr>
          <p:spPr>
            <a:xfrm>
              <a:off x="10251360" y="3848040"/>
              <a:ext cx="844560" cy="672840"/>
            </a:xfrm>
            <a:prstGeom prst="rect">
              <a:avLst/>
            </a:prstGeom>
            <a:noFill/>
            <a:ln w="12700">
              <a:solidFill>
                <a:srgbClr val="a3a3a3"/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文本框 418"/>
            <p:cNvSpPr/>
            <p:nvPr/>
          </p:nvSpPr>
          <p:spPr>
            <a:xfrm>
              <a:off x="10365840" y="4372560"/>
              <a:ext cx="616680" cy="15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zh-CN" sz="10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办公</a:t>
              </a:r>
              <a:r>
                <a:rPr b="0" lang="en-US" sz="10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/</a:t>
              </a:r>
              <a:r>
                <a:rPr b="0" lang="zh-CN" sz="10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会议</a:t>
              </a:r>
              <a:endParaRPr b="0" lang="en-US" sz="1000" spc="-1" strike="noStrike">
                <a:latin typeface="Arial"/>
              </a:endParaRPr>
            </a:p>
          </p:txBody>
        </p:sp>
      </p:grpSp>
      <p:pic>
        <p:nvPicPr>
          <p:cNvPr id="327" name="图片 276" descr=""/>
          <p:cNvPicPr/>
          <p:nvPr/>
        </p:nvPicPr>
        <p:blipFill>
          <a:blip r:embed="rId16">
            <a:biLevel thresh="50000"/>
          </a:blip>
          <a:stretch/>
        </p:blipFill>
        <p:spPr>
          <a:xfrm>
            <a:off x="5833800" y="3309120"/>
            <a:ext cx="264960" cy="121320"/>
          </a:xfrm>
          <a:prstGeom prst="rect">
            <a:avLst/>
          </a:prstGeom>
          <a:ln w="0">
            <a:noFill/>
          </a:ln>
        </p:spPr>
      </p:pic>
      <p:grpSp>
        <p:nvGrpSpPr>
          <p:cNvPr id="328" name="组合 277"/>
          <p:cNvGrpSpPr/>
          <p:nvPr/>
        </p:nvGrpSpPr>
        <p:grpSpPr>
          <a:xfrm>
            <a:off x="5878440" y="3447000"/>
            <a:ext cx="162720" cy="82440"/>
            <a:chOff x="5878440" y="3447000"/>
            <a:chExt cx="162720" cy="82440"/>
          </a:xfrm>
        </p:grpSpPr>
        <p:sp>
          <p:nvSpPr>
            <p:cNvPr id="329" name="Freeform 451"/>
            <p:cNvSpPr/>
            <p:nvPr/>
          </p:nvSpPr>
          <p:spPr>
            <a:xfrm rot="5400000">
              <a:off x="5942520" y="3430800"/>
              <a:ext cx="34560" cy="162720"/>
            </a:xfrm>
            <a:custGeom>
              <a:avLst/>
              <a:gdLst/>
              <a:ahLst/>
              <a:rect l="l" t="t" r="r" b="b"/>
              <a:pathLst>
                <a:path w="269" h="949">
                  <a:moveTo>
                    <a:pt x="38" y="949"/>
                  </a:moveTo>
                  <a:lnTo>
                    <a:pt x="38" y="949"/>
                  </a:lnTo>
                  <a:cubicBezTo>
                    <a:pt x="28" y="949"/>
                    <a:pt x="19" y="945"/>
                    <a:pt x="12" y="938"/>
                  </a:cubicBezTo>
                  <a:cubicBezTo>
                    <a:pt x="0" y="924"/>
                    <a:pt x="2" y="903"/>
                    <a:pt x="16" y="891"/>
                  </a:cubicBezTo>
                  <a:cubicBezTo>
                    <a:pt x="134" y="788"/>
                    <a:pt x="202" y="637"/>
                    <a:pt x="202" y="476"/>
                  </a:cubicBezTo>
                  <a:cubicBezTo>
                    <a:pt x="202" y="315"/>
                    <a:pt x="134" y="164"/>
                    <a:pt x="16" y="62"/>
                  </a:cubicBezTo>
                  <a:cubicBezTo>
                    <a:pt x="2" y="50"/>
                    <a:pt x="0" y="29"/>
                    <a:pt x="12" y="15"/>
                  </a:cubicBezTo>
                  <a:cubicBezTo>
                    <a:pt x="24" y="1"/>
                    <a:pt x="46" y="0"/>
                    <a:pt x="59" y="12"/>
                  </a:cubicBezTo>
                  <a:cubicBezTo>
                    <a:pt x="193" y="127"/>
                    <a:pt x="269" y="296"/>
                    <a:pt x="269" y="476"/>
                  </a:cubicBezTo>
                  <a:cubicBezTo>
                    <a:pt x="269" y="657"/>
                    <a:pt x="193" y="826"/>
                    <a:pt x="59" y="941"/>
                  </a:cubicBezTo>
                  <a:cubicBezTo>
                    <a:pt x="53" y="946"/>
                    <a:pt x="45" y="949"/>
                    <a:pt x="38" y="949"/>
                  </a:cubicBezTo>
                  <a:close/>
                </a:path>
              </a:pathLst>
            </a:custGeom>
            <a:solidFill>
              <a:srgbClr val="1d1d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Freeform 452"/>
            <p:cNvSpPr/>
            <p:nvPr/>
          </p:nvSpPr>
          <p:spPr>
            <a:xfrm rot="5400000">
              <a:off x="5945760" y="3425040"/>
              <a:ext cx="27000" cy="120600"/>
            </a:xfrm>
            <a:custGeom>
              <a:avLst/>
              <a:gdLst/>
              <a:ahLst/>
              <a:rect l="l" t="t" r="r" b="b"/>
              <a:pathLst>
                <a:path w="213" h="703">
                  <a:moveTo>
                    <a:pt x="37" y="703"/>
                  </a:moveTo>
                  <a:lnTo>
                    <a:pt x="37" y="703"/>
                  </a:lnTo>
                  <a:cubicBezTo>
                    <a:pt x="28" y="703"/>
                    <a:pt x="18" y="699"/>
                    <a:pt x="12" y="691"/>
                  </a:cubicBezTo>
                  <a:cubicBezTo>
                    <a:pt x="0" y="677"/>
                    <a:pt x="1" y="656"/>
                    <a:pt x="15" y="644"/>
                  </a:cubicBezTo>
                  <a:cubicBezTo>
                    <a:pt x="98" y="572"/>
                    <a:pt x="146" y="466"/>
                    <a:pt x="146" y="353"/>
                  </a:cubicBezTo>
                  <a:cubicBezTo>
                    <a:pt x="146" y="240"/>
                    <a:pt x="98" y="134"/>
                    <a:pt x="15" y="62"/>
                  </a:cubicBezTo>
                  <a:cubicBezTo>
                    <a:pt x="1" y="50"/>
                    <a:pt x="0" y="29"/>
                    <a:pt x="12" y="15"/>
                  </a:cubicBezTo>
                  <a:cubicBezTo>
                    <a:pt x="24" y="2"/>
                    <a:pt x="45" y="0"/>
                    <a:pt x="59" y="12"/>
                  </a:cubicBezTo>
                  <a:cubicBezTo>
                    <a:pt x="157" y="96"/>
                    <a:pt x="213" y="221"/>
                    <a:pt x="213" y="353"/>
                  </a:cubicBezTo>
                  <a:cubicBezTo>
                    <a:pt x="213" y="486"/>
                    <a:pt x="157" y="610"/>
                    <a:pt x="59" y="695"/>
                  </a:cubicBezTo>
                  <a:cubicBezTo>
                    <a:pt x="52" y="700"/>
                    <a:pt x="45" y="703"/>
                    <a:pt x="37" y="703"/>
                  </a:cubicBezTo>
                  <a:close/>
                </a:path>
              </a:pathLst>
            </a:custGeom>
            <a:solidFill>
              <a:srgbClr val="1d1d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Freeform 453"/>
            <p:cNvSpPr/>
            <p:nvPr/>
          </p:nvSpPr>
          <p:spPr>
            <a:xfrm rot="5400000">
              <a:off x="5948280" y="3417840"/>
              <a:ext cx="22680" cy="81000"/>
            </a:xfrm>
            <a:custGeom>
              <a:avLst/>
              <a:gdLst/>
              <a:ahLst/>
              <a:rect l="l" t="t" r="r" b="b"/>
              <a:pathLst>
                <a:path w="177" h="472">
                  <a:moveTo>
                    <a:pt x="38" y="472"/>
                  </a:moveTo>
                  <a:lnTo>
                    <a:pt x="38" y="472"/>
                  </a:lnTo>
                  <a:cubicBezTo>
                    <a:pt x="27" y="472"/>
                    <a:pt x="17" y="467"/>
                    <a:pt x="10" y="457"/>
                  </a:cubicBezTo>
                  <a:cubicBezTo>
                    <a:pt x="0" y="442"/>
                    <a:pt x="4" y="421"/>
                    <a:pt x="20" y="411"/>
                  </a:cubicBezTo>
                  <a:cubicBezTo>
                    <a:pt x="77" y="373"/>
                    <a:pt x="111" y="309"/>
                    <a:pt x="111" y="238"/>
                  </a:cubicBezTo>
                  <a:cubicBezTo>
                    <a:pt x="111" y="168"/>
                    <a:pt x="77" y="103"/>
                    <a:pt x="20" y="66"/>
                  </a:cubicBezTo>
                  <a:cubicBezTo>
                    <a:pt x="5" y="56"/>
                    <a:pt x="0" y="35"/>
                    <a:pt x="11" y="20"/>
                  </a:cubicBezTo>
                  <a:cubicBezTo>
                    <a:pt x="21" y="4"/>
                    <a:pt x="41" y="0"/>
                    <a:pt x="57" y="10"/>
                  </a:cubicBezTo>
                  <a:cubicBezTo>
                    <a:pt x="132" y="60"/>
                    <a:pt x="177" y="145"/>
                    <a:pt x="177" y="238"/>
                  </a:cubicBezTo>
                  <a:cubicBezTo>
                    <a:pt x="177" y="331"/>
                    <a:pt x="132" y="417"/>
                    <a:pt x="57" y="466"/>
                  </a:cubicBezTo>
                  <a:cubicBezTo>
                    <a:pt x="51" y="470"/>
                    <a:pt x="45" y="472"/>
                    <a:pt x="38" y="472"/>
                  </a:cubicBezTo>
                  <a:close/>
                </a:path>
              </a:pathLst>
            </a:custGeom>
            <a:solidFill>
              <a:srgbClr val="1d1d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32" name="图片 276" descr=""/>
          <p:cNvPicPr/>
          <p:nvPr/>
        </p:nvPicPr>
        <p:blipFill>
          <a:blip r:embed="rId17">
            <a:biLevel thresh="50000"/>
          </a:blip>
          <a:stretch/>
        </p:blipFill>
        <p:spPr>
          <a:xfrm>
            <a:off x="6390720" y="3309120"/>
            <a:ext cx="264960" cy="121320"/>
          </a:xfrm>
          <a:prstGeom prst="rect">
            <a:avLst/>
          </a:prstGeom>
          <a:ln w="0">
            <a:noFill/>
          </a:ln>
        </p:spPr>
      </p:pic>
      <p:grpSp>
        <p:nvGrpSpPr>
          <p:cNvPr id="333" name="组合 277"/>
          <p:cNvGrpSpPr/>
          <p:nvPr/>
        </p:nvGrpSpPr>
        <p:grpSpPr>
          <a:xfrm>
            <a:off x="6435360" y="3447000"/>
            <a:ext cx="162720" cy="82440"/>
            <a:chOff x="6435360" y="3447000"/>
            <a:chExt cx="162720" cy="82440"/>
          </a:xfrm>
        </p:grpSpPr>
        <p:sp>
          <p:nvSpPr>
            <p:cNvPr id="334" name="Freeform 451"/>
            <p:cNvSpPr/>
            <p:nvPr/>
          </p:nvSpPr>
          <p:spPr>
            <a:xfrm rot="5400000">
              <a:off x="6499440" y="3430800"/>
              <a:ext cx="34560" cy="162720"/>
            </a:xfrm>
            <a:custGeom>
              <a:avLst/>
              <a:gdLst/>
              <a:ahLst/>
              <a:rect l="l" t="t" r="r" b="b"/>
              <a:pathLst>
                <a:path w="269" h="949">
                  <a:moveTo>
                    <a:pt x="38" y="949"/>
                  </a:moveTo>
                  <a:lnTo>
                    <a:pt x="38" y="949"/>
                  </a:lnTo>
                  <a:cubicBezTo>
                    <a:pt x="28" y="949"/>
                    <a:pt x="19" y="945"/>
                    <a:pt x="12" y="938"/>
                  </a:cubicBezTo>
                  <a:cubicBezTo>
                    <a:pt x="0" y="924"/>
                    <a:pt x="2" y="903"/>
                    <a:pt x="16" y="891"/>
                  </a:cubicBezTo>
                  <a:cubicBezTo>
                    <a:pt x="134" y="788"/>
                    <a:pt x="202" y="637"/>
                    <a:pt x="202" y="476"/>
                  </a:cubicBezTo>
                  <a:cubicBezTo>
                    <a:pt x="202" y="315"/>
                    <a:pt x="134" y="164"/>
                    <a:pt x="16" y="62"/>
                  </a:cubicBezTo>
                  <a:cubicBezTo>
                    <a:pt x="2" y="50"/>
                    <a:pt x="0" y="29"/>
                    <a:pt x="12" y="15"/>
                  </a:cubicBezTo>
                  <a:cubicBezTo>
                    <a:pt x="24" y="1"/>
                    <a:pt x="46" y="0"/>
                    <a:pt x="59" y="12"/>
                  </a:cubicBezTo>
                  <a:cubicBezTo>
                    <a:pt x="193" y="127"/>
                    <a:pt x="269" y="296"/>
                    <a:pt x="269" y="476"/>
                  </a:cubicBezTo>
                  <a:cubicBezTo>
                    <a:pt x="269" y="657"/>
                    <a:pt x="193" y="826"/>
                    <a:pt x="59" y="941"/>
                  </a:cubicBezTo>
                  <a:cubicBezTo>
                    <a:pt x="53" y="946"/>
                    <a:pt x="45" y="949"/>
                    <a:pt x="38" y="949"/>
                  </a:cubicBezTo>
                  <a:close/>
                </a:path>
              </a:pathLst>
            </a:custGeom>
            <a:solidFill>
              <a:srgbClr val="1d1d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Freeform 452"/>
            <p:cNvSpPr/>
            <p:nvPr/>
          </p:nvSpPr>
          <p:spPr>
            <a:xfrm rot="5400000">
              <a:off x="6502680" y="3425040"/>
              <a:ext cx="27000" cy="120600"/>
            </a:xfrm>
            <a:custGeom>
              <a:avLst/>
              <a:gdLst/>
              <a:ahLst/>
              <a:rect l="l" t="t" r="r" b="b"/>
              <a:pathLst>
                <a:path w="213" h="703">
                  <a:moveTo>
                    <a:pt x="37" y="703"/>
                  </a:moveTo>
                  <a:lnTo>
                    <a:pt x="37" y="703"/>
                  </a:lnTo>
                  <a:cubicBezTo>
                    <a:pt x="28" y="703"/>
                    <a:pt x="18" y="699"/>
                    <a:pt x="12" y="691"/>
                  </a:cubicBezTo>
                  <a:cubicBezTo>
                    <a:pt x="0" y="677"/>
                    <a:pt x="1" y="656"/>
                    <a:pt x="15" y="644"/>
                  </a:cubicBezTo>
                  <a:cubicBezTo>
                    <a:pt x="98" y="572"/>
                    <a:pt x="146" y="466"/>
                    <a:pt x="146" y="353"/>
                  </a:cubicBezTo>
                  <a:cubicBezTo>
                    <a:pt x="146" y="240"/>
                    <a:pt x="98" y="134"/>
                    <a:pt x="15" y="62"/>
                  </a:cubicBezTo>
                  <a:cubicBezTo>
                    <a:pt x="1" y="50"/>
                    <a:pt x="0" y="29"/>
                    <a:pt x="12" y="15"/>
                  </a:cubicBezTo>
                  <a:cubicBezTo>
                    <a:pt x="24" y="2"/>
                    <a:pt x="45" y="0"/>
                    <a:pt x="59" y="12"/>
                  </a:cubicBezTo>
                  <a:cubicBezTo>
                    <a:pt x="157" y="96"/>
                    <a:pt x="213" y="221"/>
                    <a:pt x="213" y="353"/>
                  </a:cubicBezTo>
                  <a:cubicBezTo>
                    <a:pt x="213" y="486"/>
                    <a:pt x="157" y="610"/>
                    <a:pt x="59" y="695"/>
                  </a:cubicBezTo>
                  <a:cubicBezTo>
                    <a:pt x="52" y="700"/>
                    <a:pt x="45" y="703"/>
                    <a:pt x="37" y="703"/>
                  </a:cubicBezTo>
                  <a:close/>
                </a:path>
              </a:pathLst>
            </a:custGeom>
            <a:solidFill>
              <a:srgbClr val="1d1d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Freeform 453"/>
            <p:cNvSpPr/>
            <p:nvPr/>
          </p:nvSpPr>
          <p:spPr>
            <a:xfrm rot="5400000">
              <a:off x="6505200" y="3417840"/>
              <a:ext cx="22680" cy="81000"/>
            </a:xfrm>
            <a:custGeom>
              <a:avLst/>
              <a:gdLst/>
              <a:ahLst/>
              <a:rect l="l" t="t" r="r" b="b"/>
              <a:pathLst>
                <a:path w="177" h="472">
                  <a:moveTo>
                    <a:pt x="38" y="472"/>
                  </a:moveTo>
                  <a:lnTo>
                    <a:pt x="38" y="472"/>
                  </a:lnTo>
                  <a:cubicBezTo>
                    <a:pt x="27" y="472"/>
                    <a:pt x="17" y="467"/>
                    <a:pt x="10" y="457"/>
                  </a:cubicBezTo>
                  <a:cubicBezTo>
                    <a:pt x="0" y="442"/>
                    <a:pt x="4" y="421"/>
                    <a:pt x="20" y="411"/>
                  </a:cubicBezTo>
                  <a:cubicBezTo>
                    <a:pt x="77" y="373"/>
                    <a:pt x="111" y="309"/>
                    <a:pt x="111" y="238"/>
                  </a:cubicBezTo>
                  <a:cubicBezTo>
                    <a:pt x="111" y="168"/>
                    <a:pt x="77" y="103"/>
                    <a:pt x="20" y="66"/>
                  </a:cubicBezTo>
                  <a:cubicBezTo>
                    <a:pt x="5" y="56"/>
                    <a:pt x="0" y="35"/>
                    <a:pt x="11" y="20"/>
                  </a:cubicBezTo>
                  <a:cubicBezTo>
                    <a:pt x="21" y="4"/>
                    <a:pt x="41" y="0"/>
                    <a:pt x="57" y="10"/>
                  </a:cubicBezTo>
                  <a:cubicBezTo>
                    <a:pt x="132" y="60"/>
                    <a:pt x="177" y="145"/>
                    <a:pt x="177" y="238"/>
                  </a:cubicBezTo>
                  <a:cubicBezTo>
                    <a:pt x="177" y="331"/>
                    <a:pt x="132" y="417"/>
                    <a:pt x="57" y="466"/>
                  </a:cubicBezTo>
                  <a:cubicBezTo>
                    <a:pt x="51" y="470"/>
                    <a:pt x="45" y="472"/>
                    <a:pt x="38" y="472"/>
                  </a:cubicBezTo>
                  <a:close/>
                </a:path>
              </a:pathLst>
            </a:custGeom>
            <a:solidFill>
              <a:srgbClr val="1d1d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37" name="图片 429" descr=""/>
          <p:cNvPicPr/>
          <p:nvPr/>
        </p:nvPicPr>
        <p:blipFill>
          <a:blip r:embed="rId18">
            <a:biLevel thresh="50000"/>
          </a:blip>
          <a:stretch/>
        </p:blipFill>
        <p:spPr>
          <a:xfrm>
            <a:off x="8398800" y="3309120"/>
            <a:ext cx="358920" cy="145440"/>
          </a:xfrm>
          <a:prstGeom prst="rect">
            <a:avLst/>
          </a:prstGeom>
          <a:ln w="0">
            <a:noFill/>
          </a:ln>
        </p:spPr>
      </p:pic>
      <p:pic>
        <p:nvPicPr>
          <p:cNvPr id="338" name="图片 430" descr=""/>
          <p:cNvPicPr/>
          <p:nvPr/>
        </p:nvPicPr>
        <p:blipFill>
          <a:blip r:embed="rId19">
            <a:biLevel thresh="50000"/>
          </a:blip>
          <a:stretch/>
        </p:blipFill>
        <p:spPr>
          <a:xfrm>
            <a:off x="9123480" y="3309120"/>
            <a:ext cx="358920" cy="145440"/>
          </a:xfrm>
          <a:prstGeom prst="rect">
            <a:avLst/>
          </a:prstGeom>
          <a:ln w="0">
            <a:noFill/>
          </a:ln>
        </p:spPr>
      </p:pic>
      <p:pic>
        <p:nvPicPr>
          <p:cNvPr id="339" name="图片 276" descr=""/>
          <p:cNvPicPr/>
          <p:nvPr/>
        </p:nvPicPr>
        <p:blipFill>
          <a:blip r:embed="rId20">
            <a:biLevel thresh="50000"/>
          </a:blip>
          <a:stretch/>
        </p:blipFill>
        <p:spPr>
          <a:xfrm>
            <a:off x="9954000" y="3309120"/>
            <a:ext cx="264960" cy="121320"/>
          </a:xfrm>
          <a:prstGeom prst="rect">
            <a:avLst/>
          </a:prstGeom>
          <a:ln w="0">
            <a:noFill/>
          </a:ln>
        </p:spPr>
      </p:pic>
      <p:grpSp>
        <p:nvGrpSpPr>
          <p:cNvPr id="340" name="组合 277"/>
          <p:cNvGrpSpPr/>
          <p:nvPr/>
        </p:nvGrpSpPr>
        <p:grpSpPr>
          <a:xfrm>
            <a:off x="9998280" y="3447000"/>
            <a:ext cx="162720" cy="82440"/>
            <a:chOff x="9998280" y="3447000"/>
            <a:chExt cx="162720" cy="82440"/>
          </a:xfrm>
        </p:grpSpPr>
        <p:sp>
          <p:nvSpPr>
            <p:cNvPr id="341" name="Freeform 451"/>
            <p:cNvSpPr/>
            <p:nvPr/>
          </p:nvSpPr>
          <p:spPr>
            <a:xfrm rot="5400000">
              <a:off x="10062360" y="3430800"/>
              <a:ext cx="34560" cy="162720"/>
            </a:xfrm>
            <a:custGeom>
              <a:avLst/>
              <a:gdLst/>
              <a:ahLst/>
              <a:rect l="l" t="t" r="r" b="b"/>
              <a:pathLst>
                <a:path w="269" h="949">
                  <a:moveTo>
                    <a:pt x="38" y="949"/>
                  </a:moveTo>
                  <a:lnTo>
                    <a:pt x="38" y="949"/>
                  </a:lnTo>
                  <a:cubicBezTo>
                    <a:pt x="28" y="949"/>
                    <a:pt x="19" y="945"/>
                    <a:pt x="12" y="938"/>
                  </a:cubicBezTo>
                  <a:cubicBezTo>
                    <a:pt x="0" y="924"/>
                    <a:pt x="2" y="903"/>
                    <a:pt x="16" y="891"/>
                  </a:cubicBezTo>
                  <a:cubicBezTo>
                    <a:pt x="134" y="788"/>
                    <a:pt x="202" y="637"/>
                    <a:pt x="202" y="476"/>
                  </a:cubicBezTo>
                  <a:cubicBezTo>
                    <a:pt x="202" y="315"/>
                    <a:pt x="134" y="164"/>
                    <a:pt x="16" y="62"/>
                  </a:cubicBezTo>
                  <a:cubicBezTo>
                    <a:pt x="2" y="50"/>
                    <a:pt x="0" y="29"/>
                    <a:pt x="12" y="15"/>
                  </a:cubicBezTo>
                  <a:cubicBezTo>
                    <a:pt x="24" y="1"/>
                    <a:pt x="46" y="0"/>
                    <a:pt x="59" y="12"/>
                  </a:cubicBezTo>
                  <a:cubicBezTo>
                    <a:pt x="193" y="127"/>
                    <a:pt x="269" y="296"/>
                    <a:pt x="269" y="476"/>
                  </a:cubicBezTo>
                  <a:cubicBezTo>
                    <a:pt x="269" y="657"/>
                    <a:pt x="193" y="826"/>
                    <a:pt x="59" y="941"/>
                  </a:cubicBezTo>
                  <a:cubicBezTo>
                    <a:pt x="53" y="946"/>
                    <a:pt x="45" y="949"/>
                    <a:pt x="38" y="949"/>
                  </a:cubicBezTo>
                  <a:close/>
                </a:path>
              </a:pathLst>
            </a:custGeom>
            <a:solidFill>
              <a:srgbClr val="1d1d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Freeform 452"/>
            <p:cNvSpPr/>
            <p:nvPr/>
          </p:nvSpPr>
          <p:spPr>
            <a:xfrm rot="5400000">
              <a:off x="10065600" y="3425040"/>
              <a:ext cx="27000" cy="120600"/>
            </a:xfrm>
            <a:custGeom>
              <a:avLst/>
              <a:gdLst/>
              <a:ahLst/>
              <a:rect l="l" t="t" r="r" b="b"/>
              <a:pathLst>
                <a:path w="213" h="703">
                  <a:moveTo>
                    <a:pt x="37" y="703"/>
                  </a:moveTo>
                  <a:lnTo>
                    <a:pt x="37" y="703"/>
                  </a:lnTo>
                  <a:cubicBezTo>
                    <a:pt x="28" y="703"/>
                    <a:pt x="18" y="699"/>
                    <a:pt x="12" y="691"/>
                  </a:cubicBezTo>
                  <a:cubicBezTo>
                    <a:pt x="0" y="677"/>
                    <a:pt x="1" y="656"/>
                    <a:pt x="15" y="644"/>
                  </a:cubicBezTo>
                  <a:cubicBezTo>
                    <a:pt x="98" y="572"/>
                    <a:pt x="146" y="466"/>
                    <a:pt x="146" y="353"/>
                  </a:cubicBezTo>
                  <a:cubicBezTo>
                    <a:pt x="146" y="240"/>
                    <a:pt x="98" y="134"/>
                    <a:pt x="15" y="62"/>
                  </a:cubicBezTo>
                  <a:cubicBezTo>
                    <a:pt x="1" y="50"/>
                    <a:pt x="0" y="29"/>
                    <a:pt x="12" y="15"/>
                  </a:cubicBezTo>
                  <a:cubicBezTo>
                    <a:pt x="24" y="2"/>
                    <a:pt x="45" y="0"/>
                    <a:pt x="59" y="12"/>
                  </a:cubicBezTo>
                  <a:cubicBezTo>
                    <a:pt x="157" y="96"/>
                    <a:pt x="213" y="221"/>
                    <a:pt x="213" y="353"/>
                  </a:cubicBezTo>
                  <a:cubicBezTo>
                    <a:pt x="213" y="486"/>
                    <a:pt x="157" y="610"/>
                    <a:pt x="59" y="695"/>
                  </a:cubicBezTo>
                  <a:cubicBezTo>
                    <a:pt x="52" y="700"/>
                    <a:pt x="45" y="703"/>
                    <a:pt x="37" y="703"/>
                  </a:cubicBezTo>
                  <a:close/>
                </a:path>
              </a:pathLst>
            </a:custGeom>
            <a:solidFill>
              <a:srgbClr val="1d1d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Freeform 453"/>
            <p:cNvSpPr/>
            <p:nvPr/>
          </p:nvSpPr>
          <p:spPr>
            <a:xfrm rot="5400000">
              <a:off x="10068120" y="3417840"/>
              <a:ext cx="22680" cy="81000"/>
            </a:xfrm>
            <a:custGeom>
              <a:avLst/>
              <a:gdLst/>
              <a:ahLst/>
              <a:rect l="l" t="t" r="r" b="b"/>
              <a:pathLst>
                <a:path w="177" h="472">
                  <a:moveTo>
                    <a:pt x="38" y="472"/>
                  </a:moveTo>
                  <a:lnTo>
                    <a:pt x="38" y="472"/>
                  </a:lnTo>
                  <a:cubicBezTo>
                    <a:pt x="27" y="472"/>
                    <a:pt x="17" y="467"/>
                    <a:pt x="10" y="457"/>
                  </a:cubicBezTo>
                  <a:cubicBezTo>
                    <a:pt x="0" y="442"/>
                    <a:pt x="4" y="421"/>
                    <a:pt x="20" y="411"/>
                  </a:cubicBezTo>
                  <a:cubicBezTo>
                    <a:pt x="77" y="373"/>
                    <a:pt x="111" y="309"/>
                    <a:pt x="111" y="238"/>
                  </a:cubicBezTo>
                  <a:cubicBezTo>
                    <a:pt x="111" y="168"/>
                    <a:pt x="77" y="103"/>
                    <a:pt x="20" y="66"/>
                  </a:cubicBezTo>
                  <a:cubicBezTo>
                    <a:pt x="5" y="56"/>
                    <a:pt x="0" y="35"/>
                    <a:pt x="11" y="20"/>
                  </a:cubicBezTo>
                  <a:cubicBezTo>
                    <a:pt x="21" y="4"/>
                    <a:pt x="41" y="0"/>
                    <a:pt x="57" y="10"/>
                  </a:cubicBezTo>
                  <a:cubicBezTo>
                    <a:pt x="132" y="60"/>
                    <a:pt x="177" y="145"/>
                    <a:pt x="177" y="238"/>
                  </a:cubicBezTo>
                  <a:cubicBezTo>
                    <a:pt x="177" y="331"/>
                    <a:pt x="132" y="417"/>
                    <a:pt x="57" y="466"/>
                  </a:cubicBezTo>
                  <a:cubicBezTo>
                    <a:pt x="51" y="470"/>
                    <a:pt x="45" y="472"/>
                    <a:pt x="38" y="472"/>
                  </a:cubicBezTo>
                  <a:close/>
                </a:path>
              </a:pathLst>
            </a:custGeom>
            <a:solidFill>
              <a:srgbClr val="1d1d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44" name="图片 276" descr=""/>
          <p:cNvPicPr/>
          <p:nvPr/>
        </p:nvPicPr>
        <p:blipFill>
          <a:blip r:embed="rId21">
            <a:biLevel thresh="50000"/>
          </a:blip>
          <a:stretch/>
        </p:blipFill>
        <p:spPr>
          <a:xfrm>
            <a:off x="10417320" y="3309120"/>
            <a:ext cx="264960" cy="121320"/>
          </a:xfrm>
          <a:prstGeom prst="rect">
            <a:avLst/>
          </a:prstGeom>
          <a:ln w="0">
            <a:noFill/>
          </a:ln>
        </p:spPr>
      </p:pic>
      <p:grpSp>
        <p:nvGrpSpPr>
          <p:cNvPr id="345" name="组合 277"/>
          <p:cNvGrpSpPr/>
          <p:nvPr/>
        </p:nvGrpSpPr>
        <p:grpSpPr>
          <a:xfrm>
            <a:off x="10461600" y="3447000"/>
            <a:ext cx="162720" cy="82440"/>
            <a:chOff x="10461600" y="3447000"/>
            <a:chExt cx="162720" cy="82440"/>
          </a:xfrm>
        </p:grpSpPr>
        <p:sp>
          <p:nvSpPr>
            <p:cNvPr id="346" name="Freeform 451"/>
            <p:cNvSpPr/>
            <p:nvPr/>
          </p:nvSpPr>
          <p:spPr>
            <a:xfrm rot="5400000">
              <a:off x="10525680" y="3430800"/>
              <a:ext cx="34560" cy="162720"/>
            </a:xfrm>
            <a:custGeom>
              <a:avLst/>
              <a:gdLst/>
              <a:ahLst/>
              <a:rect l="l" t="t" r="r" b="b"/>
              <a:pathLst>
                <a:path w="269" h="949">
                  <a:moveTo>
                    <a:pt x="38" y="949"/>
                  </a:moveTo>
                  <a:lnTo>
                    <a:pt x="38" y="949"/>
                  </a:lnTo>
                  <a:cubicBezTo>
                    <a:pt x="28" y="949"/>
                    <a:pt x="19" y="945"/>
                    <a:pt x="12" y="938"/>
                  </a:cubicBezTo>
                  <a:cubicBezTo>
                    <a:pt x="0" y="924"/>
                    <a:pt x="2" y="903"/>
                    <a:pt x="16" y="891"/>
                  </a:cubicBezTo>
                  <a:cubicBezTo>
                    <a:pt x="134" y="788"/>
                    <a:pt x="202" y="637"/>
                    <a:pt x="202" y="476"/>
                  </a:cubicBezTo>
                  <a:cubicBezTo>
                    <a:pt x="202" y="315"/>
                    <a:pt x="134" y="164"/>
                    <a:pt x="16" y="62"/>
                  </a:cubicBezTo>
                  <a:cubicBezTo>
                    <a:pt x="2" y="50"/>
                    <a:pt x="0" y="29"/>
                    <a:pt x="12" y="15"/>
                  </a:cubicBezTo>
                  <a:cubicBezTo>
                    <a:pt x="24" y="1"/>
                    <a:pt x="46" y="0"/>
                    <a:pt x="59" y="12"/>
                  </a:cubicBezTo>
                  <a:cubicBezTo>
                    <a:pt x="193" y="127"/>
                    <a:pt x="269" y="296"/>
                    <a:pt x="269" y="476"/>
                  </a:cubicBezTo>
                  <a:cubicBezTo>
                    <a:pt x="269" y="657"/>
                    <a:pt x="193" y="826"/>
                    <a:pt x="59" y="941"/>
                  </a:cubicBezTo>
                  <a:cubicBezTo>
                    <a:pt x="53" y="946"/>
                    <a:pt x="45" y="949"/>
                    <a:pt x="38" y="949"/>
                  </a:cubicBezTo>
                  <a:close/>
                </a:path>
              </a:pathLst>
            </a:custGeom>
            <a:solidFill>
              <a:srgbClr val="1d1d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Freeform 452"/>
            <p:cNvSpPr/>
            <p:nvPr/>
          </p:nvSpPr>
          <p:spPr>
            <a:xfrm rot="5400000">
              <a:off x="10529280" y="3425040"/>
              <a:ext cx="27000" cy="120600"/>
            </a:xfrm>
            <a:custGeom>
              <a:avLst/>
              <a:gdLst/>
              <a:ahLst/>
              <a:rect l="l" t="t" r="r" b="b"/>
              <a:pathLst>
                <a:path w="213" h="703">
                  <a:moveTo>
                    <a:pt x="37" y="703"/>
                  </a:moveTo>
                  <a:lnTo>
                    <a:pt x="37" y="703"/>
                  </a:lnTo>
                  <a:cubicBezTo>
                    <a:pt x="28" y="703"/>
                    <a:pt x="18" y="699"/>
                    <a:pt x="12" y="691"/>
                  </a:cubicBezTo>
                  <a:cubicBezTo>
                    <a:pt x="0" y="677"/>
                    <a:pt x="1" y="656"/>
                    <a:pt x="15" y="644"/>
                  </a:cubicBezTo>
                  <a:cubicBezTo>
                    <a:pt x="98" y="572"/>
                    <a:pt x="146" y="466"/>
                    <a:pt x="146" y="353"/>
                  </a:cubicBezTo>
                  <a:cubicBezTo>
                    <a:pt x="146" y="240"/>
                    <a:pt x="98" y="134"/>
                    <a:pt x="15" y="62"/>
                  </a:cubicBezTo>
                  <a:cubicBezTo>
                    <a:pt x="1" y="50"/>
                    <a:pt x="0" y="29"/>
                    <a:pt x="12" y="15"/>
                  </a:cubicBezTo>
                  <a:cubicBezTo>
                    <a:pt x="24" y="2"/>
                    <a:pt x="45" y="0"/>
                    <a:pt x="59" y="12"/>
                  </a:cubicBezTo>
                  <a:cubicBezTo>
                    <a:pt x="157" y="96"/>
                    <a:pt x="213" y="221"/>
                    <a:pt x="213" y="353"/>
                  </a:cubicBezTo>
                  <a:cubicBezTo>
                    <a:pt x="213" y="486"/>
                    <a:pt x="157" y="610"/>
                    <a:pt x="59" y="695"/>
                  </a:cubicBezTo>
                  <a:cubicBezTo>
                    <a:pt x="52" y="700"/>
                    <a:pt x="45" y="703"/>
                    <a:pt x="37" y="703"/>
                  </a:cubicBezTo>
                  <a:close/>
                </a:path>
              </a:pathLst>
            </a:custGeom>
            <a:solidFill>
              <a:srgbClr val="1d1d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Freeform 453"/>
            <p:cNvSpPr/>
            <p:nvPr/>
          </p:nvSpPr>
          <p:spPr>
            <a:xfrm rot="5400000">
              <a:off x="10531440" y="3417840"/>
              <a:ext cx="22680" cy="81000"/>
            </a:xfrm>
            <a:custGeom>
              <a:avLst/>
              <a:gdLst/>
              <a:ahLst/>
              <a:rect l="l" t="t" r="r" b="b"/>
              <a:pathLst>
                <a:path w="177" h="472">
                  <a:moveTo>
                    <a:pt x="38" y="472"/>
                  </a:moveTo>
                  <a:lnTo>
                    <a:pt x="38" y="472"/>
                  </a:lnTo>
                  <a:cubicBezTo>
                    <a:pt x="27" y="472"/>
                    <a:pt x="17" y="467"/>
                    <a:pt x="10" y="457"/>
                  </a:cubicBezTo>
                  <a:cubicBezTo>
                    <a:pt x="0" y="442"/>
                    <a:pt x="4" y="421"/>
                    <a:pt x="20" y="411"/>
                  </a:cubicBezTo>
                  <a:cubicBezTo>
                    <a:pt x="77" y="373"/>
                    <a:pt x="111" y="309"/>
                    <a:pt x="111" y="238"/>
                  </a:cubicBezTo>
                  <a:cubicBezTo>
                    <a:pt x="111" y="168"/>
                    <a:pt x="77" y="103"/>
                    <a:pt x="20" y="66"/>
                  </a:cubicBezTo>
                  <a:cubicBezTo>
                    <a:pt x="5" y="56"/>
                    <a:pt x="0" y="35"/>
                    <a:pt x="11" y="20"/>
                  </a:cubicBezTo>
                  <a:cubicBezTo>
                    <a:pt x="21" y="4"/>
                    <a:pt x="41" y="0"/>
                    <a:pt x="57" y="10"/>
                  </a:cubicBezTo>
                  <a:cubicBezTo>
                    <a:pt x="132" y="60"/>
                    <a:pt x="177" y="145"/>
                    <a:pt x="177" y="238"/>
                  </a:cubicBezTo>
                  <a:cubicBezTo>
                    <a:pt x="177" y="331"/>
                    <a:pt x="132" y="417"/>
                    <a:pt x="57" y="466"/>
                  </a:cubicBezTo>
                  <a:cubicBezTo>
                    <a:pt x="51" y="470"/>
                    <a:pt x="45" y="472"/>
                    <a:pt x="38" y="472"/>
                  </a:cubicBezTo>
                  <a:close/>
                </a:path>
              </a:pathLst>
            </a:custGeom>
            <a:solidFill>
              <a:srgbClr val="1d1d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9" name="文本框 441"/>
          <p:cNvSpPr/>
          <p:nvPr/>
        </p:nvSpPr>
        <p:spPr>
          <a:xfrm>
            <a:off x="5914080" y="3540600"/>
            <a:ext cx="7599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Wi-Fi6/6E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（内置网关）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0" name="文本框 442"/>
          <p:cNvSpPr/>
          <p:nvPr/>
        </p:nvSpPr>
        <p:spPr>
          <a:xfrm>
            <a:off x="8373960" y="3528360"/>
            <a:ext cx="11221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工业网关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/</a:t>
            </a:r>
            <a:r>
              <a:rPr b="0" lang="zh-CN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物联网关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1" name="矩形 443"/>
          <p:cNvSpPr/>
          <p:nvPr/>
        </p:nvSpPr>
        <p:spPr>
          <a:xfrm>
            <a:off x="7141320" y="2449440"/>
            <a:ext cx="691560" cy="266760"/>
          </a:xfrm>
          <a:prstGeom prst="rect">
            <a:avLst/>
          </a:prstGeom>
          <a:solidFill>
            <a:srgbClr val="d9d9d9"/>
          </a:solidFill>
          <a:ln w="1270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wrap="none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1d1d1a"/>
                </a:solidFill>
                <a:latin typeface="微软雅黑"/>
                <a:ea typeface="微软雅黑"/>
              </a:rPr>
              <a:t>A</a:t>
            </a:r>
            <a:r>
              <a:rPr b="0" lang="zh-CN" sz="1000" spc="-1" strike="noStrike">
                <a:solidFill>
                  <a:srgbClr val="1d1d1a"/>
                </a:solidFill>
                <a:latin typeface="微软雅黑"/>
                <a:ea typeface="微软雅黑"/>
              </a:rPr>
              <a:t>园区核心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2" name="矩形 444"/>
          <p:cNvSpPr/>
          <p:nvPr/>
        </p:nvSpPr>
        <p:spPr>
          <a:xfrm>
            <a:off x="6092640" y="2794320"/>
            <a:ext cx="967680" cy="266760"/>
          </a:xfrm>
          <a:prstGeom prst="rect">
            <a:avLst/>
          </a:prstGeom>
          <a:solidFill>
            <a:srgbClr val="d9d9d9"/>
          </a:solidFill>
          <a:ln w="1270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wrap="none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000" spc="-1" strike="noStrike">
                <a:solidFill>
                  <a:srgbClr val="1d1d1a"/>
                </a:solidFill>
                <a:latin typeface="微软雅黑"/>
                <a:ea typeface="微软雅黑"/>
              </a:rPr>
              <a:t>园区接入</a:t>
            </a:r>
            <a:r>
              <a:rPr b="0" lang="en-US" sz="1000" spc="-1" strike="noStrike">
                <a:solidFill>
                  <a:srgbClr val="1d1d1a"/>
                </a:solidFill>
                <a:latin typeface="微软雅黑"/>
                <a:ea typeface="微软雅黑"/>
              </a:rPr>
              <a:t>/</a:t>
            </a:r>
            <a:r>
              <a:rPr b="0" lang="zh-CN" sz="1000" spc="-1" strike="noStrike">
                <a:solidFill>
                  <a:srgbClr val="1d1d1a"/>
                </a:solidFill>
                <a:latin typeface="微软雅黑"/>
                <a:ea typeface="微软雅黑"/>
              </a:rPr>
              <a:t>汇聚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3" name="矩形 445"/>
          <p:cNvSpPr/>
          <p:nvPr/>
        </p:nvSpPr>
        <p:spPr>
          <a:xfrm>
            <a:off x="8166240" y="2839680"/>
            <a:ext cx="1053000" cy="249840"/>
          </a:xfrm>
          <a:prstGeom prst="rect">
            <a:avLst/>
          </a:prstGeom>
          <a:solidFill>
            <a:srgbClr val="d9d9d9"/>
          </a:solidFill>
          <a:ln w="1270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wrap="none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000" spc="-1" strike="noStrike">
                <a:solidFill>
                  <a:srgbClr val="1d1d1a"/>
                </a:solidFill>
                <a:latin typeface="微软雅黑"/>
                <a:ea typeface="微软雅黑"/>
              </a:rPr>
              <a:t>园区接入</a:t>
            </a:r>
            <a:r>
              <a:rPr b="0" lang="en-US" sz="1000" spc="-1" strike="noStrike">
                <a:solidFill>
                  <a:srgbClr val="1d1d1a"/>
                </a:solidFill>
                <a:latin typeface="微软雅黑"/>
                <a:ea typeface="微软雅黑"/>
              </a:rPr>
              <a:t>/</a:t>
            </a:r>
            <a:r>
              <a:rPr b="0" lang="zh-CN" sz="1000" spc="-1" strike="noStrike">
                <a:solidFill>
                  <a:srgbClr val="1d1d1a"/>
                </a:solidFill>
                <a:latin typeface="微软雅黑"/>
                <a:ea typeface="微软雅黑"/>
              </a:rPr>
              <a:t>汇聚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4" name="矩形 446"/>
          <p:cNvSpPr/>
          <p:nvPr/>
        </p:nvSpPr>
        <p:spPr>
          <a:xfrm>
            <a:off x="8059320" y="1990440"/>
            <a:ext cx="843120" cy="266760"/>
          </a:xfrm>
          <a:prstGeom prst="rect">
            <a:avLst/>
          </a:prstGeom>
          <a:solidFill>
            <a:srgbClr val="d9d9d9"/>
          </a:solidFill>
          <a:ln w="1270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wrap="none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000" spc="-1" strike="noStrike">
                <a:solidFill>
                  <a:srgbClr val="1d1d1a"/>
                </a:solidFill>
                <a:latin typeface="微软雅黑"/>
                <a:ea typeface="微软雅黑"/>
              </a:rPr>
              <a:t>跨园区骨干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5" name="直接连接符 447"/>
          <p:cNvSpPr/>
          <p:nvPr/>
        </p:nvSpPr>
        <p:spPr>
          <a:xfrm flipH="1">
            <a:off x="7486920" y="2257560"/>
            <a:ext cx="993960" cy="191520"/>
          </a:xfrm>
          <a:prstGeom prst="line">
            <a:avLst/>
          </a:prstGeom>
          <a:ln w="6350">
            <a:solidFill>
              <a:srgbClr val="a3a3a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直接连接符 448"/>
          <p:cNvSpPr/>
          <p:nvPr/>
        </p:nvSpPr>
        <p:spPr>
          <a:xfrm flipH="1">
            <a:off x="7060680" y="2716560"/>
            <a:ext cx="426240" cy="210960"/>
          </a:xfrm>
          <a:prstGeom prst="line">
            <a:avLst/>
          </a:prstGeom>
          <a:ln w="6350">
            <a:solidFill>
              <a:srgbClr val="a3a3a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直接连接符 449"/>
          <p:cNvSpPr/>
          <p:nvPr/>
        </p:nvSpPr>
        <p:spPr>
          <a:xfrm>
            <a:off x="7486920" y="2716560"/>
            <a:ext cx="679320" cy="248040"/>
          </a:xfrm>
          <a:prstGeom prst="line">
            <a:avLst/>
          </a:prstGeom>
          <a:ln w="6350">
            <a:solidFill>
              <a:srgbClr val="a3a3a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直接连接符 450"/>
          <p:cNvSpPr/>
          <p:nvPr/>
        </p:nvSpPr>
        <p:spPr>
          <a:xfrm flipV="1">
            <a:off x="5966280" y="3061440"/>
            <a:ext cx="610200" cy="247680"/>
          </a:xfrm>
          <a:prstGeom prst="line">
            <a:avLst/>
          </a:prstGeom>
          <a:ln w="6350">
            <a:solidFill>
              <a:srgbClr val="a3a3a3"/>
            </a:solidFill>
            <a:prstDash val="lg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直接连接符 451"/>
          <p:cNvSpPr/>
          <p:nvPr/>
        </p:nvSpPr>
        <p:spPr>
          <a:xfrm flipV="1">
            <a:off x="6523200" y="3061440"/>
            <a:ext cx="53280" cy="247680"/>
          </a:xfrm>
          <a:prstGeom prst="line">
            <a:avLst/>
          </a:prstGeom>
          <a:ln w="6350">
            <a:solidFill>
              <a:srgbClr val="a3a3a3"/>
            </a:solidFill>
            <a:prstDash val="lg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直接连接符 452"/>
          <p:cNvSpPr/>
          <p:nvPr/>
        </p:nvSpPr>
        <p:spPr>
          <a:xfrm flipH="1" flipV="1">
            <a:off x="6576480" y="3061440"/>
            <a:ext cx="662760" cy="126360"/>
          </a:xfrm>
          <a:prstGeom prst="line">
            <a:avLst/>
          </a:prstGeom>
          <a:ln w="6350">
            <a:solidFill>
              <a:srgbClr val="a3a3a3"/>
            </a:solidFill>
            <a:prstDash val="lg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直接连接符 453"/>
          <p:cNvSpPr/>
          <p:nvPr/>
        </p:nvSpPr>
        <p:spPr>
          <a:xfrm flipV="1">
            <a:off x="7745400" y="3089520"/>
            <a:ext cx="947520" cy="98280"/>
          </a:xfrm>
          <a:prstGeom prst="line">
            <a:avLst/>
          </a:prstGeom>
          <a:ln w="6350">
            <a:solidFill>
              <a:srgbClr val="a3a3a3"/>
            </a:solidFill>
            <a:prstDash val="lg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直接连接符 454"/>
          <p:cNvSpPr/>
          <p:nvPr/>
        </p:nvSpPr>
        <p:spPr>
          <a:xfrm flipV="1">
            <a:off x="8578440" y="3089520"/>
            <a:ext cx="114480" cy="219600"/>
          </a:xfrm>
          <a:prstGeom prst="line">
            <a:avLst/>
          </a:prstGeom>
          <a:ln w="6350">
            <a:solidFill>
              <a:srgbClr val="a3a3a3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直接连接符 455"/>
          <p:cNvSpPr/>
          <p:nvPr/>
        </p:nvSpPr>
        <p:spPr>
          <a:xfrm>
            <a:off x="8692920" y="3089520"/>
            <a:ext cx="610200" cy="219600"/>
          </a:xfrm>
          <a:prstGeom prst="line">
            <a:avLst/>
          </a:prstGeom>
          <a:ln w="6350">
            <a:solidFill>
              <a:srgbClr val="a3a3a3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直接连接符 456"/>
          <p:cNvSpPr/>
          <p:nvPr/>
        </p:nvSpPr>
        <p:spPr>
          <a:xfrm flipH="1">
            <a:off x="10086480" y="3103560"/>
            <a:ext cx="207000" cy="205560"/>
          </a:xfrm>
          <a:prstGeom prst="line">
            <a:avLst/>
          </a:prstGeom>
          <a:ln w="6350">
            <a:solidFill>
              <a:srgbClr val="a3a3a3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直接连接符 457"/>
          <p:cNvSpPr/>
          <p:nvPr/>
        </p:nvSpPr>
        <p:spPr>
          <a:xfrm>
            <a:off x="10293480" y="3103560"/>
            <a:ext cx="256320" cy="205560"/>
          </a:xfrm>
          <a:prstGeom prst="line">
            <a:avLst/>
          </a:prstGeom>
          <a:ln w="6350">
            <a:solidFill>
              <a:srgbClr val="a3a3a3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矩形 458"/>
          <p:cNvSpPr/>
          <p:nvPr/>
        </p:nvSpPr>
        <p:spPr>
          <a:xfrm>
            <a:off x="9140040" y="2435400"/>
            <a:ext cx="691560" cy="266760"/>
          </a:xfrm>
          <a:prstGeom prst="rect">
            <a:avLst/>
          </a:prstGeom>
          <a:solidFill>
            <a:srgbClr val="d9d9d9"/>
          </a:solidFill>
          <a:ln w="1270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wrap="none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1d1d1a"/>
                </a:solidFill>
                <a:latin typeface="微软雅黑"/>
                <a:ea typeface="微软雅黑"/>
              </a:rPr>
              <a:t>B</a:t>
            </a:r>
            <a:r>
              <a:rPr b="0" lang="zh-CN" sz="1000" spc="-1" strike="noStrike">
                <a:solidFill>
                  <a:srgbClr val="1d1d1a"/>
                </a:solidFill>
                <a:latin typeface="微软雅黑"/>
                <a:ea typeface="微软雅黑"/>
              </a:rPr>
              <a:t>园区核心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67" name="矩形 459"/>
          <p:cNvSpPr/>
          <p:nvPr/>
        </p:nvSpPr>
        <p:spPr>
          <a:xfrm>
            <a:off x="9766800" y="2853720"/>
            <a:ext cx="1053000" cy="249840"/>
          </a:xfrm>
          <a:prstGeom prst="rect">
            <a:avLst/>
          </a:prstGeom>
          <a:solidFill>
            <a:srgbClr val="d9d9d9"/>
          </a:solidFill>
          <a:ln w="1270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wrap="none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000" spc="-1" strike="noStrike">
                <a:solidFill>
                  <a:srgbClr val="1d1d1a"/>
                </a:solidFill>
                <a:latin typeface="微软雅黑"/>
                <a:ea typeface="微软雅黑"/>
              </a:rPr>
              <a:t>园区接入</a:t>
            </a:r>
            <a:r>
              <a:rPr b="0" lang="en-US" sz="1000" spc="-1" strike="noStrike">
                <a:solidFill>
                  <a:srgbClr val="1d1d1a"/>
                </a:solidFill>
                <a:latin typeface="微软雅黑"/>
                <a:ea typeface="微软雅黑"/>
              </a:rPr>
              <a:t>/</a:t>
            </a:r>
            <a:r>
              <a:rPr b="0" lang="zh-CN" sz="1000" spc="-1" strike="noStrike">
                <a:solidFill>
                  <a:srgbClr val="1d1d1a"/>
                </a:solidFill>
                <a:latin typeface="微软雅黑"/>
                <a:ea typeface="微软雅黑"/>
              </a:rPr>
              <a:t>汇聚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68" name="直接连接符 460"/>
          <p:cNvSpPr/>
          <p:nvPr/>
        </p:nvSpPr>
        <p:spPr>
          <a:xfrm>
            <a:off x="9485640" y="2702520"/>
            <a:ext cx="807840" cy="150840"/>
          </a:xfrm>
          <a:prstGeom prst="line">
            <a:avLst/>
          </a:prstGeom>
          <a:ln w="6350">
            <a:solidFill>
              <a:srgbClr val="a3a3a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直接连接符 461"/>
          <p:cNvSpPr/>
          <p:nvPr/>
        </p:nvSpPr>
        <p:spPr>
          <a:xfrm>
            <a:off x="8386920" y="2248200"/>
            <a:ext cx="1005120" cy="177480"/>
          </a:xfrm>
          <a:prstGeom prst="line">
            <a:avLst/>
          </a:prstGeom>
          <a:ln w="6350">
            <a:solidFill>
              <a:srgbClr val="a3a3a3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0" name="组合 462"/>
          <p:cNvGrpSpPr/>
          <p:nvPr/>
        </p:nvGrpSpPr>
        <p:grpSpPr>
          <a:xfrm>
            <a:off x="7468200" y="1257120"/>
            <a:ext cx="499320" cy="405000"/>
            <a:chOff x="7468200" y="1257120"/>
            <a:chExt cx="499320" cy="405000"/>
          </a:xfrm>
        </p:grpSpPr>
        <p:pic>
          <p:nvPicPr>
            <p:cNvPr id="371" name="图片 463" descr=""/>
            <p:cNvPicPr/>
            <p:nvPr/>
          </p:nvPicPr>
          <p:blipFill>
            <a:blip r:embed="rId22"/>
            <a:stretch/>
          </p:blipFill>
          <p:spPr>
            <a:xfrm>
              <a:off x="7468200" y="1551600"/>
              <a:ext cx="499320" cy="110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2" name="图片 464" descr=""/>
            <p:cNvPicPr/>
            <p:nvPr/>
          </p:nvPicPr>
          <p:blipFill>
            <a:blip r:embed="rId23"/>
            <a:stretch/>
          </p:blipFill>
          <p:spPr>
            <a:xfrm>
              <a:off x="7580160" y="1257120"/>
              <a:ext cx="275760" cy="300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73" name="TextBox 75"/>
          <p:cNvSpPr/>
          <p:nvPr/>
        </p:nvSpPr>
        <p:spPr>
          <a:xfrm>
            <a:off x="7093440" y="1056240"/>
            <a:ext cx="12034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1d1d1a"/>
                </a:solidFill>
                <a:latin typeface="Huawei Sans"/>
                <a:ea typeface="微软雅黑"/>
              </a:rPr>
              <a:t>Campus</a:t>
            </a:r>
            <a:r>
              <a:rPr b="0" lang="zh-CN" sz="1100" spc="-1" strike="noStrike">
                <a:solidFill>
                  <a:srgbClr val="1d1d1a"/>
                </a:solidFill>
                <a:latin typeface="Huawei Sans"/>
                <a:ea typeface="微软雅黑"/>
              </a:rPr>
              <a:t>控制器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74" name="组合 466"/>
          <p:cNvGrpSpPr/>
          <p:nvPr/>
        </p:nvGrpSpPr>
        <p:grpSpPr>
          <a:xfrm>
            <a:off x="8316360" y="1376280"/>
            <a:ext cx="518040" cy="272880"/>
            <a:chOff x="8316360" y="1376280"/>
            <a:chExt cx="518040" cy="272880"/>
          </a:xfrm>
        </p:grpSpPr>
        <p:pic>
          <p:nvPicPr>
            <p:cNvPr id="375" name="Picture 1939" descr="图片682"/>
            <p:cNvPicPr/>
            <p:nvPr/>
          </p:nvPicPr>
          <p:blipFill>
            <a:blip r:embed="rId24"/>
            <a:stretch/>
          </p:blipFill>
          <p:spPr>
            <a:xfrm>
              <a:off x="8316360" y="1376280"/>
              <a:ext cx="194400" cy="2728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376" name="Picture 1939" descr="图片682"/>
            <p:cNvPicPr/>
            <p:nvPr/>
          </p:nvPicPr>
          <p:blipFill>
            <a:blip r:embed="rId25"/>
            <a:stretch/>
          </p:blipFill>
          <p:spPr>
            <a:xfrm>
              <a:off x="8471880" y="1376280"/>
              <a:ext cx="194400" cy="2728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377" name="Picture 1939" descr="图片682"/>
            <p:cNvPicPr/>
            <p:nvPr/>
          </p:nvPicPr>
          <p:blipFill>
            <a:blip r:embed="rId26"/>
            <a:stretch/>
          </p:blipFill>
          <p:spPr>
            <a:xfrm>
              <a:off x="8640000" y="1376280"/>
              <a:ext cx="194400" cy="27288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378" name="TextBox 75"/>
          <p:cNvSpPr/>
          <p:nvPr/>
        </p:nvSpPr>
        <p:spPr>
          <a:xfrm>
            <a:off x="8351280" y="1117440"/>
            <a:ext cx="47376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1d1d1a"/>
                </a:solidFill>
                <a:latin typeface="Huawei Sans"/>
                <a:ea typeface="微软雅黑"/>
              </a:rPr>
              <a:t>AAA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379" name="图片 72" descr="交换机.png"/>
          <p:cNvPicPr/>
          <p:nvPr/>
        </p:nvPicPr>
        <p:blipFill>
          <a:blip r:embed="rId27"/>
          <a:stretch/>
        </p:blipFill>
        <p:spPr>
          <a:xfrm>
            <a:off x="6465960" y="1481040"/>
            <a:ext cx="488880" cy="360720"/>
          </a:xfrm>
          <a:prstGeom prst="rect">
            <a:avLst/>
          </a:prstGeom>
          <a:ln w="0">
            <a:noFill/>
          </a:ln>
        </p:spPr>
      </p:pic>
      <p:sp>
        <p:nvSpPr>
          <p:cNvPr id="380" name="TextBox 75"/>
          <p:cNvSpPr/>
          <p:nvPr/>
        </p:nvSpPr>
        <p:spPr>
          <a:xfrm>
            <a:off x="6171120" y="1309320"/>
            <a:ext cx="10789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1d1d1a"/>
                </a:solidFill>
                <a:latin typeface="Huawei Sans"/>
                <a:ea typeface="微软雅黑"/>
              </a:rPr>
              <a:t>DHCP Server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81" name="云形 473"/>
          <p:cNvSpPr/>
          <p:nvPr/>
        </p:nvSpPr>
        <p:spPr>
          <a:xfrm>
            <a:off x="9140400" y="1363680"/>
            <a:ext cx="1320480" cy="428760"/>
          </a:xfrm>
          <a:prstGeom prst="cloud">
            <a:avLst/>
          </a:prstGeom>
          <a:solidFill>
            <a:srgbClr val="ffe2c8"/>
          </a:solidFill>
          <a:ln w="12700">
            <a:solidFill>
              <a:srgbClr val="9393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TextBox 75"/>
          <p:cNvSpPr/>
          <p:nvPr/>
        </p:nvSpPr>
        <p:spPr>
          <a:xfrm>
            <a:off x="9320400" y="1456200"/>
            <a:ext cx="757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100" spc="-1" strike="noStrike">
                <a:solidFill>
                  <a:srgbClr val="1d1d1a"/>
                </a:solidFill>
                <a:latin typeface="Huawei Sans"/>
                <a:ea typeface="微软雅黑"/>
              </a:rPr>
              <a:t>监控</a:t>
            </a:r>
            <a:r>
              <a:rPr b="0" lang="en-US" sz="1100" spc="-1" strike="noStrike">
                <a:solidFill>
                  <a:srgbClr val="1d1d1a"/>
                </a:solidFill>
                <a:latin typeface="Huawei Sans"/>
                <a:ea typeface="微软雅黑"/>
              </a:rPr>
              <a:t>APP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83" name="任意多边形 475"/>
          <p:cNvSpPr/>
          <p:nvPr/>
        </p:nvSpPr>
        <p:spPr>
          <a:xfrm>
            <a:off x="6741720" y="1726920"/>
            <a:ext cx="1427760" cy="2298240"/>
          </a:xfrm>
          <a:custGeom>
            <a:avLst/>
            <a:gdLst/>
            <a:ahLst/>
            <a:rect l="l" t="t" r="r" b="b"/>
            <a:pathLst>
              <a:path w="1428135" h="2558265">
                <a:moveTo>
                  <a:pt x="30822" y="0"/>
                </a:moveTo>
                <a:cubicBezTo>
                  <a:pt x="732033" y="7705"/>
                  <a:pt x="1433244" y="15411"/>
                  <a:pt x="1428107" y="441788"/>
                </a:cubicBezTo>
                <a:cubicBezTo>
                  <a:pt x="1422970" y="868165"/>
                  <a:pt x="71919" y="2392166"/>
                  <a:pt x="0" y="2558265"/>
                </a:cubicBezTo>
              </a:path>
            </a:pathLst>
          </a:custGeom>
          <a:noFill/>
          <a:ln w="127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直接连接符 476"/>
          <p:cNvSpPr/>
          <p:nvPr/>
        </p:nvSpPr>
        <p:spPr>
          <a:xfrm>
            <a:off x="10546560" y="1827720"/>
            <a:ext cx="1198440" cy="360"/>
          </a:xfrm>
          <a:prstGeom prst="line">
            <a:avLst/>
          </a:prstGeom>
          <a:ln w="6350">
            <a:solidFill>
              <a:srgbClr val="e9002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文本框 477"/>
          <p:cNvSpPr/>
          <p:nvPr/>
        </p:nvSpPr>
        <p:spPr>
          <a:xfrm>
            <a:off x="10807560" y="1751760"/>
            <a:ext cx="561960" cy="167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100" spc="-1" strike="noStrike">
                <a:solidFill>
                  <a:srgbClr val="000000"/>
                </a:solidFill>
                <a:latin typeface="微软雅黑"/>
                <a:ea typeface="微软雅黑"/>
              </a:rPr>
              <a:t>地址分配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86" name="直接连接符 478"/>
          <p:cNvSpPr/>
          <p:nvPr/>
        </p:nvSpPr>
        <p:spPr>
          <a:xfrm>
            <a:off x="10546560" y="2113200"/>
            <a:ext cx="1198440" cy="360"/>
          </a:xfrm>
          <a:prstGeom prst="line">
            <a:avLst/>
          </a:prstGeom>
          <a:ln w="1270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文本框 479"/>
          <p:cNvSpPr/>
          <p:nvPr/>
        </p:nvSpPr>
        <p:spPr>
          <a:xfrm>
            <a:off x="10807560" y="2037240"/>
            <a:ext cx="561960" cy="167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100" spc="-1" strike="noStrike">
                <a:solidFill>
                  <a:srgbClr val="000000"/>
                </a:solidFill>
                <a:latin typeface="微软雅黑"/>
                <a:ea typeface="微软雅黑"/>
              </a:rPr>
              <a:t>认证授权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88" name="任意多边形 480"/>
          <p:cNvSpPr/>
          <p:nvPr/>
        </p:nvSpPr>
        <p:spPr>
          <a:xfrm>
            <a:off x="6863760" y="1578240"/>
            <a:ext cx="1739880" cy="2482920"/>
          </a:xfrm>
          <a:custGeom>
            <a:avLst/>
            <a:gdLst/>
            <a:ahLst/>
            <a:rect l="l" t="t" r="r" b="b"/>
            <a:pathLst>
              <a:path w="1740307" h="2763748">
                <a:moveTo>
                  <a:pt x="1705510" y="0"/>
                </a:moveTo>
                <a:cubicBezTo>
                  <a:pt x="1718352" y="346753"/>
                  <a:pt x="1835649" y="340758"/>
                  <a:pt x="1551397" y="801383"/>
                </a:cubicBezTo>
                <a:cubicBezTo>
                  <a:pt x="1267145" y="1262008"/>
                  <a:pt x="205483" y="2628472"/>
                  <a:pt x="0" y="2763748"/>
                </a:cubicBezTo>
              </a:path>
            </a:pathLst>
          </a:custGeom>
          <a:noFill/>
          <a:ln w="1270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直接连接符 481"/>
          <p:cNvSpPr/>
          <p:nvPr/>
        </p:nvSpPr>
        <p:spPr>
          <a:xfrm>
            <a:off x="10546560" y="2408400"/>
            <a:ext cx="1198440" cy="360"/>
          </a:xfrm>
          <a:prstGeom prst="line">
            <a:avLst/>
          </a:prstGeom>
          <a:ln w="1270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文本框 482"/>
          <p:cNvSpPr/>
          <p:nvPr/>
        </p:nvSpPr>
        <p:spPr>
          <a:xfrm>
            <a:off x="10807560" y="2332800"/>
            <a:ext cx="561960" cy="167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100" spc="-1" strike="noStrike">
                <a:solidFill>
                  <a:srgbClr val="000000"/>
                </a:solidFill>
                <a:latin typeface="微软雅黑"/>
                <a:ea typeface="微软雅黑"/>
              </a:rPr>
              <a:t>联网配网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91" name="任意多边形 483"/>
          <p:cNvSpPr/>
          <p:nvPr/>
        </p:nvSpPr>
        <p:spPr>
          <a:xfrm>
            <a:off x="6696720" y="1529640"/>
            <a:ext cx="1623960" cy="2538360"/>
          </a:xfrm>
          <a:custGeom>
            <a:avLst/>
            <a:gdLst/>
            <a:ahLst/>
            <a:rect l="l" t="t" r="r" b="b"/>
            <a:pathLst>
              <a:path w="1624484" h="2825393">
                <a:moveTo>
                  <a:pt x="1212350" y="0"/>
                </a:moveTo>
                <a:cubicBezTo>
                  <a:pt x="1502594" y="346753"/>
                  <a:pt x="1753455" y="392129"/>
                  <a:pt x="1551397" y="863028"/>
                </a:cubicBezTo>
                <a:cubicBezTo>
                  <a:pt x="1349339" y="1333927"/>
                  <a:pt x="205483" y="2690117"/>
                  <a:pt x="0" y="2825393"/>
                </a:cubicBezTo>
              </a:path>
            </a:pathLst>
          </a:custGeom>
          <a:noFill/>
          <a:ln w="1270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任意多边形 484"/>
          <p:cNvSpPr/>
          <p:nvPr/>
        </p:nvSpPr>
        <p:spPr>
          <a:xfrm>
            <a:off x="6861960" y="1668960"/>
            <a:ext cx="2619720" cy="2455200"/>
          </a:xfrm>
          <a:custGeom>
            <a:avLst/>
            <a:gdLst/>
            <a:ahLst/>
            <a:rect l="l" t="t" r="r" b="b"/>
            <a:pathLst>
              <a:path w="2619909" h="2732926">
                <a:moveTo>
                  <a:pt x="2619909" y="0"/>
                </a:moveTo>
                <a:cubicBezTo>
                  <a:pt x="2365623" y="161818"/>
                  <a:pt x="2224353" y="202057"/>
                  <a:pt x="1787702" y="657545"/>
                </a:cubicBezTo>
                <a:cubicBezTo>
                  <a:pt x="1351051" y="1113033"/>
                  <a:pt x="205483" y="2566827"/>
                  <a:pt x="0" y="2732926"/>
                </a:cubicBezTo>
              </a:path>
            </a:pathLst>
          </a:custGeom>
          <a:noFill/>
          <a:ln w="12700">
            <a:solidFill>
              <a:srgbClr val="1f7b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直接连接符 485"/>
          <p:cNvSpPr/>
          <p:nvPr/>
        </p:nvSpPr>
        <p:spPr>
          <a:xfrm>
            <a:off x="10546560" y="2676240"/>
            <a:ext cx="1198440" cy="360"/>
          </a:xfrm>
          <a:prstGeom prst="line">
            <a:avLst/>
          </a:prstGeom>
          <a:ln w="12700">
            <a:solidFill>
              <a:srgbClr val="1f7b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文本框 486"/>
          <p:cNvSpPr/>
          <p:nvPr/>
        </p:nvSpPr>
        <p:spPr>
          <a:xfrm>
            <a:off x="10681200" y="2584800"/>
            <a:ext cx="962640" cy="1677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100" spc="-1" strike="noStrike">
                <a:solidFill>
                  <a:srgbClr val="000000"/>
                </a:solidFill>
                <a:latin typeface="微软雅黑"/>
                <a:ea typeface="微软雅黑"/>
              </a:rPr>
              <a:t>采集</a:t>
            </a:r>
            <a:r>
              <a:rPr b="0" lang="en-US" sz="1100" spc="-1" strike="noStrike">
                <a:solidFill>
                  <a:srgbClr val="000000"/>
                </a:solidFill>
                <a:latin typeface="微软雅黑"/>
                <a:ea typeface="微软雅黑"/>
              </a:rPr>
              <a:t>/</a:t>
            </a:r>
            <a:r>
              <a:rPr b="0" lang="zh-CN" sz="1100" spc="-1" strike="noStrike">
                <a:solidFill>
                  <a:srgbClr val="000000"/>
                </a:solidFill>
                <a:latin typeface="微软雅黑"/>
                <a:ea typeface="微软雅黑"/>
              </a:rPr>
              <a:t>控制数据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95" name="云形 487"/>
          <p:cNvSpPr/>
          <p:nvPr/>
        </p:nvSpPr>
        <p:spPr>
          <a:xfrm>
            <a:off x="9267120" y="1907640"/>
            <a:ext cx="804240" cy="261000"/>
          </a:xfrm>
          <a:prstGeom prst="cloud">
            <a:avLst/>
          </a:prstGeom>
          <a:solidFill>
            <a:srgbClr val="92d050"/>
          </a:solidFill>
          <a:ln w="12700">
            <a:solidFill>
              <a:srgbClr val="9393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任意多边形 488"/>
          <p:cNvSpPr/>
          <p:nvPr/>
        </p:nvSpPr>
        <p:spPr>
          <a:xfrm>
            <a:off x="8593920" y="2107440"/>
            <a:ext cx="1113120" cy="2085840"/>
          </a:xfrm>
          <a:custGeom>
            <a:avLst/>
            <a:gdLst/>
            <a:ahLst/>
            <a:rect l="l" t="t" r="r" b="b"/>
            <a:pathLst>
              <a:path w="1431229" h="2824485">
                <a:moveTo>
                  <a:pt x="1431229" y="4067"/>
                </a:moveTo>
                <a:cubicBezTo>
                  <a:pt x="1346186" y="86240"/>
                  <a:pt x="626021" y="-106192"/>
                  <a:pt x="405873" y="97140"/>
                </a:cubicBezTo>
                <a:cubicBezTo>
                  <a:pt x="185725" y="300472"/>
                  <a:pt x="177987" y="769502"/>
                  <a:pt x="110342" y="1224059"/>
                </a:cubicBezTo>
                <a:cubicBezTo>
                  <a:pt x="42697" y="1678616"/>
                  <a:pt x="99821" y="2495901"/>
                  <a:pt x="0" y="2824485"/>
                </a:cubicBezTo>
              </a:path>
            </a:pathLst>
          </a:custGeom>
          <a:noFill/>
          <a:ln w="12700">
            <a:solidFill>
              <a:srgbClr val="1f7b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TextBox 75"/>
          <p:cNvSpPr/>
          <p:nvPr/>
        </p:nvSpPr>
        <p:spPr>
          <a:xfrm>
            <a:off x="9320400" y="1943640"/>
            <a:ext cx="757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100" spc="-1" strike="noStrike">
                <a:solidFill>
                  <a:srgbClr val="1d1d1a"/>
                </a:solidFill>
                <a:latin typeface="Huawei Sans"/>
                <a:ea typeface="微软雅黑"/>
              </a:rPr>
              <a:t>能环</a:t>
            </a:r>
            <a:r>
              <a:rPr b="0" lang="en-US" sz="1100" spc="-1" strike="noStrike">
                <a:solidFill>
                  <a:srgbClr val="1d1d1a"/>
                </a:solidFill>
                <a:latin typeface="Huawei Sans"/>
                <a:ea typeface="微软雅黑"/>
              </a:rPr>
              <a:t>APP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98" name="任意多边形 490"/>
          <p:cNvSpPr/>
          <p:nvPr/>
        </p:nvSpPr>
        <p:spPr>
          <a:xfrm>
            <a:off x="8694720" y="3157920"/>
            <a:ext cx="311760" cy="1074240"/>
          </a:xfrm>
          <a:custGeom>
            <a:avLst/>
            <a:gdLst/>
            <a:ahLst/>
            <a:rect l="l" t="t" r="r" b="b"/>
            <a:pathLst>
              <a:path w="401038" h="1454758">
                <a:moveTo>
                  <a:pt x="401038" y="1454758"/>
                </a:moveTo>
                <a:cubicBezTo>
                  <a:pt x="354234" y="1149080"/>
                  <a:pt x="388504" y="11135"/>
                  <a:pt x="321664" y="0"/>
                </a:cubicBezTo>
                <a:cubicBezTo>
                  <a:pt x="243012" y="421227"/>
                  <a:pt x="73405" y="1009367"/>
                  <a:pt x="0" y="1387945"/>
                </a:cubicBezTo>
              </a:path>
            </a:pathLst>
          </a:custGeom>
          <a:noFill/>
          <a:ln w="12700">
            <a:solidFill>
              <a:srgbClr val="1f7b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99" name="图片 491" descr=""/>
          <p:cNvPicPr/>
          <p:nvPr/>
        </p:nvPicPr>
        <p:blipFill>
          <a:blip r:embed="rId28">
            <a:biLevel thresh="50000"/>
          </a:blip>
          <a:stretch/>
        </p:blipFill>
        <p:spPr>
          <a:xfrm>
            <a:off x="6885000" y="3309120"/>
            <a:ext cx="358920" cy="145440"/>
          </a:xfrm>
          <a:prstGeom prst="rect">
            <a:avLst/>
          </a:prstGeom>
          <a:ln w="0">
            <a:noFill/>
          </a:ln>
        </p:spPr>
      </p:pic>
      <p:pic>
        <p:nvPicPr>
          <p:cNvPr id="400" name="图片 492" descr=""/>
          <p:cNvPicPr/>
          <p:nvPr/>
        </p:nvPicPr>
        <p:blipFill>
          <a:blip r:embed="rId29">
            <a:biLevel thresh="50000"/>
          </a:blip>
          <a:stretch/>
        </p:blipFill>
        <p:spPr>
          <a:xfrm>
            <a:off x="7609680" y="3309120"/>
            <a:ext cx="358920" cy="145440"/>
          </a:xfrm>
          <a:prstGeom prst="rect">
            <a:avLst/>
          </a:prstGeom>
          <a:ln w="0">
            <a:noFill/>
          </a:ln>
        </p:spPr>
      </p:pic>
      <p:sp>
        <p:nvSpPr>
          <p:cNvPr id="401" name="文本框 493"/>
          <p:cNvSpPr/>
          <p:nvPr/>
        </p:nvSpPr>
        <p:spPr>
          <a:xfrm>
            <a:off x="6859800" y="3528360"/>
            <a:ext cx="11221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工业网关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/</a:t>
            </a:r>
            <a:r>
              <a:rPr b="0" lang="zh-CN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物联网关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2" name="文本框 494"/>
          <p:cNvSpPr/>
          <p:nvPr/>
        </p:nvSpPr>
        <p:spPr>
          <a:xfrm>
            <a:off x="5321160" y="3197880"/>
            <a:ext cx="336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CN" sz="1200" spc="-1" strike="noStrike">
                <a:solidFill>
                  <a:srgbClr val="ff0000"/>
                </a:solidFill>
                <a:latin typeface="微软雅黑"/>
                <a:ea typeface="微软雅黑"/>
              </a:rPr>
              <a:t>物联网关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3" name="文本框 495"/>
          <p:cNvSpPr/>
          <p:nvPr/>
        </p:nvSpPr>
        <p:spPr>
          <a:xfrm>
            <a:off x="10005840" y="3565440"/>
            <a:ext cx="7599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Wi-Fi6/6E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（内置网关）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4" name="圆角矩形 496"/>
          <p:cNvSpPr/>
          <p:nvPr/>
        </p:nvSpPr>
        <p:spPr>
          <a:xfrm>
            <a:off x="380520" y="924840"/>
            <a:ext cx="4337280" cy="3697920"/>
          </a:xfrm>
          <a:prstGeom prst="roundRect">
            <a:avLst>
              <a:gd name="adj" fmla="val 2350"/>
            </a:avLst>
          </a:prstGeom>
          <a:noFill/>
          <a:ln w="12700">
            <a:solidFill>
              <a:srgbClr val="00b0f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矩形 497"/>
          <p:cNvSpPr/>
          <p:nvPr/>
        </p:nvSpPr>
        <p:spPr>
          <a:xfrm>
            <a:off x="2001240" y="767880"/>
            <a:ext cx="996480" cy="363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1d1d1a"/>
                </a:solidFill>
                <a:latin typeface="Huawei Sans"/>
                <a:ea typeface="微软雅黑"/>
              </a:rPr>
              <a:t>2C</a:t>
            </a:r>
            <a:r>
              <a:rPr b="0" lang="zh-CN" sz="1800" spc="-1" strike="noStrike">
                <a:solidFill>
                  <a:srgbClr val="1d1d1a"/>
                </a:solidFill>
                <a:latin typeface="Huawei Sans"/>
                <a:ea typeface="微软雅黑"/>
              </a:rPr>
              <a:t>物联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圆角矩形 498"/>
          <p:cNvSpPr/>
          <p:nvPr/>
        </p:nvSpPr>
        <p:spPr>
          <a:xfrm>
            <a:off x="4941360" y="924840"/>
            <a:ext cx="6909840" cy="3697920"/>
          </a:xfrm>
          <a:prstGeom prst="roundRect">
            <a:avLst>
              <a:gd name="adj" fmla="val 2350"/>
            </a:avLst>
          </a:prstGeom>
          <a:noFill/>
          <a:ln w="12700">
            <a:solidFill>
              <a:srgbClr val="00b0f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07" name="表格 499"/>
          <p:cNvGraphicFramePr/>
          <p:nvPr/>
        </p:nvGraphicFramePr>
        <p:xfrm>
          <a:off x="1090440" y="4785840"/>
          <a:ext cx="9819000" cy="1702800"/>
        </p:xfrm>
        <a:graphic>
          <a:graphicData uri="http://schemas.openxmlformats.org/drawingml/2006/table">
            <a:tbl>
              <a:tblPr/>
              <a:tblGrid>
                <a:gridCol w="1668240"/>
                <a:gridCol w="4075200"/>
                <a:gridCol w="4075560"/>
              </a:tblGrid>
              <a:tr h="370800">
                <a:tc>
                  <a:tcPr anchor="ctr" marL="6840" marR="684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" rIns="6840" tIns="684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2C </a:t>
                      </a: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物联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6840" marR="684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" rIns="6840" tIns="684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行业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/2B </a:t>
                      </a: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物联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6840" marR="684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266400">
                <a:tc>
                  <a:txBody>
                    <a:bodyPr lIns="6840" rIns="6840" tIns="684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方案主导方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6840" marR="684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" rIns="6840" tIns="684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zh-CN" sz="11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云平台主导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" marR="684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" rIns="6840" tIns="684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zh-CN" sz="11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行业客户主导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" marR="684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66400">
                <a:tc>
                  <a:txBody>
                    <a:bodyPr lIns="6840" rIns="6840" tIns="684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终端特点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6840" marR="684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" rIns="6840" tIns="684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zh-CN" sz="11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海量终端（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XXX</a:t>
                      </a:r>
                      <a:r>
                        <a:rPr b="0" lang="zh-CN" sz="11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万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~</a:t>
                      </a:r>
                      <a:r>
                        <a:rPr b="0" lang="zh-CN" sz="11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亿）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&amp; </a:t>
                      </a:r>
                      <a:r>
                        <a:rPr b="0" lang="zh-CN" sz="11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有限品类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" marR="684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" rIns="6840" tIns="684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zh-CN" sz="11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有限终端（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~X</a:t>
                      </a:r>
                      <a:r>
                        <a:rPr b="0" lang="zh-CN" sz="11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万）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&amp; </a:t>
                      </a:r>
                      <a:r>
                        <a:rPr b="0" lang="zh-CN" sz="11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大量品类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" marR="684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66400">
                <a:tc>
                  <a:txBody>
                    <a:bodyPr lIns="6840" rIns="6840" tIns="684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IoT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网络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6840" marR="684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" rIns="6840" tIns="684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zh-CN" sz="11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物联方案与网络解耦（无物联网络概念）；全球接入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" marR="684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" rIns="6840" tIns="684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zh-CN" sz="1100" spc="-1" strike="noStrike">
                          <a:solidFill>
                            <a:srgbClr val="c00000"/>
                          </a:solidFill>
                          <a:latin typeface="Candara"/>
                        </a:rPr>
                        <a:t>有物联网络概念；单</a:t>
                      </a:r>
                      <a:r>
                        <a:rPr b="1" lang="en-US" sz="1100" spc="-1" strike="noStrike">
                          <a:solidFill>
                            <a:srgbClr val="c00000"/>
                          </a:solidFill>
                          <a:latin typeface="Candara"/>
                        </a:rPr>
                        <a:t>/</a:t>
                      </a:r>
                      <a:r>
                        <a:rPr b="1" lang="zh-CN" sz="1100" spc="-1" strike="noStrike">
                          <a:solidFill>
                            <a:srgbClr val="c00000"/>
                          </a:solidFill>
                          <a:latin typeface="Candara"/>
                        </a:rPr>
                        <a:t>多园区范围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" marR="684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66400">
                <a:tc>
                  <a:txBody>
                    <a:bodyPr lIns="6840" rIns="6840" tIns="684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标准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&amp;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准入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6840" marR="684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" rIns="6840" tIns="684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zh-CN" sz="11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无统一标准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" marR="684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" rIns="6840" tIns="684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zh-CN" sz="1100" spc="-1" strike="noStrike">
                          <a:solidFill>
                            <a:srgbClr val="c00000"/>
                          </a:solidFill>
                          <a:latin typeface="Candara"/>
                        </a:rPr>
                        <a:t>企标</a:t>
                      </a:r>
                      <a:r>
                        <a:rPr b="1" lang="en-US" sz="1100" spc="-1" strike="noStrike">
                          <a:solidFill>
                            <a:srgbClr val="c00000"/>
                          </a:solidFill>
                          <a:latin typeface="Candara"/>
                        </a:rPr>
                        <a:t>/</a:t>
                      </a:r>
                      <a:r>
                        <a:rPr b="1" lang="zh-CN" sz="1100" spc="-1" strike="noStrike">
                          <a:solidFill>
                            <a:srgbClr val="c00000"/>
                          </a:solidFill>
                          <a:latin typeface="Candara"/>
                        </a:rPr>
                        <a:t>行标</a:t>
                      </a:r>
                      <a:r>
                        <a:rPr b="1" lang="en-US" sz="1100" spc="-1" strike="noStrike">
                          <a:solidFill>
                            <a:srgbClr val="c00000"/>
                          </a:solidFill>
                          <a:latin typeface="Candara"/>
                        </a:rPr>
                        <a:t>/</a:t>
                      </a:r>
                      <a:r>
                        <a:rPr b="1" lang="zh-CN" sz="1100" spc="-1" strike="noStrike">
                          <a:solidFill>
                            <a:srgbClr val="c00000"/>
                          </a:solidFill>
                          <a:latin typeface="Candara"/>
                        </a:rPr>
                        <a:t>国标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" marR="684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54760">
                <a:tc>
                  <a:txBody>
                    <a:bodyPr lIns="6840" rIns="6840" tIns="684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生态构建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（物模型、协议标准等）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6840" marR="684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6840" rIns="6840" tIns="684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IoT</a:t>
                      </a:r>
                      <a:r>
                        <a:rPr b="0" lang="zh-CN" sz="11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平台通常自己定义其物模型，终端厂家适配或者插件转换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" marR="684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" rIns="6840" tIns="684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zh-CN" sz="1100" spc="-1" strike="noStrike">
                          <a:solidFill>
                            <a:srgbClr val="c00000"/>
                          </a:solidFill>
                          <a:latin typeface="Candara"/>
                        </a:rPr>
                        <a:t>千行百业，依赖生态构建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6840" marR="684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08" name="文本框 500"/>
          <p:cNvSpPr/>
          <p:nvPr/>
        </p:nvSpPr>
        <p:spPr>
          <a:xfrm>
            <a:off x="5148360" y="4023000"/>
            <a:ext cx="3366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CN" sz="1200" spc="-1" strike="noStrike">
                <a:solidFill>
                  <a:srgbClr val="ff0000"/>
                </a:solidFill>
                <a:latin typeface="微软雅黑"/>
                <a:ea typeface="微软雅黑"/>
              </a:rPr>
              <a:t>物联终端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Line 1"/>
          <p:cNvSpPr/>
          <p:nvPr/>
        </p:nvSpPr>
        <p:spPr>
          <a:xfrm>
            <a:off x="325440" y="675360"/>
            <a:ext cx="11680920" cy="1800"/>
          </a:xfrm>
          <a:prstGeom prst="line">
            <a:avLst/>
          </a:prstGeom>
          <a:ln w="1905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TextBox 15"/>
          <p:cNvSpPr/>
          <p:nvPr/>
        </p:nvSpPr>
        <p:spPr>
          <a:xfrm>
            <a:off x="360720" y="229320"/>
            <a:ext cx="4283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2400" spc="-1" strike="noStrike">
                <a:solidFill>
                  <a:srgbClr val="000000"/>
                </a:solidFill>
                <a:latin typeface="Candara"/>
              </a:rPr>
              <a:t>行业洞察分析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1" name="圆角矩形 10"/>
          <p:cNvSpPr/>
          <p:nvPr/>
        </p:nvSpPr>
        <p:spPr>
          <a:xfrm>
            <a:off x="8772120" y="1898280"/>
            <a:ext cx="1514520" cy="2724480"/>
          </a:xfrm>
          <a:prstGeom prst="roundRect">
            <a:avLst>
              <a:gd name="adj" fmla="val 6495"/>
            </a:avLst>
          </a:prstGeom>
          <a:solidFill>
            <a:srgbClr val="f2f2f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圆角矩形 11"/>
          <p:cNvSpPr/>
          <p:nvPr/>
        </p:nvSpPr>
        <p:spPr>
          <a:xfrm>
            <a:off x="5322960" y="1898280"/>
            <a:ext cx="1634760" cy="2724480"/>
          </a:xfrm>
          <a:prstGeom prst="roundRect">
            <a:avLst>
              <a:gd name="adj" fmla="val 7241"/>
            </a:avLst>
          </a:prstGeom>
          <a:solidFill>
            <a:srgbClr val="f2f2f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圆角矩形 12"/>
          <p:cNvSpPr/>
          <p:nvPr/>
        </p:nvSpPr>
        <p:spPr>
          <a:xfrm>
            <a:off x="7107480" y="1898280"/>
            <a:ext cx="1514520" cy="2724480"/>
          </a:xfrm>
          <a:prstGeom prst="roundRect">
            <a:avLst>
              <a:gd name="adj" fmla="val 9208"/>
            </a:avLst>
          </a:prstGeom>
          <a:solidFill>
            <a:srgbClr val="f2f2f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圆角矩形 13"/>
          <p:cNvSpPr/>
          <p:nvPr/>
        </p:nvSpPr>
        <p:spPr>
          <a:xfrm>
            <a:off x="3530520" y="1898280"/>
            <a:ext cx="1642320" cy="2724480"/>
          </a:xfrm>
          <a:prstGeom prst="roundRect">
            <a:avLst>
              <a:gd name="adj" fmla="val 9788"/>
            </a:avLst>
          </a:prstGeom>
          <a:solidFill>
            <a:srgbClr val="f2f2f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圆角矩形 14"/>
          <p:cNvSpPr/>
          <p:nvPr/>
        </p:nvSpPr>
        <p:spPr>
          <a:xfrm>
            <a:off x="10350000" y="1898280"/>
            <a:ext cx="1744560" cy="2678400"/>
          </a:xfrm>
          <a:prstGeom prst="roundRect">
            <a:avLst>
              <a:gd name="adj" fmla="val 887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Freeform 6"/>
          <p:cNvSpPr/>
          <p:nvPr/>
        </p:nvSpPr>
        <p:spPr>
          <a:xfrm>
            <a:off x="976320" y="850320"/>
            <a:ext cx="8436960" cy="86112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8448" y="9807"/>
                </a:moveTo>
                <a:lnTo>
                  <a:pt x="1220" y="9711"/>
                </a:lnTo>
                <a:cubicBezTo>
                  <a:pt x="1220" y="9711"/>
                  <a:pt x="0" y="9253"/>
                  <a:pt x="199" y="6988"/>
                </a:cubicBezTo>
                <a:cubicBezTo>
                  <a:pt x="424" y="4530"/>
                  <a:pt x="1638" y="4336"/>
                  <a:pt x="1638" y="4336"/>
                </a:cubicBezTo>
                <a:cubicBezTo>
                  <a:pt x="1638" y="4336"/>
                  <a:pt x="1711" y="1277"/>
                  <a:pt x="3806" y="627"/>
                </a:cubicBezTo>
                <a:cubicBezTo>
                  <a:pt x="5849" y="0"/>
                  <a:pt x="6684" y="2940"/>
                  <a:pt x="6684" y="2940"/>
                </a:cubicBezTo>
                <a:cubicBezTo>
                  <a:pt x="6684" y="2940"/>
                  <a:pt x="7732" y="1542"/>
                  <a:pt x="8621" y="2867"/>
                </a:cubicBezTo>
                <a:cubicBezTo>
                  <a:pt x="9363" y="3952"/>
                  <a:pt x="9054" y="5692"/>
                  <a:pt x="9054" y="5692"/>
                </a:cubicBezTo>
                <a:cubicBezTo>
                  <a:pt x="9054" y="5692"/>
                  <a:pt x="10000" y="6361"/>
                  <a:pt x="9841" y="8096"/>
                </a:cubicBezTo>
                <a:cubicBezTo>
                  <a:pt x="9668" y="10000"/>
                  <a:pt x="8448" y="9807"/>
                  <a:pt x="8448" y="9807"/>
                </a:cubicBezTo>
                <a:close/>
              </a:path>
            </a:pathLst>
          </a:custGeom>
          <a:solidFill>
            <a:srgbClr val="f3fbfe"/>
          </a:solidFill>
          <a:ln w="9525">
            <a:solidFill>
              <a:srgbClr val="1aab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圆角矩形 16"/>
          <p:cNvSpPr/>
          <p:nvPr/>
        </p:nvSpPr>
        <p:spPr>
          <a:xfrm>
            <a:off x="85680" y="4677120"/>
            <a:ext cx="10200960" cy="86076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8" name="组合 275"/>
          <p:cNvGrpSpPr/>
          <p:nvPr/>
        </p:nvGrpSpPr>
        <p:grpSpPr>
          <a:xfrm>
            <a:off x="4125600" y="4793760"/>
            <a:ext cx="203400" cy="396720"/>
            <a:chOff x="4125600" y="4793760"/>
            <a:chExt cx="203400" cy="396720"/>
          </a:xfrm>
        </p:grpSpPr>
        <p:sp>
          <p:nvSpPr>
            <p:cNvPr id="419" name="Freeform 114"/>
            <p:cNvSpPr/>
            <p:nvPr/>
          </p:nvSpPr>
          <p:spPr>
            <a:xfrm>
              <a:off x="4125600" y="4823640"/>
              <a:ext cx="129600" cy="86040"/>
            </a:xfrm>
            <a:custGeom>
              <a:avLst/>
              <a:gdLst/>
              <a:ahLst/>
              <a:rect l="l" t="t" r="r" b="b"/>
              <a:pathLst>
                <a:path w="747" h="496">
                  <a:moveTo>
                    <a:pt x="89" y="171"/>
                  </a:moveTo>
                  <a:lnTo>
                    <a:pt x="89" y="171"/>
                  </a:lnTo>
                  <a:cubicBezTo>
                    <a:pt x="89" y="173"/>
                    <a:pt x="88" y="174"/>
                    <a:pt x="88" y="175"/>
                  </a:cubicBezTo>
                  <a:cubicBezTo>
                    <a:pt x="71" y="217"/>
                    <a:pt x="81" y="222"/>
                    <a:pt x="91" y="227"/>
                  </a:cubicBezTo>
                  <a:cubicBezTo>
                    <a:pt x="131" y="247"/>
                    <a:pt x="493" y="404"/>
                    <a:pt x="529" y="418"/>
                  </a:cubicBezTo>
                  <a:lnTo>
                    <a:pt x="532" y="419"/>
                  </a:lnTo>
                  <a:cubicBezTo>
                    <a:pt x="546" y="425"/>
                    <a:pt x="557" y="429"/>
                    <a:pt x="566" y="429"/>
                  </a:cubicBezTo>
                  <a:cubicBezTo>
                    <a:pt x="570" y="429"/>
                    <a:pt x="580" y="429"/>
                    <a:pt x="600" y="409"/>
                  </a:cubicBezTo>
                  <a:cubicBezTo>
                    <a:pt x="608" y="401"/>
                    <a:pt x="616" y="393"/>
                    <a:pt x="624" y="386"/>
                  </a:cubicBezTo>
                  <a:cubicBezTo>
                    <a:pt x="636" y="375"/>
                    <a:pt x="655" y="357"/>
                    <a:pt x="657" y="350"/>
                  </a:cubicBezTo>
                  <a:cubicBezTo>
                    <a:pt x="658" y="348"/>
                    <a:pt x="658" y="347"/>
                    <a:pt x="658" y="346"/>
                  </a:cubicBezTo>
                  <a:cubicBezTo>
                    <a:pt x="660" y="337"/>
                    <a:pt x="662" y="330"/>
                    <a:pt x="664" y="323"/>
                  </a:cubicBezTo>
                  <a:cubicBezTo>
                    <a:pt x="665" y="318"/>
                    <a:pt x="667" y="312"/>
                    <a:pt x="668" y="308"/>
                  </a:cubicBezTo>
                  <a:cubicBezTo>
                    <a:pt x="666" y="307"/>
                    <a:pt x="664" y="306"/>
                    <a:pt x="661" y="304"/>
                  </a:cubicBezTo>
                  <a:cubicBezTo>
                    <a:pt x="649" y="298"/>
                    <a:pt x="599" y="276"/>
                    <a:pt x="537" y="247"/>
                  </a:cubicBezTo>
                  <a:cubicBezTo>
                    <a:pt x="404" y="185"/>
                    <a:pt x="221" y="101"/>
                    <a:pt x="183" y="81"/>
                  </a:cubicBezTo>
                  <a:cubicBezTo>
                    <a:pt x="160" y="69"/>
                    <a:pt x="148" y="67"/>
                    <a:pt x="142" y="67"/>
                  </a:cubicBezTo>
                  <a:cubicBezTo>
                    <a:pt x="139" y="67"/>
                    <a:pt x="136" y="67"/>
                    <a:pt x="127" y="76"/>
                  </a:cubicBezTo>
                  <a:cubicBezTo>
                    <a:pt x="119" y="84"/>
                    <a:pt x="102" y="129"/>
                    <a:pt x="89" y="171"/>
                  </a:cubicBezTo>
                  <a:close/>
                  <a:moveTo>
                    <a:pt x="566" y="496"/>
                  </a:moveTo>
                  <a:lnTo>
                    <a:pt x="566" y="496"/>
                  </a:lnTo>
                  <a:cubicBezTo>
                    <a:pt x="545" y="496"/>
                    <a:pt x="526" y="488"/>
                    <a:pt x="508" y="481"/>
                  </a:cubicBezTo>
                  <a:lnTo>
                    <a:pt x="505" y="480"/>
                  </a:lnTo>
                  <a:cubicBezTo>
                    <a:pt x="466" y="465"/>
                    <a:pt x="103" y="308"/>
                    <a:pt x="61" y="287"/>
                  </a:cubicBezTo>
                  <a:cubicBezTo>
                    <a:pt x="12" y="262"/>
                    <a:pt x="0" y="217"/>
                    <a:pt x="25" y="152"/>
                  </a:cubicBezTo>
                  <a:cubicBezTo>
                    <a:pt x="36" y="114"/>
                    <a:pt x="59" y="48"/>
                    <a:pt x="81" y="27"/>
                  </a:cubicBezTo>
                  <a:cubicBezTo>
                    <a:pt x="96" y="13"/>
                    <a:pt x="114" y="0"/>
                    <a:pt x="142" y="0"/>
                  </a:cubicBezTo>
                  <a:cubicBezTo>
                    <a:pt x="162" y="0"/>
                    <a:pt x="185" y="7"/>
                    <a:pt x="214" y="22"/>
                  </a:cubicBezTo>
                  <a:cubicBezTo>
                    <a:pt x="251" y="42"/>
                    <a:pt x="440" y="129"/>
                    <a:pt x="565" y="186"/>
                  </a:cubicBezTo>
                  <a:cubicBezTo>
                    <a:pt x="627" y="215"/>
                    <a:pt x="677" y="238"/>
                    <a:pt x="690" y="244"/>
                  </a:cubicBezTo>
                  <a:cubicBezTo>
                    <a:pt x="747" y="272"/>
                    <a:pt x="736" y="313"/>
                    <a:pt x="728" y="341"/>
                  </a:cubicBezTo>
                  <a:cubicBezTo>
                    <a:pt x="727" y="346"/>
                    <a:pt x="725" y="352"/>
                    <a:pt x="724" y="358"/>
                  </a:cubicBezTo>
                  <a:cubicBezTo>
                    <a:pt x="720" y="388"/>
                    <a:pt x="694" y="412"/>
                    <a:pt x="669" y="435"/>
                  </a:cubicBezTo>
                  <a:cubicBezTo>
                    <a:pt x="662" y="442"/>
                    <a:pt x="654" y="449"/>
                    <a:pt x="648" y="455"/>
                  </a:cubicBezTo>
                  <a:cubicBezTo>
                    <a:pt x="621" y="483"/>
                    <a:pt x="595" y="496"/>
                    <a:pt x="566" y="496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Freeform 115"/>
            <p:cNvSpPr/>
            <p:nvPr/>
          </p:nvSpPr>
          <p:spPr>
            <a:xfrm>
              <a:off x="4237560" y="4885200"/>
              <a:ext cx="51840" cy="181800"/>
            </a:xfrm>
            <a:custGeom>
              <a:avLst/>
              <a:gdLst/>
              <a:ahLst/>
              <a:rect l="l" t="t" r="r" b="b"/>
              <a:pathLst>
                <a:path w="300" h="1043">
                  <a:moveTo>
                    <a:pt x="267" y="1043"/>
                  </a:moveTo>
                  <a:lnTo>
                    <a:pt x="267" y="1043"/>
                  </a:lnTo>
                  <a:cubicBezTo>
                    <a:pt x="248" y="1043"/>
                    <a:pt x="234" y="1028"/>
                    <a:pt x="234" y="1010"/>
                  </a:cubicBezTo>
                  <a:lnTo>
                    <a:pt x="234" y="205"/>
                  </a:lnTo>
                  <a:cubicBezTo>
                    <a:pt x="221" y="182"/>
                    <a:pt x="126" y="119"/>
                    <a:pt x="24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217" y="91"/>
                    <a:pt x="300" y="156"/>
                    <a:pt x="300" y="202"/>
                  </a:cubicBezTo>
                  <a:lnTo>
                    <a:pt x="300" y="1010"/>
                  </a:lnTo>
                  <a:cubicBezTo>
                    <a:pt x="300" y="1028"/>
                    <a:pt x="285" y="1043"/>
                    <a:pt x="267" y="1043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Freeform 116"/>
            <p:cNvSpPr/>
            <p:nvPr/>
          </p:nvSpPr>
          <p:spPr>
            <a:xfrm>
              <a:off x="4133520" y="4836240"/>
              <a:ext cx="116640" cy="69480"/>
            </a:xfrm>
            <a:custGeom>
              <a:avLst/>
              <a:gdLst/>
              <a:ahLst/>
              <a:rect l="l" t="t" r="r" b="b"/>
              <a:pathLst>
                <a:path w="670" h="400">
                  <a:moveTo>
                    <a:pt x="579" y="400"/>
                  </a:moveTo>
                  <a:lnTo>
                    <a:pt x="579" y="400"/>
                  </a:lnTo>
                  <a:cubicBezTo>
                    <a:pt x="574" y="400"/>
                    <a:pt x="569" y="398"/>
                    <a:pt x="565" y="394"/>
                  </a:cubicBezTo>
                  <a:cubicBezTo>
                    <a:pt x="557" y="387"/>
                    <a:pt x="557" y="374"/>
                    <a:pt x="564" y="366"/>
                  </a:cubicBezTo>
                  <a:cubicBezTo>
                    <a:pt x="572" y="358"/>
                    <a:pt x="580" y="350"/>
                    <a:pt x="588" y="343"/>
                  </a:cubicBezTo>
                  <a:cubicBezTo>
                    <a:pt x="604" y="329"/>
                    <a:pt x="627" y="307"/>
                    <a:pt x="626" y="298"/>
                  </a:cubicBezTo>
                  <a:cubicBezTo>
                    <a:pt x="626" y="297"/>
                    <a:pt x="624" y="289"/>
                    <a:pt x="600" y="279"/>
                  </a:cubicBezTo>
                  <a:cubicBezTo>
                    <a:pt x="566" y="264"/>
                    <a:pt x="156" y="78"/>
                    <a:pt x="118" y="61"/>
                  </a:cubicBezTo>
                  <a:cubicBezTo>
                    <a:pt x="92" y="49"/>
                    <a:pt x="65" y="46"/>
                    <a:pt x="40" y="95"/>
                  </a:cubicBezTo>
                  <a:cubicBezTo>
                    <a:pt x="36" y="105"/>
                    <a:pt x="24" y="109"/>
                    <a:pt x="14" y="104"/>
                  </a:cubicBezTo>
                  <a:cubicBezTo>
                    <a:pt x="4" y="99"/>
                    <a:pt x="0" y="88"/>
                    <a:pt x="5" y="78"/>
                  </a:cubicBezTo>
                  <a:cubicBezTo>
                    <a:pt x="34" y="18"/>
                    <a:pt x="79" y="0"/>
                    <a:pt x="135" y="25"/>
                  </a:cubicBezTo>
                  <a:cubicBezTo>
                    <a:pt x="173" y="41"/>
                    <a:pt x="583" y="227"/>
                    <a:pt x="616" y="242"/>
                  </a:cubicBezTo>
                  <a:cubicBezTo>
                    <a:pt x="646" y="256"/>
                    <a:pt x="662" y="272"/>
                    <a:pt x="665" y="292"/>
                  </a:cubicBezTo>
                  <a:cubicBezTo>
                    <a:pt x="670" y="322"/>
                    <a:pt x="642" y="348"/>
                    <a:pt x="615" y="372"/>
                  </a:cubicBezTo>
                  <a:cubicBezTo>
                    <a:pt x="608" y="379"/>
                    <a:pt x="600" y="387"/>
                    <a:pt x="593" y="394"/>
                  </a:cubicBezTo>
                  <a:cubicBezTo>
                    <a:pt x="589" y="398"/>
                    <a:pt x="584" y="400"/>
                    <a:pt x="579" y="400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Freeform 117"/>
            <p:cNvSpPr/>
            <p:nvPr/>
          </p:nvSpPr>
          <p:spPr>
            <a:xfrm>
              <a:off x="4267440" y="5057280"/>
              <a:ext cx="33840" cy="109440"/>
            </a:xfrm>
            <a:custGeom>
              <a:avLst/>
              <a:gdLst/>
              <a:ahLst/>
              <a:rect l="l" t="t" r="r" b="b"/>
              <a:pathLst>
                <a:path w="197" h="629">
                  <a:moveTo>
                    <a:pt x="99" y="629"/>
                  </a:moveTo>
                  <a:lnTo>
                    <a:pt x="99" y="629"/>
                  </a:lnTo>
                  <a:cubicBezTo>
                    <a:pt x="45" y="629"/>
                    <a:pt x="0" y="585"/>
                    <a:pt x="0" y="530"/>
                  </a:cubicBezTo>
                  <a:lnTo>
                    <a:pt x="0" y="98"/>
                  </a:lnTo>
                  <a:cubicBezTo>
                    <a:pt x="0" y="44"/>
                    <a:pt x="45" y="0"/>
                    <a:pt x="99" y="0"/>
                  </a:cubicBezTo>
                  <a:cubicBezTo>
                    <a:pt x="153" y="0"/>
                    <a:pt x="197" y="44"/>
                    <a:pt x="197" y="98"/>
                  </a:cubicBezTo>
                  <a:lnTo>
                    <a:pt x="197" y="227"/>
                  </a:lnTo>
                  <a:cubicBezTo>
                    <a:pt x="197" y="246"/>
                    <a:pt x="182" y="261"/>
                    <a:pt x="164" y="261"/>
                  </a:cubicBezTo>
                  <a:cubicBezTo>
                    <a:pt x="146" y="261"/>
                    <a:pt x="131" y="246"/>
                    <a:pt x="131" y="227"/>
                  </a:cubicBezTo>
                  <a:lnTo>
                    <a:pt x="131" y="98"/>
                  </a:lnTo>
                  <a:cubicBezTo>
                    <a:pt x="131" y="81"/>
                    <a:pt x="116" y="67"/>
                    <a:pt x="99" y="67"/>
                  </a:cubicBezTo>
                  <a:cubicBezTo>
                    <a:pt x="81" y="67"/>
                    <a:pt x="67" y="81"/>
                    <a:pt x="67" y="98"/>
                  </a:cubicBezTo>
                  <a:lnTo>
                    <a:pt x="67" y="530"/>
                  </a:lnTo>
                  <a:cubicBezTo>
                    <a:pt x="67" y="548"/>
                    <a:pt x="81" y="562"/>
                    <a:pt x="99" y="562"/>
                  </a:cubicBezTo>
                  <a:cubicBezTo>
                    <a:pt x="116" y="562"/>
                    <a:pt x="131" y="548"/>
                    <a:pt x="131" y="530"/>
                  </a:cubicBezTo>
                  <a:lnTo>
                    <a:pt x="131" y="429"/>
                  </a:lnTo>
                  <a:cubicBezTo>
                    <a:pt x="131" y="411"/>
                    <a:pt x="146" y="396"/>
                    <a:pt x="164" y="396"/>
                  </a:cubicBezTo>
                  <a:cubicBezTo>
                    <a:pt x="182" y="396"/>
                    <a:pt x="197" y="411"/>
                    <a:pt x="197" y="429"/>
                  </a:cubicBezTo>
                  <a:lnTo>
                    <a:pt x="197" y="530"/>
                  </a:lnTo>
                  <a:cubicBezTo>
                    <a:pt x="197" y="585"/>
                    <a:pt x="153" y="629"/>
                    <a:pt x="99" y="629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Freeform 118"/>
            <p:cNvSpPr/>
            <p:nvPr/>
          </p:nvSpPr>
          <p:spPr>
            <a:xfrm>
              <a:off x="4235040" y="5133240"/>
              <a:ext cx="93960" cy="57240"/>
            </a:xfrm>
            <a:custGeom>
              <a:avLst/>
              <a:gdLst/>
              <a:ahLst/>
              <a:rect l="l" t="t" r="r" b="b"/>
              <a:pathLst>
                <a:path w="540" h="330">
                  <a:moveTo>
                    <a:pt x="287" y="330"/>
                  </a:moveTo>
                  <a:lnTo>
                    <a:pt x="287" y="330"/>
                  </a:lnTo>
                  <a:cubicBezTo>
                    <a:pt x="281" y="330"/>
                    <a:pt x="275" y="329"/>
                    <a:pt x="270" y="325"/>
                  </a:cubicBezTo>
                  <a:lnTo>
                    <a:pt x="16" y="168"/>
                  </a:lnTo>
                  <a:cubicBezTo>
                    <a:pt x="6" y="162"/>
                    <a:pt x="0" y="151"/>
                    <a:pt x="0" y="139"/>
                  </a:cubicBezTo>
                  <a:cubicBezTo>
                    <a:pt x="1" y="127"/>
                    <a:pt x="7" y="116"/>
                    <a:pt x="17" y="110"/>
                  </a:cubicBezTo>
                  <a:lnTo>
                    <a:pt x="201" y="9"/>
                  </a:lnTo>
                  <a:cubicBezTo>
                    <a:pt x="217" y="0"/>
                    <a:pt x="237" y="6"/>
                    <a:pt x="246" y="22"/>
                  </a:cubicBezTo>
                  <a:cubicBezTo>
                    <a:pt x="255" y="38"/>
                    <a:pt x="249" y="58"/>
                    <a:pt x="233" y="67"/>
                  </a:cubicBezTo>
                  <a:lnTo>
                    <a:pt x="99" y="141"/>
                  </a:lnTo>
                  <a:lnTo>
                    <a:pt x="288" y="258"/>
                  </a:lnTo>
                  <a:lnTo>
                    <a:pt x="440" y="166"/>
                  </a:lnTo>
                  <a:lnTo>
                    <a:pt x="331" y="104"/>
                  </a:lnTo>
                  <a:cubicBezTo>
                    <a:pt x="315" y="95"/>
                    <a:pt x="309" y="75"/>
                    <a:pt x="318" y="59"/>
                  </a:cubicBezTo>
                  <a:cubicBezTo>
                    <a:pt x="327" y="43"/>
                    <a:pt x="347" y="37"/>
                    <a:pt x="363" y="46"/>
                  </a:cubicBezTo>
                  <a:lnTo>
                    <a:pt x="523" y="136"/>
                  </a:lnTo>
                  <a:cubicBezTo>
                    <a:pt x="533" y="141"/>
                    <a:pt x="540" y="152"/>
                    <a:pt x="540" y="164"/>
                  </a:cubicBezTo>
                  <a:cubicBezTo>
                    <a:pt x="540" y="176"/>
                    <a:pt x="534" y="187"/>
                    <a:pt x="524" y="193"/>
                  </a:cubicBezTo>
                  <a:lnTo>
                    <a:pt x="305" y="326"/>
                  </a:lnTo>
                  <a:cubicBezTo>
                    <a:pt x="299" y="329"/>
                    <a:pt x="293" y="330"/>
                    <a:pt x="287" y="330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Freeform 119"/>
            <p:cNvSpPr/>
            <p:nvPr/>
          </p:nvSpPr>
          <p:spPr>
            <a:xfrm>
              <a:off x="4284000" y="5081040"/>
              <a:ext cx="23400" cy="24120"/>
            </a:xfrm>
            <a:custGeom>
              <a:avLst/>
              <a:gdLst/>
              <a:ahLst/>
              <a:rect l="l" t="t" r="r" b="b"/>
              <a:pathLst>
                <a:path w="138" h="138">
                  <a:moveTo>
                    <a:pt x="0" y="69"/>
                  </a:moveTo>
                  <a:lnTo>
                    <a:pt x="0" y="69"/>
                  </a:ln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9"/>
                  </a:cubicBezTo>
                  <a:cubicBezTo>
                    <a:pt x="138" y="107"/>
                    <a:pt x="107" y="138"/>
                    <a:pt x="69" y="138"/>
                  </a:cubicBezTo>
                  <a:cubicBezTo>
                    <a:pt x="31" y="138"/>
                    <a:pt x="0" y="107"/>
                    <a:pt x="0" y="69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Freeform 120"/>
            <p:cNvSpPr/>
            <p:nvPr/>
          </p:nvSpPr>
          <p:spPr>
            <a:xfrm>
              <a:off x="4284000" y="5118840"/>
              <a:ext cx="23400" cy="23400"/>
            </a:xfrm>
            <a:custGeom>
              <a:avLst/>
              <a:gdLst/>
              <a:ahLst/>
              <a:rect l="l" t="t" r="r" b="b"/>
              <a:pathLst>
                <a:path w="138" h="138">
                  <a:moveTo>
                    <a:pt x="0" y="69"/>
                  </a:moveTo>
                  <a:lnTo>
                    <a:pt x="0" y="69"/>
                  </a:ln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9"/>
                  </a:cubicBezTo>
                  <a:cubicBezTo>
                    <a:pt x="138" y="107"/>
                    <a:pt x="107" y="138"/>
                    <a:pt x="69" y="138"/>
                  </a:cubicBezTo>
                  <a:cubicBezTo>
                    <a:pt x="31" y="138"/>
                    <a:pt x="0" y="107"/>
                    <a:pt x="0" y="69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Freeform 121"/>
            <p:cNvSpPr/>
            <p:nvPr/>
          </p:nvSpPr>
          <p:spPr>
            <a:xfrm>
              <a:off x="4176360" y="4793760"/>
              <a:ext cx="80280" cy="47160"/>
            </a:xfrm>
            <a:custGeom>
              <a:avLst/>
              <a:gdLst/>
              <a:ahLst/>
              <a:rect l="l" t="t" r="r" b="b"/>
              <a:pathLst>
                <a:path w="462" h="272">
                  <a:moveTo>
                    <a:pt x="424" y="272"/>
                  </a:moveTo>
                  <a:lnTo>
                    <a:pt x="424" y="272"/>
                  </a:lnTo>
                  <a:cubicBezTo>
                    <a:pt x="411" y="272"/>
                    <a:pt x="398" y="263"/>
                    <a:pt x="393" y="250"/>
                  </a:cubicBezTo>
                  <a:cubicBezTo>
                    <a:pt x="368" y="183"/>
                    <a:pt x="318" y="130"/>
                    <a:pt x="254" y="100"/>
                  </a:cubicBezTo>
                  <a:cubicBezTo>
                    <a:pt x="189" y="71"/>
                    <a:pt x="116" y="68"/>
                    <a:pt x="49" y="93"/>
                  </a:cubicBezTo>
                  <a:cubicBezTo>
                    <a:pt x="32" y="100"/>
                    <a:pt x="13" y="91"/>
                    <a:pt x="6" y="74"/>
                  </a:cubicBezTo>
                  <a:cubicBezTo>
                    <a:pt x="0" y="56"/>
                    <a:pt x="9" y="37"/>
                    <a:pt x="26" y="31"/>
                  </a:cubicBezTo>
                  <a:cubicBezTo>
                    <a:pt x="109" y="0"/>
                    <a:pt x="200" y="3"/>
                    <a:pt x="281" y="40"/>
                  </a:cubicBezTo>
                  <a:cubicBezTo>
                    <a:pt x="362" y="77"/>
                    <a:pt x="424" y="143"/>
                    <a:pt x="455" y="227"/>
                  </a:cubicBezTo>
                  <a:cubicBezTo>
                    <a:pt x="462" y="244"/>
                    <a:pt x="453" y="263"/>
                    <a:pt x="436" y="270"/>
                  </a:cubicBezTo>
                  <a:cubicBezTo>
                    <a:pt x="432" y="271"/>
                    <a:pt x="428" y="272"/>
                    <a:pt x="424" y="272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Freeform 122"/>
            <p:cNvSpPr/>
            <p:nvPr/>
          </p:nvSpPr>
          <p:spPr>
            <a:xfrm>
              <a:off x="4190760" y="4818240"/>
              <a:ext cx="39960" cy="25920"/>
            </a:xfrm>
            <a:custGeom>
              <a:avLst/>
              <a:gdLst/>
              <a:ahLst/>
              <a:rect l="l" t="t" r="r" b="b"/>
              <a:pathLst>
                <a:path w="228" h="148">
                  <a:moveTo>
                    <a:pt x="190" y="148"/>
                  </a:moveTo>
                  <a:lnTo>
                    <a:pt x="190" y="148"/>
                  </a:lnTo>
                  <a:cubicBezTo>
                    <a:pt x="177" y="148"/>
                    <a:pt x="164" y="140"/>
                    <a:pt x="159" y="126"/>
                  </a:cubicBezTo>
                  <a:cubicBezTo>
                    <a:pt x="151" y="105"/>
                    <a:pt x="135" y="88"/>
                    <a:pt x="115" y="79"/>
                  </a:cubicBezTo>
                  <a:cubicBezTo>
                    <a:pt x="94" y="69"/>
                    <a:pt x="71" y="68"/>
                    <a:pt x="49" y="76"/>
                  </a:cubicBezTo>
                  <a:cubicBezTo>
                    <a:pt x="32" y="83"/>
                    <a:pt x="13" y="74"/>
                    <a:pt x="6" y="57"/>
                  </a:cubicBezTo>
                  <a:cubicBezTo>
                    <a:pt x="0" y="39"/>
                    <a:pt x="9" y="20"/>
                    <a:pt x="26" y="14"/>
                  </a:cubicBezTo>
                  <a:cubicBezTo>
                    <a:pt x="64" y="0"/>
                    <a:pt x="105" y="1"/>
                    <a:pt x="142" y="18"/>
                  </a:cubicBezTo>
                  <a:cubicBezTo>
                    <a:pt x="179" y="35"/>
                    <a:pt x="207" y="65"/>
                    <a:pt x="222" y="103"/>
                  </a:cubicBezTo>
                  <a:cubicBezTo>
                    <a:pt x="228" y="120"/>
                    <a:pt x="219" y="139"/>
                    <a:pt x="202" y="146"/>
                  </a:cubicBezTo>
                  <a:cubicBezTo>
                    <a:pt x="198" y="147"/>
                    <a:pt x="194" y="148"/>
                    <a:pt x="190" y="148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8" name="Freeform 133"/>
          <p:cNvSpPr/>
          <p:nvPr/>
        </p:nvSpPr>
        <p:spPr>
          <a:xfrm>
            <a:off x="725760" y="4820760"/>
            <a:ext cx="441000" cy="343080"/>
          </a:xfrm>
          <a:custGeom>
            <a:avLst/>
            <a:gdLst/>
            <a:ahLst/>
            <a:rect l="l" t="t" r="r" b="b"/>
            <a:pathLst>
              <a:path w="1550" h="1207">
                <a:moveTo>
                  <a:pt x="314" y="546"/>
                </a:moveTo>
                <a:lnTo>
                  <a:pt x="314" y="546"/>
                </a:lnTo>
                <a:cubicBezTo>
                  <a:pt x="299" y="448"/>
                  <a:pt x="320" y="392"/>
                  <a:pt x="334" y="368"/>
                </a:cubicBezTo>
                <a:cubicBezTo>
                  <a:pt x="374" y="381"/>
                  <a:pt x="416" y="399"/>
                  <a:pt x="459" y="424"/>
                </a:cubicBezTo>
                <a:cubicBezTo>
                  <a:pt x="460" y="425"/>
                  <a:pt x="461" y="426"/>
                  <a:pt x="462" y="427"/>
                </a:cubicBezTo>
                <a:cubicBezTo>
                  <a:pt x="450" y="463"/>
                  <a:pt x="435" y="530"/>
                  <a:pt x="459" y="604"/>
                </a:cubicBezTo>
                <a:cubicBezTo>
                  <a:pt x="483" y="676"/>
                  <a:pt x="522" y="704"/>
                  <a:pt x="550" y="716"/>
                </a:cubicBezTo>
                <a:cubicBezTo>
                  <a:pt x="563" y="721"/>
                  <a:pt x="577" y="724"/>
                  <a:pt x="591" y="724"/>
                </a:cubicBezTo>
                <a:cubicBezTo>
                  <a:pt x="609" y="724"/>
                  <a:pt x="628" y="719"/>
                  <a:pt x="645" y="710"/>
                </a:cubicBezTo>
                <a:cubicBezTo>
                  <a:pt x="677" y="693"/>
                  <a:pt x="699" y="660"/>
                  <a:pt x="707" y="618"/>
                </a:cubicBezTo>
                <a:cubicBezTo>
                  <a:pt x="715" y="625"/>
                  <a:pt x="724" y="632"/>
                  <a:pt x="733" y="638"/>
                </a:cubicBezTo>
                <a:cubicBezTo>
                  <a:pt x="737" y="814"/>
                  <a:pt x="653" y="849"/>
                  <a:pt x="586" y="859"/>
                </a:cubicBezTo>
                <a:cubicBezTo>
                  <a:pt x="543" y="859"/>
                  <a:pt x="503" y="846"/>
                  <a:pt x="465" y="819"/>
                </a:cubicBezTo>
                <a:cubicBezTo>
                  <a:pt x="380" y="758"/>
                  <a:pt x="328" y="638"/>
                  <a:pt x="314" y="546"/>
                </a:cubicBezTo>
                <a:close/>
                <a:moveTo>
                  <a:pt x="72" y="385"/>
                </a:moveTo>
                <a:lnTo>
                  <a:pt x="72" y="385"/>
                </a:lnTo>
                <a:cubicBezTo>
                  <a:pt x="74" y="364"/>
                  <a:pt x="84" y="352"/>
                  <a:pt x="93" y="348"/>
                </a:cubicBezTo>
                <a:cubicBezTo>
                  <a:pt x="106" y="346"/>
                  <a:pt x="175" y="335"/>
                  <a:pt x="267" y="352"/>
                </a:cubicBezTo>
                <a:cubicBezTo>
                  <a:pt x="249" y="391"/>
                  <a:pt x="233" y="456"/>
                  <a:pt x="248" y="556"/>
                </a:cubicBezTo>
                <a:cubicBezTo>
                  <a:pt x="251" y="575"/>
                  <a:pt x="256" y="596"/>
                  <a:pt x="262" y="618"/>
                </a:cubicBezTo>
                <a:cubicBezTo>
                  <a:pt x="78" y="499"/>
                  <a:pt x="70" y="411"/>
                  <a:pt x="72" y="385"/>
                </a:cubicBezTo>
                <a:close/>
                <a:moveTo>
                  <a:pt x="614" y="651"/>
                </a:moveTo>
                <a:lnTo>
                  <a:pt x="614" y="651"/>
                </a:lnTo>
                <a:cubicBezTo>
                  <a:pt x="605" y="656"/>
                  <a:pt x="591" y="660"/>
                  <a:pt x="575" y="654"/>
                </a:cubicBezTo>
                <a:cubicBezTo>
                  <a:pt x="554" y="645"/>
                  <a:pt x="535" y="620"/>
                  <a:pt x="523" y="583"/>
                </a:cubicBezTo>
                <a:cubicBezTo>
                  <a:pt x="508" y="537"/>
                  <a:pt x="513" y="494"/>
                  <a:pt x="520" y="466"/>
                </a:cubicBezTo>
                <a:cubicBezTo>
                  <a:pt x="561" y="495"/>
                  <a:pt x="597" y="526"/>
                  <a:pt x="633" y="557"/>
                </a:cubicBezTo>
                <a:cubicBezTo>
                  <a:pt x="636" y="560"/>
                  <a:pt x="639" y="562"/>
                  <a:pt x="642" y="564"/>
                </a:cubicBezTo>
                <a:cubicBezTo>
                  <a:pt x="645" y="581"/>
                  <a:pt x="645" y="634"/>
                  <a:pt x="614" y="651"/>
                </a:cubicBezTo>
                <a:close/>
                <a:moveTo>
                  <a:pt x="932" y="111"/>
                </a:moveTo>
                <a:lnTo>
                  <a:pt x="932" y="111"/>
                </a:lnTo>
                <a:cubicBezTo>
                  <a:pt x="1089" y="71"/>
                  <a:pt x="1194" y="99"/>
                  <a:pt x="1298" y="210"/>
                </a:cubicBezTo>
                <a:cubicBezTo>
                  <a:pt x="1398" y="318"/>
                  <a:pt x="1385" y="489"/>
                  <a:pt x="1377" y="548"/>
                </a:cubicBezTo>
                <a:cubicBezTo>
                  <a:pt x="1364" y="551"/>
                  <a:pt x="1344" y="556"/>
                  <a:pt x="1321" y="561"/>
                </a:cubicBezTo>
                <a:cubicBezTo>
                  <a:pt x="1321" y="561"/>
                  <a:pt x="1321" y="561"/>
                  <a:pt x="1321" y="561"/>
                </a:cubicBezTo>
                <a:cubicBezTo>
                  <a:pt x="1225" y="583"/>
                  <a:pt x="1060" y="619"/>
                  <a:pt x="945" y="637"/>
                </a:cubicBezTo>
                <a:cubicBezTo>
                  <a:pt x="847" y="652"/>
                  <a:pt x="772" y="588"/>
                  <a:pt x="676" y="506"/>
                </a:cubicBezTo>
                <a:cubicBezTo>
                  <a:pt x="624" y="462"/>
                  <a:pt x="564" y="411"/>
                  <a:pt x="493" y="367"/>
                </a:cubicBezTo>
                <a:cubicBezTo>
                  <a:pt x="425" y="326"/>
                  <a:pt x="357" y="302"/>
                  <a:pt x="297" y="290"/>
                </a:cubicBezTo>
                <a:cubicBezTo>
                  <a:pt x="510" y="229"/>
                  <a:pt x="827" y="139"/>
                  <a:pt x="932" y="111"/>
                </a:cubicBezTo>
                <a:close/>
                <a:moveTo>
                  <a:pt x="1188" y="724"/>
                </a:moveTo>
                <a:lnTo>
                  <a:pt x="1188" y="724"/>
                </a:lnTo>
                <a:cubicBezTo>
                  <a:pt x="1180" y="726"/>
                  <a:pt x="1170" y="729"/>
                  <a:pt x="1158" y="731"/>
                </a:cubicBezTo>
                <a:lnTo>
                  <a:pt x="946" y="785"/>
                </a:lnTo>
                <a:cubicBezTo>
                  <a:pt x="875" y="802"/>
                  <a:pt x="812" y="817"/>
                  <a:pt x="757" y="829"/>
                </a:cubicBezTo>
                <a:cubicBezTo>
                  <a:pt x="782" y="790"/>
                  <a:pt x="796" y="739"/>
                  <a:pt x="799" y="678"/>
                </a:cubicBezTo>
                <a:cubicBezTo>
                  <a:pt x="835" y="695"/>
                  <a:pt x="873" y="706"/>
                  <a:pt x="915" y="706"/>
                </a:cubicBezTo>
                <a:cubicBezTo>
                  <a:pt x="928" y="706"/>
                  <a:pt x="941" y="705"/>
                  <a:pt x="956" y="703"/>
                </a:cubicBezTo>
                <a:cubicBezTo>
                  <a:pt x="1053" y="687"/>
                  <a:pt x="1186" y="659"/>
                  <a:pt x="1283" y="638"/>
                </a:cubicBezTo>
                <a:cubicBezTo>
                  <a:pt x="1269" y="674"/>
                  <a:pt x="1241" y="712"/>
                  <a:pt x="1188" y="724"/>
                </a:cubicBezTo>
                <a:close/>
                <a:moveTo>
                  <a:pt x="1517" y="864"/>
                </a:moveTo>
                <a:lnTo>
                  <a:pt x="1517" y="864"/>
                </a:lnTo>
                <a:cubicBezTo>
                  <a:pt x="1498" y="864"/>
                  <a:pt x="1483" y="879"/>
                  <a:pt x="1483" y="897"/>
                </a:cubicBezTo>
                <a:lnTo>
                  <a:pt x="1483" y="939"/>
                </a:lnTo>
                <a:lnTo>
                  <a:pt x="1096" y="939"/>
                </a:lnTo>
                <a:cubicBezTo>
                  <a:pt x="1088" y="939"/>
                  <a:pt x="1080" y="936"/>
                  <a:pt x="1064" y="910"/>
                </a:cubicBezTo>
                <a:lnTo>
                  <a:pt x="1021" y="834"/>
                </a:lnTo>
                <a:lnTo>
                  <a:pt x="1174" y="796"/>
                </a:lnTo>
                <a:cubicBezTo>
                  <a:pt x="1185" y="793"/>
                  <a:pt x="1195" y="791"/>
                  <a:pt x="1203" y="789"/>
                </a:cubicBezTo>
                <a:cubicBezTo>
                  <a:pt x="1282" y="771"/>
                  <a:pt x="1338" y="710"/>
                  <a:pt x="1358" y="621"/>
                </a:cubicBezTo>
                <a:cubicBezTo>
                  <a:pt x="1392" y="613"/>
                  <a:pt x="1414" y="608"/>
                  <a:pt x="1414" y="608"/>
                </a:cubicBezTo>
                <a:cubicBezTo>
                  <a:pt x="1427" y="605"/>
                  <a:pt x="1437" y="595"/>
                  <a:pt x="1439" y="582"/>
                </a:cubicBezTo>
                <a:cubicBezTo>
                  <a:pt x="1441" y="572"/>
                  <a:pt x="1492" y="321"/>
                  <a:pt x="1346" y="165"/>
                </a:cubicBezTo>
                <a:cubicBezTo>
                  <a:pt x="1227" y="37"/>
                  <a:pt x="1094" y="0"/>
                  <a:pt x="916" y="47"/>
                </a:cubicBezTo>
                <a:cubicBezTo>
                  <a:pt x="751" y="90"/>
                  <a:pt x="81" y="282"/>
                  <a:pt x="74" y="284"/>
                </a:cubicBezTo>
                <a:cubicBezTo>
                  <a:pt x="74" y="284"/>
                  <a:pt x="74" y="284"/>
                  <a:pt x="74" y="284"/>
                </a:cubicBezTo>
                <a:cubicBezTo>
                  <a:pt x="73" y="285"/>
                  <a:pt x="73" y="285"/>
                  <a:pt x="73" y="285"/>
                </a:cubicBezTo>
                <a:cubicBezTo>
                  <a:pt x="72" y="285"/>
                  <a:pt x="71" y="286"/>
                  <a:pt x="69" y="286"/>
                </a:cubicBezTo>
                <a:cubicBezTo>
                  <a:pt x="69" y="286"/>
                  <a:pt x="68" y="287"/>
                  <a:pt x="68" y="287"/>
                </a:cubicBezTo>
                <a:cubicBezTo>
                  <a:pt x="34" y="300"/>
                  <a:pt x="10" y="336"/>
                  <a:pt x="6" y="379"/>
                </a:cubicBezTo>
                <a:cubicBezTo>
                  <a:pt x="0" y="441"/>
                  <a:pt x="31" y="569"/>
                  <a:pt x="301" y="719"/>
                </a:cubicBezTo>
                <a:cubicBezTo>
                  <a:pt x="330" y="778"/>
                  <a:pt x="371" y="834"/>
                  <a:pt x="427" y="874"/>
                </a:cubicBezTo>
                <a:cubicBezTo>
                  <a:pt x="475" y="908"/>
                  <a:pt x="529" y="926"/>
                  <a:pt x="585" y="926"/>
                </a:cubicBezTo>
                <a:cubicBezTo>
                  <a:pt x="585" y="926"/>
                  <a:pt x="585" y="926"/>
                  <a:pt x="586" y="926"/>
                </a:cubicBezTo>
                <a:cubicBezTo>
                  <a:pt x="586" y="926"/>
                  <a:pt x="586" y="926"/>
                  <a:pt x="587" y="926"/>
                </a:cubicBezTo>
                <a:cubicBezTo>
                  <a:pt x="588" y="926"/>
                  <a:pt x="590" y="926"/>
                  <a:pt x="591" y="926"/>
                </a:cubicBezTo>
                <a:cubicBezTo>
                  <a:pt x="592" y="926"/>
                  <a:pt x="592" y="926"/>
                  <a:pt x="592" y="926"/>
                </a:cubicBezTo>
                <a:cubicBezTo>
                  <a:pt x="606" y="925"/>
                  <a:pt x="620" y="924"/>
                  <a:pt x="634" y="922"/>
                </a:cubicBezTo>
                <a:cubicBezTo>
                  <a:pt x="683" y="913"/>
                  <a:pt x="742" y="901"/>
                  <a:pt x="811" y="885"/>
                </a:cubicBezTo>
                <a:cubicBezTo>
                  <a:pt x="811" y="885"/>
                  <a:pt x="811" y="886"/>
                  <a:pt x="811" y="886"/>
                </a:cubicBezTo>
                <a:lnTo>
                  <a:pt x="881" y="1032"/>
                </a:lnTo>
                <a:cubicBezTo>
                  <a:pt x="882" y="1032"/>
                  <a:pt x="882" y="1033"/>
                  <a:pt x="882" y="1033"/>
                </a:cubicBezTo>
                <a:cubicBezTo>
                  <a:pt x="911" y="1085"/>
                  <a:pt x="950" y="1137"/>
                  <a:pt x="1026" y="1137"/>
                </a:cubicBezTo>
                <a:lnTo>
                  <a:pt x="1068" y="1137"/>
                </a:lnTo>
                <a:cubicBezTo>
                  <a:pt x="1081" y="1155"/>
                  <a:pt x="1101" y="1167"/>
                  <a:pt x="1125" y="1167"/>
                </a:cubicBezTo>
                <a:cubicBezTo>
                  <a:pt x="1163" y="1167"/>
                  <a:pt x="1194" y="1136"/>
                  <a:pt x="1194" y="1098"/>
                </a:cubicBezTo>
                <a:cubicBezTo>
                  <a:pt x="1194" y="1059"/>
                  <a:pt x="1163" y="1028"/>
                  <a:pt x="1125" y="1028"/>
                </a:cubicBezTo>
                <a:cubicBezTo>
                  <a:pt x="1096" y="1028"/>
                  <a:pt x="1071" y="1046"/>
                  <a:pt x="1061" y="1071"/>
                </a:cubicBezTo>
                <a:lnTo>
                  <a:pt x="1026" y="1071"/>
                </a:lnTo>
                <a:cubicBezTo>
                  <a:pt x="992" y="1071"/>
                  <a:pt x="970" y="1053"/>
                  <a:pt x="941" y="1002"/>
                </a:cubicBezTo>
                <a:lnTo>
                  <a:pt x="877" y="870"/>
                </a:lnTo>
                <a:cubicBezTo>
                  <a:pt x="902" y="864"/>
                  <a:pt x="927" y="858"/>
                  <a:pt x="954" y="851"/>
                </a:cubicBezTo>
                <a:lnTo>
                  <a:pt x="1007" y="943"/>
                </a:lnTo>
                <a:cubicBezTo>
                  <a:pt x="1019" y="963"/>
                  <a:pt x="1044" y="1005"/>
                  <a:pt x="1096" y="1005"/>
                </a:cubicBezTo>
                <a:lnTo>
                  <a:pt x="1483" y="1005"/>
                </a:lnTo>
                <a:lnTo>
                  <a:pt x="1483" y="1071"/>
                </a:lnTo>
                <a:lnTo>
                  <a:pt x="1403" y="1071"/>
                </a:lnTo>
                <a:cubicBezTo>
                  <a:pt x="1393" y="1045"/>
                  <a:pt x="1368" y="1027"/>
                  <a:pt x="1339" y="1027"/>
                </a:cubicBezTo>
                <a:cubicBezTo>
                  <a:pt x="1300" y="1027"/>
                  <a:pt x="1269" y="1059"/>
                  <a:pt x="1269" y="1097"/>
                </a:cubicBezTo>
                <a:cubicBezTo>
                  <a:pt x="1269" y="1135"/>
                  <a:pt x="1300" y="1166"/>
                  <a:pt x="1339" y="1166"/>
                </a:cubicBezTo>
                <a:cubicBezTo>
                  <a:pt x="1362" y="1166"/>
                  <a:pt x="1382" y="1155"/>
                  <a:pt x="1395" y="1137"/>
                </a:cubicBezTo>
                <a:lnTo>
                  <a:pt x="1483" y="1137"/>
                </a:lnTo>
                <a:lnTo>
                  <a:pt x="1483" y="1174"/>
                </a:lnTo>
                <a:cubicBezTo>
                  <a:pt x="1483" y="1192"/>
                  <a:pt x="1498" y="1207"/>
                  <a:pt x="1517" y="1207"/>
                </a:cubicBezTo>
                <a:cubicBezTo>
                  <a:pt x="1535" y="1207"/>
                  <a:pt x="1550" y="1192"/>
                  <a:pt x="1550" y="1174"/>
                </a:cubicBezTo>
                <a:lnTo>
                  <a:pt x="1550" y="897"/>
                </a:lnTo>
                <a:cubicBezTo>
                  <a:pt x="1550" y="879"/>
                  <a:pt x="1535" y="864"/>
                  <a:pt x="1517" y="864"/>
                </a:cubicBezTo>
                <a:close/>
              </a:path>
            </a:pathLst>
          </a:custGeom>
          <a:solidFill>
            <a:srgbClr val="1aabe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9" name="组合 206"/>
          <p:cNvGrpSpPr/>
          <p:nvPr/>
        </p:nvGrpSpPr>
        <p:grpSpPr>
          <a:xfrm>
            <a:off x="8458560" y="4800960"/>
            <a:ext cx="207360" cy="382320"/>
            <a:chOff x="8458560" y="4800960"/>
            <a:chExt cx="207360" cy="382320"/>
          </a:xfrm>
        </p:grpSpPr>
        <p:sp>
          <p:nvSpPr>
            <p:cNvPr id="430" name="Freeform 164"/>
            <p:cNvSpPr/>
            <p:nvPr/>
          </p:nvSpPr>
          <p:spPr>
            <a:xfrm>
              <a:off x="8530560" y="4852080"/>
              <a:ext cx="24120" cy="24120"/>
            </a:xfrm>
            <a:custGeom>
              <a:avLst/>
              <a:gdLst/>
              <a:ahLst/>
              <a:rect l="l" t="t" r="r" b="b"/>
              <a:pathLst>
                <a:path w="125" h="125">
                  <a:moveTo>
                    <a:pt x="0" y="63"/>
                  </a:moveTo>
                  <a:lnTo>
                    <a:pt x="0" y="63"/>
                  </a:lnTo>
                  <a:cubicBezTo>
                    <a:pt x="0" y="97"/>
                    <a:pt x="28" y="125"/>
                    <a:pt x="62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2" y="0"/>
                  </a:cubicBezTo>
                  <a:cubicBezTo>
                    <a:pt x="28" y="0"/>
                    <a:pt x="0" y="28"/>
                    <a:pt x="0" y="63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Freeform 165"/>
            <p:cNvSpPr/>
            <p:nvPr/>
          </p:nvSpPr>
          <p:spPr>
            <a:xfrm>
              <a:off x="8458560" y="4883040"/>
              <a:ext cx="207360" cy="300240"/>
            </a:xfrm>
            <a:custGeom>
              <a:avLst/>
              <a:gdLst/>
              <a:ahLst/>
              <a:rect l="l" t="t" r="r" b="b"/>
              <a:pathLst>
                <a:path w="1060" h="1536">
                  <a:moveTo>
                    <a:pt x="943" y="272"/>
                  </a:moveTo>
                  <a:lnTo>
                    <a:pt x="943" y="272"/>
                  </a:lnTo>
                  <a:lnTo>
                    <a:pt x="820" y="337"/>
                  </a:lnTo>
                  <a:lnTo>
                    <a:pt x="761" y="303"/>
                  </a:lnTo>
                  <a:lnTo>
                    <a:pt x="761" y="236"/>
                  </a:lnTo>
                  <a:lnTo>
                    <a:pt x="820" y="202"/>
                  </a:lnTo>
                  <a:lnTo>
                    <a:pt x="943" y="272"/>
                  </a:lnTo>
                  <a:close/>
                  <a:moveTo>
                    <a:pt x="836" y="135"/>
                  </a:moveTo>
                  <a:lnTo>
                    <a:pt x="836" y="135"/>
                  </a:lnTo>
                  <a:cubicBezTo>
                    <a:pt x="826" y="129"/>
                    <a:pt x="813" y="129"/>
                    <a:pt x="803" y="135"/>
                  </a:cubicBezTo>
                  <a:lnTo>
                    <a:pt x="711" y="188"/>
                  </a:lnTo>
                  <a:cubicBezTo>
                    <a:pt x="701" y="194"/>
                    <a:pt x="694" y="205"/>
                    <a:pt x="694" y="217"/>
                  </a:cubicBezTo>
                  <a:lnTo>
                    <a:pt x="694" y="322"/>
                  </a:lnTo>
                  <a:cubicBezTo>
                    <a:pt x="694" y="334"/>
                    <a:pt x="701" y="345"/>
                    <a:pt x="711" y="351"/>
                  </a:cubicBezTo>
                  <a:lnTo>
                    <a:pt x="803" y="404"/>
                  </a:lnTo>
                  <a:cubicBezTo>
                    <a:pt x="813" y="410"/>
                    <a:pt x="825" y="410"/>
                    <a:pt x="835" y="405"/>
                  </a:cubicBezTo>
                  <a:lnTo>
                    <a:pt x="958" y="339"/>
                  </a:lnTo>
                  <a:lnTo>
                    <a:pt x="977" y="374"/>
                  </a:lnTo>
                  <a:lnTo>
                    <a:pt x="819" y="465"/>
                  </a:lnTo>
                  <a:lnTo>
                    <a:pt x="633" y="358"/>
                  </a:lnTo>
                  <a:cubicBezTo>
                    <a:pt x="625" y="353"/>
                    <a:pt x="615" y="352"/>
                    <a:pt x="606" y="355"/>
                  </a:cubicBezTo>
                  <a:lnTo>
                    <a:pt x="554" y="355"/>
                  </a:lnTo>
                  <a:lnTo>
                    <a:pt x="554" y="345"/>
                  </a:lnTo>
                  <a:lnTo>
                    <a:pt x="554" y="194"/>
                  </a:lnTo>
                  <a:lnTo>
                    <a:pt x="554" y="184"/>
                  </a:lnTo>
                  <a:lnTo>
                    <a:pt x="606" y="184"/>
                  </a:lnTo>
                  <a:cubicBezTo>
                    <a:pt x="615" y="187"/>
                    <a:pt x="625" y="186"/>
                    <a:pt x="633" y="181"/>
                  </a:cubicBezTo>
                  <a:lnTo>
                    <a:pt x="819" y="74"/>
                  </a:lnTo>
                  <a:lnTo>
                    <a:pt x="978" y="165"/>
                  </a:lnTo>
                  <a:lnTo>
                    <a:pt x="957" y="203"/>
                  </a:lnTo>
                  <a:lnTo>
                    <a:pt x="836" y="135"/>
                  </a:lnTo>
                  <a:close/>
                  <a:moveTo>
                    <a:pt x="344" y="312"/>
                  </a:moveTo>
                  <a:lnTo>
                    <a:pt x="344" y="312"/>
                  </a:lnTo>
                  <a:lnTo>
                    <a:pt x="344" y="274"/>
                  </a:lnTo>
                  <a:cubicBezTo>
                    <a:pt x="344" y="258"/>
                    <a:pt x="341" y="242"/>
                    <a:pt x="336" y="227"/>
                  </a:cubicBezTo>
                  <a:lnTo>
                    <a:pt x="487" y="227"/>
                  </a:lnTo>
                  <a:lnTo>
                    <a:pt x="487" y="312"/>
                  </a:lnTo>
                  <a:lnTo>
                    <a:pt x="344" y="312"/>
                  </a:lnTo>
                  <a:close/>
                  <a:moveTo>
                    <a:pt x="269" y="1205"/>
                  </a:moveTo>
                  <a:lnTo>
                    <a:pt x="269" y="1205"/>
                  </a:lnTo>
                  <a:lnTo>
                    <a:pt x="85" y="834"/>
                  </a:lnTo>
                  <a:cubicBezTo>
                    <a:pt x="59" y="783"/>
                    <a:pt x="80" y="720"/>
                    <a:pt x="131" y="695"/>
                  </a:cubicBezTo>
                  <a:cubicBezTo>
                    <a:pt x="183" y="669"/>
                    <a:pt x="245" y="690"/>
                    <a:pt x="271" y="741"/>
                  </a:cubicBezTo>
                  <a:lnTo>
                    <a:pt x="503" y="1205"/>
                  </a:lnTo>
                  <a:lnTo>
                    <a:pt x="269" y="1205"/>
                  </a:lnTo>
                  <a:close/>
                  <a:moveTo>
                    <a:pt x="171" y="175"/>
                  </a:moveTo>
                  <a:lnTo>
                    <a:pt x="171" y="175"/>
                  </a:lnTo>
                  <a:cubicBezTo>
                    <a:pt x="199" y="174"/>
                    <a:pt x="225" y="184"/>
                    <a:pt x="245" y="204"/>
                  </a:cubicBezTo>
                  <a:cubicBezTo>
                    <a:pt x="265" y="223"/>
                    <a:pt x="277" y="249"/>
                    <a:pt x="278" y="275"/>
                  </a:cubicBezTo>
                  <a:lnTo>
                    <a:pt x="277" y="338"/>
                  </a:lnTo>
                  <a:cubicBezTo>
                    <a:pt x="277" y="341"/>
                    <a:pt x="277" y="343"/>
                    <a:pt x="277" y="345"/>
                  </a:cubicBezTo>
                  <a:cubicBezTo>
                    <a:pt x="277" y="347"/>
                    <a:pt x="277" y="349"/>
                    <a:pt x="277" y="351"/>
                  </a:cubicBezTo>
                  <a:lnTo>
                    <a:pt x="276" y="648"/>
                  </a:lnTo>
                  <a:cubicBezTo>
                    <a:pt x="226" y="613"/>
                    <a:pt x="159" y="606"/>
                    <a:pt x="102" y="635"/>
                  </a:cubicBezTo>
                  <a:cubicBezTo>
                    <a:pt x="90" y="641"/>
                    <a:pt x="79" y="648"/>
                    <a:pt x="69" y="656"/>
                  </a:cubicBezTo>
                  <a:lnTo>
                    <a:pt x="69" y="282"/>
                  </a:lnTo>
                  <a:cubicBezTo>
                    <a:pt x="68" y="225"/>
                    <a:pt x="113" y="177"/>
                    <a:pt x="171" y="175"/>
                  </a:cubicBezTo>
                  <a:close/>
                  <a:moveTo>
                    <a:pt x="1051" y="370"/>
                  </a:moveTo>
                  <a:lnTo>
                    <a:pt x="1051" y="370"/>
                  </a:lnTo>
                  <a:lnTo>
                    <a:pt x="1000" y="278"/>
                  </a:lnTo>
                  <a:cubicBezTo>
                    <a:pt x="998" y="276"/>
                    <a:pt x="997" y="274"/>
                    <a:pt x="995" y="272"/>
                  </a:cubicBezTo>
                  <a:cubicBezTo>
                    <a:pt x="997" y="270"/>
                    <a:pt x="999" y="268"/>
                    <a:pt x="1000" y="265"/>
                  </a:cubicBezTo>
                  <a:lnTo>
                    <a:pt x="1052" y="168"/>
                  </a:lnTo>
                  <a:cubicBezTo>
                    <a:pt x="1060" y="152"/>
                    <a:pt x="1055" y="132"/>
                    <a:pt x="1039" y="123"/>
                  </a:cubicBezTo>
                  <a:lnTo>
                    <a:pt x="836" y="6"/>
                  </a:lnTo>
                  <a:cubicBezTo>
                    <a:pt x="826" y="0"/>
                    <a:pt x="813" y="0"/>
                    <a:pt x="803" y="6"/>
                  </a:cubicBezTo>
                  <a:lnTo>
                    <a:pt x="610" y="117"/>
                  </a:lnTo>
                  <a:lnTo>
                    <a:pt x="520" y="117"/>
                  </a:lnTo>
                  <a:cubicBezTo>
                    <a:pt x="502" y="117"/>
                    <a:pt x="487" y="132"/>
                    <a:pt x="487" y="151"/>
                  </a:cubicBezTo>
                  <a:lnTo>
                    <a:pt x="487" y="161"/>
                  </a:lnTo>
                  <a:lnTo>
                    <a:pt x="296" y="161"/>
                  </a:lnTo>
                  <a:cubicBezTo>
                    <a:pt x="294" y="159"/>
                    <a:pt x="293" y="157"/>
                    <a:pt x="291" y="155"/>
                  </a:cubicBezTo>
                  <a:cubicBezTo>
                    <a:pt x="258" y="124"/>
                    <a:pt x="214" y="107"/>
                    <a:pt x="169" y="108"/>
                  </a:cubicBezTo>
                  <a:cubicBezTo>
                    <a:pt x="75" y="111"/>
                    <a:pt x="0" y="190"/>
                    <a:pt x="3" y="283"/>
                  </a:cubicBezTo>
                  <a:lnTo>
                    <a:pt x="2" y="775"/>
                  </a:lnTo>
                  <a:cubicBezTo>
                    <a:pt x="2" y="782"/>
                    <a:pt x="4" y="788"/>
                    <a:pt x="7" y="793"/>
                  </a:cubicBezTo>
                  <a:cubicBezTo>
                    <a:pt x="8" y="817"/>
                    <a:pt x="13" y="841"/>
                    <a:pt x="25" y="864"/>
                  </a:cubicBezTo>
                  <a:lnTo>
                    <a:pt x="195" y="1205"/>
                  </a:lnTo>
                  <a:lnTo>
                    <a:pt x="155" y="1205"/>
                  </a:lnTo>
                  <a:cubicBezTo>
                    <a:pt x="137" y="1205"/>
                    <a:pt x="122" y="1220"/>
                    <a:pt x="122" y="1238"/>
                  </a:cubicBezTo>
                  <a:lnTo>
                    <a:pt x="122" y="1308"/>
                  </a:lnTo>
                  <a:lnTo>
                    <a:pt x="61" y="1308"/>
                  </a:lnTo>
                  <a:cubicBezTo>
                    <a:pt x="42" y="1308"/>
                    <a:pt x="28" y="1323"/>
                    <a:pt x="28" y="1342"/>
                  </a:cubicBezTo>
                  <a:lnTo>
                    <a:pt x="28" y="1474"/>
                  </a:lnTo>
                  <a:cubicBezTo>
                    <a:pt x="28" y="1492"/>
                    <a:pt x="42" y="1507"/>
                    <a:pt x="61" y="1507"/>
                  </a:cubicBezTo>
                  <a:lnTo>
                    <a:pt x="239" y="1507"/>
                  </a:lnTo>
                  <a:cubicBezTo>
                    <a:pt x="252" y="1524"/>
                    <a:pt x="272" y="1536"/>
                    <a:pt x="295" y="1536"/>
                  </a:cubicBezTo>
                  <a:cubicBezTo>
                    <a:pt x="334" y="1536"/>
                    <a:pt x="365" y="1504"/>
                    <a:pt x="365" y="1466"/>
                  </a:cubicBezTo>
                  <a:cubicBezTo>
                    <a:pt x="365" y="1428"/>
                    <a:pt x="334" y="1397"/>
                    <a:pt x="295" y="1397"/>
                  </a:cubicBezTo>
                  <a:cubicBezTo>
                    <a:pt x="266" y="1397"/>
                    <a:pt x="241" y="1415"/>
                    <a:pt x="231" y="1440"/>
                  </a:cubicBezTo>
                  <a:lnTo>
                    <a:pt x="94" y="1440"/>
                  </a:lnTo>
                  <a:lnTo>
                    <a:pt x="94" y="1375"/>
                  </a:lnTo>
                  <a:lnTo>
                    <a:pt x="155" y="1375"/>
                  </a:lnTo>
                  <a:cubicBezTo>
                    <a:pt x="174" y="1375"/>
                    <a:pt x="189" y="1360"/>
                    <a:pt x="189" y="1342"/>
                  </a:cubicBezTo>
                  <a:lnTo>
                    <a:pt x="189" y="1272"/>
                  </a:lnTo>
                  <a:lnTo>
                    <a:pt x="557" y="1272"/>
                  </a:lnTo>
                  <a:cubicBezTo>
                    <a:pt x="557" y="1272"/>
                    <a:pt x="557" y="1272"/>
                    <a:pt x="557" y="1272"/>
                  </a:cubicBezTo>
                  <a:cubicBezTo>
                    <a:pt x="557" y="1272"/>
                    <a:pt x="557" y="1272"/>
                    <a:pt x="557" y="1272"/>
                  </a:cubicBezTo>
                  <a:lnTo>
                    <a:pt x="585" y="1272"/>
                  </a:lnTo>
                  <a:lnTo>
                    <a:pt x="585" y="1342"/>
                  </a:lnTo>
                  <a:cubicBezTo>
                    <a:pt x="585" y="1360"/>
                    <a:pt x="600" y="1375"/>
                    <a:pt x="618" y="1375"/>
                  </a:cubicBezTo>
                  <a:lnTo>
                    <a:pt x="679" y="1375"/>
                  </a:lnTo>
                  <a:lnTo>
                    <a:pt x="679" y="1440"/>
                  </a:lnTo>
                  <a:lnTo>
                    <a:pt x="573" y="1440"/>
                  </a:lnTo>
                  <a:cubicBezTo>
                    <a:pt x="562" y="1415"/>
                    <a:pt x="538" y="1397"/>
                    <a:pt x="508" y="1397"/>
                  </a:cubicBezTo>
                  <a:cubicBezTo>
                    <a:pt x="470" y="1397"/>
                    <a:pt x="439" y="1428"/>
                    <a:pt x="439" y="1466"/>
                  </a:cubicBezTo>
                  <a:cubicBezTo>
                    <a:pt x="439" y="1504"/>
                    <a:pt x="470" y="1536"/>
                    <a:pt x="508" y="1536"/>
                  </a:cubicBezTo>
                  <a:cubicBezTo>
                    <a:pt x="531" y="1536"/>
                    <a:pt x="552" y="1524"/>
                    <a:pt x="564" y="1507"/>
                  </a:cubicBezTo>
                  <a:lnTo>
                    <a:pt x="713" y="1507"/>
                  </a:lnTo>
                  <a:cubicBezTo>
                    <a:pt x="731" y="1507"/>
                    <a:pt x="746" y="1492"/>
                    <a:pt x="746" y="1474"/>
                  </a:cubicBezTo>
                  <a:lnTo>
                    <a:pt x="746" y="1342"/>
                  </a:lnTo>
                  <a:cubicBezTo>
                    <a:pt x="746" y="1323"/>
                    <a:pt x="731" y="1308"/>
                    <a:pt x="713" y="1308"/>
                  </a:cubicBezTo>
                  <a:lnTo>
                    <a:pt x="651" y="1308"/>
                  </a:lnTo>
                  <a:lnTo>
                    <a:pt x="651" y="1238"/>
                  </a:lnTo>
                  <a:cubicBezTo>
                    <a:pt x="651" y="1220"/>
                    <a:pt x="636" y="1205"/>
                    <a:pt x="618" y="1205"/>
                  </a:cubicBezTo>
                  <a:lnTo>
                    <a:pt x="577" y="1205"/>
                  </a:lnTo>
                  <a:lnTo>
                    <a:pt x="342" y="733"/>
                  </a:lnTo>
                  <a:lnTo>
                    <a:pt x="344" y="378"/>
                  </a:lnTo>
                  <a:lnTo>
                    <a:pt x="487" y="378"/>
                  </a:lnTo>
                  <a:lnTo>
                    <a:pt x="487" y="388"/>
                  </a:lnTo>
                  <a:cubicBezTo>
                    <a:pt x="487" y="407"/>
                    <a:pt x="502" y="422"/>
                    <a:pt x="520" y="422"/>
                  </a:cubicBezTo>
                  <a:lnTo>
                    <a:pt x="610" y="422"/>
                  </a:lnTo>
                  <a:lnTo>
                    <a:pt x="803" y="533"/>
                  </a:lnTo>
                  <a:cubicBezTo>
                    <a:pt x="808" y="536"/>
                    <a:pt x="814" y="537"/>
                    <a:pt x="819" y="537"/>
                  </a:cubicBezTo>
                  <a:cubicBezTo>
                    <a:pt x="825" y="537"/>
                    <a:pt x="831" y="536"/>
                    <a:pt x="836" y="533"/>
                  </a:cubicBezTo>
                  <a:lnTo>
                    <a:pt x="1039" y="416"/>
                  </a:lnTo>
                  <a:cubicBezTo>
                    <a:pt x="1055" y="406"/>
                    <a:pt x="1060" y="386"/>
                    <a:pt x="1051" y="370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Freeform 166"/>
            <p:cNvSpPr/>
            <p:nvPr/>
          </p:nvSpPr>
          <p:spPr>
            <a:xfrm>
              <a:off x="8503920" y="4827600"/>
              <a:ext cx="76680" cy="24120"/>
            </a:xfrm>
            <a:custGeom>
              <a:avLst/>
              <a:gdLst/>
              <a:ahLst/>
              <a:rect l="l" t="t" r="r" b="b"/>
              <a:pathLst>
                <a:path w="390" h="125">
                  <a:moveTo>
                    <a:pt x="352" y="121"/>
                  </a:moveTo>
                  <a:lnTo>
                    <a:pt x="352" y="121"/>
                  </a:lnTo>
                  <a:cubicBezTo>
                    <a:pt x="362" y="121"/>
                    <a:pt x="372" y="117"/>
                    <a:pt x="378" y="109"/>
                  </a:cubicBezTo>
                  <a:cubicBezTo>
                    <a:pt x="390" y="95"/>
                    <a:pt x="387" y="74"/>
                    <a:pt x="373" y="62"/>
                  </a:cubicBezTo>
                  <a:cubicBezTo>
                    <a:pt x="323" y="22"/>
                    <a:pt x="259" y="0"/>
                    <a:pt x="195" y="0"/>
                  </a:cubicBezTo>
                  <a:cubicBezTo>
                    <a:pt x="130" y="0"/>
                    <a:pt x="67" y="22"/>
                    <a:pt x="16" y="62"/>
                  </a:cubicBezTo>
                  <a:cubicBezTo>
                    <a:pt x="2" y="73"/>
                    <a:pt x="0" y="94"/>
                    <a:pt x="11" y="109"/>
                  </a:cubicBezTo>
                  <a:cubicBezTo>
                    <a:pt x="23" y="123"/>
                    <a:pt x="44" y="125"/>
                    <a:pt x="58" y="114"/>
                  </a:cubicBezTo>
                  <a:cubicBezTo>
                    <a:pt x="97" y="83"/>
                    <a:pt x="144" y="66"/>
                    <a:pt x="195" y="66"/>
                  </a:cubicBezTo>
                  <a:cubicBezTo>
                    <a:pt x="245" y="66"/>
                    <a:pt x="292" y="83"/>
                    <a:pt x="331" y="114"/>
                  </a:cubicBezTo>
                  <a:cubicBezTo>
                    <a:pt x="337" y="119"/>
                    <a:pt x="345" y="121"/>
                    <a:pt x="352" y="121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Freeform 167"/>
            <p:cNvSpPr/>
            <p:nvPr/>
          </p:nvSpPr>
          <p:spPr>
            <a:xfrm>
              <a:off x="8485920" y="4800960"/>
              <a:ext cx="112320" cy="33120"/>
            </a:xfrm>
            <a:custGeom>
              <a:avLst/>
              <a:gdLst/>
              <a:ahLst/>
              <a:rect l="l" t="t" r="r" b="b"/>
              <a:pathLst>
                <a:path w="573" h="167">
                  <a:moveTo>
                    <a:pt x="60" y="155"/>
                  </a:moveTo>
                  <a:lnTo>
                    <a:pt x="60" y="155"/>
                  </a:lnTo>
                  <a:cubicBezTo>
                    <a:pt x="122" y="98"/>
                    <a:pt x="202" y="67"/>
                    <a:pt x="286" y="67"/>
                  </a:cubicBezTo>
                  <a:cubicBezTo>
                    <a:pt x="370" y="67"/>
                    <a:pt x="451" y="99"/>
                    <a:pt x="513" y="156"/>
                  </a:cubicBezTo>
                  <a:cubicBezTo>
                    <a:pt x="519" y="162"/>
                    <a:pt x="528" y="165"/>
                    <a:pt x="536" y="165"/>
                  </a:cubicBezTo>
                  <a:cubicBezTo>
                    <a:pt x="545" y="165"/>
                    <a:pt x="554" y="161"/>
                    <a:pt x="560" y="154"/>
                  </a:cubicBezTo>
                  <a:cubicBezTo>
                    <a:pt x="573" y="141"/>
                    <a:pt x="572" y="120"/>
                    <a:pt x="558" y="107"/>
                  </a:cubicBezTo>
                  <a:cubicBezTo>
                    <a:pt x="484" y="38"/>
                    <a:pt x="387" y="0"/>
                    <a:pt x="286" y="0"/>
                  </a:cubicBezTo>
                  <a:cubicBezTo>
                    <a:pt x="185" y="0"/>
                    <a:pt x="89" y="38"/>
                    <a:pt x="15" y="105"/>
                  </a:cubicBezTo>
                  <a:cubicBezTo>
                    <a:pt x="1" y="118"/>
                    <a:pt x="0" y="139"/>
                    <a:pt x="13" y="152"/>
                  </a:cubicBezTo>
                  <a:cubicBezTo>
                    <a:pt x="25" y="166"/>
                    <a:pt x="46" y="167"/>
                    <a:pt x="60" y="155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Freeform 168"/>
            <p:cNvSpPr/>
            <p:nvPr/>
          </p:nvSpPr>
          <p:spPr>
            <a:xfrm>
              <a:off x="8477280" y="5028120"/>
              <a:ext cx="41040" cy="38160"/>
            </a:xfrm>
            <a:custGeom>
              <a:avLst/>
              <a:gdLst/>
              <a:ahLst/>
              <a:rect l="l" t="t" r="r" b="b"/>
              <a:pathLst>
                <a:path w="210" h="196">
                  <a:moveTo>
                    <a:pt x="139" y="109"/>
                  </a:moveTo>
                  <a:lnTo>
                    <a:pt x="139" y="109"/>
                  </a:lnTo>
                  <a:cubicBezTo>
                    <a:pt x="136" y="117"/>
                    <a:pt x="131" y="123"/>
                    <a:pt x="124" y="126"/>
                  </a:cubicBezTo>
                  <a:cubicBezTo>
                    <a:pt x="109" y="134"/>
                    <a:pt x="91" y="128"/>
                    <a:pt x="83" y="113"/>
                  </a:cubicBezTo>
                  <a:cubicBezTo>
                    <a:pt x="76" y="98"/>
                    <a:pt x="82" y="80"/>
                    <a:pt x="97" y="73"/>
                  </a:cubicBezTo>
                  <a:cubicBezTo>
                    <a:pt x="101" y="71"/>
                    <a:pt x="106" y="70"/>
                    <a:pt x="110" y="70"/>
                  </a:cubicBezTo>
                  <a:cubicBezTo>
                    <a:pt x="113" y="70"/>
                    <a:pt x="117" y="70"/>
                    <a:pt x="120" y="71"/>
                  </a:cubicBezTo>
                  <a:cubicBezTo>
                    <a:pt x="127" y="74"/>
                    <a:pt x="133" y="79"/>
                    <a:pt x="137" y="86"/>
                  </a:cubicBezTo>
                  <a:cubicBezTo>
                    <a:pt x="141" y="93"/>
                    <a:pt x="141" y="102"/>
                    <a:pt x="139" y="109"/>
                  </a:cubicBezTo>
                  <a:close/>
                  <a:moveTo>
                    <a:pt x="67" y="13"/>
                  </a:moveTo>
                  <a:lnTo>
                    <a:pt x="67" y="13"/>
                  </a:lnTo>
                  <a:cubicBezTo>
                    <a:pt x="19" y="37"/>
                    <a:pt x="0" y="95"/>
                    <a:pt x="24" y="143"/>
                  </a:cubicBezTo>
                  <a:cubicBezTo>
                    <a:pt x="41" y="177"/>
                    <a:pt x="75" y="196"/>
                    <a:pt x="110" y="196"/>
                  </a:cubicBezTo>
                  <a:cubicBezTo>
                    <a:pt x="125" y="196"/>
                    <a:pt x="140" y="193"/>
                    <a:pt x="153" y="186"/>
                  </a:cubicBezTo>
                  <a:cubicBezTo>
                    <a:pt x="176" y="175"/>
                    <a:pt x="194" y="155"/>
                    <a:pt x="202" y="130"/>
                  </a:cubicBezTo>
                  <a:cubicBezTo>
                    <a:pt x="210" y="106"/>
                    <a:pt x="208" y="80"/>
                    <a:pt x="197" y="56"/>
                  </a:cubicBezTo>
                  <a:cubicBezTo>
                    <a:pt x="185" y="33"/>
                    <a:pt x="165" y="16"/>
                    <a:pt x="141" y="8"/>
                  </a:cubicBezTo>
                  <a:cubicBezTo>
                    <a:pt x="116" y="0"/>
                    <a:pt x="90" y="2"/>
                    <a:pt x="67" y="13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Freeform 169"/>
            <p:cNvSpPr/>
            <p:nvPr/>
          </p:nvSpPr>
          <p:spPr>
            <a:xfrm>
              <a:off x="8474760" y="4920120"/>
              <a:ext cx="36720" cy="34560"/>
            </a:xfrm>
            <a:custGeom>
              <a:avLst/>
              <a:gdLst/>
              <a:ahLst/>
              <a:rect l="l" t="t" r="r" b="b"/>
              <a:pathLst>
                <a:path w="187" h="176">
                  <a:moveTo>
                    <a:pt x="73" y="75"/>
                  </a:moveTo>
                  <a:lnTo>
                    <a:pt x="73" y="75"/>
                  </a:lnTo>
                  <a:cubicBezTo>
                    <a:pt x="77" y="71"/>
                    <a:pt x="82" y="69"/>
                    <a:pt x="87" y="68"/>
                  </a:cubicBezTo>
                  <a:cubicBezTo>
                    <a:pt x="88" y="68"/>
                    <a:pt x="88" y="68"/>
                    <a:pt x="89" y="68"/>
                  </a:cubicBezTo>
                  <a:cubicBezTo>
                    <a:pt x="94" y="68"/>
                    <a:pt x="99" y="70"/>
                    <a:pt x="102" y="73"/>
                  </a:cubicBezTo>
                  <a:cubicBezTo>
                    <a:pt x="111" y="81"/>
                    <a:pt x="112" y="94"/>
                    <a:pt x="105" y="102"/>
                  </a:cubicBezTo>
                  <a:cubicBezTo>
                    <a:pt x="101" y="107"/>
                    <a:pt x="96" y="109"/>
                    <a:pt x="91" y="110"/>
                  </a:cubicBezTo>
                  <a:cubicBezTo>
                    <a:pt x="85" y="110"/>
                    <a:pt x="80" y="108"/>
                    <a:pt x="76" y="105"/>
                  </a:cubicBezTo>
                  <a:cubicBezTo>
                    <a:pt x="71" y="101"/>
                    <a:pt x="69" y="96"/>
                    <a:pt x="68" y="91"/>
                  </a:cubicBezTo>
                  <a:cubicBezTo>
                    <a:pt x="68" y="85"/>
                    <a:pt x="70" y="80"/>
                    <a:pt x="73" y="75"/>
                  </a:cubicBezTo>
                  <a:close/>
                  <a:moveTo>
                    <a:pt x="32" y="155"/>
                  </a:moveTo>
                  <a:lnTo>
                    <a:pt x="32" y="155"/>
                  </a:lnTo>
                  <a:cubicBezTo>
                    <a:pt x="48" y="169"/>
                    <a:pt x="68" y="176"/>
                    <a:pt x="89" y="176"/>
                  </a:cubicBezTo>
                  <a:cubicBezTo>
                    <a:pt x="91" y="176"/>
                    <a:pt x="94" y="176"/>
                    <a:pt x="96" y="176"/>
                  </a:cubicBezTo>
                  <a:cubicBezTo>
                    <a:pt x="119" y="174"/>
                    <a:pt x="140" y="163"/>
                    <a:pt x="156" y="146"/>
                  </a:cubicBezTo>
                  <a:cubicBezTo>
                    <a:pt x="187" y="109"/>
                    <a:pt x="182" y="54"/>
                    <a:pt x="146" y="22"/>
                  </a:cubicBezTo>
                  <a:cubicBezTo>
                    <a:pt x="128" y="7"/>
                    <a:pt x="105" y="0"/>
                    <a:pt x="82" y="2"/>
                  </a:cubicBezTo>
                  <a:cubicBezTo>
                    <a:pt x="59" y="4"/>
                    <a:pt x="38" y="14"/>
                    <a:pt x="22" y="32"/>
                  </a:cubicBezTo>
                  <a:cubicBezTo>
                    <a:pt x="7" y="50"/>
                    <a:pt x="0" y="73"/>
                    <a:pt x="2" y="96"/>
                  </a:cubicBezTo>
                  <a:cubicBezTo>
                    <a:pt x="4" y="119"/>
                    <a:pt x="15" y="140"/>
                    <a:pt x="32" y="155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6" name="组合 199"/>
          <p:cNvGrpSpPr/>
          <p:nvPr/>
        </p:nvGrpSpPr>
        <p:grpSpPr>
          <a:xfrm>
            <a:off x="1946520" y="4785840"/>
            <a:ext cx="243360" cy="412920"/>
            <a:chOff x="1946520" y="4785840"/>
            <a:chExt cx="243360" cy="412920"/>
          </a:xfrm>
        </p:grpSpPr>
        <p:sp>
          <p:nvSpPr>
            <p:cNvPr id="437" name="Freeform 128"/>
            <p:cNvSpPr/>
            <p:nvPr/>
          </p:nvSpPr>
          <p:spPr>
            <a:xfrm>
              <a:off x="1994400" y="4856760"/>
              <a:ext cx="108720" cy="105120"/>
            </a:xfrm>
            <a:custGeom>
              <a:avLst/>
              <a:gdLst/>
              <a:ahLst/>
              <a:rect l="l" t="t" r="r" b="b"/>
              <a:pathLst>
                <a:path w="456" h="441">
                  <a:moveTo>
                    <a:pt x="54" y="53"/>
                  </a:moveTo>
                  <a:lnTo>
                    <a:pt x="54" y="53"/>
                  </a:lnTo>
                  <a:lnTo>
                    <a:pt x="403" y="53"/>
                  </a:lnTo>
                  <a:lnTo>
                    <a:pt x="403" y="388"/>
                  </a:lnTo>
                  <a:lnTo>
                    <a:pt x="54" y="388"/>
                  </a:lnTo>
                  <a:lnTo>
                    <a:pt x="54" y="53"/>
                  </a:lnTo>
                  <a:close/>
                  <a:moveTo>
                    <a:pt x="27" y="441"/>
                  </a:moveTo>
                  <a:lnTo>
                    <a:pt x="27" y="441"/>
                  </a:lnTo>
                  <a:lnTo>
                    <a:pt x="430" y="441"/>
                  </a:lnTo>
                  <a:cubicBezTo>
                    <a:pt x="444" y="441"/>
                    <a:pt x="456" y="429"/>
                    <a:pt x="456" y="415"/>
                  </a:cubicBezTo>
                  <a:lnTo>
                    <a:pt x="456" y="26"/>
                  </a:lnTo>
                  <a:cubicBezTo>
                    <a:pt x="456" y="12"/>
                    <a:pt x="444" y="0"/>
                    <a:pt x="430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lnTo>
                    <a:pt x="0" y="415"/>
                  </a:lnTo>
                  <a:cubicBezTo>
                    <a:pt x="0" y="429"/>
                    <a:pt x="12" y="441"/>
                    <a:pt x="27" y="441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Freeform 129"/>
            <p:cNvSpPr/>
            <p:nvPr/>
          </p:nvSpPr>
          <p:spPr>
            <a:xfrm>
              <a:off x="2014200" y="4875840"/>
              <a:ext cx="70200" cy="67320"/>
            </a:xfrm>
            <a:custGeom>
              <a:avLst/>
              <a:gdLst/>
              <a:ahLst/>
              <a:rect l="l" t="t" r="r" b="b"/>
              <a:pathLst>
                <a:path w="295" h="285">
                  <a:moveTo>
                    <a:pt x="13" y="13"/>
                  </a:moveTo>
                  <a:lnTo>
                    <a:pt x="13" y="13"/>
                  </a:lnTo>
                  <a:lnTo>
                    <a:pt x="282" y="13"/>
                  </a:lnTo>
                  <a:lnTo>
                    <a:pt x="282" y="272"/>
                  </a:lnTo>
                  <a:lnTo>
                    <a:pt x="13" y="272"/>
                  </a:lnTo>
                  <a:lnTo>
                    <a:pt x="13" y="13"/>
                  </a:lnTo>
                  <a:close/>
                  <a:moveTo>
                    <a:pt x="0" y="285"/>
                  </a:moveTo>
                  <a:lnTo>
                    <a:pt x="0" y="285"/>
                  </a:lnTo>
                  <a:lnTo>
                    <a:pt x="295" y="285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Freeform 130"/>
            <p:cNvSpPr/>
            <p:nvPr/>
          </p:nvSpPr>
          <p:spPr>
            <a:xfrm>
              <a:off x="2033280" y="4894560"/>
              <a:ext cx="31320" cy="29520"/>
            </a:xfrm>
            <a:custGeom>
              <a:avLst/>
              <a:gdLst/>
              <a:ahLst/>
              <a:rect l="l" t="t" r="r" b="b"/>
              <a:pathLst>
                <a:path w="131" h="127">
                  <a:moveTo>
                    <a:pt x="0" y="127"/>
                  </a:moveTo>
                  <a:lnTo>
                    <a:pt x="0" y="127"/>
                  </a:lnTo>
                  <a:lnTo>
                    <a:pt x="131" y="1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Freeform 131"/>
            <p:cNvSpPr/>
            <p:nvPr/>
          </p:nvSpPr>
          <p:spPr>
            <a:xfrm>
              <a:off x="1946520" y="4785840"/>
              <a:ext cx="243360" cy="412920"/>
            </a:xfrm>
            <a:custGeom>
              <a:avLst/>
              <a:gdLst/>
              <a:ahLst/>
              <a:rect l="l" t="t" r="r" b="b"/>
              <a:pathLst>
                <a:path w="1021" h="1734">
                  <a:moveTo>
                    <a:pt x="967" y="646"/>
                  </a:moveTo>
                  <a:lnTo>
                    <a:pt x="967" y="646"/>
                  </a:lnTo>
                  <a:lnTo>
                    <a:pt x="813" y="646"/>
                  </a:lnTo>
                  <a:lnTo>
                    <a:pt x="813" y="430"/>
                  </a:lnTo>
                  <a:lnTo>
                    <a:pt x="967" y="430"/>
                  </a:lnTo>
                  <a:lnTo>
                    <a:pt x="967" y="646"/>
                  </a:lnTo>
                  <a:close/>
                  <a:moveTo>
                    <a:pt x="124" y="856"/>
                  </a:moveTo>
                  <a:lnTo>
                    <a:pt x="124" y="856"/>
                  </a:lnTo>
                  <a:lnTo>
                    <a:pt x="736" y="856"/>
                  </a:lnTo>
                  <a:lnTo>
                    <a:pt x="736" y="1461"/>
                  </a:lnTo>
                  <a:lnTo>
                    <a:pt x="124" y="1461"/>
                  </a:lnTo>
                  <a:lnTo>
                    <a:pt x="124" y="856"/>
                  </a:lnTo>
                  <a:close/>
                  <a:moveTo>
                    <a:pt x="736" y="802"/>
                  </a:moveTo>
                  <a:lnTo>
                    <a:pt x="736" y="802"/>
                  </a:lnTo>
                  <a:lnTo>
                    <a:pt x="124" y="802"/>
                  </a:lnTo>
                  <a:lnTo>
                    <a:pt x="124" y="209"/>
                  </a:lnTo>
                  <a:lnTo>
                    <a:pt x="736" y="209"/>
                  </a:lnTo>
                  <a:lnTo>
                    <a:pt x="736" y="802"/>
                  </a:lnTo>
                  <a:close/>
                  <a:moveTo>
                    <a:pt x="67" y="67"/>
                  </a:moveTo>
                  <a:lnTo>
                    <a:pt x="67" y="67"/>
                  </a:lnTo>
                  <a:lnTo>
                    <a:pt x="794" y="67"/>
                  </a:lnTo>
                  <a:lnTo>
                    <a:pt x="794" y="142"/>
                  </a:lnTo>
                  <a:lnTo>
                    <a:pt x="781" y="142"/>
                  </a:lnTo>
                  <a:cubicBezTo>
                    <a:pt x="778" y="141"/>
                    <a:pt x="774" y="140"/>
                    <a:pt x="770" y="140"/>
                  </a:cubicBezTo>
                  <a:lnTo>
                    <a:pt x="91" y="140"/>
                  </a:lnTo>
                  <a:cubicBezTo>
                    <a:pt x="87" y="140"/>
                    <a:pt x="83" y="141"/>
                    <a:pt x="80" y="142"/>
                  </a:cubicBezTo>
                  <a:lnTo>
                    <a:pt x="67" y="142"/>
                  </a:lnTo>
                  <a:lnTo>
                    <a:pt x="67" y="67"/>
                  </a:lnTo>
                  <a:close/>
                  <a:moveTo>
                    <a:pt x="994" y="377"/>
                  </a:moveTo>
                  <a:lnTo>
                    <a:pt x="994" y="377"/>
                  </a:lnTo>
                  <a:lnTo>
                    <a:pt x="803" y="377"/>
                  </a:lnTo>
                  <a:lnTo>
                    <a:pt x="803" y="209"/>
                  </a:lnTo>
                  <a:lnTo>
                    <a:pt x="827" y="209"/>
                  </a:lnTo>
                  <a:cubicBezTo>
                    <a:pt x="845" y="209"/>
                    <a:pt x="860" y="194"/>
                    <a:pt x="860" y="176"/>
                  </a:cubicBezTo>
                  <a:lnTo>
                    <a:pt x="860" y="33"/>
                  </a:lnTo>
                  <a:cubicBezTo>
                    <a:pt x="860" y="15"/>
                    <a:pt x="845" y="0"/>
                    <a:pt x="827" y="0"/>
                  </a:cubicBezTo>
                  <a:lnTo>
                    <a:pt x="34" y="0"/>
                  </a:lnTo>
                  <a:cubicBezTo>
                    <a:pt x="15" y="0"/>
                    <a:pt x="0" y="15"/>
                    <a:pt x="0" y="33"/>
                  </a:cubicBezTo>
                  <a:lnTo>
                    <a:pt x="0" y="176"/>
                  </a:lnTo>
                  <a:cubicBezTo>
                    <a:pt x="0" y="194"/>
                    <a:pt x="15" y="209"/>
                    <a:pt x="34" y="209"/>
                  </a:cubicBezTo>
                  <a:lnTo>
                    <a:pt x="58" y="209"/>
                  </a:lnTo>
                  <a:lnTo>
                    <a:pt x="58" y="1672"/>
                  </a:lnTo>
                  <a:cubicBezTo>
                    <a:pt x="58" y="1690"/>
                    <a:pt x="73" y="1705"/>
                    <a:pt x="91" y="1705"/>
                  </a:cubicBezTo>
                  <a:lnTo>
                    <a:pt x="289" y="1705"/>
                  </a:lnTo>
                  <a:cubicBezTo>
                    <a:pt x="301" y="1722"/>
                    <a:pt x="322" y="1734"/>
                    <a:pt x="345" y="1734"/>
                  </a:cubicBezTo>
                  <a:cubicBezTo>
                    <a:pt x="383" y="1734"/>
                    <a:pt x="414" y="1702"/>
                    <a:pt x="414" y="1664"/>
                  </a:cubicBezTo>
                  <a:cubicBezTo>
                    <a:pt x="414" y="1626"/>
                    <a:pt x="383" y="1595"/>
                    <a:pt x="345" y="1595"/>
                  </a:cubicBezTo>
                  <a:cubicBezTo>
                    <a:pt x="316" y="1595"/>
                    <a:pt x="291" y="1613"/>
                    <a:pt x="281" y="1638"/>
                  </a:cubicBezTo>
                  <a:lnTo>
                    <a:pt x="124" y="1638"/>
                  </a:lnTo>
                  <a:lnTo>
                    <a:pt x="124" y="1515"/>
                  </a:lnTo>
                  <a:lnTo>
                    <a:pt x="736" y="1515"/>
                  </a:lnTo>
                  <a:lnTo>
                    <a:pt x="736" y="1638"/>
                  </a:lnTo>
                  <a:lnTo>
                    <a:pt x="623" y="1638"/>
                  </a:lnTo>
                  <a:cubicBezTo>
                    <a:pt x="613" y="1612"/>
                    <a:pt x="588" y="1594"/>
                    <a:pt x="559" y="1594"/>
                  </a:cubicBezTo>
                  <a:cubicBezTo>
                    <a:pt x="520" y="1594"/>
                    <a:pt x="489" y="1625"/>
                    <a:pt x="489" y="1663"/>
                  </a:cubicBezTo>
                  <a:cubicBezTo>
                    <a:pt x="489" y="1702"/>
                    <a:pt x="520" y="1733"/>
                    <a:pt x="559" y="1733"/>
                  </a:cubicBezTo>
                  <a:cubicBezTo>
                    <a:pt x="581" y="1733"/>
                    <a:pt x="601" y="1722"/>
                    <a:pt x="614" y="1705"/>
                  </a:cubicBezTo>
                  <a:lnTo>
                    <a:pt x="770" y="1705"/>
                  </a:lnTo>
                  <a:cubicBezTo>
                    <a:pt x="788" y="1705"/>
                    <a:pt x="803" y="1690"/>
                    <a:pt x="803" y="1672"/>
                  </a:cubicBezTo>
                  <a:lnTo>
                    <a:pt x="803" y="699"/>
                  </a:lnTo>
                  <a:lnTo>
                    <a:pt x="858" y="699"/>
                  </a:lnTo>
                  <a:lnTo>
                    <a:pt x="858" y="821"/>
                  </a:lnTo>
                  <a:lnTo>
                    <a:pt x="885" y="821"/>
                  </a:lnTo>
                  <a:lnTo>
                    <a:pt x="885" y="1696"/>
                  </a:lnTo>
                  <a:cubicBezTo>
                    <a:pt x="885" y="1711"/>
                    <a:pt x="897" y="1722"/>
                    <a:pt x="911" y="1722"/>
                  </a:cubicBezTo>
                  <a:cubicBezTo>
                    <a:pt x="926" y="1722"/>
                    <a:pt x="938" y="1711"/>
                    <a:pt x="938" y="1696"/>
                  </a:cubicBezTo>
                  <a:lnTo>
                    <a:pt x="938" y="821"/>
                  </a:lnTo>
                  <a:lnTo>
                    <a:pt x="965" y="821"/>
                  </a:lnTo>
                  <a:lnTo>
                    <a:pt x="965" y="699"/>
                  </a:lnTo>
                  <a:lnTo>
                    <a:pt x="994" y="699"/>
                  </a:lnTo>
                  <a:cubicBezTo>
                    <a:pt x="1009" y="699"/>
                    <a:pt x="1021" y="688"/>
                    <a:pt x="1021" y="673"/>
                  </a:cubicBezTo>
                  <a:lnTo>
                    <a:pt x="1021" y="404"/>
                  </a:lnTo>
                  <a:cubicBezTo>
                    <a:pt x="1021" y="389"/>
                    <a:pt x="1009" y="377"/>
                    <a:pt x="994" y="377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Freeform 132"/>
            <p:cNvSpPr/>
            <p:nvPr/>
          </p:nvSpPr>
          <p:spPr>
            <a:xfrm>
              <a:off x="2012400" y="5003640"/>
              <a:ext cx="70200" cy="127440"/>
            </a:xfrm>
            <a:custGeom>
              <a:avLst/>
              <a:gdLst/>
              <a:ahLst/>
              <a:rect l="l" t="t" r="r" b="b"/>
              <a:pathLst>
                <a:path w="293" h="537">
                  <a:moveTo>
                    <a:pt x="293" y="233"/>
                  </a:moveTo>
                  <a:lnTo>
                    <a:pt x="293" y="233"/>
                  </a:lnTo>
                  <a:lnTo>
                    <a:pt x="145" y="233"/>
                  </a:lnTo>
                  <a:lnTo>
                    <a:pt x="207" y="0"/>
                  </a:lnTo>
                  <a:lnTo>
                    <a:pt x="0" y="289"/>
                  </a:lnTo>
                  <a:lnTo>
                    <a:pt x="149" y="289"/>
                  </a:lnTo>
                  <a:lnTo>
                    <a:pt x="78" y="537"/>
                  </a:lnTo>
                  <a:lnTo>
                    <a:pt x="293" y="233"/>
                  </a:ln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2" name="组合 29202"/>
          <p:cNvGrpSpPr/>
          <p:nvPr/>
        </p:nvGrpSpPr>
        <p:grpSpPr>
          <a:xfrm>
            <a:off x="7199640" y="4841640"/>
            <a:ext cx="479160" cy="300960"/>
            <a:chOff x="7199640" y="4841640"/>
            <a:chExt cx="479160" cy="300960"/>
          </a:xfrm>
        </p:grpSpPr>
        <p:sp>
          <p:nvSpPr>
            <p:cNvPr id="443" name="Freeform 527"/>
            <p:cNvSpPr/>
            <p:nvPr/>
          </p:nvSpPr>
          <p:spPr>
            <a:xfrm>
              <a:off x="7292160" y="4841640"/>
              <a:ext cx="295920" cy="292680"/>
            </a:xfrm>
            <a:custGeom>
              <a:avLst/>
              <a:gdLst/>
              <a:ahLst/>
              <a:rect l="l" t="t" r="r" b="b"/>
              <a:pathLst>
                <a:path w="1249" h="1243">
                  <a:moveTo>
                    <a:pt x="718" y="1242"/>
                  </a:moveTo>
                  <a:lnTo>
                    <a:pt x="718" y="1242"/>
                  </a:lnTo>
                  <a:cubicBezTo>
                    <a:pt x="708" y="1242"/>
                    <a:pt x="700" y="1235"/>
                    <a:pt x="698" y="1225"/>
                  </a:cubicBezTo>
                  <a:cubicBezTo>
                    <a:pt x="696" y="1214"/>
                    <a:pt x="704" y="1204"/>
                    <a:pt x="715" y="1202"/>
                  </a:cubicBezTo>
                  <a:cubicBezTo>
                    <a:pt x="997" y="1158"/>
                    <a:pt x="1209" y="910"/>
                    <a:pt x="1209" y="624"/>
                  </a:cubicBezTo>
                  <a:cubicBezTo>
                    <a:pt x="1209" y="302"/>
                    <a:pt x="947" y="40"/>
                    <a:pt x="625" y="40"/>
                  </a:cubicBezTo>
                  <a:cubicBezTo>
                    <a:pt x="302" y="40"/>
                    <a:pt x="40" y="302"/>
                    <a:pt x="40" y="624"/>
                  </a:cubicBezTo>
                  <a:cubicBezTo>
                    <a:pt x="40" y="913"/>
                    <a:pt x="246" y="1155"/>
                    <a:pt x="530" y="1201"/>
                  </a:cubicBezTo>
                  <a:cubicBezTo>
                    <a:pt x="541" y="1203"/>
                    <a:pt x="549" y="1213"/>
                    <a:pt x="547" y="1224"/>
                  </a:cubicBezTo>
                  <a:cubicBezTo>
                    <a:pt x="545" y="1235"/>
                    <a:pt x="535" y="1243"/>
                    <a:pt x="524" y="1241"/>
                  </a:cubicBezTo>
                  <a:cubicBezTo>
                    <a:pt x="220" y="1192"/>
                    <a:pt x="0" y="932"/>
                    <a:pt x="0" y="624"/>
                  </a:cubicBezTo>
                  <a:cubicBezTo>
                    <a:pt x="0" y="280"/>
                    <a:pt x="280" y="0"/>
                    <a:pt x="625" y="0"/>
                  </a:cubicBezTo>
                  <a:cubicBezTo>
                    <a:pt x="969" y="0"/>
                    <a:pt x="1249" y="280"/>
                    <a:pt x="1249" y="624"/>
                  </a:cubicBezTo>
                  <a:cubicBezTo>
                    <a:pt x="1249" y="930"/>
                    <a:pt x="1022" y="1195"/>
                    <a:pt x="721" y="1242"/>
                  </a:cubicBezTo>
                  <a:cubicBezTo>
                    <a:pt x="720" y="1242"/>
                    <a:pt x="719" y="1242"/>
                    <a:pt x="718" y="1242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Freeform 528"/>
            <p:cNvSpPr/>
            <p:nvPr/>
          </p:nvSpPr>
          <p:spPr>
            <a:xfrm>
              <a:off x="7325640" y="4874760"/>
              <a:ext cx="229320" cy="227520"/>
            </a:xfrm>
            <a:custGeom>
              <a:avLst/>
              <a:gdLst/>
              <a:ahLst/>
              <a:rect l="l" t="t" r="r" b="b"/>
              <a:pathLst>
                <a:path w="966" h="966">
                  <a:moveTo>
                    <a:pt x="483" y="40"/>
                  </a:moveTo>
                  <a:lnTo>
                    <a:pt x="483" y="40"/>
                  </a:lnTo>
                  <a:cubicBezTo>
                    <a:pt x="238" y="40"/>
                    <a:pt x="40" y="239"/>
                    <a:pt x="40" y="483"/>
                  </a:cubicBezTo>
                  <a:cubicBezTo>
                    <a:pt x="40" y="728"/>
                    <a:pt x="238" y="926"/>
                    <a:pt x="483" y="926"/>
                  </a:cubicBezTo>
                  <a:cubicBezTo>
                    <a:pt x="727" y="926"/>
                    <a:pt x="926" y="728"/>
                    <a:pt x="926" y="483"/>
                  </a:cubicBezTo>
                  <a:cubicBezTo>
                    <a:pt x="926" y="239"/>
                    <a:pt x="727" y="40"/>
                    <a:pt x="483" y="40"/>
                  </a:cubicBezTo>
                  <a:close/>
                  <a:moveTo>
                    <a:pt x="483" y="966"/>
                  </a:moveTo>
                  <a:lnTo>
                    <a:pt x="483" y="966"/>
                  </a:lnTo>
                  <a:cubicBezTo>
                    <a:pt x="216" y="966"/>
                    <a:pt x="0" y="750"/>
                    <a:pt x="0" y="483"/>
                  </a:cubicBezTo>
                  <a:cubicBezTo>
                    <a:pt x="0" y="217"/>
                    <a:pt x="216" y="0"/>
                    <a:pt x="483" y="0"/>
                  </a:cubicBezTo>
                  <a:cubicBezTo>
                    <a:pt x="749" y="0"/>
                    <a:pt x="966" y="217"/>
                    <a:pt x="966" y="483"/>
                  </a:cubicBezTo>
                  <a:cubicBezTo>
                    <a:pt x="966" y="750"/>
                    <a:pt x="749" y="966"/>
                    <a:pt x="483" y="966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Freeform 529"/>
            <p:cNvSpPr/>
            <p:nvPr/>
          </p:nvSpPr>
          <p:spPr>
            <a:xfrm>
              <a:off x="7415280" y="4964040"/>
              <a:ext cx="50040" cy="49680"/>
            </a:xfrm>
            <a:custGeom>
              <a:avLst/>
              <a:gdLst/>
              <a:ahLst/>
              <a:rect l="l" t="t" r="r" b="b"/>
              <a:pathLst>
                <a:path w="211" h="211">
                  <a:moveTo>
                    <a:pt x="53" y="211"/>
                  </a:moveTo>
                  <a:lnTo>
                    <a:pt x="53" y="211"/>
                  </a:lnTo>
                  <a:lnTo>
                    <a:pt x="0" y="158"/>
                  </a:lnTo>
                  <a:lnTo>
                    <a:pt x="158" y="0"/>
                  </a:lnTo>
                  <a:lnTo>
                    <a:pt x="211" y="53"/>
                  </a:lnTo>
                  <a:lnTo>
                    <a:pt x="53" y="211"/>
                  </a:ln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Freeform 530"/>
            <p:cNvSpPr/>
            <p:nvPr/>
          </p:nvSpPr>
          <p:spPr>
            <a:xfrm>
              <a:off x="7410600" y="4959000"/>
              <a:ext cx="27360" cy="27360"/>
            </a:xfrm>
            <a:custGeom>
              <a:avLst/>
              <a:gdLst/>
              <a:ahLst/>
              <a:rect l="l" t="t" r="r" b="b"/>
              <a:pathLst>
                <a:path w="117" h="117">
                  <a:moveTo>
                    <a:pt x="0" y="0"/>
                  </a:moveTo>
                  <a:lnTo>
                    <a:pt x="0" y="0"/>
                  </a:lnTo>
                  <a:lnTo>
                    <a:pt x="31" y="117"/>
                  </a:lnTo>
                  <a:lnTo>
                    <a:pt x="117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Freeform 531"/>
            <p:cNvSpPr/>
            <p:nvPr/>
          </p:nvSpPr>
          <p:spPr>
            <a:xfrm>
              <a:off x="7446600" y="4991040"/>
              <a:ext cx="26640" cy="27360"/>
            </a:xfrm>
            <a:custGeom>
              <a:avLst/>
              <a:gdLst/>
              <a:ahLst/>
              <a:rect l="l" t="t" r="r" b="b"/>
              <a:pathLst>
                <a:path w="117" h="118">
                  <a:moveTo>
                    <a:pt x="117" y="118"/>
                  </a:moveTo>
                  <a:lnTo>
                    <a:pt x="117" y="118"/>
                  </a:lnTo>
                  <a:lnTo>
                    <a:pt x="0" y="86"/>
                  </a:lnTo>
                  <a:lnTo>
                    <a:pt x="85" y="0"/>
                  </a:lnTo>
                  <a:lnTo>
                    <a:pt x="117" y="118"/>
                  </a:ln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Freeform 532"/>
            <p:cNvSpPr/>
            <p:nvPr/>
          </p:nvSpPr>
          <p:spPr>
            <a:xfrm>
              <a:off x="7379280" y="4928400"/>
              <a:ext cx="121680" cy="121320"/>
            </a:xfrm>
            <a:custGeom>
              <a:avLst/>
              <a:gdLst/>
              <a:ahLst/>
              <a:rect l="l" t="t" r="r" b="b"/>
              <a:pathLst>
                <a:path w="515" h="515">
                  <a:moveTo>
                    <a:pt x="258" y="40"/>
                  </a:moveTo>
                  <a:lnTo>
                    <a:pt x="258" y="40"/>
                  </a:lnTo>
                  <a:cubicBezTo>
                    <a:pt x="138" y="40"/>
                    <a:pt x="40" y="138"/>
                    <a:pt x="40" y="257"/>
                  </a:cubicBezTo>
                  <a:cubicBezTo>
                    <a:pt x="40" y="377"/>
                    <a:pt x="138" y="475"/>
                    <a:pt x="258" y="475"/>
                  </a:cubicBezTo>
                  <a:cubicBezTo>
                    <a:pt x="378" y="475"/>
                    <a:pt x="475" y="377"/>
                    <a:pt x="475" y="257"/>
                  </a:cubicBezTo>
                  <a:cubicBezTo>
                    <a:pt x="475" y="138"/>
                    <a:pt x="378" y="40"/>
                    <a:pt x="258" y="40"/>
                  </a:cubicBezTo>
                  <a:close/>
                  <a:moveTo>
                    <a:pt x="258" y="515"/>
                  </a:moveTo>
                  <a:lnTo>
                    <a:pt x="258" y="515"/>
                  </a:lnTo>
                  <a:cubicBezTo>
                    <a:pt x="116" y="515"/>
                    <a:pt x="0" y="399"/>
                    <a:pt x="0" y="257"/>
                  </a:cubicBezTo>
                  <a:cubicBezTo>
                    <a:pt x="0" y="115"/>
                    <a:pt x="116" y="0"/>
                    <a:pt x="258" y="0"/>
                  </a:cubicBezTo>
                  <a:cubicBezTo>
                    <a:pt x="400" y="0"/>
                    <a:pt x="515" y="115"/>
                    <a:pt x="515" y="257"/>
                  </a:cubicBezTo>
                  <a:cubicBezTo>
                    <a:pt x="515" y="399"/>
                    <a:pt x="400" y="515"/>
                    <a:pt x="258" y="515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Freeform 533"/>
            <p:cNvSpPr/>
            <p:nvPr/>
          </p:nvSpPr>
          <p:spPr>
            <a:xfrm>
              <a:off x="7513920" y="4979520"/>
              <a:ext cx="19440" cy="19440"/>
            </a:xfrm>
            <a:custGeom>
              <a:avLst/>
              <a:gdLst/>
              <a:ahLst/>
              <a:rect l="l" t="t" r="r" b="b"/>
              <a:pathLst>
                <a:path w="82" h="83">
                  <a:moveTo>
                    <a:pt x="0" y="41"/>
                  </a:moveTo>
                  <a:lnTo>
                    <a:pt x="0" y="41"/>
                  </a:lnTo>
                  <a:cubicBezTo>
                    <a:pt x="0" y="19"/>
                    <a:pt x="18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64"/>
                    <a:pt x="64" y="83"/>
                    <a:pt x="41" y="83"/>
                  </a:cubicBezTo>
                  <a:cubicBezTo>
                    <a:pt x="18" y="83"/>
                    <a:pt x="0" y="64"/>
                    <a:pt x="0" y="41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Freeform 534"/>
            <p:cNvSpPr/>
            <p:nvPr/>
          </p:nvSpPr>
          <p:spPr>
            <a:xfrm>
              <a:off x="7348680" y="4979520"/>
              <a:ext cx="18360" cy="19440"/>
            </a:xfrm>
            <a:custGeom>
              <a:avLst/>
              <a:gdLst/>
              <a:ahLst/>
              <a:rect l="l" t="t" r="r" b="b"/>
              <a:pathLst>
                <a:path w="82" h="83">
                  <a:moveTo>
                    <a:pt x="0" y="41"/>
                  </a:moveTo>
                  <a:lnTo>
                    <a:pt x="0" y="41"/>
                  </a:lnTo>
                  <a:cubicBezTo>
                    <a:pt x="0" y="19"/>
                    <a:pt x="18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64"/>
                    <a:pt x="64" y="83"/>
                    <a:pt x="41" y="83"/>
                  </a:cubicBezTo>
                  <a:cubicBezTo>
                    <a:pt x="18" y="83"/>
                    <a:pt x="0" y="64"/>
                    <a:pt x="0" y="41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Freeform 535"/>
            <p:cNvSpPr/>
            <p:nvPr/>
          </p:nvSpPr>
          <p:spPr>
            <a:xfrm>
              <a:off x="7199640" y="4942800"/>
              <a:ext cx="75960" cy="8640"/>
            </a:xfrm>
            <a:custGeom>
              <a:avLst/>
              <a:gdLst/>
              <a:ahLst/>
              <a:rect l="l" t="t" r="r" b="b"/>
              <a:pathLst>
                <a:path w="321" h="40">
                  <a:moveTo>
                    <a:pt x="133" y="40"/>
                  </a:moveTo>
                  <a:lnTo>
                    <a:pt x="13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40"/>
                  </a:lnTo>
                  <a:close/>
                  <a:moveTo>
                    <a:pt x="321" y="40"/>
                  </a:moveTo>
                  <a:lnTo>
                    <a:pt x="321" y="40"/>
                  </a:lnTo>
                  <a:lnTo>
                    <a:pt x="213" y="40"/>
                  </a:lnTo>
                  <a:lnTo>
                    <a:pt x="213" y="0"/>
                  </a:lnTo>
                  <a:lnTo>
                    <a:pt x="321" y="0"/>
                  </a:lnTo>
                  <a:lnTo>
                    <a:pt x="321" y="40"/>
                  </a:ln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Freeform 536"/>
            <p:cNvSpPr/>
            <p:nvPr/>
          </p:nvSpPr>
          <p:spPr>
            <a:xfrm>
              <a:off x="7199640" y="4988160"/>
              <a:ext cx="62640" cy="9360"/>
            </a:xfrm>
            <a:custGeom>
              <a:avLst/>
              <a:gdLst/>
              <a:ahLst/>
              <a:rect l="l" t="t" r="r" b="b"/>
              <a:pathLst>
                <a:path w="265" h="40">
                  <a:moveTo>
                    <a:pt x="133" y="40"/>
                  </a:moveTo>
                  <a:lnTo>
                    <a:pt x="13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40"/>
                  </a:lnTo>
                  <a:close/>
                  <a:moveTo>
                    <a:pt x="265" y="40"/>
                  </a:moveTo>
                  <a:lnTo>
                    <a:pt x="265" y="40"/>
                  </a:lnTo>
                  <a:lnTo>
                    <a:pt x="213" y="40"/>
                  </a:lnTo>
                  <a:lnTo>
                    <a:pt x="213" y="0"/>
                  </a:lnTo>
                  <a:lnTo>
                    <a:pt x="265" y="0"/>
                  </a:lnTo>
                  <a:lnTo>
                    <a:pt x="265" y="40"/>
                  </a:ln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Freeform 537"/>
            <p:cNvSpPr/>
            <p:nvPr/>
          </p:nvSpPr>
          <p:spPr>
            <a:xfrm>
              <a:off x="7199640" y="5033160"/>
              <a:ext cx="75960" cy="9360"/>
            </a:xfrm>
            <a:custGeom>
              <a:avLst/>
              <a:gdLst/>
              <a:ahLst/>
              <a:rect l="l" t="t" r="r" b="b"/>
              <a:pathLst>
                <a:path w="321" h="40">
                  <a:moveTo>
                    <a:pt x="133" y="40"/>
                  </a:moveTo>
                  <a:lnTo>
                    <a:pt x="13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40"/>
                  </a:lnTo>
                  <a:close/>
                  <a:moveTo>
                    <a:pt x="321" y="40"/>
                  </a:moveTo>
                  <a:lnTo>
                    <a:pt x="321" y="40"/>
                  </a:lnTo>
                  <a:lnTo>
                    <a:pt x="213" y="40"/>
                  </a:lnTo>
                  <a:lnTo>
                    <a:pt x="213" y="0"/>
                  </a:lnTo>
                  <a:lnTo>
                    <a:pt x="321" y="0"/>
                  </a:lnTo>
                  <a:lnTo>
                    <a:pt x="321" y="40"/>
                  </a:ln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Freeform 538"/>
            <p:cNvSpPr/>
            <p:nvPr/>
          </p:nvSpPr>
          <p:spPr>
            <a:xfrm>
              <a:off x="7602840" y="4942800"/>
              <a:ext cx="75960" cy="8640"/>
            </a:xfrm>
            <a:custGeom>
              <a:avLst/>
              <a:gdLst/>
              <a:ahLst/>
              <a:rect l="l" t="t" r="r" b="b"/>
              <a:pathLst>
                <a:path w="321" h="40">
                  <a:moveTo>
                    <a:pt x="108" y="40"/>
                  </a:moveTo>
                  <a:lnTo>
                    <a:pt x="108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108" y="40"/>
                  </a:lnTo>
                  <a:close/>
                  <a:moveTo>
                    <a:pt x="321" y="40"/>
                  </a:moveTo>
                  <a:lnTo>
                    <a:pt x="321" y="40"/>
                  </a:lnTo>
                  <a:lnTo>
                    <a:pt x="188" y="40"/>
                  </a:lnTo>
                  <a:lnTo>
                    <a:pt x="188" y="0"/>
                  </a:lnTo>
                  <a:lnTo>
                    <a:pt x="321" y="0"/>
                  </a:lnTo>
                  <a:lnTo>
                    <a:pt x="321" y="40"/>
                  </a:ln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Freeform 539"/>
            <p:cNvSpPr/>
            <p:nvPr/>
          </p:nvSpPr>
          <p:spPr>
            <a:xfrm>
              <a:off x="7616160" y="4988160"/>
              <a:ext cx="62640" cy="9360"/>
            </a:xfrm>
            <a:custGeom>
              <a:avLst/>
              <a:gdLst/>
              <a:ahLst/>
              <a:rect l="l" t="t" r="r" b="b"/>
              <a:pathLst>
                <a:path w="265" h="40">
                  <a:moveTo>
                    <a:pt x="52" y="40"/>
                  </a:moveTo>
                  <a:lnTo>
                    <a:pt x="52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40"/>
                  </a:lnTo>
                  <a:close/>
                  <a:moveTo>
                    <a:pt x="265" y="40"/>
                  </a:moveTo>
                  <a:lnTo>
                    <a:pt x="265" y="40"/>
                  </a:lnTo>
                  <a:lnTo>
                    <a:pt x="132" y="40"/>
                  </a:lnTo>
                  <a:lnTo>
                    <a:pt x="132" y="0"/>
                  </a:lnTo>
                  <a:lnTo>
                    <a:pt x="265" y="0"/>
                  </a:lnTo>
                  <a:lnTo>
                    <a:pt x="265" y="40"/>
                  </a:ln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Freeform 540"/>
            <p:cNvSpPr/>
            <p:nvPr/>
          </p:nvSpPr>
          <p:spPr>
            <a:xfrm>
              <a:off x="7602840" y="5033160"/>
              <a:ext cx="75960" cy="9360"/>
            </a:xfrm>
            <a:custGeom>
              <a:avLst/>
              <a:gdLst/>
              <a:ahLst/>
              <a:rect l="l" t="t" r="r" b="b"/>
              <a:pathLst>
                <a:path w="321" h="40">
                  <a:moveTo>
                    <a:pt x="108" y="40"/>
                  </a:moveTo>
                  <a:lnTo>
                    <a:pt x="108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108" y="40"/>
                  </a:lnTo>
                  <a:close/>
                  <a:moveTo>
                    <a:pt x="321" y="40"/>
                  </a:moveTo>
                  <a:lnTo>
                    <a:pt x="321" y="40"/>
                  </a:lnTo>
                  <a:lnTo>
                    <a:pt x="188" y="40"/>
                  </a:lnTo>
                  <a:lnTo>
                    <a:pt x="188" y="0"/>
                  </a:lnTo>
                  <a:lnTo>
                    <a:pt x="321" y="0"/>
                  </a:lnTo>
                  <a:lnTo>
                    <a:pt x="321" y="40"/>
                  </a:ln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Freeform 541"/>
            <p:cNvSpPr/>
            <p:nvPr/>
          </p:nvSpPr>
          <p:spPr>
            <a:xfrm>
              <a:off x="7409880" y="5117040"/>
              <a:ext cx="25560" cy="25560"/>
            </a:xfrm>
            <a:custGeom>
              <a:avLst/>
              <a:gdLst/>
              <a:ahLst/>
              <a:rect l="l" t="t" r="r" b="b"/>
              <a:pathLst>
                <a:path w="107" h="107">
                  <a:moveTo>
                    <a:pt x="0" y="54"/>
                  </a:moveTo>
                  <a:lnTo>
                    <a:pt x="0" y="54"/>
                  </a:lnTo>
                  <a:cubicBezTo>
                    <a:pt x="0" y="24"/>
                    <a:pt x="24" y="0"/>
                    <a:pt x="54" y="0"/>
                  </a:cubicBezTo>
                  <a:cubicBezTo>
                    <a:pt x="83" y="0"/>
                    <a:pt x="107" y="24"/>
                    <a:pt x="107" y="54"/>
                  </a:cubicBezTo>
                  <a:cubicBezTo>
                    <a:pt x="107" y="83"/>
                    <a:pt x="83" y="107"/>
                    <a:pt x="54" y="107"/>
                  </a:cubicBezTo>
                  <a:cubicBezTo>
                    <a:pt x="24" y="107"/>
                    <a:pt x="0" y="83"/>
                    <a:pt x="0" y="54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Freeform 542"/>
            <p:cNvSpPr/>
            <p:nvPr/>
          </p:nvSpPr>
          <p:spPr>
            <a:xfrm>
              <a:off x="7448400" y="5117040"/>
              <a:ext cx="24840" cy="25560"/>
            </a:xfrm>
            <a:custGeom>
              <a:avLst/>
              <a:gdLst/>
              <a:ahLst/>
              <a:rect l="l" t="t" r="r" b="b"/>
              <a:pathLst>
                <a:path w="107" h="107">
                  <a:moveTo>
                    <a:pt x="0" y="54"/>
                  </a:moveTo>
                  <a:lnTo>
                    <a:pt x="0" y="54"/>
                  </a:lnTo>
                  <a:cubicBezTo>
                    <a:pt x="0" y="24"/>
                    <a:pt x="24" y="0"/>
                    <a:pt x="54" y="0"/>
                  </a:cubicBezTo>
                  <a:cubicBezTo>
                    <a:pt x="83" y="0"/>
                    <a:pt x="107" y="24"/>
                    <a:pt x="107" y="54"/>
                  </a:cubicBezTo>
                  <a:cubicBezTo>
                    <a:pt x="107" y="83"/>
                    <a:pt x="83" y="107"/>
                    <a:pt x="54" y="107"/>
                  </a:cubicBezTo>
                  <a:cubicBezTo>
                    <a:pt x="24" y="107"/>
                    <a:pt x="0" y="83"/>
                    <a:pt x="0" y="54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9" name="组合 136"/>
          <p:cNvGrpSpPr/>
          <p:nvPr/>
        </p:nvGrpSpPr>
        <p:grpSpPr>
          <a:xfrm>
            <a:off x="2969640" y="4820040"/>
            <a:ext cx="376200" cy="344160"/>
            <a:chOff x="2969640" y="4820040"/>
            <a:chExt cx="376200" cy="344160"/>
          </a:xfrm>
        </p:grpSpPr>
        <p:sp>
          <p:nvSpPr>
            <p:cNvPr id="460" name="Freeform 27"/>
            <p:cNvSpPr/>
            <p:nvPr/>
          </p:nvSpPr>
          <p:spPr>
            <a:xfrm>
              <a:off x="2969640" y="4820040"/>
              <a:ext cx="376200" cy="265320"/>
            </a:xfrm>
            <a:custGeom>
              <a:avLst/>
              <a:gdLst/>
              <a:ahLst/>
              <a:rect l="l" t="t" r="r" b="b"/>
              <a:pathLst>
                <a:path w="1229" h="869">
                  <a:moveTo>
                    <a:pt x="882" y="780"/>
                  </a:moveTo>
                  <a:lnTo>
                    <a:pt x="882" y="780"/>
                  </a:lnTo>
                  <a:lnTo>
                    <a:pt x="882" y="637"/>
                  </a:lnTo>
                  <a:cubicBezTo>
                    <a:pt x="882" y="490"/>
                    <a:pt x="762" y="370"/>
                    <a:pt x="614" y="370"/>
                  </a:cubicBezTo>
                  <a:cubicBezTo>
                    <a:pt x="467" y="370"/>
                    <a:pt x="347" y="490"/>
                    <a:pt x="347" y="637"/>
                  </a:cubicBezTo>
                  <a:lnTo>
                    <a:pt x="347" y="780"/>
                  </a:lnTo>
                  <a:cubicBezTo>
                    <a:pt x="184" y="689"/>
                    <a:pt x="79" y="521"/>
                    <a:pt x="67" y="335"/>
                  </a:cubicBezTo>
                  <a:lnTo>
                    <a:pt x="1161" y="335"/>
                  </a:lnTo>
                  <a:cubicBezTo>
                    <a:pt x="1150" y="521"/>
                    <a:pt x="1044" y="689"/>
                    <a:pt x="882" y="780"/>
                  </a:cubicBezTo>
                  <a:close/>
                  <a:moveTo>
                    <a:pt x="1196" y="36"/>
                  </a:moveTo>
                  <a:lnTo>
                    <a:pt x="1196" y="36"/>
                  </a:lnTo>
                  <a:lnTo>
                    <a:pt x="1027" y="36"/>
                  </a:lnTo>
                  <a:cubicBezTo>
                    <a:pt x="1015" y="15"/>
                    <a:pt x="993" y="0"/>
                    <a:pt x="966" y="0"/>
                  </a:cubicBezTo>
                  <a:cubicBezTo>
                    <a:pt x="928" y="0"/>
                    <a:pt x="897" y="31"/>
                    <a:pt x="897" y="70"/>
                  </a:cubicBezTo>
                  <a:cubicBezTo>
                    <a:pt x="897" y="108"/>
                    <a:pt x="928" y="139"/>
                    <a:pt x="966" y="139"/>
                  </a:cubicBezTo>
                  <a:cubicBezTo>
                    <a:pt x="993" y="139"/>
                    <a:pt x="1015" y="124"/>
                    <a:pt x="1027" y="103"/>
                  </a:cubicBezTo>
                  <a:lnTo>
                    <a:pt x="1162" y="103"/>
                  </a:lnTo>
                  <a:lnTo>
                    <a:pt x="1162" y="268"/>
                  </a:lnTo>
                  <a:lnTo>
                    <a:pt x="66" y="268"/>
                  </a:lnTo>
                  <a:lnTo>
                    <a:pt x="66" y="103"/>
                  </a:lnTo>
                  <a:lnTo>
                    <a:pt x="693" y="103"/>
                  </a:lnTo>
                  <a:cubicBezTo>
                    <a:pt x="705" y="124"/>
                    <a:pt x="727" y="139"/>
                    <a:pt x="753" y="139"/>
                  </a:cubicBezTo>
                  <a:cubicBezTo>
                    <a:pt x="792" y="139"/>
                    <a:pt x="823" y="108"/>
                    <a:pt x="823" y="70"/>
                  </a:cubicBezTo>
                  <a:cubicBezTo>
                    <a:pt x="823" y="31"/>
                    <a:pt x="792" y="0"/>
                    <a:pt x="753" y="0"/>
                  </a:cubicBezTo>
                  <a:cubicBezTo>
                    <a:pt x="727" y="0"/>
                    <a:pt x="705" y="15"/>
                    <a:pt x="693" y="36"/>
                  </a:cubicBezTo>
                  <a:lnTo>
                    <a:pt x="33" y="36"/>
                  </a:lnTo>
                  <a:cubicBezTo>
                    <a:pt x="15" y="36"/>
                    <a:pt x="0" y="51"/>
                    <a:pt x="0" y="70"/>
                  </a:cubicBezTo>
                  <a:lnTo>
                    <a:pt x="0" y="302"/>
                  </a:lnTo>
                  <a:cubicBezTo>
                    <a:pt x="0" y="545"/>
                    <a:pt x="144" y="766"/>
                    <a:pt x="366" y="864"/>
                  </a:cubicBezTo>
                  <a:cubicBezTo>
                    <a:pt x="377" y="869"/>
                    <a:pt x="389" y="868"/>
                    <a:pt x="398" y="862"/>
                  </a:cubicBezTo>
                  <a:cubicBezTo>
                    <a:pt x="408" y="856"/>
                    <a:pt x="413" y="845"/>
                    <a:pt x="413" y="834"/>
                  </a:cubicBezTo>
                  <a:lnTo>
                    <a:pt x="413" y="637"/>
                  </a:lnTo>
                  <a:cubicBezTo>
                    <a:pt x="413" y="526"/>
                    <a:pt x="503" y="436"/>
                    <a:pt x="614" y="436"/>
                  </a:cubicBezTo>
                  <a:cubicBezTo>
                    <a:pt x="725" y="436"/>
                    <a:pt x="815" y="526"/>
                    <a:pt x="815" y="637"/>
                  </a:cubicBezTo>
                  <a:lnTo>
                    <a:pt x="815" y="834"/>
                  </a:lnTo>
                  <a:cubicBezTo>
                    <a:pt x="815" y="845"/>
                    <a:pt x="821" y="856"/>
                    <a:pt x="830" y="862"/>
                  </a:cubicBezTo>
                  <a:cubicBezTo>
                    <a:pt x="836" y="865"/>
                    <a:pt x="842" y="867"/>
                    <a:pt x="849" y="867"/>
                  </a:cubicBezTo>
                  <a:cubicBezTo>
                    <a:pt x="853" y="867"/>
                    <a:pt x="858" y="866"/>
                    <a:pt x="862" y="864"/>
                  </a:cubicBezTo>
                  <a:cubicBezTo>
                    <a:pt x="1085" y="766"/>
                    <a:pt x="1229" y="545"/>
                    <a:pt x="1229" y="302"/>
                  </a:cubicBezTo>
                  <a:lnTo>
                    <a:pt x="1229" y="70"/>
                  </a:lnTo>
                  <a:cubicBezTo>
                    <a:pt x="1229" y="51"/>
                    <a:pt x="1214" y="36"/>
                    <a:pt x="1196" y="36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Freeform 28"/>
            <p:cNvSpPr/>
            <p:nvPr/>
          </p:nvSpPr>
          <p:spPr>
            <a:xfrm>
              <a:off x="3118320" y="4970520"/>
              <a:ext cx="78480" cy="77040"/>
            </a:xfrm>
            <a:custGeom>
              <a:avLst/>
              <a:gdLst/>
              <a:ahLst/>
              <a:rect l="l" t="t" r="r" b="b"/>
              <a:pathLst>
                <a:path w="255" h="255">
                  <a:moveTo>
                    <a:pt x="127" y="188"/>
                  </a:moveTo>
                  <a:lnTo>
                    <a:pt x="127" y="188"/>
                  </a:lnTo>
                  <a:cubicBezTo>
                    <a:pt x="94" y="188"/>
                    <a:pt x="66" y="161"/>
                    <a:pt x="66" y="127"/>
                  </a:cubicBezTo>
                  <a:cubicBezTo>
                    <a:pt x="66" y="94"/>
                    <a:pt x="94" y="66"/>
                    <a:pt x="127" y="66"/>
                  </a:cubicBezTo>
                  <a:cubicBezTo>
                    <a:pt x="161" y="66"/>
                    <a:pt x="188" y="94"/>
                    <a:pt x="188" y="127"/>
                  </a:cubicBezTo>
                  <a:cubicBezTo>
                    <a:pt x="188" y="161"/>
                    <a:pt x="161" y="188"/>
                    <a:pt x="127" y="188"/>
                  </a:cubicBezTo>
                  <a:close/>
                  <a:moveTo>
                    <a:pt x="255" y="127"/>
                  </a:moveTo>
                  <a:lnTo>
                    <a:pt x="255" y="127"/>
                  </a:lnTo>
                  <a:cubicBezTo>
                    <a:pt x="255" y="57"/>
                    <a:pt x="198" y="0"/>
                    <a:pt x="127" y="0"/>
                  </a:cubicBezTo>
                  <a:cubicBezTo>
                    <a:pt x="57" y="0"/>
                    <a:pt x="0" y="57"/>
                    <a:pt x="0" y="127"/>
                  </a:cubicBezTo>
                  <a:cubicBezTo>
                    <a:pt x="0" y="198"/>
                    <a:pt x="57" y="255"/>
                    <a:pt x="127" y="255"/>
                  </a:cubicBezTo>
                  <a:cubicBezTo>
                    <a:pt x="198" y="255"/>
                    <a:pt x="255" y="198"/>
                    <a:pt x="255" y="127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Freeform 29"/>
            <p:cNvSpPr/>
            <p:nvPr/>
          </p:nvSpPr>
          <p:spPr>
            <a:xfrm>
              <a:off x="3106800" y="5091840"/>
              <a:ext cx="100800" cy="36720"/>
            </a:xfrm>
            <a:custGeom>
              <a:avLst/>
              <a:gdLst/>
              <a:ahLst/>
              <a:rect l="l" t="t" r="r" b="b"/>
              <a:pathLst>
                <a:path w="330" h="124">
                  <a:moveTo>
                    <a:pt x="13" y="13"/>
                  </a:moveTo>
                  <a:lnTo>
                    <a:pt x="13" y="13"/>
                  </a:lnTo>
                  <a:cubicBezTo>
                    <a:pt x="0" y="26"/>
                    <a:pt x="0" y="48"/>
                    <a:pt x="13" y="61"/>
                  </a:cubicBezTo>
                  <a:cubicBezTo>
                    <a:pt x="54" y="101"/>
                    <a:pt x="108" y="124"/>
                    <a:pt x="165" y="124"/>
                  </a:cubicBezTo>
                  <a:cubicBezTo>
                    <a:pt x="223" y="124"/>
                    <a:pt x="277" y="101"/>
                    <a:pt x="317" y="61"/>
                  </a:cubicBezTo>
                  <a:cubicBezTo>
                    <a:pt x="330" y="48"/>
                    <a:pt x="330" y="26"/>
                    <a:pt x="317" y="13"/>
                  </a:cubicBezTo>
                  <a:cubicBezTo>
                    <a:pt x="304" y="0"/>
                    <a:pt x="283" y="0"/>
                    <a:pt x="270" y="13"/>
                  </a:cubicBezTo>
                  <a:cubicBezTo>
                    <a:pt x="242" y="41"/>
                    <a:pt x="205" y="57"/>
                    <a:pt x="165" y="57"/>
                  </a:cubicBezTo>
                  <a:cubicBezTo>
                    <a:pt x="126" y="57"/>
                    <a:pt x="88" y="41"/>
                    <a:pt x="60" y="13"/>
                  </a:cubicBezTo>
                  <a:cubicBezTo>
                    <a:pt x="47" y="0"/>
                    <a:pt x="26" y="0"/>
                    <a:pt x="13" y="13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Freeform 30"/>
            <p:cNvSpPr/>
            <p:nvPr/>
          </p:nvSpPr>
          <p:spPr>
            <a:xfrm>
              <a:off x="3081240" y="5117040"/>
              <a:ext cx="153000" cy="47160"/>
            </a:xfrm>
            <a:custGeom>
              <a:avLst/>
              <a:gdLst/>
              <a:ahLst/>
              <a:rect l="l" t="t" r="r" b="b"/>
              <a:pathLst>
                <a:path w="501" h="158">
                  <a:moveTo>
                    <a:pt x="441" y="13"/>
                  </a:moveTo>
                  <a:lnTo>
                    <a:pt x="441" y="13"/>
                  </a:lnTo>
                  <a:cubicBezTo>
                    <a:pt x="390" y="64"/>
                    <a:pt x="322" y="92"/>
                    <a:pt x="250" y="92"/>
                  </a:cubicBezTo>
                  <a:cubicBezTo>
                    <a:pt x="178" y="92"/>
                    <a:pt x="111" y="64"/>
                    <a:pt x="60" y="13"/>
                  </a:cubicBezTo>
                  <a:cubicBezTo>
                    <a:pt x="47" y="0"/>
                    <a:pt x="26" y="0"/>
                    <a:pt x="13" y="13"/>
                  </a:cubicBezTo>
                  <a:cubicBezTo>
                    <a:pt x="0" y="26"/>
                    <a:pt x="0" y="47"/>
                    <a:pt x="13" y="60"/>
                  </a:cubicBezTo>
                  <a:cubicBezTo>
                    <a:pt x="76" y="123"/>
                    <a:pt x="161" y="158"/>
                    <a:pt x="250" y="158"/>
                  </a:cubicBezTo>
                  <a:cubicBezTo>
                    <a:pt x="340" y="158"/>
                    <a:pt x="424" y="123"/>
                    <a:pt x="488" y="60"/>
                  </a:cubicBezTo>
                  <a:cubicBezTo>
                    <a:pt x="501" y="47"/>
                    <a:pt x="501" y="26"/>
                    <a:pt x="488" y="13"/>
                  </a:cubicBezTo>
                  <a:cubicBezTo>
                    <a:pt x="475" y="0"/>
                    <a:pt x="454" y="0"/>
                    <a:pt x="441" y="13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Freeform 31"/>
            <p:cNvSpPr/>
            <p:nvPr/>
          </p:nvSpPr>
          <p:spPr>
            <a:xfrm>
              <a:off x="3141720" y="5062680"/>
              <a:ext cx="32040" cy="32040"/>
            </a:xfrm>
            <a:custGeom>
              <a:avLst/>
              <a:gdLst/>
              <a:ahLst/>
              <a:rect l="l" t="t" r="r" b="b"/>
              <a:pathLst>
                <a:path w="107" h="107">
                  <a:moveTo>
                    <a:pt x="19" y="19"/>
                  </a:moveTo>
                  <a:lnTo>
                    <a:pt x="19" y="19"/>
                  </a:lnTo>
                  <a:cubicBezTo>
                    <a:pt x="0" y="38"/>
                    <a:pt x="0" y="69"/>
                    <a:pt x="19" y="88"/>
                  </a:cubicBezTo>
                  <a:cubicBezTo>
                    <a:pt x="38" y="107"/>
                    <a:pt x="69" y="107"/>
                    <a:pt x="88" y="88"/>
                  </a:cubicBezTo>
                  <a:cubicBezTo>
                    <a:pt x="107" y="69"/>
                    <a:pt x="107" y="38"/>
                    <a:pt x="88" y="19"/>
                  </a:cubicBezTo>
                  <a:cubicBezTo>
                    <a:pt x="69" y="0"/>
                    <a:pt x="38" y="0"/>
                    <a:pt x="19" y="19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5" name="Freeform 65"/>
          <p:cNvSpPr/>
          <p:nvPr/>
        </p:nvSpPr>
        <p:spPr>
          <a:xfrm>
            <a:off x="5108760" y="4795560"/>
            <a:ext cx="270720" cy="393480"/>
          </a:xfrm>
          <a:custGeom>
            <a:avLst/>
            <a:gdLst/>
            <a:ahLst/>
            <a:rect l="l" t="t" r="r" b="b"/>
            <a:pathLst>
              <a:path w="1066" h="1552">
                <a:moveTo>
                  <a:pt x="907" y="1188"/>
                </a:moveTo>
                <a:lnTo>
                  <a:pt x="907" y="1188"/>
                </a:lnTo>
                <a:lnTo>
                  <a:pt x="925" y="891"/>
                </a:lnTo>
                <a:lnTo>
                  <a:pt x="980" y="891"/>
                </a:lnTo>
                <a:lnTo>
                  <a:pt x="997" y="1188"/>
                </a:lnTo>
                <a:lnTo>
                  <a:pt x="907" y="1188"/>
                </a:lnTo>
                <a:close/>
                <a:moveTo>
                  <a:pt x="401" y="251"/>
                </a:moveTo>
                <a:lnTo>
                  <a:pt x="401" y="251"/>
                </a:lnTo>
                <a:cubicBezTo>
                  <a:pt x="401" y="209"/>
                  <a:pt x="434" y="176"/>
                  <a:pt x="476" y="176"/>
                </a:cubicBezTo>
                <a:cubicBezTo>
                  <a:pt x="517" y="176"/>
                  <a:pt x="551" y="209"/>
                  <a:pt x="551" y="251"/>
                </a:cubicBezTo>
                <a:cubicBezTo>
                  <a:pt x="551" y="292"/>
                  <a:pt x="517" y="326"/>
                  <a:pt x="476" y="326"/>
                </a:cubicBezTo>
                <a:cubicBezTo>
                  <a:pt x="434" y="326"/>
                  <a:pt x="401" y="292"/>
                  <a:pt x="401" y="251"/>
                </a:cubicBezTo>
                <a:close/>
                <a:moveTo>
                  <a:pt x="1066" y="1215"/>
                </a:moveTo>
                <a:lnTo>
                  <a:pt x="1066" y="1215"/>
                </a:lnTo>
                <a:lnTo>
                  <a:pt x="1044" y="855"/>
                </a:lnTo>
                <a:cubicBezTo>
                  <a:pt x="1043" y="838"/>
                  <a:pt x="1029" y="824"/>
                  <a:pt x="1011" y="824"/>
                </a:cubicBezTo>
                <a:lnTo>
                  <a:pt x="985" y="824"/>
                </a:lnTo>
                <a:lnTo>
                  <a:pt x="985" y="401"/>
                </a:lnTo>
                <a:cubicBezTo>
                  <a:pt x="985" y="300"/>
                  <a:pt x="903" y="217"/>
                  <a:pt x="802" y="217"/>
                </a:cubicBezTo>
                <a:lnTo>
                  <a:pt x="613" y="217"/>
                </a:lnTo>
                <a:cubicBezTo>
                  <a:pt x="600" y="160"/>
                  <a:pt x="551" y="116"/>
                  <a:pt x="490" y="110"/>
                </a:cubicBezTo>
                <a:lnTo>
                  <a:pt x="391" y="10"/>
                </a:lnTo>
                <a:cubicBezTo>
                  <a:pt x="384" y="4"/>
                  <a:pt x="376" y="0"/>
                  <a:pt x="367" y="0"/>
                </a:cubicBezTo>
                <a:lnTo>
                  <a:pt x="117" y="0"/>
                </a:lnTo>
                <a:cubicBezTo>
                  <a:pt x="99" y="0"/>
                  <a:pt x="84" y="15"/>
                  <a:pt x="84" y="34"/>
                </a:cubicBezTo>
                <a:cubicBezTo>
                  <a:pt x="84" y="52"/>
                  <a:pt x="99" y="67"/>
                  <a:pt x="117" y="67"/>
                </a:cubicBezTo>
                <a:lnTo>
                  <a:pt x="353" y="67"/>
                </a:lnTo>
                <a:lnTo>
                  <a:pt x="411" y="125"/>
                </a:lnTo>
                <a:cubicBezTo>
                  <a:pt x="372" y="145"/>
                  <a:pt x="343" y="183"/>
                  <a:pt x="336" y="229"/>
                </a:cubicBezTo>
                <a:lnTo>
                  <a:pt x="24" y="373"/>
                </a:lnTo>
                <a:cubicBezTo>
                  <a:pt x="7" y="381"/>
                  <a:pt x="0" y="400"/>
                  <a:pt x="8" y="417"/>
                </a:cubicBezTo>
                <a:cubicBezTo>
                  <a:pt x="13" y="429"/>
                  <a:pt x="25" y="436"/>
                  <a:pt x="38" y="436"/>
                </a:cubicBezTo>
                <a:cubicBezTo>
                  <a:pt x="43" y="436"/>
                  <a:pt x="47" y="435"/>
                  <a:pt x="52" y="433"/>
                </a:cubicBezTo>
                <a:lnTo>
                  <a:pt x="343" y="299"/>
                </a:lnTo>
                <a:cubicBezTo>
                  <a:pt x="349" y="316"/>
                  <a:pt x="358" y="332"/>
                  <a:pt x="370" y="345"/>
                </a:cubicBezTo>
                <a:cubicBezTo>
                  <a:pt x="256" y="388"/>
                  <a:pt x="175" y="498"/>
                  <a:pt x="175" y="627"/>
                </a:cubicBezTo>
                <a:lnTo>
                  <a:pt x="175" y="1482"/>
                </a:lnTo>
                <a:cubicBezTo>
                  <a:pt x="175" y="1501"/>
                  <a:pt x="190" y="1516"/>
                  <a:pt x="208" y="1516"/>
                </a:cubicBezTo>
                <a:lnTo>
                  <a:pt x="309" y="1516"/>
                </a:lnTo>
                <a:cubicBezTo>
                  <a:pt x="321" y="1537"/>
                  <a:pt x="343" y="1552"/>
                  <a:pt x="369" y="1552"/>
                </a:cubicBezTo>
                <a:cubicBezTo>
                  <a:pt x="408" y="1552"/>
                  <a:pt x="439" y="1521"/>
                  <a:pt x="439" y="1482"/>
                </a:cubicBezTo>
                <a:cubicBezTo>
                  <a:pt x="439" y="1444"/>
                  <a:pt x="408" y="1413"/>
                  <a:pt x="369" y="1413"/>
                </a:cubicBezTo>
                <a:cubicBezTo>
                  <a:pt x="343" y="1413"/>
                  <a:pt x="321" y="1428"/>
                  <a:pt x="309" y="1449"/>
                </a:cubicBezTo>
                <a:lnTo>
                  <a:pt x="241" y="1449"/>
                </a:lnTo>
                <a:lnTo>
                  <a:pt x="241" y="627"/>
                </a:lnTo>
                <a:cubicBezTo>
                  <a:pt x="241" y="498"/>
                  <a:pt x="347" y="393"/>
                  <a:pt x="476" y="393"/>
                </a:cubicBezTo>
                <a:cubicBezTo>
                  <a:pt x="605" y="393"/>
                  <a:pt x="710" y="498"/>
                  <a:pt x="710" y="627"/>
                </a:cubicBezTo>
                <a:lnTo>
                  <a:pt x="710" y="1449"/>
                </a:lnTo>
                <a:lnTo>
                  <a:pt x="643" y="1449"/>
                </a:lnTo>
                <a:cubicBezTo>
                  <a:pt x="631" y="1428"/>
                  <a:pt x="609" y="1413"/>
                  <a:pt x="582" y="1413"/>
                </a:cubicBezTo>
                <a:cubicBezTo>
                  <a:pt x="544" y="1413"/>
                  <a:pt x="513" y="1444"/>
                  <a:pt x="513" y="1482"/>
                </a:cubicBezTo>
                <a:cubicBezTo>
                  <a:pt x="513" y="1521"/>
                  <a:pt x="544" y="1552"/>
                  <a:pt x="582" y="1552"/>
                </a:cubicBezTo>
                <a:cubicBezTo>
                  <a:pt x="609" y="1552"/>
                  <a:pt x="631" y="1537"/>
                  <a:pt x="643" y="1516"/>
                </a:cubicBezTo>
                <a:lnTo>
                  <a:pt x="744" y="1516"/>
                </a:lnTo>
                <a:cubicBezTo>
                  <a:pt x="762" y="1516"/>
                  <a:pt x="777" y="1501"/>
                  <a:pt x="777" y="1482"/>
                </a:cubicBezTo>
                <a:lnTo>
                  <a:pt x="777" y="627"/>
                </a:lnTo>
                <a:cubicBezTo>
                  <a:pt x="777" y="498"/>
                  <a:pt x="695" y="388"/>
                  <a:pt x="581" y="345"/>
                </a:cubicBezTo>
                <a:cubicBezTo>
                  <a:pt x="597" y="328"/>
                  <a:pt x="608" y="307"/>
                  <a:pt x="613" y="284"/>
                </a:cubicBezTo>
                <a:lnTo>
                  <a:pt x="802" y="284"/>
                </a:lnTo>
                <a:cubicBezTo>
                  <a:pt x="866" y="284"/>
                  <a:pt x="919" y="336"/>
                  <a:pt x="919" y="401"/>
                </a:cubicBezTo>
                <a:lnTo>
                  <a:pt x="919" y="824"/>
                </a:lnTo>
                <a:lnTo>
                  <a:pt x="893" y="824"/>
                </a:lnTo>
                <a:cubicBezTo>
                  <a:pt x="876" y="824"/>
                  <a:pt x="861" y="838"/>
                  <a:pt x="860" y="855"/>
                </a:cubicBezTo>
                <a:lnTo>
                  <a:pt x="838" y="1220"/>
                </a:lnTo>
                <a:cubicBezTo>
                  <a:pt x="838" y="1229"/>
                  <a:pt x="841" y="1238"/>
                  <a:pt x="847" y="1245"/>
                </a:cubicBezTo>
                <a:cubicBezTo>
                  <a:pt x="854" y="1251"/>
                  <a:pt x="862" y="1255"/>
                  <a:pt x="871" y="1255"/>
                </a:cubicBezTo>
                <a:lnTo>
                  <a:pt x="1033" y="1255"/>
                </a:lnTo>
                <a:cubicBezTo>
                  <a:pt x="1033" y="1255"/>
                  <a:pt x="1033" y="1255"/>
                  <a:pt x="1033" y="1255"/>
                </a:cubicBezTo>
                <a:cubicBezTo>
                  <a:pt x="1051" y="1255"/>
                  <a:pt x="1066" y="1240"/>
                  <a:pt x="1066" y="1222"/>
                </a:cubicBezTo>
                <a:cubicBezTo>
                  <a:pt x="1066" y="1220"/>
                  <a:pt x="1066" y="1217"/>
                  <a:pt x="1066" y="1215"/>
                </a:cubicBezTo>
                <a:close/>
              </a:path>
            </a:pathLst>
          </a:custGeom>
          <a:solidFill>
            <a:srgbClr val="1aabe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66" name="组合 130"/>
          <p:cNvGrpSpPr/>
          <p:nvPr/>
        </p:nvGrpSpPr>
        <p:grpSpPr>
          <a:xfrm>
            <a:off x="6159240" y="4763520"/>
            <a:ext cx="260640" cy="457200"/>
            <a:chOff x="6159240" y="4763520"/>
            <a:chExt cx="260640" cy="457200"/>
          </a:xfrm>
        </p:grpSpPr>
        <p:sp>
          <p:nvSpPr>
            <p:cNvPr id="467" name="Freeform 62"/>
            <p:cNvSpPr/>
            <p:nvPr/>
          </p:nvSpPr>
          <p:spPr>
            <a:xfrm>
              <a:off x="6159240" y="4847760"/>
              <a:ext cx="260640" cy="372960"/>
            </a:xfrm>
            <a:custGeom>
              <a:avLst/>
              <a:gdLst/>
              <a:ahLst/>
              <a:rect l="l" t="t" r="r" b="b"/>
              <a:pathLst>
                <a:path w="914" h="1310">
                  <a:moveTo>
                    <a:pt x="154" y="427"/>
                  </a:moveTo>
                  <a:lnTo>
                    <a:pt x="154" y="427"/>
                  </a:lnTo>
                  <a:lnTo>
                    <a:pt x="90" y="370"/>
                  </a:lnTo>
                  <a:lnTo>
                    <a:pt x="404" y="178"/>
                  </a:lnTo>
                  <a:lnTo>
                    <a:pt x="449" y="247"/>
                  </a:lnTo>
                  <a:lnTo>
                    <a:pt x="154" y="427"/>
                  </a:lnTo>
                  <a:close/>
                  <a:moveTo>
                    <a:pt x="881" y="948"/>
                  </a:moveTo>
                  <a:lnTo>
                    <a:pt x="881" y="948"/>
                  </a:lnTo>
                  <a:lnTo>
                    <a:pt x="633" y="948"/>
                  </a:lnTo>
                  <a:lnTo>
                    <a:pt x="633" y="67"/>
                  </a:lnTo>
                  <a:lnTo>
                    <a:pt x="856" y="67"/>
                  </a:lnTo>
                  <a:cubicBezTo>
                    <a:pt x="875" y="67"/>
                    <a:pt x="890" y="52"/>
                    <a:pt x="890" y="34"/>
                  </a:cubicBezTo>
                  <a:cubicBezTo>
                    <a:pt x="890" y="15"/>
                    <a:pt x="875" y="0"/>
                    <a:pt x="856" y="0"/>
                  </a:cubicBezTo>
                  <a:lnTo>
                    <a:pt x="342" y="0"/>
                  </a:lnTo>
                  <a:cubicBezTo>
                    <a:pt x="324" y="0"/>
                    <a:pt x="309" y="15"/>
                    <a:pt x="309" y="34"/>
                  </a:cubicBezTo>
                  <a:cubicBezTo>
                    <a:pt x="309" y="52"/>
                    <a:pt x="324" y="67"/>
                    <a:pt x="342" y="67"/>
                  </a:cubicBezTo>
                  <a:lnTo>
                    <a:pt x="566" y="67"/>
                  </a:lnTo>
                  <a:lnTo>
                    <a:pt x="566" y="486"/>
                  </a:lnTo>
                  <a:lnTo>
                    <a:pt x="405" y="486"/>
                  </a:lnTo>
                  <a:lnTo>
                    <a:pt x="405" y="352"/>
                  </a:lnTo>
                  <a:lnTo>
                    <a:pt x="513" y="287"/>
                  </a:lnTo>
                  <a:cubicBezTo>
                    <a:pt x="521" y="282"/>
                    <a:pt x="526" y="274"/>
                    <a:pt x="528" y="265"/>
                  </a:cubicBezTo>
                  <a:cubicBezTo>
                    <a:pt x="530" y="257"/>
                    <a:pt x="529" y="247"/>
                    <a:pt x="524" y="240"/>
                  </a:cubicBezTo>
                  <a:lnTo>
                    <a:pt x="442" y="115"/>
                  </a:lnTo>
                  <a:cubicBezTo>
                    <a:pt x="432" y="99"/>
                    <a:pt x="412" y="95"/>
                    <a:pt x="397" y="104"/>
                  </a:cubicBezTo>
                  <a:lnTo>
                    <a:pt x="17" y="336"/>
                  </a:lnTo>
                  <a:cubicBezTo>
                    <a:pt x="8" y="342"/>
                    <a:pt x="2" y="351"/>
                    <a:pt x="1" y="362"/>
                  </a:cubicBezTo>
                  <a:cubicBezTo>
                    <a:pt x="0" y="372"/>
                    <a:pt x="4" y="383"/>
                    <a:pt x="12" y="390"/>
                  </a:cubicBezTo>
                  <a:lnTo>
                    <a:pt x="129" y="493"/>
                  </a:lnTo>
                  <a:cubicBezTo>
                    <a:pt x="135" y="498"/>
                    <a:pt x="143" y="501"/>
                    <a:pt x="151" y="501"/>
                  </a:cubicBezTo>
                  <a:cubicBezTo>
                    <a:pt x="157" y="501"/>
                    <a:pt x="163" y="500"/>
                    <a:pt x="168" y="496"/>
                  </a:cubicBezTo>
                  <a:lnTo>
                    <a:pt x="339" y="393"/>
                  </a:lnTo>
                  <a:lnTo>
                    <a:pt x="339" y="519"/>
                  </a:lnTo>
                  <a:cubicBezTo>
                    <a:pt x="339" y="538"/>
                    <a:pt x="354" y="552"/>
                    <a:pt x="372" y="552"/>
                  </a:cubicBezTo>
                  <a:lnTo>
                    <a:pt x="566" y="552"/>
                  </a:lnTo>
                  <a:lnTo>
                    <a:pt x="566" y="948"/>
                  </a:lnTo>
                  <a:lnTo>
                    <a:pt x="318" y="948"/>
                  </a:lnTo>
                  <a:cubicBezTo>
                    <a:pt x="299" y="948"/>
                    <a:pt x="284" y="963"/>
                    <a:pt x="284" y="982"/>
                  </a:cubicBezTo>
                  <a:lnTo>
                    <a:pt x="284" y="1240"/>
                  </a:lnTo>
                  <a:cubicBezTo>
                    <a:pt x="284" y="1259"/>
                    <a:pt x="299" y="1273"/>
                    <a:pt x="318" y="1273"/>
                  </a:cubicBezTo>
                  <a:lnTo>
                    <a:pt x="432" y="1273"/>
                  </a:lnTo>
                  <a:cubicBezTo>
                    <a:pt x="444" y="1295"/>
                    <a:pt x="467" y="1310"/>
                    <a:pt x="493" y="1310"/>
                  </a:cubicBezTo>
                  <a:cubicBezTo>
                    <a:pt x="531" y="1310"/>
                    <a:pt x="562" y="1278"/>
                    <a:pt x="562" y="1240"/>
                  </a:cubicBezTo>
                  <a:cubicBezTo>
                    <a:pt x="562" y="1202"/>
                    <a:pt x="531" y="1171"/>
                    <a:pt x="493" y="1171"/>
                  </a:cubicBezTo>
                  <a:cubicBezTo>
                    <a:pt x="467" y="1171"/>
                    <a:pt x="444" y="1185"/>
                    <a:pt x="432" y="1207"/>
                  </a:cubicBezTo>
                  <a:lnTo>
                    <a:pt x="351" y="1207"/>
                  </a:lnTo>
                  <a:lnTo>
                    <a:pt x="351" y="1015"/>
                  </a:lnTo>
                  <a:lnTo>
                    <a:pt x="847" y="1015"/>
                  </a:lnTo>
                  <a:lnTo>
                    <a:pt x="847" y="1207"/>
                  </a:lnTo>
                  <a:lnTo>
                    <a:pt x="766" y="1207"/>
                  </a:lnTo>
                  <a:cubicBezTo>
                    <a:pt x="755" y="1185"/>
                    <a:pt x="732" y="1171"/>
                    <a:pt x="706" y="1171"/>
                  </a:cubicBezTo>
                  <a:cubicBezTo>
                    <a:pt x="667" y="1171"/>
                    <a:pt x="636" y="1202"/>
                    <a:pt x="636" y="1240"/>
                  </a:cubicBezTo>
                  <a:cubicBezTo>
                    <a:pt x="636" y="1278"/>
                    <a:pt x="667" y="1310"/>
                    <a:pt x="706" y="1310"/>
                  </a:cubicBezTo>
                  <a:cubicBezTo>
                    <a:pt x="732" y="1310"/>
                    <a:pt x="755" y="1295"/>
                    <a:pt x="766" y="1273"/>
                  </a:cubicBezTo>
                  <a:lnTo>
                    <a:pt x="881" y="1273"/>
                  </a:lnTo>
                  <a:cubicBezTo>
                    <a:pt x="899" y="1273"/>
                    <a:pt x="914" y="1259"/>
                    <a:pt x="914" y="1240"/>
                  </a:cubicBezTo>
                  <a:lnTo>
                    <a:pt x="914" y="982"/>
                  </a:lnTo>
                  <a:cubicBezTo>
                    <a:pt x="914" y="963"/>
                    <a:pt x="899" y="948"/>
                    <a:pt x="881" y="948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Freeform 63"/>
            <p:cNvSpPr/>
            <p:nvPr/>
          </p:nvSpPr>
          <p:spPr>
            <a:xfrm>
              <a:off x="6250320" y="4763520"/>
              <a:ext cx="76680" cy="76320"/>
            </a:xfrm>
            <a:custGeom>
              <a:avLst/>
              <a:gdLst/>
              <a:ahLst/>
              <a:rect l="l" t="t" r="r" b="b"/>
              <a:pathLst>
                <a:path w="269" h="269">
                  <a:moveTo>
                    <a:pt x="67" y="67"/>
                  </a:moveTo>
                  <a:lnTo>
                    <a:pt x="67" y="67"/>
                  </a:lnTo>
                  <a:lnTo>
                    <a:pt x="202" y="67"/>
                  </a:lnTo>
                  <a:lnTo>
                    <a:pt x="202" y="203"/>
                  </a:lnTo>
                  <a:lnTo>
                    <a:pt x="67" y="203"/>
                  </a:lnTo>
                  <a:lnTo>
                    <a:pt x="67" y="67"/>
                  </a:lnTo>
                  <a:close/>
                  <a:moveTo>
                    <a:pt x="33" y="269"/>
                  </a:moveTo>
                  <a:lnTo>
                    <a:pt x="33" y="269"/>
                  </a:lnTo>
                  <a:lnTo>
                    <a:pt x="235" y="269"/>
                  </a:lnTo>
                  <a:cubicBezTo>
                    <a:pt x="254" y="269"/>
                    <a:pt x="269" y="254"/>
                    <a:pt x="269" y="236"/>
                  </a:cubicBezTo>
                  <a:lnTo>
                    <a:pt x="269" y="34"/>
                  </a:lnTo>
                  <a:cubicBezTo>
                    <a:pt x="269" y="15"/>
                    <a:pt x="254" y="0"/>
                    <a:pt x="235" y="0"/>
                  </a:cubicBezTo>
                  <a:lnTo>
                    <a:pt x="33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236"/>
                  </a:lnTo>
                  <a:cubicBezTo>
                    <a:pt x="0" y="254"/>
                    <a:pt x="15" y="269"/>
                    <a:pt x="33" y="269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Freeform 64"/>
            <p:cNvSpPr/>
            <p:nvPr/>
          </p:nvSpPr>
          <p:spPr>
            <a:xfrm>
              <a:off x="6337080" y="4763520"/>
              <a:ext cx="76680" cy="76320"/>
            </a:xfrm>
            <a:custGeom>
              <a:avLst/>
              <a:gdLst/>
              <a:ahLst/>
              <a:rect l="l" t="t" r="r" b="b"/>
              <a:pathLst>
                <a:path w="269" h="269">
                  <a:moveTo>
                    <a:pt x="66" y="67"/>
                  </a:moveTo>
                  <a:lnTo>
                    <a:pt x="66" y="67"/>
                  </a:lnTo>
                  <a:lnTo>
                    <a:pt x="202" y="67"/>
                  </a:lnTo>
                  <a:lnTo>
                    <a:pt x="202" y="203"/>
                  </a:lnTo>
                  <a:lnTo>
                    <a:pt x="66" y="203"/>
                  </a:lnTo>
                  <a:lnTo>
                    <a:pt x="66" y="67"/>
                  </a:lnTo>
                  <a:close/>
                  <a:moveTo>
                    <a:pt x="33" y="269"/>
                  </a:moveTo>
                  <a:lnTo>
                    <a:pt x="33" y="269"/>
                  </a:lnTo>
                  <a:lnTo>
                    <a:pt x="235" y="269"/>
                  </a:lnTo>
                  <a:cubicBezTo>
                    <a:pt x="254" y="269"/>
                    <a:pt x="269" y="254"/>
                    <a:pt x="269" y="236"/>
                  </a:cubicBezTo>
                  <a:lnTo>
                    <a:pt x="269" y="34"/>
                  </a:lnTo>
                  <a:cubicBezTo>
                    <a:pt x="269" y="15"/>
                    <a:pt x="254" y="0"/>
                    <a:pt x="235" y="0"/>
                  </a:cubicBezTo>
                  <a:lnTo>
                    <a:pt x="33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236"/>
                  </a:lnTo>
                  <a:cubicBezTo>
                    <a:pt x="0" y="254"/>
                    <a:pt x="15" y="269"/>
                    <a:pt x="33" y="269"/>
                  </a:cubicBezTo>
                  <a:close/>
                </a:path>
              </a:pathLst>
            </a:custGeom>
            <a:solidFill>
              <a:srgbClr val="1aab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0" name="矩形 69"/>
          <p:cNvSpPr/>
          <p:nvPr/>
        </p:nvSpPr>
        <p:spPr>
          <a:xfrm>
            <a:off x="10267920" y="1820160"/>
            <a:ext cx="1923480" cy="32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600" spc="-1" strike="noStrike">
                <a:solidFill>
                  <a:srgbClr val="1d1d1a"/>
                </a:solidFill>
                <a:latin typeface="Candara"/>
                <a:ea typeface="方正兰亭黑简体"/>
              </a:rPr>
              <a:t>可靠通信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600" spc="-1" strike="noStrike">
                <a:solidFill>
                  <a:srgbClr val="1d1d1a"/>
                </a:solidFill>
                <a:latin typeface="Candara"/>
                <a:ea typeface="方正兰亭黑简体"/>
              </a:rPr>
              <a:t>安全传输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600" spc="-1" strike="noStrike">
                <a:solidFill>
                  <a:srgbClr val="1d1d1a"/>
                </a:solidFill>
                <a:latin typeface="Candara"/>
                <a:ea typeface="方正兰亭黑简体"/>
              </a:rPr>
              <a:t>数据处理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600" spc="-1" strike="noStrike">
                <a:solidFill>
                  <a:srgbClr val="1d1d1a"/>
                </a:solidFill>
                <a:latin typeface="Candara"/>
                <a:ea typeface="方正兰亭黑简体"/>
              </a:rPr>
              <a:t>数据分发</a:t>
            </a:r>
            <a:r>
              <a:rPr b="1" lang="en-US" sz="1600" spc="-1" strike="noStrike">
                <a:solidFill>
                  <a:srgbClr val="1d1d1a"/>
                </a:solidFill>
                <a:latin typeface="Candara"/>
                <a:ea typeface="方正兰亭黑简体"/>
              </a:rPr>
              <a:t>/</a:t>
            </a:r>
            <a:r>
              <a:rPr b="1" lang="zh-CN" sz="1600" spc="-1" strike="noStrike">
                <a:solidFill>
                  <a:srgbClr val="1d1d1a"/>
                </a:solidFill>
                <a:latin typeface="Candara"/>
                <a:ea typeface="方正兰亭黑简体"/>
              </a:rPr>
              <a:t>多云对接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600" spc="-1" strike="noStrike">
                <a:solidFill>
                  <a:srgbClr val="1d1d1a"/>
                </a:solidFill>
                <a:latin typeface="Candara"/>
                <a:ea typeface="方正兰亭黑简体"/>
              </a:rPr>
              <a:t>物联网络运维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600" spc="-1" strike="noStrike">
                <a:solidFill>
                  <a:srgbClr val="1d1d1a"/>
                </a:solidFill>
                <a:latin typeface="Candara"/>
                <a:ea typeface="方正兰亭黑简体"/>
              </a:rPr>
              <a:t>简化终端接入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600" spc="-1" strike="noStrike">
                <a:solidFill>
                  <a:srgbClr val="1d1d1a"/>
                </a:solidFill>
                <a:latin typeface="Candara"/>
                <a:ea typeface="方正兰亭黑简体"/>
              </a:rPr>
              <a:t>终端安全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71" name="矩形 70"/>
          <p:cNvSpPr/>
          <p:nvPr/>
        </p:nvSpPr>
        <p:spPr>
          <a:xfrm>
            <a:off x="93960" y="1318320"/>
            <a:ext cx="383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600" spc="-1" strike="noStrike">
                <a:solidFill>
                  <a:srgbClr val="1d1d1a"/>
                </a:solidFill>
                <a:latin typeface="Candara"/>
                <a:ea typeface="方正兰亭黑简体"/>
              </a:rPr>
              <a:t>云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2" name="圆角矩形 71"/>
          <p:cNvSpPr/>
          <p:nvPr/>
        </p:nvSpPr>
        <p:spPr>
          <a:xfrm>
            <a:off x="1823040" y="1898280"/>
            <a:ext cx="1557720" cy="2724480"/>
          </a:xfrm>
          <a:prstGeom prst="roundRect">
            <a:avLst>
              <a:gd name="adj" fmla="val 8095"/>
            </a:avLst>
          </a:prstGeom>
          <a:solidFill>
            <a:srgbClr val="f2f2f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圆角矩形 72"/>
          <p:cNvSpPr/>
          <p:nvPr/>
        </p:nvSpPr>
        <p:spPr>
          <a:xfrm>
            <a:off x="85680" y="1898280"/>
            <a:ext cx="1587240" cy="2724480"/>
          </a:xfrm>
          <a:prstGeom prst="roundRect">
            <a:avLst>
              <a:gd name="adj" fmla="val 8902"/>
            </a:avLst>
          </a:prstGeom>
          <a:solidFill>
            <a:srgbClr val="f2f2f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74" name="组合 73"/>
          <p:cNvGrpSpPr/>
          <p:nvPr/>
        </p:nvGrpSpPr>
        <p:grpSpPr>
          <a:xfrm>
            <a:off x="3953160" y="2623680"/>
            <a:ext cx="794880" cy="794880"/>
            <a:chOff x="3953160" y="2623680"/>
            <a:chExt cx="794880" cy="794880"/>
          </a:xfrm>
        </p:grpSpPr>
        <p:grpSp>
          <p:nvGrpSpPr>
            <p:cNvPr id="475" name="组合 74"/>
            <p:cNvGrpSpPr/>
            <p:nvPr/>
          </p:nvGrpSpPr>
          <p:grpSpPr>
            <a:xfrm>
              <a:off x="3953160" y="2623680"/>
              <a:ext cx="794880" cy="794880"/>
              <a:chOff x="3953160" y="2623680"/>
              <a:chExt cx="794880" cy="794880"/>
            </a:xfrm>
          </p:grpSpPr>
          <p:grpSp>
            <p:nvGrpSpPr>
              <p:cNvPr id="476" name="组合 472"/>
              <p:cNvGrpSpPr/>
              <p:nvPr/>
            </p:nvGrpSpPr>
            <p:grpSpPr>
              <a:xfrm>
                <a:off x="3953160" y="2623680"/>
                <a:ext cx="794880" cy="794880"/>
                <a:chOff x="3953160" y="2623680"/>
                <a:chExt cx="794880" cy="794880"/>
              </a:xfrm>
            </p:grpSpPr>
            <p:sp>
              <p:nvSpPr>
                <p:cNvPr id="477" name="椭圆 78"/>
                <p:cNvSpPr/>
                <p:nvPr/>
              </p:nvSpPr>
              <p:spPr>
                <a:xfrm>
                  <a:off x="3953160" y="2623680"/>
                  <a:ext cx="794880" cy="794880"/>
                </a:xfrm>
                <a:prstGeom prst="ellipse">
                  <a:avLst/>
                </a:prstGeom>
                <a:noFill/>
                <a:ln w="6350">
                  <a:solidFill>
                    <a:srgbClr val="049fd9"/>
                  </a:solidFill>
                  <a:round/>
                  <a:headEnd len="med" type="oval" w="med"/>
                  <a:tailEnd len="med" type="oval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8" name="椭圆 79"/>
                <p:cNvSpPr/>
                <p:nvPr/>
              </p:nvSpPr>
              <p:spPr>
                <a:xfrm>
                  <a:off x="3953160" y="2623680"/>
                  <a:ext cx="794880" cy="794880"/>
                </a:xfrm>
                <a:prstGeom prst="ellipse">
                  <a:avLst/>
                </a:prstGeom>
                <a:noFill/>
                <a:ln w="6350">
                  <a:solidFill>
                    <a:srgbClr val="049fd9"/>
                  </a:solidFill>
                  <a:round/>
                  <a:headEnd len="med" type="oval" w="med"/>
                  <a:tailEnd len="med" type="oval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79" name="Freeform 7"/>
              <p:cNvSpPr/>
              <p:nvPr/>
            </p:nvSpPr>
            <p:spPr>
              <a:xfrm>
                <a:off x="4094640" y="2764440"/>
                <a:ext cx="512280" cy="513360"/>
              </a:xfrm>
              <a:custGeom>
                <a:avLst/>
                <a:gdLst/>
                <a:ahLst/>
                <a:rect l="l" t="t" r="r" b="b"/>
                <a:pathLst>
                  <a:path w="698" h="699">
                    <a:moveTo>
                      <a:pt x="0" y="349"/>
                    </a:moveTo>
                    <a:cubicBezTo>
                      <a:pt x="0" y="156"/>
                      <a:pt x="156" y="0"/>
                      <a:pt x="349" y="1"/>
                    </a:cubicBezTo>
                    <a:cubicBezTo>
                      <a:pt x="544" y="1"/>
                      <a:pt x="698" y="156"/>
                      <a:pt x="698" y="352"/>
                    </a:cubicBezTo>
                    <a:cubicBezTo>
                      <a:pt x="698" y="545"/>
                      <a:pt x="542" y="699"/>
                      <a:pt x="348" y="699"/>
                    </a:cubicBezTo>
                    <a:cubicBezTo>
                      <a:pt x="154" y="699"/>
                      <a:pt x="0" y="543"/>
                      <a:pt x="0" y="349"/>
                    </a:cubicBezTo>
                    <a:close/>
                    <a:moveTo>
                      <a:pt x="349" y="31"/>
                    </a:moveTo>
                    <a:cubicBezTo>
                      <a:pt x="174" y="31"/>
                      <a:pt x="30" y="174"/>
                      <a:pt x="30" y="350"/>
                    </a:cubicBezTo>
                    <a:cubicBezTo>
                      <a:pt x="30" y="525"/>
                      <a:pt x="173" y="668"/>
                      <a:pt x="349" y="669"/>
                    </a:cubicBezTo>
                    <a:cubicBezTo>
                      <a:pt x="523" y="669"/>
                      <a:pt x="668" y="525"/>
                      <a:pt x="668" y="350"/>
                    </a:cubicBezTo>
                    <a:cubicBezTo>
                      <a:pt x="668" y="175"/>
                      <a:pt x="525" y="32"/>
                      <a:pt x="349" y="31"/>
                    </a:cubicBezTo>
                    <a:close/>
                  </a:path>
                </a:pathLst>
              </a:custGeom>
              <a:noFill/>
              <a:ln w="3175">
                <a:solidFill>
                  <a:srgbClr val="33b1e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80" name="Freeform 8"/>
            <p:cNvSpPr/>
            <p:nvPr/>
          </p:nvSpPr>
          <p:spPr>
            <a:xfrm>
              <a:off x="4284720" y="2896920"/>
              <a:ext cx="137160" cy="248040"/>
            </a:xfrm>
            <a:custGeom>
              <a:avLst/>
              <a:gdLst/>
              <a:ahLst/>
              <a:rect l="l" t="t" r="r" b="b"/>
              <a:pathLst>
                <a:path w="187" h="338">
                  <a:moveTo>
                    <a:pt x="0" y="120"/>
                  </a:moveTo>
                  <a:cubicBezTo>
                    <a:pt x="0" y="87"/>
                    <a:pt x="1" y="53"/>
                    <a:pt x="0" y="20"/>
                  </a:cubicBezTo>
                  <a:cubicBezTo>
                    <a:pt x="0" y="9"/>
                    <a:pt x="0" y="0"/>
                    <a:pt x="16" y="0"/>
                  </a:cubicBezTo>
                  <a:cubicBezTo>
                    <a:pt x="34" y="0"/>
                    <a:pt x="32" y="10"/>
                    <a:pt x="32" y="21"/>
                  </a:cubicBezTo>
                  <a:cubicBezTo>
                    <a:pt x="32" y="83"/>
                    <a:pt x="32" y="145"/>
                    <a:pt x="31" y="207"/>
                  </a:cubicBezTo>
                  <a:cubicBezTo>
                    <a:pt x="31" y="218"/>
                    <a:pt x="35" y="225"/>
                    <a:pt x="45" y="230"/>
                  </a:cubicBezTo>
                  <a:cubicBezTo>
                    <a:pt x="87" y="253"/>
                    <a:pt x="128" y="277"/>
                    <a:pt x="170" y="301"/>
                  </a:cubicBezTo>
                  <a:cubicBezTo>
                    <a:pt x="180" y="306"/>
                    <a:pt x="187" y="310"/>
                    <a:pt x="180" y="324"/>
                  </a:cubicBezTo>
                  <a:cubicBezTo>
                    <a:pt x="172" y="338"/>
                    <a:pt x="164" y="334"/>
                    <a:pt x="154" y="328"/>
                  </a:cubicBezTo>
                  <a:cubicBezTo>
                    <a:pt x="108" y="301"/>
                    <a:pt x="62" y="275"/>
                    <a:pt x="15" y="249"/>
                  </a:cubicBezTo>
                  <a:cubicBezTo>
                    <a:pt x="4" y="243"/>
                    <a:pt x="0" y="236"/>
                    <a:pt x="0" y="224"/>
                  </a:cubicBezTo>
                  <a:cubicBezTo>
                    <a:pt x="1" y="189"/>
                    <a:pt x="0" y="155"/>
                    <a:pt x="0" y="120"/>
                  </a:cubicBezTo>
                  <a:close/>
                </a:path>
              </a:pathLst>
            </a:custGeom>
            <a:noFill/>
            <a:ln w="3175">
              <a:solidFill>
                <a:srgbClr val="33b1e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1" name="组合 86"/>
          <p:cNvGrpSpPr/>
          <p:nvPr/>
        </p:nvGrpSpPr>
        <p:grpSpPr>
          <a:xfrm>
            <a:off x="453600" y="2623680"/>
            <a:ext cx="794880" cy="794880"/>
            <a:chOff x="453600" y="2623680"/>
            <a:chExt cx="794880" cy="794880"/>
          </a:xfrm>
        </p:grpSpPr>
        <p:grpSp>
          <p:nvGrpSpPr>
            <p:cNvPr id="482" name="组合 472"/>
            <p:cNvGrpSpPr/>
            <p:nvPr/>
          </p:nvGrpSpPr>
          <p:grpSpPr>
            <a:xfrm>
              <a:off x="453600" y="2623680"/>
              <a:ext cx="794880" cy="794880"/>
              <a:chOff x="453600" y="2623680"/>
              <a:chExt cx="794880" cy="794880"/>
            </a:xfrm>
          </p:grpSpPr>
          <p:sp>
            <p:nvSpPr>
              <p:cNvPr id="483" name="椭圆 83"/>
              <p:cNvSpPr/>
              <p:nvPr/>
            </p:nvSpPr>
            <p:spPr>
              <a:xfrm>
                <a:off x="453600" y="2623680"/>
                <a:ext cx="794880" cy="794880"/>
              </a:xfrm>
              <a:prstGeom prst="ellipse">
                <a:avLst/>
              </a:prstGeom>
              <a:noFill/>
              <a:ln w="6350">
                <a:solidFill>
                  <a:srgbClr val="049fd9"/>
                </a:solidFill>
                <a:round/>
                <a:headEnd len="med" type="oval" w="med"/>
                <a:tail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4" name="椭圆 84"/>
              <p:cNvSpPr/>
              <p:nvPr/>
            </p:nvSpPr>
            <p:spPr>
              <a:xfrm>
                <a:off x="453600" y="2623680"/>
                <a:ext cx="794880" cy="794880"/>
              </a:xfrm>
              <a:prstGeom prst="ellipse">
                <a:avLst/>
              </a:prstGeom>
              <a:noFill/>
              <a:ln w="6350">
                <a:solidFill>
                  <a:srgbClr val="049fd9"/>
                </a:solidFill>
                <a:round/>
                <a:headEnd len="med" type="oval" w="med"/>
                <a:tail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85" name="Freeform 11"/>
            <p:cNvSpPr/>
            <p:nvPr/>
          </p:nvSpPr>
          <p:spPr>
            <a:xfrm>
              <a:off x="579600" y="2758680"/>
              <a:ext cx="543240" cy="524880"/>
            </a:xfrm>
            <a:custGeom>
              <a:avLst/>
              <a:gdLst/>
              <a:ahLst/>
              <a:rect l="l" t="t" r="r" b="b"/>
              <a:pathLst>
                <a:path w="224" h="216">
                  <a:moveTo>
                    <a:pt x="206" y="127"/>
                  </a:moveTo>
                  <a:cubicBezTo>
                    <a:pt x="206" y="127"/>
                    <a:pt x="205" y="127"/>
                    <a:pt x="205" y="127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8" y="27"/>
                    <a:pt x="150" y="22"/>
                    <a:pt x="150" y="17"/>
                  </a:cubicBezTo>
                  <a:cubicBezTo>
                    <a:pt x="150" y="8"/>
                    <a:pt x="143" y="0"/>
                    <a:pt x="133" y="0"/>
                  </a:cubicBezTo>
                  <a:cubicBezTo>
                    <a:pt x="124" y="0"/>
                    <a:pt x="116" y="8"/>
                    <a:pt x="116" y="17"/>
                  </a:cubicBezTo>
                  <a:cubicBezTo>
                    <a:pt x="116" y="18"/>
                    <a:pt x="116" y="19"/>
                    <a:pt x="117" y="20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5" y="41"/>
                    <a:pt x="40" y="38"/>
                    <a:pt x="35" y="38"/>
                  </a:cubicBezTo>
                  <a:cubicBezTo>
                    <a:pt x="25" y="38"/>
                    <a:pt x="17" y="46"/>
                    <a:pt x="17" y="55"/>
                  </a:cubicBezTo>
                  <a:cubicBezTo>
                    <a:pt x="17" y="63"/>
                    <a:pt x="23" y="69"/>
                    <a:pt x="29" y="71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6" y="137"/>
                    <a:pt x="0" y="144"/>
                    <a:pt x="0" y="152"/>
                  </a:cubicBezTo>
                  <a:cubicBezTo>
                    <a:pt x="0" y="162"/>
                    <a:pt x="8" y="169"/>
                    <a:pt x="17" y="169"/>
                  </a:cubicBezTo>
                  <a:cubicBezTo>
                    <a:pt x="23" y="169"/>
                    <a:pt x="27" y="167"/>
                    <a:pt x="31" y="163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5" y="199"/>
                    <a:pt x="95" y="199"/>
                    <a:pt x="95" y="199"/>
                  </a:cubicBezTo>
                  <a:cubicBezTo>
                    <a:pt x="95" y="208"/>
                    <a:pt x="102" y="216"/>
                    <a:pt x="112" y="216"/>
                  </a:cubicBezTo>
                  <a:cubicBezTo>
                    <a:pt x="121" y="216"/>
                    <a:pt x="129" y="208"/>
                    <a:pt x="129" y="199"/>
                  </a:cubicBezTo>
                  <a:cubicBezTo>
                    <a:pt x="129" y="198"/>
                    <a:pt x="129" y="197"/>
                    <a:pt x="129" y="196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9" y="159"/>
                    <a:pt x="203" y="161"/>
                    <a:pt x="207" y="161"/>
                  </a:cubicBezTo>
                  <a:cubicBezTo>
                    <a:pt x="216" y="161"/>
                    <a:pt x="224" y="153"/>
                    <a:pt x="224" y="144"/>
                  </a:cubicBezTo>
                  <a:cubicBezTo>
                    <a:pt x="223" y="135"/>
                    <a:pt x="215" y="127"/>
                    <a:pt x="206" y="127"/>
                  </a:cubicBezTo>
                  <a:close/>
                  <a:moveTo>
                    <a:pt x="133" y="8"/>
                  </a:moveTo>
                  <a:cubicBezTo>
                    <a:pt x="138" y="8"/>
                    <a:pt x="141" y="12"/>
                    <a:pt x="141" y="17"/>
                  </a:cubicBezTo>
                  <a:cubicBezTo>
                    <a:pt x="141" y="22"/>
                    <a:pt x="138" y="25"/>
                    <a:pt x="133" y="25"/>
                  </a:cubicBezTo>
                  <a:cubicBezTo>
                    <a:pt x="128" y="25"/>
                    <a:pt x="124" y="22"/>
                    <a:pt x="124" y="17"/>
                  </a:cubicBezTo>
                  <a:cubicBezTo>
                    <a:pt x="124" y="12"/>
                    <a:pt x="128" y="8"/>
                    <a:pt x="133" y="8"/>
                  </a:cubicBezTo>
                  <a:close/>
                  <a:moveTo>
                    <a:pt x="120" y="96"/>
                  </a:moveTo>
                  <a:cubicBezTo>
                    <a:pt x="87" y="78"/>
                    <a:pt x="87" y="78"/>
                    <a:pt x="87" y="78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7" y="33"/>
                    <a:pt x="127" y="33"/>
                    <a:pt x="128" y="33"/>
                  </a:cubicBezTo>
                  <a:cubicBezTo>
                    <a:pt x="120" y="96"/>
                    <a:pt x="120" y="96"/>
                    <a:pt x="120" y="96"/>
                  </a:cubicBezTo>
                  <a:close/>
                  <a:moveTo>
                    <a:pt x="127" y="108"/>
                  </a:moveTo>
                  <a:cubicBezTo>
                    <a:pt x="184" y="140"/>
                    <a:pt x="184" y="140"/>
                    <a:pt x="184" y="140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27" y="108"/>
                    <a:pt x="127" y="108"/>
                    <a:pt x="127" y="108"/>
                  </a:cubicBezTo>
                  <a:close/>
                  <a:moveTo>
                    <a:pt x="119" y="104"/>
                  </a:moveTo>
                  <a:cubicBezTo>
                    <a:pt x="114" y="143"/>
                    <a:pt x="114" y="143"/>
                    <a:pt x="114" y="143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119" y="104"/>
                    <a:pt x="119" y="104"/>
                    <a:pt x="119" y="104"/>
                  </a:cubicBezTo>
                  <a:close/>
                  <a:moveTo>
                    <a:pt x="119" y="27"/>
                  </a:moveTo>
                  <a:cubicBezTo>
                    <a:pt x="120" y="28"/>
                    <a:pt x="120" y="28"/>
                    <a:pt x="121" y="29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56"/>
                    <a:pt x="51" y="55"/>
                    <a:pt x="51" y="55"/>
                  </a:cubicBezTo>
                  <a:cubicBezTo>
                    <a:pt x="51" y="54"/>
                    <a:pt x="51" y="53"/>
                    <a:pt x="50" y="52"/>
                  </a:cubicBezTo>
                  <a:cubicBezTo>
                    <a:pt x="119" y="27"/>
                    <a:pt x="119" y="27"/>
                    <a:pt x="119" y="27"/>
                  </a:cubicBezTo>
                  <a:close/>
                  <a:moveTo>
                    <a:pt x="48" y="64"/>
                  </a:moveTo>
                  <a:cubicBezTo>
                    <a:pt x="77" y="80"/>
                    <a:pt x="77" y="80"/>
                    <a:pt x="77" y="80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4"/>
                    <a:pt x="48" y="64"/>
                    <a:pt x="48" y="64"/>
                  </a:cubicBezTo>
                  <a:close/>
                  <a:moveTo>
                    <a:pt x="25" y="55"/>
                  </a:moveTo>
                  <a:cubicBezTo>
                    <a:pt x="25" y="50"/>
                    <a:pt x="29" y="46"/>
                    <a:pt x="34" y="46"/>
                  </a:cubicBezTo>
                  <a:cubicBezTo>
                    <a:pt x="39" y="46"/>
                    <a:pt x="43" y="50"/>
                    <a:pt x="43" y="55"/>
                  </a:cubicBezTo>
                  <a:cubicBezTo>
                    <a:pt x="43" y="60"/>
                    <a:pt x="39" y="63"/>
                    <a:pt x="34" y="63"/>
                  </a:cubicBezTo>
                  <a:cubicBezTo>
                    <a:pt x="29" y="63"/>
                    <a:pt x="25" y="60"/>
                    <a:pt x="25" y="55"/>
                  </a:cubicBezTo>
                  <a:close/>
                  <a:moveTo>
                    <a:pt x="17" y="161"/>
                  </a:moveTo>
                  <a:cubicBezTo>
                    <a:pt x="12" y="161"/>
                    <a:pt x="8" y="157"/>
                    <a:pt x="8" y="152"/>
                  </a:cubicBezTo>
                  <a:cubicBezTo>
                    <a:pt x="8" y="148"/>
                    <a:pt x="12" y="144"/>
                    <a:pt x="17" y="144"/>
                  </a:cubicBezTo>
                  <a:cubicBezTo>
                    <a:pt x="22" y="144"/>
                    <a:pt x="25" y="148"/>
                    <a:pt x="25" y="152"/>
                  </a:cubicBezTo>
                  <a:cubicBezTo>
                    <a:pt x="25" y="157"/>
                    <a:pt x="22" y="161"/>
                    <a:pt x="17" y="161"/>
                  </a:cubicBezTo>
                  <a:close/>
                  <a:moveTo>
                    <a:pt x="26" y="138"/>
                  </a:moveTo>
                  <a:cubicBezTo>
                    <a:pt x="25" y="137"/>
                    <a:pt x="24" y="137"/>
                    <a:pt x="22" y="136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9" y="71"/>
                    <a:pt x="41" y="70"/>
                    <a:pt x="42" y="70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26" y="138"/>
                    <a:pt x="26" y="138"/>
                    <a:pt x="26" y="138"/>
                  </a:cubicBezTo>
                  <a:close/>
                  <a:moveTo>
                    <a:pt x="31" y="143"/>
                  </a:moveTo>
                  <a:cubicBezTo>
                    <a:pt x="60" y="109"/>
                    <a:pt x="60" y="109"/>
                    <a:pt x="60" y="109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3" y="146"/>
                    <a:pt x="32" y="144"/>
                    <a:pt x="31" y="143"/>
                  </a:cubicBezTo>
                  <a:close/>
                  <a:moveTo>
                    <a:pt x="96" y="191"/>
                  </a:moveTo>
                  <a:cubicBezTo>
                    <a:pt x="34" y="157"/>
                    <a:pt x="34" y="157"/>
                    <a:pt x="34" y="157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98" y="188"/>
                    <a:pt x="98" y="188"/>
                    <a:pt x="98" y="188"/>
                  </a:cubicBezTo>
                  <a:cubicBezTo>
                    <a:pt x="97" y="189"/>
                    <a:pt x="97" y="190"/>
                    <a:pt x="96" y="191"/>
                  </a:cubicBezTo>
                  <a:close/>
                  <a:moveTo>
                    <a:pt x="90" y="153"/>
                  </a:moveTo>
                  <a:cubicBezTo>
                    <a:pt x="112" y="152"/>
                    <a:pt x="112" y="152"/>
                    <a:pt x="112" y="152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7" y="182"/>
                    <a:pt x="105" y="183"/>
                    <a:pt x="104" y="183"/>
                  </a:cubicBezTo>
                  <a:cubicBezTo>
                    <a:pt x="90" y="153"/>
                    <a:pt x="90" y="153"/>
                    <a:pt x="90" y="153"/>
                  </a:cubicBezTo>
                  <a:close/>
                  <a:moveTo>
                    <a:pt x="111" y="207"/>
                  </a:moveTo>
                  <a:cubicBezTo>
                    <a:pt x="107" y="207"/>
                    <a:pt x="103" y="204"/>
                    <a:pt x="103" y="199"/>
                  </a:cubicBezTo>
                  <a:cubicBezTo>
                    <a:pt x="103" y="194"/>
                    <a:pt x="107" y="190"/>
                    <a:pt x="111" y="190"/>
                  </a:cubicBezTo>
                  <a:cubicBezTo>
                    <a:pt x="116" y="190"/>
                    <a:pt x="120" y="194"/>
                    <a:pt x="120" y="199"/>
                  </a:cubicBezTo>
                  <a:cubicBezTo>
                    <a:pt x="120" y="204"/>
                    <a:pt x="116" y="207"/>
                    <a:pt x="111" y="207"/>
                  </a:cubicBezTo>
                  <a:close/>
                  <a:moveTo>
                    <a:pt x="126" y="190"/>
                  </a:moveTo>
                  <a:cubicBezTo>
                    <a:pt x="123" y="187"/>
                    <a:pt x="120" y="184"/>
                    <a:pt x="117" y="183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89" y="148"/>
                    <a:pt x="189" y="148"/>
                    <a:pt x="189" y="148"/>
                  </a:cubicBezTo>
                  <a:cubicBezTo>
                    <a:pt x="190" y="150"/>
                    <a:pt x="190" y="151"/>
                    <a:pt x="190" y="152"/>
                  </a:cubicBezTo>
                  <a:cubicBezTo>
                    <a:pt x="126" y="190"/>
                    <a:pt x="126" y="190"/>
                    <a:pt x="126" y="190"/>
                  </a:cubicBezTo>
                  <a:close/>
                  <a:moveTo>
                    <a:pt x="191" y="136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37" y="33"/>
                    <a:pt x="137" y="33"/>
                    <a:pt x="137" y="33"/>
                  </a:cubicBezTo>
                  <a:cubicBezTo>
                    <a:pt x="137" y="33"/>
                    <a:pt x="138" y="33"/>
                    <a:pt x="138" y="33"/>
                  </a:cubicBezTo>
                  <a:cubicBezTo>
                    <a:pt x="197" y="129"/>
                    <a:pt x="197" y="129"/>
                    <a:pt x="197" y="129"/>
                  </a:cubicBezTo>
                  <a:cubicBezTo>
                    <a:pt x="195" y="130"/>
                    <a:pt x="192" y="133"/>
                    <a:pt x="191" y="136"/>
                  </a:cubicBezTo>
                  <a:close/>
                  <a:moveTo>
                    <a:pt x="206" y="152"/>
                  </a:moveTo>
                  <a:cubicBezTo>
                    <a:pt x="201" y="152"/>
                    <a:pt x="197" y="148"/>
                    <a:pt x="197" y="144"/>
                  </a:cubicBezTo>
                  <a:cubicBezTo>
                    <a:pt x="197" y="139"/>
                    <a:pt x="201" y="135"/>
                    <a:pt x="206" y="135"/>
                  </a:cubicBezTo>
                  <a:cubicBezTo>
                    <a:pt x="211" y="135"/>
                    <a:pt x="214" y="139"/>
                    <a:pt x="214" y="144"/>
                  </a:cubicBezTo>
                  <a:cubicBezTo>
                    <a:pt x="214" y="148"/>
                    <a:pt x="211" y="152"/>
                    <a:pt x="206" y="152"/>
                  </a:cubicBezTo>
                  <a:close/>
                </a:path>
              </a:pathLst>
            </a:custGeom>
            <a:noFill/>
            <a:ln w="6350">
              <a:solidFill>
                <a:srgbClr val="049fd9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6" name="组合 85"/>
          <p:cNvGrpSpPr/>
          <p:nvPr/>
        </p:nvGrpSpPr>
        <p:grpSpPr>
          <a:xfrm>
            <a:off x="7456680" y="2623680"/>
            <a:ext cx="794880" cy="794880"/>
            <a:chOff x="7456680" y="2623680"/>
            <a:chExt cx="794880" cy="794880"/>
          </a:xfrm>
        </p:grpSpPr>
        <p:grpSp>
          <p:nvGrpSpPr>
            <p:cNvPr id="487" name="组合 472"/>
            <p:cNvGrpSpPr/>
            <p:nvPr/>
          </p:nvGrpSpPr>
          <p:grpSpPr>
            <a:xfrm>
              <a:off x="7456680" y="2623680"/>
              <a:ext cx="794880" cy="794880"/>
              <a:chOff x="7456680" y="2623680"/>
              <a:chExt cx="794880" cy="794880"/>
            </a:xfrm>
          </p:grpSpPr>
          <p:sp>
            <p:nvSpPr>
              <p:cNvPr id="488" name="椭圆 90"/>
              <p:cNvSpPr/>
              <p:nvPr/>
            </p:nvSpPr>
            <p:spPr>
              <a:xfrm>
                <a:off x="7456680" y="2623680"/>
                <a:ext cx="794880" cy="794880"/>
              </a:xfrm>
              <a:prstGeom prst="ellipse">
                <a:avLst/>
              </a:prstGeom>
              <a:noFill/>
              <a:ln w="6350">
                <a:solidFill>
                  <a:srgbClr val="049fd9"/>
                </a:solidFill>
                <a:round/>
                <a:headEnd len="med" type="oval" w="med"/>
                <a:tail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9" name="椭圆 91"/>
              <p:cNvSpPr/>
              <p:nvPr/>
            </p:nvSpPr>
            <p:spPr>
              <a:xfrm>
                <a:off x="7456680" y="2623680"/>
                <a:ext cx="794880" cy="794880"/>
              </a:xfrm>
              <a:prstGeom prst="ellipse">
                <a:avLst/>
              </a:prstGeom>
              <a:noFill/>
              <a:ln w="6350">
                <a:solidFill>
                  <a:srgbClr val="049fd9"/>
                </a:solidFill>
                <a:round/>
                <a:headEnd len="med" type="oval" w="med"/>
                <a:tail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90" name="组合 78"/>
            <p:cNvGrpSpPr/>
            <p:nvPr/>
          </p:nvGrpSpPr>
          <p:grpSpPr>
            <a:xfrm>
              <a:off x="7635960" y="2773440"/>
              <a:ext cx="436320" cy="495720"/>
              <a:chOff x="7635960" y="2773440"/>
              <a:chExt cx="436320" cy="495720"/>
            </a:xfrm>
          </p:grpSpPr>
          <p:sp>
            <p:nvSpPr>
              <p:cNvPr id="491" name="Freeform 9"/>
              <p:cNvSpPr/>
              <p:nvPr/>
            </p:nvSpPr>
            <p:spPr>
              <a:xfrm>
                <a:off x="7635960" y="2773440"/>
                <a:ext cx="436320" cy="495720"/>
              </a:xfrm>
              <a:custGeom>
                <a:avLst/>
                <a:gdLst/>
                <a:ahLst/>
                <a:rect l="l" t="t" r="r" b="b"/>
                <a:pathLst>
                  <a:path w="704" h="800">
                    <a:moveTo>
                      <a:pt x="373" y="800"/>
                    </a:moveTo>
                    <a:cubicBezTo>
                      <a:pt x="359" y="800"/>
                      <a:pt x="346" y="800"/>
                      <a:pt x="333" y="800"/>
                    </a:cubicBezTo>
                    <a:cubicBezTo>
                      <a:pt x="291" y="777"/>
                      <a:pt x="248" y="756"/>
                      <a:pt x="208" y="731"/>
                    </a:cubicBezTo>
                    <a:cubicBezTo>
                      <a:pt x="145" y="692"/>
                      <a:pt x="89" y="645"/>
                      <a:pt x="51" y="580"/>
                    </a:cubicBezTo>
                    <a:cubicBezTo>
                      <a:pt x="13" y="514"/>
                      <a:pt x="3" y="442"/>
                      <a:pt x="1" y="368"/>
                    </a:cubicBezTo>
                    <a:cubicBezTo>
                      <a:pt x="0" y="279"/>
                      <a:pt x="1" y="189"/>
                      <a:pt x="1" y="99"/>
                    </a:cubicBezTo>
                    <a:cubicBezTo>
                      <a:pt x="1" y="79"/>
                      <a:pt x="8" y="67"/>
                      <a:pt x="27" y="62"/>
                    </a:cubicBezTo>
                    <a:cubicBezTo>
                      <a:pt x="88" y="47"/>
                      <a:pt x="149" y="30"/>
                      <a:pt x="211" y="16"/>
                    </a:cubicBezTo>
                    <a:cubicBezTo>
                      <a:pt x="246" y="9"/>
                      <a:pt x="281" y="5"/>
                      <a:pt x="317" y="0"/>
                    </a:cubicBezTo>
                    <a:cubicBezTo>
                      <a:pt x="337" y="0"/>
                      <a:pt x="357" y="0"/>
                      <a:pt x="377" y="0"/>
                    </a:cubicBezTo>
                    <a:cubicBezTo>
                      <a:pt x="380" y="1"/>
                      <a:pt x="384" y="3"/>
                      <a:pt x="388" y="4"/>
                    </a:cubicBezTo>
                    <a:cubicBezTo>
                      <a:pt x="484" y="14"/>
                      <a:pt x="579" y="34"/>
                      <a:pt x="673" y="61"/>
                    </a:cubicBezTo>
                    <a:cubicBezTo>
                      <a:pt x="697" y="68"/>
                      <a:pt x="704" y="76"/>
                      <a:pt x="703" y="100"/>
                    </a:cubicBezTo>
                    <a:cubicBezTo>
                      <a:pt x="703" y="211"/>
                      <a:pt x="704" y="321"/>
                      <a:pt x="700" y="432"/>
                    </a:cubicBezTo>
                    <a:cubicBezTo>
                      <a:pt x="697" y="511"/>
                      <a:pt x="671" y="583"/>
                      <a:pt x="614" y="641"/>
                    </a:cubicBezTo>
                    <a:cubicBezTo>
                      <a:pt x="545" y="712"/>
                      <a:pt x="463" y="761"/>
                      <a:pt x="373" y="800"/>
                    </a:cubicBezTo>
                    <a:close/>
                    <a:moveTo>
                      <a:pt x="651" y="107"/>
                    </a:moveTo>
                    <a:cubicBezTo>
                      <a:pt x="587" y="93"/>
                      <a:pt x="526" y="79"/>
                      <a:pt x="464" y="68"/>
                    </a:cubicBezTo>
                    <a:cubicBezTo>
                      <a:pt x="425" y="61"/>
                      <a:pt x="385" y="53"/>
                      <a:pt x="345" y="54"/>
                    </a:cubicBezTo>
                    <a:cubicBezTo>
                      <a:pt x="251" y="56"/>
                      <a:pt x="160" y="79"/>
                      <a:pt x="70" y="105"/>
                    </a:cubicBezTo>
                    <a:cubicBezTo>
                      <a:pt x="59" y="108"/>
                      <a:pt x="53" y="112"/>
                      <a:pt x="53" y="125"/>
                    </a:cubicBezTo>
                    <a:cubicBezTo>
                      <a:pt x="55" y="219"/>
                      <a:pt x="54" y="313"/>
                      <a:pt x="57" y="406"/>
                    </a:cubicBezTo>
                    <a:cubicBezTo>
                      <a:pt x="60" y="483"/>
                      <a:pt x="83" y="553"/>
                      <a:pt x="138" y="609"/>
                    </a:cubicBezTo>
                    <a:cubicBezTo>
                      <a:pt x="194" y="666"/>
                      <a:pt x="262" y="706"/>
                      <a:pt x="331" y="742"/>
                    </a:cubicBezTo>
                    <a:cubicBezTo>
                      <a:pt x="351" y="752"/>
                      <a:pt x="369" y="747"/>
                      <a:pt x="386" y="737"/>
                    </a:cubicBezTo>
                    <a:cubicBezTo>
                      <a:pt x="435" y="707"/>
                      <a:pt x="484" y="679"/>
                      <a:pt x="530" y="647"/>
                    </a:cubicBezTo>
                    <a:cubicBezTo>
                      <a:pt x="600" y="597"/>
                      <a:pt x="640" y="527"/>
                      <a:pt x="645" y="441"/>
                    </a:cubicBezTo>
                    <a:cubicBezTo>
                      <a:pt x="649" y="364"/>
                      <a:pt x="650" y="287"/>
                      <a:pt x="651" y="210"/>
                    </a:cubicBezTo>
                    <a:cubicBezTo>
                      <a:pt x="652" y="177"/>
                      <a:pt x="651" y="143"/>
                      <a:pt x="651" y="107"/>
                    </a:cubicBezTo>
                    <a:close/>
                  </a:path>
                </a:pathLst>
              </a:custGeom>
              <a:noFill/>
              <a:ln w="6350">
                <a:solidFill>
                  <a:srgbClr val="049fd9"/>
                </a:solidFill>
                <a:round/>
                <a:headEnd len="med" type="oval" w="med"/>
                <a:tail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Freeform 10"/>
              <p:cNvSpPr/>
              <p:nvPr/>
            </p:nvSpPr>
            <p:spPr>
              <a:xfrm>
                <a:off x="7711200" y="2905200"/>
                <a:ext cx="296640" cy="210960"/>
              </a:xfrm>
              <a:custGeom>
                <a:avLst/>
                <a:gdLst/>
                <a:ahLst/>
                <a:rect l="l" t="t" r="r" b="b"/>
                <a:pathLst>
                  <a:path w="479" h="341">
                    <a:moveTo>
                      <a:pt x="178" y="247"/>
                    </a:moveTo>
                    <a:cubicBezTo>
                      <a:pt x="252" y="175"/>
                      <a:pt x="324" y="104"/>
                      <a:pt x="396" y="33"/>
                    </a:cubicBezTo>
                    <a:cubicBezTo>
                      <a:pt x="402" y="28"/>
                      <a:pt x="407" y="22"/>
                      <a:pt x="413" y="16"/>
                    </a:cubicBezTo>
                    <a:cubicBezTo>
                      <a:pt x="430" y="0"/>
                      <a:pt x="450" y="0"/>
                      <a:pt x="465" y="14"/>
                    </a:cubicBezTo>
                    <a:cubicBezTo>
                      <a:pt x="479" y="29"/>
                      <a:pt x="479" y="49"/>
                      <a:pt x="463" y="66"/>
                    </a:cubicBezTo>
                    <a:cubicBezTo>
                      <a:pt x="422" y="108"/>
                      <a:pt x="380" y="149"/>
                      <a:pt x="339" y="190"/>
                    </a:cubicBezTo>
                    <a:cubicBezTo>
                      <a:pt x="296" y="233"/>
                      <a:pt x="253" y="276"/>
                      <a:pt x="210" y="319"/>
                    </a:cubicBezTo>
                    <a:cubicBezTo>
                      <a:pt x="188" y="341"/>
                      <a:pt x="172" y="341"/>
                      <a:pt x="149" y="319"/>
                    </a:cubicBezTo>
                    <a:cubicBezTo>
                      <a:pt x="106" y="275"/>
                      <a:pt x="63" y="232"/>
                      <a:pt x="19" y="189"/>
                    </a:cubicBezTo>
                    <a:cubicBezTo>
                      <a:pt x="6" y="175"/>
                      <a:pt x="0" y="160"/>
                      <a:pt x="10" y="142"/>
                    </a:cubicBezTo>
                    <a:cubicBezTo>
                      <a:pt x="22" y="120"/>
                      <a:pt x="48" y="118"/>
                      <a:pt x="69" y="138"/>
                    </a:cubicBezTo>
                    <a:cubicBezTo>
                      <a:pt x="103" y="172"/>
                      <a:pt x="136" y="206"/>
                      <a:pt x="170" y="240"/>
                    </a:cubicBezTo>
                    <a:cubicBezTo>
                      <a:pt x="173" y="243"/>
                      <a:pt x="176" y="246"/>
                      <a:pt x="178" y="247"/>
                    </a:cubicBezTo>
                    <a:close/>
                  </a:path>
                </a:pathLst>
              </a:custGeom>
              <a:noFill/>
              <a:ln w="6350">
                <a:solidFill>
                  <a:srgbClr val="049fd9"/>
                </a:solidFill>
                <a:round/>
                <a:headEnd len="med" type="oval" w="med"/>
                <a:tail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93" name="文本框 92"/>
          <p:cNvSpPr/>
          <p:nvPr/>
        </p:nvSpPr>
        <p:spPr>
          <a:xfrm>
            <a:off x="3625560" y="3438000"/>
            <a:ext cx="1400040" cy="12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8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边缘智能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降低服务</a:t>
            </a:r>
            <a:r>
              <a:rPr b="0" lang="zh-CN" sz="1200" spc="-1" strike="noStrike">
                <a:solidFill>
                  <a:srgbClr val="c00000"/>
                </a:solidFill>
                <a:latin typeface="Candara"/>
                <a:ea typeface="方正兰亭黑简体"/>
              </a:rPr>
              <a:t>中断时间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提升运维效率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94" name="文本框 93"/>
          <p:cNvSpPr/>
          <p:nvPr/>
        </p:nvSpPr>
        <p:spPr>
          <a:xfrm>
            <a:off x="252360" y="3438000"/>
            <a:ext cx="1254600" cy="12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8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视频分析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降低</a:t>
            </a:r>
            <a:r>
              <a:rPr b="0" lang="zh-CN" sz="1200" spc="-1" strike="noStrike">
                <a:solidFill>
                  <a:srgbClr val="c00000"/>
                </a:solidFill>
                <a:latin typeface="Candara"/>
                <a:ea typeface="方正兰亭黑简体"/>
              </a:rPr>
              <a:t>带宽资费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站点能耗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95" name="文本框 94"/>
          <p:cNvSpPr/>
          <p:nvPr/>
        </p:nvSpPr>
        <p:spPr>
          <a:xfrm>
            <a:off x="1966680" y="3438000"/>
            <a:ext cx="1247760" cy="12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8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区域自治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降低</a:t>
            </a:r>
            <a:r>
              <a:rPr b="0" lang="zh-CN" sz="1200" spc="-1" strike="noStrike">
                <a:solidFill>
                  <a:srgbClr val="c00000"/>
                </a:solidFill>
                <a:latin typeface="Candara"/>
                <a:ea typeface="方正兰亭黑简体"/>
              </a:rPr>
              <a:t>业务时延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保障服务可靠性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和连续性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96" name="文本框 95"/>
          <p:cNvSpPr/>
          <p:nvPr/>
        </p:nvSpPr>
        <p:spPr>
          <a:xfrm>
            <a:off x="5425920" y="3438000"/>
            <a:ext cx="1400040" cy="10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8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数据过滤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降低云端</a:t>
            </a:r>
            <a:r>
              <a:rPr b="0" lang="zh-CN" sz="1200" spc="-1" strike="noStrike">
                <a:solidFill>
                  <a:srgbClr val="c00000"/>
                </a:solidFill>
                <a:latin typeface="Candara"/>
                <a:ea typeface="方正兰亭黑简体"/>
              </a:rPr>
              <a:t>存储压力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节省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WAN</a:t>
            </a: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流量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97" name="文本框 96"/>
          <p:cNvSpPr/>
          <p:nvPr/>
        </p:nvSpPr>
        <p:spPr>
          <a:xfrm>
            <a:off x="7153920" y="3438000"/>
            <a:ext cx="1400400" cy="12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8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数据安全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降低数据</a:t>
            </a:r>
            <a:r>
              <a:rPr b="0" lang="zh-CN" sz="1200" spc="-1" strike="noStrike">
                <a:solidFill>
                  <a:srgbClr val="c00000"/>
                </a:solidFill>
                <a:latin typeface="Candara"/>
                <a:ea typeface="方正兰亭黑简体"/>
              </a:rPr>
              <a:t>安全风险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遵从法律隐私安全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grpSp>
        <p:nvGrpSpPr>
          <p:cNvPr id="498" name="组合 97"/>
          <p:cNvGrpSpPr/>
          <p:nvPr/>
        </p:nvGrpSpPr>
        <p:grpSpPr>
          <a:xfrm>
            <a:off x="5704920" y="2623680"/>
            <a:ext cx="794880" cy="794880"/>
            <a:chOff x="5704920" y="2623680"/>
            <a:chExt cx="794880" cy="794880"/>
          </a:xfrm>
        </p:grpSpPr>
        <p:grpSp>
          <p:nvGrpSpPr>
            <p:cNvPr id="499" name="组合 140"/>
            <p:cNvGrpSpPr/>
            <p:nvPr/>
          </p:nvGrpSpPr>
          <p:grpSpPr>
            <a:xfrm>
              <a:off x="5910840" y="2823480"/>
              <a:ext cx="383400" cy="395280"/>
              <a:chOff x="5910840" y="2823480"/>
              <a:chExt cx="383400" cy="395280"/>
            </a:xfrm>
          </p:grpSpPr>
          <p:sp>
            <p:nvSpPr>
              <p:cNvPr id="500" name="Freeform 35"/>
              <p:cNvSpPr/>
              <p:nvPr/>
            </p:nvSpPr>
            <p:spPr>
              <a:xfrm>
                <a:off x="5974920" y="2935080"/>
                <a:ext cx="268920" cy="172080"/>
              </a:xfrm>
              <a:custGeom>
                <a:avLst/>
                <a:gdLst/>
                <a:ahLst/>
                <a:rect l="l" t="t" r="r" b="b"/>
                <a:pathLst>
                  <a:path w="477" h="502">
                    <a:moveTo>
                      <a:pt x="235" y="429"/>
                    </a:moveTo>
                    <a:cubicBezTo>
                      <a:pt x="170" y="429"/>
                      <a:pt x="170" y="429"/>
                      <a:pt x="170" y="429"/>
                    </a:cubicBezTo>
                    <a:cubicBezTo>
                      <a:pt x="168" y="448"/>
                      <a:pt x="159" y="464"/>
                      <a:pt x="146" y="477"/>
                    </a:cubicBezTo>
                    <a:cubicBezTo>
                      <a:pt x="131" y="493"/>
                      <a:pt x="109" y="502"/>
                      <a:pt x="86" y="502"/>
                    </a:cubicBezTo>
                    <a:cubicBezTo>
                      <a:pt x="62" y="502"/>
                      <a:pt x="41" y="493"/>
                      <a:pt x="25" y="477"/>
                    </a:cubicBezTo>
                    <a:cubicBezTo>
                      <a:pt x="10" y="461"/>
                      <a:pt x="0" y="440"/>
                      <a:pt x="0" y="416"/>
                    </a:cubicBezTo>
                    <a:cubicBezTo>
                      <a:pt x="0" y="392"/>
                      <a:pt x="10" y="370"/>
                      <a:pt x="25" y="355"/>
                    </a:cubicBezTo>
                    <a:cubicBezTo>
                      <a:pt x="38" y="342"/>
                      <a:pt x="54" y="333"/>
                      <a:pt x="72" y="330"/>
                    </a:cubicBezTo>
                    <a:cubicBezTo>
                      <a:pt x="48" y="277"/>
                      <a:pt x="48" y="277"/>
                      <a:pt x="48" y="277"/>
                    </a:cubicBezTo>
                    <a:cubicBezTo>
                      <a:pt x="43" y="269"/>
                      <a:pt x="48" y="255"/>
                      <a:pt x="63" y="258"/>
                    </a:cubicBezTo>
                    <a:cubicBezTo>
                      <a:pt x="84" y="263"/>
                      <a:pt x="84" y="263"/>
                      <a:pt x="84" y="263"/>
                    </a:cubicBezTo>
                    <a:cubicBezTo>
                      <a:pt x="94" y="216"/>
                      <a:pt x="115" y="175"/>
                      <a:pt x="144" y="143"/>
                    </a:cubicBezTo>
                    <a:cubicBezTo>
                      <a:pt x="174" y="108"/>
                      <a:pt x="212" y="84"/>
                      <a:pt x="254" y="75"/>
                    </a:cubicBezTo>
                    <a:cubicBezTo>
                      <a:pt x="254" y="20"/>
                      <a:pt x="254" y="20"/>
                      <a:pt x="254" y="20"/>
                    </a:cubicBezTo>
                    <a:cubicBezTo>
                      <a:pt x="254" y="9"/>
                      <a:pt x="264" y="0"/>
                      <a:pt x="275" y="0"/>
                    </a:cubicBezTo>
                    <a:cubicBezTo>
                      <a:pt x="458" y="0"/>
                      <a:pt x="458" y="0"/>
                      <a:pt x="458" y="0"/>
                    </a:cubicBezTo>
                    <a:cubicBezTo>
                      <a:pt x="468" y="0"/>
                      <a:pt x="477" y="9"/>
                      <a:pt x="477" y="19"/>
                    </a:cubicBezTo>
                    <a:cubicBezTo>
                      <a:pt x="477" y="153"/>
                      <a:pt x="477" y="153"/>
                      <a:pt x="477" y="153"/>
                    </a:cubicBezTo>
                    <a:cubicBezTo>
                      <a:pt x="477" y="163"/>
                      <a:pt x="468" y="172"/>
                      <a:pt x="458" y="172"/>
                    </a:cubicBezTo>
                    <a:cubicBezTo>
                      <a:pt x="398" y="172"/>
                      <a:pt x="398" y="172"/>
                      <a:pt x="398" y="172"/>
                    </a:cubicBezTo>
                    <a:cubicBezTo>
                      <a:pt x="398" y="172"/>
                      <a:pt x="399" y="173"/>
                      <a:pt x="399" y="174"/>
                    </a:cubicBezTo>
                    <a:cubicBezTo>
                      <a:pt x="438" y="223"/>
                      <a:pt x="438" y="223"/>
                      <a:pt x="438" y="223"/>
                    </a:cubicBezTo>
                    <a:cubicBezTo>
                      <a:pt x="444" y="229"/>
                      <a:pt x="443" y="245"/>
                      <a:pt x="428" y="245"/>
                    </a:cubicBezTo>
                    <a:cubicBezTo>
                      <a:pt x="404" y="245"/>
                      <a:pt x="404" y="245"/>
                      <a:pt x="404" y="245"/>
                    </a:cubicBezTo>
                    <a:cubicBezTo>
                      <a:pt x="404" y="330"/>
                      <a:pt x="404" y="330"/>
                      <a:pt x="404" y="330"/>
                    </a:cubicBezTo>
                    <a:cubicBezTo>
                      <a:pt x="422" y="333"/>
                      <a:pt x="439" y="342"/>
                      <a:pt x="452" y="355"/>
                    </a:cubicBezTo>
                    <a:cubicBezTo>
                      <a:pt x="467" y="370"/>
                      <a:pt x="477" y="392"/>
                      <a:pt x="477" y="416"/>
                    </a:cubicBezTo>
                    <a:cubicBezTo>
                      <a:pt x="477" y="440"/>
                      <a:pt x="467" y="461"/>
                      <a:pt x="452" y="477"/>
                    </a:cubicBezTo>
                    <a:cubicBezTo>
                      <a:pt x="436" y="493"/>
                      <a:pt x="415" y="502"/>
                      <a:pt x="391" y="502"/>
                    </a:cubicBezTo>
                    <a:cubicBezTo>
                      <a:pt x="367" y="502"/>
                      <a:pt x="346" y="493"/>
                      <a:pt x="330" y="477"/>
                    </a:cubicBezTo>
                    <a:cubicBezTo>
                      <a:pt x="317" y="463"/>
                      <a:pt x="308" y="445"/>
                      <a:pt x="306" y="425"/>
                    </a:cubicBezTo>
                    <a:cubicBezTo>
                      <a:pt x="256" y="464"/>
                      <a:pt x="256" y="464"/>
                      <a:pt x="256" y="464"/>
                    </a:cubicBezTo>
                    <a:cubicBezTo>
                      <a:pt x="249" y="470"/>
                      <a:pt x="235" y="469"/>
                      <a:pt x="235" y="453"/>
                    </a:cubicBezTo>
                    <a:cubicBezTo>
                      <a:pt x="235" y="429"/>
                      <a:pt x="235" y="429"/>
                      <a:pt x="235" y="429"/>
                    </a:cubicBezTo>
                    <a:close/>
                    <a:moveTo>
                      <a:pt x="254" y="101"/>
                    </a:moveTo>
                    <a:cubicBezTo>
                      <a:pt x="219" y="110"/>
                      <a:pt x="188" y="131"/>
                      <a:pt x="162" y="160"/>
                    </a:cubicBezTo>
                    <a:cubicBezTo>
                      <a:pt x="137" y="189"/>
                      <a:pt x="118" y="226"/>
                      <a:pt x="109" y="269"/>
                    </a:cubicBezTo>
                    <a:cubicBezTo>
                      <a:pt x="135" y="275"/>
                      <a:pt x="135" y="275"/>
                      <a:pt x="135" y="275"/>
                    </a:cubicBezTo>
                    <a:cubicBezTo>
                      <a:pt x="148" y="278"/>
                      <a:pt x="147" y="292"/>
                      <a:pt x="140" y="298"/>
                    </a:cubicBezTo>
                    <a:cubicBezTo>
                      <a:pt x="101" y="331"/>
                      <a:pt x="101" y="331"/>
                      <a:pt x="101" y="331"/>
                    </a:cubicBezTo>
                    <a:cubicBezTo>
                      <a:pt x="118" y="334"/>
                      <a:pt x="134" y="342"/>
                      <a:pt x="146" y="355"/>
                    </a:cubicBezTo>
                    <a:cubicBezTo>
                      <a:pt x="159" y="368"/>
                      <a:pt x="168" y="385"/>
                      <a:pt x="171" y="404"/>
                    </a:cubicBezTo>
                    <a:cubicBezTo>
                      <a:pt x="235" y="404"/>
                      <a:pt x="235" y="404"/>
                      <a:pt x="235" y="404"/>
                    </a:cubicBezTo>
                    <a:cubicBezTo>
                      <a:pt x="235" y="378"/>
                      <a:pt x="235" y="378"/>
                      <a:pt x="235" y="378"/>
                    </a:cubicBezTo>
                    <a:cubicBezTo>
                      <a:pt x="235" y="365"/>
                      <a:pt x="248" y="363"/>
                      <a:pt x="256" y="369"/>
                    </a:cubicBezTo>
                    <a:cubicBezTo>
                      <a:pt x="306" y="408"/>
                      <a:pt x="306" y="408"/>
                      <a:pt x="306" y="408"/>
                    </a:cubicBezTo>
                    <a:cubicBezTo>
                      <a:pt x="308" y="387"/>
                      <a:pt x="317" y="368"/>
                      <a:pt x="330" y="355"/>
                    </a:cubicBezTo>
                    <a:cubicBezTo>
                      <a:pt x="343" y="342"/>
                      <a:pt x="360" y="333"/>
                      <a:pt x="378" y="330"/>
                    </a:cubicBezTo>
                    <a:cubicBezTo>
                      <a:pt x="378" y="245"/>
                      <a:pt x="378" y="245"/>
                      <a:pt x="378" y="245"/>
                    </a:cubicBezTo>
                    <a:cubicBezTo>
                      <a:pt x="353" y="245"/>
                      <a:pt x="353" y="245"/>
                      <a:pt x="353" y="245"/>
                    </a:cubicBezTo>
                    <a:cubicBezTo>
                      <a:pt x="340" y="245"/>
                      <a:pt x="338" y="230"/>
                      <a:pt x="344" y="223"/>
                    </a:cubicBezTo>
                    <a:cubicBezTo>
                      <a:pt x="382" y="174"/>
                      <a:pt x="382" y="174"/>
                      <a:pt x="382" y="174"/>
                    </a:cubicBezTo>
                    <a:cubicBezTo>
                      <a:pt x="383" y="173"/>
                      <a:pt x="383" y="172"/>
                      <a:pt x="384" y="172"/>
                    </a:cubicBezTo>
                    <a:cubicBezTo>
                      <a:pt x="273" y="172"/>
                      <a:pt x="273" y="172"/>
                      <a:pt x="273" y="172"/>
                    </a:cubicBezTo>
                    <a:cubicBezTo>
                      <a:pt x="263" y="172"/>
                      <a:pt x="254" y="164"/>
                      <a:pt x="254" y="153"/>
                    </a:cubicBezTo>
                    <a:cubicBezTo>
                      <a:pt x="254" y="101"/>
                      <a:pt x="254" y="101"/>
                      <a:pt x="254" y="101"/>
                    </a:cubicBezTo>
                    <a:close/>
                    <a:moveTo>
                      <a:pt x="439" y="38"/>
                    </a:moveTo>
                    <a:cubicBezTo>
                      <a:pt x="292" y="38"/>
                      <a:pt x="292" y="38"/>
                      <a:pt x="292" y="38"/>
                    </a:cubicBezTo>
                    <a:cubicBezTo>
                      <a:pt x="292" y="134"/>
                      <a:pt x="292" y="134"/>
                      <a:pt x="292" y="134"/>
                    </a:cubicBezTo>
                    <a:cubicBezTo>
                      <a:pt x="439" y="134"/>
                      <a:pt x="439" y="134"/>
                      <a:pt x="439" y="134"/>
                    </a:cubicBezTo>
                    <a:cubicBezTo>
                      <a:pt x="439" y="38"/>
                      <a:pt x="439" y="38"/>
                      <a:pt x="439" y="38"/>
                    </a:cubicBezTo>
                    <a:close/>
                    <a:moveTo>
                      <a:pt x="425" y="382"/>
                    </a:moveTo>
                    <a:cubicBezTo>
                      <a:pt x="416" y="373"/>
                      <a:pt x="404" y="367"/>
                      <a:pt x="391" y="367"/>
                    </a:cubicBezTo>
                    <a:cubicBezTo>
                      <a:pt x="378" y="367"/>
                      <a:pt x="366" y="373"/>
                      <a:pt x="357" y="382"/>
                    </a:cubicBezTo>
                    <a:cubicBezTo>
                      <a:pt x="349" y="390"/>
                      <a:pt x="343" y="402"/>
                      <a:pt x="343" y="416"/>
                    </a:cubicBezTo>
                    <a:cubicBezTo>
                      <a:pt x="343" y="429"/>
                      <a:pt x="349" y="441"/>
                      <a:pt x="357" y="450"/>
                    </a:cubicBezTo>
                    <a:cubicBezTo>
                      <a:pt x="366" y="459"/>
                      <a:pt x="378" y="464"/>
                      <a:pt x="391" y="464"/>
                    </a:cubicBezTo>
                    <a:cubicBezTo>
                      <a:pt x="404" y="464"/>
                      <a:pt x="416" y="459"/>
                      <a:pt x="425" y="450"/>
                    </a:cubicBezTo>
                    <a:cubicBezTo>
                      <a:pt x="434" y="441"/>
                      <a:pt x="439" y="429"/>
                      <a:pt x="439" y="416"/>
                    </a:cubicBezTo>
                    <a:cubicBezTo>
                      <a:pt x="439" y="402"/>
                      <a:pt x="434" y="390"/>
                      <a:pt x="425" y="382"/>
                    </a:cubicBezTo>
                    <a:close/>
                    <a:moveTo>
                      <a:pt x="120" y="382"/>
                    </a:moveTo>
                    <a:cubicBezTo>
                      <a:pt x="111" y="373"/>
                      <a:pt x="99" y="367"/>
                      <a:pt x="86" y="367"/>
                    </a:cubicBezTo>
                    <a:cubicBezTo>
                      <a:pt x="73" y="367"/>
                      <a:pt x="61" y="373"/>
                      <a:pt x="52" y="382"/>
                    </a:cubicBezTo>
                    <a:cubicBezTo>
                      <a:pt x="43" y="390"/>
                      <a:pt x="38" y="402"/>
                      <a:pt x="38" y="416"/>
                    </a:cubicBezTo>
                    <a:cubicBezTo>
                      <a:pt x="38" y="429"/>
                      <a:pt x="43" y="441"/>
                      <a:pt x="52" y="450"/>
                    </a:cubicBezTo>
                    <a:cubicBezTo>
                      <a:pt x="61" y="459"/>
                      <a:pt x="73" y="464"/>
                      <a:pt x="86" y="464"/>
                    </a:cubicBezTo>
                    <a:cubicBezTo>
                      <a:pt x="99" y="464"/>
                      <a:pt x="111" y="459"/>
                      <a:pt x="120" y="450"/>
                    </a:cubicBezTo>
                    <a:cubicBezTo>
                      <a:pt x="128" y="441"/>
                      <a:pt x="134" y="429"/>
                      <a:pt x="134" y="416"/>
                    </a:cubicBezTo>
                    <a:cubicBezTo>
                      <a:pt x="134" y="402"/>
                      <a:pt x="128" y="390"/>
                      <a:pt x="120" y="382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01" name="Group 102"/>
              <p:cNvGrpSpPr/>
              <p:nvPr/>
            </p:nvGrpSpPr>
            <p:grpSpPr>
              <a:xfrm>
                <a:off x="5910840" y="2823480"/>
                <a:ext cx="383400" cy="395280"/>
                <a:chOff x="5910840" y="2823480"/>
                <a:chExt cx="383400" cy="395280"/>
              </a:xfrm>
            </p:grpSpPr>
            <p:sp>
              <p:nvSpPr>
                <p:cNvPr id="502" name="AutoShape 97"/>
                <p:cNvSpPr/>
                <p:nvPr/>
              </p:nvSpPr>
              <p:spPr>
                <a:xfrm>
                  <a:off x="5910840" y="2823480"/>
                  <a:ext cx="383400" cy="3952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19636" y="3374"/>
                      </a:moveTo>
                      <a:lnTo>
                        <a:pt x="1963" y="3375"/>
                      </a:lnTo>
                      <a:lnTo>
                        <a:pt x="1963" y="2025"/>
                      </a:lnTo>
                      <a:cubicBezTo>
                        <a:pt x="1963" y="1653"/>
                        <a:pt x="2402" y="1350"/>
                        <a:pt x="2945" y="1350"/>
                      </a:cubicBezTo>
                      <a:lnTo>
                        <a:pt x="18654" y="1349"/>
                      </a:lnTo>
                      <a:cubicBezTo>
                        <a:pt x="19195" y="1349"/>
                        <a:pt x="19636" y="1652"/>
                        <a:pt x="19636" y="2024"/>
                      </a:cubicBezTo>
                      <a:cubicBezTo>
                        <a:pt x="19636" y="2024"/>
                        <a:pt x="19636" y="3374"/>
                        <a:pt x="19636" y="3374"/>
                      </a:cubicBezTo>
                      <a:close/>
                      <a:moveTo>
                        <a:pt x="19636" y="17546"/>
                      </a:moveTo>
                      <a:lnTo>
                        <a:pt x="1963" y="17547"/>
                      </a:lnTo>
                      <a:lnTo>
                        <a:pt x="1963" y="4050"/>
                      </a:lnTo>
                      <a:lnTo>
                        <a:pt x="19636" y="4049"/>
                      </a:lnTo>
                      <a:cubicBezTo>
                        <a:pt x="19636" y="4049"/>
                        <a:pt x="19636" y="17546"/>
                        <a:pt x="19636" y="17546"/>
                      </a:cubicBezTo>
                      <a:close/>
                      <a:moveTo>
                        <a:pt x="19636" y="19574"/>
                      </a:moveTo>
                      <a:cubicBezTo>
                        <a:pt x="19636" y="19946"/>
                        <a:pt x="19195" y="20249"/>
                        <a:pt x="18654" y="20249"/>
                      </a:cubicBezTo>
                      <a:lnTo>
                        <a:pt x="2945" y="20250"/>
                      </a:lnTo>
                      <a:cubicBezTo>
                        <a:pt x="2402" y="20250"/>
                        <a:pt x="1963" y="19947"/>
                        <a:pt x="1963" y="19575"/>
                      </a:cubicBezTo>
                      <a:lnTo>
                        <a:pt x="1963" y="18222"/>
                      </a:lnTo>
                      <a:lnTo>
                        <a:pt x="19636" y="18221"/>
                      </a:lnTo>
                      <a:cubicBezTo>
                        <a:pt x="19636" y="18221"/>
                        <a:pt x="19636" y="19574"/>
                        <a:pt x="19636" y="19574"/>
                      </a:cubicBezTo>
                      <a:close/>
                      <a:moveTo>
                        <a:pt x="18654" y="0"/>
                      </a:moveTo>
                      <a:lnTo>
                        <a:pt x="2945" y="0"/>
                      </a:lnTo>
                      <a:cubicBezTo>
                        <a:pt x="1317" y="0"/>
                        <a:pt x="0" y="907"/>
                        <a:pt x="0" y="2025"/>
                      </a:cubicBezTo>
                      <a:lnTo>
                        <a:pt x="0" y="19575"/>
                      </a:lnTo>
                      <a:cubicBezTo>
                        <a:pt x="0" y="20693"/>
                        <a:pt x="1317" y="21600"/>
                        <a:pt x="2945" y="21600"/>
                      </a:cubicBezTo>
                      <a:lnTo>
                        <a:pt x="18654" y="21599"/>
                      </a:lnTo>
                      <a:cubicBezTo>
                        <a:pt x="20280" y="21599"/>
                        <a:pt x="21600" y="20693"/>
                        <a:pt x="21600" y="19574"/>
                      </a:cubicBezTo>
                      <a:lnTo>
                        <a:pt x="21600" y="2024"/>
                      </a:lnTo>
                      <a:cubicBezTo>
                        <a:pt x="21600" y="906"/>
                        <a:pt x="20280" y="0"/>
                        <a:pt x="18654" y="0"/>
                      </a:cubicBezTo>
                    </a:path>
                  </a:pathLst>
                </a:custGeom>
                <a:solidFill>
                  <a:srgbClr val="00b0f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3" name="AutoShape 98"/>
                <p:cNvSpPr/>
                <p:nvPr/>
              </p:nvSpPr>
              <p:spPr>
                <a:xfrm>
                  <a:off x="6067440" y="2860920"/>
                  <a:ext cx="70200" cy="118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6758"/>
                        <a:pt x="20387" y="21599"/>
                        <a:pt x="18899" y="21599"/>
                      </a:cubicBezTo>
                      <a:lnTo>
                        <a:pt x="2699" y="21599"/>
                      </a:lnTo>
                      <a:cubicBezTo>
                        <a:pt x="1202" y="21599"/>
                        <a:pt x="0" y="16758"/>
                        <a:pt x="0" y="10800"/>
                      </a:cubicBezTo>
                      <a:cubicBezTo>
                        <a:pt x="0" y="4841"/>
                        <a:pt x="1202" y="0"/>
                        <a:pt x="2699" y="0"/>
                      </a:cubicBezTo>
                      <a:lnTo>
                        <a:pt x="18899" y="0"/>
                      </a:lnTo>
                      <a:cubicBezTo>
                        <a:pt x="20387" y="0"/>
                        <a:pt x="21600" y="4841"/>
                        <a:pt x="21600" y="10800"/>
                      </a:cubicBezTo>
                    </a:path>
                  </a:pathLst>
                </a:custGeom>
                <a:solidFill>
                  <a:srgbClr val="00b0f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4" name="AutoShape 99"/>
                <p:cNvSpPr/>
                <p:nvPr/>
              </p:nvSpPr>
              <p:spPr>
                <a:xfrm>
                  <a:off x="6085440" y="3169800"/>
                  <a:ext cx="33840" cy="118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6769"/>
                        <a:pt x="19174" y="21599"/>
                        <a:pt x="16199" y="21599"/>
                      </a:cubicBezTo>
                      <a:lnTo>
                        <a:pt x="5399" y="21599"/>
                      </a:lnTo>
                      <a:cubicBezTo>
                        <a:pt x="2404" y="21599"/>
                        <a:pt x="0" y="16769"/>
                        <a:pt x="0" y="10800"/>
                      </a:cubicBezTo>
                      <a:cubicBezTo>
                        <a:pt x="0" y="4830"/>
                        <a:pt x="2404" y="0"/>
                        <a:pt x="5399" y="0"/>
                      </a:cubicBezTo>
                      <a:lnTo>
                        <a:pt x="16199" y="0"/>
                      </a:lnTo>
                      <a:cubicBezTo>
                        <a:pt x="19174" y="0"/>
                        <a:pt x="21600" y="4830"/>
                        <a:pt x="21600" y="10800"/>
                      </a:cubicBezTo>
                    </a:path>
                  </a:pathLst>
                </a:custGeom>
                <a:solidFill>
                  <a:srgbClr val="00b0f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505" name="椭圆 99"/>
            <p:cNvSpPr/>
            <p:nvPr/>
          </p:nvSpPr>
          <p:spPr>
            <a:xfrm>
              <a:off x="5704920" y="2623680"/>
              <a:ext cx="794880" cy="794880"/>
            </a:xfrm>
            <a:prstGeom prst="ellipse">
              <a:avLst/>
            </a:prstGeom>
            <a:noFill/>
            <a:ln w="6350">
              <a:solidFill>
                <a:srgbClr val="049fd9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6" name="组合 105"/>
          <p:cNvGrpSpPr/>
          <p:nvPr/>
        </p:nvGrpSpPr>
        <p:grpSpPr>
          <a:xfrm>
            <a:off x="2254680" y="2623680"/>
            <a:ext cx="794880" cy="794880"/>
            <a:chOff x="2254680" y="2623680"/>
            <a:chExt cx="794880" cy="794880"/>
          </a:xfrm>
        </p:grpSpPr>
        <p:grpSp>
          <p:nvGrpSpPr>
            <p:cNvPr id="507" name="组合 107"/>
            <p:cNvGrpSpPr/>
            <p:nvPr/>
          </p:nvGrpSpPr>
          <p:grpSpPr>
            <a:xfrm>
              <a:off x="2455560" y="2839680"/>
              <a:ext cx="385920" cy="340200"/>
              <a:chOff x="2455560" y="2839680"/>
              <a:chExt cx="385920" cy="340200"/>
            </a:xfrm>
          </p:grpSpPr>
          <p:sp>
            <p:nvSpPr>
              <p:cNvPr id="508" name="Freeform 15"/>
              <p:cNvSpPr/>
              <p:nvPr/>
            </p:nvSpPr>
            <p:spPr>
              <a:xfrm>
                <a:off x="2652120" y="2925360"/>
                <a:ext cx="144000" cy="161280"/>
              </a:xfrm>
              <a:custGeom>
                <a:avLst/>
                <a:gdLst/>
                <a:ahLst/>
                <a:rect l="l" t="t" r="r" b="b"/>
                <a:pathLst>
                  <a:path w="741" h="741">
                    <a:moveTo>
                      <a:pt x="371" y="0"/>
                    </a:moveTo>
                    <a:cubicBezTo>
                      <a:pt x="359" y="0"/>
                      <a:pt x="347" y="0"/>
                      <a:pt x="336" y="2"/>
                    </a:cubicBezTo>
                    <a:cubicBezTo>
                      <a:pt x="324" y="3"/>
                      <a:pt x="316" y="12"/>
                      <a:pt x="316" y="23"/>
                    </a:cubicBezTo>
                    <a:cubicBezTo>
                      <a:pt x="316" y="63"/>
                      <a:pt x="316" y="63"/>
                      <a:pt x="316" y="63"/>
                    </a:cubicBezTo>
                    <a:cubicBezTo>
                      <a:pt x="316" y="73"/>
                      <a:pt x="310" y="80"/>
                      <a:pt x="300" y="83"/>
                    </a:cubicBezTo>
                    <a:cubicBezTo>
                      <a:pt x="295" y="84"/>
                      <a:pt x="293" y="84"/>
                      <a:pt x="288" y="86"/>
                    </a:cubicBezTo>
                    <a:cubicBezTo>
                      <a:pt x="278" y="89"/>
                      <a:pt x="269" y="85"/>
                      <a:pt x="264" y="76"/>
                    </a:cubicBezTo>
                    <a:cubicBezTo>
                      <a:pt x="245" y="42"/>
                      <a:pt x="245" y="42"/>
                      <a:pt x="245" y="42"/>
                    </a:cubicBezTo>
                    <a:cubicBezTo>
                      <a:pt x="239" y="32"/>
                      <a:pt x="227" y="29"/>
                      <a:pt x="217" y="34"/>
                    </a:cubicBezTo>
                    <a:cubicBezTo>
                      <a:pt x="195" y="43"/>
                      <a:pt x="175" y="55"/>
                      <a:pt x="156" y="68"/>
                    </a:cubicBezTo>
                    <a:cubicBezTo>
                      <a:pt x="147" y="75"/>
                      <a:pt x="145" y="87"/>
                      <a:pt x="151" y="97"/>
                    </a:cubicBezTo>
                    <a:cubicBezTo>
                      <a:pt x="169" y="131"/>
                      <a:pt x="169" y="131"/>
                      <a:pt x="169" y="131"/>
                    </a:cubicBezTo>
                    <a:cubicBezTo>
                      <a:pt x="174" y="139"/>
                      <a:pt x="172" y="149"/>
                      <a:pt x="165" y="157"/>
                    </a:cubicBezTo>
                    <a:cubicBezTo>
                      <a:pt x="162" y="159"/>
                      <a:pt x="159" y="162"/>
                      <a:pt x="156" y="165"/>
                    </a:cubicBezTo>
                    <a:cubicBezTo>
                      <a:pt x="149" y="172"/>
                      <a:pt x="139" y="174"/>
                      <a:pt x="130" y="170"/>
                    </a:cubicBezTo>
                    <a:cubicBezTo>
                      <a:pt x="97" y="151"/>
                      <a:pt x="97" y="151"/>
                      <a:pt x="97" y="151"/>
                    </a:cubicBezTo>
                    <a:cubicBezTo>
                      <a:pt x="87" y="145"/>
                      <a:pt x="74" y="148"/>
                      <a:pt x="68" y="157"/>
                    </a:cubicBezTo>
                    <a:cubicBezTo>
                      <a:pt x="55" y="175"/>
                      <a:pt x="43" y="196"/>
                      <a:pt x="33" y="217"/>
                    </a:cubicBezTo>
                    <a:cubicBezTo>
                      <a:pt x="29" y="227"/>
                      <a:pt x="32" y="239"/>
                      <a:pt x="42" y="245"/>
                    </a:cubicBezTo>
                    <a:cubicBezTo>
                      <a:pt x="75" y="264"/>
                      <a:pt x="75" y="264"/>
                      <a:pt x="75" y="264"/>
                    </a:cubicBezTo>
                    <a:cubicBezTo>
                      <a:pt x="84" y="268"/>
                      <a:pt x="89" y="278"/>
                      <a:pt x="86" y="288"/>
                    </a:cubicBezTo>
                    <a:cubicBezTo>
                      <a:pt x="84" y="293"/>
                      <a:pt x="84" y="295"/>
                      <a:pt x="83" y="300"/>
                    </a:cubicBezTo>
                    <a:cubicBezTo>
                      <a:pt x="81" y="308"/>
                      <a:pt x="72" y="316"/>
                      <a:pt x="62" y="316"/>
                    </a:cubicBezTo>
                    <a:cubicBezTo>
                      <a:pt x="23" y="316"/>
                      <a:pt x="23" y="316"/>
                      <a:pt x="23" y="316"/>
                    </a:cubicBezTo>
                    <a:cubicBezTo>
                      <a:pt x="12" y="316"/>
                      <a:pt x="3" y="324"/>
                      <a:pt x="2" y="336"/>
                    </a:cubicBezTo>
                    <a:cubicBezTo>
                      <a:pt x="0" y="348"/>
                      <a:pt x="0" y="359"/>
                      <a:pt x="0" y="371"/>
                    </a:cubicBezTo>
                    <a:cubicBezTo>
                      <a:pt x="0" y="382"/>
                      <a:pt x="0" y="394"/>
                      <a:pt x="2" y="405"/>
                    </a:cubicBezTo>
                    <a:cubicBezTo>
                      <a:pt x="3" y="417"/>
                      <a:pt x="12" y="426"/>
                      <a:pt x="23" y="426"/>
                    </a:cubicBezTo>
                    <a:cubicBezTo>
                      <a:pt x="62" y="426"/>
                      <a:pt x="62" y="426"/>
                      <a:pt x="62" y="426"/>
                    </a:cubicBezTo>
                    <a:cubicBezTo>
                      <a:pt x="72" y="426"/>
                      <a:pt x="80" y="432"/>
                      <a:pt x="83" y="442"/>
                    </a:cubicBezTo>
                    <a:cubicBezTo>
                      <a:pt x="84" y="446"/>
                      <a:pt x="84" y="449"/>
                      <a:pt x="86" y="453"/>
                    </a:cubicBezTo>
                    <a:cubicBezTo>
                      <a:pt x="89" y="463"/>
                      <a:pt x="84" y="473"/>
                      <a:pt x="75" y="478"/>
                    </a:cubicBezTo>
                    <a:cubicBezTo>
                      <a:pt x="42" y="497"/>
                      <a:pt x="42" y="497"/>
                      <a:pt x="42" y="497"/>
                    </a:cubicBezTo>
                    <a:cubicBezTo>
                      <a:pt x="32" y="502"/>
                      <a:pt x="29" y="514"/>
                      <a:pt x="33" y="524"/>
                    </a:cubicBezTo>
                    <a:cubicBezTo>
                      <a:pt x="43" y="546"/>
                      <a:pt x="55" y="567"/>
                      <a:pt x="68" y="585"/>
                    </a:cubicBezTo>
                    <a:cubicBezTo>
                      <a:pt x="75" y="594"/>
                      <a:pt x="87" y="596"/>
                      <a:pt x="97" y="591"/>
                    </a:cubicBezTo>
                    <a:cubicBezTo>
                      <a:pt x="130" y="572"/>
                      <a:pt x="130" y="572"/>
                      <a:pt x="130" y="572"/>
                    </a:cubicBezTo>
                    <a:cubicBezTo>
                      <a:pt x="139" y="567"/>
                      <a:pt x="149" y="569"/>
                      <a:pt x="156" y="576"/>
                    </a:cubicBezTo>
                    <a:cubicBezTo>
                      <a:pt x="159" y="579"/>
                      <a:pt x="162" y="582"/>
                      <a:pt x="165" y="585"/>
                    </a:cubicBezTo>
                    <a:cubicBezTo>
                      <a:pt x="172" y="592"/>
                      <a:pt x="174" y="603"/>
                      <a:pt x="169" y="611"/>
                    </a:cubicBezTo>
                    <a:cubicBezTo>
                      <a:pt x="151" y="644"/>
                      <a:pt x="151" y="644"/>
                      <a:pt x="151" y="644"/>
                    </a:cubicBezTo>
                    <a:cubicBezTo>
                      <a:pt x="145" y="654"/>
                      <a:pt x="148" y="667"/>
                      <a:pt x="156" y="673"/>
                    </a:cubicBezTo>
                    <a:cubicBezTo>
                      <a:pt x="175" y="686"/>
                      <a:pt x="195" y="698"/>
                      <a:pt x="217" y="708"/>
                    </a:cubicBezTo>
                    <a:cubicBezTo>
                      <a:pt x="227" y="713"/>
                      <a:pt x="239" y="709"/>
                      <a:pt x="245" y="699"/>
                    </a:cubicBezTo>
                    <a:cubicBezTo>
                      <a:pt x="264" y="666"/>
                      <a:pt x="264" y="666"/>
                      <a:pt x="264" y="666"/>
                    </a:cubicBezTo>
                    <a:cubicBezTo>
                      <a:pt x="268" y="658"/>
                      <a:pt x="278" y="653"/>
                      <a:pt x="288" y="656"/>
                    </a:cubicBezTo>
                    <a:cubicBezTo>
                      <a:pt x="293" y="657"/>
                      <a:pt x="295" y="658"/>
                      <a:pt x="300" y="659"/>
                    </a:cubicBezTo>
                    <a:cubicBezTo>
                      <a:pt x="308" y="661"/>
                      <a:pt x="316" y="669"/>
                      <a:pt x="316" y="679"/>
                    </a:cubicBezTo>
                    <a:cubicBezTo>
                      <a:pt x="316" y="718"/>
                      <a:pt x="316" y="718"/>
                      <a:pt x="316" y="718"/>
                    </a:cubicBezTo>
                    <a:cubicBezTo>
                      <a:pt x="316" y="730"/>
                      <a:pt x="324" y="738"/>
                      <a:pt x="336" y="740"/>
                    </a:cubicBezTo>
                    <a:cubicBezTo>
                      <a:pt x="347" y="741"/>
                      <a:pt x="359" y="741"/>
                      <a:pt x="371" y="741"/>
                    </a:cubicBezTo>
                    <a:cubicBezTo>
                      <a:pt x="382" y="741"/>
                      <a:pt x="394" y="741"/>
                      <a:pt x="405" y="740"/>
                    </a:cubicBezTo>
                    <a:cubicBezTo>
                      <a:pt x="417" y="738"/>
                      <a:pt x="426" y="730"/>
                      <a:pt x="426" y="718"/>
                    </a:cubicBezTo>
                    <a:cubicBezTo>
                      <a:pt x="426" y="679"/>
                      <a:pt x="426" y="679"/>
                      <a:pt x="426" y="679"/>
                    </a:cubicBezTo>
                    <a:cubicBezTo>
                      <a:pt x="426" y="669"/>
                      <a:pt x="431" y="662"/>
                      <a:pt x="442" y="659"/>
                    </a:cubicBezTo>
                    <a:cubicBezTo>
                      <a:pt x="446" y="657"/>
                      <a:pt x="449" y="657"/>
                      <a:pt x="453" y="656"/>
                    </a:cubicBezTo>
                    <a:cubicBezTo>
                      <a:pt x="463" y="653"/>
                      <a:pt x="473" y="657"/>
                      <a:pt x="478" y="666"/>
                    </a:cubicBezTo>
                    <a:cubicBezTo>
                      <a:pt x="497" y="699"/>
                      <a:pt x="497" y="699"/>
                      <a:pt x="497" y="699"/>
                    </a:cubicBezTo>
                    <a:cubicBezTo>
                      <a:pt x="502" y="709"/>
                      <a:pt x="514" y="713"/>
                      <a:pt x="524" y="708"/>
                    </a:cubicBezTo>
                    <a:cubicBezTo>
                      <a:pt x="546" y="698"/>
                      <a:pt x="566" y="687"/>
                      <a:pt x="585" y="673"/>
                    </a:cubicBezTo>
                    <a:cubicBezTo>
                      <a:pt x="594" y="667"/>
                      <a:pt x="596" y="654"/>
                      <a:pt x="591" y="644"/>
                    </a:cubicBezTo>
                    <a:cubicBezTo>
                      <a:pt x="572" y="611"/>
                      <a:pt x="572" y="611"/>
                      <a:pt x="572" y="611"/>
                    </a:cubicBezTo>
                    <a:cubicBezTo>
                      <a:pt x="567" y="603"/>
                      <a:pt x="569" y="592"/>
                      <a:pt x="576" y="585"/>
                    </a:cubicBezTo>
                    <a:cubicBezTo>
                      <a:pt x="579" y="582"/>
                      <a:pt x="582" y="579"/>
                      <a:pt x="585" y="576"/>
                    </a:cubicBezTo>
                    <a:cubicBezTo>
                      <a:pt x="592" y="569"/>
                      <a:pt x="602" y="567"/>
                      <a:pt x="611" y="572"/>
                    </a:cubicBezTo>
                    <a:cubicBezTo>
                      <a:pt x="644" y="591"/>
                      <a:pt x="644" y="591"/>
                      <a:pt x="644" y="591"/>
                    </a:cubicBezTo>
                    <a:cubicBezTo>
                      <a:pt x="654" y="596"/>
                      <a:pt x="667" y="594"/>
                      <a:pt x="673" y="585"/>
                    </a:cubicBezTo>
                    <a:cubicBezTo>
                      <a:pt x="686" y="566"/>
                      <a:pt x="698" y="546"/>
                      <a:pt x="708" y="524"/>
                    </a:cubicBezTo>
                    <a:cubicBezTo>
                      <a:pt x="712" y="514"/>
                      <a:pt x="709" y="502"/>
                      <a:pt x="699" y="497"/>
                    </a:cubicBezTo>
                    <a:cubicBezTo>
                      <a:pt x="666" y="478"/>
                      <a:pt x="666" y="478"/>
                      <a:pt x="666" y="478"/>
                    </a:cubicBezTo>
                    <a:cubicBezTo>
                      <a:pt x="657" y="473"/>
                      <a:pt x="653" y="463"/>
                      <a:pt x="656" y="453"/>
                    </a:cubicBezTo>
                    <a:cubicBezTo>
                      <a:pt x="657" y="449"/>
                      <a:pt x="658" y="446"/>
                      <a:pt x="659" y="442"/>
                    </a:cubicBezTo>
                    <a:cubicBezTo>
                      <a:pt x="661" y="433"/>
                      <a:pt x="669" y="426"/>
                      <a:pt x="679" y="426"/>
                    </a:cubicBezTo>
                    <a:cubicBezTo>
                      <a:pt x="718" y="426"/>
                      <a:pt x="718" y="426"/>
                      <a:pt x="718" y="426"/>
                    </a:cubicBezTo>
                    <a:cubicBezTo>
                      <a:pt x="730" y="426"/>
                      <a:pt x="738" y="417"/>
                      <a:pt x="740" y="405"/>
                    </a:cubicBezTo>
                    <a:cubicBezTo>
                      <a:pt x="741" y="394"/>
                      <a:pt x="741" y="382"/>
                      <a:pt x="741" y="371"/>
                    </a:cubicBezTo>
                    <a:cubicBezTo>
                      <a:pt x="741" y="359"/>
                      <a:pt x="741" y="348"/>
                      <a:pt x="740" y="336"/>
                    </a:cubicBezTo>
                    <a:cubicBezTo>
                      <a:pt x="738" y="324"/>
                      <a:pt x="730" y="316"/>
                      <a:pt x="718" y="316"/>
                    </a:cubicBezTo>
                    <a:cubicBezTo>
                      <a:pt x="679" y="316"/>
                      <a:pt x="679" y="316"/>
                      <a:pt x="679" y="316"/>
                    </a:cubicBezTo>
                    <a:cubicBezTo>
                      <a:pt x="669" y="316"/>
                      <a:pt x="662" y="310"/>
                      <a:pt x="659" y="300"/>
                    </a:cubicBezTo>
                    <a:cubicBezTo>
                      <a:pt x="657" y="295"/>
                      <a:pt x="657" y="293"/>
                      <a:pt x="656" y="288"/>
                    </a:cubicBezTo>
                    <a:cubicBezTo>
                      <a:pt x="653" y="278"/>
                      <a:pt x="657" y="269"/>
                      <a:pt x="666" y="264"/>
                    </a:cubicBezTo>
                    <a:cubicBezTo>
                      <a:pt x="699" y="245"/>
                      <a:pt x="699" y="245"/>
                      <a:pt x="699" y="245"/>
                    </a:cubicBezTo>
                    <a:cubicBezTo>
                      <a:pt x="709" y="239"/>
                      <a:pt x="712" y="227"/>
                      <a:pt x="708" y="217"/>
                    </a:cubicBezTo>
                    <a:cubicBezTo>
                      <a:pt x="698" y="196"/>
                      <a:pt x="687" y="175"/>
                      <a:pt x="673" y="157"/>
                    </a:cubicBezTo>
                    <a:cubicBezTo>
                      <a:pt x="666" y="147"/>
                      <a:pt x="654" y="145"/>
                      <a:pt x="644" y="151"/>
                    </a:cubicBezTo>
                    <a:cubicBezTo>
                      <a:pt x="611" y="170"/>
                      <a:pt x="611" y="170"/>
                      <a:pt x="611" y="170"/>
                    </a:cubicBezTo>
                    <a:cubicBezTo>
                      <a:pt x="602" y="174"/>
                      <a:pt x="592" y="172"/>
                      <a:pt x="585" y="165"/>
                    </a:cubicBezTo>
                    <a:cubicBezTo>
                      <a:pt x="582" y="162"/>
                      <a:pt x="579" y="159"/>
                      <a:pt x="576" y="157"/>
                    </a:cubicBezTo>
                    <a:cubicBezTo>
                      <a:pt x="569" y="149"/>
                      <a:pt x="567" y="139"/>
                      <a:pt x="572" y="131"/>
                    </a:cubicBezTo>
                    <a:cubicBezTo>
                      <a:pt x="591" y="97"/>
                      <a:pt x="591" y="97"/>
                      <a:pt x="591" y="97"/>
                    </a:cubicBezTo>
                    <a:cubicBezTo>
                      <a:pt x="596" y="87"/>
                      <a:pt x="593" y="74"/>
                      <a:pt x="585" y="68"/>
                    </a:cubicBezTo>
                    <a:cubicBezTo>
                      <a:pt x="566" y="55"/>
                      <a:pt x="546" y="43"/>
                      <a:pt x="524" y="34"/>
                    </a:cubicBezTo>
                    <a:cubicBezTo>
                      <a:pt x="514" y="29"/>
                      <a:pt x="502" y="32"/>
                      <a:pt x="497" y="42"/>
                    </a:cubicBezTo>
                    <a:cubicBezTo>
                      <a:pt x="478" y="76"/>
                      <a:pt x="478" y="76"/>
                      <a:pt x="478" y="76"/>
                    </a:cubicBezTo>
                    <a:cubicBezTo>
                      <a:pt x="473" y="84"/>
                      <a:pt x="463" y="89"/>
                      <a:pt x="453" y="86"/>
                    </a:cubicBezTo>
                    <a:cubicBezTo>
                      <a:pt x="449" y="84"/>
                      <a:pt x="446" y="84"/>
                      <a:pt x="442" y="83"/>
                    </a:cubicBezTo>
                    <a:cubicBezTo>
                      <a:pt x="433" y="81"/>
                      <a:pt x="426" y="73"/>
                      <a:pt x="426" y="63"/>
                    </a:cubicBezTo>
                    <a:cubicBezTo>
                      <a:pt x="426" y="23"/>
                      <a:pt x="426" y="23"/>
                      <a:pt x="426" y="23"/>
                    </a:cubicBezTo>
                    <a:cubicBezTo>
                      <a:pt x="426" y="12"/>
                      <a:pt x="417" y="3"/>
                      <a:pt x="405" y="2"/>
                    </a:cubicBezTo>
                    <a:cubicBezTo>
                      <a:pt x="394" y="0"/>
                      <a:pt x="382" y="0"/>
                      <a:pt x="371" y="0"/>
                    </a:cubicBezTo>
                    <a:close/>
                    <a:moveTo>
                      <a:pt x="371" y="174"/>
                    </a:moveTo>
                    <a:cubicBezTo>
                      <a:pt x="479" y="174"/>
                      <a:pt x="567" y="262"/>
                      <a:pt x="567" y="371"/>
                    </a:cubicBezTo>
                    <a:cubicBezTo>
                      <a:pt x="567" y="479"/>
                      <a:pt x="479" y="568"/>
                      <a:pt x="371" y="568"/>
                    </a:cubicBezTo>
                    <a:cubicBezTo>
                      <a:pt x="262" y="568"/>
                      <a:pt x="174" y="479"/>
                      <a:pt x="174" y="371"/>
                    </a:cubicBezTo>
                    <a:cubicBezTo>
                      <a:pt x="174" y="262"/>
                      <a:pt x="262" y="174"/>
                      <a:pt x="371" y="174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" name="Freeform 16"/>
              <p:cNvSpPr/>
              <p:nvPr/>
            </p:nvSpPr>
            <p:spPr>
              <a:xfrm>
                <a:off x="2592360" y="3122640"/>
                <a:ext cx="112680" cy="43200"/>
              </a:xfrm>
              <a:custGeom>
                <a:avLst/>
                <a:gdLst/>
                <a:ahLst/>
                <a:rect l="l" t="t" r="r" b="b"/>
                <a:pathLst>
                  <a:path w="580" h="200">
                    <a:moveTo>
                      <a:pt x="0" y="0"/>
                    </a:moveTo>
                    <a:cubicBezTo>
                      <a:pt x="0" y="153"/>
                      <a:pt x="0" y="153"/>
                      <a:pt x="0" y="153"/>
                    </a:cubicBezTo>
                    <a:cubicBezTo>
                      <a:pt x="0" y="179"/>
                      <a:pt x="13" y="200"/>
                      <a:pt x="29" y="200"/>
                    </a:cubicBezTo>
                    <a:cubicBezTo>
                      <a:pt x="551" y="200"/>
                      <a:pt x="551" y="200"/>
                      <a:pt x="551" y="200"/>
                    </a:cubicBezTo>
                    <a:cubicBezTo>
                      <a:pt x="567" y="200"/>
                      <a:pt x="580" y="179"/>
                      <a:pt x="580" y="153"/>
                    </a:cubicBezTo>
                    <a:cubicBezTo>
                      <a:pt x="580" y="1"/>
                      <a:pt x="580" y="1"/>
                      <a:pt x="580" y="1"/>
                    </a:cubicBezTo>
                    <a:cubicBezTo>
                      <a:pt x="387" y="1"/>
                      <a:pt x="193" y="1"/>
                      <a:pt x="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" name="Freeform 17"/>
              <p:cNvSpPr/>
              <p:nvPr/>
            </p:nvSpPr>
            <p:spPr>
              <a:xfrm>
                <a:off x="2556720" y="3156480"/>
                <a:ext cx="183600" cy="23400"/>
              </a:xfrm>
              <a:custGeom>
                <a:avLst/>
                <a:gdLst/>
                <a:ahLst/>
                <a:rect l="l" t="t" r="r" b="b"/>
                <a:pathLst>
                  <a:path w="948" h="106">
                    <a:moveTo>
                      <a:pt x="64" y="0"/>
                    </a:moveTo>
                    <a:cubicBezTo>
                      <a:pt x="29" y="0"/>
                      <a:pt x="0" y="24"/>
                      <a:pt x="0" y="53"/>
                    </a:cubicBezTo>
                    <a:cubicBezTo>
                      <a:pt x="0" y="82"/>
                      <a:pt x="29" y="106"/>
                      <a:pt x="64" y="106"/>
                    </a:cubicBezTo>
                    <a:cubicBezTo>
                      <a:pt x="884" y="106"/>
                      <a:pt x="884" y="106"/>
                      <a:pt x="884" y="106"/>
                    </a:cubicBezTo>
                    <a:cubicBezTo>
                      <a:pt x="920" y="106"/>
                      <a:pt x="948" y="82"/>
                      <a:pt x="948" y="53"/>
                    </a:cubicBezTo>
                    <a:cubicBezTo>
                      <a:pt x="948" y="24"/>
                      <a:pt x="920" y="0"/>
                      <a:pt x="884" y="0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Freeform 18"/>
              <p:cNvSpPr/>
              <p:nvPr/>
            </p:nvSpPr>
            <p:spPr>
              <a:xfrm>
                <a:off x="2455560" y="2839680"/>
                <a:ext cx="385920" cy="277200"/>
              </a:xfrm>
              <a:custGeom>
                <a:avLst/>
                <a:gdLst/>
                <a:ahLst/>
                <a:rect l="l" t="t" r="r" b="b"/>
                <a:pathLst>
                  <a:path w="1984" h="1269">
                    <a:moveTo>
                      <a:pt x="131" y="0"/>
                    </a:moveTo>
                    <a:cubicBezTo>
                      <a:pt x="59" y="0"/>
                      <a:pt x="0" y="58"/>
                      <a:pt x="0" y="130"/>
                    </a:cubicBezTo>
                    <a:cubicBezTo>
                      <a:pt x="0" y="1138"/>
                      <a:pt x="0" y="1138"/>
                      <a:pt x="0" y="1138"/>
                    </a:cubicBezTo>
                    <a:cubicBezTo>
                      <a:pt x="0" y="1210"/>
                      <a:pt x="59" y="1269"/>
                      <a:pt x="131" y="1269"/>
                    </a:cubicBezTo>
                    <a:cubicBezTo>
                      <a:pt x="1853" y="1269"/>
                      <a:pt x="1853" y="1269"/>
                      <a:pt x="1853" y="1269"/>
                    </a:cubicBezTo>
                    <a:cubicBezTo>
                      <a:pt x="1925" y="1269"/>
                      <a:pt x="1984" y="1210"/>
                      <a:pt x="1984" y="1138"/>
                    </a:cubicBezTo>
                    <a:cubicBezTo>
                      <a:pt x="1984" y="130"/>
                      <a:pt x="1984" y="130"/>
                      <a:pt x="1984" y="130"/>
                    </a:cubicBezTo>
                    <a:cubicBezTo>
                      <a:pt x="1984" y="58"/>
                      <a:pt x="1925" y="0"/>
                      <a:pt x="1853" y="0"/>
                    </a:cubicBezTo>
                    <a:cubicBezTo>
                      <a:pt x="131" y="0"/>
                      <a:pt x="131" y="0"/>
                      <a:pt x="131" y="0"/>
                    </a:cubicBezTo>
                    <a:close/>
                    <a:moveTo>
                      <a:pt x="131" y="63"/>
                    </a:moveTo>
                    <a:cubicBezTo>
                      <a:pt x="1853" y="63"/>
                      <a:pt x="1853" y="63"/>
                      <a:pt x="1853" y="63"/>
                    </a:cubicBezTo>
                    <a:cubicBezTo>
                      <a:pt x="1891" y="63"/>
                      <a:pt x="1921" y="93"/>
                      <a:pt x="1921" y="130"/>
                    </a:cubicBezTo>
                    <a:cubicBezTo>
                      <a:pt x="1921" y="1138"/>
                      <a:pt x="1921" y="1138"/>
                      <a:pt x="1921" y="1138"/>
                    </a:cubicBezTo>
                    <a:cubicBezTo>
                      <a:pt x="1921" y="1176"/>
                      <a:pt x="1891" y="1206"/>
                      <a:pt x="1853" y="1206"/>
                    </a:cubicBezTo>
                    <a:cubicBezTo>
                      <a:pt x="131" y="1206"/>
                      <a:pt x="131" y="1206"/>
                      <a:pt x="131" y="1206"/>
                    </a:cubicBezTo>
                    <a:cubicBezTo>
                      <a:pt x="93" y="1206"/>
                      <a:pt x="64" y="1176"/>
                      <a:pt x="64" y="1138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64" y="93"/>
                      <a:pt x="93" y="63"/>
                      <a:pt x="131" y="63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2" name="Freeform 19"/>
              <p:cNvSpPr/>
              <p:nvPr/>
            </p:nvSpPr>
            <p:spPr>
              <a:xfrm>
                <a:off x="2554200" y="2887560"/>
                <a:ext cx="39600" cy="173880"/>
              </a:xfrm>
              <a:custGeom>
                <a:avLst/>
                <a:gdLst/>
                <a:ahLst/>
                <a:rect l="l" t="t" r="r" b="b"/>
                <a:pathLst>
                  <a:path w="206" h="797">
                    <a:moveTo>
                      <a:pt x="32" y="0"/>
                    </a:moveTo>
                    <a:cubicBezTo>
                      <a:pt x="15" y="0"/>
                      <a:pt x="0" y="15"/>
                      <a:pt x="0" y="32"/>
                    </a:cubicBezTo>
                    <a:cubicBezTo>
                      <a:pt x="0" y="765"/>
                      <a:pt x="0" y="765"/>
                      <a:pt x="0" y="765"/>
                    </a:cubicBezTo>
                    <a:cubicBezTo>
                      <a:pt x="0" y="782"/>
                      <a:pt x="15" y="797"/>
                      <a:pt x="32" y="797"/>
                    </a:cubicBezTo>
                    <a:cubicBezTo>
                      <a:pt x="175" y="797"/>
                      <a:pt x="175" y="797"/>
                      <a:pt x="175" y="797"/>
                    </a:cubicBezTo>
                    <a:cubicBezTo>
                      <a:pt x="191" y="797"/>
                      <a:pt x="206" y="782"/>
                      <a:pt x="206" y="765"/>
                    </a:cubicBezTo>
                    <a:cubicBezTo>
                      <a:pt x="206" y="32"/>
                      <a:pt x="206" y="32"/>
                      <a:pt x="206" y="32"/>
                    </a:cubicBezTo>
                    <a:cubicBezTo>
                      <a:pt x="206" y="15"/>
                      <a:pt x="191" y="0"/>
                      <a:pt x="17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Freeform 20"/>
              <p:cNvSpPr/>
              <p:nvPr/>
            </p:nvSpPr>
            <p:spPr>
              <a:xfrm>
                <a:off x="2606760" y="2902320"/>
                <a:ext cx="39600" cy="159120"/>
              </a:xfrm>
              <a:custGeom>
                <a:avLst/>
                <a:gdLst/>
                <a:ahLst/>
                <a:rect l="l" t="t" r="r" b="b"/>
                <a:pathLst>
                  <a:path w="207" h="731">
                    <a:moveTo>
                      <a:pt x="32" y="0"/>
                    </a:moveTo>
                    <a:cubicBezTo>
                      <a:pt x="15" y="0"/>
                      <a:pt x="0" y="16"/>
                      <a:pt x="0" y="32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716"/>
                      <a:pt x="15" y="731"/>
                      <a:pt x="32" y="731"/>
                    </a:cubicBezTo>
                    <a:cubicBezTo>
                      <a:pt x="175" y="731"/>
                      <a:pt x="175" y="731"/>
                      <a:pt x="175" y="731"/>
                    </a:cubicBezTo>
                    <a:cubicBezTo>
                      <a:pt x="191" y="731"/>
                      <a:pt x="207" y="716"/>
                      <a:pt x="207" y="699"/>
                    </a:cubicBezTo>
                    <a:cubicBezTo>
                      <a:pt x="207" y="32"/>
                      <a:pt x="207" y="32"/>
                      <a:pt x="207" y="32"/>
                    </a:cubicBezTo>
                    <a:cubicBezTo>
                      <a:pt x="207" y="16"/>
                      <a:pt x="191" y="0"/>
                      <a:pt x="17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Freeform 21"/>
              <p:cNvSpPr/>
              <p:nvPr/>
            </p:nvSpPr>
            <p:spPr>
              <a:xfrm>
                <a:off x="2659320" y="2883240"/>
                <a:ext cx="39600" cy="73440"/>
              </a:xfrm>
              <a:custGeom>
                <a:avLst/>
                <a:gdLst/>
                <a:ahLst/>
                <a:rect l="l" t="t" r="r" b="b"/>
                <a:pathLst>
                  <a:path w="207" h="338">
                    <a:moveTo>
                      <a:pt x="32" y="0"/>
                    </a:moveTo>
                    <a:cubicBezTo>
                      <a:pt x="16" y="0"/>
                      <a:pt x="0" y="15"/>
                      <a:pt x="0" y="32"/>
                    </a:cubicBezTo>
                    <a:cubicBezTo>
                      <a:pt x="0" y="338"/>
                      <a:pt x="0" y="338"/>
                      <a:pt x="0" y="338"/>
                    </a:cubicBezTo>
                    <a:cubicBezTo>
                      <a:pt x="26" y="301"/>
                      <a:pt x="58" y="268"/>
                      <a:pt x="94" y="240"/>
                    </a:cubicBezTo>
                    <a:cubicBezTo>
                      <a:pt x="98" y="238"/>
                      <a:pt x="102" y="235"/>
                      <a:pt x="105" y="232"/>
                    </a:cubicBezTo>
                    <a:cubicBezTo>
                      <a:pt x="110" y="229"/>
                      <a:pt x="114" y="226"/>
                      <a:pt x="118" y="223"/>
                    </a:cubicBezTo>
                    <a:cubicBezTo>
                      <a:pt x="121" y="222"/>
                      <a:pt x="123" y="220"/>
                      <a:pt x="126" y="219"/>
                    </a:cubicBezTo>
                    <a:cubicBezTo>
                      <a:pt x="127" y="218"/>
                      <a:pt x="129" y="217"/>
                      <a:pt x="130" y="216"/>
                    </a:cubicBezTo>
                    <a:cubicBezTo>
                      <a:pt x="132" y="215"/>
                      <a:pt x="133" y="214"/>
                      <a:pt x="134" y="214"/>
                    </a:cubicBezTo>
                    <a:cubicBezTo>
                      <a:pt x="138" y="211"/>
                      <a:pt x="142" y="209"/>
                      <a:pt x="146" y="207"/>
                    </a:cubicBezTo>
                    <a:cubicBezTo>
                      <a:pt x="146" y="207"/>
                      <a:pt x="147" y="206"/>
                      <a:pt x="147" y="206"/>
                    </a:cubicBezTo>
                    <a:cubicBezTo>
                      <a:pt x="151" y="204"/>
                      <a:pt x="156" y="201"/>
                      <a:pt x="161" y="199"/>
                    </a:cubicBezTo>
                    <a:cubicBezTo>
                      <a:pt x="176" y="192"/>
                      <a:pt x="191" y="185"/>
                      <a:pt x="207" y="180"/>
                    </a:cubicBezTo>
                    <a:cubicBezTo>
                      <a:pt x="207" y="32"/>
                      <a:pt x="207" y="32"/>
                      <a:pt x="207" y="32"/>
                    </a:cubicBezTo>
                    <a:cubicBezTo>
                      <a:pt x="207" y="15"/>
                      <a:pt x="192" y="0"/>
                      <a:pt x="17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5" name="Freeform 22"/>
              <p:cNvSpPr/>
              <p:nvPr/>
            </p:nvSpPr>
            <p:spPr>
              <a:xfrm>
                <a:off x="2500920" y="2945880"/>
                <a:ext cx="39600" cy="115560"/>
              </a:xfrm>
              <a:custGeom>
                <a:avLst/>
                <a:gdLst/>
                <a:ahLst/>
                <a:rect l="l" t="t" r="r" b="b"/>
                <a:pathLst>
                  <a:path w="206" h="530">
                    <a:moveTo>
                      <a:pt x="32" y="0"/>
                    </a:moveTo>
                    <a:cubicBezTo>
                      <a:pt x="15" y="0"/>
                      <a:pt x="0" y="15"/>
                      <a:pt x="0" y="32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515"/>
                      <a:pt x="15" y="530"/>
                      <a:pt x="32" y="530"/>
                    </a:cubicBezTo>
                    <a:cubicBezTo>
                      <a:pt x="175" y="530"/>
                      <a:pt x="175" y="530"/>
                      <a:pt x="175" y="530"/>
                    </a:cubicBezTo>
                    <a:cubicBezTo>
                      <a:pt x="191" y="530"/>
                      <a:pt x="206" y="515"/>
                      <a:pt x="206" y="498"/>
                    </a:cubicBezTo>
                    <a:cubicBezTo>
                      <a:pt x="206" y="32"/>
                      <a:pt x="206" y="32"/>
                      <a:pt x="206" y="32"/>
                    </a:cubicBezTo>
                    <a:cubicBezTo>
                      <a:pt x="206" y="15"/>
                      <a:pt x="191" y="0"/>
                      <a:pt x="17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6" name="Freeform 23"/>
              <p:cNvSpPr/>
              <p:nvPr/>
            </p:nvSpPr>
            <p:spPr>
              <a:xfrm>
                <a:off x="2713320" y="2869920"/>
                <a:ext cx="39600" cy="54360"/>
              </a:xfrm>
              <a:custGeom>
                <a:avLst/>
                <a:gdLst/>
                <a:ahLst/>
                <a:rect l="l" t="t" r="r" b="b"/>
                <a:pathLst>
                  <a:path w="206" h="251">
                    <a:moveTo>
                      <a:pt x="32" y="0"/>
                    </a:moveTo>
                    <a:cubicBezTo>
                      <a:pt x="15" y="0"/>
                      <a:pt x="0" y="15"/>
                      <a:pt x="0" y="32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18" y="223"/>
                      <a:pt x="37" y="222"/>
                      <a:pt x="55" y="222"/>
                    </a:cubicBezTo>
                    <a:cubicBezTo>
                      <a:pt x="59" y="222"/>
                      <a:pt x="63" y="222"/>
                      <a:pt x="68" y="222"/>
                    </a:cubicBezTo>
                    <a:cubicBezTo>
                      <a:pt x="115" y="223"/>
                      <a:pt x="163" y="233"/>
                      <a:pt x="206" y="251"/>
                    </a:cubicBezTo>
                    <a:cubicBezTo>
                      <a:pt x="206" y="32"/>
                      <a:pt x="206" y="32"/>
                      <a:pt x="206" y="32"/>
                    </a:cubicBezTo>
                    <a:cubicBezTo>
                      <a:pt x="206" y="15"/>
                      <a:pt x="191" y="0"/>
                      <a:pt x="175" y="0"/>
                    </a:cubicBez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7" name="椭圆 107"/>
            <p:cNvSpPr/>
            <p:nvPr/>
          </p:nvSpPr>
          <p:spPr>
            <a:xfrm>
              <a:off x="2254680" y="2623680"/>
              <a:ext cx="794880" cy="794880"/>
            </a:xfrm>
            <a:prstGeom prst="ellipse">
              <a:avLst/>
            </a:prstGeom>
            <a:noFill/>
            <a:ln w="6350">
              <a:solidFill>
                <a:srgbClr val="049fd9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8" name="文本框 117"/>
          <p:cNvSpPr/>
          <p:nvPr/>
        </p:nvSpPr>
        <p:spPr>
          <a:xfrm>
            <a:off x="9026280" y="3438000"/>
            <a:ext cx="1095480" cy="12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8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协议转换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降低</a:t>
            </a:r>
            <a:r>
              <a:rPr b="0" lang="zh-CN" sz="1200" spc="-1" strike="noStrike">
                <a:solidFill>
                  <a:srgbClr val="c00000"/>
                </a:solidFill>
                <a:latin typeface="Candara"/>
                <a:ea typeface="方正兰亭黑简体"/>
              </a:rPr>
              <a:t>连接难度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丰富物联协议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grpSp>
        <p:nvGrpSpPr>
          <p:cNvPr id="519" name="组合 118"/>
          <p:cNvGrpSpPr/>
          <p:nvPr/>
        </p:nvGrpSpPr>
        <p:grpSpPr>
          <a:xfrm>
            <a:off x="9208440" y="2623680"/>
            <a:ext cx="794880" cy="794880"/>
            <a:chOff x="9208440" y="2623680"/>
            <a:chExt cx="794880" cy="794880"/>
          </a:xfrm>
        </p:grpSpPr>
        <p:sp>
          <p:nvSpPr>
            <p:cNvPr id="520" name="Freeform 14"/>
            <p:cNvSpPr/>
            <p:nvPr/>
          </p:nvSpPr>
          <p:spPr>
            <a:xfrm>
              <a:off x="9397800" y="2823120"/>
              <a:ext cx="398520" cy="345240"/>
            </a:xfrm>
            <a:custGeom>
              <a:avLst/>
              <a:gdLst/>
              <a:ahLst/>
              <a:rect l="l" t="t" r="r" b="b"/>
              <a:pathLst>
                <a:path w="586" h="488">
                  <a:moveTo>
                    <a:pt x="174" y="154"/>
                  </a:moveTo>
                  <a:lnTo>
                    <a:pt x="378" y="154"/>
                  </a:lnTo>
                  <a:lnTo>
                    <a:pt x="378" y="154"/>
                  </a:lnTo>
                  <a:lnTo>
                    <a:pt x="386" y="156"/>
                  </a:lnTo>
                  <a:lnTo>
                    <a:pt x="392" y="160"/>
                  </a:lnTo>
                  <a:lnTo>
                    <a:pt x="396" y="168"/>
                  </a:lnTo>
                  <a:lnTo>
                    <a:pt x="398" y="176"/>
                  </a:lnTo>
                  <a:lnTo>
                    <a:pt x="398" y="380"/>
                  </a:lnTo>
                  <a:lnTo>
                    <a:pt x="398" y="380"/>
                  </a:lnTo>
                  <a:lnTo>
                    <a:pt x="396" y="388"/>
                  </a:lnTo>
                  <a:lnTo>
                    <a:pt x="392" y="394"/>
                  </a:lnTo>
                  <a:lnTo>
                    <a:pt x="386" y="398"/>
                  </a:lnTo>
                  <a:lnTo>
                    <a:pt x="378" y="400"/>
                  </a:lnTo>
                  <a:lnTo>
                    <a:pt x="174" y="400"/>
                  </a:lnTo>
                  <a:lnTo>
                    <a:pt x="174" y="400"/>
                  </a:lnTo>
                  <a:lnTo>
                    <a:pt x="166" y="398"/>
                  </a:lnTo>
                  <a:lnTo>
                    <a:pt x="160" y="394"/>
                  </a:lnTo>
                  <a:lnTo>
                    <a:pt x="156" y="388"/>
                  </a:lnTo>
                  <a:lnTo>
                    <a:pt x="154" y="380"/>
                  </a:lnTo>
                  <a:lnTo>
                    <a:pt x="154" y="176"/>
                  </a:lnTo>
                  <a:lnTo>
                    <a:pt x="154" y="176"/>
                  </a:lnTo>
                  <a:lnTo>
                    <a:pt x="156" y="168"/>
                  </a:lnTo>
                  <a:lnTo>
                    <a:pt x="160" y="160"/>
                  </a:lnTo>
                  <a:lnTo>
                    <a:pt x="166" y="156"/>
                  </a:lnTo>
                  <a:lnTo>
                    <a:pt x="174" y="154"/>
                  </a:lnTo>
                  <a:lnTo>
                    <a:pt x="174" y="154"/>
                  </a:lnTo>
                  <a:close/>
                  <a:moveTo>
                    <a:pt x="416" y="200"/>
                  </a:moveTo>
                  <a:lnTo>
                    <a:pt x="422" y="200"/>
                  </a:lnTo>
                  <a:lnTo>
                    <a:pt x="422" y="200"/>
                  </a:lnTo>
                  <a:lnTo>
                    <a:pt x="430" y="200"/>
                  </a:lnTo>
                  <a:lnTo>
                    <a:pt x="436" y="206"/>
                  </a:lnTo>
                  <a:lnTo>
                    <a:pt x="440" y="212"/>
                  </a:lnTo>
                  <a:lnTo>
                    <a:pt x="442" y="220"/>
                  </a:lnTo>
                  <a:lnTo>
                    <a:pt x="442" y="424"/>
                  </a:lnTo>
                  <a:lnTo>
                    <a:pt x="442" y="424"/>
                  </a:lnTo>
                  <a:lnTo>
                    <a:pt x="440" y="432"/>
                  </a:lnTo>
                  <a:lnTo>
                    <a:pt x="436" y="438"/>
                  </a:lnTo>
                  <a:lnTo>
                    <a:pt x="430" y="442"/>
                  </a:lnTo>
                  <a:lnTo>
                    <a:pt x="422" y="444"/>
                  </a:lnTo>
                  <a:lnTo>
                    <a:pt x="218" y="444"/>
                  </a:lnTo>
                  <a:lnTo>
                    <a:pt x="218" y="444"/>
                  </a:lnTo>
                  <a:lnTo>
                    <a:pt x="210" y="442"/>
                  </a:lnTo>
                  <a:lnTo>
                    <a:pt x="202" y="438"/>
                  </a:lnTo>
                  <a:lnTo>
                    <a:pt x="198" y="432"/>
                  </a:lnTo>
                  <a:lnTo>
                    <a:pt x="196" y="424"/>
                  </a:lnTo>
                  <a:lnTo>
                    <a:pt x="196" y="418"/>
                  </a:lnTo>
                  <a:lnTo>
                    <a:pt x="378" y="418"/>
                  </a:lnTo>
                  <a:lnTo>
                    <a:pt x="378" y="418"/>
                  </a:lnTo>
                  <a:lnTo>
                    <a:pt x="386" y="418"/>
                  </a:lnTo>
                  <a:lnTo>
                    <a:pt x="392" y="414"/>
                  </a:lnTo>
                  <a:lnTo>
                    <a:pt x="400" y="412"/>
                  </a:lnTo>
                  <a:lnTo>
                    <a:pt x="406" y="406"/>
                  </a:lnTo>
                  <a:lnTo>
                    <a:pt x="410" y="400"/>
                  </a:lnTo>
                  <a:lnTo>
                    <a:pt x="414" y="394"/>
                  </a:lnTo>
                  <a:lnTo>
                    <a:pt x="416" y="388"/>
                  </a:lnTo>
                  <a:lnTo>
                    <a:pt x="416" y="380"/>
                  </a:lnTo>
                  <a:lnTo>
                    <a:pt x="416" y="200"/>
                  </a:lnTo>
                  <a:lnTo>
                    <a:pt x="416" y="200"/>
                  </a:lnTo>
                  <a:close/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28" y="8"/>
                  </a:lnTo>
                  <a:lnTo>
                    <a:pt x="352" y="18"/>
                  </a:lnTo>
                  <a:lnTo>
                    <a:pt x="376" y="30"/>
                  </a:lnTo>
                  <a:lnTo>
                    <a:pt x="396" y="46"/>
                  </a:lnTo>
                  <a:lnTo>
                    <a:pt x="414" y="66"/>
                  </a:lnTo>
                  <a:lnTo>
                    <a:pt x="428" y="88"/>
                  </a:lnTo>
                  <a:lnTo>
                    <a:pt x="440" y="110"/>
                  </a:lnTo>
                  <a:lnTo>
                    <a:pt x="440" y="110"/>
                  </a:lnTo>
                  <a:lnTo>
                    <a:pt x="446" y="110"/>
                  </a:lnTo>
                  <a:lnTo>
                    <a:pt x="446" y="110"/>
                  </a:lnTo>
                  <a:lnTo>
                    <a:pt x="462" y="112"/>
                  </a:lnTo>
                  <a:lnTo>
                    <a:pt x="474" y="114"/>
                  </a:lnTo>
                  <a:lnTo>
                    <a:pt x="488" y="116"/>
                  </a:lnTo>
                  <a:lnTo>
                    <a:pt x="502" y="122"/>
                  </a:lnTo>
                  <a:lnTo>
                    <a:pt x="514" y="128"/>
                  </a:lnTo>
                  <a:lnTo>
                    <a:pt x="524" y="134"/>
                  </a:lnTo>
                  <a:lnTo>
                    <a:pt x="536" y="142"/>
                  </a:lnTo>
                  <a:lnTo>
                    <a:pt x="546" y="152"/>
                  </a:lnTo>
                  <a:lnTo>
                    <a:pt x="554" y="162"/>
                  </a:lnTo>
                  <a:lnTo>
                    <a:pt x="562" y="172"/>
                  </a:lnTo>
                  <a:lnTo>
                    <a:pt x="570" y="184"/>
                  </a:lnTo>
                  <a:lnTo>
                    <a:pt x="576" y="196"/>
                  </a:lnTo>
                  <a:lnTo>
                    <a:pt x="580" y="208"/>
                  </a:lnTo>
                  <a:lnTo>
                    <a:pt x="584" y="222"/>
                  </a:lnTo>
                  <a:lnTo>
                    <a:pt x="586" y="236"/>
                  </a:lnTo>
                  <a:lnTo>
                    <a:pt x="586" y="250"/>
                  </a:lnTo>
                  <a:lnTo>
                    <a:pt x="586" y="250"/>
                  </a:lnTo>
                  <a:lnTo>
                    <a:pt x="584" y="272"/>
                  </a:lnTo>
                  <a:lnTo>
                    <a:pt x="580" y="292"/>
                  </a:lnTo>
                  <a:lnTo>
                    <a:pt x="572" y="310"/>
                  </a:lnTo>
                  <a:lnTo>
                    <a:pt x="562" y="328"/>
                  </a:lnTo>
                  <a:lnTo>
                    <a:pt x="550" y="342"/>
                  </a:lnTo>
                  <a:lnTo>
                    <a:pt x="536" y="356"/>
                  </a:lnTo>
                  <a:lnTo>
                    <a:pt x="520" y="368"/>
                  </a:lnTo>
                  <a:lnTo>
                    <a:pt x="502" y="378"/>
                  </a:lnTo>
                  <a:lnTo>
                    <a:pt x="502" y="264"/>
                  </a:lnTo>
                  <a:lnTo>
                    <a:pt x="502" y="264"/>
                  </a:lnTo>
                  <a:lnTo>
                    <a:pt x="502" y="256"/>
                  </a:lnTo>
                  <a:lnTo>
                    <a:pt x="500" y="250"/>
                  </a:lnTo>
                  <a:lnTo>
                    <a:pt x="496" y="242"/>
                  </a:lnTo>
                  <a:lnTo>
                    <a:pt x="492" y="236"/>
                  </a:lnTo>
                  <a:lnTo>
                    <a:pt x="486" y="232"/>
                  </a:lnTo>
                  <a:lnTo>
                    <a:pt x="480" y="228"/>
                  </a:lnTo>
                  <a:lnTo>
                    <a:pt x="472" y="226"/>
                  </a:lnTo>
                  <a:lnTo>
                    <a:pt x="464" y="226"/>
                  </a:lnTo>
                  <a:lnTo>
                    <a:pt x="460" y="226"/>
                  </a:lnTo>
                  <a:lnTo>
                    <a:pt x="460" y="220"/>
                  </a:lnTo>
                  <a:lnTo>
                    <a:pt x="460" y="220"/>
                  </a:lnTo>
                  <a:lnTo>
                    <a:pt x="458" y="212"/>
                  </a:lnTo>
                  <a:lnTo>
                    <a:pt x="456" y="204"/>
                  </a:lnTo>
                  <a:lnTo>
                    <a:pt x="454" y="198"/>
                  </a:lnTo>
                  <a:lnTo>
                    <a:pt x="448" y="192"/>
                  </a:lnTo>
                  <a:lnTo>
                    <a:pt x="442" y="188"/>
                  </a:lnTo>
                  <a:lnTo>
                    <a:pt x="436" y="184"/>
                  </a:lnTo>
                  <a:lnTo>
                    <a:pt x="428" y="182"/>
                  </a:lnTo>
                  <a:lnTo>
                    <a:pt x="422" y="182"/>
                  </a:lnTo>
                  <a:lnTo>
                    <a:pt x="416" y="182"/>
                  </a:lnTo>
                  <a:lnTo>
                    <a:pt x="416" y="176"/>
                  </a:lnTo>
                  <a:lnTo>
                    <a:pt x="416" y="176"/>
                  </a:lnTo>
                  <a:lnTo>
                    <a:pt x="416" y="168"/>
                  </a:lnTo>
                  <a:lnTo>
                    <a:pt x="414" y="160"/>
                  </a:lnTo>
                  <a:lnTo>
                    <a:pt x="410" y="154"/>
                  </a:lnTo>
                  <a:lnTo>
                    <a:pt x="406" y="148"/>
                  </a:lnTo>
                  <a:lnTo>
                    <a:pt x="400" y="144"/>
                  </a:lnTo>
                  <a:lnTo>
                    <a:pt x="392" y="140"/>
                  </a:lnTo>
                  <a:lnTo>
                    <a:pt x="386" y="138"/>
                  </a:lnTo>
                  <a:lnTo>
                    <a:pt x="378" y="136"/>
                  </a:lnTo>
                  <a:lnTo>
                    <a:pt x="174" y="136"/>
                  </a:lnTo>
                  <a:lnTo>
                    <a:pt x="174" y="136"/>
                  </a:lnTo>
                  <a:lnTo>
                    <a:pt x="166" y="138"/>
                  </a:lnTo>
                  <a:lnTo>
                    <a:pt x="158" y="140"/>
                  </a:lnTo>
                  <a:lnTo>
                    <a:pt x="152" y="144"/>
                  </a:lnTo>
                  <a:lnTo>
                    <a:pt x="146" y="148"/>
                  </a:lnTo>
                  <a:lnTo>
                    <a:pt x="142" y="154"/>
                  </a:lnTo>
                  <a:lnTo>
                    <a:pt x="138" y="160"/>
                  </a:lnTo>
                  <a:lnTo>
                    <a:pt x="136" y="168"/>
                  </a:lnTo>
                  <a:lnTo>
                    <a:pt x="136" y="176"/>
                  </a:lnTo>
                  <a:lnTo>
                    <a:pt x="136" y="380"/>
                  </a:lnTo>
                  <a:lnTo>
                    <a:pt x="136" y="380"/>
                  </a:lnTo>
                  <a:lnTo>
                    <a:pt x="136" y="390"/>
                  </a:lnTo>
                  <a:lnTo>
                    <a:pt x="116" y="390"/>
                  </a:lnTo>
                  <a:lnTo>
                    <a:pt x="116" y="390"/>
                  </a:lnTo>
                  <a:lnTo>
                    <a:pt x="104" y="388"/>
                  </a:lnTo>
                  <a:lnTo>
                    <a:pt x="92" y="388"/>
                  </a:lnTo>
                  <a:lnTo>
                    <a:pt x="70" y="380"/>
                  </a:lnTo>
                  <a:lnTo>
                    <a:pt x="50" y="370"/>
                  </a:lnTo>
                  <a:lnTo>
                    <a:pt x="34" y="356"/>
                  </a:lnTo>
                  <a:lnTo>
                    <a:pt x="20" y="338"/>
                  </a:lnTo>
                  <a:lnTo>
                    <a:pt x="8" y="318"/>
                  </a:lnTo>
                  <a:lnTo>
                    <a:pt x="2" y="296"/>
                  </a:lnTo>
                  <a:lnTo>
                    <a:pt x="0" y="286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2" y="252"/>
                  </a:lnTo>
                  <a:lnTo>
                    <a:pt x="6" y="232"/>
                  </a:lnTo>
                  <a:lnTo>
                    <a:pt x="16" y="214"/>
                  </a:lnTo>
                  <a:lnTo>
                    <a:pt x="28" y="198"/>
                  </a:lnTo>
                  <a:lnTo>
                    <a:pt x="42" y="184"/>
                  </a:lnTo>
                  <a:lnTo>
                    <a:pt x="58" y="172"/>
                  </a:lnTo>
                  <a:lnTo>
                    <a:pt x="76" y="164"/>
                  </a:lnTo>
                  <a:lnTo>
                    <a:pt x="96" y="158"/>
                  </a:lnTo>
                  <a:lnTo>
                    <a:pt x="96" y="158"/>
                  </a:lnTo>
                  <a:lnTo>
                    <a:pt x="100" y="142"/>
                  </a:lnTo>
                  <a:lnTo>
                    <a:pt x="104" y="126"/>
                  </a:lnTo>
                  <a:lnTo>
                    <a:pt x="108" y="110"/>
                  </a:lnTo>
                  <a:lnTo>
                    <a:pt x="116" y="96"/>
                  </a:lnTo>
                  <a:lnTo>
                    <a:pt x="124" y="82"/>
                  </a:lnTo>
                  <a:lnTo>
                    <a:pt x="132" y="68"/>
                  </a:lnTo>
                  <a:lnTo>
                    <a:pt x="144" y="56"/>
                  </a:lnTo>
                  <a:lnTo>
                    <a:pt x="154" y="46"/>
                  </a:lnTo>
                  <a:lnTo>
                    <a:pt x="166" y="36"/>
                  </a:lnTo>
                  <a:lnTo>
                    <a:pt x="180" y="26"/>
                  </a:lnTo>
                  <a:lnTo>
                    <a:pt x="194" y="18"/>
                  </a:lnTo>
                  <a:lnTo>
                    <a:pt x="210" y="12"/>
                  </a:lnTo>
                  <a:lnTo>
                    <a:pt x="224" y="6"/>
                  </a:lnTo>
                  <a:lnTo>
                    <a:pt x="240" y="2"/>
                  </a:lnTo>
                  <a:lnTo>
                    <a:pt x="258" y="0"/>
                  </a:lnTo>
                  <a:lnTo>
                    <a:pt x="274" y="0"/>
                  </a:lnTo>
                  <a:lnTo>
                    <a:pt x="274" y="0"/>
                  </a:lnTo>
                  <a:close/>
                  <a:moveTo>
                    <a:pt x="460" y="244"/>
                  </a:moveTo>
                  <a:lnTo>
                    <a:pt x="464" y="244"/>
                  </a:lnTo>
                  <a:lnTo>
                    <a:pt x="464" y="244"/>
                  </a:lnTo>
                  <a:lnTo>
                    <a:pt x="472" y="246"/>
                  </a:lnTo>
                  <a:lnTo>
                    <a:pt x="478" y="250"/>
                  </a:lnTo>
                  <a:lnTo>
                    <a:pt x="484" y="256"/>
                  </a:lnTo>
                  <a:lnTo>
                    <a:pt x="484" y="264"/>
                  </a:lnTo>
                  <a:lnTo>
                    <a:pt x="484" y="468"/>
                  </a:lnTo>
                  <a:lnTo>
                    <a:pt x="484" y="468"/>
                  </a:lnTo>
                  <a:lnTo>
                    <a:pt x="484" y="476"/>
                  </a:lnTo>
                  <a:lnTo>
                    <a:pt x="478" y="482"/>
                  </a:lnTo>
                  <a:lnTo>
                    <a:pt x="472" y="486"/>
                  </a:lnTo>
                  <a:lnTo>
                    <a:pt x="464" y="488"/>
                  </a:lnTo>
                  <a:lnTo>
                    <a:pt x="260" y="488"/>
                  </a:lnTo>
                  <a:lnTo>
                    <a:pt x="260" y="488"/>
                  </a:lnTo>
                  <a:lnTo>
                    <a:pt x="252" y="486"/>
                  </a:lnTo>
                  <a:lnTo>
                    <a:pt x="246" y="482"/>
                  </a:lnTo>
                  <a:lnTo>
                    <a:pt x="242" y="476"/>
                  </a:lnTo>
                  <a:lnTo>
                    <a:pt x="240" y="468"/>
                  </a:lnTo>
                  <a:lnTo>
                    <a:pt x="240" y="462"/>
                  </a:lnTo>
                  <a:lnTo>
                    <a:pt x="422" y="462"/>
                  </a:lnTo>
                  <a:lnTo>
                    <a:pt x="422" y="462"/>
                  </a:lnTo>
                  <a:lnTo>
                    <a:pt x="428" y="462"/>
                  </a:lnTo>
                  <a:lnTo>
                    <a:pt x="436" y="460"/>
                  </a:lnTo>
                  <a:lnTo>
                    <a:pt x="442" y="456"/>
                  </a:lnTo>
                  <a:lnTo>
                    <a:pt x="448" y="450"/>
                  </a:lnTo>
                  <a:lnTo>
                    <a:pt x="454" y="446"/>
                  </a:lnTo>
                  <a:lnTo>
                    <a:pt x="456" y="438"/>
                  </a:lnTo>
                  <a:lnTo>
                    <a:pt x="458" y="432"/>
                  </a:lnTo>
                  <a:lnTo>
                    <a:pt x="460" y="424"/>
                  </a:lnTo>
                  <a:lnTo>
                    <a:pt x="460" y="244"/>
                  </a:lnTo>
                  <a:lnTo>
                    <a:pt x="460" y="244"/>
                  </a:lnTo>
                  <a:close/>
                  <a:moveTo>
                    <a:pt x="234" y="306"/>
                  </a:moveTo>
                  <a:lnTo>
                    <a:pt x="220" y="306"/>
                  </a:lnTo>
                  <a:lnTo>
                    <a:pt x="214" y="288"/>
                  </a:lnTo>
                  <a:lnTo>
                    <a:pt x="188" y="288"/>
                  </a:lnTo>
                  <a:lnTo>
                    <a:pt x="182" y="306"/>
                  </a:lnTo>
                  <a:lnTo>
                    <a:pt x="168" y="306"/>
                  </a:lnTo>
                  <a:lnTo>
                    <a:pt x="194" y="226"/>
                  </a:lnTo>
                  <a:lnTo>
                    <a:pt x="208" y="226"/>
                  </a:lnTo>
                  <a:lnTo>
                    <a:pt x="234" y="306"/>
                  </a:lnTo>
                  <a:lnTo>
                    <a:pt x="234" y="306"/>
                  </a:lnTo>
                  <a:close/>
                  <a:moveTo>
                    <a:pt x="210" y="274"/>
                  </a:moveTo>
                  <a:lnTo>
                    <a:pt x="200" y="244"/>
                  </a:lnTo>
                  <a:lnTo>
                    <a:pt x="192" y="274"/>
                  </a:lnTo>
                  <a:lnTo>
                    <a:pt x="210" y="274"/>
                  </a:lnTo>
                  <a:lnTo>
                    <a:pt x="210" y="274"/>
                  </a:lnTo>
                  <a:close/>
                  <a:moveTo>
                    <a:pt x="238" y="248"/>
                  </a:moveTo>
                  <a:lnTo>
                    <a:pt x="250" y="248"/>
                  </a:lnTo>
                  <a:lnTo>
                    <a:pt x="250" y="256"/>
                  </a:lnTo>
                  <a:lnTo>
                    <a:pt x="250" y="256"/>
                  </a:lnTo>
                  <a:lnTo>
                    <a:pt x="252" y="252"/>
                  </a:lnTo>
                  <a:lnTo>
                    <a:pt x="256" y="250"/>
                  </a:lnTo>
                  <a:lnTo>
                    <a:pt x="256" y="250"/>
                  </a:lnTo>
                  <a:lnTo>
                    <a:pt x="260" y="248"/>
                  </a:lnTo>
                  <a:lnTo>
                    <a:pt x="264" y="248"/>
                  </a:lnTo>
                  <a:lnTo>
                    <a:pt x="264" y="248"/>
                  </a:lnTo>
                  <a:lnTo>
                    <a:pt x="272" y="248"/>
                  </a:lnTo>
                  <a:lnTo>
                    <a:pt x="278" y="254"/>
                  </a:lnTo>
                  <a:lnTo>
                    <a:pt x="278" y="254"/>
                  </a:lnTo>
                  <a:lnTo>
                    <a:pt x="282" y="264"/>
                  </a:lnTo>
                  <a:lnTo>
                    <a:pt x="284" y="276"/>
                  </a:lnTo>
                  <a:lnTo>
                    <a:pt x="284" y="276"/>
                  </a:lnTo>
                  <a:lnTo>
                    <a:pt x="282" y="290"/>
                  </a:lnTo>
                  <a:lnTo>
                    <a:pt x="278" y="300"/>
                  </a:lnTo>
                  <a:lnTo>
                    <a:pt x="278" y="300"/>
                  </a:lnTo>
                  <a:lnTo>
                    <a:pt x="272" y="306"/>
                  </a:lnTo>
                  <a:lnTo>
                    <a:pt x="264" y="308"/>
                  </a:lnTo>
                  <a:lnTo>
                    <a:pt x="264" y="308"/>
                  </a:lnTo>
                  <a:lnTo>
                    <a:pt x="256" y="306"/>
                  </a:lnTo>
                  <a:lnTo>
                    <a:pt x="256" y="306"/>
                  </a:lnTo>
                  <a:lnTo>
                    <a:pt x="250" y="300"/>
                  </a:lnTo>
                  <a:lnTo>
                    <a:pt x="250" y="328"/>
                  </a:lnTo>
                  <a:lnTo>
                    <a:pt x="238" y="328"/>
                  </a:lnTo>
                  <a:lnTo>
                    <a:pt x="238" y="248"/>
                  </a:lnTo>
                  <a:lnTo>
                    <a:pt x="238" y="248"/>
                  </a:lnTo>
                  <a:close/>
                  <a:moveTo>
                    <a:pt x="250" y="276"/>
                  </a:moveTo>
                  <a:lnTo>
                    <a:pt x="250" y="276"/>
                  </a:lnTo>
                  <a:lnTo>
                    <a:pt x="250" y="284"/>
                  </a:lnTo>
                  <a:lnTo>
                    <a:pt x="254" y="290"/>
                  </a:lnTo>
                  <a:lnTo>
                    <a:pt x="254" y="290"/>
                  </a:lnTo>
                  <a:lnTo>
                    <a:pt x="256" y="294"/>
                  </a:lnTo>
                  <a:lnTo>
                    <a:pt x="260" y="296"/>
                  </a:lnTo>
                  <a:lnTo>
                    <a:pt x="260" y="296"/>
                  </a:lnTo>
                  <a:lnTo>
                    <a:pt x="264" y="294"/>
                  </a:lnTo>
                  <a:lnTo>
                    <a:pt x="268" y="292"/>
                  </a:lnTo>
                  <a:lnTo>
                    <a:pt x="268" y="292"/>
                  </a:lnTo>
                  <a:lnTo>
                    <a:pt x="270" y="286"/>
                  </a:lnTo>
                  <a:lnTo>
                    <a:pt x="272" y="278"/>
                  </a:lnTo>
                  <a:lnTo>
                    <a:pt x="272" y="278"/>
                  </a:lnTo>
                  <a:lnTo>
                    <a:pt x="270" y="270"/>
                  </a:lnTo>
                  <a:lnTo>
                    <a:pt x="268" y="264"/>
                  </a:lnTo>
                  <a:lnTo>
                    <a:pt x="268" y="264"/>
                  </a:lnTo>
                  <a:lnTo>
                    <a:pt x="264" y="260"/>
                  </a:lnTo>
                  <a:lnTo>
                    <a:pt x="260" y="260"/>
                  </a:lnTo>
                  <a:lnTo>
                    <a:pt x="260" y="260"/>
                  </a:lnTo>
                  <a:lnTo>
                    <a:pt x="256" y="260"/>
                  </a:lnTo>
                  <a:lnTo>
                    <a:pt x="254" y="264"/>
                  </a:lnTo>
                  <a:lnTo>
                    <a:pt x="254" y="264"/>
                  </a:lnTo>
                  <a:lnTo>
                    <a:pt x="250" y="268"/>
                  </a:lnTo>
                  <a:lnTo>
                    <a:pt x="250" y="276"/>
                  </a:lnTo>
                  <a:lnTo>
                    <a:pt x="250" y="276"/>
                  </a:lnTo>
                  <a:close/>
                  <a:moveTo>
                    <a:pt x="290" y="248"/>
                  </a:moveTo>
                  <a:lnTo>
                    <a:pt x="302" y="248"/>
                  </a:lnTo>
                  <a:lnTo>
                    <a:pt x="302" y="256"/>
                  </a:lnTo>
                  <a:lnTo>
                    <a:pt x="302" y="256"/>
                  </a:lnTo>
                  <a:lnTo>
                    <a:pt x="304" y="252"/>
                  </a:lnTo>
                  <a:lnTo>
                    <a:pt x="308" y="250"/>
                  </a:lnTo>
                  <a:lnTo>
                    <a:pt x="308" y="250"/>
                  </a:lnTo>
                  <a:lnTo>
                    <a:pt x="312" y="248"/>
                  </a:lnTo>
                  <a:lnTo>
                    <a:pt x="316" y="248"/>
                  </a:lnTo>
                  <a:lnTo>
                    <a:pt x="316" y="248"/>
                  </a:lnTo>
                  <a:lnTo>
                    <a:pt x="324" y="248"/>
                  </a:lnTo>
                  <a:lnTo>
                    <a:pt x="330" y="254"/>
                  </a:lnTo>
                  <a:lnTo>
                    <a:pt x="330" y="254"/>
                  </a:lnTo>
                  <a:lnTo>
                    <a:pt x="336" y="264"/>
                  </a:lnTo>
                  <a:lnTo>
                    <a:pt x="336" y="276"/>
                  </a:lnTo>
                  <a:lnTo>
                    <a:pt x="336" y="276"/>
                  </a:lnTo>
                  <a:lnTo>
                    <a:pt x="336" y="290"/>
                  </a:lnTo>
                  <a:lnTo>
                    <a:pt x="330" y="300"/>
                  </a:lnTo>
                  <a:lnTo>
                    <a:pt x="330" y="300"/>
                  </a:lnTo>
                  <a:lnTo>
                    <a:pt x="324" y="306"/>
                  </a:lnTo>
                  <a:lnTo>
                    <a:pt x="316" y="308"/>
                  </a:lnTo>
                  <a:lnTo>
                    <a:pt x="316" y="308"/>
                  </a:lnTo>
                  <a:lnTo>
                    <a:pt x="310" y="306"/>
                  </a:lnTo>
                  <a:lnTo>
                    <a:pt x="310" y="306"/>
                  </a:lnTo>
                  <a:lnTo>
                    <a:pt x="302" y="300"/>
                  </a:lnTo>
                  <a:lnTo>
                    <a:pt x="302" y="328"/>
                  </a:lnTo>
                  <a:lnTo>
                    <a:pt x="290" y="328"/>
                  </a:lnTo>
                  <a:lnTo>
                    <a:pt x="290" y="248"/>
                  </a:lnTo>
                  <a:lnTo>
                    <a:pt x="290" y="248"/>
                  </a:lnTo>
                  <a:close/>
                  <a:moveTo>
                    <a:pt x="302" y="276"/>
                  </a:moveTo>
                  <a:lnTo>
                    <a:pt x="302" y="276"/>
                  </a:lnTo>
                  <a:lnTo>
                    <a:pt x="304" y="284"/>
                  </a:lnTo>
                  <a:lnTo>
                    <a:pt x="306" y="290"/>
                  </a:lnTo>
                  <a:lnTo>
                    <a:pt x="306" y="290"/>
                  </a:lnTo>
                  <a:lnTo>
                    <a:pt x="310" y="294"/>
                  </a:lnTo>
                  <a:lnTo>
                    <a:pt x="314" y="296"/>
                  </a:lnTo>
                  <a:lnTo>
                    <a:pt x="314" y="296"/>
                  </a:lnTo>
                  <a:lnTo>
                    <a:pt x="318" y="294"/>
                  </a:lnTo>
                  <a:lnTo>
                    <a:pt x="320" y="292"/>
                  </a:lnTo>
                  <a:lnTo>
                    <a:pt x="320" y="292"/>
                  </a:lnTo>
                  <a:lnTo>
                    <a:pt x="324" y="286"/>
                  </a:lnTo>
                  <a:lnTo>
                    <a:pt x="324" y="278"/>
                  </a:lnTo>
                  <a:lnTo>
                    <a:pt x="324" y="278"/>
                  </a:lnTo>
                  <a:lnTo>
                    <a:pt x="324" y="270"/>
                  </a:lnTo>
                  <a:lnTo>
                    <a:pt x="320" y="264"/>
                  </a:lnTo>
                  <a:lnTo>
                    <a:pt x="320" y="264"/>
                  </a:lnTo>
                  <a:lnTo>
                    <a:pt x="318" y="260"/>
                  </a:lnTo>
                  <a:lnTo>
                    <a:pt x="314" y="260"/>
                  </a:lnTo>
                  <a:lnTo>
                    <a:pt x="314" y="260"/>
                  </a:lnTo>
                  <a:lnTo>
                    <a:pt x="310" y="260"/>
                  </a:lnTo>
                  <a:lnTo>
                    <a:pt x="306" y="264"/>
                  </a:lnTo>
                  <a:lnTo>
                    <a:pt x="306" y="264"/>
                  </a:lnTo>
                  <a:lnTo>
                    <a:pt x="304" y="268"/>
                  </a:lnTo>
                  <a:lnTo>
                    <a:pt x="302" y="276"/>
                  </a:lnTo>
                  <a:lnTo>
                    <a:pt x="302" y="276"/>
                  </a:lnTo>
                  <a:close/>
                  <a:moveTo>
                    <a:pt x="338" y="290"/>
                  </a:moveTo>
                  <a:lnTo>
                    <a:pt x="352" y="288"/>
                  </a:lnTo>
                  <a:lnTo>
                    <a:pt x="352" y="288"/>
                  </a:lnTo>
                  <a:lnTo>
                    <a:pt x="352" y="292"/>
                  </a:lnTo>
                  <a:lnTo>
                    <a:pt x="354" y="294"/>
                  </a:lnTo>
                  <a:lnTo>
                    <a:pt x="358" y="296"/>
                  </a:lnTo>
                  <a:lnTo>
                    <a:pt x="362" y="296"/>
                  </a:lnTo>
                  <a:lnTo>
                    <a:pt x="362" y="296"/>
                  </a:lnTo>
                  <a:lnTo>
                    <a:pt x="368" y="294"/>
                  </a:lnTo>
                  <a:lnTo>
                    <a:pt x="368" y="294"/>
                  </a:lnTo>
                  <a:lnTo>
                    <a:pt x="370" y="292"/>
                  </a:lnTo>
                  <a:lnTo>
                    <a:pt x="370" y="290"/>
                  </a:lnTo>
                  <a:lnTo>
                    <a:pt x="370" y="290"/>
                  </a:lnTo>
                  <a:lnTo>
                    <a:pt x="370" y="288"/>
                  </a:lnTo>
                  <a:lnTo>
                    <a:pt x="370" y="288"/>
                  </a:lnTo>
                  <a:lnTo>
                    <a:pt x="366" y="286"/>
                  </a:lnTo>
                  <a:lnTo>
                    <a:pt x="366" y="286"/>
                  </a:lnTo>
                  <a:lnTo>
                    <a:pt x="352" y="282"/>
                  </a:lnTo>
                  <a:lnTo>
                    <a:pt x="346" y="278"/>
                  </a:lnTo>
                  <a:lnTo>
                    <a:pt x="346" y="278"/>
                  </a:lnTo>
                  <a:lnTo>
                    <a:pt x="342" y="272"/>
                  </a:lnTo>
                  <a:lnTo>
                    <a:pt x="340" y="264"/>
                  </a:lnTo>
                  <a:lnTo>
                    <a:pt x="340" y="264"/>
                  </a:lnTo>
                  <a:lnTo>
                    <a:pt x="342" y="258"/>
                  </a:lnTo>
                  <a:lnTo>
                    <a:pt x="346" y="252"/>
                  </a:lnTo>
                  <a:lnTo>
                    <a:pt x="346" y="252"/>
                  </a:lnTo>
                  <a:lnTo>
                    <a:pt x="352" y="248"/>
                  </a:lnTo>
                  <a:lnTo>
                    <a:pt x="360" y="248"/>
                  </a:lnTo>
                  <a:lnTo>
                    <a:pt x="360" y="248"/>
                  </a:lnTo>
                  <a:lnTo>
                    <a:pt x="368" y="248"/>
                  </a:lnTo>
                  <a:lnTo>
                    <a:pt x="374" y="250"/>
                  </a:lnTo>
                  <a:lnTo>
                    <a:pt x="374" y="250"/>
                  </a:lnTo>
                  <a:lnTo>
                    <a:pt x="380" y="256"/>
                  </a:lnTo>
                  <a:lnTo>
                    <a:pt x="382" y="262"/>
                  </a:lnTo>
                  <a:lnTo>
                    <a:pt x="370" y="266"/>
                  </a:lnTo>
                  <a:lnTo>
                    <a:pt x="370" y="266"/>
                  </a:lnTo>
                  <a:lnTo>
                    <a:pt x="366" y="260"/>
                  </a:lnTo>
                  <a:lnTo>
                    <a:pt x="360" y="258"/>
                  </a:lnTo>
                  <a:lnTo>
                    <a:pt x="360" y="258"/>
                  </a:lnTo>
                  <a:lnTo>
                    <a:pt x="354" y="260"/>
                  </a:lnTo>
                  <a:lnTo>
                    <a:pt x="354" y="260"/>
                  </a:lnTo>
                  <a:lnTo>
                    <a:pt x="352" y="262"/>
                  </a:lnTo>
                  <a:lnTo>
                    <a:pt x="352" y="262"/>
                  </a:lnTo>
                  <a:lnTo>
                    <a:pt x="354" y="266"/>
                  </a:lnTo>
                  <a:lnTo>
                    <a:pt x="354" y="266"/>
                  </a:lnTo>
                  <a:lnTo>
                    <a:pt x="366" y="270"/>
                  </a:lnTo>
                  <a:lnTo>
                    <a:pt x="366" y="270"/>
                  </a:lnTo>
                  <a:lnTo>
                    <a:pt x="374" y="274"/>
                  </a:lnTo>
                  <a:lnTo>
                    <a:pt x="380" y="278"/>
                  </a:lnTo>
                  <a:lnTo>
                    <a:pt x="380" y="278"/>
                  </a:lnTo>
                  <a:lnTo>
                    <a:pt x="382" y="282"/>
                  </a:lnTo>
                  <a:lnTo>
                    <a:pt x="384" y="288"/>
                  </a:lnTo>
                  <a:lnTo>
                    <a:pt x="384" y="288"/>
                  </a:lnTo>
                  <a:lnTo>
                    <a:pt x="382" y="296"/>
                  </a:lnTo>
                  <a:lnTo>
                    <a:pt x="378" y="302"/>
                  </a:lnTo>
                  <a:lnTo>
                    <a:pt x="378" y="302"/>
                  </a:lnTo>
                  <a:lnTo>
                    <a:pt x="370" y="306"/>
                  </a:lnTo>
                  <a:lnTo>
                    <a:pt x="362" y="308"/>
                  </a:lnTo>
                  <a:lnTo>
                    <a:pt x="362" y="308"/>
                  </a:lnTo>
                  <a:lnTo>
                    <a:pt x="354" y="306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2" y="298"/>
                  </a:lnTo>
                  <a:lnTo>
                    <a:pt x="338" y="290"/>
                  </a:lnTo>
                  <a:lnTo>
                    <a:pt x="338" y="29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椭圆 120"/>
            <p:cNvSpPr/>
            <p:nvPr/>
          </p:nvSpPr>
          <p:spPr>
            <a:xfrm>
              <a:off x="9208440" y="2623680"/>
              <a:ext cx="794880" cy="794880"/>
            </a:xfrm>
            <a:prstGeom prst="ellipse">
              <a:avLst/>
            </a:prstGeom>
            <a:noFill/>
            <a:ln w="6350">
              <a:solidFill>
                <a:srgbClr val="049fd9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2" name="组合 275"/>
          <p:cNvGrpSpPr/>
          <p:nvPr/>
        </p:nvGrpSpPr>
        <p:grpSpPr>
          <a:xfrm>
            <a:off x="9445680" y="4801680"/>
            <a:ext cx="203400" cy="396720"/>
            <a:chOff x="9445680" y="4801680"/>
            <a:chExt cx="203400" cy="396720"/>
          </a:xfrm>
        </p:grpSpPr>
        <p:sp>
          <p:nvSpPr>
            <p:cNvPr id="523" name="Freeform 114"/>
            <p:cNvSpPr/>
            <p:nvPr/>
          </p:nvSpPr>
          <p:spPr>
            <a:xfrm>
              <a:off x="9445680" y="4831560"/>
              <a:ext cx="129600" cy="86040"/>
            </a:xfrm>
            <a:custGeom>
              <a:avLst/>
              <a:gdLst/>
              <a:ahLst/>
              <a:rect l="l" t="t" r="r" b="b"/>
              <a:pathLst>
                <a:path w="747" h="496">
                  <a:moveTo>
                    <a:pt x="89" y="171"/>
                  </a:moveTo>
                  <a:lnTo>
                    <a:pt x="89" y="171"/>
                  </a:lnTo>
                  <a:cubicBezTo>
                    <a:pt x="89" y="173"/>
                    <a:pt x="88" y="174"/>
                    <a:pt x="88" y="175"/>
                  </a:cubicBezTo>
                  <a:cubicBezTo>
                    <a:pt x="71" y="217"/>
                    <a:pt x="81" y="222"/>
                    <a:pt x="91" y="227"/>
                  </a:cubicBezTo>
                  <a:cubicBezTo>
                    <a:pt x="131" y="247"/>
                    <a:pt x="493" y="404"/>
                    <a:pt x="529" y="418"/>
                  </a:cubicBezTo>
                  <a:lnTo>
                    <a:pt x="532" y="419"/>
                  </a:lnTo>
                  <a:cubicBezTo>
                    <a:pt x="546" y="425"/>
                    <a:pt x="557" y="429"/>
                    <a:pt x="566" y="429"/>
                  </a:cubicBezTo>
                  <a:cubicBezTo>
                    <a:pt x="570" y="429"/>
                    <a:pt x="580" y="429"/>
                    <a:pt x="600" y="409"/>
                  </a:cubicBezTo>
                  <a:cubicBezTo>
                    <a:pt x="608" y="401"/>
                    <a:pt x="616" y="393"/>
                    <a:pt x="624" y="386"/>
                  </a:cubicBezTo>
                  <a:cubicBezTo>
                    <a:pt x="636" y="375"/>
                    <a:pt x="655" y="357"/>
                    <a:pt x="657" y="350"/>
                  </a:cubicBezTo>
                  <a:cubicBezTo>
                    <a:pt x="658" y="348"/>
                    <a:pt x="658" y="347"/>
                    <a:pt x="658" y="346"/>
                  </a:cubicBezTo>
                  <a:cubicBezTo>
                    <a:pt x="660" y="337"/>
                    <a:pt x="662" y="330"/>
                    <a:pt x="664" y="323"/>
                  </a:cubicBezTo>
                  <a:cubicBezTo>
                    <a:pt x="665" y="318"/>
                    <a:pt x="667" y="312"/>
                    <a:pt x="668" y="308"/>
                  </a:cubicBezTo>
                  <a:cubicBezTo>
                    <a:pt x="666" y="307"/>
                    <a:pt x="664" y="306"/>
                    <a:pt x="661" y="304"/>
                  </a:cubicBezTo>
                  <a:cubicBezTo>
                    <a:pt x="649" y="298"/>
                    <a:pt x="599" y="276"/>
                    <a:pt x="537" y="247"/>
                  </a:cubicBezTo>
                  <a:cubicBezTo>
                    <a:pt x="404" y="185"/>
                    <a:pt x="221" y="101"/>
                    <a:pt x="183" y="81"/>
                  </a:cubicBezTo>
                  <a:cubicBezTo>
                    <a:pt x="160" y="69"/>
                    <a:pt x="148" y="67"/>
                    <a:pt x="142" y="67"/>
                  </a:cubicBezTo>
                  <a:cubicBezTo>
                    <a:pt x="139" y="67"/>
                    <a:pt x="136" y="67"/>
                    <a:pt x="127" y="76"/>
                  </a:cubicBezTo>
                  <a:cubicBezTo>
                    <a:pt x="119" y="84"/>
                    <a:pt x="102" y="129"/>
                    <a:pt x="89" y="171"/>
                  </a:cubicBezTo>
                  <a:close/>
                  <a:moveTo>
                    <a:pt x="566" y="496"/>
                  </a:moveTo>
                  <a:lnTo>
                    <a:pt x="566" y="496"/>
                  </a:lnTo>
                  <a:cubicBezTo>
                    <a:pt x="545" y="496"/>
                    <a:pt x="526" y="488"/>
                    <a:pt x="508" y="481"/>
                  </a:cubicBezTo>
                  <a:lnTo>
                    <a:pt x="505" y="480"/>
                  </a:lnTo>
                  <a:cubicBezTo>
                    <a:pt x="466" y="465"/>
                    <a:pt x="103" y="308"/>
                    <a:pt x="61" y="287"/>
                  </a:cubicBezTo>
                  <a:cubicBezTo>
                    <a:pt x="12" y="262"/>
                    <a:pt x="0" y="217"/>
                    <a:pt x="25" y="152"/>
                  </a:cubicBezTo>
                  <a:cubicBezTo>
                    <a:pt x="36" y="114"/>
                    <a:pt x="59" y="48"/>
                    <a:pt x="81" y="27"/>
                  </a:cubicBezTo>
                  <a:cubicBezTo>
                    <a:pt x="96" y="13"/>
                    <a:pt x="114" y="0"/>
                    <a:pt x="142" y="0"/>
                  </a:cubicBezTo>
                  <a:cubicBezTo>
                    <a:pt x="162" y="0"/>
                    <a:pt x="185" y="7"/>
                    <a:pt x="214" y="22"/>
                  </a:cubicBezTo>
                  <a:cubicBezTo>
                    <a:pt x="251" y="42"/>
                    <a:pt x="440" y="129"/>
                    <a:pt x="565" y="186"/>
                  </a:cubicBezTo>
                  <a:cubicBezTo>
                    <a:pt x="627" y="215"/>
                    <a:pt x="677" y="238"/>
                    <a:pt x="690" y="244"/>
                  </a:cubicBezTo>
                  <a:cubicBezTo>
                    <a:pt x="747" y="272"/>
                    <a:pt x="736" y="313"/>
                    <a:pt x="728" y="341"/>
                  </a:cubicBezTo>
                  <a:cubicBezTo>
                    <a:pt x="727" y="346"/>
                    <a:pt x="725" y="352"/>
                    <a:pt x="724" y="358"/>
                  </a:cubicBezTo>
                  <a:cubicBezTo>
                    <a:pt x="720" y="388"/>
                    <a:pt x="694" y="412"/>
                    <a:pt x="669" y="435"/>
                  </a:cubicBezTo>
                  <a:cubicBezTo>
                    <a:pt x="662" y="442"/>
                    <a:pt x="654" y="449"/>
                    <a:pt x="648" y="455"/>
                  </a:cubicBezTo>
                  <a:cubicBezTo>
                    <a:pt x="621" y="483"/>
                    <a:pt x="595" y="496"/>
                    <a:pt x="566" y="496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Freeform 115"/>
            <p:cNvSpPr/>
            <p:nvPr/>
          </p:nvSpPr>
          <p:spPr>
            <a:xfrm>
              <a:off x="9558000" y="4892760"/>
              <a:ext cx="51840" cy="181800"/>
            </a:xfrm>
            <a:custGeom>
              <a:avLst/>
              <a:gdLst/>
              <a:ahLst/>
              <a:rect l="l" t="t" r="r" b="b"/>
              <a:pathLst>
                <a:path w="300" h="1043">
                  <a:moveTo>
                    <a:pt x="267" y="1043"/>
                  </a:moveTo>
                  <a:lnTo>
                    <a:pt x="267" y="1043"/>
                  </a:lnTo>
                  <a:cubicBezTo>
                    <a:pt x="248" y="1043"/>
                    <a:pt x="234" y="1028"/>
                    <a:pt x="234" y="1010"/>
                  </a:cubicBezTo>
                  <a:lnTo>
                    <a:pt x="234" y="205"/>
                  </a:lnTo>
                  <a:cubicBezTo>
                    <a:pt x="221" y="182"/>
                    <a:pt x="126" y="119"/>
                    <a:pt x="24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217" y="91"/>
                    <a:pt x="300" y="156"/>
                    <a:pt x="300" y="202"/>
                  </a:cubicBezTo>
                  <a:lnTo>
                    <a:pt x="300" y="1010"/>
                  </a:lnTo>
                  <a:cubicBezTo>
                    <a:pt x="300" y="1028"/>
                    <a:pt x="285" y="1043"/>
                    <a:pt x="267" y="1043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Freeform 116"/>
            <p:cNvSpPr/>
            <p:nvPr/>
          </p:nvSpPr>
          <p:spPr>
            <a:xfrm>
              <a:off x="9453600" y="4843800"/>
              <a:ext cx="116640" cy="69480"/>
            </a:xfrm>
            <a:custGeom>
              <a:avLst/>
              <a:gdLst/>
              <a:ahLst/>
              <a:rect l="l" t="t" r="r" b="b"/>
              <a:pathLst>
                <a:path w="670" h="400">
                  <a:moveTo>
                    <a:pt x="579" y="400"/>
                  </a:moveTo>
                  <a:lnTo>
                    <a:pt x="579" y="400"/>
                  </a:lnTo>
                  <a:cubicBezTo>
                    <a:pt x="574" y="400"/>
                    <a:pt x="569" y="398"/>
                    <a:pt x="565" y="394"/>
                  </a:cubicBezTo>
                  <a:cubicBezTo>
                    <a:pt x="557" y="387"/>
                    <a:pt x="557" y="374"/>
                    <a:pt x="564" y="366"/>
                  </a:cubicBezTo>
                  <a:cubicBezTo>
                    <a:pt x="572" y="358"/>
                    <a:pt x="580" y="350"/>
                    <a:pt x="588" y="343"/>
                  </a:cubicBezTo>
                  <a:cubicBezTo>
                    <a:pt x="604" y="329"/>
                    <a:pt x="627" y="307"/>
                    <a:pt x="626" y="298"/>
                  </a:cubicBezTo>
                  <a:cubicBezTo>
                    <a:pt x="626" y="297"/>
                    <a:pt x="624" y="289"/>
                    <a:pt x="600" y="279"/>
                  </a:cubicBezTo>
                  <a:cubicBezTo>
                    <a:pt x="566" y="264"/>
                    <a:pt x="156" y="78"/>
                    <a:pt x="118" y="61"/>
                  </a:cubicBezTo>
                  <a:cubicBezTo>
                    <a:pt x="92" y="49"/>
                    <a:pt x="65" y="46"/>
                    <a:pt x="40" y="95"/>
                  </a:cubicBezTo>
                  <a:cubicBezTo>
                    <a:pt x="36" y="105"/>
                    <a:pt x="24" y="109"/>
                    <a:pt x="14" y="104"/>
                  </a:cubicBezTo>
                  <a:cubicBezTo>
                    <a:pt x="4" y="99"/>
                    <a:pt x="0" y="88"/>
                    <a:pt x="5" y="78"/>
                  </a:cubicBezTo>
                  <a:cubicBezTo>
                    <a:pt x="34" y="18"/>
                    <a:pt x="79" y="0"/>
                    <a:pt x="135" y="25"/>
                  </a:cubicBezTo>
                  <a:cubicBezTo>
                    <a:pt x="173" y="41"/>
                    <a:pt x="583" y="227"/>
                    <a:pt x="616" y="242"/>
                  </a:cubicBezTo>
                  <a:cubicBezTo>
                    <a:pt x="646" y="256"/>
                    <a:pt x="662" y="272"/>
                    <a:pt x="665" y="292"/>
                  </a:cubicBezTo>
                  <a:cubicBezTo>
                    <a:pt x="670" y="322"/>
                    <a:pt x="642" y="348"/>
                    <a:pt x="615" y="372"/>
                  </a:cubicBezTo>
                  <a:cubicBezTo>
                    <a:pt x="608" y="379"/>
                    <a:pt x="600" y="387"/>
                    <a:pt x="593" y="394"/>
                  </a:cubicBezTo>
                  <a:cubicBezTo>
                    <a:pt x="589" y="398"/>
                    <a:pt x="584" y="400"/>
                    <a:pt x="579" y="400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Freeform 117"/>
            <p:cNvSpPr/>
            <p:nvPr/>
          </p:nvSpPr>
          <p:spPr>
            <a:xfrm>
              <a:off x="9587520" y="5065200"/>
              <a:ext cx="33840" cy="109440"/>
            </a:xfrm>
            <a:custGeom>
              <a:avLst/>
              <a:gdLst/>
              <a:ahLst/>
              <a:rect l="l" t="t" r="r" b="b"/>
              <a:pathLst>
                <a:path w="197" h="629">
                  <a:moveTo>
                    <a:pt x="99" y="629"/>
                  </a:moveTo>
                  <a:lnTo>
                    <a:pt x="99" y="629"/>
                  </a:lnTo>
                  <a:cubicBezTo>
                    <a:pt x="45" y="629"/>
                    <a:pt x="0" y="585"/>
                    <a:pt x="0" y="530"/>
                  </a:cubicBezTo>
                  <a:lnTo>
                    <a:pt x="0" y="98"/>
                  </a:lnTo>
                  <a:cubicBezTo>
                    <a:pt x="0" y="44"/>
                    <a:pt x="45" y="0"/>
                    <a:pt x="99" y="0"/>
                  </a:cubicBezTo>
                  <a:cubicBezTo>
                    <a:pt x="153" y="0"/>
                    <a:pt x="197" y="44"/>
                    <a:pt x="197" y="98"/>
                  </a:cubicBezTo>
                  <a:lnTo>
                    <a:pt x="197" y="227"/>
                  </a:lnTo>
                  <a:cubicBezTo>
                    <a:pt x="197" y="246"/>
                    <a:pt x="182" y="261"/>
                    <a:pt x="164" y="261"/>
                  </a:cubicBezTo>
                  <a:cubicBezTo>
                    <a:pt x="146" y="261"/>
                    <a:pt x="131" y="246"/>
                    <a:pt x="131" y="227"/>
                  </a:cubicBezTo>
                  <a:lnTo>
                    <a:pt x="131" y="98"/>
                  </a:lnTo>
                  <a:cubicBezTo>
                    <a:pt x="131" y="81"/>
                    <a:pt x="116" y="67"/>
                    <a:pt x="99" y="67"/>
                  </a:cubicBezTo>
                  <a:cubicBezTo>
                    <a:pt x="81" y="67"/>
                    <a:pt x="67" y="81"/>
                    <a:pt x="67" y="98"/>
                  </a:cubicBezTo>
                  <a:lnTo>
                    <a:pt x="67" y="530"/>
                  </a:lnTo>
                  <a:cubicBezTo>
                    <a:pt x="67" y="548"/>
                    <a:pt x="81" y="562"/>
                    <a:pt x="99" y="562"/>
                  </a:cubicBezTo>
                  <a:cubicBezTo>
                    <a:pt x="116" y="562"/>
                    <a:pt x="131" y="548"/>
                    <a:pt x="131" y="530"/>
                  </a:cubicBezTo>
                  <a:lnTo>
                    <a:pt x="131" y="429"/>
                  </a:lnTo>
                  <a:cubicBezTo>
                    <a:pt x="131" y="411"/>
                    <a:pt x="146" y="396"/>
                    <a:pt x="164" y="396"/>
                  </a:cubicBezTo>
                  <a:cubicBezTo>
                    <a:pt x="182" y="396"/>
                    <a:pt x="197" y="411"/>
                    <a:pt x="197" y="429"/>
                  </a:cubicBezTo>
                  <a:lnTo>
                    <a:pt x="197" y="530"/>
                  </a:lnTo>
                  <a:cubicBezTo>
                    <a:pt x="197" y="585"/>
                    <a:pt x="153" y="629"/>
                    <a:pt x="99" y="629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Freeform 118"/>
            <p:cNvSpPr/>
            <p:nvPr/>
          </p:nvSpPr>
          <p:spPr>
            <a:xfrm>
              <a:off x="9555120" y="5141160"/>
              <a:ext cx="93960" cy="57240"/>
            </a:xfrm>
            <a:custGeom>
              <a:avLst/>
              <a:gdLst/>
              <a:ahLst/>
              <a:rect l="l" t="t" r="r" b="b"/>
              <a:pathLst>
                <a:path w="540" h="330">
                  <a:moveTo>
                    <a:pt x="287" y="330"/>
                  </a:moveTo>
                  <a:lnTo>
                    <a:pt x="287" y="330"/>
                  </a:lnTo>
                  <a:cubicBezTo>
                    <a:pt x="281" y="330"/>
                    <a:pt x="275" y="329"/>
                    <a:pt x="270" y="325"/>
                  </a:cubicBezTo>
                  <a:lnTo>
                    <a:pt x="16" y="168"/>
                  </a:lnTo>
                  <a:cubicBezTo>
                    <a:pt x="6" y="162"/>
                    <a:pt x="0" y="151"/>
                    <a:pt x="0" y="139"/>
                  </a:cubicBezTo>
                  <a:cubicBezTo>
                    <a:pt x="1" y="127"/>
                    <a:pt x="7" y="116"/>
                    <a:pt x="17" y="110"/>
                  </a:cubicBezTo>
                  <a:lnTo>
                    <a:pt x="201" y="9"/>
                  </a:lnTo>
                  <a:cubicBezTo>
                    <a:pt x="217" y="0"/>
                    <a:pt x="237" y="6"/>
                    <a:pt x="246" y="22"/>
                  </a:cubicBezTo>
                  <a:cubicBezTo>
                    <a:pt x="255" y="38"/>
                    <a:pt x="249" y="58"/>
                    <a:pt x="233" y="67"/>
                  </a:cubicBezTo>
                  <a:lnTo>
                    <a:pt x="99" y="141"/>
                  </a:lnTo>
                  <a:lnTo>
                    <a:pt x="288" y="258"/>
                  </a:lnTo>
                  <a:lnTo>
                    <a:pt x="440" y="166"/>
                  </a:lnTo>
                  <a:lnTo>
                    <a:pt x="331" y="104"/>
                  </a:lnTo>
                  <a:cubicBezTo>
                    <a:pt x="315" y="95"/>
                    <a:pt x="309" y="75"/>
                    <a:pt x="318" y="59"/>
                  </a:cubicBezTo>
                  <a:cubicBezTo>
                    <a:pt x="327" y="43"/>
                    <a:pt x="347" y="37"/>
                    <a:pt x="363" y="46"/>
                  </a:cubicBezTo>
                  <a:lnTo>
                    <a:pt x="523" y="136"/>
                  </a:lnTo>
                  <a:cubicBezTo>
                    <a:pt x="533" y="141"/>
                    <a:pt x="540" y="152"/>
                    <a:pt x="540" y="164"/>
                  </a:cubicBezTo>
                  <a:cubicBezTo>
                    <a:pt x="540" y="176"/>
                    <a:pt x="534" y="187"/>
                    <a:pt x="524" y="193"/>
                  </a:cubicBezTo>
                  <a:lnTo>
                    <a:pt x="305" y="326"/>
                  </a:lnTo>
                  <a:cubicBezTo>
                    <a:pt x="299" y="329"/>
                    <a:pt x="293" y="330"/>
                    <a:pt x="287" y="330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Freeform 119"/>
            <p:cNvSpPr/>
            <p:nvPr/>
          </p:nvSpPr>
          <p:spPr>
            <a:xfrm>
              <a:off x="9604080" y="5088960"/>
              <a:ext cx="23400" cy="24120"/>
            </a:xfrm>
            <a:custGeom>
              <a:avLst/>
              <a:gdLst/>
              <a:ahLst/>
              <a:rect l="l" t="t" r="r" b="b"/>
              <a:pathLst>
                <a:path w="138" h="138">
                  <a:moveTo>
                    <a:pt x="0" y="69"/>
                  </a:moveTo>
                  <a:lnTo>
                    <a:pt x="0" y="69"/>
                  </a:ln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9"/>
                  </a:cubicBezTo>
                  <a:cubicBezTo>
                    <a:pt x="138" y="107"/>
                    <a:pt x="107" y="138"/>
                    <a:pt x="69" y="138"/>
                  </a:cubicBezTo>
                  <a:cubicBezTo>
                    <a:pt x="31" y="138"/>
                    <a:pt x="0" y="107"/>
                    <a:pt x="0" y="69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Freeform 120"/>
            <p:cNvSpPr/>
            <p:nvPr/>
          </p:nvSpPr>
          <p:spPr>
            <a:xfrm>
              <a:off x="9604080" y="5126760"/>
              <a:ext cx="23400" cy="23400"/>
            </a:xfrm>
            <a:custGeom>
              <a:avLst/>
              <a:gdLst/>
              <a:ahLst/>
              <a:rect l="l" t="t" r="r" b="b"/>
              <a:pathLst>
                <a:path w="138" h="138">
                  <a:moveTo>
                    <a:pt x="0" y="69"/>
                  </a:moveTo>
                  <a:lnTo>
                    <a:pt x="0" y="69"/>
                  </a:ln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9"/>
                  </a:cubicBezTo>
                  <a:cubicBezTo>
                    <a:pt x="138" y="107"/>
                    <a:pt x="107" y="138"/>
                    <a:pt x="69" y="138"/>
                  </a:cubicBezTo>
                  <a:cubicBezTo>
                    <a:pt x="31" y="138"/>
                    <a:pt x="0" y="107"/>
                    <a:pt x="0" y="69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Freeform 121"/>
            <p:cNvSpPr/>
            <p:nvPr/>
          </p:nvSpPr>
          <p:spPr>
            <a:xfrm>
              <a:off x="9496440" y="4801680"/>
              <a:ext cx="80280" cy="47160"/>
            </a:xfrm>
            <a:custGeom>
              <a:avLst/>
              <a:gdLst/>
              <a:ahLst/>
              <a:rect l="l" t="t" r="r" b="b"/>
              <a:pathLst>
                <a:path w="462" h="272">
                  <a:moveTo>
                    <a:pt x="424" y="272"/>
                  </a:moveTo>
                  <a:lnTo>
                    <a:pt x="424" y="272"/>
                  </a:lnTo>
                  <a:cubicBezTo>
                    <a:pt x="411" y="272"/>
                    <a:pt x="398" y="263"/>
                    <a:pt x="393" y="250"/>
                  </a:cubicBezTo>
                  <a:cubicBezTo>
                    <a:pt x="368" y="183"/>
                    <a:pt x="318" y="130"/>
                    <a:pt x="254" y="100"/>
                  </a:cubicBezTo>
                  <a:cubicBezTo>
                    <a:pt x="189" y="71"/>
                    <a:pt x="116" y="68"/>
                    <a:pt x="49" y="93"/>
                  </a:cubicBezTo>
                  <a:cubicBezTo>
                    <a:pt x="32" y="100"/>
                    <a:pt x="13" y="91"/>
                    <a:pt x="6" y="74"/>
                  </a:cubicBezTo>
                  <a:cubicBezTo>
                    <a:pt x="0" y="56"/>
                    <a:pt x="9" y="37"/>
                    <a:pt x="26" y="31"/>
                  </a:cubicBezTo>
                  <a:cubicBezTo>
                    <a:pt x="109" y="0"/>
                    <a:pt x="200" y="3"/>
                    <a:pt x="281" y="40"/>
                  </a:cubicBezTo>
                  <a:cubicBezTo>
                    <a:pt x="362" y="77"/>
                    <a:pt x="424" y="143"/>
                    <a:pt x="455" y="227"/>
                  </a:cubicBezTo>
                  <a:cubicBezTo>
                    <a:pt x="462" y="244"/>
                    <a:pt x="453" y="263"/>
                    <a:pt x="436" y="270"/>
                  </a:cubicBezTo>
                  <a:cubicBezTo>
                    <a:pt x="432" y="271"/>
                    <a:pt x="428" y="272"/>
                    <a:pt x="424" y="272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Freeform 122"/>
            <p:cNvSpPr/>
            <p:nvPr/>
          </p:nvSpPr>
          <p:spPr>
            <a:xfrm>
              <a:off x="9511200" y="4826160"/>
              <a:ext cx="39960" cy="25920"/>
            </a:xfrm>
            <a:custGeom>
              <a:avLst/>
              <a:gdLst/>
              <a:ahLst/>
              <a:rect l="l" t="t" r="r" b="b"/>
              <a:pathLst>
                <a:path w="228" h="148">
                  <a:moveTo>
                    <a:pt x="190" y="148"/>
                  </a:moveTo>
                  <a:lnTo>
                    <a:pt x="190" y="148"/>
                  </a:lnTo>
                  <a:cubicBezTo>
                    <a:pt x="177" y="148"/>
                    <a:pt x="164" y="140"/>
                    <a:pt x="159" y="126"/>
                  </a:cubicBezTo>
                  <a:cubicBezTo>
                    <a:pt x="151" y="105"/>
                    <a:pt x="135" y="88"/>
                    <a:pt x="115" y="79"/>
                  </a:cubicBezTo>
                  <a:cubicBezTo>
                    <a:pt x="94" y="69"/>
                    <a:pt x="71" y="68"/>
                    <a:pt x="49" y="76"/>
                  </a:cubicBezTo>
                  <a:cubicBezTo>
                    <a:pt x="32" y="83"/>
                    <a:pt x="13" y="74"/>
                    <a:pt x="6" y="57"/>
                  </a:cubicBezTo>
                  <a:cubicBezTo>
                    <a:pt x="0" y="39"/>
                    <a:pt x="9" y="20"/>
                    <a:pt x="26" y="14"/>
                  </a:cubicBezTo>
                  <a:cubicBezTo>
                    <a:pt x="64" y="0"/>
                    <a:pt x="105" y="1"/>
                    <a:pt x="142" y="18"/>
                  </a:cubicBezTo>
                  <a:cubicBezTo>
                    <a:pt x="179" y="35"/>
                    <a:pt x="207" y="65"/>
                    <a:pt x="222" y="103"/>
                  </a:cubicBezTo>
                  <a:cubicBezTo>
                    <a:pt x="228" y="120"/>
                    <a:pt x="219" y="139"/>
                    <a:pt x="202" y="146"/>
                  </a:cubicBezTo>
                  <a:cubicBezTo>
                    <a:pt x="198" y="147"/>
                    <a:pt x="194" y="148"/>
                    <a:pt x="190" y="148"/>
                  </a:cubicBezTo>
                  <a:close/>
                </a:path>
              </a:pathLst>
            </a:custGeom>
            <a:solidFill>
              <a:srgbClr val="1aab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2" name="圆角矩形 131"/>
          <p:cNvSpPr/>
          <p:nvPr/>
        </p:nvSpPr>
        <p:spPr>
          <a:xfrm>
            <a:off x="10357560" y="1149480"/>
            <a:ext cx="1744560" cy="673200"/>
          </a:xfrm>
          <a:prstGeom prst="roundRect">
            <a:avLst>
              <a:gd name="adj" fmla="val 19553"/>
            </a:avLst>
          </a:prstGeom>
          <a:solidFill>
            <a:srgbClr val="bee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zh-CN" sz="1600" spc="-1" strike="noStrike">
                <a:solidFill>
                  <a:srgbClr val="1d1d1a"/>
                </a:solidFill>
                <a:latin typeface="Candara"/>
                <a:ea typeface="方正兰亭黑简体"/>
              </a:rPr>
              <a:t>行业物联网平台：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600" spc="-1" strike="noStrike">
                <a:solidFill>
                  <a:srgbClr val="1d1d1a"/>
                </a:solidFill>
                <a:latin typeface="Candara"/>
                <a:ea typeface="方正兰亭黑简体"/>
              </a:rPr>
              <a:t>数据消费者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3" name="圆角矩形 132"/>
          <p:cNvSpPr/>
          <p:nvPr/>
        </p:nvSpPr>
        <p:spPr>
          <a:xfrm>
            <a:off x="10357560" y="4677120"/>
            <a:ext cx="1736640" cy="860760"/>
          </a:xfrm>
          <a:prstGeom prst="roundRect">
            <a:avLst>
              <a:gd name="adj" fmla="val 19553"/>
            </a:avLst>
          </a:prstGeom>
          <a:solidFill>
            <a:srgbClr val="ffe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1d1d1a"/>
                </a:solidFill>
                <a:latin typeface="Candara"/>
                <a:ea typeface="方正兰亭黑简体"/>
              </a:rPr>
              <a:t>行业终端：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1d1d1a"/>
                </a:solidFill>
                <a:latin typeface="Candara"/>
                <a:ea typeface="方正兰亭黑简体"/>
              </a:rPr>
              <a:t>数据生产者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534" name="图片 133" descr=""/>
          <p:cNvPicPr/>
          <p:nvPr/>
        </p:nvPicPr>
        <p:blipFill>
          <a:blip r:embed="rId1"/>
          <a:srcRect l="0" t="23640" r="0" b="6419"/>
          <a:stretch/>
        </p:blipFill>
        <p:spPr>
          <a:xfrm>
            <a:off x="2120760" y="910080"/>
            <a:ext cx="5841000" cy="862560"/>
          </a:xfrm>
          <a:prstGeom prst="rect">
            <a:avLst/>
          </a:prstGeom>
          <a:ln w="0">
            <a:noFill/>
          </a:ln>
        </p:spPr>
      </p:pic>
      <p:sp>
        <p:nvSpPr>
          <p:cNvPr id="535" name="矩形 134"/>
          <p:cNvSpPr/>
          <p:nvPr/>
        </p:nvSpPr>
        <p:spPr>
          <a:xfrm>
            <a:off x="461160" y="2042280"/>
            <a:ext cx="8366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森林防火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水利监测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6" name="矩形 135"/>
          <p:cNvSpPr/>
          <p:nvPr/>
        </p:nvSpPr>
        <p:spPr>
          <a:xfrm>
            <a:off x="2030400" y="2042280"/>
            <a:ext cx="13381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路口信号灯调优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楼宇控制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7" name="矩形 136"/>
          <p:cNvSpPr/>
          <p:nvPr/>
        </p:nvSpPr>
        <p:spPr>
          <a:xfrm>
            <a:off x="3712680" y="2006280"/>
            <a:ext cx="13381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梯联网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工业制造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矩形 137"/>
          <p:cNvSpPr/>
          <p:nvPr/>
        </p:nvSpPr>
        <p:spPr>
          <a:xfrm>
            <a:off x="93960" y="2957040"/>
            <a:ext cx="383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600" spc="-1" strike="noStrike">
                <a:solidFill>
                  <a:srgbClr val="1d1d1a"/>
                </a:solidFill>
                <a:latin typeface="Candara"/>
                <a:ea typeface="方正兰亭黑简体"/>
              </a:rPr>
              <a:t>边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9" name="矩形 138"/>
          <p:cNvSpPr/>
          <p:nvPr/>
        </p:nvSpPr>
        <p:spPr>
          <a:xfrm>
            <a:off x="93960" y="4704480"/>
            <a:ext cx="383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600" spc="-1" strike="noStrike">
                <a:solidFill>
                  <a:srgbClr val="1d1d1a"/>
                </a:solidFill>
                <a:latin typeface="Candara"/>
                <a:ea typeface="方正兰亭黑简体"/>
              </a:rPr>
              <a:t>端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540" name="图片 89" descr=""/>
          <p:cNvPicPr/>
          <p:nvPr/>
        </p:nvPicPr>
        <p:blipFill>
          <a:blip r:embed="rId2"/>
          <a:stretch/>
        </p:blipFill>
        <p:spPr>
          <a:xfrm>
            <a:off x="4469760" y="4199400"/>
            <a:ext cx="1706040" cy="441000"/>
          </a:xfrm>
          <a:prstGeom prst="rect">
            <a:avLst/>
          </a:prstGeom>
          <a:ln w="0">
            <a:noFill/>
          </a:ln>
        </p:spPr>
      </p:pic>
      <p:pic>
        <p:nvPicPr>
          <p:cNvPr id="541" name="图片 33" descr="C:/Users/coolzlay/AppData/Local/Temp/picturecompress_20210816131306/output_2.pngoutput_2"/>
          <p:cNvPicPr/>
          <p:nvPr/>
        </p:nvPicPr>
        <p:blipFill>
          <a:blip r:embed="rId3"/>
          <a:stretch/>
        </p:blipFill>
        <p:spPr>
          <a:xfrm>
            <a:off x="4903560" y="5269680"/>
            <a:ext cx="952920" cy="268200"/>
          </a:xfrm>
          <a:prstGeom prst="rect">
            <a:avLst/>
          </a:prstGeom>
          <a:ln w="0">
            <a:noFill/>
          </a:ln>
        </p:spPr>
      </p:pic>
      <p:pic>
        <p:nvPicPr>
          <p:cNvPr id="542" name="图片 33" descr="C:/Users/coolzlay/AppData/Local/Temp/picturecompress_20210816131306/output_2.pngoutput_2"/>
          <p:cNvPicPr/>
          <p:nvPr/>
        </p:nvPicPr>
        <p:blipFill>
          <a:blip r:embed="rId4"/>
          <a:stretch/>
        </p:blipFill>
        <p:spPr>
          <a:xfrm>
            <a:off x="4846320" y="4306320"/>
            <a:ext cx="952920" cy="268200"/>
          </a:xfrm>
          <a:prstGeom prst="rect">
            <a:avLst/>
          </a:prstGeom>
          <a:ln w="0">
            <a:noFill/>
          </a:ln>
        </p:spPr>
      </p:pic>
      <p:sp>
        <p:nvSpPr>
          <p:cNvPr id="543" name="矩形 142"/>
          <p:cNvSpPr/>
          <p:nvPr/>
        </p:nvSpPr>
        <p:spPr>
          <a:xfrm>
            <a:off x="5497200" y="2006280"/>
            <a:ext cx="13381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安监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水利监控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4" name="矩形 143"/>
          <p:cNvSpPr/>
          <p:nvPr/>
        </p:nvSpPr>
        <p:spPr>
          <a:xfrm>
            <a:off x="7242480" y="2006280"/>
            <a:ext cx="13381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电力配网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矩形 144"/>
          <p:cNvSpPr/>
          <p:nvPr/>
        </p:nvSpPr>
        <p:spPr>
          <a:xfrm>
            <a:off x="8898120" y="2006280"/>
            <a:ext cx="13381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000000"/>
                </a:solidFill>
                <a:latin typeface="Candara"/>
                <a:ea typeface="方正兰亭黑简体"/>
              </a:rPr>
              <a:t>充电桩计费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6" name="文本框 146"/>
          <p:cNvSpPr/>
          <p:nvPr/>
        </p:nvSpPr>
        <p:spPr>
          <a:xfrm>
            <a:off x="2234160" y="5687640"/>
            <a:ext cx="7381800" cy="95940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行业物联方案中，目前存在的主要问题：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终端侧：存在国产化、自主可控；智能化改造等诉求；端侧通信安全、可靠性能力缺失；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物联网能力缺失；边端联动能力缺失；物联安全能力缺失；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Line 1"/>
          <p:cNvSpPr/>
          <p:nvPr/>
        </p:nvSpPr>
        <p:spPr>
          <a:xfrm>
            <a:off x="325440" y="675360"/>
            <a:ext cx="11680920" cy="1800"/>
          </a:xfrm>
          <a:prstGeom prst="line">
            <a:avLst/>
          </a:prstGeom>
          <a:ln w="1905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TextBox 15"/>
          <p:cNvSpPr/>
          <p:nvPr/>
        </p:nvSpPr>
        <p:spPr>
          <a:xfrm>
            <a:off x="360720" y="229320"/>
            <a:ext cx="4283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XXX SIG </a:t>
            </a:r>
            <a:r>
              <a:rPr b="0" lang="zh-CN" sz="2400" spc="-1" strike="noStrike">
                <a:solidFill>
                  <a:srgbClr val="000000"/>
                </a:solidFill>
                <a:latin typeface="Candara"/>
              </a:rPr>
              <a:t>工作目标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549" name="组合 145"/>
          <p:cNvGrpSpPr/>
          <p:nvPr/>
        </p:nvGrpSpPr>
        <p:grpSpPr>
          <a:xfrm>
            <a:off x="3361680" y="1290240"/>
            <a:ext cx="4933800" cy="4906080"/>
            <a:chOff x="3361680" y="1290240"/>
            <a:chExt cx="4933800" cy="4906080"/>
          </a:xfrm>
        </p:grpSpPr>
        <p:sp>
          <p:nvSpPr>
            <p:cNvPr id="550" name="空心弧 147"/>
            <p:cNvSpPr/>
            <p:nvPr/>
          </p:nvSpPr>
          <p:spPr>
            <a:xfrm>
              <a:off x="4068720" y="2003040"/>
              <a:ext cx="3502080" cy="3458160"/>
            </a:xfrm>
            <a:prstGeom prst="blockArc">
              <a:avLst>
                <a:gd name="adj1" fmla="val 14236686"/>
                <a:gd name="adj2" fmla="val 18225628"/>
                <a:gd name="adj3" fmla="val 7553"/>
              </a:avLst>
            </a:prstGeom>
            <a:noFill/>
            <a:ln w="12700">
              <a:solidFill>
                <a:srgbClr val="c7000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空心弧 148"/>
            <p:cNvSpPr/>
            <p:nvPr/>
          </p:nvSpPr>
          <p:spPr>
            <a:xfrm>
              <a:off x="4075920" y="2008440"/>
              <a:ext cx="3502080" cy="3458160"/>
            </a:xfrm>
            <a:prstGeom prst="blockArc">
              <a:avLst>
                <a:gd name="adj1" fmla="val 10070580"/>
                <a:gd name="adj2" fmla="val 13959790"/>
                <a:gd name="adj3" fmla="val 7174"/>
              </a:avLst>
            </a:prstGeom>
            <a:noFill/>
            <a:ln w="12700">
              <a:solidFill>
                <a:srgbClr val="c7000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空心弧 149"/>
            <p:cNvSpPr/>
            <p:nvPr/>
          </p:nvSpPr>
          <p:spPr>
            <a:xfrm flipH="1">
              <a:off x="4081680" y="2014200"/>
              <a:ext cx="3502080" cy="3458160"/>
            </a:xfrm>
            <a:prstGeom prst="blockArc">
              <a:avLst>
                <a:gd name="adj1" fmla="val 10060375"/>
                <a:gd name="adj2" fmla="val 13982058"/>
                <a:gd name="adj3" fmla="val 7733"/>
              </a:avLst>
            </a:prstGeom>
            <a:noFill/>
            <a:ln w="12700">
              <a:solidFill>
                <a:srgbClr val="c7000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空心弧 150"/>
            <p:cNvSpPr/>
            <p:nvPr/>
          </p:nvSpPr>
          <p:spPr>
            <a:xfrm rot="8352000">
              <a:off x="4065840" y="2014200"/>
              <a:ext cx="3502080" cy="3458160"/>
            </a:xfrm>
            <a:prstGeom prst="blockArc">
              <a:avLst>
                <a:gd name="adj1" fmla="val 14226905"/>
                <a:gd name="adj2" fmla="val 18500135"/>
                <a:gd name="adj3" fmla="val 7414"/>
              </a:avLst>
            </a:prstGeom>
            <a:noFill/>
            <a:ln w="12700">
              <a:solidFill>
                <a:srgbClr val="c7000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空心弧 151"/>
            <p:cNvSpPr/>
            <p:nvPr/>
          </p:nvSpPr>
          <p:spPr>
            <a:xfrm rot="13128600">
              <a:off x="4096440" y="2019960"/>
              <a:ext cx="3502080" cy="3458160"/>
            </a:xfrm>
            <a:prstGeom prst="blockArc">
              <a:avLst>
                <a:gd name="adj1" fmla="val 13999299"/>
                <a:gd name="adj2" fmla="val 18289601"/>
                <a:gd name="adj3" fmla="val 7659"/>
              </a:avLst>
            </a:prstGeom>
            <a:noFill/>
            <a:ln w="12700">
              <a:solidFill>
                <a:srgbClr val="c7000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5" name="组合 152"/>
          <p:cNvGrpSpPr/>
          <p:nvPr/>
        </p:nvGrpSpPr>
        <p:grpSpPr>
          <a:xfrm>
            <a:off x="3702600" y="1626480"/>
            <a:ext cx="4251960" cy="4228560"/>
            <a:chOff x="3702600" y="1626480"/>
            <a:chExt cx="4251960" cy="4228560"/>
          </a:xfrm>
        </p:grpSpPr>
        <p:sp>
          <p:nvSpPr>
            <p:cNvPr id="556" name="空心弧 153"/>
            <p:cNvSpPr/>
            <p:nvPr/>
          </p:nvSpPr>
          <p:spPr>
            <a:xfrm>
              <a:off x="4312080" y="2240640"/>
              <a:ext cx="3017520" cy="2981160"/>
            </a:xfrm>
            <a:prstGeom prst="blockArc">
              <a:avLst>
                <a:gd name="adj1" fmla="val 14209653"/>
                <a:gd name="adj2" fmla="val 18250602"/>
                <a:gd name="adj3" fmla="val 7513"/>
              </a:avLst>
            </a:prstGeom>
            <a:solidFill>
              <a:srgbClr val="c7000b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空心弧 154"/>
            <p:cNvSpPr/>
            <p:nvPr/>
          </p:nvSpPr>
          <p:spPr>
            <a:xfrm>
              <a:off x="4318200" y="2245320"/>
              <a:ext cx="3017520" cy="2981160"/>
            </a:xfrm>
            <a:prstGeom prst="blockArc">
              <a:avLst>
                <a:gd name="adj1" fmla="val 10038400"/>
                <a:gd name="adj2" fmla="val 13984362"/>
                <a:gd name="adj3" fmla="val 7231"/>
              </a:avLst>
            </a:prstGeom>
            <a:solidFill>
              <a:srgbClr val="ed952d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空心弧 155"/>
            <p:cNvSpPr/>
            <p:nvPr/>
          </p:nvSpPr>
          <p:spPr>
            <a:xfrm flipH="1">
              <a:off x="4323240" y="2250000"/>
              <a:ext cx="3017520" cy="2981160"/>
            </a:xfrm>
            <a:prstGeom prst="blockArc">
              <a:avLst>
                <a:gd name="adj1" fmla="val 10038400"/>
                <a:gd name="adj2" fmla="val 13984362"/>
                <a:gd name="adj3" fmla="val 7231"/>
              </a:avLst>
            </a:prstGeom>
            <a:solidFill>
              <a:srgbClr val="ffda1a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空心弧 156"/>
            <p:cNvSpPr/>
            <p:nvPr/>
          </p:nvSpPr>
          <p:spPr>
            <a:xfrm rot="8352000">
              <a:off x="4309560" y="2250000"/>
              <a:ext cx="3017520" cy="2981160"/>
            </a:xfrm>
            <a:prstGeom prst="blockArc">
              <a:avLst>
                <a:gd name="adj1" fmla="val 14209653"/>
                <a:gd name="adj2" fmla="val 18511807"/>
                <a:gd name="adj3" fmla="val 7280"/>
              </a:avLst>
            </a:prstGeom>
            <a:solidFill>
              <a:srgbClr val="595757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空心弧 157"/>
            <p:cNvSpPr/>
            <p:nvPr/>
          </p:nvSpPr>
          <p:spPr>
            <a:xfrm rot="13128600">
              <a:off x="4335840" y="2255040"/>
              <a:ext cx="3017520" cy="2981160"/>
            </a:xfrm>
            <a:prstGeom prst="blockArc">
              <a:avLst>
                <a:gd name="adj1" fmla="val 13980167"/>
                <a:gd name="adj2" fmla="val 18300452"/>
                <a:gd name="adj3" fmla="val 7698"/>
              </a:avLst>
            </a:prstGeom>
            <a:solidFill>
              <a:srgbClr val="d7005b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1" name="椭圆 158"/>
          <p:cNvSpPr/>
          <p:nvPr/>
        </p:nvSpPr>
        <p:spPr>
          <a:xfrm>
            <a:off x="5505480" y="1792080"/>
            <a:ext cx="612720" cy="602640"/>
          </a:xfrm>
          <a:prstGeom prst="ellipse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Shape 273"/>
          <p:cNvSpPr/>
          <p:nvPr/>
        </p:nvSpPr>
        <p:spPr>
          <a:xfrm>
            <a:off x="1053000" y="4797000"/>
            <a:ext cx="3386160" cy="415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2320" rIns="22320" tIns="22320" bIns="2232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zh-CN" sz="1800" spc="-1" strike="noStrike">
                <a:solidFill>
                  <a:srgbClr val="c00000"/>
                </a:solidFill>
                <a:latin typeface="微软雅黑"/>
                <a:ea typeface="微软雅黑"/>
              </a:rPr>
              <a:t>立标准：</a:t>
            </a:r>
            <a:r>
              <a:rPr b="1" lang="zh-CN" sz="1400" spc="-1" strike="noStrike">
                <a:solidFill>
                  <a:srgbClr val="c00000"/>
                </a:solidFill>
                <a:latin typeface="微软雅黑"/>
                <a:ea typeface="微软雅黑"/>
              </a:rPr>
              <a:t>将</a:t>
            </a:r>
            <a:r>
              <a:rPr b="1" lang="en-US" sz="1400" spc="-1" strike="noStrike">
                <a:solidFill>
                  <a:srgbClr val="c00000"/>
                </a:solidFill>
                <a:latin typeface="微软雅黑"/>
                <a:ea typeface="微软雅黑"/>
              </a:rPr>
              <a:t>OH</a:t>
            </a:r>
            <a:r>
              <a:rPr b="1" lang="zh-CN" sz="1400" spc="-1" strike="noStrike">
                <a:solidFill>
                  <a:srgbClr val="c00000"/>
                </a:solidFill>
                <a:latin typeface="微软雅黑"/>
                <a:ea typeface="微软雅黑"/>
              </a:rPr>
              <a:t>特性能力，导入规范标准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3" name="Shape 274"/>
          <p:cNvSpPr/>
          <p:nvPr/>
        </p:nvSpPr>
        <p:spPr>
          <a:xfrm>
            <a:off x="4291560" y="764640"/>
            <a:ext cx="2833200" cy="415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2320" rIns="22320" tIns="22320" bIns="2232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zh-CN" sz="1800" spc="-1" strike="noStrike">
                <a:solidFill>
                  <a:srgbClr val="c00000"/>
                </a:solidFill>
                <a:latin typeface="微软雅黑"/>
                <a:ea typeface="微软雅黑"/>
              </a:rPr>
              <a:t>工作目标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Shape 276"/>
          <p:cNvSpPr/>
          <p:nvPr/>
        </p:nvSpPr>
        <p:spPr>
          <a:xfrm>
            <a:off x="7664760" y="4745520"/>
            <a:ext cx="3805920" cy="415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2320" rIns="22320" tIns="22320" bIns="2232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zh-CN" sz="1800" spc="-1" strike="noStrike">
                <a:solidFill>
                  <a:srgbClr val="c00000"/>
                </a:solidFill>
                <a:latin typeface="微软雅黑"/>
                <a:ea typeface="微软雅黑"/>
              </a:rPr>
              <a:t>建生态：</a:t>
            </a:r>
            <a:r>
              <a:rPr b="1" lang="zh-CN" sz="1400" spc="-1" strike="noStrike">
                <a:solidFill>
                  <a:srgbClr val="c00000"/>
                </a:solidFill>
                <a:latin typeface="微软雅黑"/>
                <a:ea typeface="微软雅黑"/>
              </a:rPr>
              <a:t>与生态伙伴一起，实现物联创新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5" name="Shape 280"/>
          <p:cNvSpPr/>
          <p:nvPr/>
        </p:nvSpPr>
        <p:spPr>
          <a:xfrm>
            <a:off x="7966440" y="2722680"/>
            <a:ext cx="3288600" cy="405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2320" rIns="22320" tIns="22320" bIns="2232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zh-CN" sz="1800" spc="-1" strike="noStrike">
                <a:solidFill>
                  <a:srgbClr val="c00000"/>
                </a:solidFill>
                <a:latin typeface="微软雅黑"/>
                <a:ea typeface="微软雅黑"/>
              </a:rPr>
              <a:t>补能力：</a:t>
            </a:r>
            <a:r>
              <a:rPr b="1" lang="zh-CN" sz="1400" spc="-1" strike="noStrike">
                <a:solidFill>
                  <a:srgbClr val="c00000"/>
                </a:solidFill>
                <a:latin typeface="微软雅黑"/>
                <a:ea typeface="微软雅黑"/>
              </a:rPr>
              <a:t>补齐行业物联关键特性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6" name="直接连接符 163"/>
          <p:cNvSpPr/>
          <p:nvPr/>
        </p:nvSpPr>
        <p:spPr>
          <a:xfrm>
            <a:off x="882720" y="5221800"/>
            <a:ext cx="3058560" cy="0"/>
          </a:xfrm>
          <a:prstGeom prst="line">
            <a:avLst/>
          </a:prstGeom>
          <a:ln w="12700">
            <a:solidFill>
              <a:srgbClr val="c7000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弧形 164"/>
          <p:cNvSpPr/>
          <p:nvPr/>
        </p:nvSpPr>
        <p:spPr>
          <a:xfrm>
            <a:off x="5505480" y="1774080"/>
            <a:ext cx="612720" cy="602640"/>
          </a:xfrm>
          <a:prstGeom prst="arc">
            <a:avLst>
              <a:gd name="adj1" fmla="val 11262650"/>
              <a:gd name="adj2" fmla="val 21134637"/>
            </a:avLst>
          </a:prstGeom>
          <a:noFill/>
          <a:ln w="12700">
            <a:solidFill>
              <a:srgbClr val="c7000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椭圆 165"/>
          <p:cNvSpPr/>
          <p:nvPr/>
        </p:nvSpPr>
        <p:spPr>
          <a:xfrm rot="12894000">
            <a:off x="4433400" y="4680000"/>
            <a:ext cx="612720" cy="602640"/>
          </a:xfrm>
          <a:prstGeom prst="ellipse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弧形 166"/>
          <p:cNvSpPr/>
          <p:nvPr/>
        </p:nvSpPr>
        <p:spPr>
          <a:xfrm rot="12894000">
            <a:off x="4433400" y="4667040"/>
            <a:ext cx="612720" cy="602640"/>
          </a:xfrm>
          <a:prstGeom prst="arc">
            <a:avLst>
              <a:gd name="adj1" fmla="val 11909647"/>
              <a:gd name="adj2" fmla="val 21134637"/>
            </a:avLst>
          </a:prstGeom>
          <a:noFill/>
          <a:ln w="12700">
            <a:solidFill>
              <a:srgbClr val="c7000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椭圆 167"/>
          <p:cNvSpPr/>
          <p:nvPr/>
        </p:nvSpPr>
        <p:spPr>
          <a:xfrm rot="12894000">
            <a:off x="6662160" y="4650840"/>
            <a:ext cx="612720" cy="602640"/>
          </a:xfrm>
          <a:prstGeom prst="ellipse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弧形 168"/>
          <p:cNvSpPr/>
          <p:nvPr/>
        </p:nvSpPr>
        <p:spPr>
          <a:xfrm rot="7839600">
            <a:off x="6662880" y="4632480"/>
            <a:ext cx="602640" cy="612720"/>
          </a:xfrm>
          <a:prstGeom prst="arc">
            <a:avLst>
              <a:gd name="adj1" fmla="val 11909647"/>
              <a:gd name="adj2" fmla="val 21342502"/>
            </a:avLst>
          </a:prstGeom>
          <a:noFill/>
          <a:ln w="12700">
            <a:solidFill>
              <a:srgbClr val="c7000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椭圆 169"/>
          <p:cNvSpPr/>
          <p:nvPr/>
        </p:nvSpPr>
        <p:spPr>
          <a:xfrm rot="12894000">
            <a:off x="7066080" y="2822400"/>
            <a:ext cx="612720" cy="602640"/>
          </a:xfrm>
          <a:prstGeom prst="ellipse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弧形 170"/>
          <p:cNvSpPr/>
          <p:nvPr/>
        </p:nvSpPr>
        <p:spPr>
          <a:xfrm rot="7839600">
            <a:off x="7075080" y="2802240"/>
            <a:ext cx="602640" cy="612720"/>
          </a:xfrm>
          <a:prstGeom prst="arc">
            <a:avLst>
              <a:gd name="adj1" fmla="val 7681220"/>
              <a:gd name="adj2" fmla="val 17354353"/>
            </a:avLst>
          </a:prstGeom>
          <a:noFill/>
          <a:ln w="12700">
            <a:solidFill>
              <a:srgbClr val="c7000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直接连接符 171"/>
          <p:cNvSpPr/>
          <p:nvPr/>
        </p:nvSpPr>
        <p:spPr>
          <a:xfrm>
            <a:off x="1206000" y="3136320"/>
            <a:ext cx="2605320" cy="360"/>
          </a:xfrm>
          <a:prstGeom prst="line">
            <a:avLst/>
          </a:prstGeom>
          <a:ln w="12700">
            <a:solidFill>
              <a:srgbClr val="c7000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直接连接符 172"/>
          <p:cNvSpPr/>
          <p:nvPr/>
        </p:nvSpPr>
        <p:spPr>
          <a:xfrm>
            <a:off x="4879440" y="1190880"/>
            <a:ext cx="1732680" cy="360"/>
          </a:xfrm>
          <a:prstGeom prst="line">
            <a:avLst/>
          </a:prstGeom>
          <a:ln w="12700">
            <a:solidFill>
              <a:srgbClr val="c7000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直接连接符 173"/>
          <p:cNvSpPr/>
          <p:nvPr/>
        </p:nvSpPr>
        <p:spPr>
          <a:xfrm>
            <a:off x="7746480" y="3124440"/>
            <a:ext cx="2849760" cy="360"/>
          </a:xfrm>
          <a:prstGeom prst="line">
            <a:avLst/>
          </a:prstGeom>
          <a:ln w="12700">
            <a:solidFill>
              <a:srgbClr val="c7000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直接连接符 174"/>
          <p:cNvSpPr/>
          <p:nvPr/>
        </p:nvSpPr>
        <p:spPr>
          <a:xfrm>
            <a:off x="7467840" y="5167080"/>
            <a:ext cx="3540960" cy="360"/>
          </a:xfrm>
          <a:prstGeom prst="line">
            <a:avLst/>
          </a:prstGeom>
          <a:ln w="12700">
            <a:solidFill>
              <a:srgbClr val="c7000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矩形 175"/>
          <p:cNvSpPr/>
          <p:nvPr/>
        </p:nvSpPr>
        <p:spPr>
          <a:xfrm>
            <a:off x="1206360" y="2801520"/>
            <a:ext cx="81000" cy="250560"/>
          </a:xfrm>
          <a:prstGeom prst="rect">
            <a:avLst/>
          </a:prstGeom>
          <a:solidFill>
            <a:srgbClr val="c7000b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矩形 176"/>
          <p:cNvSpPr/>
          <p:nvPr/>
        </p:nvSpPr>
        <p:spPr>
          <a:xfrm>
            <a:off x="907920" y="4881960"/>
            <a:ext cx="81000" cy="250560"/>
          </a:xfrm>
          <a:prstGeom prst="rect">
            <a:avLst/>
          </a:prstGeom>
          <a:solidFill>
            <a:srgbClr val="c7000b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矩形 177"/>
          <p:cNvSpPr/>
          <p:nvPr/>
        </p:nvSpPr>
        <p:spPr>
          <a:xfrm>
            <a:off x="4978440" y="857520"/>
            <a:ext cx="81000" cy="250560"/>
          </a:xfrm>
          <a:prstGeom prst="rect">
            <a:avLst/>
          </a:prstGeom>
          <a:solidFill>
            <a:srgbClr val="c7000b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矩形 178"/>
          <p:cNvSpPr/>
          <p:nvPr/>
        </p:nvSpPr>
        <p:spPr>
          <a:xfrm>
            <a:off x="7777440" y="2820240"/>
            <a:ext cx="81000" cy="250560"/>
          </a:xfrm>
          <a:prstGeom prst="rect">
            <a:avLst/>
          </a:prstGeom>
          <a:solidFill>
            <a:srgbClr val="c7000b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矩形 179"/>
          <p:cNvSpPr/>
          <p:nvPr/>
        </p:nvSpPr>
        <p:spPr>
          <a:xfrm>
            <a:off x="7478640" y="4807080"/>
            <a:ext cx="81000" cy="250560"/>
          </a:xfrm>
          <a:prstGeom prst="rect">
            <a:avLst/>
          </a:prstGeom>
          <a:solidFill>
            <a:srgbClr val="c7000b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弧形 180"/>
          <p:cNvSpPr/>
          <p:nvPr/>
        </p:nvSpPr>
        <p:spPr>
          <a:xfrm flipH="1" rot="13760400">
            <a:off x="3939480" y="2867040"/>
            <a:ext cx="602640" cy="612720"/>
          </a:xfrm>
          <a:prstGeom prst="arc">
            <a:avLst>
              <a:gd name="adj1" fmla="val 7436627"/>
              <a:gd name="adj2" fmla="val 17584762"/>
            </a:avLst>
          </a:prstGeom>
          <a:noFill/>
          <a:ln w="12700">
            <a:solidFill>
              <a:srgbClr val="c7000a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84" name="组合 181"/>
          <p:cNvGrpSpPr/>
          <p:nvPr/>
        </p:nvGrpSpPr>
        <p:grpSpPr>
          <a:xfrm>
            <a:off x="4324680" y="4540320"/>
            <a:ext cx="847440" cy="844920"/>
            <a:chOff x="4324680" y="4540320"/>
            <a:chExt cx="847440" cy="844920"/>
          </a:xfrm>
        </p:grpSpPr>
        <p:sp>
          <p:nvSpPr>
            <p:cNvPr id="585" name="椭圆 182"/>
            <p:cNvSpPr/>
            <p:nvPr/>
          </p:nvSpPr>
          <p:spPr>
            <a:xfrm flipH="1" rot="8706000">
              <a:off x="4441680" y="4661280"/>
              <a:ext cx="612720" cy="602640"/>
            </a:xfrm>
            <a:prstGeom prst="ellipse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Freeform 18"/>
            <p:cNvSpPr/>
            <p:nvPr/>
          </p:nvSpPr>
          <p:spPr>
            <a:xfrm>
              <a:off x="4539600" y="4757040"/>
              <a:ext cx="416880" cy="410040"/>
            </a:xfrm>
            <a:custGeom>
              <a:avLst/>
              <a:gdLst/>
              <a:ahLst/>
              <a:rect l="l" t="t" r="r" b="b"/>
              <a:pathLst>
                <a:path w="3221" h="3221">
                  <a:moveTo>
                    <a:pt x="1611" y="0"/>
                  </a:moveTo>
                  <a:cubicBezTo>
                    <a:pt x="721" y="0"/>
                    <a:pt x="0" y="721"/>
                    <a:pt x="0" y="1611"/>
                  </a:cubicBezTo>
                  <a:cubicBezTo>
                    <a:pt x="0" y="2500"/>
                    <a:pt x="721" y="3221"/>
                    <a:pt x="1611" y="3221"/>
                  </a:cubicBezTo>
                  <a:cubicBezTo>
                    <a:pt x="2500" y="3221"/>
                    <a:pt x="3221" y="2500"/>
                    <a:pt x="3221" y="1611"/>
                  </a:cubicBezTo>
                  <a:cubicBezTo>
                    <a:pt x="3221" y="721"/>
                    <a:pt x="2500" y="0"/>
                    <a:pt x="1611" y="0"/>
                  </a:cubicBezTo>
                  <a:cubicBezTo>
                    <a:pt x="1611" y="0"/>
                    <a:pt x="1611" y="0"/>
                    <a:pt x="1611" y="0"/>
                  </a:cubicBezTo>
                  <a:close/>
                  <a:moveTo>
                    <a:pt x="1611" y="3106"/>
                  </a:moveTo>
                  <a:cubicBezTo>
                    <a:pt x="786" y="3106"/>
                    <a:pt x="115" y="2435"/>
                    <a:pt x="115" y="1611"/>
                  </a:cubicBezTo>
                  <a:cubicBezTo>
                    <a:pt x="115" y="786"/>
                    <a:pt x="786" y="115"/>
                    <a:pt x="1611" y="115"/>
                  </a:cubicBezTo>
                  <a:cubicBezTo>
                    <a:pt x="2435" y="115"/>
                    <a:pt x="3106" y="786"/>
                    <a:pt x="3106" y="1611"/>
                  </a:cubicBezTo>
                  <a:cubicBezTo>
                    <a:pt x="3106" y="2435"/>
                    <a:pt x="2435" y="3106"/>
                    <a:pt x="1611" y="3106"/>
                  </a:cubicBezTo>
                  <a:cubicBezTo>
                    <a:pt x="1611" y="3106"/>
                    <a:pt x="1611" y="3106"/>
                    <a:pt x="1611" y="3106"/>
                  </a:cubicBezTo>
                  <a:close/>
                  <a:moveTo>
                    <a:pt x="1611" y="3106"/>
                  </a:moveTo>
                  <a:cubicBezTo>
                    <a:pt x="1611" y="3106"/>
                    <a:pt x="1611" y="3106"/>
                    <a:pt x="1611" y="3106"/>
                  </a:cubicBezTo>
                </a:path>
              </a:pathLst>
            </a:custGeom>
            <a:solidFill>
              <a:srgbClr val="c7000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87" name="图片 184" descr=""/>
            <p:cNvPicPr/>
            <p:nvPr/>
          </p:nvPicPr>
          <p:blipFill>
            <a:blip r:embed="rId1"/>
            <a:stretch/>
          </p:blipFill>
          <p:spPr>
            <a:xfrm>
              <a:off x="4602600" y="4817520"/>
              <a:ext cx="291600" cy="2894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88" name="图片 185" descr=""/>
          <p:cNvPicPr/>
          <p:nvPr/>
        </p:nvPicPr>
        <p:blipFill>
          <a:blip r:embed="rId2"/>
          <a:stretch/>
        </p:blipFill>
        <p:spPr>
          <a:xfrm>
            <a:off x="5625720" y="1904400"/>
            <a:ext cx="351000" cy="340200"/>
          </a:xfrm>
          <a:prstGeom prst="rect">
            <a:avLst/>
          </a:prstGeom>
          <a:ln w="0">
            <a:noFill/>
          </a:ln>
        </p:spPr>
      </p:pic>
      <p:pic>
        <p:nvPicPr>
          <p:cNvPr id="589" name="图片 186" descr=""/>
          <p:cNvPicPr/>
          <p:nvPr/>
        </p:nvPicPr>
        <p:blipFill>
          <a:blip r:embed="rId3"/>
          <a:stretch/>
        </p:blipFill>
        <p:spPr>
          <a:xfrm>
            <a:off x="7219080" y="2935440"/>
            <a:ext cx="318960" cy="316800"/>
          </a:xfrm>
          <a:prstGeom prst="rect">
            <a:avLst/>
          </a:prstGeom>
          <a:ln w="0">
            <a:noFill/>
          </a:ln>
        </p:spPr>
      </p:pic>
      <p:sp>
        <p:nvSpPr>
          <p:cNvPr id="590" name="内容占位符 10"/>
          <p:cNvSpPr/>
          <p:nvPr/>
        </p:nvSpPr>
        <p:spPr>
          <a:xfrm>
            <a:off x="4696560" y="1187280"/>
            <a:ext cx="668196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基于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OH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社区，联合业界生态伙伴，构建行业物联场景的技术能力；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将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OH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边界扩大到行业物联网；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1" name="内容占位符 10"/>
          <p:cNvSpPr/>
          <p:nvPr/>
        </p:nvSpPr>
        <p:spPr>
          <a:xfrm>
            <a:off x="1189440" y="3143520"/>
            <a:ext cx="2684880" cy="6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微软雅黑"/>
                <a:ea typeface="微软雅黑"/>
              </a:rPr>
              <a:t>基于行业解决方案理解，构筑</a:t>
            </a:r>
            <a:r>
              <a:rPr b="0" lang="en-US" sz="1200" spc="-1" strike="noStrike">
                <a:solidFill>
                  <a:srgbClr val="000000"/>
                </a:solidFill>
                <a:latin typeface="微软雅黑"/>
                <a:ea typeface="微软雅黑"/>
              </a:rPr>
              <a:t>OH</a:t>
            </a:r>
            <a:r>
              <a:rPr b="0" lang="zh-CN" sz="1200" spc="-1" strike="noStrike">
                <a:solidFill>
                  <a:srgbClr val="000000"/>
                </a:solidFill>
                <a:latin typeface="微软雅黑"/>
                <a:ea typeface="微软雅黑"/>
              </a:rPr>
              <a:t>行业物联场景的产业影响力，打造</a:t>
            </a:r>
            <a:r>
              <a:rPr b="0" lang="en-US" sz="1200" spc="-1" strike="noStrike">
                <a:solidFill>
                  <a:srgbClr val="000000"/>
                </a:solidFill>
                <a:latin typeface="微软雅黑"/>
                <a:ea typeface="微软雅黑"/>
              </a:rPr>
              <a:t>OH</a:t>
            </a:r>
            <a:r>
              <a:rPr b="0" lang="zh-CN" sz="1200" spc="-1" strike="noStrike">
                <a:solidFill>
                  <a:srgbClr val="000000"/>
                </a:solidFill>
                <a:latin typeface="微软雅黑"/>
                <a:ea typeface="微软雅黑"/>
              </a:rPr>
              <a:t>品牌。实现</a:t>
            </a:r>
            <a:r>
              <a:rPr b="0" lang="en-US" sz="1200" spc="-1" strike="noStrike">
                <a:solidFill>
                  <a:srgbClr val="000000"/>
                </a:solidFill>
                <a:latin typeface="微软雅黑"/>
                <a:ea typeface="微软雅黑"/>
              </a:rPr>
              <a:t>OH</a:t>
            </a:r>
            <a:r>
              <a:rPr b="0" lang="zh-CN" sz="1200" spc="-1" strike="noStrike">
                <a:solidFill>
                  <a:srgbClr val="000000"/>
                </a:solidFill>
                <a:latin typeface="微软雅黑"/>
                <a:ea typeface="微软雅黑"/>
              </a:rPr>
              <a:t>和项目的互相推进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2" name="内容占位符 10"/>
          <p:cNvSpPr/>
          <p:nvPr/>
        </p:nvSpPr>
        <p:spPr>
          <a:xfrm>
            <a:off x="956520" y="5284440"/>
            <a:ext cx="3413880" cy="11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200" spc="-1" strike="noStrike">
                <a:solidFill>
                  <a:srgbClr val="000000"/>
                </a:solidFill>
                <a:latin typeface="微软雅黑"/>
                <a:ea typeface="微软雅黑"/>
              </a:rPr>
              <a:t>高举高打，联合行业头部客户，从企标、行标、国标入手推进</a:t>
            </a:r>
            <a:r>
              <a:rPr b="0" lang="en-US" sz="1200" spc="-1" strike="noStrike">
                <a:solidFill>
                  <a:srgbClr val="000000"/>
                </a:solidFill>
                <a:latin typeface="微软雅黑"/>
                <a:ea typeface="微软雅黑"/>
              </a:rPr>
              <a:t>OS</a:t>
            </a:r>
            <a:r>
              <a:rPr b="0" lang="zh-CN" sz="1200" spc="-1" strike="noStrike">
                <a:solidFill>
                  <a:srgbClr val="000000"/>
                </a:solidFill>
                <a:latin typeface="微软雅黑"/>
                <a:ea typeface="微软雅黑"/>
              </a:rPr>
              <a:t>自主可控、物联能力建设要求，构建</a:t>
            </a:r>
            <a:r>
              <a:rPr b="0" lang="en-US" sz="1200" spc="-1" strike="noStrike">
                <a:solidFill>
                  <a:srgbClr val="000000"/>
                </a:solidFill>
                <a:latin typeface="微软雅黑"/>
                <a:ea typeface="微软雅黑"/>
              </a:rPr>
              <a:t>OpenHarmony</a:t>
            </a:r>
            <a:r>
              <a:rPr b="0" lang="zh-CN" sz="1200" spc="-1" strike="noStrike">
                <a:solidFill>
                  <a:srgbClr val="000000"/>
                </a:solidFill>
                <a:latin typeface="微软雅黑"/>
                <a:ea typeface="微软雅黑"/>
              </a:rPr>
              <a:t>的护城河；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93" name="内容占位符 10"/>
          <p:cNvSpPr/>
          <p:nvPr/>
        </p:nvSpPr>
        <p:spPr>
          <a:xfrm>
            <a:off x="7329960" y="5202360"/>
            <a:ext cx="3575160" cy="127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1" strike="noStrike">
                <a:solidFill>
                  <a:srgbClr val="000000"/>
                </a:solidFill>
                <a:latin typeface="微软雅黑"/>
                <a:ea typeface="微软雅黑"/>
              </a:rPr>
              <a:t>识痛点</a:t>
            </a:r>
            <a:r>
              <a:rPr b="0" lang="zh-CN" sz="12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：深入业务场景，识别场景痛点和机会点；目前已经深入</a:t>
            </a:r>
            <a:r>
              <a:rPr b="0" lang="en-US" sz="1200" spc="-1" strike="noStrike">
                <a:solidFill>
                  <a:srgbClr val="000000"/>
                </a:solidFill>
                <a:latin typeface="微软雅黑"/>
                <a:ea typeface="微软雅黑"/>
              </a:rPr>
              <a:t>6</a:t>
            </a:r>
            <a:r>
              <a:rPr b="0" lang="zh-CN" sz="1200" spc="-1" strike="noStrike">
                <a:solidFill>
                  <a:srgbClr val="000000"/>
                </a:solidFill>
                <a:latin typeface="微软雅黑"/>
                <a:ea typeface="微软雅黑"/>
              </a:rPr>
              <a:t>大类行业物联场景（医疗、交通、水利、能源、教育、制造等）。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1" strike="noStrike">
                <a:solidFill>
                  <a:srgbClr val="000000"/>
                </a:solidFill>
                <a:latin typeface="微软雅黑"/>
                <a:ea typeface="微软雅黑"/>
              </a:rPr>
              <a:t>寻伙伴</a:t>
            </a:r>
            <a:r>
              <a:rPr b="0" lang="zh-CN" sz="12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：基于天工实验室，携手能力型生态伙伴，孵化行业物联场景创新场景能力。目前已有</a:t>
            </a:r>
            <a:r>
              <a:rPr b="0" lang="en-US" sz="1200" spc="-1" strike="noStrike">
                <a:solidFill>
                  <a:srgbClr val="000000"/>
                </a:solidFill>
                <a:latin typeface="微软雅黑"/>
                <a:ea typeface="微软雅黑"/>
              </a:rPr>
              <a:t>200+</a:t>
            </a:r>
            <a:r>
              <a:rPr b="0" lang="zh-CN" sz="1200" spc="-1" strike="noStrike">
                <a:solidFill>
                  <a:srgbClr val="000000"/>
                </a:solidFill>
                <a:latin typeface="微软雅黑"/>
                <a:ea typeface="微软雅黑"/>
              </a:rPr>
              <a:t>合作伙伴；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594" name="内容占位符 10"/>
          <p:cNvSpPr/>
          <p:nvPr/>
        </p:nvSpPr>
        <p:spPr>
          <a:xfrm>
            <a:off x="7777440" y="3151800"/>
            <a:ext cx="312768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简化接入</a:t>
            </a: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：终端即插即用、无感接入；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安全接入</a:t>
            </a: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：终端身份规约、安全接入认证；终端类型识别；终端行为识别；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可靠接入</a:t>
            </a: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：双发选收、多通道、冗余编码；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通信增强</a:t>
            </a: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：加密传输、物联通信质量感知；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边缘智能：</a:t>
            </a: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数据压缩、数据分析、数据分发等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5" name="TextBox 27"/>
          <p:cNvSpPr/>
          <p:nvPr/>
        </p:nvSpPr>
        <p:spPr>
          <a:xfrm>
            <a:off x="4976640" y="3514320"/>
            <a:ext cx="1862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OpenHarmony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6" name="iconfont-11253-5325649"/>
          <p:cNvSpPr/>
          <p:nvPr/>
        </p:nvSpPr>
        <p:spPr>
          <a:xfrm>
            <a:off x="6789240" y="4800600"/>
            <a:ext cx="369000" cy="269280"/>
          </a:xfrm>
          <a:custGeom>
            <a:avLst/>
            <a:gdLst/>
            <a:ahLst/>
            <a:rect l="l" t="t" r="r" b="b"/>
            <a:pathLst>
              <a:path w="10001" h="7830">
                <a:moveTo>
                  <a:pt x="2574" y="1755"/>
                </a:moveTo>
                <a:lnTo>
                  <a:pt x="4314" y="444"/>
                </a:lnTo>
                <a:cubicBezTo>
                  <a:pt x="4791" y="91"/>
                  <a:pt x="5422" y="0"/>
                  <a:pt x="5972" y="211"/>
                </a:cubicBezTo>
                <a:lnTo>
                  <a:pt x="8740" y="1260"/>
                </a:lnTo>
                <a:cubicBezTo>
                  <a:pt x="8924" y="1331"/>
                  <a:pt x="9116" y="1361"/>
                  <a:pt x="9300" y="1361"/>
                </a:cubicBezTo>
                <a:lnTo>
                  <a:pt x="9757" y="1361"/>
                </a:lnTo>
                <a:cubicBezTo>
                  <a:pt x="9890" y="1361"/>
                  <a:pt x="10001" y="1463"/>
                  <a:pt x="10001" y="1594"/>
                </a:cubicBezTo>
                <a:lnTo>
                  <a:pt x="10001" y="4964"/>
                </a:lnTo>
                <a:cubicBezTo>
                  <a:pt x="10001" y="5095"/>
                  <a:pt x="9889" y="5206"/>
                  <a:pt x="9757" y="5206"/>
                </a:cubicBezTo>
                <a:lnTo>
                  <a:pt x="9157" y="5206"/>
                </a:lnTo>
                <a:cubicBezTo>
                  <a:pt x="9076" y="5206"/>
                  <a:pt x="8985" y="5236"/>
                  <a:pt x="8924" y="5288"/>
                </a:cubicBezTo>
                <a:lnTo>
                  <a:pt x="8791" y="5399"/>
                </a:lnTo>
                <a:cubicBezTo>
                  <a:pt x="8761" y="5429"/>
                  <a:pt x="8710" y="5419"/>
                  <a:pt x="8679" y="5389"/>
                </a:cubicBezTo>
                <a:lnTo>
                  <a:pt x="5454" y="1494"/>
                </a:lnTo>
                <a:cubicBezTo>
                  <a:pt x="5372" y="1393"/>
                  <a:pt x="5230" y="1373"/>
                  <a:pt x="5117" y="1434"/>
                </a:cubicBezTo>
                <a:lnTo>
                  <a:pt x="3642" y="2251"/>
                </a:lnTo>
                <a:cubicBezTo>
                  <a:pt x="3347" y="2413"/>
                  <a:pt x="2991" y="2433"/>
                  <a:pt x="2676" y="2301"/>
                </a:cubicBezTo>
                <a:cubicBezTo>
                  <a:pt x="2514" y="2230"/>
                  <a:pt x="2432" y="2039"/>
                  <a:pt x="2504" y="1868"/>
                </a:cubicBezTo>
                <a:cubicBezTo>
                  <a:pt x="2502" y="1826"/>
                  <a:pt x="2532" y="1786"/>
                  <a:pt x="2574" y="1755"/>
                </a:cubicBezTo>
                <a:close/>
                <a:moveTo>
                  <a:pt x="295" y="5196"/>
                </a:moveTo>
                <a:lnTo>
                  <a:pt x="814" y="5196"/>
                </a:lnTo>
                <a:lnTo>
                  <a:pt x="1180" y="4752"/>
                </a:lnTo>
                <a:cubicBezTo>
                  <a:pt x="1505" y="4359"/>
                  <a:pt x="2095" y="4309"/>
                  <a:pt x="2492" y="4631"/>
                </a:cubicBezTo>
                <a:cubicBezTo>
                  <a:pt x="2635" y="4752"/>
                  <a:pt x="2746" y="4914"/>
                  <a:pt x="2797" y="5095"/>
                </a:cubicBezTo>
                <a:cubicBezTo>
                  <a:pt x="3112" y="5176"/>
                  <a:pt x="3358" y="5417"/>
                  <a:pt x="3449" y="5731"/>
                </a:cubicBezTo>
                <a:cubicBezTo>
                  <a:pt x="3672" y="5801"/>
                  <a:pt x="3876" y="5944"/>
                  <a:pt x="3988" y="6155"/>
                </a:cubicBezTo>
                <a:cubicBezTo>
                  <a:pt x="4181" y="6185"/>
                  <a:pt x="4364" y="6276"/>
                  <a:pt x="4506" y="6417"/>
                </a:cubicBezTo>
                <a:cubicBezTo>
                  <a:pt x="4801" y="6730"/>
                  <a:pt x="4863" y="7195"/>
                  <a:pt x="4639" y="7567"/>
                </a:cubicBezTo>
                <a:lnTo>
                  <a:pt x="4588" y="7659"/>
                </a:lnTo>
                <a:lnTo>
                  <a:pt x="4588" y="7669"/>
                </a:lnTo>
                <a:cubicBezTo>
                  <a:pt x="4831" y="7830"/>
                  <a:pt x="5158" y="7780"/>
                  <a:pt x="5330" y="7537"/>
                </a:cubicBezTo>
                <a:cubicBezTo>
                  <a:pt x="5411" y="7416"/>
                  <a:pt x="5443" y="7275"/>
                  <a:pt x="5411" y="7134"/>
                </a:cubicBezTo>
                <a:lnTo>
                  <a:pt x="5411" y="7124"/>
                </a:lnTo>
                <a:lnTo>
                  <a:pt x="5421" y="7124"/>
                </a:lnTo>
                <a:lnTo>
                  <a:pt x="5462" y="7164"/>
                </a:lnTo>
                <a:cubicBezTo>
                  <a:pt x="5646" y="7345"/>
                  <a:pt x="5941" y="7376"/>
                  <a:pt x="6154" y="7234"/>
                </a:cubicBezTo>
                <a:cubicBezTo>
                  <a:pt x="6326" y="7112"/>
                  <a:pt x="6407" y="6901"/>
                  <a:pt x="6367" y="6699"/>
                </a:cubicBezTo>
                <a:lnTo>
                  <a:pt x="6367" y="6689"/>
                </a:lnTo>
                <a:lnTo>
                  <a:pt x="6377" y="6689"/>
                </a:lnTo>
                <a:lnTo>
                  <a:pt x="6419" y="6729"/>
                </a:lnTo>
                <a:cubicBezTo>
                  <a:pt x="6601" y="6910"/>
                  <a:pt x="6886" y="6940"/>
                  <a:pt x="7110" y="6799"/>
                </a:cubicBezTo>
                <a:cubicBezTo>
                  <a:pt x="7282" y="6678"/>
                  <a:pt x="7375" y="6466"/>
                  <a:pt x="7334" y="6264"/>
                </a:cubicBezTo>
                <a:lnTo>
                  <a:pt x="7334" y="6255"/>
                </a:lnTo>
                <a:lnTo>
                  <a:pt x="7344" y="6255"/>
                </a:lnTo>
                <a:lnTo>
                  <a:pt x="7385" y="6295"/>
                </a:lnTo>
                <a:cubicBezTo>
                  <a:pt x="7557" y="6466"/>
                  <a:pt x="7832" y="6496"/>
                  <a:pt x="8036" y="6376"/>
                </a:cubicBezTo>
                <a:cubicBezTo>
                  <a:pt x="8290" y="6225"/>
                  <a:pt x="8372" y="5903"/>
                  <a:pt x="8220" y="5650"/>
                </a:cubicBezTo>
                <a:cubicBezTo>
                  <a:pt x="8200" y="5620"/>
                  <a:pt x="8179" y="5590"/>
                  <a:pt x="8159" y="5569"/>
                </a:cubicBezTo>
                <a:lnTo>
                  <a:pt x="7834" y="5175"/>
                </a:lnTo>
                <a:lnTo>
                  <a:pt x="5199" y="1998"/>
                </a:lnTo>
                <a:cubicBezTo>
                  <a:pt x="5169" y="1968"/>
                  <a:pt x="5127" y="1958"/>
                  <a:pt x="5086" y="1978"/>
                </a:cubicBezTo>
                <a:lnTo>
                  <a:pt x="3825" y="2674"/>
                </a:lnTo>
                <a:cubicBezTo>
                  <a:pt x="3418" y="2896"/>
                  <a:pt x="2940" y="2936"/>
                  <a:pt x="2503" y="2775"/>
                </a:cubicBezTo>
                <a:cubicBezTo>
                  <a:pt x="2259" y="2694"/>
                  <a:pt x="2075" y="2503"/>
                  <a:pt x="1984" y="2270"/>
                </a:cubicBezTo>
                <a:cubicBezTo>
                  <a:pt x="1913" y="2028"/>
                  <a:pt x="1942" y="1765"/>
                  <a:pt x="2075" y="1554"/>
                </a:cubicBezTo>
                <a:cubicBezTo>
                  <a:pt x="2105" y="1494"/>
                  <a:pt x="2085" y="1423"/>
                  <a:pt x="2024" y="1393"/>
                </a:cubicBezTo>
                <a:cubicBezTo>
                  <a:pt x="2004" y="1383"/>
                  <a:pt x="1982" y="1383"/>
                  <a:pt x="1963" y="1383"/>
                </a:cubicBezTo>
                <a:lnTo>
                  <a:pt x="244" y="1383"/>
                </a:lnTo>
                <a:cubicBezTo>
                  <a:pt x="111" y="1383"/>
                  <a:pt x="0" y="1484"/>
                  <a:pt x="0" y="1615"/>
                </a:cubicBezTo>
                <a:lnTo>
                  <a:pt x="0" y="4975"/>
                </a:lnTo>
                <a:cubicBezTo>
                  <a:pt x="51" y="5095"/>
                  <a:pt x="163" y="5196"/>
                  <a:pt x="295" y="5196"/>
                </a:cubicBezTo>
                <a:close/>
                <a:moveTo>
                  <a:pt x="2126" y="4954"/>
                </a:moveTo>
                <a:cubicBezTo>
                  <a:pt x="1923" y="4843"/>
                  <a:pt x="1679" y="4894"/>
                  <a:pt x="1536" y="5075"/>
                </a:cubicBezTo>
                <a:lnTo>
                  <a:pt x="1180" y="5509"/>
                </a:lnTo>
                <a:cubicBezTo>
                  <a:pt x="1028" y="5700"/>
                  <a:pt x="1048" y="5983"/>
                  <a:pt x="1241" y="6134"/>
                </a:cubicBezTo>
                <a:lnTo>
                  <a:pt x="1251" y="6134"/>
                </a:lnTo>
                <a:lnTo>
                  <a:pt x="1303" y="6174"/>
                </a:lnTo>
                <a:cubicBezTo>
                  <a:pt x="1445" y="6285"/>
                  <a:pt x="1649" y="6295"/>
                  <a:pt x="1801" y="6214"/>
                </a:cubicBezTo>
                <a:cubicBezTo>
                  <a:pt x="1811" y="6204"/>
                  <a:pt x="1821" y="6214"/>
                  <a:pt x="1831" y="6224"/>
                </a:cubicBezTo>
                <a:lnTo>
                  <a:pt x="1831" y="6244"/>
                </a:lnTo>
                <a:cubicBezTo>
                  <a:pt x="1801" y="6405"/>
                  <a:pt x="1861" y="6576"/>
                  <a:pt x="1994" y="6678"/>
                </a:cubicBezTo>
                <a:lnTo>
                  <a:pt x="2035" y="6708"/>
                </a:lnTo>
                <a:cubicBezTo>
                  <a:pt x="2178" y="6819"/>
                  <a:pt x="2360" y="6829"/>
                  <a:pt x="2524" y="6758"/>
                </a:cubicBezTo>
                <a:cubicBezTo>
                  <a:pt x="2534" y="6748"/>
                  <a:pt x="2554" y="6758"/>
                  <a:pt x="2554" y="6768"/>
                </a:cubicBezTo>
                <a:lnTo>
                  <a:pt x="2554" y="6778"/>
                </a:lnTo>
                <a:cubicBezTo>
                  <a:pt x="2534" y="6929"/>
                  <a:pt x="2605" y="7080"/>
                  <a:pt x="2726" y="7181"/>
                </a:cubicBezTo>
                <a:lnTo>
                  <a:pt x="2756" y="7201"/>
                </a:lnTo>
                <a:cubicBezTo>
                  <a:pt x="2899" y="7313"/>
                  <a:pt x="3081" y="7333"/>
                  <a:pt x="3245" y="7241"/>
                </a:cubicBezTo>
                <a:cubicBezTo>
                  <a:pt x="3255" y="7231"/>
                  <a:pt x="3275" y="7241"/>
                  <a:pt x="3275" y="7251"/>
                </a:cubicBezTo>
                <a:lnTo>
                  <a:pt x="3275" y="7261"/>
                </a:lnTo>
                <a:cubicBezTo>
                  <a:pt x="3295" y="7373"/>
                  <a:pt x="3356" y="7474"/>
                  <a:pt x="3448" y="7544"/>
                </a:cubicBezTo>
                <a:lnTo>
                  <a:pt x="3468" y="7554"/>
                </a:lnTo>
                <a:cubicBezTo>
                  <a:pt x="3671" y="7705"/>
                  <a:pt x="3956" y="7675"/>
                  <a:pt x="4109" y="7473"/>
                </a:cubicBezTo>
                <a:cubicBezTo>
                  <a:pt x="4119" y="7453"/>
                  <a:pt x="4139" y="7433"/>
                  <a:pt x="4150" y="7423"/>
                </a:cubicBezTo>
                <a:lnTo>
                  <a:pt x="4211" y="7311"/>
                </a:lnTo>
                <a:cubicBezTo>
                  <a:pt x="4324" y="7120"/>
                  <a:pt x="4293" y="6888"/>
                  <a:pt x="4130" y="6736"/>
                </a:cubicBezTo>
                <a:cubicBezTo>
                  <a:pt x="3998" y="6615"/>
                  <a:pt x="3805" y="6585"/>
                  <a:pt x="3631" y="6655"/>
                </a:cubicBezTo>
                <a:cubicBezTo>
                  <a:pt x="3621" y="6655"/>
                  <a:pt x="3621" y="6655"/>
                  <a:pt x="3611" y="6645"/>
                </a:cubicBezTo>
                <a:lnTo>
                  <a:pt x="3611" y="6635"/>
                </a:lnTo>
                <a:cubicBezTo>
                  <a:pt x="3621" y="6393"/>
                  <a:pt x="3428" y="6181"/>
                  <a:pt x="3184" y="6161"/>
                </a:cubicBezTo>
                <a:cubicBezTo>
                  <a:pt x="3123" y="6161"/>
                  <a:pt x="3061" y="6171"/>
                  <a:pt x="3000" y="6191"/>
                </a:cubicBezTo>
                <a:cubicBezTo>
                  <a:pt x="2929" y="6201"/>
                  <a:pt x="2949" y="6141"/>
                  <a:pt x="2949" y="6141"/>
                </a:cubicBezTo>
                <a:cubicBezTo>
                  <a:pt x="3040" y="5909"/>
                  <a:pt x="2939" y="5658"/>
                  <a:pt x="2705" y="5556"/>
                </a:cubicBezTo>
                <a:cubicBezTo>
                  <a:pt x="2583" y="5506"/>
                  <a:pt x="2430" y="5516"/>
                  <a:pt x="2319" y="5576"/>
                </a:cubicBezTo>
                <a:cubicBezTo>
                  <a:pt x="2268" y="5586"/>
                  <a:pt x="2278" y="5536"/>
                  <a:pt x="2278" y="5536"/>
                </a:cubicBezTo>
                <a:cubicBezTo>
                  <a:pt x="2411" y="5348"/>
                  <a:pt x="2340" y="5075"/>
                  <a:pt x="2126" y="4954"/>
                </a:cubicBezTo>
                <a:close/>
                <a:moveTo>
                  <a:pt x="2126" y="4954"/>
                </a:moveTo>
              </a:path>
            </a:pathLst>
          </a:custGeom>
          <a:solidFill>
            <a:srgbClr val="e9002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97" name="组合 194"/>
          <p:cNvGrpSpPr/>
          <p:nvPr/>
        </p:nvGrpSpPr>
        <p:grpSpPr>
          <a:xfrm>
            <a:off x="3941640" y="2872080"/>
            <a:ext cx="612720" cy="602640"/>
            <a:chOff x="3941640" y="2872080"/>
            <a:chExt cx="612720" cy="602640"/>
          </a:xfrm>
        </p:grpSpPr>
        <p:sp>
          <p:nvSpPr>
            <p:cNvPr id="598" name="椭圆 195"/>
            <p:cNvSpPr/>
            <p:nvPr/>
          </p:nvSpPr>
          <p:spPr>
            <a:xfrm>
              <a:off x="3941640" y="2872080"/>
              <a:ext cx="612720" cy="602640"/>
            </a:xfrm>
            <a:prstGeom prst="ellipse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99" name="图片 196" descr=""/>
            <p:cNvPicPr/>
            <p:nvPr/>
          </p:nvPicPr>
          <p:blipFill>
            <a:blip r:embed="rId4"/>
            <a:stretch/>
          </p:blipFill>
          <p:spPr>
            <a:xfrm>
              <a:off x="4095720" y="3043440"/>
              <a:ext cx="304200" cy="259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00" name="Shape 273"/>
          <p:cNvSpPr/>
          <p:nvPr/>
        </p:nvSpPr>
        <p:spPr>
          <a:xfrm>
            <a:off x="1317240" y="2739240"/>
            <a:ext cx="2572200" cy="415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2320" rIns="22320" tIns="22320" bIns="2232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zh-CN" sz="1800" spc="-1" strike="noStrike">
                <a:solidFill>
                  <a:srgbClr val="c00000"/>
                </a:solidFill>
                <a:latin typeface="微软雅黑"/>
                <a:ea typeface="微软雅黑"/>
              </a:rPr>
              <a:t>广复制：</a:t>
            </a:r>
            <a:r>
              <a:rPr b="1" lang="zh-CN" sz="1400" spc="-1" strike="noStrike">
                <a:solidFill>
                  <a:srgbClr val="c00000"/>
                </a:solidFill>
                <a:latin typeface="微软雅黑"/>
                <a:ea typeface="微软雅黑"/>
              </a:rPr>
              <a:t>项目批量复制和推广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Line 2"/>
          <p:cNvSpPr/>
          <p:nvPr/>
        </p:nvSpPr>
        <p:spPr>
          <a:xfrm>
            <a:off x="325440" y="675360"/>
            <a:ext cx="11680920" cy="1800"/>
          </a:xfrm>
          <a:prstGeom prst="line">
            <a:avLst/>
          </a:prstGeom>
          <a:ln w="1905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TextBox 2"/>
          <p:cNvSpPr/>
          <p:nvPr/>
        </p:nvSpPr>
        <p:spPr>
          <a:xfrm>
            <a:off x="360720" y="229320"/>
            <a:ext cx="6238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XXX SIG</a:t>
            </a:r>
            <a:r>
              <a:rPr b="0" lang="zh-CN" sz="2400" spc="-1" strike="noStrike">
                <a:solidFill>
                  <a:srgbClr val="000000"/>
                </a:solidFill>
                <a:latin typeface="Candara"/>
              </a:rPr>
              <a:t>技术栈全景示意图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3" name="Freeform 4"/>
          <p:cNvSpPr/>
          <p:nvPr/>
        </p:nvSpPr>
        <p:spPr>
          <a:xfrm>
            <a:off x="4876560" y="975960"/>
            <a:ext cx="1596240" cy="69300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8448" y="9807"/>
                </a:moveTo>
                <a:lnTo>
                  <a:pt x="1220" y="9711"/>
                </a:lnTo>
                <a:cubicBezTo>
                  <a:pt x="1220" y="9711"/>
                  <a:pt x="0" y="9253"/>
                  <a:pt x="199" y="6988"/>
                </a:cubicBezTo>
                <a:cubicBezTo>
                  <a:pt x="424" y="4530"/>
                  <a:pt x="1638" y="4336"/>
                  <a:pt x="1638" y="4336"/>
                </a:cubicBezTo>
                <a:cubicBezTo>
                  <a:pt x="1638" y="4336"/>
                  <a:pt x="1711" y="1277"/>
                  <a:pt x="3806" y="627"/>
                </a:cubicBezTo>
                <a:cubicBezTo>
                  <a:pt x="5849" y="0"/>
                  <a:pt x="6684" y="2940"/>
                  <a:pt x="6684" y="2940"/>
                </a:cubicBezTo>
                <a:cubicBezTo>
                  <a:pt x="6684" y="2940"/>
                  <a:pt x="7732" y="1542"/>
                  <a:pt x="8621" y="2867"/>
                </a:cubicBezTo>
                <a:cubicBezTo>
                  <a:pt x="9363" y="3952"/>
                  <a:pt x="9054" y="5692"/>
                  <a:pt x="9054" y="5692"/>
                </a:cubicBezTo>
                <a:cubicBezTo>
                  <a:pt x="9054" y="5692"/>
                  <a:pt x="10000" y="6361"/>
                  <a:pt x="9841" y="8096"/>
                </a:cubicBezTo>
                <a:cubicBezTo>
                  <a:pt x="9668" y="10000"/>
                  <a:pt x="8448" y="9807"/>
                  <a:pt x="8448" y="9807"/>
                </a:cubicBezTo>
                <a:close/>
              </a:path>
            </a:pathLst>
          </a:custGeom>
          <a:noFill/>
          <a:ln w="28575">
            <a:solidFill>
              <a:srgbClr val="e0e0e0"/>
            </a:solidFill>
            <a:round/>
          </a:ln>
          <a:effectLst>
            <a:outerShdw algn="t" blurRad="279360" dir="2700000" dist="164953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604" name="" descr=""/>
          <p:cNvPicPr/>
          <p:nvPr/>
        </p:nvPicPr>
        <p:blipFill>
          <a:blip r:embed="rId1"/>
          <a:stretch/>
        </p:blipFill>
        <p:spPr>
          <a:xfrm>
            <a:off x="2057760" y="1456200"/>
            <a:ext cx="7314840" cy="4030200"/>
          </a:xfrm>
          <a:prstGeom prst="rect">
            <a:avLst/>
          </a:prstGeom>
          <a:ln w="0">
            <a:noFill/>
          </a:ln>
        </p:spPr>
      </p:pic>
      <p:sp>
        <p:nvSpPr>
          <p:cNvPr id="605" name=""/>
          <p:cNvSpPr txBox="1"/>
          <p:nvPr/>
        </p:nvSpPr>
        <p:spPr>
          <a:xfrm>
            <a:off x="2743200" y="5943600"/>
            <a:ext cx="6172200" cy="4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1800" spc="-1" strike="noStrike">
                <a:latin typeface="Arial"/>
                <a:ea typeface="Noto Sans CJK SC"/>
              </a:rPr>
              <a:t>描述清楚</a:t>
            </a:r>
            <a:r>
              <a:rPr b="0" lang="en-US" sz="1800" spc="-1" strike="noStrike">
                <a:latin typeface="Arial"/>
                <a:ea typeface="Noto Sans CJK SC"/>
              </a:rPr>
              <a:t>SIG</a:t>
            </a:r>
            <a:r>
              <a:rPr b="0" lang="zh-CN" sz="1800" spc="-1" strike="noStrike">
                <a:latin typeface="Arial"/>
                <a:ea typeface="Noto Sans CJK SC"/>
              </a:rPr>
              <a:t>技术领域的全景图 （参考</a:t>
            </a:r>
            <a:r>
              <a:rPr b="0" lang="zh-CN" sz="1800" spc="-1" strike="noStrike">
                <a:latin typeface="Arial"/>
              </a:rPr>
              <a:t>应用框架</a:t>
            </a:r>
            <a:r>
              <a:rPr b="0" lang="en-US" sz="1800" spc="-1" strike="noStrike">
                <a:latin typeface="Arial"/>
              </a:rPr>
              <a:t>SIG</a:t>
            </a:r>
            <a:r>
              <a:rPr b="0" lang="zh-CN" sz="1800" spc="-1" strike="noStrike">
                <a:latin typeface="Arial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Line 3"/>
          <p:cNvSpPr/>
          <p:nvPr/>
        </p:nvSpPr>
        <p:spPr>
          <a:xfrm>
            <a:off x="325440" y="675360"/>
            <a:ext cx="11680920" cy="1800"/>
          </a:xfrm>
          <a:prstGeom prst="line">
            <a:avLst/>
          </a:prstGeom>
          <a:ln w="1905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TextBox 3"/>
          <p:cNvSpPr/>
          <p:nvPr/>
        </p:nvSpPr>
        <p:spPr>
          <a:xfrm>
            <a:off x="360720" y="229320"/>
            <a:ext cx="6238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XXX </a:t>
            </a: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SIG</a:t>
            </a:r>
            <a:r>
              <a:rPr b="0" lang="zh-CN" sz="2400" spc="-1" strike="noStrike">
                <a:solidFill>
                  <a:srgbClr val="000000"/>
                </a:solidFill>
                <a:latin typeface="Candara"/>
              </a:rPr>
              <a:t>工作</a:t>
            </a:r>
            <a:r>
              <a:rPr b="0" lang="zh-CN" sz="2400" spc="-1" strike="noStrike">
                <a:solidFill>
                  <a:srgbClr val="000000"/>
                </a:solidFill>
                <a:latin typeface="Candara"/>
              </a:rPr>
              <a:t>组成</a:t>
            </a:r>
            <a:r>
              <a:rPr b="0" lang="zh-CN" sz="2400" spc="-1" strike="noStrike">
                <a:solidFill>
                  <a:srgbClr val="000000"/>
                </a:solidFill>
                <a:latin typeface="Candara"/>
              </a:rPr>
              <a:t>员简</a:t>
            </a:r>
            <a:r>
              <a:rPr b="0" lang="zh-CN" sz="2400" spc="-1" strike="noStrike">
                <a:solidFill>
                  <a:srgbClr val="000000"/>
                </a:solidFill>
                <a:latin typeface="Candara"/>
              </a:rPr>
              <a:t>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8" name="Freeform 2"/>
          <p:cNvSpPr/>
          <p:nvPr/>
        </p:nvSpPr>
        <p:spPr>
          <a:xfrm>
            <a:off x="4876560" y="975960"/>
            <a:ext cx="1596240" cy="69300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8448" y="9807"/>
                </a:moveTo>
                <a:lnTo>
                  <a:pt x="1220" y="9711"/>
                </a:lnTo>
                <a:cubicBezTo>
                  <a:pt x="1220" y="9711"/>
                  <a:pt x="0" y="9253"/>
                  <a:pt x="199" y="6988"/>
                </a:cubicBezTo>
                <a:cubicBezTo>
                  <a:pt x="424" y="4530"/>
                  <a:pt x="1638" y="4336"/>
                  <a:pt x="1638" y="4336"/>
                </a:cubicBezTo>
                <a:cubicBezTo>
                  <a:pt x="1638" y="4336"/>
                  <a:pt x="1711" y="1277"/>
                  <a:pt x="3806" y="627"/>
                </a:cubicBezTo>
                <a:cubicBezTo>
                  <a:pt x="5849" y="0"/>
                  <a:pt x="6684" y="2940"/>
                  <a:pt x="6684" y="2940"/>
                </a:cubicBezTo>
                <a:cubicBezTo>
                  <a:pt x="6684" y="2940"/>
                  <a:pt x="7732" y="1542"/>
                  <a:pt x="8621" y="2867"/>
                </a:cubicBezTo>
                <a:cubicBezTo>
                  <a:pt x="9363" y="3952"/>
                  <a:pt x="9054" y="5692"/>
                  <a:pt x="9054" y="5692"/>
                </a:cubicBezTo>
                <a:cubicBezTo>
                  <a:pt x="9054" y="5692"/>
                  <a:pt x="10000" y="6361"/>
                  <a:pt x="9841" y="8096"/>
                </a:cubicBezTo>
                <a:cubicBezTo>
                  <a:pt x="9668" y="10000"/>
                  <a:pt x="8448" y="9807"/>
                  <a:pt x="8448" y="9807"/>
                </a:cubicBezTo>
                <a:close/>
              </a:path>
            </a:pathLst>
          </a:custGeom>
          <a:noFill/>
          <a:ln w="28575">
            <a:solidFill>
              <a:srgbClr val="e0e0e0"/>
            </a:solidFill>
            <a:round/>
          </a:ln>
          <a:effectLst>
            <a:outerShdw algn="t" blurRad="279360" dir="2700000" dist="164953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 txBox="1"/>
          <p:nvPr/>
        </p:nvSpPr>
        <p:spPr>
          <a:xfrm>
            <a:off x="457200" y="914400"/>
            <a:ext cx="6172200" cy="100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SIG Leader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</a:t>
            </a:r>
            <a:r>
              <a:rPr b="0" lang="zh-CN" sz="1800" spc="-1" strike="noStrike">
                <a:latin typeface="Arial"/>
              </a:rPr>
              <a:t>、个人简介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</a:t>
            </a:r>
            <a:r>
              <a:rPr b="0" lang="zh-CN" sz="1800" spc="-1" strike="noStrike">
                <a:latin typeface="Arial"/>
              </a:rPr>
              <a:t>、</a:t>
            </a:r>
            <a:r>
              <a:rPr b="0" lang="en-US" sz="1800" spc="-1" strike="noStrike">
                <a:latin typeface="Arial"/>
              </a:rPr>
              <a:t>giteeid </a:t>
            </a:r>
            <a:r>
              <a:rPr b="0" lang="zh-CN" sz="1800" spc="-1" strike="noStrike">
                <a:latin typeface="Arial"/>
              </a:rPr>
              <a:t>和 </a:t>
            </a:r>
            <a:r>
              <a:rPr b="0" lang="en-US" sz="1800" spc="-1" strike="noStrike">
                <a:latin typeface="Arial"/>
              </a:rPr>
              <a:t>giteeid</a:t>
            </a:r>
            <a:r>
              <a:rPr b="0" lang="zh-CN" sz="1800" spc="-1" strike="noStrike">
                <a:latin typeface="Arial"/>
              </a:rPr>
              <a:t>关联主邮箱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0" name=""/>
          <p:cNvSpPr txBox="1"/>
          <p:nvPr/>
        </p:nvSpPr>
        <p:spPr>
          <a:xfrm>
            <a:off x="541800" y="2878200"/>
            <a:ext cx="6172200" cy="108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SIG </a:t>
            </a:r>
            <a:r>
              <a:rPr b="0" lang="zh-CN" sz="1800" spc="-1" strike="noStrike">
                <a:latin typeface="Arial"/>
              </a:rPr>
              <a:t>成员简介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</a:t>
            </a:r>
            <a:r>
              <a:rPr b="0" lang="zh-CN" sz="1800" spc="-1" strike="noStrike">
                <a:latin typeface="Arial"/>
              </a:rPr>
              <a:t>、</a:t>
            </a:r>
            <a:r>
              <a:rPr b="0" lang="en-US" sz="1800" spc="-1" strike="noStrike">
                <a:latin typeface="Arial"/>
              </a:rPr>
              <a:t>member1</a:t>
            </a:r>
            <a:r>
              <a:rPr b="0" lang="zh-CN" sz="1800" spc="-1" strike="noStrike">
                <a:latin typeface="Arial"/>
              </a:rPr>
              <a:t>：</a:t>
            </a:r>
            <a:r>
              <a:rPr b="0" lang="en-US" sz="1800" spc="-1" strike="noStrike">
                <a:latin typeface="Arial"/>
              </a:rPr>
              <a:t>giteeid </a:t>
            </a:r>
            <a:r>
              <a:rPr b="0" lang="zh-CN" sz="1800" spc="-1" strike="noStrike">
                <a:latin typeface="Arial"/>
              </a:rPr>
              <a:t>和 </a:t>
            </a:r>
            <a:r>
              <a:rPr b="0" lang="en-US" sz="1800" spc="-1" strike="noStrike">
                <a:latin typeface="Arial"/>
              </a:rPr>
              <a:t>giteeid</a:t>
            </a:r>
            <a:r>
              <a:rPr b="0" lang="zh-CN" sz="1800" spc="-1" strike="noStrike">
                <a:latin typeface="Arial"/>
              </a:rPr>
              <a:t>关联主邮箱，角色介绍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2</a:t>
            </a:r>
            <a:r>
              <a:rPr b="0" lang="zh-CN" sz="1800" spc="-1" strike="noStrike">
                <a:latin typeface="Arial"/>
                <a:ea typeface="Noto Sans CJK SC"/>
              </a:rPr>
              <a:t>、</a:t>
            </a:r>
            <a:r>
              <a:rPr b="0" lang="en-US" sz="1800" spc="-1" strike="noStrike">
                <a:latin typeface="Arial"/>
              </a:rPr>
              <a:t>member2</a:t>
            </a:r>
            <a:r>
              <a:rPr b="0" lang="zh-CN" sz="1800" spc="-1" strike="noStrike">
                <a:latin typeface="Arial"/>
              </a:rPr>
              <a:t>：</a:t>
            </a:r>
            <a:r>
              <a:rPr b="0" lang="en-US" sz="1800" spc="-1" strike="noStrike">
                <a:latin typeface="Arial"/>
              </a:rPr>
              <a:t>giteeid </a:t>
            </a:r>
            <a:r>
              <a:rPr b="0" lang="zh-CN" sz="1800" spc="-1" strike="noStrike">
                <a:latin typeface="Arial"/>
              </a:rPr>
              <a:t>和 </a:t>
            </a:r>
            <a:r>
              <a:rPr b="0" lang="en-US" sz="1800" spc="-1" strike="noStrike">
                <a:latin typeface="Arial"/>
              </a:rPr>
              <a:t>giteeid</a:t>
            </a:r>
            <a:r>
              <a:rPr b="0" lang="zh-CN" sz="1800" spc="-1" strike="noStrike">
                <a:latin typeface="Arial"/>
              </a:rPr>
              <a:t>关联主邮箱，角色介绍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Line 1"/>
          <p:cNvSpPr/>
          <p:nvPr/>
        </p:nvSpPr>
        <p:spPr>
          <a:xfrm>
            <a:off x="325440" y="675360"/>
            <a:ext cx="11680920" cy="1800"/>
          </a:xfrm>
          <a:prstGeom prst="line">
            <a:avLst/>
          </a:prstGeom>
          <a:ln w="1905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TextBox 15"/>
          <p:cNvSpPr/>
          <p:nvPr/>
        </p:nvSpPr>
        <p:spPr>
          <a:xfrm>
            <a:off x="360720" y="229320"/>
            <a:ext cx="6238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2400" spc="-1" strike="noStrike">
                <a:solidFill>
                  <a:srgbClr val="000000"/>
                </a:solidFill>
                <a:latin typeface="Candara"/>
              </a:rPr>
              <a:t>构筑</a:t>
            </a: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OH XXX</a:t>
            </a:r>
            <a:r>
              <a:rPr b="0" lang="zh-CN" sz="2400" spc="-1" strike="noStrike">
                <a:solidFill>
                  <a:srgbClr val="000000"/>
                </a:solidFill>
                <a:latin typeface="Candara"/>
              </a:rPr>
              <a:t>能力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3" name="Rectangle 100"/>
          <p:cNvSpPr/>
          <p:nvPr/>
        </p:nvSpPr>
        <p:spPr>
          <a:xfrm>
            <a:off x="1199160" y="2916360"/>
            <a:ext cx="4831920" cy="1546560"/>
          </a:xfrm>
          <a:prstGeom prst="rect">
            <a:avLst/>
          </a:prstGeom>
          <a:solidFill>
            <a:srgbClr val="ddf1f8"/>
          </a:solidFill>
          <a:ln w="25400">
            <a:solidFill>
              <a:srgbClr val="000000"/>
            </a:solidFill>
            <a:round/>
          </a:ln>
          <a:scene3d>
            <a:camera prst="orthographicFront">
              <a:rot lat="0" lon="0" rev="0"/>
            </a:camera>
            <a:lightRig dir="t" rig="chilly">
              <a:rot lat="0" lon="0" rev="18480000"/>
            </a:lightRig>
          </a:scene3d>
          <a:sp3d prstMaterial="clear">
            <a:bevelT h="635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1d1d1a"/>
                </a:solidFill>
                <a:latin typeface="Huawei Sans"/>
                <a:ea typeface="微软雅黑"/>
              </a:rPr>
              <a:t>IoT</a:t>
            </a:r>
            <a:r>
              <a:rPr b="1" lang="zh-CN" sz="1400" spc="-1" strike="noStrike">
                <a:solidFill>
                  <a:srgbClr val="1d1d1a"/>
                </a:solidFill>
                <a:latin typeface="Huawei Sans"/>
                <a:ea typeface="微软雅黑"/>
              </a:rPr>
              <a:t>边缘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4" name="Rectangle 57"/>
          <p:cNvSpPr/>
          <p:nvPr/>
        </p:nvSpPr>
        <p:spPr>
          <a:xfrm>
            <a:off x="1322640" y="4110480"/>
            <a:ext cx="4476600" cy="287640"/>
          </a:xfrm>
          <a:prstGeom prst="rect">
            <a:avLst/>
          </a:prstGeom>
          <a:solidFill>
            <a:srgbClr val="bee7a6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设备接入</a:t>
            </a:r>
            <a:r>
              <a:rPr b="0" lang="en-US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(MQTT</a:t>
            </a: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、</a:t>
            </a:r>
            <a:r>
              <a:rPr b="0" lang="en-US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ONVIF</a:t>
            </a: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、</a:t>
            </a:r>
            <a:r>
              <a:rPr b="0" lang="en-US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Modbus</a:t>
            </a: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、</a:t>
            </a:r>
            <a:r>
              <a:rPr b="0" lang="en-US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bacnet</a:t>
            </a: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、</a:t>
            </a:r>
            <a:r>
              <a:rPr b="0" lang="en-US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CoAP</a:t>
            </a: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、</a:t>
            </a:r>
            <a:r>
              <a:rPr b="0" lang="en-US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OPC)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5" name="Rectangle 57"/>
          <p:cNvSpPr/>
          <p:nvPr/>
        </p:nvSpPr>
        <p:spPr>
          <a:xfrm>
            <a:off x="2876760" y="3349800"/>
            <a:ext cx="1367640" cy="287640"/>
          </a:xfrm>
          <a:prstGeom prst="rect">
            <a:avLst/>
          </a:prstGeom>
          <a:solidFill>
            <a:srgbClr val="bee7a6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协议转换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6" name="Rectangle 57"/>
          <p:cNvSpPr/>
          <p:nvPr/>
        </p:nvSpPr>
        <p:spPr>
          <a:xfrm>
            <a:off x="4431240" y="3730320"/>
            <a:ext cx="1367640" cy="287640"/>
          </a:xfrm>
          <a:prstGeom prst="rect">
            <a:avLst/>
          </a:prstGeom>
          <a:solidFill>
            <a:srgbClr val="bee7a6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统一物模型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7" name="Rectangle 57"/>
          <p:cNvSpPr/>
          <p:nvPr/>
        </p:nvSpPr>
        <p:spPr>
          <a:xfrm>
            <a:off x="1358280" y="3349800"/>
            <a:ext cx="1367640" cy="287640"/>
          </a:xfrm>
          <a:prstGeom prst="rect">
            <a:avLst/>
          </a:prstGeom>
          <a:solidFill>
            <a:srgbClr val="bee7a6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终端管理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Rectangle 57"/>
          <p:cNvSpPr/>
          <p:nvPr/>
        </p:nvSpPr>
        <p:spPr>
          <a:xfrm>
            <a:off x="2876760" y="3730320"/>
            <a:ext cx="1367640" cy="287640"/>
          </a:xfrm>
          <a:prstGeom prst="rect">
            <a:avLst/>
          </a:prstGeom>
          <a:solidFill>
            <a:srgbClr val="bee7a6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安全增强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9" name="Rectangle 57"/>
          <p:cNvSpPr/>
          <p:nvPr/>
        </p:nvSpPr>
        <p:spPr>
          <a:xfrm>
            <a:off x="1322640" y="2969640"/>
            <a:ext cx="4476600" cy="287640"/>
          </a:xfrm>
          <a:prstGeom prst="rect">
            <a:avLst/>
          </a:prstGeom>
          <a:solidFill>
            <a:srgbClr val="bee7a6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北向协议：</a:t>
            </a:r>
            <a:r>
              <a:rPr b="0" lang="en-US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MQTT/COAP/OPC/ AMQP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0" name="文本框 62"/>
          <p:cNvSpPr/>
          <p:nvPr/>
        </p:nvSpPr>
        <p:spPr>
          <a:xfrm>
            <a:off x="537480" y="3439440"/>
            <a:ext cx="45828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Huawei Sans"/>
                <a:ea typeface="微软雅黑"/>
              </a:rPr>
              <a:t>物联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Huawei Sans"/>
                <a:ea typeface="微软雅黑"/>
              </a:rPr>
              <a:t>网关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矩形 63"/>
          <p:cNvSpPr/>
          <p:nvPr/>
        </p:nvSpPr>
        <p:spPr>
          <a:xfrm>
            <a:off x="1199160" y="4878000"/>
            <a:ext cx="4831920" cy="1327320"/>
          </a:xfrm>
          <a:prstGeom prst="rect">
            <a:avLst/>
          </a:prstGeom>
          <a:solidFill>
            <a:srgbClr val="ddf1f8"/>
          </a:solidFill>
          <a:ln w="25400">
            <a:solidFill>
              <a:srgbClr val="000000"/>
            </a:solidFill>
            <a:round/>
          </a:ln>
          <a:scene3d>
            <a:camera prst="orthographicFront">
              <a:rot lat="0" lon="0" rev="0"/>
            </a:camera>
            <a:lightRig dir="t" rig="chilly">
              <a:rot lat="0" lon="0" rev="18480000"/>
            </a:lightRig>
          </a:scene3d>
          <a:sp3d prstMaterial="clear">
            <a:bevelT h="63500"/>
          </a:sp3d>
        </p:spPr>
        <p:style>
          <a:lnRef idx="0"/>
          <a:fillRef idx="0"/>
          <a:effectRef idx="0"/>
          <a:fontRef idx="minor"/>
        </p:style>
      </p:sp>
      <p:sp>
        <p:nvSpPr>
          <p:cNvPr id="622" name="矩形 64"/>
          <p:cNvSpPr/>
          <p:nvPr/>
        </p:nvSpPr>
        <p:spPr>
          <a:xfrm>
            <a:off x="1358280" y="5026320"/>
            <a:ext cx="4440960" cy="266040"/>
          </a:xfrm>
          <a:prstGeom prst="rect">
            <a:avLst/>
          </a:prstGeom>
          <a:solidFill>
            <a:srgbClr val="bee7a6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接入协议栈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3" name="矩形 65"/>
          <p:cNvSpPr/>
          <p:nvPr/>
        </p:nvSpPr>
        <p:spPr>
          <a:xfrm>
            <a:off x="2917800" y="5446800"/>
            <a:ext cx="1367640" cy="287640"/>
          </a:xfrm>
          <a:prstGeom prst="rect">
            <a:avLst/>
          </a:prstGeom>
          <a:solidFill>
            <a:srgbClr val="bee7a6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内生安全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4" name="矩形 66"/>
          <p:cNvSpPr/>
          <p:nvPr/>
        </p:nvSpPr>
        <p:spPr>
          <a:xfrm>
            <a:off x="4454280" y="5446800"/>
            <a:ext cx="1367640" cy="287640"/>
          </a:xfrm>
          <a:prstGeom prst="rect">
            <a:avLst/>
          </a:prstGeom>
          <a:solidFill>
            <a:srgbClr val="bee7a6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身份认证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5" name="矩形 67"/>
          <p:cNvSpPr/>
          <p:nvPr/>
        </p:nvSpPr>
        <p:spPr>
          <a:xfrm>
            <a:off x="4454280" y="5801760"/>
            <a:ext cx="1367640" cy="287640"/>
          </a:xfrm>
          <a:prstGeom prst="rect">
            <a:avLst/>
          </a:prstGeom>
          <a:solidFill>
            <a:srgbClr val="bee7a6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设备驱动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矩形 68"/>
          <p:cNvSpPr/>
          <p:nvPr/>
        </p:nvSpPr>
        <p:spPr>
          <a:xfrm>
            <a:off x="1380960" y="5801760"/>
            <a:ext cx="1367640" cy="287640"/>
          </a:xfrm>
          <a:prstGeom prst="rect">
            <a:avLst/>
          </a:prstGeom>
          <a:solidFill>
            <a:srgbClr val="bee7a6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即插即用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7" name="矩形 69"/>
          <p:cNvSpPr/>
          <p:nvPr/>
        </p:nvSpPr>
        <p:spPr>
          <a:xfrm>
            <a:off x="2917800" y="5801760"/>
            <a:ext cx="1367640" cy="287640"/>
          </a:xfrm>
          <a:prstGeom prst="rect">
            <a:avLst/>
          </a:prstGeom>
          <a:solidFill>
            <a:srgbClr val="bee7a6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通信能力增强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8" name="文本框 70"/>
          <p:cNvSpPr/>
          <p:nvPr/>
        </p:nvSpPr>
        <p:spPr>
          <a:xfrm>
            <a:off x="537480" y="5115600"/>
            <a:ext cx="45828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Huawei Sans"/>
                <a:ea typeface="微软雅黑"/>
              </a:rPr>
              <a:t>物联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Huawei Sans"/>
                <a:ea typeface="微软雅黑"/>
              </a:rPr>
              <a:t>终端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9" name="文本框 71"/>
          <p:cNvSpPr/>
          <p:nvPr/>
        </p:nvSpPr>
        <p:spPr>
          <a:xfrm>
            <a:off x="507240" y="1801440"/>
            <a:ext cx="45828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Huawei Sans"/>
                <a:ea typeface="微软雅黑"/>
              </a:rPr>
              <a:t>IoT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Huawei Sans"/>
                <a:ea typeface="微软雅黑"/>
              </a:rPr>
              <a:t>平台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0" name="Freeform 6"/>
          <p:cNvSpPr/>
          <p:nvPr/>
        </p:nvSpPr>
        <p:spPr>
          <a:xfrm>
            <a:off x="2125800" y="1056600"/>
            <a:ext cx="3020040" cy="112824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8448" y="9807"/>
                </a:moveTo>
                <a:lnTo>
                  <a:pt x="1220" y="9711"/>
                </a:lnTo>
                <a:cubicBezTo>
                  <a:pt x="1220" y="9711"/>
                  <a:pt x="0" y="9253"/>
                  <a:pt x="199" y="6988"/>
                </a:cubicBezTo>
                <a:cubicBezTo>
                  <a:pt x="424" y="4530"/>
                  <a:pt x="1638" y="4336"/>
                  <a:pt x="1638" y="4336"/>
                </a:cubicBezTo>
                <a:cubicBezTo>
                  <a:pt x="1638" y="4336"/>
                  <a:pt x="1711" y="1277"/>
                  <a:pt x="3806" y="627"/>
                </a:cubicBezTo>
                <a:cubicBezTo>
                  <a:pt x="5849" y="0"/>
                  <a:pt x="6684" y="2940"/>
                  <a:pt x="6684" y="2940"/>
                </a:cubicBezTo>
                <a:cubicBezTo>
                  <a:pt x="6684" y="2940"/>
                  <a:pt x="7732" y="1542"/>
                  <a:pt x="8621" y="2867"/>
                </a:cubicBezTo>
                <a:cubicBezTo>
                  <a:pt x="9363" y="3952"/>
                  <a:pt x="9054" y="5692"/>
                  <a:pt x="9054" y="5692"/>
                </a:cubicBezTo>
                <a:cubicBezTo>
                  <a:pt x="9054" y="5692"/>
                  <a:pt x="10000" y="6361"/>
                  <a:pt x="9841" y="8096"/>
                </a:cubicBezTo>
                <a:cubicBezTo>
                  <a:pt x="9668" y="10000"/>
                  <a:pt x="8448" y="9807"/>
                  <a:pt x="8448" y="9807"/>
                </a:cubicBezTo>
                <a:close/>
              </a:path>
            </a:pathLst>
          </a:custGeom>
          <a:noFill/>
          <a:ln w="28575">
            <a:solidFill>
              <a:srgbClr val="e0e0e0"/>
            </a:solidFill>
            <a:round/>
          </a:ln>
          <a:effectLst>
            <a:outerShdw algn="t" blurRad="279360" dir="2700000" dist="164953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1" name="Rectangle 57"/>
          <p:cNvSpPr/>
          <p:nvPr/>
        </p:nvSpPr>
        <p:spPr>
          <a:xfrm>
            <a:off x="2328480" y="1366920"/>
            <a:ext cx="524880" cy="581040"/>
          </a:xfrm>
          <a:prstGeom prst="rect">
            <a:avLst/>
          </a:prstGeom>
          <a:solidFill>
            <a:srgbClr val="f2f2f2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设备管理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2" name="Rectangle 57"/>
          <p:cNvSpPr/>
          <p:nvPr/>
        </p:nvSpPr>
        <p:spPr>
          <a:xfrm>
            <a:off x="2932200" y="1685880"/>
            <a:ext cx="993600" cy="244440"/>
          </a:xfrm>
          <a:prstGeom prst="rect">
            <a:avLst/>
          </a:prstGeom>
          <a:solidFill>
            <a:srgbClr val="f2f2f2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物联协议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Rectangle 57"/>
          <p:cNvSpPr/>
          <p:nvPr/>
        </p:nvSpPr>
        <p:spPr>
          <a:xfrm>
            <a:off x="2932200" y="1366920"/>
            <a:ext cx="993600" cy="244440"/>
          </a:xfrm>
          <a:prstGeom prst="rect">
            <a:avLst/>
          </a:prstGeom>
          <a:solidFill>
            <a:srgbClr val="f2f2f2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物联模型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4" name="Rectangle 57"/>
          <p:cNvSpPr/>
          <p:nvPr/>
        </p:nvSpPr>
        <p:spPr>
          <a:xfrm>
            <a:off x="4004280" y="1685880"/>
            <a:ext cx="993600" cy="244440"/>
          </a:xfrm>
          <a:prstGeom prst="rect">
            <a:avLst/>
          </a:prstGeom>
          <a:solidFill>
            <a:srgbClr val="f2f2f2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安全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5" name="Rectangle 57"/>
          <p:cNvSpPr/>
          <p:nvPr/>
        </p:nvSpPr>
        <p:spPr>
          <a:xfrm>
            <a:off x="4004280" y="1366920"/>
            <a:ext cx="993600" cy="244440"/>
          </a:xfrm>
          <a:prstGeom prst="rect">
            <a:avLst/>
          </a:prstGeom>
          <a:solidFill>
            <a:srgbClr val="f2f2f2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…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6" name="Rectangle 57"/>
          <p:cNvSpPr/>
          <p:nvPr/>
        </p:nvSpPr>
        <p:spPr>
          <a:xfrm>
            <a:off x="4431240" y="3349800"/>
            <a:ext cx="1367640" cy="287640"/>
          </a:xfrm>
          <a:prstGeom prst="rect">
            <a:avLst/>
          </a:prstGeom>
          <a:solidFill>
            <a:srgbClr val="bee7a6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数据处理、分发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7" name="直接连接符 79"/>
          <p:cNvSpPr/>
          <p:nvPr/>
        </p:nvSpPr>
        <p:spPr>
          <a:xfrm>
            <a:off x="3615120" y="4463280"/>
            <a:ext cx="360" cy="414360"/>
          </a:xfrm>
          <a:prstGeom prst="line">
            <a:avLst/>
          </a:prstGeom>
          <a:ln w="6350">
            <a:solidFill>
              <a:srgbClr val="6e6e6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直接连接符 80"/>
          <p:cNvSpPr/>
          <p:nvPr/>
        </p:nvSpPr>
        <p:spPr>
          <a:xfrm flipH="1" flipV="1">
            <a:off x="3538080" y="2142360"/>
            <a:ext cx="77040" cy="774000"/>
          </a:xfrm>
          <a:prstGeom prst="line">
            <a:avLst/>
          </a:prstGeom>
          <a:ln w="6350">
            <a:solidFill>
              <a:srgbClr val="e9002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Rectangle 57"/>
          <p:cNvSpPr/>
          <p:nvPr/>
        </p:nvSpPr>
        <p:spPr>
          <a:xfrm>
            <a:off x="7049880" y="2139120"/>
            <a:ext cx="1367640" cy="570240"/>
          </a:xfrm>
          <a:prstGeom prst="rect">
            <a:avLst/>
          </a:prstGeom>
          <a:solidFill>
            <a:srgbClr val="bee7a6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物模型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0" name="Rectangle 57"/>
          <p:cNvSpPr/>
          <p:nvPr/>
        </p:nvSpPr>
        <p:spPr>
          <a:xfrm>
            <a:off x="7049880" y="3003480"/>
            <a:ext cx="1367640" cy="570240"/>
          </a:xfrm>
          <a:prstGeom prst="rect">
            <a:avLst/>
          </a:prstGeom>
          <a:solidFill>
            <a:srgbClr val="bee7a6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协议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1" name="Rectangle 57"/>
          <p:cNvSpPr/>
          <p:nvPr/>
        </p:nvSpPr>
        <p:spPr>
          <a:xfrm>
            <a:off x="7049880" y="3867840"/>
            <a:ext cx="1367640" cy="570240"/>
          </a:xfrm>
          <a:prstGeom prst="rect">
            <a:avLst/>
          </a:prstGeom>
          <a:solidFill>
            <a:srgbClr val="bee7a6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DDE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（</a:t>
            </a:r>
            <a:r>
              <a:rPr b="0" lang="en-US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Data Dispatch Engine</a:t>
            </a: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）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2" name="Rectangle 57"/>
          <p:cNvSpPr/>
          <p:nvPr/>
        </p:nvSpPr>
        <p:spPr>
          <a:xfrm>
            <a:off x="7049880" y="4732200"/>
            <a:ext cx="1367640" cy="570240"/>
          </a:xfrm>
          <a:prstGeom prst="rect">
            <a:avLst/>
          </a:prstGeom>
          <a:solidFill>
            <a:srgbClr val="bee7a6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终端管理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3" name="Rectangle 57"/>
          <p:cNvSpPr/>
          <p:nvPr/>
        </p:nvSpPr>
        <p:spPr>
          <a:xfrm>
            <a:off x="7049880" y="5596560"/>
            <a:ext cx="1367640" cy="570240"/>
          </a:xfrm>
          <a:prstGeom prst="rect">
            <a:avLst/>
          </a:prstGeom>
          <a:solidFill>
            <a:srgbClr val="bee7a6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安全增强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4" name="直接箭头连接符 86"/>
          <p:cNvSpPr/>
          <p:nvPr/>
        </p:nvSpPr>
        <p:spPr>
          <a:xfrm flipV="1">
            <a:off x="6031440" y="2424600"/>
            <a:ext cx="1018080" cy="12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a6a6a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直接箭头连接符 87"/>
          <p:cNvSpPr/>
          <p:nvPr/>
        </p:nvSpPr>
        <p:spPr>
          <a:xfrm>
            <a:off x="5098320" y="1970280"/>
            <a:ext cx="1951200" cy="45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a6a6a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直接箭头连接符 88"/>
          <p:cNvSpPr/>
          <p:nvPr/>
        </p:nvSpPr>
        <p:spPr>
          <a:xfrm flipV="1">
            <a:off x="6031440" y="3288240"/>
            <a:ext cx="1018080" cy="40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a6a6a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直接箭头连接符 89"/>
          <p:cNvSpPr/>
          <p:nvPr/>
        </p:nvSpPr>
        <p:spPr>
          <a:xfrm>
            <a:off x="5098320" y="1970280"/>
            <a:ext cx="1951200" cy="131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a6a6a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直接箭头连接符 90"/>
          <p:cNvSpPr/>
          <p:nvPr/>
        </p:nvSpPr>
        <p:spPr>
          <a:xfrm>
            <a:off x="6031440" y="3690000"/>
            <a:ext cx="1018080" cy="46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a6a6a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直接箭头连接符 91"/>
          <p:cNvSpPr/>
          <p:nvPr/>
        </p:nvSpPr>
        <p:spPr>
          <a:xfrm flipV="1">
            <a:off x="6031440" y="3288240"/>
            <a:ext cx="1018080" cy="22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a6a6a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直接箭头连接符 92"/>
          <p:cNvSpPr/>
          <p:nvPr/>
        </p:nvSpPr>
        <p:spPr>
          <a:xfrm>
            <a:off x="6031440" y="3690000"/>
            <a:ext cx="1018080" cy="132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a6a6a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直接箭头连接符 93"/>
          <p:cNvSpPr/>
          <p:nvPr/>
        </p:nvSpPr>
        <p:spPr>
          <a:xfrm flipV="1">
            <a:off x="6031440" y="5017320"/>
            <a:ext cx="1018080" cy="52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a6a6a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直接箭头连接符 94"/>
          <p:cNvSpPr/>
          <p:nvPr/>
        </p:nvSpPr>
        <p:spPr>
          <a:xfrm>
            <a:off x="6031440" y="3690000"/>
            <a:ext cx="1018080" cy="219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a6a6a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文本框 95"/>
          <p:cNvSpPr/>
          <p:nvPr/>
        </p:nvSpPr>
        <p:spPr>
          <a:xfrm>
            <a:off x="7907040" y="1211760"/>
            <a:ext cx="206892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Huawei Sans"/>
                <a:ea typeface="微软雅黑"/>
              </a:rPr>
              <a:t>OH</a:t>
            </a:r>
            <a:r>
              <a:rPr b="1" lang="zh-CN" sz="1800" spc="-1" strike="noStrike">
                <a:solidFill>
                  <a:srgbClr val="000000"/>
                </a:solidFill>
                <a:latin typeface="Huawei Sans"/>
                <a:ea typeface="微软雅黑"/>
              </a:rPr>
              <a:t>行业物联能力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4" name="Rectangle 57"/>
          <p:cNvSpPr/>
          <p:nvPr/>
        </p:nvSpPr>
        <p:spPr>
          <a:xfrm>
            <a:off x="1358280" y="3711240"/>
            <a:ext cx="1367640" cy="287640"/>
          </a:xfrm>
          <a:prstGeom prst="rect">
            <a:avLst/>
          </a:prstGeom>
          <a:solidFill>
            <a:srgbClr val="bee7a6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通信能力增强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5" name="矩形 97"/>
          <p:cNvSpPr/>
          <p:nvPr/>
        </p:nvSpPr>
        <p:spPr>
          <a:xfrm>
            <a:off x="8420760" y="4755600"/>
            <a:ext cx="36723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终端发现、终端准入、安全、版本升级（</a:t>
            </a:r>
            <a:r>
              <a:rPr b="0" lang="en-US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OTA</a:t>
            </a:r>
            <a:r>
              <a:rPr b="0" lang="zh-CN" sz="1400" spc="-1" strike="noStrike">
                <a:solidFill>
                  <a:srgbClr val="000000"/>
                </a:solidFill>
                <a:latin typeface="Huawei Sans"/>
                <a:ea typeface="微软雅黑"/>
              </a:rPr>
              <a:t>）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矩形 98"/>
          <p:cNvSpPr/>
          <p:nvPr/>
        </p:nvSpPr>
        <p:spPr>
          <a:xfrm>
            <a:off x="8383320" y="3119400"/>
            <a:ext cx="23209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400" spc="-1" strike="noStrike">
                <a:solidFill>
                  <a:srgbClr val="1d1d1a"/>
                </a:solidFill>
                <a:latin typeface="Huawei Sans"/>
                <a:ea typeface="微软雅黑"/>
              </a:rPr>
              <a:t>南北向通信协议、协议转换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7" name="矩形 99"/>
          <p:cNvSpPr/>
          <p:nvPr/>
        </p:nvSpPr>
        <p:spPr>
          <a:xfrm>
            <a:off x="8436240" y="3687840"/>
            <a:ext cx="364644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1d1d1a"/>
              </a:buClr>
              <a:buFont typeface="Arial"/>
              <a:buChar char="•"/>
            </a:pPr>
            <a:r>
              <a:rPr b="0" lang="zh-CN" sz="1400" spc="-1" strike="noStrike">
                <a:solidFill>
                  <a:srgbClr val="1d1d1a"/>
                </a:solidFill>
                <a:latin typeface="Huawei Sans"/>
                <a:ea typeface="微软雅黑"/>
              </a:rPr>
              <a:t>通信增强：</a:t>
            </a:r>
            <a:r>
              <a:rPr b="0" lang="zh-CN" sz="1200" spc="-1" strike="noStrike">
                <a:solidFill>
                  <a:srgbClr val="1d1d1a"/>
                </a:solidFill>
                <a:latin typeface="Huawei Sans"/>
                <a:ea typeface="微软雅黑"/>
              </a:rPr>
              <a:t>双发选收</a:t>
            </a:r>
            <a:r>
              <a:rPr b="0" lang="en-US" sz="1200" spc="-1" strike="noStrike">
                <a:solidFill>
                  <a:srgbClr val="1d1d1a"/>
                </a:solidFill>
                <a:latin typeface="Huawei Sans"/>
                <a:ea typeface="微软雅黑"/>
              </a:rPr>
              <a:t>/FEC</a:t>
            </a:r>
            <a:r>
              <a:rPr b="0" lang="zh-CN" sz="1200" spc="-1" strike="noStrike">
                <a:solidFill>
                  <a:srgbClr val="1d1d1a"/>
                </a:solidFill>
                <a:latin typeface="Huawei Sans"/>
                <a:ea typeface="微软雅黑"/>
              </a:rPr>
              <a:t>高可靠通信；终端通信质量感知和随流检测；</a:t>
            </a:r>
            <a:endParaRPr b="0" lang="en-US" sz="12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1d1d1a"/>
              </a:buClr>
              <a:buFont typeface="Arial"/>
              <a:buChar char="•"/>
            </a:pPr>
            <a:r>
              <a:rPr b="0" lang="zh-CN" sz="1400" spc="-1" strike="noStrike">
                <a:solidFill>
                  <a:srgbClr val="1d1d1a"/>
                </a:solidFill>
                <a:latin typeface="Huawei Sans"/>
                <a:ea typeface="微软雅黑"/>
              </a:rPr>
              <a:t>数据处理：</a:t>
            </a:r>
            <a:r>
              <a:rPr b="0" lang="zh-CN" sz="1200" spc="-1" strike="noStrike">
                <a:solidFill>
                  <a:srgbClr val="1d1d1a"/>
                </a:solidFill>
                <a:latin typeface="Huawei Sans"/>
                <a:ea typeface="微软雅黑"/>
              </a:rPr>
              <a:t>去重压缩、分发、缓存；</a:t>
            </a:r>
            <a:endParaRPr b="0" lang="en-US" sz="12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1d1d1a"/>
              </a:buClr>
              <a:buFont typeface="Arial"/>
              <a:buChar char="•"/>
            </a:pPr>
            <a:r>
              <a:rPr b="0" lang="zh-CN" sz="1400" spc="-1" strike="noStrike">
                <a:solidFill>
                  <a:srgbClr val="1d1d1a"/>
                </a:solidFill>
                <a:latin typeface="Huawei Sans"/>
                <a:ea typeface="微软雅黑"/>
              </a:rPr>
              <a:t>本地联动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8" name="矩形 100"/>
          <p:cNvSpPr/>
          <p:nvPr/>
        </p:nvSpPr>
        <p:spPr>
          <a:xfrm>
            <a:off x="8382600" y="2289600"/>
            <a:ext cx="21423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400" spc="-1" strike="noStrike">
                <a:solidFill>
                  <a:srgbClr val="1d1d1a"/>
                </a:solidFill>
                <a:latin typeface="Huawei Sans"/>
                <a:ea typeface="微软雅黑"/>
              </a:rPr>
              <a:t>基于行业的场景化物模型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9" name="直接箭头连接符 101"/>
          <p:cNvSpPr/>
          <p:nvPr/>
        </p:nvSpPr>
        <p:spPr>
          <a:xfrm flipV="1">
            <a:off x="6031440" y="4152960"/>
            <a:ext cx="1018080" cy="138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a6a6a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Freeform 6"/>
          <p:cNvSpPr/>
          <p:nvPr/>
        </p:nvSpPr>
        <p:spPr>
          <a:xfrm>
            <a:off x="4876560" y="975960"/>
            <a:ext cx="1596240" cy="69300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8448" y="9807"/>
                </a:moveTo>
                <a:lnTo>
                  <a:pt x="1220" y="9711"/>
                </a:lnTo>
                <a:cubicBezTo>
                  <a:pt x="1220" y="9711"/>
                  <a:pt x="0" y="9253"/>
                  <a:pt x="199" y="6988"/>
                </a:cubicBezTo>
                <a:cubicBezTo>
                  <a:pt x="424" y="4530"/>
                  <a:pt x="1638" y="4336"/>
                  <a:pt x="1638" y="4336"/>
                </a:cubicBezTo>
                <a:cubicBezTo>
                  <a:pt x="1638" y="4336"/>
                  <a:pt x="1711" y="1277"/>
                  <a:pt x="3806" y="627"/>
                </a:cubicBezTo>
                <a:cubicBezTo>
                  <a:pt x="5849" y="0"/>
                  <a:pt x="6684" y="2940"/>
                  <a:pt x="6684" y="2940"/>
                </a:cubicBezTo>
                <a:cubicBezTo>
                  <a:pt x="6684" y="2940"/>
                  <a:pt x="7732" y="1542"/>
                  <a:pt x="8621" y="2867"/>
                </a:cubicBezTo>
                <a:cubicBezTo>
                  <a:pt x="9363" y="3952"/>
                  <a:pt x="9054" y="5692"/>
                  <a:pt x="9054" y="5692"/>
                </a:cubicBezTo>
                <a:cubicBezTo>
                  <a:pt x="9054" y="5692"/>
                  <a:pt x="10000" y="6361"/>
                  <a:pt x="9841" y="8096"/>
                </a:cubicBezTo>
                <a:cubicBezTo>
                  <a:pt x="9668" y="10000"/>
                  <a:pt x="8448" y="9807"/>
                  <a:pt x="8448" y="9807"/>
                </a:cubicBezTo>
                <a:close/>
              </a:path>
            </a:pathLst>
          </a:custGeom>
          <a:noFill/>
          <a:ln w="28575">
            <a:solidFill>
              <a:srgbClr val="e0e0e0"/>
            </a:solidFill>
            <a:round/>
          </a:ln>
          <a:effectLst>
            <a:outerShdw algn="t" blurRad="279360" dir="2700000" dist="164953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661" name="图片 72" descr="交换机.png"/>
          <p:cNvPicPr/>
          <p:nvPr/>
        </p:nvPicPr>
        <p:blipFill>
          <a:blip r:embed="rId1"/>
          <a:stretch/>
        </p:blipFill>
        <p:spPr>
          <a:xfrm>
            <a:off x="1070640" y="976680"/>
            <a:ext cx="488880" cy="401400"/>
          </a:xfrm>
          <a:prstGeom prst="rect">
            <a:avLst/>
          </a:prstGeom>
          <a:ln w="0">
            <a:noFill/>
          </a:ln>
        </p:spPr>
      </p:pic>
      <p:sp>
        <p:nvSpPr>
          <p:cNvPr id="662" name="直接箭头连接符 104"/>
          <p:cNvSpPr/>
          <p:nvPr/>
        </p:nvSpPr>
        <p:spPr>
          <a:xfrm flipH="1" flipV="1">
            <a:off x="1314000" y="1378080"/>
            <a:ext cx="2300040" cy="153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e9002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文本框 105"/>
          <p:cNvSpPr/>
          <p:nvPr/>
        </p:nvSpPr>
        <p:spPr>
          <a:xfrm>
            <a:off x="1678680" y="2215800"/>
            <a:ext cx="14594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050" spc="-1" strike="noStrike">
                <a:solidFill>
                  <a:srgbClr val="000000"/>
                </a:solidFill>
                <a:latin typeface="Huawei Sans"/>
                <a:ea typeface="微软雅黑"/>
              </a:rPr>
              <a:t>认证、授权、地址分配等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64" name="文本框 106"/>
          <p:cNvSpPr/>
          <p:nvPr/>
        </p:nvSpPr>
        <p:spPr>
          <a:xfrm>
            <a:off x="3414960" y="2444040"/>
            <a:ext cx="119448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050" spc="-1" strike="noStrike">
                <a:solidFill>
                  <a:srgbClr val="000000"/>
                </a:solidFill>
                <a:latin typeface="Huawei Sans"/>
                <a:ea typeface="微软雅黑"/>
              </a:rPr>
              <a:t>终端注册、数据分发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65" name="文本框 107"/>
          <p:cNvSpPr/>
          <p:nvPr/>
        </p:nvSpPr>
        <p:spPr>
          <a:xfrm>
            <a:off x="364680" y="900360"/>
            <a:ext cx="64584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Huawei Sans"/>
                <a:ea typeface="微软雅黑"/>
              </a:rPr>
              <a:t>AAA/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Huawei Sans"/>
                <a:ea typeface="微软雅黑"/>
              </a:rPr>
              <a:t>DHCP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6" name="矩形 108"/>
          <p:cNvSpPr/>
          <p:nvPr/>
        </p:nvSpPr>
        <p:spPr>
          <a:xfrm>
            <a:off x="333360" y="3993480"/>
            <a:ext cx="866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CN" sz="18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Huawei Sans"/>
                <a:ea typeface="微软雅黑"/>
              </a:rPr>
              <a:t>云中立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7" name="矩形 109"/>
          <p:cNvSpPr/>
          <p:nvPr/>
        </p:nvSpPr>
        <p:spPr>
          <a:xfrm>
            <a:off x="1387080" y="5446800"/>
            <a:ext cx="1367640" cy="287640"/>
          </a:xfrm>
          <a:prstGeom prst="rect">
            <a:avLst/>
          </a:prstGeom>
          <a:solidFill>
            <a:srgbClr val="bee7a6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000000"/>
                </a:solidFill>
                <a:latin typeface="Huawei Sans"/>
                <a:ea typeface="微软雅黑"/>
              </a:rPr>
              <a:t>终端管理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8" name="矩形 110"/>
          <p:cNvSpPr/>
          <p:nvPr/>
        </p:nvSpPr>
        <p:spPr>
          <a:xfrm>
            <a:off x="8485920" y="5616360"/>
            <a:ext cx="38548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1d1d1a"/>
              </a:buClr>
              <a:buFont typeface="Arial"/>
              <a:buChar char="•"/>
            </a:pPr>
            <a:r>
              <a:rPr b="0" lang="zh-CN" sz="1400" spc="-1" strike="noStrike">
                <a:solidFill>
                  <a:srgbClr val="1d1d1a"/>
                </a:solidFill>
                <a:latin typeface="Huawei Sans"/>
                <a:ea typeface="微软雅黑"/>
              </a:rPr>
              <a:t>终端安全：终端指纹识别、终端行为识别；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1d1d1a"/>
              </a:buClr>
              <a:buFont typeface="Arial"/>
              <a:buChar char="•"/>
            </a:pPr>
            <a:r>
              <a:rPr b="0" lang="zh-CN" sz="1400" spc="-1" strike="noStrike">
                <a:solidFill>
                  <a:srgbClr val="1d1d1a"/>
                </a:solidFill>
                <a:latin typeface="Huawei Sans"/>
                <a:ea typeface="微软雅黑"/>
              </a:rPr>
              <a:t>内生安全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Line 1"/>
          <p:cNvSpPr/>
          <p:nvPr/>
        </p:nvSpPr>
        <p:spPr>
          <a:xfrm>
            <a:off x="325440" y="675360"/>
            <a:ext cx="11680920" cy="1800"/>
          </a:xfrm>
          <a:prstGeom prst="line">
            <a:avLst/>
          </a:prstGeom>
          <a:ln w="1905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TextBox 15"/>
          <p:cNvSpPr/>
          <p:nvPr/>
        </p:nvSpPr>
        <p:spPr>
          <a:xfrm>
            <a:off x="360720" y="229320"/>
            <a:ext cx="6238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XXX SIG </a:t>
            </a:r>
            <a:r>
              <a:rPr b="0" lang="zh-CN" sz="2400" spc="-1" strike="noStrike">
                <a:solidFill>
                  <a:srgbClr val="000000"/>
                </a:solidFill>
                <a:latin typeface="Candara"/>
              </a:rPr>
              <a:t>计划贡献内容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71" name="圆角矩形 7"/>
          <p:cNvSpPr/>
          <p:nvPr/>
        </p:nvSpPr>
        <p:spPr>
          <a:xfrm>
            <a:off x="6601320" y="6041160"/>
            <a:ext cx="1086480" cy="24732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05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基于现有修改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72" name="圆角矩形 8"/>
          <p:cNvSpPr/>
          <p:nvPr/>
        </p:nvSpPr>
        <p:spPr>
          <a:xfrm>
            <a:off x="7917840" y="6041160"/>
            <a:ext cx="1086480" cy="24732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SIG</a:t>
            </a:r>
            <a:r>
              <a:rPr b="0" lang="zh-CN" sz="105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新增部分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73" name="圆角矩形 9"/>
          <p:cNvSpPr/>
          <p:nvPr/>
        </p:nvSpPr>
        <p:spPr>
          <a:xfrm>
            <a:off x="9234000" y="6041160"/>
            <a:ext cx="1086480" cy="247320"/>
          </a:xfrm>
          <a:prstGeom prst="roundRect">
            <a:avLst>
              <a:gd name="adj" fmla="val 16667"/>
            </a:avLst>
          </a:prstGeom>
          <a:solidFill>
            <a:srgbClr val="ffdf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SDK</a:t>
            </a:r>
            <a:r>
              <a:rPr b="0" lang="zh-CN" sz="105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方式提供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74" name="直接连接符 10"/>
          <p:cNvSpPr/>
          <p:nvPr/>
        </p:nvSpPr>
        <p:spPr>
          <a:xfrm>
            <a:off x="2489040" y="4805280"/>
            <a:ext cx="8007480" cy="360"/>
          </a:xfrm>
          <a:prstGeom prst="line">
            <a:avLst/>
          </a:prstGeom>
          <a:ln w="9525">
            <a:solidFill>
              <a:srgbClr val="b5b5b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直接连接符 11"/>
          <p:cNvSpPr/>
          <p:nvPr/>
        </p:nvSpPr>
        <p:spPr>
          <a:xfrm>
            <a:off x="2489040" y="5279040"/>
            <a:ext cx="8007480" cy="360"/>
          </a:xfrm>
          <a:prstGeom prst="line">
            <a:avLst/>
          </a:prstGeom>
          <a:ln w="9525">
            <a:solidFill>
              <a:srgbClr val="b5b5b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直接连接符 12"/>
          <p:cNvSpPr/>
          <p:nvPr/>
        </p:nvSpPr>
        <p:spPr>
          <a:xfrm>
            <a:off x="2535840" y="3475080"/>
            <a:ext cx="7960680" cy="360"/>
          </a:xfrm>
          <a:prstGeom prst="line">
            <a:avLst/>
          </a:prstGeom>
          <a:ln w="9525">
            <a:solidFill>
              <a:srgbClr val="b5b5b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矩形 13"/>
          <p:cNvSpPr/>
          <p:nvPr/>
        </p:nvSpPr>
        <p:spPr>
          <a:xfrm>
            <a:off x="1609560" y="4306320"/>
            <a:ext cx="843480" cy="1526040"/>
          </a:xfrm>
          <a:prstGeom prst="rect">
            <a:avLst/>
          </a:prstGeom>
          <a:solidFill>
            <a:srgbClr val="c7000b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640" rIns="71640" tIns="7164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ffffff"/>
                </a:solidFill>
                <a:latin typeface="方正兰亭中黑简体"/>
                <a:ea typeface="方正兰亭中黑简体"/>
              </a:rPr>
              <a:t>物联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ffffff"/>
                </a:solidFill>
                <a:latin typeface="方正兰亭中黑简体"/>
                <a:ea typeface="方正兰亭中黑简体"/>
              </a:rPr>
              <a:t>终端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8" name="矩形 14"/>
          <p:cNvSpPr/>
          <p:nvPr/>
        </p:nvSpPr>
        <p:spPr>
          <a:xfrm>
            <a:off x="2440440" y="4306320"/>
            <a:ext cx="8055720" cy="1513440"/>
          </a:xfrm>
          <a:prstGeom prst="rect">
            <a:avLst/>
          </a:prstGeom>
          <a:noFill/>
          <a:ln w="12700">
            <a:solidFill>
              <a:srgbClr val="b5b5b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圆角矩形 15"/>
          <p:cNvSpPr/>
          <p:nvPr/>
        </p:nvSpPr>
        <p:spPr>
          <a:xfrm>
            <a:off x="4134240" y="5371560"/>
            <a:ext cx="1326600" cy="3434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工业标识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0" name="圆角矩形 16"/>
          <p:cNvSpPr/>
          <p:nvPr/>
        </p:nvSpPr>
        <p:spPr>
          <a:xfrm>
            <a:off x="2644560" y="5371200"/>
            <a:ext cx="1265760" cy="343440"/>
          </a:xfrm>
          <a:prstGeom prst="roundRect">
            <a:avLst>
              <a:gd name="adj" fmla="val 16667"/>
            </a:avLst>
          </a:prstGeom>
          <a:solidFill>
            <a:srgbClr val="5957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ffffff"/>
                </a:solidFill>
                <a:latin typeface="方正兰亭细黑简体"/>
                <a:ea typeface="方正兰亭细黑简体"/>
              </a:rPr>
              <a:t>接入安全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1" name="圆角矩形 17"/>
          <p:cNvSpPr/>
          <p:nvPr/>
        </p:nvSpPr>
        <p:spPr>
          <a:xfrm>
            <a:off x="2644560" y="4403880"/>
            <a:ext cx="1265760" cy="343440"/>
          </a:xfrm>
          <a:prstGeom prst="roundRect">
            <a:avLst>
              <a:gd name="adj" fmla="val 16667"/>
            </a:avLst>
          </a:prstGeom>
          <a:solidFill>
            <a:srgbClr val="5957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ffffff"/>
                </a:solidFill>
                <a:latin typeface="方正兰亭细黑简体"/>
                <a:ea typeface="方正兰亭细黑简体"/>
              </a:rPr>
              <a:t>物联协议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2" name="圆角矩形 18"/>
          <p:cNvSpPr/>
          <p:nvPr/>
        </p:nvSpPr>
        <p:spPr>
          <a:xfrm>
            <a:off x="4137120" y="4398120"/>
            <a:ext cx="1642680" cy="3492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Modbus</a:t>
            </a:r>
            <a:r>
              <a:rPr b="0" lang="zh-CN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行业标准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3" name="矩形 19"/>
          <p:cNvSpPr/>
          <p:nvPr/>
        </p:nvSpPr>
        <p:spPr>
          <a:xfrm>
            <a:off x="1609560" y="1046520"/>
            <a:ext cx="843480" cy="3111480"/>
          </a:xfrm>
          <a:prstGeom prst="rect">
            <a:avLst/>
          </a:prstGeom>
          <a:solidFill>
            <a:srgbClr val="c7000b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71640" rIns="71640" tIns="7164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ffffff"/>
                </a:solidFill>
                <a:latin typeface="方正兰亭中黑简体"/>
                <a:ea typeface="方正兰亭中黑简体"/>
              </a:rPr>
              <a:t>物联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ffffff"/>
                </a:solidFill>
                <a:latin typeface="方正兰亭中黑简体"/>
                <a:ea typeface="方正兰亭中黑简体"/>
              </a:rPr>
              <a:t>网关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4" name="圆角矩形 20"/>
          <p:cNvSpPr/>
          <p:nvPr/>
        </p:nvSpPr>
        <p:spPr>
          <a:xfrm>
            <a:off x="2657520" y="3632760"/>
            <a:ext cx="1265760" cy="343440"/>
          </a:xfrm>
          <a:prstGeom prst="roundRect">
            <a:avLst>
              <a:gd name="adj" fmla="val 16667"/>
            </a:avLst>
          </a:prstGeom>
          <a:solidFill>
            <a:srgbClr val="5957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ffffff"/>
                </a:solidFill>
                <a:latin typeface="方正兰亭细黑简体"/>
                <a:ea typeface="方正兰亭细黑简体"/>
              </a:rPr>
              <a:t>物联协议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5" name="圆角矩形 21"/>
          <p:cNvSpPr/>
          <p:nvPr/>
        </p:nvSpPr>
        <p:spPr>
          <a:xfrm>
            <a:off x="2657520" y="3025440"/>
            <a:ext cx="1265760" cy="343440"/>
          </a:xfrm>
          <a:prstGeom prst="roundRect">
            <a:avLst>
              <a:gd name="adj" fmla="val 16667"/>
            </a:avLst>
          </a:prstGeom>
          <a:solidFill>
            <a:srgbClr val="5957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ffffff"/>
                </a:solidFill>
                <a:latin typeface="方正兰亭细黑简体"/>
                <a:ea typeface="方正兰亭细黑简体"/>
              </a:rPr>
              <a:t>安全接入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6" name="圆角矩形 22"/>
          <p:cNvSpPr/>
          <p:nvPr/>
        </p:nvSpPr>
        <p:spPr>
          <a:xfrm>
            <a:off x="5757840" y="5371560"/>
            <a:ext cx="1326600" cy="33768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安全接入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7" name="圆角矩形 23"/>
          <p:cNvSpPr/>
          <p:nvPr/>
        </p:nvSpPr>
        <p:spPr>
          <a:xfrm>
            <a:off x="2644560" y="4867920"/>
            <a:ext cx="1265760" cy="343440"/>
          </a:xfrm>
          <a:prstGeom prst="roundRect">
            <a:avLst>
              <a:gd name="adj" fmla="val 16667"/>
            </a:avLst>
          </a:prstGeom>
          <a:solidFill>
            <a:srgbClr val="5957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ffffff"/>
                </a:solidFill>
                <a:latin typeface="方正兰亭细黑简体"/>
                <a:ea typeface="方正兰亭细黑简体"/>
              </a:rPr>
              <a:t>通信增强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8" name="圆角矩形 24"/>
          <p:cNvSpPr/>
          <p:nvPr/>
        </p:nvSpPr>
        <p:spPr>
          <a:xfrm>
            <a:off x="4137120" y="4879440"/>
            <a:ext cx="1326600" cy="343440"/>
          </a:xfrm>
          <a:prstGeom prst="roundRect">
            <a:avLst>
              <a:gd name="adj" fmla="val 16667"/>
            </a:avLst>
          </a:prstGeom>
          <a:solidFill>
            <a:srgbClr val="ffdf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双发选收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9" name="圆角矩形 25"/>
          <p:cNvSpPr/>
          <p:nvPr/>
        </p:nvSpPr>
        <p:spPr>
          <a:xfrm>
            <a:off x="5759640" y="4879440"/>
            <a:ext cx="1326600" cy="33192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业务加速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0" name="圆角矩形 26"/>
          <p:cNvSpPr/>
          <p:nvPr/>
        </p:nvSpPr>
        <p:spPr>
          <a:xfrm>
            <a:off x="4137120" y="3647880"/>
            <a:ext cx="663120" cy="3330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36000" rIns="36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MQTT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1" name="圆角矩形 27"/>
          <p:cNvSpPr/>
          <p:nvPr/>
        </p:nvSpPr>
        <p:spPr>
          <a:xfrm>
            <a:off x="4885560" y="3647520"/>
            <a:ext cx="663120" cy="33372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36000" rIns="36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COAP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2" name="圆角矩形 28"/>
          <p:cNvSpPr/>
          <p:nvPr/>
        </p:nvSpPr>
        <p:spPr>
          <a:xfrm>
            <a:off x="6382800" y="3636000"/>
            <a:ext cx="1299600" cy="340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36000" rIns="36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Modbus-TCP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3" name="圆角矩形 29"/>
          <p:cNvSpPr/>
          <p:nvPr/>
        </p:nvSpPr>
        <p:spPr>
          <a:xfrm>
            <a:off x="7767720" y="3636000"/>
            <a:ext cx="810360" cy="3564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AMQP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4" name="圆角矩形 30"/>
          <p:cNvSpPr/>
          <p:nvPr/>
        </p:nvSpPr>
        <p:spPr>
          <a:xfrm>
            <a:off x="5634000" y="3647520"/>
            <a:ext cx="663120" cy="33372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36000" rIns="36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OPC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5" name="圆角矩形 31"/>
          <p:cNvSpPr/>
          <p:nvPr/>
        </p:nvSpPr>
        <p:spPr>
          <a:xfrm>
            <a:off x="5756400" y="3023280"/>
            <a:ext cx="1328040" cy="337680"/>
          </a:xfrm>
          <a:prstGeom prst="roundRect">
            <a:avLst>
              <a:gd name="adj" fmla="val 16667"/>
            </a:avLst>
          </a:prstGeom>
          <a:solidFill>
            <a:srgbClr val="ffdf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终端行为识别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6" name="直接连接符 32"/>
          <p:cNvSpPr/>
          <p:nvPr/>
        </p:nvSpPr>
        <p:spPr>
          <a:xfrm>
            <a:off x="2535840" y="2860560"/>
            <a:ext cx="7960680" cy="360"/>
          </a:xfrm>
          <a:prstGeom prst="line">
            <a:avLst/>
          </a:prstGeom>
          <a:ln w="9525">
            <a:solidFill>
              <a:srgbClr val="b5b5b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圆角矩形 33"/>
          <p:cNvSpPr/>
          <p:nvPr/>
        </p:nvSpPr>
        <p:spPr>
          <a:xfrm>
            <a:off x="2657520" y="2344680"/>
            <a:ext cx="1265760" cy="343440"/>
          </a:xfrm>
          <a:prstGeom prst="roundRect">
            <a:avLst>
              <a:gd name="adj" fmla="val 16667"/>
            </a:avLst>
          </a:prstGeom>
          <a:solidFill>
            <a:srgbClr val="5957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ffffff"/>
                </a:solidFill>
                <a:latin typeface="方正兰亭细黑简体"/>
                <a:ea typeface="方正兰亭细黑简体"/>
              </a:rPr>
              <a:t>通信增强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8" name="圆角矩形 34"/>
          <p:cNvSpPr/>
          <p:nvPr/>
        </p:nvSpPr>
        <p:spPr>
          <a:xfrm>
            <a:off x="4134240" y="2336400"/>
            <a:ext cx="1328040" cy="337680"/>
          </a:xfrm>
          <a:prstGeom prst="roundRect">
            <a:avLst>
              <a:gd name="adj" fmla="val 16667"/>
            </a:avLst>
          </a:prstGeom>
          <a:solidFill>
            <a:srgbClr val="ffdf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随流检测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9" name="圆角矩形 35"/>
          <p:cNvSpPr/>
          <p:nvPr/>
        </p:nvSpPr>
        <p:spPr>
          <a:xfrm>
            <a:off x="9005400" y="4879440"/>
            <a:ext cx="1326600" cy="33192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随流检测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0" name="圆角矩形 36"/>
          <p:cNvSpPr/>
          <p:nvPr/>
        </p:nvSpPr>
        <p:spPr>
          <a:xfrm>
            <a:off x="5757480" y="2336400"/>
            <a:ext cx="1328040" cy="33768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业务加速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1" name="圆角矩形 37"/>
          <p:cNvSpPr/>
          <p:nvPr/>
        </p:nvSpPr>
        <p:spPr>
          <a:xfrm>
            <a:off x="7380720" y="2336400"/>
            <a:ext cx="1328040" cy="33768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FEC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2" name="圆角矩形 38"/>
          <p:cNvSpPr/>
          <p:nvPr/>
        </p:nvSpPr>
        <p:spPr>
          <a:xfrm>
            <a:off x="7382520" y="4879440"/>
            <a:ext cx="1326600" cy="33192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FEC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3" name="圆角矩形 39"/>
          <p:cNvSpPr/>
          <p:nvPr/>
        </p:nvSpPr>
        <p:spPr>
          <a:xfrm>
            <a:off x="7381800" y="5382720"/>
            <a:ext cx="1326600" cy="33768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内生安全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4" name="圆角矩形 40"/>
          <p:cNvSpPr/>
          <p:nvPr/>
        </p:nvSpPr>
        <p:spPr>
          <a:xfrm>
            <a:off x="7380000" y="3023280"/>
            <a:ext cx="1328040" cy="337680"/>
          </a:xfrm>
          <a:prstGeom prst="roundRect">
            <a:avLst>
              <a:gd name="adj" fmla="val 16667"/>
            </a:avLst>
          </a:prstGeom>
          <a:solidFill>
            <a:srgbClr val="ffdf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内生安全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5" name="圆角矩形 41"/>
          <p:cNvSpPr/>
          <p:nvPr/>
        </p:nvSpPr>
        <p:spPr>
          <a:xfrm>
            <a:off x="2657520" y="1742400"/>
            <a:ext cx="1265760" cy="343440"/>
          </a:xfrm>
          <a:prstGeom prst="roundRect">
            <a:avLst>
              <a:gd name="adj" fmla="val 16667"/>
            </a:avLst>
          </a:prstGeom>
          <a:solidFill>
            <a:srgbClr val="5957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ffffff"/>
                </a:solidFill>
                <a:latin typeface="方正兰亭细黑简体"/>
                <a:ea typeface="方正兰亭细黑简体"/>
              </a:rPr>
              <a:t>边端协同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6" name="圆角矩形 42"/>
          <p:cNvSpPr/>
          <p:nvPr/>
        </p:nvSpPr>
        <p:spPr>
          <a:xfrm>
            <a:off x="4134240" y="1761840"/>
            <a:ext cx="1334880" cy="33768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本地联动框架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7" name="圆角矩形 43"/>
          <p:cNvSpPr/>
          <p:nvPr/>
        </p:nvSpPr>
        <p:spPr>
          <a:xfrm>
            <a:off x="2657520" y="1193040"/>
            <a:ext cx="1265760" cy="343440"/>
          </a:xfrm>
          <a:prstGeom prst="roundRect">
            <a:avLst>
              <a:gd name="adj" fmla="val 16667"/>
            </a:avLst>
          </a:prstGeom>
          <a:solidFill>
            <a:srgbClr val="5957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ffffff"/>
                </a:solidFill>
                <a:latin typeface="方正兰亭细黑简体"/>
                <a:ea typeface="方正兰亭细黑简体"/>
              </a:rPr>
              <a:t>物模型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8" name="圆角矩形 44"/>
          <p:cNvSpPr/>
          <p:nvPr/>
        </p:nvSpPr>
        <p:spPr>
          <a:xfrm>
            <a:off x="4134240" y="1187280"/>
            <a:ext cx="1334880" cy="33768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行业物模型库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9" name="圆角矩形 45"/>
          <p:cNvSpPr/>
          <p:nvPr/>
        </p:nvSpPr>
        <p:spPr>
          <a:xfrm>
            <a:off x="5622480" y="1187280"/>
            <a:ext cx="1546920" cy="34956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物模型转换框架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0" name="矩形 46"/>
          <p:cNvSpPr/>
          <p:nvPr/>
        </p:nvSpPr>
        <p:spPr>
          <a:xfrm>
            <a:off x="2440440" y="1046520"/>
            <a:ext cx="8055720" cy="3111480"/>
          </a:xfrm>
          <a:prstGeom prst="rect">
            <a:avLst/>
          </a:prstGeom>
          <a:noFill/>
          <a:ln w="12700">
            <a:solidFill>
              <a:srgbClr val="b5b5b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圆角矩形 47"/>
          <p:cNvSpPr/>
          <p:nvPr/>
        </p:nvSpPr>
        <p:spPr>
          <a:xfrm>
            <a:off x="9005400" y="5382720"/>
            <a:ext cx="1326600" cy="33768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APN6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2" name="圆角矩形 48"/>
          <p:cNvSpPr/>
          <p:nvPr/>
        </p:nvSpPr>
        <p:spPr>
          <a:xfrm>
            <a:off x="5943240" y="4398120"/>
            <a:ext cx="1642680" cy="349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Modbus-RTU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3" name="圆角矩形 49"/>
          <p:cNvSpPr/>
          <p:nvPr/>
        </p:nvSpPr>
        <p:spPr>
          <a:xfrm>
            <a:off x="9003960" y="2333520"/>
            <a:ext cx="1328040" cy="343440"/>
          </a:xfrm>
          <a:prstGeom prst="roundRect">
            <a:avLst>
              <a:gd name="adj" fmla="val 16667"/>
            </a:avLst>
          </a:prstGeom>
          <a:solidFill>
            <a:srgbClr val="ffdf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双发选收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4" name="圆角矩形 50"/>
          <p:cNvSpPr/>
          <p:nvPr/>
        </p:nvSpPr>
        <p:spPr>
          <a:xfrm>
            <a:off x="9003960" y="3030840"/>
            <a:ext cx="1328040" cy="33768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APN6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5" name="直接连接符 51"/>
          <p:cNvSpPr/>
          <p:nvPr/>
        </p:nvSpPr>
        <p:spPr>
          <a:xfrm>
            <a:off x="2535840" y="2222280"/>
            <a:ext cx="7960680" cy="360"/>
          </a:xfrm>
          <a:prstGeom prst="line">
            <a:avLst/>
          </a:prstGeom>
          <a:ln w="9525">
            <a:solidFill>
              <a:srgbClr val="b5b5b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直接连接符 52"/>
          <p:cNvSpPr/>
          <p:nvPr/>
        </p:nvSpPr>
        <p:spPr>
          <a:xfrm>
            <a:off x="2535840" y="1631880"/>
            <a:ext cx="7960680" cy="360"/>
          </a:xfrm>
          <a:prstGeom prst="line">
            <a:avLst/>
          </a:prstGeom>
          <a:ln w="9525">
            <a:solidFill>
              <a:srgbClr val="b5b5b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圆角矩形 53"/>
          <p:cNvSpPr/>
          <p:nvPr/>
        </p:nvSpPr>
        <p:spPr>
          <a:xfrm>
            <a:off x="4134240" y="3027960"/>
            <a:ext cx="1326600" cy="3434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工业标识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8" name="圆角矩形 54"/>
          <p:cNvSpPr/>
          <p:nvPr/>
        </p:nvSpPr>
        <p:spPr>
          <a:xfrm>
            <a:off x="8689320" y="3636000"/>
            <a:ext cx="1642680" cy="3492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1080" rIns="9108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Modbus</a:t>
            </a:r>
            <a:r>
              <a:rPr b="0" lang="zh-CN" sz="1200" spc="-1" strike="noStrike">
                <a:solidFill>
                  <a:srgbClr val="1d1d1a"/>
                </a:solidFill>
                <a:latin typeface="方正兰亭细黑简体"/>
                <a:ea typeface="方正兰亭细黑简体"/>
              </a:rPr>
              <a:t>行业标准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Line 1"/>
          <p:cNvSpPr/>
          <p:nvPr/>
        </p:nvSpPr>
        <p:spPr>
          <a:xfrm>
            <a:off x="325440" y="675360"/>
            <a:ext cx="11680920" cy="1800"/>
          </a:xfrm>
          <a:prstGeom prst="line">
            <a:avLst/>
          </a:prstGeom>
          <a:ln w="1905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TextBox 15"/>
          <p:cNvSpPr/>
          <p:nvPr/>
        </p:nvSpPr>
        <p:spPr>
          <a:xfrm>
            <a:off x="360720" y="229320"/>
            <a:ext cx="10702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XXX SIG</a:t>
            </a:r>
            <a:r>
              <a:rPr b="0" lang="zh-CN" sz="2400" spc="-1" strike="noStrike">
                <a:solidFill>
                  <a:srgbClr val="000000"/>
                </a:solidFill>
                <a:latin typeface="Candara"/>
              </a:rPr>
              <a:t>价值场景示例</a:t>
            </a: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1</a:t>
            </a:r>
            <a:r>
              <a:rPr b="0" lang="zh-CN" sz="2400" spc="-1" strike="noStrike">
                <a:solidFill>
                  <a:srgbClr val="000000"/>
                </a:solidFill>
                <a:latin typeface="Candara"/>
              </a:rPr>
              <a:t>：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21" name="Picture 4" descr=""/>
          <p:cNvPicPr/>
          <p:nvPr/>
        </p:nvPicPr>
        <p:blipFill>
          <a:blip r:embed="rId1"/>
          <a:stretch/>
        </p:blipFill>
        <p:spPr>
          <a:xfrm>
            <a:off x="2610720" y="3698640"/>
            <a:ext cx="668880" cy="494280"/>
          </a:xfrm>
          <a:prstGeom prst="rect">
            <a:avLst/>
          </a:prstGeom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722" name="Picture 4" descr=""/>
          <p:cNvPicPr/>
          <p:nvPr/>
        </p:nvPicPr>
        <p:blipFill>
          <a:blip r:embed="rId2"/>
          <a:stretch/>
        </p:blipFill>
        <p:spPr>
          <a:xfrm>
            <a:off x="4113360" y="3698640"/>
            <a:ext cx="668880" cy="494280"/>
          </a:xfrm>
          <a:prstGeom prst="rect">
            <a:avLst/>
          </a:prstGeom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723" name="肘形连接符 57"/>
          <p:cNvSpPr/>
          <p:nvPr/>
        </p:nvSpPr>
        <p:spPr>
          <a:xfrm flipH="1" flipV="1" rot="5400000">
            <a:off x="2889360" y="3095640"/>
            <a:ext cx="658800" cy="546480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e9002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肘形连接符 58"/>
          <p:cNvSpPr/>
          <p:nvPr/>
        </p:nvSpPr>
        <p:spPr>
          <a:xfrm flipV="1" rot="16200000">
            <a:off x="3816720" y="3067200"/>
            <a:ext cx="658800" cy="603360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e9002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25" name="图片 59" descr=""/>
          <p:cNvPicPr/>
          <p:nvPr/>
        </p:nvPicPr>
        <p:blipFill>
          <a:blip r:embed="rId3"/>
          <a:stretch/>
        </p:blipFill>
        <p:spPr>
          <a:xfrm>
            <a:off x="3292560" y="2929680"/>
            <a:ext cx="853200" cy="218880"/>
          </a:xfrm>
          <a:prstGeom prst="rect">
            <a:avLst/>
          </a:prstGeom>
          <a:ln w="0">
            <a:noFill/>
          </a:ln>
        </p:spPr>
      </p:pic>
      <p:sp>
        <p:nvSpPr>
          <p:cNvPr id="726" name="云形 60"/>
          <p:cNvSpPr/>
          <p:nvPr/>
        </p:nvSpPr>
        <p:spPr>
          <a:xfrm>
            <a:off x="2422440" y="2167560"/>
            <a:ext cx="2544120" cy="792000"/>
          </a:xfrm>
          <a:prstGeom prst="cloud">
            <a:avLst/>
          </a:prstGeom>
          <a:solidFill>
            <a:srgbClr val="deebf7"/>
          </a:solidFill>
          <a:ln w="12700">
            <a:solidFill>
              <a:srgbClr val="d9d9d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808080"/>
                </a:solidFill>
                <a:latin typeface="微软雅黑"/>
                <a:ea typeface="微软雅黑"/>
              </a:rPr>
              <a:t>校园网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27" name="图片 61" descr=""/>
          <p:cNvPicPr/>
          <p:nvPr/>
        </p:nvPicPr>
        <p:blipFill>
          <a:blip r:embed="rId4"/>
          <a:stretch/>
        </p:blipFill>
        <p:spPr>
          <a:xfrm>
            <a:off x="3481200" y="5216400"/>
            <a:ext cx="1270800" cy="753480"/>
          </a:xfrm>
          <a:prstGeom prst="rect">
            <a:avLst/>
          </a:prstGeom>
          <a:ln w="0">
            <a:noFill/>
          </a:ln>
        </p:spPr>
      </p:pic>
      <p:grpSp>
        <p:nvGrpSpPr>
          <p:cNvPr id="728" name="组合 186"/>
          <p:cNvGrpSpPr/>
          <p:nvPr/>
        </p:nvGrpSpPr>
        <p:grpSpPr>
          <a:xfrm>
            <a:off x="5042520" y="5306040"/>
            <a:ext cx="1157040" cy="638640"/>
            <a:chOff x="5042520" y="5306040"/>
            <a:chExt cx="1157040" cy="638640"/>
          </a:xfrm>
        </p:grpSpPr>
        <p:pic>
          <p:nvPicPr>
            <p:cNvPr id="729" name="图片 63" descr=""/>
            <p:cNvPicPr/>
            <p:nvPr/>
          </p:nvPicPr>
          <p:blipFill>
            <a:blip r:embed="rId5"/>
            <a:srcRect l="15158" t="9078" r="15158" b="9078"/>
            <a:stretch/>
          </p:blipFill>
          <p:spPr>
            <a:xfrm>
              <a:off x="5042520" y="5306040"/>
              <a:ext cx="1157040" cy="638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30" name="图片 64" descr=""/>
            <p:cNvPicPr/>
            <p:nvPr/>
          </p:nvPicPr>
          <p:blipFill>
            <a:blip r:embed="rId6"/>
            <a:stretch/>
          </p:blipFill>
          <p:spPr>
            <a:xfrm>
              <a:off x="5054040" y="5348880"/>
              <a:ext cx="1104840" cy="552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1" name="直接连接符 65"/>
          <p:cNvSpPr/>
          <p:nvPr/>
        </p:nvSpPr>
        <p:spPr>
          <a:xfrm>
            <a:off x="3694320" y="1852920"/>
            <a:ext cx="360" cy="359640"/>
          </a:xfrm>
          <a:prstGeom prst="line">
            <a:avLst/>
          </a:prstGeom>
          <a:ln w="6350">
            <a:solidFill>
              <a:srgbClr val="e9002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32" name="图片 670" descr="wifi.jpg"/>
          <p:cNvPicPr/>
          <p:nvPr/>
        </p:nvPicPr>
        <p:blipFill>
          <a:blip r:embed="rId7"/>
          <a:stretch/>
        </p:blipFill>
        <p:spPr>
          <a:xfrm flipH="1" rot="10800000">
            <a:off x="2760840" y="4123800"/>
            <a:ext cx="264600" cy="222120"/>
          </a:xfrm>
          <a:prstGeom prst="rect">
            <a:avLst/>
          </a:prstGeom>
          <a:ln w="9525">
            <a:noFill/>
          </a:ln>
        </p:spPr>
      </p:pic>
      <p:pic>
        <p:nvPicPr>
          <p:cNvPr id="733" name="图片 670" descr="wifi.jpg"/>
          <p:cNvPicPr/>
          <p:nvPr/>
        </p:nvPicPr>
        <p:blipFill>
          <a:blip r:embed="rId8"/>
          <a:stretch/>
        </p:blipFill>
        <p:spPr>
          <a:xfrm flipH="1" rot="10800000">
            <a:off x="4264920" y="4116960"/>
            <a:ext cx="264600" cy="222120"/>
          </a:xfrm>
          <a:prstGeom prst="rect">
            <a:avLst/>
          </a:prstGeom>
          <a:ln w="9525">
            <a:noFill/>
          </a:ln>
        </p:spPr>
      </p:pic>
      <p:sp>
        <p:nvSpPr>
          <p:cNvPr id="734" name="文本框 69"/>
          <p:cNvSpPr/>
          <p:nvPr/>
        </p:nvSpPr>
        <p:spPr>
          <a:xfrm>
            <a:off x="1434960" y="2764440"/>
            <a:ext cx="92808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100" spc="-1" strike="noStrike">
                <a:solidFill>
                  <a:srgbClr val="000000"/>
                </a:solidFill>
                <a:latin typeface="微软雅黑"/>
                <a:ea typeface="微软雅黑"/>
              </a:rPr>
              <a:t>空口应用加速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735" name="组合 70"/>
          <p:cNvGrpSpPr/>
          <p:nvPr/>
        </p:nvGrpSpPr>
        <p:grpSpPr>
          <a:xfrm>
            <a:off x="1383120" y="2997000"/>
            <a:ext cx="925200" cy="1194480"/>
            <a:chOff x="1383120" y="2997000"/>
            <a:chExt cx="925200" cy="1194480"/>
          </a:xfrm>
        </p:grpSpPr>
        <p:pic>
          <p:nvPicPr>
            <p:cNvPr id="736" name="Picture 2" descr="C:\Documents and Settings\user\Desktop\Smartpcc切图_0517\Smartpcc\5_16.png"/>
            <p:cNvPicPr/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-48000"/>
                      </a14:imgEffect>
                    </a14:imgLayer>
                  </a14:imgProps>
                </a:ext>
              </a:extLst>
            </a:blip>
            <a:srcRect l="0" t="0" r="-734" b="0"/>
            <a:stretch/>
          </p:blipFill>
          <p:spPr>
            <a:xfrm flipH="1" rot="5400000">
              <a:off x="1269000" y="3359880"/>
              <a:ext cx="1194480" cy="468360"/>
            </a:xfrm>
            <a:prstGeom prst="rect">
              <a:avLst/>
            </a:prstGeom>
            <a:ln w="0">
              <a:noFill/>
            </a:ln>
            <a:effectLst>
              <a:reflection algn="bl" blurRad="6350" dir="5400000" endPos="19000" rotWithShape="0" stA="40000" sy="-100000"/>
            </a:effectLst>
          </p:spPr>
        </p:pic>
        <p:sp>
          <p:nvSpPr>
            <p:cNvPr id="737" name="AutoShape 109"/>
            <p:cNvSpPr/>
            <p:nvPr/>
          </p:nvSpPr>
          <p:spPr>
            <a:xfrm>
              <a:off x="1636200" y="3103920"/>
              <a:ext cx="203400" cy="570240"/>
            </a:xfrm>
            <a:prstGeom prst="can">
              <a:avLst>
                <a:gd name="adj" fmla="val 55700"/>
              </a:avLst>
            </a:prstGeom>
            <a:noFill/>
            <a:ln w="12700">
              <a:solidFill>
                <a:srgbClr val="1d1d1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AutoShape 114"/>
            <p:cNvSpPr/>
            <p:nvPr/>
          </p:nvSpPr>
          <p:spPr>
            <a:xfrm>
              <a:off x="1644120" y="3691800"/>
              <a:ext cx="195480" cy="430560"/>
            </a:xfrm>
            <a:prstGeom prst="can">
              <a:avLst>
                <a:gd name="adj" fmla="val 25167"/>
              </a:avLst>
            </a:prstGeom>
            <a:gradFill rotWithShape="0">
              <a:gsLst>
                <a:gs pos="0">
                  <a:srgbClr val="92d050"/>
                </a:gs>
                <a:gs pos="50000">
                  <a:srgbClr val="ffffff"/>
                </a:gs>
                <a:gs pos="100000">
                  <a:srgbClr val="92d050"/>
                </a:gs>
              </a:gsLst>
              <a:lin ang="5400000"/>
            </a:gradFill>
            <a:ln w="12700">
              <a:solidFill>
                <a:srgbClr val="1d1d1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Text Box 120"/>
            <p:cNvSpPr/>
            <p:nvPr/>
          </p:nvSpPr>
          <p:spPr>
            <a:xfrm flipH="1" flipV="1" rot="10800000">
              <a:off x="1382760" y="3262320"/>
              <a:ext cx="282600" cy="509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9600" rIns="39600" tIns="79200" bIns="79200" anchor="t" vert="vert" rot="5400000">
              <a:noAutofit/>
            </a:bodyPr>
            <a:p>
              <a:pPr>
                <a:lnSpc>
                  <a:spcPct val="100000"/>
                </a:lnSpc>
                <a:spcBef>
                  <a:spcPts val="400"/>
                </a:spcBef>
                <a:buNone/>
              </a:pPr>
              <a:r>
                <a:rPr b="0" lang="zh-CN" sz="800" spc="-1" strike="noStrike">
                  <a:solidFill>
                    <a:srgbClr val="1d1d1a"/>
                  </a:solidFill>
                  <a:latin typeface="微软雅黑"/>
                  <a:ea typeface="微软雅黑"/>
                </a:rPr>
                <a:t>物联应用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740" name="AutoShape 114"/>
            <p:cNvSpPr/>
            <p:nvPr/>
          </p:nvSpPr>
          <p:spPr>
            <a:xfrm>
              <a:off x="1853640" y="3708360"/>
              <a:ext cx="202680" cy="408240"/>
            </a:xfrm>
            <a:prstGeom prst="can">
              <a:avLst>
                <a:gd name="adj" fmla="val 25167"/>
              </a:avLst>
            </a:prstGeom>
            <a:gradFill rotWithShape="0">
              <a:gsLst>
                <a:gs pos="0">
                  <a:srgbClr val="5f5f5f"/>
                </a:gs>
                <a:gs pos="50000">
                  <a:srgbClr val="ffffff"/>
                </a:gs>
                <a:gs pos="100000">
                  <a:srgbClr val="5f5f5f"/>
                </a:gs>
              </a:gsLst>
              <a:lin ang="5400000"/>
            </a:gradFill>
            <a:ln w="12700">
              <a:solidFill>
                <a:srgbClr val="1d1d1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Text Box 124"/>
            <p:cNvSpPr/>
            <p:nvPr/>
          </p:nvSpPr>
          <p:spPr>
            <a:xfrm flipV="1" rot="10800000">
              <a:off x="1833480" y="3790080"/>
              <a:ext cx="251640" cy="3924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9600" rIns="39600" tIns="79200" bIns="79200" anchor="t" vert="vert" rot="5400000">
              <a:noAutofit/>
            </a:bodyPr>
            <a:p>
              <a:pPr>
                <a:lnSpc>
                  <a:spcPct val="100000"/>
                </a:lnSpc>
                <a:spcBef>
                  <a:spcPts val="300"/>
                </a:spcBef>
                <a:buNone/>
              </a:pPr>
              <a:r>
                <a:rPr b="0" lang="zh-CN" sz="600" spc="-1" strike="noStrike">
                  <a:solidFill>
                    <a:srgbClr val="990000"/>
                  </a:solidFill>
                  <a:latin typeface="微软雅黑"/>
                  <a:ea typeface="微软雅黑"/>
                </a:rPr>
                <a:t>普通应用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742" name="Text Box 124"/>
            <p:cNvSpPr/>
            <p:nvPr/>
          </p:nvSpPr>
          <p:spPr>
            <a:xfrm flipV="1" rot="10800000">
              <a:off x="1619280" y="3771720"/>
              <a:ext cx="251640" cy="4197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9600" rIns="39600" tIns="79200" bIns="79200" anchor="t" vert="vert" rot="5400000">
              <a:noAutofit/>
            </a:bodyPr>
            <a:p>
              <a:pPr algn="ctr">
                <a:lnSpc>
                  <a:spcPct val="100000"/>
                </a:lnSpc>
                <a:spcBef>
                  <a:spcPts val="300"/>
                </a:spcBef>
                <a:buNone/>
              </a:pPr>
              <a:r>
                <a:rPr b="0" lang="en-US" sz="600" spc="-1" strike="noStrike">
                  <a:solidFill>
                    <a:srgbClr val="990000"/>
                  </a:solidFill>
                  <a:latin typeface="微软雅黑"/>
                  <a:ea typeface="微软雅黑"/>
                </a:rPr>
                <a:t>VIP</a:t>
              </a:r>
              <a:r>
                <a:rPr b="0" lang="zh-CN" sz="600" spc="-1" strike="noStrike">
                  <a:solidFill>
                    <a:srgbClr val="990000"/>
                  </a:solidFill>
                  <a:latin typeface="微软雅黑"/>
                  <a:ea typeface="微软雅黑"/>
                </a:rPr>
                <a:t>应用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743" name="矩形 78"/>
            <p:cNvSpPr/>
            <p:nvPr/>
          </p:nvSpPr>
          <p:spPr>
            <a:xfrm rot="16200000">
              <a:off x="1622880" y="3195720"/>
              <a:ext cx="165600" cy="45360"/>
            </a:xfrm>
            <a:prstGeom prst="rect">
              <a:avLst/>
            </a:prstGeom>
            <a:solidFill>
              <a:srgbClr val="9ed564"/>
            </a:solidFill>
            <a:ln w="12700">
              <a:solidFill>
                <a:srgbClr val="930007"/>
              </a:solidFill>
              <a:miter/>
            </a:ln>
            <a:scene3d>
              <a:camera prst="orthographicFront"/>
              <a:lightRig dir="t" rig="threePt"/>
            </a:scene3d>
            <a:sp3d/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矩形 79"/>
            <p:cNvSpPr/>
            <p:nvPr/>
          </p:nvSpPr>
          <p:spPr>
            <a:xfrm rot="16200000">
              <a:off x="1622880" y="3528000"/>
              <a:ext cx="165600" cy="45360"/>
            </a:xfrm>
            <a:prstGeom prst="rect">
              <a:avLst/>
            </a:prstGeom>
            <a:solidFill>
              <a:srgbClr val="9ed564"/>
            </a:solidFill>
            <a:ln w="12700">
              <a:solidFill>
                <a:srgbClr val="930007"/>
              </a:solidFill>
              <a:miter/>
            </a:ln>
            <a:scene3d>
              <a:camera prst="orthographicFront"/>
              <a:lightRig dir="t" rig="threePt"/>
            </a:scene3d>
            <a:sp3d/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矩形 80"/>
            <p:cNvSpPr/>
            <p:nvPr/>
          </p:nvSpPr>
          <p:spPr>
            <a:xfrm rot="16200000">
              <a:off x="1622880" y="3365640"/>
              <a:ext cx="165600" cy="45360"/>
            </a:xfrm>
            <a:prstGeom prst="rect">
              <a:avLst/>
            </a:prstGeom>
            <a:solidFill>
              <a:srgbClr val="9ed564"/>
            </a:solidFill>
            <a:ln w="12700">
              <a:solidFill>
                <a:srgbClr val="930007"/>
              </a:solidFill>
              <a:miter/>
            </a:ln>
            <a:scene3d>
              <a:camera prst="orthographicFront"/>
              <a:lightRig dir="t" rig="threePt"/>
            </a:scene3d>
            <a:sp3d/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矩形 81"/>
            <p:cNvSpPr/>
            <p:nvPr/>
          </p:nvSpPr>
          <p:spPr>
            <a:xfrm rot="16200000">
              <a:off x="1683360" y="3528000"/>
              <a:ext cx="165600" cy="45360"/>
            </a:xfrm>
            <a:prstGeom prst="rect">
              <a:avLst/>
            </a:prstGeom>
            <a:solidFill>
              <a:srgbClr val="b30000"/>
            </a:solidFill>
            <a:ln w="12700">
              <a:solidFill>
                <a:srgbClr val="b30000"/>
              </a:solidFill>
              <a:miter/>
            </a:ln>
            <a:scene3d>
              <a:camera prst="orthographicFront"/>
              <a:lightRig dir="t" rig="threePt"/>
            </a:scene3d>
            <a:sp3d/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矩形 82"/>
            <p:cNvSpPr/>
            <p:nvPr/>
          </p:nvSpPr>
          <p:spPr>
            <a:xfrm rot="16200000">
              <a:off x="1683360" y="3365640"/>
              <a:ext cx="165600" cy="45360"/>
            </a:xfrm>
            <a:prstGeom prst="rect">
              <a:avLst/>
            </a:prstGeom>
            <a:solidFill>
              <a:srgbClr val="b30000"/>
            </a:solidFill>
            <a:ln w="12700">
              <a:solidFill>
                <a:srgbClr val="b30000"/>
              </a:solidFill>
              <a:miter/>
            </a:ln>
            <a:scene3d>
              <a:camera prst="orthographicFront"/>
              <a:lightRig dir="t" rig="threePt"/>
            </a:scene3d>
            <a:sp3d/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AutoShape 109"/>
            <p:cNvSpPr/>
            <p:nvPr/>
          </p:nvSpPr>
          <p:spPr>
            <a:xfrm>
              <a:off x="1842840" y="3102480"/>
              <a:ext cx="203400" cy="570240"/>
            </a:xfrm>
            <a:prstGeom prst="can">
              <a:avLst>
                <a:gd name="adj" fmla="val 55700"/>
              </a:avLst>
            </a:prstGeom>
            <a:noFill/>
            <a:ln w="12700">
              <a:solidFill>
                <a:srgbClr val="1d1d1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矩形 84"/>
            <p:cNvSpPr/>
            <p:nvPr/>
          </p:nvSpPr>
          <p:spPr>
            <a:xfrm rot="16200000">
              <a:off x="1908000" y="3520800"/>
              <a:ext cx="83880" cy="101880"/>
            </a:xfrm>
            <a:prstGeom prst="rect">
              <a:avLst/>
            </a:prstGeom>
            <a:solidFill>
              <a:srgbClr val="ab74d5"/>
            </a:solidFill>
            <a:ln w="12700">
              <a:solidFill>
                <a:srgbClr val="930007"/>
              </a:solidFill>
              <a:miter/>
            </a:ln>
            <a:scene3d>
              <a:camera prst="orthographicFront"/>
              <a:lightRig dir="t" rig="threePt"/>
            </a:scene3d>
            <a:sp3d/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矩形 85"/>
            <p:cNvSpPr/>
            <p:nvPr/>
          </p:nvSpPr>
          <p:spPr>
            <a:xfrm rot="16200000">
              <a:off x="1908000" y="3399480"/>
              <a:ext cx="83880" cy="101880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rgbClr val="930007"/>
              </a:solidFill>
              <a:miter/>
            </a:ln>
            <a:scene3d>
              <a:camera prst="orthographicFront"/>
              <a:lightRig dir="t" rig="threePt"/>
            </a:scene3d>
            <a:sp3d/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Text Box 120"/>
            <p:cNvSpPr/>
            <p:nvPr/>
          </p:nvSpPr>
          <p:spPr>
            <a:xfrm flipH="1" flipV="1" rot="10800000">
              <a:off x="2025360" y="3245760"/>
              <a:ext cx="282600" cy="5443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9600" rIns="39600" tIns="79200" bIns="79200" anchor="t" vert="vert" rot="5400000">
              <a:noAutofit/>
            </a:bodyPr>
            <a:p>
              <a:pPr>
                <a:lnSpc>
                  <a:spcPct val="100000"/>
                </a:lnSpc>
                <a:spcBef>
                  <a:spcPts val="400"/>
                </a:spcBef>
                <a:buNone/>
              </a:pPr>
              <a:r>
                <a:rPr b="0" lang="zh-CN" sz="800" spc="-1" strike="noStrike">
                  <a:solidFill>
                    <a:srgbClr val="1d1d1a"/>
                  </a:solidFill>
                  <a:latin typeface="微软雅黑"/>
                  <a:ea typeface="微软雅黑"/>
                </a:rPr>
                <a:t>办公应用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752" name="矩形 87"/>
            <p:cNvSpPr/>
            <p:nvPr/>
          </p:nvSpPr>
          <p:spPr>
            <a:xfrm rot="16200000">
              <a:off x="1908000" y="3254400"/>
              <a:ext cx="83880" cy="10188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rgbClr val="930007"/>
              </a:solidFill>
              <a:miter/>
            </a:ln>
            <a:scene3d>
              <a:camera prst="orthographicFront"/>
              <a:lightRig dir="t" rig="threePt"/>
            </a:scene3d>
            <a:sp3d/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3" name="文本框 88"/>
          <p:cNvSpPr/>
          <p:nvPr/>
        </p:nvSpPr>
        <p:spPr>
          <a:xfrm>
            <a:off x="4572720" y="6076440"/>
            <a:ext cx="77148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100" spc="-1" strike="noStrike">
                <a:solidFill>
                  <a:srgbClr val="000000"/>
                </a:solidFill>
                <a:latin typeface="微软雅黑"/>
                <a:ea typeface="微软雅黑"/>
              </a:rPr>
              <a:t>教学终端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54" name="文本框 89"/>
          <p:cNvSpPr/>
          <p:nvPr/>
        </p:nvSpPr>
        <p:spPr>
          <a:xfrm>
            <a:off x="1682280" y="5340600"/>
            <a:ext cx="77148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100" spc="-1" strike="noStrike">
                <a:solidFill>
                  <a:srgbClr val="000000"/>
                </a:solidFill>
                <a:latin typeface="微软雅黑"/>
                <a:ea typeface="微软雅黑"/>
              </a:rPr>
              <a:t>环控终端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55" name="文本框 90"/>
          <p:cNvSpPr/>
          <p:nvPr/>
        </p:nvSpPr>
        <p:spPr>
          <a:xfrm>
            <a:off x="4408920" y="4477680"/>
            <a:ext cx="741960" cy="257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100" spc="-1" strike="noStrike">
                <a:solidFill>
                  <a:srgbClr val="000000"/>
                </a:solidFill>
                <a:latin typeface="Candara"/>
              </a:rPr>
              <a:t>应用加速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56" name="任意多边形 91"/>
          <p:cNvSpPr/>
          <p:nvPr/>
        </p:nvSpPr>
        <p:spPr>
          <a:xfrm>
            <a:off x="4154040" y="4037400"/>
            <a:ext cx="1157040" cy="1169640"/>
          </a:xfrm>
          <a:custGeom>
            <a:avLst/>
            <a:gdLst/>
            <a:ahLst/>
            <a:rect l="l" t="t" r="r" b="b"/>
            <a:pathLst>
              <a:path w="1157681" h="1015093">
                <a:moveTo>
                  <a:pt x="0" y="989926"/>
                </a:moveTo>
                <a:cubicBezTo>
                  <a:pt x="167780" y="492879"/>
                  <a:pt x="335560" y="-4168"/>
                  <a:pt x="528507" y="26"/>
                </a:cubicBezTo>
                <a:cubicBezTo>
                  <a:pt x="721454" y="4220"/>
                  <a:pt x="939567" y="509656"/>
                  <a:pt x="1157681" y="1015093"/>
                </a:cubicBezTo>
              </a:path>
            </a:pathLst>
          </a:custGeom>
          <a:noFill/>
          <a:ln w="12700">
            <a:solidFill>
              <a:srgbClr val="1d1d1a"/>
            </a:solidFill>
            <a:prstDash val="dash"/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57" name="组合 92"/>
          <p:cNvGrpSpPr/>
          <p:nvPr/>
        </p:nvGrpSpPr>
        <p:grpSpPr>
          <a:xfrm>
            <a:off x="2332440" y="913320"/>
            <a:ext cx="3642480" cy="1199520"/>
            <a:chOff x="2332440" y="913320"/>
            <a:chExt cx="3642480" cy="1199520"/>
          </a:xfrm>
        </p:grpSpPr>
        <p:grpSp>
          <p:nvGrpSpPr>
            <p:cNvPr id="758" name="组合 246"/>
            <p:cNvGrpSpPr/>
            <p:nvPr/>
          </p:nvGrpSpPr>
          <p:grpSpPr>
            <a:xfrm>
              <a:off x="2332440" y="913320"/>
              <a:ext cx="3642480" cy="1199520"/>
              <a:chOff x="2332440" y="913320"/>
              <a:chExt cx="3642480" cy="1199520"/>
            </a:xfrm>
          </p:grpSpPr>
          <p:pic>
            <p:nvPicPr>
              <p:cNvPr id="759" name="Picture 11" descr="D:\mary\正在进行中\D-201512231 李智 2016MWC资料设计\徐林\link\线条.png"/>
              <p:cNvPicPr/>
              <p:nvPr/>
            </p:nvPicPr>
            <p:blipFill>
              <a:blip r:embed="rId11"/>
              <a:stretch/>
            </p:blipFill>
            <p:spPr>
              <a:xfrm>
                <a:off x="2332440" y="1810440"/>
                <a:ext cx="3642480" cy="30240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760" name="组合 254"/>
              <p:cNvGrpSpPr/>
              <p:nvPr/>
            </p:nvGrpSpPr>
            <p:grpSpPr>
              <a:xfrm>
                <a:off x="2741040" y="913320"/>
                <a:ext cx="2476080" cy="1018800"/>
                <a:chOff x="2741040" y="913320"/>
                <a:chExt cx="2476080" cy="1018800"/>
              </a:xfrm>
            </p:grpSpPr>
            <p:sp>
              <p:nvSpPr>
                <p:cNvPr id="761" name="Freeform 8"/>
                <p:cNvSpPr/>
                <p:nvPr/>
              </p:nvSpPr>
              <p:spPr>
                <a:xfrm>
                  <a:off x="2741040" y="913320"/>
                  <a:ext cx="2382480" cy="1018800"/>
                </a:xfrm>
                <a:custGeom>
                  <a:avLst/>
                  <a:gdLst/>
                  <a:ahLst/>
                  <a:rect l="l" t="t" r="r" b="b"/>
                  <a:pathLst>
                    <a:path w="6154" h="3316">
                      <a:moveTo>
                        <a:pt x="5512" y="1980"/>
                      </a:moveTo>
                      <a:lnTo>
                        <a:pt x="5512" y="1980"/>
                      </a:lnTo>
                      <a:lnTo>
                        <a:pt x="5504" y="1928"/>
                      </a:lnTo>
                      <a:lnTo>
                        <a:pt x="5492" y="1876"/>
                      </a:lnTo>
                      <a:lnTo>
                        <a:pt x="5478" y="1826"/>
                      </a:lnTo>
                      <a:lnTo>
                        <a:pt x="5462" y="1778"/>
                      </a:lnTo>
                      <a:lnTo>
                        <a:pt x="5446" y="1730"/>
                      </a:lnTo>
                      <a:lnTo>
                        <a:pt x="5426" y="1682"/>
                      </a:lnTo>
                      <a:lnTo>
                        <a:pt x="5404" y="1636"/>
                      </a:lnTo>
                      <a:lnTo>
                        <a:pt x="5380" y="1592"/>
                      </a:lnTo>
                      <a:lnTo>
                        <a:pt x="5354" y="1548"/>
                      </a:lnTo>
                      <a:lnTo>
                        <a:pt x="5326" y="1506"/>
                      </a:lnTo>
                      <a:lnTo>
                        <a:pt x="5296" y="1466"/>
                      </a:lnTo>
                      <a:lnTo>
                        <a:pt x="5266" y="1426"/>
                      </a:lnTo>
                      <a:lnTo>
                        <a:pt x="5234" y="1388"/>
                      </a:lnTo>
                      <a:lnTo>
                        <a:pt x="5198" y="1350"/>
                      </a:lnTo>
                      <a:lnTo>
                        <a:pt x="5162" y="1316"/>
                      </a:lnTo>
                      <a:lnTo>
                        <a:pt x="5126" y="1282"/>
                      </a:lnTo>
                      <a:lnTo>
                        <a:pt x="5086" y="1250"/>
                      </a:lnTo>
                      <a:lnTo>
                        <a:pt x="5046" y="1220"/>
                      </a:lnTo>
                      <a:lnTo>
                        <a:pt x="5006" y="1190"/>
                      </a:lnTo>
                      <a:lnTo>
                        <a:pt x="4962" y="1164"/>
                      </a:lnTo>
                      <a:lnTo>
                        <a:pt x="4918" y="1138"/>
                      </a:lnTo>
                      <a:lnTo>
                        <a:pt x="4874" y="1116"/>
                      </a:lnTo>
                      <a:lnTo>
                        <a:pt x="4826" y="1094"/>
                      </a:lnTo>
                      <a:lnTo>
                        <a:pt x="4780" y="1074"/>
                      </a:lnTo>
                      <a:lnTo>
                        <a:pt x="4732" y="1058"/>
                      </a:lnTo>
                      <a:lnTo>
                        <a:pt x="4682" y="1042"/>
                      </a:lnTo>
                      <a:lnTo>
                        <a:pt x="4632" y="1030"/>
                      </a:lnTo>
                      <a:lnTo>
                        <a:pt x="4580" y="1020"/>
                      </a:lnTo>
                      <a:lnTo>
                        <a:pt x="4528" y="1010"/>
                      </a:lnTo>
                      <a:lnTo>
                        <a:pt x="4476" y="1004"/>
                      </a:lnTo>
                      <a:lnTo>
                        <a:pt x="4422" y="1002"/>
                      </a:lnTo>
                      <a:lnTo>
                        <a:pt x="4368" y="1000"/>
                      </a:lnTo>
                      <a:lnTo>
                        <a:pt x="4368" y="1000"/>
                      </a:lnTo>
                      <a:lnTo>
                        <a:pt x="4302" y="1002"/>
                      </a:lnTo>
                      <a:lnTo>
                        <a:pt x="4236" y="1008"/>
                      </a:lnTo>
                      <a:lnTo>
                        <a:pt x="4236" y="1008"/>
                      </a:lnTo>
                      <a:lnTo>
                        <a:pt x="4212" y="952"/>
                      </a:lnTo>
                      <a:lnTo>
                        <a:pt x="4184" y="898"/>
                      </a:lnTo>
                      <a:lnTo>
                        <a:pt x="4156" y="846"/>
                      </a:lnTo>
                      <a:lnTo>
                        <a:pt x="4126" y="794"/>
                      </a:lnTo>
                      <a:lnTo>
                        <a:pt x="4094" y="744"/>
                      </a:lnTo>
                      <a:lnTo>
                        <a:pt x="4060" y="694"/>
                      </a:lnTo>
                      <a:lnTo>
                        <a:pt x="4024" y="646"/>
                      </a:lnTo>
                      <a:lnTo>
                        <a:pt x="3988" y="600"/>
                      </a:lnTo>
                      <a:lnTo>
                        <a:pt x="3948" y="554"/>
                      </a:lnTo>
                      <a:lnTo>
                        <a:pt x="3908" y="512"/>
                      </a:lnTo>
                      <a:lnTo>
                        <a:pt x="3866" y="470"/>
                      </a:lnTo>
                      <a:lnTo>
                        <a:pt x="3822" y="428"/>
                      </a:lnTo>
                      <a:lnTo>
                        <a:pt x="3778" y="390"/>
                      </a:lnTo>
                      <a:lnTo>
                        <a:pt x="3732" y="352"/>
                      </a:lnTo>
                      <a:lnTo>
                        <a:pt x="3684" y="316"/>
                      </a:lnTo>
                      <a:lnTo>
                        <a:pt x="3636" y="282"/>
                      </a:lnTo>
                      <a:lnTo>
                        <a:pt x="3586" y="248"/>
                      </a:lnTo>
                      <a:lnTo>
                        <a:pt x="3534" y="218"/>
                      </a:lnTo>
                      <a:lnTo>
                        <a:pt x="3482" y="190"/>
                      </a:lnTo>
                      <a:lnTo>
                        <a:pt x="3428" y="162"/>
                      </a:lnTo>
                      <a:lnTo>
                        <a:pt x="3372" y="138"/>
                      </a:lnTo>
                      <a:lnTo>
                        <a:pt x="3316" y="114"/>
                      </a:lnTo>
                      <a:lnTo>
                        <a:pt x="3260" y="92"/>
                      </a:lnTo>
                      <a:lnTo>
                        <a:pt x="3202" y="74"/>
                      </a:lnTo>
                      <a:lnTo>
                        <a:pt x="3144" y="56"/>
                      </a:lnTo>
                      <a:lnTo>
                        <a:pt x="3084" y="42"/>
                      </a:lnTo>
                      <a:lnTo>
                        <a:pt x="3024" y="30"/>
                      </a:lnTo>
                      <a:lnTo>
                        <a:pt x="2962" y="18"/>
                      </a:lnTo>
                      <a:lnTo>
                        <a:pt x="2900" y="10"/>
                      </a:lnTo>
                      <a:lnTo>
                        <a:pt x="2838" y="4"/>
                      </a:lnTo>
                      <a:lnTo>
                        <a:pt x="2774" y="0"/>
                      </a:lnTo>
                      <a:lnTo>
                        <a:pt x="2710" y="0"/>
                      </a:lnTo>
                      <a:lnTo>
                        <a:pt x="2710" y="0"/>
                      </a:lnTo>
                      <a:lnTo>
                        <a:pt x="2630" y="2"/>
                      </a:lnTo>
                      <a:lnTo>
                        <a:pt x="2550" y="8"/>
                      </a:lnTo>
                      <a:lnTo>
                        <a:pt x="2472" y="16"/>
                      </a:lnTo>
                      <a:lnTo>
                        <a:pt x="2394" y="30"/>
                      </a:lnTo>
                      <a:lnTo>
                        <a:pt x="2318" y="46"/>
                      </a:lnTo>
                      <a:lnTo>
                        <a:pt x="2242" y="66"/>
                      </a:lnTo>
                      <a:lnTo>
                        <a:pt x="2168" y="90"/>
                      </a:lnTo>
                      <a:lnTo>
                        <a:pt x="2096" y="116"/>
                      </a:lnTo>
                      <a:lnTo>
                        <a:pt x="2026" y="146"/>
                      </a:lnTo>
                      <a:lnTo>
                        <a:pt x="1958" y="180"/>
                      </a:lnTo>
                      <a:lnTo>
                        <a:pt x="1892" y="216"/>
                      </a:lnTo>
                      <a:lnTo>
                        <a:pt x="1826" y="256"/>
                      </a:lnTo>
                      <a:lnTo>
                        <a:pt x="1764" y="296"/>
                      </a:lnTo>
                      <a:lnTo>
                        <a:pt x="1702" y="342"/>
                      </a:lnTo>
                      <a:lnTo>
                        <a:pt x="1644" y="388"/>
                      </a:lnTo>
                      <a:lnTo>
                        <a:pt x="1586" y="438"/>
                      </a:lnTo>
                      <a:lnTo>
                        <a:pt x="1532" y="490"/>
                      </a:lnTo>
                      <a:lnTo>
                        <a:pt x="1480" y="546"/>
                      </a:lnTo>
                      <a:lnTo>
                        <a:pt x="1432" y="602"/>
                      </a:lnTo>
                      <a:lnTo>
                        <a:pt x="1386" y="662"/>
                      </a:lnTo>
                      <a:lnTo>
                        <a:pt x="1340" y="724"/>
                      </a:lnTo>
                      <a:lnTo>
                        <a:pt x="1300" y="786"/>
                      </a:lnTo>
                      <a:lnTo>
                        <a:pt x="1262" y="852"/>
                      </a:lnTo>
                      <a:lnTo>
                        <a:pt x="1226" y="920"/>
                      </a:lnTo>
                      <a:lnTo>
                        <a:pt x="1194" y="988"/>
                      </a:lnTo>
                      <a:lnTo>
                        <a:pt x="1164" y="1058"/>
                      </a:lnTo>
                      <a:lnTo>
                        <a:pt x="1138" y="1132"/>
                      </a:lnTo>
                      <a:lnTo>
                        <a:pt x="1116" y="1204"/>
                      </a:lnTo>
                      <a:lnTo>
                        <a:pt x="1096" y="1280"/>
                      </a:lnTo>
                      <a:lnTo>
                        <a:pt x="1080" y="1356"/>
                      </a:lnTo>
                      <a:lnTo>
                        <a:pt x="1068" y="1434"/>
                      </a:lnTo>
                      <a:lnTo>
                        <a:pt x="1058" y="1514"/>
                      </a:lnTo>
                      <a:lnTo>
                        <a:pt x="1058" y="1514"/>
                      </a:lnTo>
                      <a:lnTo>
                        <a:pt x="1022" y="1508"/>
                      </a:lnTo>
                      <a:lnTo>
                        <a:pt x="984" y="1504"/>
                      </a:lnTo>
                      <a:lnTo>
                        <a:pt x="946" y="1500"/>
                      </a:lnTo>
                      <a:lnTo>
                        <a:pt x="908" y="1500"/>
                      </a:lnTo>
                      <a:lnTo>
                        <a:pt x="908" y="1500"/>
                      </a:lnTo>
                      <a:lnTo>
                        <a:pt x="860" y="1502"/>
                      </a:lnTo>
                      <a:lnTo>
                        <a:pt x="814" y="1504"/>
                      </a:lnTo>
                      <a:lnTo>
                        <a:pt x="770" y="1510"/>
                      </a:lnTo>
                      <a:lnTo>
                        <a:pt x="724" y="1518"/>
                      </a:lnTo>
                      <a:lnTo>
                        <a:pt x="680" y="1528"/>
                      </a:lnTo>
                      <a:lnTo>
                        <a:pt x="638" y="1540"/>
                      </a:lnTo>
                      <a:lnTo>
                        <a:pt x="596" y="1556"/>
                      </a:lnTo>
                      <a:lnTo>
                        <a:pt x="554" y="1572"/>
                      </a:lnTo>
                      <a:lnTo>
                        <a:pt x="514" y="1590"/>
                      </a:lnTo>
                      <a:lnTo>
                        <a:pt x="474" y="1610"/>
                      </a:lnTo>
                      <a:lnTo>
                        <a:pt x="436" y="1632"/>
                      </a:lnTo>
                      <a:lnTo>
                        <a:pt x="400" y="1656"/>
                      </a:lnTo>
                      <a:lnTo>
                        <a:pt x="364" y="1680"/>
                      </a:lnTo>
                      <a:lnTo>
                        <a:pt x="330" y="1708"/>
                      </a:lnTo>
                      <a:lnTo>
                        <a:pt x="296" y="1736"/>
                      </a:lnTo>
                      <a:lnTo>
                        <a:pt x="266" y="1766"/>
                      </a:lnTo>
                      <a:lnTo>
                        <a:pt x="236" y="1798"/>
                      </a:lnTo>
                      <a:lnTo>
                        <a:pt x="206" y="1830"/>
                      </a:lnTo>
                      <a:lnTo>
                        <a:pt x="180" y="1864"/>
                      </a:lnTo>
                      <a:lnTo>
                        <a:pt x="154" y="1900"/>
                      </a:lnTo>
                      <a:lnTo>
                        <a:pt x="130" y="1938"/>
                      </a:lnTo>
                      <a:lnTo>
                        <a:pt x="110" y="1976"/>
                      </a:lnTo>
                      <a:lnTo>
                        <a:pt x="90" y="2014"/>
                      </a:lnTo>
                      <a:lnTo>
                        <a:pt x="70" y="2054"/>
                      </a:lnTo>
                      <a:lnTo>
                        <a:pt x="54" y="2096"/>
                      </a:lnTo>
                      <a:lnTo>
                        <a:pt x="40" y="2138"/>
                      </a:lnTo>
                      <a:lnTo>
                        <a:pt x="28" y="2182"/>
                      </a:lnTo>
                      <a:lnTo>
                        <a:pt x="18" y="2224"/>
                      </a:lnTo>
                      <a:lnTo>
                        <a:pt x="10" y="2270"/>
                      </a:lnTo>
                      <a:lnTo>
                        <a:pt x="4" y="2316"/>
                      </a:lnTo>
                      <a:lnTo>
                        <a:pt x="0" y="2362"/>
                      </a:lnTo>
                      <a:lnTo>
                        <a:pt x="0" y="2408"/>
                      </a:lnTo>
                      <a:lnTo>
                        <a:pt x="0" y="2408"/>
                      </a:lnTo>
                      <a:lnTo>
                        <a:pt x="0" y="2454"/>
                      </a:lnTo>
                      <a:lnTo>
                        <a:pt x="4" y="2500"/>
                      </a:lnTo>
                      <a:lnTo>
                        <a:pt x="10" y="2546"/>
                      </a:lnTo>
                      <a:lnTo>
                        <a:pt x="18" y="2590"/>
                      </a:lnTo>
                      <a:lnTo>
                        <a:pt x="28" y="2634"/>
                      </a:lnTo>
                      <a:lnTo>
                        <a:pt x="40" y="2678"/>
                      </a:lnTo>
                      <a:lnTo>
                        <a:pt x="54" y="2720"/>
                      </a:lnTo>
                      <a:lnTo>
                        <a:pt x="70" y="2762"/>
                      </a:lnTo>
                      <a:lnTo>
                        <a:pt x="90" y="2802"/>
                      </a:lnTo>
                      <a:lnTo>
                        <a:pt x="110" y="2840"/>
                      </a:lnTo>
                      <a:lnTo>
                        <a:pt x="130" y="2878"/>
                      </a:lnTo>
                      <a:lnTo>
                        <a:pt x="154" y="2916"/>
                      </a:lnTo>
                      <a:lnTo>
                        <a:pt x="180" y="2952"/>
                      </a:lnTo>
                      <a:lnTo>
                        <a:pt x="206" y="2986"/>
                      </a:lnTo>
                      <a:lnTo>
                        <a:pt x="236" y="3018"/>
                      </a:lnTo>
                      <a:lnTo>
                        <a:pt x="266" y="3050"/>
                      </a:lnTo>
                      <a:lnTo>
                        <a:pt x="296" y="3080"/>
                      </a:lnTo>
                      <a:lnTo>
                        <a:pt x="330" y="3108"/>
                      </a:lnTo>
                      <a:lnTo>
                        <a:pt x="364" y="3136"/>
                      </a:lnTo>
                      <a:lnTo>
                        <a:pt x="400" y="3160"/>
                      </a:lnTo>
                      <a:lnTo>
                        <a:pt x="436" y="3184"/>
                      </a:lnTo>
                      <a:lnTo>
                        <a:pt x="474" y="3206"/>
                      </a:lnTo>
                      <a:lnTo>
                        <a:pt x="514" y="3226"/>
                      </a:lnTo>
                      <a:lnTo>
                        <a:pt x="554" y="3244"/>
                      </a:lnTo>
                      <a:lnTo>
                        <a:pt x="596" y="3260"/>
                      </a:lnTo>
                      <a:lnTo>
                        <a:pt x="638" y="3276"/>
                      </a:lnTo>
                      <a:lnTo>
                        <a:pt x="680" y="3288"/>
                      </a:lnTo>
                      <a:lnTo>
                        <a:pt x="724" y="3298"/>
                      </a:lnTo>
                      <a:lnTo>
                        <a:pt x="770" y="3306"/>
                      </a:lnTo>
                      <a:lnTo>
                        <a:pt x="814" y="3312"/>
                      </a:lnTo>
                      <a:lnTo>
                        <a:pt x="860" y="3314"/>
                      </a:lnTo>
                      <a:lnTo>
                        <a:pt x="908" y="3316"/>
                      </a:lnTo>
                      <a:lnTo>
                        <a:pt x="5486" y="3316"/>
                      </a:lnTo>
                      <a:lnTo>
                        <a:pt x="5486" y="3316"/>
                      </a:lnTo>
                      <a:lnTo>
                        <a:pt x="5520" y="3316"/>
                      </a:lnTo>
                      <a:lnTo>
                        <a:pt x="5554" y="3312"/>
                      </a:lnTo>
                      <a:lnTo>
                        <a:pt x="5588" y="3308"/>
                      </a:lnTo>
                      <a:lnTo>
                        <a:pt x="5620" y="3302"/>
                      </a:lnTo>
                      <a:lnTo>
                        <a:pt x="5652" y="3294"/>
                      </a:lnTo>
                      <a:lnTo>
                        <a:pt x="5684" y="3286"/>
                      </a:lnTo>
                      <a:lnTo>
                        <a:pt x="5716" y="3276"/>
                      </a:lnTo>
                      <a:lnTo>
                        <a:pt x="5746" y="3264"/>
                      </a:lnTo>
                      <a:lnTo>
                        <a:pt x="5776" y="3250"/>
                      </a:lnTo>
                      <a:lnTo>
                        <a:pt x="5804" y="3236"/>
                      </a:lnTo>
                      <a:lnTo>
                        <a:pt x="5832" y="3220"/>
                      </a:lnTo>
                      <a:lnTo>
                        <a:pt x="5860" y="3202"/>
                      </a:lnTo>
                      <a:lnTo>
                        <a:pt x="5886" y="3184"/>
                      </a:lnTo>
                      <a:lnTo>
                        <a:pt x="5910" y="3164"/>
                      </a:lnTo>
                      <a:lnTo>
                        <a:pt x="5934" y="3142"/>
                      </a:lnTo>
                      <a:lnTo>
                        <a:pt x="5958" y="3120"/>
                      </a:lnTo>
                      <a:lnTo>
                        <a:pt x="5980" y="3096"/>
                      </a:lnTo>
                      <a:lnTo>
                        <a:pt x="6002" y="3072"/>
                      </a:lnTo>
                      <a:lnTo>
                        <a:pt x="6022" y="3048"/>
                      </a:lnTo>
                      <a:lnTo>
                        <a:pt x="6040" y="3022"/>
                      </a:lnTo>
                      <a:lnTo>
                        <a:pt x="6058" y="2994"/>
                      </a:lnTo>
                      <a:lnTo>
                        <a:pt x="6074" y="2966"/>
                      </a:lnTo>
                      <a:lnTo>
                        <a:pt x="6088" y="2938"/>
                      </a:lnTo>
                      <a:lnTo>
                        <a:pt x="6102" y="2908"/>
                      </a:lnTo>
                      <a:lnTo>
                        <a:pt x="6114" y="2878"/>
                      </a:lnTo>
                      <a:lnTo>
                        <a:pt x="6124" y="2846"/>
                      </a:lnTo>
                      <a:lnTo>
                        <a:pt x="6134" y="2814"/>
                      </a:lnTo>
                      <a:lnTo>
                        <a:pt x="6140" y="2782"/>
                      </a:lnTo>
                      <a:lnTo>
                        <a:pt x="6146" y="2748"/>
                      </a:lnTo>
                      <a:lnTo>
                        <a:pt x="6150" y="2716"/>
                      </a:lnTo>
                      <a:lnTo>
                        <a:pt x="6154" y="2682"/>
                      </a:lnTo>
                      <a:lnTo>
                        <a:pt x="6154" y="2646"/>
                      </a:lnTo>
                      <a:lnTo>
                        <a:pt x="6154" y="2646"/>
                      </a:lnTo>
                      <a:lnTo>
                        <a:pt x="6154" y="2614"/>
                      </a:lnTo>
                      <a:lnTo>
                        <a:pt x="6150" y="2580"/>
                      </a:lnTo>
                      <a:lnTo>
                        <a:pt x="6146" y="2548"/>
                      </a:lnTo>
                      <a:lnTo>
                        <a:pt x="6142" y="2516"/>
                      </a:lnTo>
                      <a:lnTo>
                        <a:pt x="6134" y="2484"/>
                      </a:lnTo>
                      <a:lnTo>
                        <a:pt x="6126" y="2452"/>
                      </a:lnTo>
                      <a:lnTo>
                        <a:pt x="6116" y="2422"/>
                      </a:lnTo>
                      <a:lnTo>
                        <a:pt x="6104" y="2392"/>
                      </a:lnTo>
                      <a:lnTo>
                        <a:pt x="6092" y="2364"/>
                      </a:lnTo>
                      <a:lnTo>
                        <a:pt x="6078" y="2336"/>
                      </a:lnTo>
                      <a:lnTo>
                        <a:pt x="6062" y="2308"/>
                      </a:lnTo>
                      <a:lnTo>
                        <a:pt x="6046" y="2282"/>
                      </a:lnTo>
                      <a:lnTo>
                        <a:pt x="6028" y="2256"/>
                      </a:lnTo>
                      <a:lnTo>
                        <a:pt x="6008" y="2230"/>
                      </a:lnTo>
                      <a:lnTo>
                        <a:pt x="5988" y="2206"/>
                      </a:lnTo>
                      <a:lnTo>
                        <a:pt x="5968" y="2184"/>
                      </a:lnTo>
                      <a:lnTo>
                        <a:pt x="5946" y="2162"/>
                      </a:lnTo>
                      <a:lnTo>
                        <a:pt x="5922" y="2140"/>
                      </a:lnTo>
                      <a:lnTo>
                        <a:pt x="5898" y="2120"/>
                      </a:lnTo>
                      <a:lnTo>
                        <a:pt x="5872" y="2102"/>
                      </a:lnTo>
                      <a:lnTo>
                        <a:pt x="5846" y="2084"/>
                      </a:lnTo>
                      <a:lnTo>
                        <a:pt x="5820" y="2068"/>
                      </a:lnTo>
                      <a:lnTo>
                        <a:pt x="5792" y="2054"/>
                      </a:lnTo>
                      <a:lnTo>
                        <a:pt x="5764" y="2040"/>
                      </a:lnTo>
                      <a:lnTo>
                        <a:pt x="5734" y="2026"/>
                      </a:lnTo>
                      <a:lnTo>
                        <a:pt x="5704" y="2016"/>
                      </a:lnTo>
                      <a:lnTo>
                        <a:pt x="5674" y="2006"/>
                      </a:lnTo>
                      <a:lnTo>
                        <a:pt x="5642" y="1998"/>
                      </a:lnTo>
                      <a:lnTo>
                        <a:pt x="5612" y="1990"/>
                      </a:lnTo>
                      <a:lnTo>
                        <a:pt x="5578" y="1986"/>
                      </a:lnTo>
                      <a:lnTo>
                        <a:pt x="5546" y="1982"/>
                      </a:lnTo>
                      <a:lnTo>
                        <a:pt x="5512" y="1980"/>
                      </a:lnTo>
                      <a:lnTo>
                        <a:pt x="5512" y="198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70c0">
                        <a:alpha val="58039"/>
                      </a:srgbClr>
                    </a:gs>
                    <a:gs pos="100000">
                      <a:srgbClr val="0070c0">
                        <a:alpha val="15294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12700">
                  <a:noFill/>
                </a:ln>
                <a:scene3d>
                  <a:camera prst="perspectiveFront"/>
                  <a:lightRig dir="t" rig="threePt"/>
                </a:scene3d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62" name="Freeform 8"/>
                <p:cNvSpPr/>
                <p:nvPr/>
              </p:nvSpPr>
              <p:spPr>
                <a:xfrm>
                  <a:off x="2741040" y="913320"/>
                  <a:ext cx="2382480" cy="1018800"/>
                </a:xfrm>
                <a:custGeom>
                  <a:avLst/>
                  <a:gdLst/>
                  <a:ahLst/>
                  <a:rect l="l" t="t" r="r" b="b"/>
                  <a:pathLst>
                    <a:path w="6154" h="3316">
                      <a:moveTo>
                        <a:pt x="5512" y="1980"/>
                      </a:moveTo>
                      <a:lnTo>
                        <a:pt x="5512" y="1980"/>
                      </a:lnTo>
                      <a:lnTo>
                        <a:pt x="5504" y="1928"/>
                      </a:lnTo>
                      <a:lnTo>
                        <a:pt x="5492" y="1876"/>
                      </a:lnTo>
                      <a:lnTo>
                        <a:pt x="5478" y="1826"/>
                      </a:lnTo>
                      <a:lnTo>
                        <a:pt x="5462" y="1778"/>
                      </a:lnTo>
                      <a:lnTo>
                        <a:pt x="5446" y="1730"/>
                      </a:lnTo>
                      <a:lnTo>
                        <a:pt x="5426" y="1682"/>
                      </a:lnTo>
                      <a:lnTo>
                        <a:pt x="5404" y="1636"/>
                      </a:lnTo>
                      <a:lnTo>
                        <a:pt x="5380" y="1592"/>
                      </a:lnTo>
                      <a:lnTo>
                        <a:pt x="5354" y="1548"/>
                      </a:lnTo>
                      <a:lnTo>
                        <a:pt x="5326" y="1506"/>
                      </a:lnTo>
                      <a:lnTo>
                        <a:pt x="5296" y="1466"/>
                      </a:lnTo>
                      <a:lnTo>
                        <a:pt x="5266" y="1426"/>
                      </a:lnTo>
                      <a:lnTo>
                        <a:pt x="5234" y="1388"/>
                      </a:lnTo>
                      <a:lnTo>
                        <a:pt x="5198" y="1350"/>
                      </a:lnTo>
                      <a:lnTo>
                        <a:pt x="5162" y="1316"/>
                      </a:lnTo>
                      <a:lnTo>
                        <a:pt x="5126" y="1282"/>
                      </a:lnTo>
                      <a:lnTo>
                        <a:pt x="5086" y="1250"/>
                      </a:lnTo>
                      <a:lnTo>
                        <a:pt x="5046" y="1220"/>
                      </a:lnTo>
                      <a:lnTo>
                        <a:pt x="5006" y="1190"/>
                      </a:lnTo>
                      <a:lnTo>
                        <a:pt x="4962" y="1164"/>
                      </a:lnTo>
                      <a:lnTo>
                        <a:pt x="4918" y="1138"/>
                      </a:lnTo>
                      <a:lnTo>
                        <a:pt x="4874" y="1116"/>
                      </a:lnTo>
                      <a:lnTo>
                        <a:pt x="4826" y="1094"/>
                      </a:lnTo>
                      <a:lnTo>
                        <a:pt x="4780" y="1074"/>
                      </a:lnTo>
                      <a:lnTo>
                        <a:pt x="4732" y="1058"/>
                      </a:lnTo>
                      <a:lnTo>
                        <a:pt x="4682" y="1042"/>
                      </a:lnTo>
                      <a:lnTo>
                        <a:pt x="4632" y="1030"/>
                      </a:lnTo>
                      <a:lnTo>
                        <a:pt x="4580" y="1020"/>
                      </a:lnTo>
                      <a:lnTo>
                        <a:pt x="4528" y="1010"/>
                      </a:lnTo>
                      <a:lnTo>
                        <a:pt x="4476" y="1004"/>
                      </a:lnTo>
                      <a:lnTo>
                        <a:pt x="4422" y="1002"/>
                      </a:lnTo>
                      <a:lnTo>
                        <a:pt x="4368" y="1000"/>
                      </a:lnTo>
                      <a:lnTo>
                        <a:pt x="4368" y="1000"/>
                      </a:lnTo>
                      <a:lnTo>
                        <a:pt x="4302" y="1002"/>
                      </a:lnTo>
                      <a:lnTo>
                        <a:pt x="4236" y="1008"/>
                      </a:lnTo>
                      <a:lnTo>
                        <a:pt x="4236" y="1008"/>
                      </a:lnTo>
                      <a:lnTo>
                        <a:pt x="4212" y="952"/>
                      </a:lnTo>
                      <a:lnTo>
                        <a:pt x="4184" y="898"/>
                      </a:lnTo>
                      <a:lnTo>
                        <a:pt x="4156" y="846"/>
                      </a:lnTo>
                      <a:lnTo>
                        <a:pt x="4126" y="794"/>
                      </a:lnTo>
                      <a:lnTo>
                        <a:pt x="4094" y="744"/>
                      </a:lnTo>
                      <a:lnTo>
                        <a:pt x="4060" y="694"/>
                      </a:lnTo>
                      <a:lnTo>
                        <a:pt x="4024" y="646"/>
                      </a:lnTo>
                      <a:lnTo>
                        <a:pt x="3988" y="600"/>
                      </a:lnTo>
                      <a:lnTo>
                        <a:pt x="3948" y="554"/>
                      </a:lnTo>
                      <a:lnTo>
                        <a:pt x="3908" y="512"/>
                      </a:lnTo>
                      <a:lnTo>
                        <a:pt x="3866" y="470"/>
                      </a:lnTo>
                      <a:lnTo>
                        <a:pt x="3822" y="428"/>
                      </a:lnTo>
                      <a:lnTo>
                        <a:pt x="3778" y="390"/>
                      </a:lnTo>
                      <a:lnTo>
                        <a:pt x="3732" y="352"/>
                      </a:lnTo>
                      <a:lnTo>
                        <a:pt x="3684" y="316"/>
                      </a:lnTo>
                      <a:lnTo>
                        <a:pt x="3636" y="282"/>
                      </a:lnTo>
                      <a:lnTo>
                        <a:pt x="3586" y="248"/>
                      </a:lnTo>
                      <a:lnTo>
                        <a:pt x="3534" y="218"/>
                      </a:lnTo>
                      <a:lnTo>
                        <a:pt x="3482" y="190"/>
                      </a:lnTo>
                      <a:lnTo>
                        <a:pt x="3428" y="162"/>
                      </a:lnTo>
                      <a:lnTo>
                        <a:pt x="3372" y="138"/>
                      </a:lnTo>
                      <a:lnTo>
                        <a:pt x="3316" y="114"/>
                      </a:lnTo>
                      <a:lnTo>
                        <a:pt x="3260" y="92"/>
                      </a:lnTo>
                      <a:lnTo>
                        <a:pt x="3202" y="74"/>
                      </a:lnTo>
                      <a:lnTo>
                        <a:pt x="3144" y="56"/>
                      </a:lnTo>
                      <a:lnTo>
                        <a:pt x="3084" y="42"/>
                      </a:lnTo>
                      <a:lnTo>
                        <a:pt x="3024" y="30"/>
                      </a:lnTo>
                      <a:lnTo>
                        <a:pt x="2962" y="18"/>
                      </a:lnTo>
                      <a:lnTo>
                        <a:pt x="2900" y="10"/>
                      </a:lnTo>
                      <a:lnTo>
                        <a:pt x="2838" y="4"/>
                      </a:lnTo>
                      <a:lnTo>
                        <a:pt x="2774" y="0"/>
                      </a:lnTo>
                      <a:lnTo>
                        <a:pt x="2710" y="0"/>
                      </a:lnTo>
                      <a:lnTo>
                        <a:pt x="2710" y="0"/>
                      </a:lnTo>
                      <a:lnTo>
                        <a:pt x="2630" y="2"/>
                      </a:lnTo>
                      <a:lnTo>
                        <a:pt x="2550" y="8"/>
                      </a:lnTo>
                      <a:lnTo>
                        <a:pt x="2472" y="16"/>
                      </a:lnTo>
                      <a:lnTo>
                        <a:pt x="2394" y="30"/>
                      </a:lnTo>
                      <a:lnTo>
                        <a:pt x="2318" y="46"/>
                      </a:lnTo>
                      <a:lnTo>
                        <a:pt x="2242" y="66"/>
                      </a:lnTo>
                      <a:lnTo>
                        <a:pt x="2168" y="90"/>
                      </a:lnTo>
                      <a:lnTo>
                        <a:pt x="2096" y="116"/>
                      </a:lnTo>
                      <a:lnTo>
                        <a:pt x="2026" y="146"/>
                      </a:lnTo>
                      <a:lnTo>
                        <a:pt x="1958" y="180"/>
                      </a:lnTo>
                      <a:lnTo>
                        <a:pt x="1892" y="216"/>
                      </a:lnTo>
                      <a:lnTo>
                        <a:pt x="1826" y="256"/>
                      </a:lnTo>
                      <a:lnTo>
                        <a:pt x="1764" y="296"/>
                      </a:lnTo>
                      <a:lnTo>
                        <a:pt x="1702" y="342"/>
                      </a:lnTo>
                      <a:lnTo>
                        <a:pt x="1644" y="388"/>
                      </a:lnTo>
                      <a:lnTo>
                        <a:pt x="1586" y="438"/>
                      </a:lnTo>
                      <a:lnTo>
                        <a:pt x="1532" y="490"/>
                      </a:lnTo>
                      <a:lnTo>
                        <a:pt x="1480" y="546"/>
                      </a:lnTo>
                      <a:lnTo>
                        <a:pt x="1432" y="602"/>
                      </a:lnTo>
                      <a:lnTo>
                        <a:pt x="1386" y="662"/>
                      </a:lnTo>
                      <a:lnTo>
                        <a:pt x="1340" y="724"/>
                      </a:lnTo>
                      <a:lnTo>
                        <a:pt x="1300" y="786"/>
                      </a:lnTo>
                      <a:lnTo>
                        <a:pt x="1262" y="852"/>
                      </a:lnTo>
                      <a:lnTo>
                        <a:pt x="1226" y="920"/>
                      </a:lnTo>
                      <a:lnTo>
                        <a:pt x="1194" y="988"/>
                      </a:lnTo>
                      <a:lnTo>
                        <a:pt x="1164" y="1058"/>
                      </a:lnTo>
                      <a:lnTo>
                        <a:pt x="1138" y="1132"/>
                      </a:lnTo>
                      <a:lnTo>
                        <a:pt x="1116" y="1204"/>
                      </a:lnTo>
                      <a:lnTo>
                        <a:pt x="1096" y="1280"/>
                      </a:lnTo>
                      <a:lnTo>
                        <a:pt x="1080" y="1356"/>
                      </a:lnTo>
                      <a:lnTo>
                        <a:pt x="1068" y="1434"/>
                      </a:lnTo>
                      <a:lnTo>
                        <a:pt x="1058" y="1514"/>
                      </a:lnTo>
                      <a:lnTo>
                        <a:pt x="1058" y="1514"/>
                      </a:lnTo>
                      <a:lnTo>
                        <a:pt x="1022" y="1508"/>
                      </a:lnTo>
                      <a:lnTo>
                        <a:pt x="984" y="1504"/>
                      </a:lnTo>
                      <a:lnTo>
                        <a:pt x="946" y="1500"/>
                      </a:lnTo>
                      <a:lnTo>
                        <a:pt x="908" y="1500"/>
                      </a:lnTo>
                      <a:lnTo>
                        <a:pt x="908" y="1500"/>
                      </a:lnTo>
                      <a:lnTo>
                        <a:pt x="860" y="1502"/>
                      </a:lnTo>
                      <a:lnTo>
                        <a:pt x="814" y="1504"/>
                      </a:lnTo>
                      <a:lnTo>
                        <a:pt x="770" y="1510"/>
                      </a:lnTo>
                      <a:lnTo>
                        <a:pt x="724" y="1518"/>
                      </a:lnTo>
                      <a:lnTo>
                        <a:pt x="680" y="1528"/>
                      </a:lnTo>
                      <a:lnTo>
                        <a:pt x="638" y="1540"/>
                      </a:lnTo>
                      <a:lnTo>
                        <a:pt x="596" y="1556"/>
                      </a:lnTo>
                      <a:lnTo>
                        <a:pt x="554" y="1572"/>
                      </a:lnTo>
                      <a:lnTo>
                        <a:pt x="514" y="1590"/>
                      </a:lnTo>
                      <a:lnTo>
                        <a:pt x="474" y="1610"/>
                      </a:lnTo>
                      <a:lnTo>
                        <a:pt x="436" y="1632"/>
                      </a:lnTo>
                      <a:lnTo>
                        <a:pt x="400" y="1656"/>
                      </a:lnTo>
                      <a:lnTo>
                        <a:pt x="364" y="1680"/>
                      </a:lnTo>
                      <a:lnTo>
                        <a:pt x="330" y="1708"/>
                      </a:lnTo>
                      <a:lnTo>
                        <a:pt x="296" y="1736"/>
                      </a:lnTo>
                      <a:lnTo>
                        <a:pt x="266" y="1766"/>
                      </a:lnTo>
                      <a:lnTo>
                        <a:pt x="236" y="1798"/>
                      </a:lnTo>
                      <a:lnTo>
                        <a:pt x="206" y="1830"/>
                      </a:lnTo>
                      <a:lnTo>
                        <a:pt x="180" y="1864"/>
                      </a:lnTo>
                      <a:lnTo>
                        <a:pt x="154" y="1900"/>
                      </a:lnTo>
                      <a:lnTo>
                        <a:pt x="130" y="1938"/>
                      </a:lnTo>
                      <a:lnTo>
                        <a:pt x="110" y="1976"/>
                      </a:lnTo>
                      <a:lnTo>
                        <a:pt x="90" y="2014"/>
                      </a:lnTo>
                      <a:lnTo>
                        <a:pt x="70" y="2054"/>
                      </a:lnTo>
                      <a:lnTo>
                        <a:pt x="54" y="2096"/>
                      </a:lnTo>
                      <a:lnTo>
                        <a:pt x="40" y="2138"/>
                      </a:lnTo>
                      <a:lnTo>
                        <a:pt x="28" y="2182"/>
                      </a:lnTo>
                      <a:lnTo>
                        <a:pt x="18" y="2224"/>
                      </a:lnTo>
                      <a:lnTo>
                        <a:pt x="10" y="2270"/>
                      </a:lnTo>
                      <a:lnTo>
                        <a:pt x="4" y="2316"/>
                      </a:lnTo>
                      <a:lnTo>
                        <a:pt x="0" y="2362"/>
                      </a:lnTo>
                      <a:lnTo>
                        <a:pt x="0" y="2408"/>
                      </a:lnTo>
                      <a:lnTo>
                        <a:pt x="0" y="2408"/>
                      </a:lnTo>
                      <a:lnTo>
                        <a:pt x="0" y="2454"/>
                      </a:lnTo>
                      <a:lnTo>
                        <a:pt x="4" y="2500"/>
                      </a:lnTo>
                      <a:lnTo>
                        <a:pt x="10" y="2546"/>
                      </a:lnTo>
                      <a:lnTo>
                        <a:pt x="18" y="2590"/>
                      </a:lnTo>
                      <a:lnTo>
                        <a:pt x="28" y="2634"/>
                      </a:lnTo>
                      <a:lnTo>
                        <a:pt x="40" y="2678"/>
                      </a:lnTo>
                      <a:lnTo>
                        <a:pt x="54" y="2720"/>
                      </a:lnTo>
                      <a:lnTo>
                        <a:pt x="70" y="2762"/>
                      </a:lnTo>
                      <a:lnTo>
                        <a:pt x="90" y="2802"/>
                      </a:lnTo>
                      <a:lnTo>
                        <a:pt x="110" y="2840"/>
                      </a:lnTo>
                      <a:lnTo>
                        <a:pt x="130" y="2878"/>
                      </a:lnTo>
                      <a:lnTo>
                        <a:pt x="154" y="2916"/>
                      </a:lnTo>
                      <a:lnTo>
                        <a:pt x="180" y="2952"/>
                      </a:lnTo>
                      <a:lnTo>
                        <a:pt x="206" y="2986"/>
                      </a:lnTo>
                      <a:lnTo>
                        <a:pt x="236" y="3018"/>
                      </a:lnTo>
                      <a:lnTo>
                        <a:pt x="266" y="3050"/>
                      </a:lnTo>
                      <a:lnTo>
                        <a:pt x="296" y="3080"/>
                      </a:lnTo>
                      <a:lnTo>
                        <a:pt x="330" y="3108"/>
                      </a:lnTo>
                      <a:lnTo>
                        <a:pt x="364" y="3136"/>
                      </a:lnTo>
                      <a:lnTo>
                        <a:pt x="400" y="3160"/>
                      </a:lnTo>
                      <a:lnTo>
                        <a:pt x="436" y="3184"/>
                      </a:lnTo>
                      <a:lnTo>
                        <a:pt x="474" y="3206"/>
                      </a:lnTo>
                      <a:lnTo>
                        <a:pt x="514" y="3226"/>
                      </a:lnTo>
                      <a:lnTo>
                        <a:pt x="554" y="3244"/>
                      </a:lnTo>
                      <a:lnTo>
                        <a:pt x="596" y="3260"/>
                      </a:lnTo>
                      <a:lnTo>
                        <a:pt x="638" y="3276"/>
                      </a:lnTo>
                      <a:lnTo>
                        <a:pt x="680" y="3288"/>
                      </a:lnTo>
                      <a:lnTo>
                        <a:pt x="724" y="3298"/>
                      </a:lnTo>
                      <a:lnTo>
                        <a:pt x="770" y="3306"/>
                      </a:lnTo>
                      <a:lnTo>
                        <a:pt x="814" y="3312"/>
                      </a:lnTo>
                      <a:lnTo>
                        <a:pt x="860" y="3314"/>
                      </a:lnTo>
                      <a:lnTo>
                        <a:pt x="908" y="3316"/>
                      </a:lnTo>
                      <a:lnTo>
                        <a:pt x="5486" y="3316"/>
                      </a:lnTo>
                      <a:lnTo>
                        <a:pt x="5486" y="3316"/>
                      </a:lnTo>
                      <a:lnTo>
                        <a:pt x="5520" y="3316"/>
                      </a:lnTo>
                      <a:lnTo>
                        <a:pt x="5554" y="3312"/>
                      </a:lnTo>
                      <a:lnTo>
                        <a:pt x="5588" y="3308"/>
                      </a:lnTo>
                      <a:lnTo>
                        <a:pt x="5620" y="3302"/>
                      </a:lnTo>
                      <a:lnTo>
                        <a:pt x="5652" y="3294"/>
                      </a:lnTo>
                      <a:lnTo>
                        <a:pt x="5684" y="3286"/>
                      </a:lnTo>
                      <a:lnTo>
                        <a:pt x="5716" y="3276"/>
                      </a:lnTo>
                      <a:lnTo>
                        <a:pt x="5746" y="3264"/>
                      </a:lnTo>
                      <a:lnTo>
                        <a:pt x="5776" y="3250"/>
                      </a:lnTo>
                      <a:lnTo>
                        <a:pt x="5804" y="3236"/>
                      </a:lnTo>
                      <a:lnTo>
                        <a:pt x="5832" y="3220"/>
                      </a:lnTo>
                      <a:lnTo>
                        <a:pt x="5860" y="3202"/>
                      </a:lnTo>
                      <a:lnTo>
                        <a:pt x="5886" y="3184"/>
                      </a:lnTo>
                      <a:lnTo>
                        <a:pt x="5910" y="3164"/>
                      </a:lnTo>
                      <a:lnTo>
                        <a:pt x="5934" y="3142"/>
                      </a:lnTo>
                      <a:lnTo>
                        <a:pt x="5958" y="3120"/>
                      </a:lnTo>
                      <a:lnTo>
                        <a:pt x="5980" y="3096"/>
                      </a:lnTo>
                      <a:lnTo>
                        <a:pt x="6002" y="3072"/>
                      </a:lnTo>
                      <a:lnTo>
                        <a:pt x="6022" y="3048"/>
                      </a:lnTo>
                      <a:lnTo>
                        <a:pt x="6040" y="3022"/>
                      </a:lnTo>
                      <a:lnTo>
                        <a:pt x="6058" y="2994"/>
                      </a:lnTo>
                      <a:lnTo>
                        <a:pt x="6074" y="2966"/>
                      </a:lnTo>
                      <a:lnTo>
                        <a:pt x="6088" y="2938"/>
                      </a:lnTo>
                      <a:lnTo>
                        <a:pt x="6102" y="2908"/>
                      </a:lnTo>
                      <a:lnTo>
                        <a:pt x="6114" y="2878"/>
                      </a:lnTo>
                      <a:lnTo>
                        <a:pt x="6124" y="2846"/>
                      </a:lnTo>
                      <a:lnTo>
                        <a:pt x="6134" y="2814"/>
                      </a:lnTo>
                      <a:lnTo>
                        <a:pt x="6140" y="2782"/>
                      </a:lnTo>
                      <a:lnTo>
                        <a:pt x="6146" y="2748"/>
                      </a:lnTo>
                      <a:lnTo>
                        <a:pt x="6150" y="2716"/>
                      </a:lnTo>
                      <a:lnTo>
                        <a:pt x="6154" y="2682"/>
                      </a:lnTo>
                      <a:lnTo>
                        <a:pt x="6154" y="2646"/>
                      </a:lnTo>
                      <a:lnTo>
                        <a:pt x="6154" y="2646"/>
                      </a:lnTo>
                      <a:lnTo>
                        <a:pt x="6154" y="2614"/>
                      </a:lnTo>
                      <a:lnTo>
                        <a:pt x="6150" y="2580"/>
                      </a:lnTo>
                      <a:lnTo>
                        <a:pt x="6146" y="2548"/>
                      </a:lnTo>
                      <a:lnTo>
                        <a:pt x="6142" y="2516"/>
                      </a:lnTo>
                      <a:lnTo>
                        <a:pt x="6134" y="2484"/>
                      </a:lnTo>
                      <a:lnTo>
                        <a:pt x="6126" y="2452"/>
                      </a:lnTo>
                      <a:lnTo>
                        <a:pt x="6116" y="2422"/>
                      </a:lnTo>
                      <a:lnTo>
                        <a:pt x="6104" y="2392"/>
                      </a:lnTo>
                      <a:lnTo>
                        <a:pt x="6092" y="2364"/>
                      </a:lnTo>
                      <a:lnTo>
                        <a:pt x="6078" y="2336"/>
                      </a:lnTo>
                      <a:lnTo>
                        <a:pt x="6062" y="2308"/>
                      </a:lnTo>
                      <a:lnTo>
                        <a:pt x="6046" y="2282"/>
                      </a:lnTo>
                      <a:lnTo>
                        <a:pt x="6028" y="2256"/>
                      </a:lnTo>
                      <a:lnTo>
                        <a:pt x="6008" y="2230"/>
                      </a:lnTo>
                      <a:lnTo>
                        <a:pt x="5988" y="2206"/>
                      </a:lnTo>
                      <a:lnTo>
                        <a:pt x="5968" y="2184"/>
                      </a:lnTo>
                      <a:lnTo>
                        <a:pt x="5946" y="2162"/>
                      </a:lnTo>
                      <a:lnTo>
                        <a:pt x="5922" y="2140"/>
                      </a:lnTo>
                      <a:lnTo>
                        <a:pt x="5898" y="2120"/>
                      </a:lnTo>
                      <a:lnTo>
                        <a:pt x="5872" y="2102"/>
                      </a:lnTo>
                      <a:lnTo>
                        <a:pt x="5846" y="2084"/>
                      </a:lnTo>
                      <a:lnTo>
                        <a:pt x="5820" y="2068"/>
                      </a:lnTo>
                      <a:lnTo>
                        <a:pt x="5792" y="2054"/>
                      </a:lnTo>
                      <a:lnTo>
                        <a:pt x="5764" y="2040"/>
                      </a:lnTo>
                      <a:lnTo>
                        <a:pt x="5734" y="2026"/>
                      </a:lnTo>
                      <a:lnTo>
                        <a:pt x="5704" y="2016"/>
                      </a:lnTo>
                      <a:lnTo>
                        <a:pt x="5674" y="2006"/>
                      </a:lnTo>
                      <a:lnTo>
                        <a:pt x="5642" y="1998"/>
                      </a:lnTo>
                      <a:lnTo>
                        <a:pt x="5612" y="1990"/>
                      </a:lnTo>
                      <a:lnTo>
                        <a:pt x="5578" y="1986"/>
                      </a:lnTo>
                      <a:lnTo>
                        <a:pt x="5546" y="1982"/>
                      </a:lnTo>
                      <a:lnTo>
                        <a:pt x="5512" y="1980"/>
                      </a:lnTo>
                      <a:lnTo>
                        <a:pt x="5512" y="198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b0f0">
                      <a:alpha val="83000"/>
                    </a:srgbClr>
                  </a:solidFill>
                  <a:miter/>
                </a:ln>
                <a:effectLst>
                  <a:glow rad="63360">
                    <a:srgbClr val="267de6">
                      <a:alpha val="24000"/>
                    </a:srgbClr>
                  </a:glow>
                </a:effectLst>
                <a:scene3d>
                  <a:camera prst="perspectiveFront"/>
                  <a:lightRig dir="t" rig="threePt"/>
                </a:scene3d>
              </p:spPr>
              <p:style>
                <a:lnRef idx="0"/>
                <a:fillRef idx="0"/>
                <a:effectRef idx="0"/>
                <a:fontRef idx="minor"/>
              </p:style>
            </p:sp>
            <p:pic>
              <p:nvPicPr>
                <p:cNvPr id="763" name="Picture 10" descr="C:\Users\Administrator\Desktop\云2-02.png"/>
                <p:cNvPicPr/>
                <p:nvPr/>
              </p:nvPicPr>
              <p:blipFill>
                <a:blip r:embed="rId12">
                  <a:lum bright="-8000"/>
                </a:blip>
                <a:stretch/>
              </p:blipFill>
              <p:spPr>
                <a:xfrm>
                  <a:off x="2796120" y="921240"/>
                  <a:ext cx="2421000" cy="986760"/>
                </a:xfrm>
                <a:prstGeom prst="rect">
                  <a:avLst/>
                </a:prstGeom>
                <a:ln w="0">
                  <a:noFill/>
                </a:ln>
                <a:scene3d>
                  <a:camera prst="perspectiveFront"/>
                  <a:lightRig dir="t" rig="threePt"/>
                </a:scene3d>
              </p:spPr>
            </p:pic>
          </p:grpSp>
        </p:grpSp>
        <p:sp>
          <p:nvSpPr>
            <p:cNvPr id="764" name="矩形 94"/>
            <p:cNvSpPr/>
            <p:nvPr/>
          </p:nvSpPr>
          <p:spPr>
            <a:xfrm>
              <a:off x="3222000" y="1319040"/>
              <a:ext cx="16135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zh-CN" sz="1600" spc="-1" strike="noStrike">
                  <a:solidFill>
                    <a:srgbClr val="0070c0"/>
                  </a:solidFill>
                  <a:latin typeface="Arial"/>
                  <a:ea typeface="微软雅黑"/>
                </a:rPr>
                <a:t>联接使能平台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765" name="矩形 100"/>
          <p:cNvSpPr/>
          <p:nvPr/>
        </p:nvSpPr>
        <p:spPr>
          <a:xfrm>
            <a:off x="3130560" y="1613520"/>
            <a:ext cx="1564920" cy="271800"/>
          </a:xfrm>
          <a:prstGeom prst="rect">
            <a:avLst/>
          </a:prstGeom>
          <a:noFill/>
          <a:ln w="12700">
            <a:solidFill>
              <a:srgbClr val="6666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e9002f"/>
                </a:solidFill>
                <a:latin typeface="Calibri"/>
                <a:ea typeface="等线"/>
              </a:rPr>
              <a:t>终端识别、策略联动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6" name="矩形 101"/>
          <p:cNvSpPr/>
          <p:nvPr/>
        </p:nvSpPr>
        <p:spPr>
          <a:xfrm>
            <a:off x="6728760" y="1401120"/>
            <a:ext cx="4970160" cy="433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marL="285840" indent="-285840">
              <a:lnSpc>
                <a:spcPct val="130000"/>
              </a:lnSpc>
              <a:spcAft>
                <a:spcPts val="400"/>
              </a:spcAft>
              <a:buClr>
                <a:srgbClr val="c00000"/>
              </a:buClr>
              <a:buFont typeface="Wingdings" charset="2"/>
              <a:buChar char=""/>
            </a:pPr>
            <a:r>
              <a:rPr b="1" lang="zh-CN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可靠保障：</a:t>
            </a:r>
            <a:r>
              <a:rPr b="0" lang="zh-CN" sz="1600" spc="-1" strike="noStrike">
                <a:solidFill>
                  <a:srgbClr val="1d1d1a"/>
                </a:solidFill>
                <a:latin typeface="微软雅黑"/>
                <a:ea typeface="微软雅黑"/>
              </a:rPr>
              <a:t>可基于物联终端的身份</a:t>
            </a:r>
            <a:r>
              <a:rPr b="0" lang="en-US" sz="1600" spc="-1" strike="noStrike">
                <a:solidFill>
                  <a:srgbClr val="1d1d1a"/>
                </a:solidFill>
                <a:latin typeface="微软雅黑"/>
                <a:ea typeface="微软雅黑"/>
              </a:rPr>
              <a:t>/</a:t>
            </a:r>
            <a:r>
              <a:rPr b="0" lang="zh-CN" sz="1600" spc="-1" strike="noStrike">
                <a:solidFill>
                  <a:srgbClr val="1d1d1a"/>
                </a:solidFill>
                <a:latin typeface="微软雅黑"/>
                <a:ea typeface="微软雅黑"/>
              </a:rPr>
              <a:t>业务识别，提供个性化的可靠性保障，如自动识别并优先保障环境控制类物联终端的</a:t>
            </a:r>
            <a:r>
              <a:rPr b="0" lang="en-US" sz="1600" spc="-1" strike="noStrike">
                <a:solidFill>
                  <a:srgbClr val="1d1d1a"/>
                </a:solidFill>
                <a:latin typeface="微软雅黑"/>
                <a:ea typeface="微软雅黑"/>
              </a:rPr>
              <a:t>WIFI</a:t>
            </a:r>
            <a:r>
              <a:rPr b="0" lang="zh-CN" sz="1600" spc="-1" strike="noStrike">
                <a:solidFill>
                  <a:srgbClr val="1d1d1a"/>
                </a:solidFill>
                <a:latin typeface="微软雅黑"/>
                <a:ea typeface="微软雅黑"/>
              </a:rPr>
              <a:t>联接的高可靠体验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30000"/>
              </a:lnSpc>
              <a:spcAft>
                <a:spcPts val="400"/>
              </a:spcAft>
              <a:buNone/>
            </a:pPr>
            <a:endParaRPr b="0" lang="en-US" sz="1400" spc="-1" strike="noStrike">
              <a:latin typeface="Arial"/>
            </a:endParaRPr>
          </a:p>
          <a:p>
            <a:pPr lvl="1" marL="285840" indent="-285840">
              <a:lnSpc>
                <a:spcPct val="130000"/>
              </a:lnSpc>
              <a:spcAft>
                <a:spcPts val="400"/>
              </a:spcAft>
              <a:buClr>
                <a:srgbClr val="c00000"/>
              </a:buClr>
              <a:buFont typeface="Wingdings" charset="2"/>
              <a:buChar char=""/>
            </a:pPr>
            <a:r>
              <a:rPr b="1" lang="zh-CN" sz="1600" spc="-1" strike="noStrike">
                <a:solidFill>
                  <a:srgbClr val="c00000"/>
                </a:solidFill>
                <a:latin typeface="FrutigerNext LT Regular"/>
                <a:ea typeface="微软雅黑"/>
              </a:rPr>
              <a:t>应用加速：</a:t>
            </a:r>
            <a:r>
              <a:rPr b="0" lang="zh-CN" sz="1600" spc="-1" strike="noStrike">
                <a:solidFill>
                  <a:srgbClr val="1d1d1a"/>
                </a:solidFill>
                <a:latin typeface="FrutigerNext LT Regular"/>
                <a:ea typeface="微软雅黑"/>
              </a:rPr>
              <a:t>教学终端上线后，网络自动感知智慧教室终端的业务应用类型，根据不同类型，在网络和无线空口等通信中，实时对于教学业务数据进行加速，保障低时延和教学业务体验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30000"/>
              </a:lnSpc>
              <a:spcAft>
                <a:spcPts val="400"/>
              </a:spcAft>
              <a:buNone/>
            </a:pPr>
            <a:endParaRPr b="0" lang="en-US" sz="1430" spc="-1" strike="noStrike">
              <a:latin typeface="Arial"/>
            </a:endParaRPr>
          </a:p>
          <a:p>
            <a:pPr lvl="1" marL="285840" indent="-285840">
              <a:lnSpc>
                <a:spcPct val="130000"/>
              </a:lnSpc>
              <a:spcAft>
                <a:spcPts val="400"/>
              </a:spcAft>
              <a:buClr>
                <a:srgbClr val="c00000"/>
              </a:buClr>
              <a:buFont typeface="Wingdings" charset="2"/>
              <a:buChar char=""/>
            </a:pPr>
            <a:r>
              <a:rPr b="1" lang="zh-CN" sz="1600" spc="-1" strike="noStrike">
                <a:solidFill>
                  <a:srgbClr val="c00000"/>
                </a:solidFill>
                <a:latin typeface="FrutigerNext LT Regular"/>
                <a:ea typeface="微软雅黑"/>
              </a:rPr>
              <a:t>师生互动</a:t>
            </a:r>
            <a:r>
              <a:rPr b="1" lang="zh-CN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：</a:t>
            </a:r>
            <a:r>
              <a:rPr b="0" lang="zh-CN" sz="1600" spc="-1" strike="noStrike">
                <a:solidFill>
                  <a:srgbClr val="1d1d1a"/>
                </a:solidFill>
                <a:latin typeface="FrutigerNext LT Regular"/>
                <a:ea typeface="微软雅黑"/>
              </a:rPr>
              <a:t>网络为鸿蒙终端开通业务访问便利，提供学生</a:t>
            </a:r>
            <a:r>
              <a:rPr b="0" lang="en-US" sz="1600" spc="-1" strike="noStrike">
                <a:solidFill>
                  <a:srgbClr val="1d1d1a"/>
                </a:solidFill>
                <a:latin typeface="FrutigerNext LT Regular"/>
                <a:ea typeface="微软雅黑"/>
              </a:rPr>
              <a:t>Pad</a:t>
            </a:r>
            <a:r>
              <a:rPr b="0" lang="zh-CN" sz="1600" spc="-1" strike="noStrike">
                <a:solidFill>
                  <a:srgbClr val="1d1d1a"/>
                </a:solidFill>
                <a:latin typeface="FrutigerNext LT Regular"/>
                <a:ea typeface="微软雅黑"/>
              </a:rPr>
              <a:t>，老师笔记本，大屏等多个终端之间本地业务的联动，不用上云，解决师生数据互通的需求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767" name="图片 102" descr=""/>
          <p:cNvPicPr/>
          <p:nvPr/>
        </p:nvPicPr>
        <p:blipFill>
          <a:blip r:embed="rId13"/>
          <a:stretch/>
        </p:blipFill>
        <p:spPr>
          <a:xfrm>
            <a:off x="1200240" y="4759560"/>
            <a:ext cx="491400" cy="533880"/>
          </a:xfrm>
          <a:prstGeom prst="rect">
            <a:avLst/>
          </a:prstGeom>
          <a:ln w="0">
            <a:noFill/>
          </a:ln>
        </p:spPr>
      </p:pic>
      <p:pic>
        <p:nvPicPr>
          <p:cNvPr id="768" name="Picture 2" descr=""/>
          <p:cNvPicPr/>
          <p:nvPr/>
        </p:nvPicPr>
        <p:blipFill>
          <a:blip r:embed="rId14"/>
          <a:stretch/>
        </p:blipFill>
        <p:spPr>
          <a:xfrm>
            <a:off x="1946160" y="4809600"/>
            <a:ext cx="444600" cy="444600"/>
          </a:xfrm>
          <a:prstGeom prst="rect">
            <a:avLst/>
          </a:prstGeom>
          <a:ln w="0">
            <a:noFill/>
          </a:ln>
        </p:spPr>
      </p:pic>
      <p:pic>
        <p:nvPicPr>
          <p:cNvPr id="769" name="image1.jpeg" descr=""/>
          <p:cNvPicPr/>
          <p:nvPr/>
        </p:nvPicPr>
        <p:blipFill>
          <a:blip r:embed="rId15"/>
          <a:stretch/>
        </p:blipFill>
        <p:spPr>
          <a:xfrm>
            <a:off x="2730960" y="4809600"/>
            <a:ext cx="325800" cy="402480"/>
          </a:xfrm>
          <a:prstGeom prst="rect">
            <a:avLst/>
          </a:prstGeom>
          <a:ln w="0">
            <a:noFill/>
          </a:ln>
        </p:spPr>
      </p:pic>
      <p:pic>
        <p:nvPicPr>
          <p:cNvPr id="770" name="图片 105" descr=""/>
          <p:cNvPicPr/>
          <p:nvPr/>
        </p:nvPicPr>
        <p:blipFill>
          <a:blip r:embed="rId16"/>
          <a:stretch/>
        </p:blipFill>
        <p:spPr>
          <a:xfrm>
            <a:off x="1417680" y="5704200"/>
            <a:ext cx="658800" cy="431640"/>
          </a:xfrm>
          <a:prstGeom prst="rect">
            <a:avLst/>
          </a:prstGeom>
          <a:ln w="0">
            <a:noFill/>
          </a:ln>
        </p:spPr>
      </p:pic>
      <p:pic>
        <p:nvPicPr>
          <p:cNvPr id="771" name="图片 106" descr=""/>
          <p:cNvPicPr/>
          <p:nvPr/>
        </p:nvPicPr>
        <p:blipFill>
          <a:blip r:embed="rId17"/>
          <a:stretch/>
        </p:blipFill>
        <p:spPr>
          <a:xfrm>
            <a:off x="2337840" y="5697000"/>
            <a:ext cx="805680" cy="489240"/>
          </a:xfrm>
          <a:prstGeom prst="rect">
            <a:avLst/>
          </a:prstGeom>
          <a:ln w="0">
            <a:noFill/>
          </a:ln>
        </p:spPr>
      </p:pic>
      <p:sp>
        <p:nvSpPr>
          <p:cNvPr id="772" name="文本框 107"/>
          <p:cNvSpPr/>
          <p:nvPr/>
        </p:nvSpPr>
        <p:spPr>
          <a:xfrm>
            <a:off x="1956960" y="6234480"/>
            <a:ext cx="77148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100" spc="-1" strike="noStrike">
                <a:solidFill>
                  <a:srgbClr val="000000"/>
                </a:solidFill>
                <a:latin typeface="微软雅黑"/>
                <a:ea typeface="微软雅黑"/>
              </a:rPr>
              <a:t>办公终端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73" name="矩形 108"/>
          <p:cNvSpPr/>
          <p:nvPr/>
        </p:nvSpPr>
        <p:spPr>
          <a:xfrm>
            <a:off x="185760" y="4609080"/>
            <a:ext cx="3206520" cy="900720"/>
          </a:xfrm>
          <a:prstGeom prst="rect">
            <a:avLst/>
          </a:prstGeom>
          <a:noFill/>
          <a:ln w="12700">
            <a:solidFill>
              <a:srgbClr val="e9e9e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666666"/>
                </a:solidFill>
                <a:latin typeface="Calibri"/>
                <a:ea typeface="等线"/>
              </a:rPr>
              <a:t>优先级高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4" name="矩形 109"/>
          <p:cNvSpPr/>
          <p:nvPr/>
        </p:nvSpPr>
        <p:spPr>
          <a:xfrm>
            <a:off x="5880960" y="4270680"/>
            <a:ext cx="45360" cy="52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矩形 110"/>
          <p:cNvSpPr/>
          <p:nvPr/>
        </p:nvSpPr>
        <p:spPr>
          <a:xfrm>
            <a:off x="163080" y="5611680"/>
            <a:ext cx="3206520" cy="808200"/>
          </a:xfrm>
          <a:prstGeom prst="rect">
            <a:avLst/>
          </a:prstGeom>
          <a:noFill/>
          <a:ln w="12700">
            <a:solidFill>
              <a:srgbClr val="e9e9e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666666"/>
                </a:solidFill>
                <a:latin typeface="Calibri"/>
                <a:ea typeface="等线"/>
              </a:rPr>
              <a:t>优先级中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6" name="文本框 1"/>
          <p:cNvSpPr/>
          <p:nvPr/>
        </p:nvSpPr>
        <p:spPr>
          <a:xfrm>
            <a:off x="1935360" y="4411080"/>
            <a:ext cx="1555560" cy="257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100" spc="-1" strike="noStrike">
                <a:solidFill>
                  <a:srgbClr val="000000"/>
                </a:solidFill>
                <a:latin typeface="Candara"/>
              </a:rPr>
              <a:t>终端标识</a:t>
            </a:r>
            <a:r>
              <a:rPr b="0" lang="en-US" sz="1100" spc="-1" strike="noStrike">
                <a:solidFill>
                  <a:srgbClr val="000000"/>
                </a:solidFill>
                <a:latin typeface="Candara"/>
              </a:rPr>
              <a:t>/</a:t>
            </a:r>
            <a:r>
              <a:rPr b="0" lang="zh-CN" sz="1100" spc="-1" strike="noStrike">
                <a:solidFill>
                  <a:srgbClr val="000000"/>
                </a:solidFill>
                <a:latin typeface="Candara"/>
              </a:rPr>
              <a:t>应用标识等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LibreOffice/7.3.7.2$Linux_X86_64 LibreOffice_project/30$Build-2</Application>
  <AppVersion>15.0000</AppVersion>
  <Words>2830</Words>
  <Paragraphs>541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2021-07-04T10:16:00Z</dcterms:created>
  <dc:creator>Mr.Seven</dc:creator>
  <dc:description/>
  <dc:language>en-US</dc:language>
  <cp:lastModifiedBy/>
  <dcterms:modified xsi:type="dcterms:W3CDTF">2023-05-10T16:25:21Z</dcterms:modified>
  <cp:revision>20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1352E074019D48B39E85BDAC7657FDF8</vt:lpwstr>
  </property>
  <property fmtid="{D5CDD505-2E9C-101B-9397-08002B2CF9AE}" pid="3" name="KSOProductBuildVer">
    <vt:lpwstr>2052-11.1.0.11403</vt:lpwstr>
  </property>
  <property fmtid="{D5CDD505-2E9C-101B-9397-08002B2CF9AE}" pid="4" name="PresentationFormat">
    <vt:lpwstr>宽屏</vt:lpwstr>
  </property>
  <property fmtid="{D5CDD505-2E9C-101B-9397-08002B2CF9AE}" pid="5" name="Slides">
    <vt:i4>10</vt:i4>
  </property>
  <property fmtid="{D5CDD505-2E9C-101B-9397-08002B2CF9AE}" pid="6" name="_2015_ms_pID_725343">
    <vt:lpwstr>(3)3xCVsVq94BY4uU1yR5TYf54HMIMwa2cCioBmqiUqUhRUpmQNXIwRWBzusUu1ox+F5ELkyTD7
odPEEWnfC5mdTLE1UkA+CKTWe8uOMAq+vzivVondIjrmQWgml+ViNCBByES4iIFs/AjjcjT7
MrRWTn2kWBBoUZ06MuUC/2A0qnlNZDXe/jRC7T9PtVUTAIOXNCSwGGgL8YBbXaAjODcypA8I
imaQqkydHJYkeYHx78</vt:lpwstr>
  </property>
  <property fmtid="{D5CDD505-2E9C-101B-9397-08002B2CF9AE}" pid="7" name="_2015_ms_pID_7253431">
    <vt:lpwstr>DgZXFrSVgx2zAcSp9c5UcKUxxdeFMys8JfpI5ELVkYgd3Ws+nCp6fL
AgGawud4PIyRo63Hhi7r9IEh9eB/OPTRX+M0HYyvfuYUD0ggykgpVO1tbhWfJzq3iHc54HZI
JA5LMYeiMng4KXF7PbeSePqCdo0LeE9MLgCwVwXDao59wlRPPdOH8o9L+VJsQFhmXmLdg6nT
RBEQQnwPjJ8UI6OoIV/krFK+q4z6Z4D61xQR</vt:lpwstr>
  </property>
  <property fmtid="{D5CDD505-2E9C-101B-9397-08002B2CF9AE}" pid="8" name="_2015_ms_pID_7253432">
    <vt:lpwstr>Yw==</vt:lpwstr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_readonly">
    <vt:lpwstr/>
  </property>
  <property fmtid="{D5CDD505-2E9C-101B-9397-08002B2CF9AE}" pid="12" name="sflag">
    <vt:lpwstr>1636423647</vt:lpwstr>
  </property>
</Properties>
</file>