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AEF6A5-4FE4-4539-B97D-409673561D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30C1FA-7055-4D41-AF3E-CEB753162D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18886-A662-4280-A09D-7B485B069E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74C2B-9F30-4957-88B6-9CADE1444E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48A44-8BA6-4522-80E3-27E08C785E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E4037-8126-49EA-921B-08B78AE080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DBC97-E3C5-4F23-9744-40566AB517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67456E-9252-44E5-9194-FEA4F92A69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DD1674-C3EE-4B73-BBB6-B0ABFB0981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600" cy="82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6C81CC-F295-45E4-A8FB-43E02E4058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781786-D4D1-46CB-A942-8EB7F8E5E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C01BA-2D59-4577-8DAC-5CA852FE2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28C6C-1F67-4596-868F-3446DABB95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EC7BE5-E42A-46E1-A1C5-BA5B1A82E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F86D3C-3435-437B-AE87-E753FD9C03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4C4F0-FC25-439F-93FC-496BC4AE26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5AE5A6-3771-48AD-9DB8-7E84D988CE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604628-8906-4C43-898C-0C3F37F4E0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15A0A2-211E-48A8-99BE-CD37924EF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3D6DA5-4A79-4373-BB97-737572D76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6087F1-572D-4500-A35D-0D290463C6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33E320-9836-477F-82E3-E698EEAEAE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981DC1-6C6E-4AFF-BEB8-5CB2569D2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600" cy="82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BF6361-EF43-41FF-91E7-DC22288B40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6C1BA0-090F-4CAD-B623-4626DC5A43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A4B89A-4E27-4A11-9166-E1F97D32C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5AC166-DD67-4B92-9C94-1CCC4FD6F4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B4AEBD-E99C-446B-89DF-6584C9CD21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C90107-5BAB-4402-A2CE-85B7407842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D2FF84-E759-4EA1-9B6A-D5360A696A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E884B8-BD04-4361-B58E-7B43294AF5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EB077C-9161-45ED-A607-48DFB01487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345F10-DF1A-4E31-8D41-BB7498B95D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BD428-573C-4474-897B-11084B2E70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9B53EE-0E8B-4992-8872-CB9FB6ED7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6325BC-D675-467B-B89D-4928805A5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600" cy="82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93E2AA-6012-4ACA-A2F6-A9E047C21D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E06FD9-30B9-4393-AF88-57C75B78F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8094C7-6E5D-4588-8C87-47A643EC1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2C0C0E-9FFA-405E-9394-FB6CEB60B2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2C7A429-C6FD-4683-BF37-7DF8FA80C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399F08-B8BF-42E5-891F-3D2F6DA752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E98281-871C-49E2-9C6F-9618F1E9DE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E08E7E-827F-4C1C-8EE8-7B714A50A0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57FD0-2F7E-449D-9402-60E8EE26F3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0152A9-0393-4636-A758-91E2CA8DE8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E52086-00F8-4421-80FB-82B8E7395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F552F1-2BFE-458E-89BF-194C2049E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69AA04-08E5-4428-9748-74F382ACD6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600" cy="82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293CB00-9166-42F1-A6D7-B9E3DC8C1A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B330E9-B252-4BD9-BD2E-3935B1E234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2A86AB-04C1-4577-820E-59D4C6CD49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4EED6B-13A1-4705-AD82-A17B259FA2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525BCD-8FAD-4DE0-8633-DABDB5035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2AF79A-5263-45F8-B2C8-0B39E101C7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10362600" cy="82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0DE8B-11F3-4DD0-91CD-E98F9018D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8A10EC-D197-4CE8-9818-B3F44548F0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DF686-0F10-489E-AB96-C74D49D86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C4762-0AAD-4966-92C3-DBD29E3869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F8C3F8-FDC0-4752-A6ED-DC210CE572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5"/>
          <p:cNvGrpSpPr/>
          <p:nvPr/>
        </p:nvGrpSpPr>
        <p:grpSpPr>
          <a:xfrm>
            <a:off x="282240" y="1679400"/>
            <a:ext cx="11630520" cy="1329120"/>
            <a:chOff x="282240" y="1679400"/>
            <a:chExt cx="11630520" cy="1329120"/>
          </a:xfrm>
        </p:grpSpPr>
        <p:sp>
          <p:nvSpPr>
            <p:cNvPr id="1" name="Freeform 14"/>
            <p:cNvSpPr/>
            <p:nvPr/>
          </p:nvSpPr>
          <p:spPr>
            <a:xfrm>
              <a:off x="8063280" y="1824480"/>
              <a:ext cx="383436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8"/>
            <p:cNvSpPr/>
            <p:nvPr/>
          </p:nvSpPr>
          <p:spPr>
            <a:xfrm>
              <a:off x="3492360" y="1696320"/>
              <a:ext cx="739188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22"/>
            <p:cNvSpPr/>
            <p:nvPr/>
          </p:nvSpPr>
          <p:spPr>
            <a:xfrm>
              <a:off x="3771720" y="1708560"/>
              <a:ext cx="729000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26"/>
            <p:cNvSpPr/>
            <p:nvPr/>
          </p:nvSpPr>
          <p:spPr>
            <a:xfrm>
              <a:off x="7479360" y="1694880"/>
              <a:ext cx="441000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282240" y="1679400"/>
              <a:ext cx="1163052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Rounded Rectangle 15"/>
          <p:cNvSpPr/>
          <p:nvPr/>
        </p:nvSpPr>
        <p:spPr>
          <a:xfrm>
            <a:off x="304920" y="228600"/>
            <a:ext cx="11593800" cy="603432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9"/>
          <p:cNvGrpSpPr/>
          <p:nvPr/>
        </p:nvGrpSpPr>
        <p:grpSpPr>
          <a:xfrm>
            <a:off x="282240" y="5353920"/>
            <a:ext cx="11630520" cy="1330920"/>
            <a:chOff x="282240" y="5353920"/>
            <a:chExt cx="11630520" cy="1330920"/>
          </a:xfrm>
        </p:grpSpPr>
        <p:sp>
          <p:nvSpPr>
            <p:cNvPr id="8" name="Freeform 14"/>
            <p:cNvSpPr/>
            <p:nvPr/>
          </p:nvSpPr>
          <p:spPr>
            <a:xfrm>
              <a:off x="8073360" y="5499360"/>
              <a:ext cx="3839400" cy="71424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8"/>
            <p:cNvSpPr/>
            <p:nvPr/>
          </p:nvSpPr>
          <p:spPr>
            <a:xfrm>
              <a:off x="3496680" y="5370840"/>
              <a:ext cx="7401600" cy="85068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2"/>
            <p:cNvSpPr/>
            <p:nvPr/>
          </p:nvSpPr>
          <p:spPr>
            <a:xfrm>
              <a:off x="3776040" y="5383080"/>
              <a:ext cx="7299360" cy="77472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6"/>
            <p:cNvSpPr/>
            <p:nvPr/>
          </p:nvSpPr>
          <p:spPr>
            <a:xfrm>
              <a:off x="7488720" y="5369760"/>
              <a:ext cx="4415760" cy="65160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10"/>
            <p:cNvSpPr/>
            <p:nvPr/>
          </p:nvSpPr>
          <p:spPr>
            <a:xfrm>
              <a:off x="282240" y="5353920"/>
              <a:ext cx="11630520" cy="13309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1"/>
          </p:nvPr>
        </p:nvSpPr>
        <p:spPr>
          <a:xfrm>
            <a:off x="25812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2"/>
          </p:nvPr>
        </p:nvSpPr>
        <p:spPr>
          <a:xfrm>
            <a:off x="5321520" y="6250320"/>
            <a:ext cx="154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8DFDDF76-25C7-4D5F-9014-9EB11B89D26E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3"/>
          </p:nvPr>
        </p:nvSpPr>
        <p:spPr>
          <a:xfrm>
            <a:off x="688500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5"/>
          <p:cNvGrpSpPr/>
          <p:nvPr/>
        </p:nvGrpSpPr>
        <p:grpSpPr>
          <a:xfrm>
            <a:off x="282240" y="1679400"/>
            <a:ext cx="11630520" cy="1329120"/>
            <a:chOff x="282240" y="1679400"/>
            <a:chExt cx="11630520" cy="1329120"/>
          </a:xfrm>
        </p:grpSpPr>
        <p:sp>
          <p:nvSpPr>
            <p:cNvPr id="55" name="Freeform 14"/>
            <p:cNvSpPr/>
            <p:nvPr/>
          </p:nvSpPr>
          <p:spPr>
            <a:xfrm>
              <a:off x="8063280" y="1824480"/>
              <a:ext cx="383436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3492360" y="1696320"/>
              <a:ext cx="739188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22"/>
            <p:cNvSpPr/>
            <p:nvPr/>
          </p:nvSpPr>
          <p:spPr>
            <a:xfrm>
              <a:off x="3771720" y="1708560"/>
              <a:ext cx="729000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26"/>
            <p:cNvSpPr/>
            <p:nvPr/>
          </p:nvSpPr>
          <p:spPr>
            <a:xfrm>
              <a:off x="7479360" y="1694880"/>
              <a:ext cx="441000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10"/>
            <p:cNvSpPr/>
            <p:nvPr/>
          </p:nvSpPr>
          <p:spPr>
            <a:xfrm>
              <a:off x="282240" y="1679400"/>
              <a:ext cx="1163052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4"/>
          </p:nvPr>
        </p:nvSpPr>
        <p:spPr>
          <a:xfrm>
            <a:off x="25812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5"/>
          </p:nvPr>
        </p:nvSpPr>
        <p:spPr>
          <a:xfrm>
            <a:off x="5321520" y="6250320"/>
            <a:ext cx="154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B00F544A-F337-4FD8-B969-BD7B7C4D744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6"/>
          </p:nvPr>
        </p:nvSpPr>
        <p:spPr>
          <a:xfrm>
            <a:off x="688500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5"/>
          <p:cNvGrpSpPr/>
          <p:nvPr/>
        </p:nvGrpSpPr>
        <p:grpSpPr>
          <a:xfrm>
            <a:off x="282240" y="1679400"/>
            <a:ext cx="11630520" cy="1329120"/>
            <a:chOff x="282240" y="1679400"/>
            <a:chExt cx="11630520" cy="1329120"/>
          </a:xfrm>
        </p:grpSpPr>
        <p:sp>
          <p:nvSpPr>
            <p:cNvPr id="102" name="Freeform 14"/>
            <p:cNvSpPr/>
            <p:nvPr/>
          </p:nvSpPr>
          <p:spPr>
            <a:xfrm>
              <a:off x="8063280" y="1824480"/>
              <a:ext cx="383436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eform 18"/>
            <p:cNvSpPr/>
            <p:nvPr/>
          </p:nvSpPr>
          <p:spPr>
            <a:xfrm>
              <a:off x="3492360" y="1696320"/>
              <a:ext cx="739188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eform 22"/>
            <p:cNvSpPr/>
            <p:nvPr/>
          </p:nvSpPr>
          <p:spPr>
            <a:xfrm>
              <a:off x="3771720" y="1708560"/>
              <a:ext cx="729000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eform 26"/>
            <p:cNvSpPr/>
            <p:nvPr/>
          </p:nvSpPr>
          <p:spPr>
            <a:xfrm>
              <a:off x="7479360" y="1694880"/>
              <a:ext cx="441000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eform 10"/>
            <p:cNvSpPr/>
            <p:nvPr/>
          </p:nvSpPr>
          <p:spPr>
            <a:xfrm>
              <a:off x="282240" y="1679400"/>
              <a:ext cx="1163052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7"/>
          </p:nvPr>
        </p:nvSpPr>
        <p:spPr>
          <a:xfrm>
            <a:off x="25812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8"/>
          </p:nvPr>
        </p:nvSpPr>
        <p:spPr>
          <a:xfrm>
            <a:off x="5321520" y="6250320"/>
            <a:ext cx="154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CBB5060-85B8-4F47-8A69-2147691A4C5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9"/>
          </p:nvPr>
        </p:nvSpPr>
        <p:spPr>
          <a:xfrm>
            <a:off x="688500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5"/>
          <p:cNvGrpSpPr/>
          <p:nvPr/>
        </p:nvGrpSpPr>
        <p:grpSpPr>
          <a:xfrm>
            <a:off x="282240" y="1679400"/>
            <a:ext cx="11630520" cy="1329120"/>
            <a:chOff x="282240" y="1679400"/>
            <a:chExt cx="11630520" cy="1329120"/>
          </a:xfrm>
        </p:grpSpPr>
        <p:sp>
          <p:nvSpPr>
            <p:cNvPr id="149" name="Freeform 14"/>
            <p:cNvSpPr/>
            <p:nvPr/>
          </p:nvSpPr>
          <p:spPr>
            <a:xfrm>
              <a:off x="8063280" y="1824480"/>
              <a:ext cx="383436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18"/>
            <p:cNvSpPr/>
            <p:nvPr/>
          </p:nvSpPr>
          <p:spPr>
            <a:xfrm>
              <a:off x="3492360" y="1696320"/>
              <a:ext cx="739188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22"/>
            <p:cNvSpPr/>
            <p:nvPr/>
          </p:nvSpPr>
          <p:spPr>
            <a:xfrm>
              <a:off x="3771720" y="1708560"/>
              <a:ext cx="729000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Freeform 26"/>
            <p:cNvSpPr/>
            <p:nvPr/>
          </p:nvSpPr>
          <p:spPr>
            <a:xfrm>
              <a:off x="7479360" y="1694880"/>
              <a:ext cx="441000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10"/>
            <p:cNvSpPr/>
            <p:nvPr/>
          </p:nvSpPr>
          <p:spPr>
            <a:xfrm>
              <a:off x="282240" y="1679400"/>
              <a:ext cx="1163052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10"/>
          </p:nvPr>
        </p:nvSpPr>
        <p:spPr>
          <a:xfrm>
            <a:off x="25812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1"/>
          </p:nvPr>
        </p:nvSpPr>
        <p:spPr>
          <a:xfrm>
            <a:off x="5321520" y="6250320"/>
            <a:ext cx="154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C2440F9-7BBA-4014-BF1E-681A0FC3CF4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2"/>
          </p:nvPr>
        </p:nvSpPr>
        <p:spPr>
          <a:xfrm>
            <a:off x="688500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5"/>
          <p:cNvGrpSpPr/>
          <p:nvPr/>
        </p:nvGrpSpPr>
        <p:grpSpPr>
          <a:xfrm>
            <a:off x="282240" y="1679400"/>
            <a:ext cx="11630520" cy="1329120"/>
            <a:chOff x="282240" y="1679400"/>
            <a:chExt cx="11630520" cy="1329120"/>
          </a:xfrm>
        </p:grpSpPr>
        <p:sp>
          <p:nvSpPr>
            <p:cNvPr id="196" name="Freeform 14"/>
            <p:cNvSpPr/>
            <p:nvPr/>
          </p:nvSpPr>
          <p:spPr>
            <a:xfrm>
              <a:off x="8063280" y="1824480"/>
              <a:ext cx="3834360" cy="71316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Freeform 18"/>
            <p:cNvSpPr/>
            <p:nvPr/>
          </p:nvSpPr>
          <p:spPr>
            <a:xfrm>
              <a:off x="3492360" y="1696320"/>
              <a:ext cx="7391880" cy="8492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Freeform 22"/>
            <p:cNvSpPr/>
            <p:nvPr/>
          </p:nvSpPr>
          <p:spPr>
            <a:xfrm>
              <a:off x="3771720" y="1708560"/>
              <a:ext cx="7290000" cy="77364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Freeform 26"/>
            <p:cNvSpPr/>
            <p:nvPr/>
          </p:nvSpPr>
          <p:spPr>
            <a:xfrm>
              <a:off x="7479360" y="1694880"/>
              <a:ext cx="4410000" cy="65088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Freeform 10"/>
            <p:cNvSpPr/>
            <p:nvPr/>
          </p:nvSpPr>
          <p:spPr>
            <a:xfrm>
              <a:off x="282240" y="1679400"/>
              <a:ext cx="11630520" cy="132912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2600" cy="17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ftr" idx="13"/>
          </p:nvPr>
        </p:nvSpPr>
        <p:spPr>
          <a:xfrm>
            <a:off x="25812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4"/>
          </p:nvPr>
        </p:nvSpPr>
        <p:spPr>
          <a:xfrm>
            <a:off x="5321520" y="6250320"/>
            <a:ext cx="154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982C2000-8F5F-47F1-9F6D-FC10C4B34833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15"/>
          </p:nvPr>
        </p:nvSpPr>
        <p:spPr>
          <a:xfrm>
            <a:off x="6885000" y="6250320"/>
            <a:ext cx="5048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7"/>
          <p:cNvSpPr/>
          <p:nvPr/>
        </p:nvSpPr>
        <p:spPr>
          <a:xfrm>
            <a:off x="1472040" y="2358360"/>
            <a:ext cx="10247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XXX-SIG xxx 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仓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新建</a:t>
            </a: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/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毕业</a:t>
            </a: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/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退休</a:t>
            </a:r>
            <a:r>
              <a:rPr b="1" lang="en-US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/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更名</a:t>
            </a:r>
            <a:r>
              <a:rPr b="1" lang="zh-CN" sz="4000" spc="-1" strike="noStrike">
                <a:solidFill>
                  <a:srgbClr val="ffffff"/>
                </a:solidFill>
                <a:latin typeface="微软雅黑"/>
                <a:ea typeface="微软雅黑"/>
              </a:rPr>
              <a:t>申请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3" name="TextBox 8"/>
          <p:cNvSpPr/>
          <p:nvPr/>
        </p:nvSpPr>
        <p:spPr>
          <a:xfrm>
            <a:off x="4925160" y="4143600"/>
            <a:ext cx="232776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申请人：</a:t>
            </a:r>
            <a:r>
              <a:rPr b="1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XXX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时间：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XXXX</a:t>
            </a: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XX</a:t>
            </a:r>
            <a:r>
              <a:rPr b="0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Box 15"/>
          <p:cNvSpPr/>
          <p:nvPr/>
        </p:nvSpPr>
        <p:spPr>
          <a:xfrm>
            <a:off x="360720" y="229320"/>
            <a:ext cx="6238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申请决策内容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088640" y="1407240"/>
            <a:ext cx="6455160" cy="42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1800" spc="-1" strike="noStrike">
                <a:latin typeface="Arial"/>
              </a:rPr>
              <a:t>同意</a:t>
            </a:r>
            <a:r>
              <a:rPr b="0" lang="en-US" sz="1800" spc="-1" strike="noStrike">
                <a:latin typeface="Arial"/>
              </a:rPr>
              <a:t>xx-SIG</a:t>
            </a:r>
            <a:r>
              <a:rPr b="0" lang="zh-CN" sz="1800" spc="-1" strike="noStrike">
                <a:latin typeface="Arial"/>
              </a:rPr>
              <a:t>下</a:t>
            </a:r>
            <a:r>
              <a:rPr b="0" lang="en-US" sz="1800" spc="-1" strike="noStrike">
                <a:latin typeface="Arial"/>
              </a:rPr>
              <a:t>xxx </a:t>
            </a:r>
            <a:r>
              <a:rPr b="0" lang="zh-CN" sz="1800" spc="-1" strike="noStrike">
                <a:latin typeface="Arial"/>
              </a:rPr>
              <a:t>仓新建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毕业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退休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更名申请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 2"/>
          <p:cNvSpPr/>
          <p:nvPr/>
        </p:nvSpPr>
        <p:spPr>
          <a:xfrm>
            <a:off x="325440" y="675360"/>
            <a:ext cx="11680920" cy="1800"/>
          </a:xfrm>
          <a:prstGeom prst="line">
            <a:avLst/>
          </a:prstGeom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Box 2"/>
          <p:cNvSpPr/>
          <p:nvPr/>
        </p:nvSpPr>
        <p:spPr>
          <a:xfrm>
            <a:off x="360720" y="229320"/>
            <a:ext cx="6238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背景及内容介绍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37280" y="1197360"/>
            <a:ext cx="3148920" cy="406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1800" spc="-1" strike="noStrike">
                <a:latin typeface="Arial"/>
              </a:rPr>
              <a:t>仓库新建从以下几点阐述：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、仓库新建背景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、使用场景描述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</a:t>
            </a:r>
            <a:r>
              <a:rPr b="0" lang="zh-CN" sz="1800" spc="-1" strike="noStrike">
                <a:latin typeface="Arial"/>
              </a:rPr>
              <a:t>、仓库功能、架构简介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</a:t>
            </a:r>
            <a:r>
              <a:rPr b="0" lang="zh-CN" sz="1800" spc="-1" strike="noStrike">
                <a:latin typeface="Arial"/>
              </a:rPr>
              <a:t>、孵化仓地址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</a:t>
            </a:r>
            <a:r>
              <a:rPr b="0" lang="zh-CN" sz="1800" spc="-1" strike="noStrike">
                <a:latin typeface="Arial"/>
              </a:rPr>
              <a:t>、孵化仓目标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目的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</a:t>
            </a:r>
            <a:r>
              <a:rPr b="0" lang="zh-CN" sz="1800" spc="-1" strike="noStrike">
                <a:latin typeface="Arial"/>
              </a:rPr>
              <a:t>、孵化范围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内容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</a:t>
            </a:r>
            <a:r>
              <a:rPr b="0" lang="zh-CN" sz="1800" spc="-1" strike="noStrike">
                <a:latin typeface="Arial"/>
              </a:rPr>
              <a:t>、开源协议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</a:t>
            </a:r>
            <a:r>
              <a:rPr b="0" lang="zh-CN" sz="1800" spc="-1" strike="noStrike">
                <a:latin typeface="Arial"/>
              </a:rPr>
              <a:t>、仓库</a:t>
            </a:r>
            <a:r>
              <a:rPr b="0" lang="en-US" sz="1800" spc="-1" strike="noStrike">
                <a:latin typeface="Arial"/>
              </a:rPr>
              <a:t>Committer</a:t>
            </a:r>
            <a:r>
              <a:rPr b="0" lang="zh-CN" sz="1800" spc="-1" strike="noStrike">
                <a:latin typeface="Arial"/>
              </a:rPr>
              <a:t>（至少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位且满足社区</a:t>
            </a:r>
            <a:r>
              <a:rPr b="0" lang="en-US" sz="1800" spc="-1" strike="noStrike">
                <a:latin typeface="Arial"/>
              </a:rPr>
              <a:t>10PR+5review</a:t>
            </a:r>
            <a:r>
              <a:rPr b="0" lang="zh-CN" sz="1800" spc="-1" strike="noStrike">
                <a:latin typeface="Arial"/>
              </a:rPr>
              <a:t>贡献要求）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3976200" y="1200960"/>
            <a:ext cx="3148920" cy="439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1800" spc="-1" strike="noStrike">
                <a:latin typeface="Arial"/>
              </a:rPr>
              <a:t>孵化毕业从以下几点阐述：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、新建时的纪要及遗留问题闭环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、使用场景描述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</a:t>
            </a:r>
            <a:r>
              <a:rPr b="0" lang="zh-CN" sz="1800" spc="-1" strike="noStrike">
                <a:latin typeface="Arial"/>
              </a:rPr>
              <a:t>、仓库功能介绍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</a:t>
            </a:r>
            <a:r>
              <a:rPr b="0" lang="zh-CN" sz="1800" spc="-1" strike="noStrike">
                <a:latin typeface="Arial"/>
              </a:rPr>
              <a:t>、孵化仓地址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</a:t>
            </a:r>
            <a:r>
              <a:rPr b="0" lang="zh-CN" sz="1800" spc="-1" strike="noStrike">
                <a:latin typeface="Arial"/>
              </a:rPr>
              <a:t>、孵化目标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</a:t>
            </a:r>
            <a:r>
              <a:rPr b="0" lang="zh-CN" sz="1800" spc="-1" strike="noStrike">
                <a:latin typeface="Arial"/>
              </a:rPr>
              <a:t>、孵化内容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</a:t>
            </a:r>
            <a:r>
              <a:rPr b="0" lang="zh-CN" sz="1800" spc="-1" strike="noStrike">
                <a:latin typeface="Arial"/>
              </a:rPr>
              <a:t>、开源协议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</a:t>
            </a:r>
            <a:r>
              <a:rPr b="0" lang="zh-CN" sz="1800" spc="-1" strike="noStrike">
                <a:latin typeface="Arial"/>
              </a:rPr>
              <a:t>、架构设计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</a:t>
            </a:r>
            <a:r>
              <a:rPr b="0" lang="zh-CN" sz="1800" spc="-1" strike="noStrike">
                <a:latin typeface="Arial"/>
              </a:rPr>
              <a:t>、仓库</a:t>
            </a:r>
            <a:r>
              <a:rPr b="0" lang="en-US" sz="1800" spc="-1" strike="noStrike">
                <a:latin typeface="Arial"/>
              </a:rPr>
              <a:t>Committer</a:t>
            </a:r>
            <a:r>
              <a:rPr b="0" lang="zh-CN" sz="1800" spc="-1" strike="noStrike">
                <a:latin typeface="Arial"/>
              </a:rPr>
              <a:t>（至少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位且满足社区</a:t>
            </a:r>
            <a:r>
              <a:rPr b="0" lang="en-US" sz="1800" spc="-1" strike="noStrike">
                <a:latin typeface="Arial"/>
              </a:rPr>
              <a:t>10PR+5review</a:t>
            </a:r>
            <a:r>
              <a:rPr b="0" lang="zh-CN" sz="1800" spc="-1" strike="noStrike">
                <a:latin typeface="Arial"/>
              </a:rPr>
              <a:t>贡献要求）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784280" y="1220760"/>
            <a:ext cx="3417120" cy="339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1800" spc="-1" strike="noStrike">
                <a:latin typeface="Arial"/>
              </a:rPr>
              <a:t>仓库退休从以下几点阐述：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、仓库功能介绍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、退休背景及原因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</a:t>
            </a:r>
            <a:r>
              <a:rPr b="0" lang="zh-CN" sz="1800" spc="-1" strike="noStrike">
                <a:latin typeface="Arial"/>
              </a:rPr>
              <a:t>、代码仓地址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</a:t>
            </a:r>
            <a:r>
              <a:rPr b="0" lang="zh-CN" sz="1800" spc="-1" strike="noStrike">
                <a:latin typeface="Arial"/>
              </a:rPr>
              <a:t>、退休影响：</a:t>
            </a:r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（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）是否有其他模块使用，确认情况；</a:t>
            </a:r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（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）退休改动，其他模块是否无感知，是否需要同步修改；</a:t>
            </a:r>
            <a:endParaRPr b="0" lang="en-US" sz="1800" spc="-1" strike="noStrike">
              <a:latin typeface="Arial"/>
            </a:endParaRPr>
          </a:p>
          <a:p>
            <a:r>
              <a:rPr b="0" lang="zh-CN" sz="1800" spc="-1" strike="noStrike">
                <a:latin typeface="Arial"/>
              </a:rPr>
              <a:t>（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zh-CN" sz="1800" spc="-1" strike="noStrike">
                <a:latin typeface="Arial"/>
              </a:rPr>
              <a:t>）对版本的影响如何等。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2" name=""/>
          <p:cNvGraphicFramePr/>
          <p:nvPr/>
        </p:nvGraphicFramePr>
        <p:xfrm>
          <a:off x="2460600" y="5627880"/>
          <a:ext cx="6642720" cy="652320"/>
        </p:xfrm>
        <a:graphic>
          <a:graphicData uri="http://schemas.openxmlformats.org/drawingml/2006/table">
            <a:tbl>
              <a:tblPr/>
              <a:tblGrid>
                <a:gridCol w="2213280"/>
                <a:gridCol w="2241720"/>
                <a:gridCol w="2188080"/>
              </a:tblGrid>
              <a:tr h="3531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zh-CN" sz="1400" spc="-1" strike="noStrike">
                          <a:latin typeface="Arial"/>
                        </a:rPr>
                        <a:t>仓库名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committer gitee_id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gitee_id</a:t>
                      </a:r>
                      <a:r>
                        <a:rPr b="0" lang="zh-CN" sz="1400" spc="-1" strike="noStrike">
                          <a:latin typeface="Arial"/>
                        </a:rPr>
                        <a:t>关联 </a:t>
                      </a:r>
                      <a:r>
                        <a:rPr b="0" lang="en-US" sz="1400" spc="-1" strike="noStrike">
                          <a:latin typeface="Arial"/>
                        </a:rPr>
                        <a:t>email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 1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图像" descr="C:/Users/coolzlay/AppData/Local/Temp/picturecompress_20210811080536/output_1.jpgoutput_1"/>
          <p:cNvPicPr/>
          <p:nvPr/>
        </p:nvPicPr>
        <p:blipFill>
          <a:blip r:embed="rId1"/>
          <a:stretch/>
        </p:blipFill>
        <p:spPr>
          <a:xfrm>
            <a:off x="-2520" y="-34200"/>
            <a:ext cx="12193920" cy="6926400"/>
          </a:xfrm>
          <a:prstGeom prst="rect">
            <a:avLst/>
          </a:prstGeom>
          <a:ln w="3175">
            <a:noFill/>
          </a:ln>
        </p:spPr>
      </p:pic>
      <p:sp>
        <p:nvSpPr>
          <p:cNvPr id="255" name="文本框 7"/>
          <p:cNvSpPr/>
          <p:nvPr/>
        </p:nvSpPr>
        <p:spPr>
          <a:xfrm>
            <a:off x="3484800" y="2282760"/>
            <a:ext cx="4551120" cy="1225080"/>
          </a:xfrm>
          <a:prstGeom prst="rect">
            <a:avLst/>
          </a:prstGeom>
          <a:noFill/>
          <a:ln w="31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vertOverflow="overflow" lIns="28080" rIns="28080" tIns="28080" bIns="28080" anchor="ctr">
            <a:spAutoFit/>
          </a:bodyPr>
          <a:p>
            <a:pPr algn="ctr">
              <a:lnSpc>
                <a:spcPct val="160000"/>
              </a:lnSpc>
              <a:buNone/>
            </a:pPr>
            <a:r>
              <a:rPr b="0" lang="zh-CN" sz="4800" spc="296" strike="noStrike">
                <a:solidFill>
                  <a:srgbClr val="ffffff"/>
                </a:solidFill>
                <a:latin typeface="Arial"/>
                <a:ea typeface="微软雅黑"/>
              </a:rPr>
              <a:t>拥抱开源新时代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LibreOffice/7.3.7.2$Linux_X86_64 LibreOffice_project/30$Build-2</Application>
  <AppVersion>15.0000</AppVersion>
  <Words>2830</Words>
  <Paragraphs>541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2021-07-04T10:16:00Z</dcterms:created>
  <dc:creator>Mr.Seven</dc:creator>
  <dc:description/>
  <dc:language>en-US</dc:language>
  <cp:lastModifiedBy/>
  <dcterms:modified xsi:type="dcterms:W3CDTF">2023-05-10T17:29:35Z</dcterms:modified>
  <cp:revision>23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1352E074019D48B39E85BDAC7657FDF8</vt:lpwstr>
  </property>
  <property fmtid="{D5CDD505-2E9C-101B-9397-08002B2CF9AE}" pid="3" name="KSOProductBuildVer">
    <vt:lpwstr>2052-11.1.0.11403</vt:lpwstr>
  </property>
  <property fmtid="{D5CDD505-2E9C-101B-9397-08002B2CF9AE}" pid="4" name="PresentationFormat">
    <vt:lpwstr>宽屏</vt:lpwstr>
  </property>
  <property fmtid="{D5CDD505-2E9C-101B-9397-08002B2CF9AE}" pid="5" name="Slides">
    <vt:i4>10</vt:i4>
  </property>
  <property fmtid="{D5CDD505-2E9C-101B-9397-08002B2CF9AE}" pid="6" name="_2015_ms_pID_725343">
    <vt:lpwstr>(3)3xCVsVq94BY4uU1yR5TYf54HMIMwa2cCioBmqiUqUhRUpmQNXIwRWBzusUu1ox+F5ELkyTD7
odPEEWnfC5mdTLE1UkA+CKTWe8uOMAq+vzivVondIjrmQWgml+ViNCBByES4iIFs/AjjcjT7
MrRWTn2kWBBoUZ06MuUC/2A0qnlNZDXe/jRC7T9PtVUTAIOXNCSwGGgL8YBbXaAjODcypA8I
imaQqkydHJYkeYHx78</vt:lpwstr>
  </property>
  <property fmtid="{D5CDD505-2E9C-101B-9397-08002B2CF9AE}" pid="7" name="_2015_ms_pID_7253431">
    <vt:lpwstr>DgZXFrSVgx2zAcSp9c5UcKUxxdeFMys8JfpI5ELVkYgd3Ws+nCp6fL
AgGawud4PIyRo63Hhi7r9IEh9eB/OPTRX+M0HYyvfuYUD0ggykgpVO1tbhWfJzq3iHc54HZI
JA5LMYeiMng4KXF7PbeSePqCdo0LeE9MLgCwVwXDao59wlRPPdOH8o9L+VJsQFhmXmLdg6nT
RBEQQnwPjJ8UI6OoIV/krFK+q4z6Z4D61xQR</vt:lpwstr>
  </property>
  <property fmtid="{D5CDD505-2E9C-101B-9397-08002B2CF9AE}" pid="8" name="_2015_ms_pID_7253432">
    <vt:lpwstr>Yw==</vt:lpwstr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_readonly">
    <vt:lpwstr/>
  </property>
  <property fmtid="{D5CDD505-2E9C-101B-9397-08002B2CF9AE}" pid="12" name="sflag">
    <vt:lpwstr>1636423647</vt:lpwstr>
  </property>
</Properties>
</file>