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92" r:id="rId2"/>
    <p:sldId id="291"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7" r:id="rId17"/>
    <p:sldId id="306" r:id="rId18"/>
    <p:sldId id="308" r:id="rId19"/>
    <p:sldId id="309" r:id="rId20"/>
    <p:sldId id="31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p15:clr>
            <a:srgbClr val="A4A3A4"/>
          </p15:clr>
        </p15:guide>
        <p15:guide id="2" pos="38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07" d="100"/>
          <a:sy n="107" d="100"/>
        </p:scale>
        <p:origin x="78" y="258"/>
      </p:cViewPr>
      <p:guideLst>
        <p:guide orient="horz" pos="2142"/>
        <p:guide pos="383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1839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175630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2022/11/28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hyperlink" Target="https://gitee.com/openharmony/build/blob/master/docs/%E5%BC%80%E6%BA%90%E8%BD%AF%E4%BB%B6Notice%E6%94%B6%E9%9B%86%E7%AD%96%E7%95%A5%E8%AF%B4%E6%98%8E.md" TargetMode="External"/><Relationship Id="rId2" Type="http://schemas.openxmlformats.org/officeDocument/2006/relationships/slideLayout" Target="../slideLayouts/slideLayout7.xml"/><Relationship Id="rId1" Type="http://schemas.openxmlformats.org/officeDocument/2006/relationships/tags" Target="../tags/tag72.xml"/><Relationship Id="rId4" Type="http://schemas.openxmlformats.org/officeDocument/2006/relationships/hyperlink" Target="https://gitee.com/openharmony/build/blob/master/docs/%E7%94%9F%E6%88%90%E5%BC%80%E6%BA%90%E8%BD%AF%E4%BB%B6%E5%8C%85.md"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520788"/>
            <a:ext cx="12191999" cy="646331"/>
          </a:xfrm>
          <a:prstGeom prst="rect">
            <a:avLst/>
          </a:prstGeom>
          <a:noFill/>
        </p:spPr>
        <p:txBody>
          <a:bodyPr wrap="square" rtlCol="0">
            <a:spAutoFit/>
          </a:bodyPr>
          <a:lstStyle/>
          <a:p>
            <a:pPr algn="ctr"/>
            <a:r>
              <a:rPr lang="en-US" altLang="zh-CN" sz="3600">
                <a:solidFill>
                  <a:srgbClr val="C00000"/>
                </a:solidFill>
              </a:rPr>
              <a:t>XXX</a:t>
            </a:r>
            <a:r>
              <a:rPr lang="zh-CN" altLang="en-US" sz="3600">
                <a:solidFill>
                  <a:srgbClr val="C00000"/>
                </a:solidFill>
              </a:rPr>
              <a:t>开源软件引入选型评审</a:t>
            </a:r>
            <a:endParaRPr lang="zh-CN" altLang="en-US" sz="3600" dirty="0">
              <a:solidFill>
                <a:srgbClr val="C00000"/>
              </a:solidFill>
              <a:latin typeface="+mj-ea"/>
              <a:ea typeface="+mj-ea"/>
            </a:endParaRPr>
          </a:p>
        </p:txBody>
      </p:sp>
      <p:sp>
        <p:nvSpPr>
          <p:cNvPr id="6" name="文本框 5"/>
          <p:cNvSpPr txBox="1"/>
          <p:nvPr/>
        </p:nvSpPr>
        <p:spPr>
          <a:xfrm>
            <a:off x="1" y="3393993"/>
            <a:ext cx="12191999" cy="369332"/>
          </a:xfrm>
          <a:prstGeom prst="rect">
            <a:avLst/>
          </a:prstGeom>
          <a:noFill/>
        </p:spPr>
        <p:txBody>
          <a:bodyPr wrap="square" rtlCol="0">
            <a:spAutoFit/>
          </a:bodyPr>
          <a:lstStyle/>
          <a:p>
            <a:pPr algn="ctr"/>
            <a:r>
              <a:rPr lang="zh-CN" altLang="en-US" dirty="0" smtClean="0"/>
              <a:t>姓名</a:t>
            </a:r>
            <a:r>
              <a:rPr lang="en-US" altLang="zh-CN" dirty="0" smtClean="0"/>
              <a:t>(</a:t>
            </a:r>
            <a:r>
              <a:rPr lang="zh-CN" altLang="en-US" dirty="0" smtClean="0"/>
              <a:t>邮箱</a:t>
            </a:r>
            <a:r>
              <a:rPr lang="en-US" altLang="zh-CN" dirty="0" smtClean="0"/>
              <a:t>)</a:t>
            </a:r>
            <a:r>
              <a:rPr lang="zh-CN" altLang="en-US" dirty="0" smtClean="0"/>
              <a:t> </a:t>
            </a:r>
            <a:r>
              <a:rPr lang="en-US" altLang="zh-CN" dirty="0" err="1" smtClean="0"/>
              <a:t>xxSIG</a:t>
            </a:r>
            <a:endParaRPr lang="zh-CN" altLang="en-US" dirty="0"/>
          </a:p>
        </p:txBody>
      </p:sp>
      <p:sp>
        <p:nvSpPr>
          <p:cNvPr id="7" name="日期占位符 6"/>
          <p:cNvSpPr>
            <a:spLocks noGrp="1"/>
          </p:cNvSpPr>
          <p:nvPr>
            <p:ph type="dt" sz="half" idx="10"/>
          </p:nvPr>
        </p:nvSpPr>
        <p:spPr/>
        <p:txBody>
          <a:bodyPr/>
          <a:lstStyle/>
          <a:p>
            <a:fld id="{FE64D4D5-D9D7-413B-91C2-C30E5488D5CC}" type="datetime1">
              <a:rPr lang="zh-CN" altLang="en-US" smtClean="0"/>
              <a:t>2022/11/28</a:t>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20112274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1.4 </a:t>
            </a:r>
            <a:r>
              <a:rPr lang="zh-CN" altLang="en-US" sz="2400" dirty="0"/>
              <a:t>开源选型分析</a:t>
            </a:r>
            <a:r>
              <a:rPr lang="en-US" altLang="zh-CN" sz="2400" dirty="0"/>
              <a:t>-</a:t>
            </a:r>
            <a:r>
              <a:rPr lang="zh-CN" altLang="en-US" sz="2400" dirty="0"/>
              <a:t>推荐软件</a:t>
            </a:r>
            <a:r>
              <a:rPr lang="en-US" altLang="zh-CN" sz="2400" dirty="0"/>
              <a:t>License</a:t>
            </a:r>
            <a:r>
              <a:rPr lang="zh-CN" altLang="en-US" sz="2400" dirty="0"/>
              <a:t>分析及使用方案</a:t>
            </a:r>
            <a:endParaRPr lang="en-US" altLang="zh-CN" sz="2400" dirty="0"/>
          </a:p>
        </p:txBody>
      </p:sp>
      <p:sp>
        <p:nvSpPr>
          <p:cNvPr id="10" name="矩形 9"/>
          <p:cNvSpPr/>
          <p:nvPr/>
        </p:nvSpPr>
        <p:spPr>
          <a:xfrm>
            <a:off x="1127448" y="908720"/>
            <a:ext cx="9937104" cy="3754874"/>
          </a:xfrm>
          <a:prstGeom prst="rect">
            <a:avLst/>
          </a:prstGeom>
        </p:spPr>
        <p:txBody>
          <a:bodyPr wrap="square">
            <a:spAutoFit/>
          </a:bodyPr>
          <a:lstStyle/>
          <a:p>
            <a:pPr marL="342900" indent="-342900">
              <a:buFontTx/>
              <a:buAutoNum type="arabicPeriod"/>
            </a:pPr>
            <a:r>
              <a:rPr lang="zh-CN" altLang="en-US" sz="1400" b="1" dirty="0">
                <a:solidFill>
                  <a:srgbClr val="000000"/>
                </a:solidFill>
                <a:latin typeface="微软雅黑" panose="020B0503020204020204" pitchFamily="34" charset="-122"/>
                <a:ea typeface="微软雅黑" panose="020B0503020204020204" pitchFamily="34" charset="-122"/>
              </a:rPr>
              <a:t>产品使用所涉及的</a:t>
            </a:r>
            <a:r>
              <a:rPr lang="en-US" altLang="zh-CN" sz="1400" b="1" dirty="0">
                <a:solidFill>
                  <a:srgbClr val="000000"/>
                </a:solidFill>
                <a:latin typeface="微软雅黑" panose="020B0503020204020204" pitchFamily="34" charset="-122"/>
                <a:ea typeface="微软雅黑" panose="020B0503020204020204" pitchFamily="34" charset="-122"/>
              </a:rPr>
              <a:t>license</a:t>
            </a:r>
            <a:r>
              <a:rPr lang="zh-CN" altLang="en-US" sz="1400" b="1" dirty="0">
                <a:solidFill>
                  <a:srgbClr val="000000"/>
                </a:solidFill>
                <a:latin typeface="微软雅黑" panose="020B0503020204020204" pitchFamily="34" charset="-122"/>
                <a:ea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endParaRPr>
          </a:p>
          <a:p>
            <a:pPr lvl="1">
              <a:lnSpc>
                <a:spcPct val="150000"/>
              </a:lnSpc>
            </a:pPr>
            <a:endParaRPr lang="en-US" altLang="zh-CN" sz="1400" i="1" dirty="0">
              <a:solidFill>
                <a:srgbClr val="000000"/>
              </a:solidFill>
              <a:latin typeface="微软雅黑" panose="020B0503020204020204" pitchFamily="34" charset="-122"/>
              <a:ea typeface="微软雅黑" panose="020B0503020204020204" pitchFamily="34" charset="-122"/>
            </a:endParaRPr>
          </a:p>
          <a:p>
            <a:pPr lvl="1">
              <a:lnSpc>
                <a:spcPct val="150000"/>
              </a:lnSpc>
            </a:pPr>
            <a:endParaRPr lang="en-US" altLang="zh-CN" sz="1400" i="1" dirty="0">
              <a:solidFill>
                <a:srgbClr val="000000"/>
              </a:solidFill>
              <a:latin typeface="微软雅黑" panose="020B0503020204020204" pitchFamily="34" charset="-122"/>
              <a:ea typeface="微软雅黑" panose="020B0503020204020204" pitchFamily="34" charset="-122"/>
            </a:endParaRPr>
          </a:p>
          <a:p>
            <a:endParaRPr lang="en-US" altLang="zh-CN" sz="1400" i="1" dirty="0">
              <a:solidFill>
                <a:srgbClr val="000000"/>
              </a:solidFill>
              <a:latin typeface="微软雅黑" panose="020B0503020204020204" pitchFamily="34" charset="-122"/>
              <a:ea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rPr>
              <a:t>2. </a:t>
            </a:r>
            <a:r>
              <a:rPr lang="zh-CN" altLang="en-US" sz="1400" b="1" dirty="0">
                <a:solidFill>
                  <a:srgbClr val="000000"/>
                </a:solidFill>
                <a:latin typeface="微软雅黑" panose="020B0503020204020204" pitchFamily="34" charset="-122"/>
                <a:ea typeface="微软雅黑" panose="020B0503020204020204" pitchFamily="34" charset="-122"/>
              </a:rPr>
              <a:t>产品应用场景级义务履行说明：</a:t>
            </a:r>
            <a:endParaRPr lang="en-US" altLang="zh-CN" sz="1400" b="1"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en-US" altLang="zh-CN" sz="1200" b="1" i="1" dirty="0">
                <a:solidFill>
                  <a:srgbClr val="000000"/>
                </a:solidFill>
                <a:latin typeface="微软雅黑" panose="020B0503020204020204" pitchFamily="34" charset="-122"/>
                <a:ea typeface="微软雅黑" panose="020B0503020204020204" pitchFamily="34" charset="-122"/>
              </a:rPr>
              <a:t> </a:t>
            </a:r>
            <a:r>
              <a:rPr lang="zh-CN" altLang="en-US" sz="1200" b="1" i="1" dirty="0">
                <a:solidFill>
                  <a:srgbClr val="000000"/>
                </a:solidFill>
                <a:latin typeface="微软雅黑" panose="020B0503020204020204" pitchFamily="34" charset="-122"/>
                <a:ea typeface="微软雅黑" panose="020B0503020204020204" pitchFamily="34" charset="-122"/>
              </a:rPr>
              <a:t>举例：</a:t>
            </a:r>
            <a:endParaRPr lang="en-US" altLang="zh-CN" sz="1200" b="1" i="1"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zh-CN" altLang="en-US" sz="1200" i="1" dirty="0">
                <a:solidFill>
                  <a:srgbClr val="000000"/>
                </a:solidFill>
                <a:latin typeface="微软雅黑" panose="020B0503020204020204" pitchFamily="34" charset="-122"/>
                <a:ea typeface="微软雅黑" panose="020B0503020204020204" pitchFamily="34" charset="-122"/>
              </a:rPr>
              <a:t>相关软件以源码形式引入，</a:t>
            </a:r>
            <a:r>
              <a:rPr lang="zh-CN" altLang="en-US" sz="1200" i="1" dirty="0" smtClean="0">
                <a:solidFill>
                  <a:srgbClr val="000000"/>
                </a:solidFill>
                <a:latin typeface="微软雅黑" panose="020B0503020204020204" pitchFamily="34" charset="-122"/>
                <a:ea typeface="微软雅黑" panose="020B0503020204020204" pitchFamily="34" charset="-122"/>
              </a:rPr>
              <a:t>在</a:t>
            </a:r>
            <a:r>
              <a:rPr lang="en-US" altLang="zh-CN" sz="1200" i="1" dirty="0" smtClean="0">
                <a:solidFill>
                  <a:srgbClr val="000000"/>
                </a:solidFill>
                <a:latin typeface="微软雅黑" panose="020B0503020204020204" pitchFamily="34" charset="-122"/>
                <a:ea typeface="微软雅黑" panose="020B0503020204020204" pitchFamily="34" charset="-122"/>
              </a:rPr>
              <a:t>Linux</a:t>
            </a:r>
            <a:r>
              <a:rPr lang="zh-CN" altLang="en-US" sz="1200" i="1" dirty="0" smtClean="0">
                <a:solidFill>
                  <a:srgbClr val="000000"/>
                </a:solidFill>
                <a:latin typeface="微软雅黑" panose="020B0503020204020204" pitchFamily="34" charset="-122"/>
                <a:ea typeface="微软雅黑" panose="020B0503020204020204" pitchFamily="34" charset="-122"/>
              </a:rPr>
              <a:t>编译</a:t>
            </a:r>
            <a:r>
              <a:rPr lang="zh-CN" altLang="en-US" sz="1200" i="1" dirty="0">
                <a:solidFill>
                  <a:srgbClr val="000000"/>
                </a:solidFill>
                <a:latin typeface="微软雅黑" panose="020B0503020204020204" pitchFamily="34" charset="-122"/>
                <a:ea typeface="微软雅黑" panose="020B0503020204020204" pitchFamily="34" charset="-122"/>
              </a:rPr>
              <a:t>环境编译</a:t>
            </a:r>
          </a:p>
          <a:p>
            <a:pPr lvl="1">
              <a:lnSpc>
                <a:spcPct val="150000"/>
              </a:lnSpc>
            </a:pPr>
            <a:r>
              <a:rPr lang="zh-CN" altLang="en-US" sz="1200" i="1" dirty="0">
                <a:solidFill>
                  <a:srgbClr val="000000"/>
                </a:solidFill>
                <a:latin typeface="微软雅黑" panose="020B0503020204020204" pitchFamily="34" charset="-122"/>
                <a:ea typeface="微软雅黑" panose="020B0503020204020204" pitchFamily="34" charset="-122"/>
              </a:rPr>
              <a:t>随</a:t>
            </a:r>
            <a:r>
              <a:rPr lang="en-US" altLang="zh-CN" sz="1200" i="1" dirty="0" smtClean="0">
                <a:solidFill>
                  <a:srgbClr val="000000"/>
                </a:solidFill>
                <a:latin typeface="微软雅黑" panose="020B0503020204020204" pitchFamily="34" charset="-122"/>
                <a:ea typeface="微软雅黑" panose="020B0503020204020204" pitchFamily="34" charset="-122"/>
              </a:rPr>
              <a:t>OS</a:t>
            </a:r>
            <a:r>
              <a:rPr lang="zh-CN" altLang="en-US" sz="1200" i="1" dirty="0" smtClean="0">
                <a:solidFill>
                  <a:srgbClr val="000000"/>
                </a:solidFill>
                <a:latin typeface="微软雅黑" panose="020B0503020204020204" pitchFamily="34" charset="-122"/>
                <a:ea typeface="微软雅黑" panose="020B0503020204020204" pitchFamily="34" charset="-122"/>
              </a:rPr>
              <a:t>镜像安装</a:t>
            </a:r>
            <a:r>
              <a:rPr lang="zh-CN" altLang="en-US" sz="1200" i="1" dirty="0">
                <a:solidFill>
                  <a:srgbClr val="000000"/>
                </a:solidFill>
                <a:latin typeface="微软雅黑" panose="020B0503020204020204" pitchFamily="34" charset="-122"/>
                <a:ea typeface="微软雅黑" panose="020B0503020204020204" pitchFamily="34" charset="-122"/>
              </a:rPr>
              <a:t>到环境中，并随</a:t>
            </a:r>
            <a:r>
              <a:rPr lang="en-US" altLang="zh-CN" sz="1200" i="1" dirty="0">
                <a:solidFill>
                  <a:srgbClr val="000000"/>
                </a:solidFill>
                <a:latin typeface="微软雅黑" panose="020B0503020204020204" pitchFamily="34" charset="-122"/>
                <a:ea typeface="微软雅黑" panose="020B0503020204020204" pitchFamily="34" charset="-122"/>
              </a:rPr>
              <a:t>OS</a:t>
            </a:r>
            <a:r>
              <a:rPr lang="zh-CN" altLang="en-US" sz="1200" i="1" dirty="0">
                <a:solidFill>
                  <a:srgbClr val="000000"/>
                </a:solidFill>
                <a:latin typeface="微软雅黑" panose="020B0503020204020204" pitchFamily="34" charset="-122"/>
                <a:ea typeface="微软雅黑" panose="020B0503020204020204" pitchFamily="34" charset="-122"/>
              </a:rPr>
              <a:t>开机启动</a:t>
            </a:r>
          </a:p>
          <a:p>
            <a:pPr lvl="1">
              <a:lnSpc>
                <a:spcPct val="150000"/>
              </a:lnSpc>
            </a:pPr>
            <a:r>
              <a:rPr lang="zh-CN" altLang="en-US" sz="1200" i="1" dirty="0">
                <a:solidFill>
                  <a:srgbClr val="000000"/>
                </a:solidFill>
                <a:latin typeface="微软雅黑" panose="020B0503020204020204" pitchFamily="34" charset="-122"/>
                <a:ea typeface="微软雅黑" panose="020B0503020204020204" pitchFamily="34" charset="-122"/>
              </a:rPr>
              <a:t>相关软件以独立进程</a:t>
            </a:r>
            <a:r>
              <a:rPr lang="zh-CN" altLang="en-US" sz="1200" i="1" dirty="0" smtClean="0">
                <a:solidFill>
                  <a:srgbClr val="000000"/>
                </a:solidFill>
                <a:latin typeface="微软雅黑" panose="020B0503020204020204" pitchFamily="34" charset="-122"/>
                <a:ea typeface="微软雅黑" panose="020B0503020204020204" pitchFamily="34" charset="-122"/>
              </a:rPr>
              <a:t>使用</a:t>
            </a:r>
            <a:endParaRPr lang="en-US" altLang="zh-CN" sz="1200" i="1"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r>
              <a:rPr lang="zh-CN" altLang="en-US" sz="1200" i="1" dirty="0">
                <a:solidFill>
                  <a:srgbClr val="000000"/>
                </a:solidFill>
                <a:latin typeface="微软雅黑" panose="020B0503020204020204" pitchFamily="34" charset="-122"/>
                <a:ea typeface="微软雅黑" panose="020B0503020204020204" pitchFamily="34" charset="-122"/>
              </a:rPr>
              <a:t>开</a:t>
            </a:r>
            <a:r>
              <a:rPr lang="zh-CN" altLang="en-US" sz="1200" i="1" dirty="0" smtClean="0">
                <a:solidFill>
                  <a:srgbClr val="000000"/>
                </a:solidFill>
                <a:latin typeface="微软雅黑" panose="020B0503020204020204" pitchFamily="34" charset="-122"/>
                <a:ea typeface="微软雅黑" panose="020B0503020204020204" pitchFamily="34" charset="-122"/>
              </a:rPr>
              <a:t>源软件的</a:t>
            </a:r>
            <a:r>
              <a:rPr lang="en-US" altLang="zh-CN" sz="1200" i="1" dirty="0" smtClean="0">
                <a:solidFill>
                  <a:srgbClr val="000000"/>
                </a:solidFill>
                <a:latin typeface="微软雅黑" panose="020B0503020204020204" pitchFamily="34" charset="-122"/>
                <a:ea typeface="微软雅黑" panose="020B0503020204020204" pitchFamily="34" charset="-122"/>
              </a:rPr>
              <a:t>Notice</a:t>
            </a:r>
            <a:r>
              <a:rPr lang="zh-CN" altLang="en-US" sz="1200" i="1" dirty="0" smtClean="0">
                <a:solidFill>
                  <a:srgbClr val="000000"/>
                </a:solidFill>
                <a:latin typeface="微软雅黑" panose="020B0503020204020204" pitchFamily="34" charset="-122"/>
                <a:ea typeface="微软雅黑" panose="020B0503020204020204" pitchFamily="34" charset="-122"/>
              </a:rPr>
              <a:t>声明能能正常合并生成到</a:t>
            </a:r>
            <a:r>
              <a:rPr lang="zh-CN" altLang="en-US" sz="1200" dirty="0" smtClean="0"/>
              <a:t>文件在</a:t>
            </a:r>
            <a:r>
              <a:rPr lang="en-US" altLang="zh-CN" sz="1200" dirty="0" smtClean="0">
                <a:hlinkClick r:id="rId3"/>
              </a:rPr>
              <a:t>/system/</a:t>
            </a:r>
            <a:r>
              <a:rPr lang="en-US" altLang="zh-CN" sz="1200" dirty="0" err="1" smtClean="0">
                <a:hlinkClick r:id="rId3"/>
              </a:rPr>
              <a:t>etc</a:t>
            </a:r>
            <a:r>
              <a:rPr lang="en-US" altLang="zh-CN" sz="1200" dirty="0" smtClean="0">
                <a:hlinkClick r:id="rId3"/>
              </a:rPr>
              <a:t>/Notice.txt</a:t>
            </a:r>
            <a:endParaRPr lang="zh-CN" altLang="en-US" sz="1200" i="1" dirty="0">
              <a:solidFill>
                <a:srgbClr val="000000"/>
              </a:solidFill>
              <a:latin typeface="微软雅黑" panose="020B0503020204020204" pitchFamily="34" charset="-122"/>
              <a:ea typeface="微软雅黑" panose="020B0503020204020204" pitchFamily="34" charset="-122"/>
            </a:endParaRPr>
          </a:p>
          <a:p>
            <a:pPr lvl="1">
              <a:lnSpc>
                <a:spcPct val="150000"/>
              </a:lnSpc>
            </a:pPr>
            <a:r>
              <a:rPr lang="en-US" altLang="zh-CN" sz="1200" i="1" dirty="0" smtClean="0">
                <a:solidFill>
                  <a:srgbClr val="000000"/>
                </a:solidFill>
                <a:latin typeface="微软雅黑" panose="020B0503020204020204" pitchFamily="34" charset="-122"/>
                <a:ea typeface="微软雅黑" panose="020B0503020204020204" pitchFamily="34" charset="-122"/>
              </a:rPr>
              <a:t>GPL </a:t>
            </a:r>
            <a:r>
              <a:rPr lang="zh-CN" altLang="en-US" sz="1200" i="1" dirty="0" smtClean="0">
                <a:solidFill>
                  <a:srgbClr val="000000"/>
                </a:solidFill>
                <a:latin typeface="微软雅黑" panose="020B0503020204020204" pitchFamily="34" charset="-122"/>
                <a:ea typeface="微软雅黑" panose="020B0503020204020204" pitchFamily="34" charset="-122"/>
              </a:rPr>
              <a:t>类的开源软件，需要能正常生成开源包 </a:t>
            </a:r>
            <a:r>
              <a:rPr lang="en-US" altLang="zh-CN" sz="1200" i="1" dirty="0">
                <a:solidFill>
                  <a:srgbClr val="000000"/>
                </a:solidFill>
                <a:latin typeface="微软雅黑" panose="020B0503020204020204" pitchFamily="34" charset="-122"/>
                <a:ea typeface="微软雅黑" panose="020B0503020204020204" pitchFamily="34" charset="-122"/>
                <a:hlinkClick r:id="rId4"/>
              </a:rPr>
              <a:t>${</a:t>
            </a:r>
            <a:r>
              <a:rPr lang="en-US" altLang="zh-CN" sz="1200" i="1" dirty="0" err="1">
                <a:solidFill>
                  <a:srgbClr val="000000"/>
                </a:solidFill>
                <a:latin typeface="微软雅黑" panose="020B0503020204020204" pitchFamily="34" charset="-122"/>
                <a:ea typeface="微软雅黑" panose="020B0503020204020204" pitchFamily="34" charset="-122"/>
                <a:hlinkClick r:id="rId4"/>
              </a:rPr>
              <a:t>product_out_dir</a:t>
            </a:r>
            <a:r>
              <a:rPr lang="en-US" altLang="zh-CN" sz="1200" i="1" dirty="0">
                <a:solidFill>
                  <a:srgbClr val="000000"/>
                </a:solidFill>
                <a:latin typeface="微软雅黑" panose="020B0503020204020204" pitchFamily="34" charset="-122"/>
                <a:ea typeface="微软雅黑" panose="020B0503020204020204" pitchFamily="34" charset="-122"/>
                <a:hlinkClick r:id="rId4"/>
              </a:rPr>
              <a:t>}/packages/code-</a:t>
            </a:r>
            <a:r>
              <a:rPr lang="en-US" altLang="zh-CN" sz="1200" i="1" dirty="0" err="1">
                <a:solidFill>
                  <a:srgbClr val="000000"/>
                </a:solidFill>
                <a:latin typeface="微软雅黑" panose="020B0503020204020204" pitchFamily="34" charset="-122"/>
                <a:ea typeface="微软雅黑" panose="020B0503020204020204" pitchFamily="34" charset="-122"/>
                <a:hlinkClick r:id="rId4"/>
              </a:rPr>
              <a:t>opensource</a:t>
            </a:r>
            <a:r>
              <a:rPr lang="en-US" altLang="zh-CN" sz="1200" i="1" dirty="0">
                <a:solidFill>
                  <a:srgbClr val="000000"/>
                </a:solidFill>
                <a:latin typeface="微软雅黑" panose="020B0503020204020204" pitchFamily="34" charset="-122"/>
                <a:ea typeface="微软雅黑" panose="020B0503020204020204" pitchFamily="34" charset="-122"/>
                <a:hlinkClick r:id="rId4"/>
              </a:rPr>
              <a:t>/Code_Opensource.tar.gz</a:t>
            </a:r>
            <a:endParaRPr lang="en-US" altLang="zh-CN" sz="1200" i="1"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r>
              <a:rPr lang="en-US" altLang="zh-CN" sz="1200" i="1" dirty="0" smtClean="0">
                <a:solidFill>
                  <a:srgbClr val="000000"/>
                </a:solidFill>
                <a:latin typeface="微软雅黑" panose="020B0503020204020204" pitchFamily="34" charset="-122"/>
                <a:ea typeface="微软雅黑" panose="020B0503020204020204" pitchFamily="34" charset="-122"/>
              </a:rPr>
              <a:t>……</a:t>
            </a:r>
            <a:endParaRPr lang="zh-CN" altLang="en-US" sz="1200" i="1" dirty="0">
              <a:solidFill>
                <a:srgbClr val="000000"/>
              </a:solidFill>
              <a:latin typeface="微软雅黑" panose="020B0503020204020204" pitchFamily="34" charset="-122"/>
              <a:ea typeface="微软雅黑" panose="020B0503020204020204" pitchFamily="34" charset="-122"/>
            </a:endParaRPr>
          </a:p>
          <a:p>
            <a:endParaRPr lang="en-US" altLang="zh-CN" sz="1400" b="1" dirty="0">
              <a:solidFill>
                <a:srgbClr val="000000"/>
              </a:solidFill>
              <a:latin typeface="微软雅黑" panose="020B0503020204020204" pitchFamily="34" charset="-122"/>
              <a:ea typeface="微软雅黑" panose="020B0503020204020204" pitchFamily="34" charset="-122"/>
            </a:endParaRPr>
          </a:p>
          <a:p>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126477" y="918720"/>
            <a:ext cx="6586147" cy="646331"/>
          </a:xfrm>
          <a:prstGeom prst="rect">
            <a:avLst/>
          </a:prstGeom>
          <a:noFill/>
        </p:spPr>
        <p:txBody>
          <a:bodyPr wrap="square" rtlCol="0">
            <a:spAutoFit/>
          </a:bodyPr>
          <a:lstStyle/>
          <a:p>
            <a:r>
              <a:rPr lang="zh-CN" altLang="en-US" i="1" dirty="0">
                <a:solidFill>
                  <a:srgbClr val="0070C0"/>
                </a:solidFill>
              </a:rPr>
              <a:t>梳理</a:t>
            </a:r>
            <a:r>
              <a:rPr lang="zh-CN" altLang="en-US" i="1" dirty="0" smtClean="0">
                <a:solidFill>
                  <a:srgbClr val="0070C0"/>
                </a:solidFill>
              </a:rPr>
              <a:t>清楚</a:t>
            </a:r>
            <a:r>
              <a:rPr lang="en-US" altLang="zh-CN" i="1" dirty="0" smtClean="0">
                <a:solidFill>
                  <a:srgbClr val="0070C0"/>
                </a:solidFill>
              </a:rPr>
              <a:t>OpenHarmony</a:t>
            </a:r>
            <a:r>
              <a:rPr lang="zh-CN" altLang="en-US" i="1" dirty="0" smtClean="0">
                <a:solidFill>
                  <a:srgbClr val="0070C0"/>
                </a:solidFill>
              </a:rPr>
              <a:t>使用</a:t>
            </a:r>
            <a:r>
              <a:rPr lang="zh-CN" altLang="en-US" i="1" dirty="0">
                <a:solidFill>
                  <a:srgbClr val="0070C0"/>
                </a:solidFill>
              </a:rPr>
              <a:t>此软件的所有</a:t>
            </a:r>
            <a:r>
              <a:rPr lang="en-US" altLang="zh-CN" i="1" dirty="0">
                <a:solidFill>
                  <a:srgbClr val="0070C0"/>
                </a:solidFill>
              </a:rPr>
              <a:t>license </a:t>
            </a:r>
            <a:r>
              <a:rPr lang="zh-CN" altLang="en-US" i="1" dirty="0">
                <a:solidFill>
                  <a:srgbClr val="0070C0"/>
                </a:solidFill>
              </a:rPr>
              <a:t>项，明确产品的使用场景，针对每个</a:t>
            </a:r>
            <a:r>
              <a:rPr lang="en-US" altLang="zh-CN" i="1" dirty="0">
                <a:solidFill>
                  <a:srgbClr val="0070C0"/>
                </a:solidFill>
              </a:rPr>
              <a:t>license</a:t>
            </a:r>
            <a:r>
              <a:rPr lang="zh-CN" altLang="en-US" i="1" dirty="0">
                <a:solidFill>
                  <a:srgbClr val="0070C0"/>
                </a:solidFill>
              </a:rPr>
              <a:t>项，产品涉及的义务履行策略</a:t>
            </a:r>
          </a:p>
        </p:txBody>
      </p:sp>
    </p:spTree>
    <p:custDataLst>
      <p:tags r:id="rId1"/>
    </p:custDataLst>
    <p:extLst>
      <p:ext uri="{BB962C8B-B14F-4D97-AF65-F5344CB8AC3E}">
        <p14:creationId xmlns:p14="http://schemas.microsoft.com/office/powerpoint/2010/main" val="256233873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87619" y="260648"/>
            <a:ext cx="10176933" cy="871537"/>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mtClean="0">
                <a:latin typeface="微软雅黑" panose="020B0503020204020204" pitchFamily="34" charset="-122"/>
              </a:rPr>
              <a:t>目录</a:t>
            </a:r>
            <a:endParaRPr lang="zh-CN" altLang="en-US" dirty="0">
              <a:latin typeface="微软雅黑" panose="020B0503020204020204" pitchFamily="34" charset="-122"/>
            </a:endParaRPr>
          </a:p>
        </p:txBody>
      </p:sp>
      <p:sp>
        <p:nvSpPr>
          <p:cNvPr id="3" name="Rectangle 3"/>
          <p:cNvSpPr txBox="1">
            <a:spLocks noChangeArrowheads="1"/>
          </p:cNvSpPr>
          <p:nvPr/>
        </p:nvSpPr>
        <p:spPr>
          <a:xfrm>
            <a:off x="2783632" y="1340768"/>
            <a:ext cx="6696744" cy="345638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开源三方件引入要求</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需求背景</a:t>
            </a:r>
            <a:endParaRPr lang="en-US" altLang="zh-CN" smtClean="0">
              <a:latin typeface="微软雅黑" panose="020B0503020204020204" pitchFamily="34" charset="-122"/>
            </a:endParaRPr>
          </a:p>
          <a:p>
            <a:pPr>
              <a:lnSpc>
                <a:spcPct val="200000"/>
              </a:lnSpc>
            </a:pPr>
            <a:r>
              <a:rPr lang="zh-CN" altLang="en-US" smtClean="0">
                <a:solidFill>
                  <a:srgbClr val="990000"/>
                </a:solidFill>
                <a:latin typeface="微软雅黑" panose="020B0503020204020204" pitchFamily="34" charset="-122"/>
              </a:rPr>
              <a:t>开源选型分析</a:t>
            </a: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决策建议</a:t>
            </a:r>
            <a:endParaRPr lang="en-US" altLang="zh-CN" smtClean="0">
              <a:latin typeface="微软雅黑" panose="020B0503020204020204" pitchFamily="34" charset="-122"/>
            </a:endParaRPr>
          </a:p>
          <a:p>
            <a:pPr>
              <a:lnSpc>
                <a:spcPct val="200000"/>
              </a:lnSpc>
              <a:buFont typeface="Arial" panose="020B0604020202020204" pitchFamily="34" charset="0"/>
              <a:buNone/>
            </a:pPr>
            <a:endParaRPr lang="zh-CN" altLang="en-US"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116168953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501435"/>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2.1 </a:t>
            </a:r>
            <a:r>
              <a:rPr lang="zh-CN" altLang="en-US" sz="2400" dirty="0"/>
              <a:t>开源选型分析</a:t>
            </a:r>
            <a:r>
              <a:rPr lang="en-US" altLang="zh-CN" sz="2400" dirty="0"/>
              <a:t>-</a:t>
            </a:r>
            <a:r>
              <a:rPr lang="zh-CN" altLang="en-US" sz="2400" dirty="0"/>
              <a:t>备选软件选择</a:t>
            </a:r>
            <a:endParaRPr lang="en-US" altLang="zh-CN" sz="2400" dirty="0"/>
          </a:p>
        </p:txBody>
      </p:sp>
      <p:sp>
        <p:nvSpPr>
          <p:cNvPr id="10" name="矩形 9"/>
          <p:cNvSpPr/>
          <p:nvPr/>
        </p:nvSpPr>
        <p:spPr>
          <a:xfrm>
            <a:off x="1127448" y="908720"/>
            <a:ext cx="6116226" cy="2616101"/>
          </a:xfrm>
          <a:prstGeom prst="rect">
            <a:avLst/>
          </a:prstGeom>
        </p:spPr>
        <p:txBody>
          <a:bodyPr wrap="none">
            <a:spAutoFit/>
          </a:bodyPr>
          <a:lstStyle/>
          <a:p>
            <a:r>
              <a:rPr lang="en-US" altLang="zh-CN" sz="1400" b="1" dirty="0" smtClean="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业界软件背调：</a:t>
            </a:r>
            <a:endParaRPr lang="en-US" altLang="zh-CN" sz="1400" b="1" dirty="0">
              <a:latin typeface="微软雅黑" panose="020B0503020204020204" pitchFamily="34" charset="-122"/>
              <a:ea typeface="微软雅黑" panose="020B0503020204020204" pitchFamily="34" charset="-122"/>
            </a:endParaRPr>
          </a:p>
          <a:p>
            <a:pPr lvl="1">
              <a:lnSpc>
                <a:spcPct val="150000"/>
              </a:lnSpc>
            </a:pPr>
            <a:r>
              <a:rPr lang="en-US" altLang="zh-CN" sz="1200" b="1" i="1" dirty="0">
                <a:latin typeface="微软雅黑" panose="020B0503020204020204" pitchFamily="34" charset="-122"/>
                <a:ea typeface="微软雅黑" panose="020B0503020204020204" pitchFamily="34" charset="-122"/>
              </a:rPr>
              <a:t> </a:t>
            </a:r>
            <a:r>
              <a:rPr lang="zh-CN" altLang="en-US" sz="1200" b="1" i="1" dirty="0">
                <a:latin typeface="微软雅黑" panose="020B0503020204020204" pitchFamily="34" charset="-122"/>
                <a:ea typeface="微软雅黑" panose="020B0503020204020204" pitchFamily="34" charset="-122"/>
              </a:rPr>
              <a:t>举例：</a:t>
            </a:r>
            <a:endParaRPr lang="en-US" altLang="zh-CN" sz="1200" b="1" i="1" dirty="0">
              <a:latin typeface="微软雅黑" panose="020B0503020204020204" pitchFamily="34" charset="-122"/>
              <a:ea typeface="微软雅黑" panose="020B0503020204020204" pitchFamily="34" charset="-122"/>
            </a:endParaRPr>
          </a:p>
          <a:p>
            <a:pPr lvl="1">
              <a:lnSpc>
                <a:spcPct val="150000"/>
              </a:lnSpc>
            </a:pPr>
            <a:r>
              <a:rPr lang="en-US" altLang="zh-CN" sz="1200" i="1" dirty="0" err="1">
                <a:latin typeface="微软雅黑" panose="020B0503020204020204" pitchFamily="34" charset="-122"/>
                <a:ea typeface="微软雅黑" panose="020B0503020204020204" pitchFamily="34" charset="-122"/>
              </a:rPr>
              <a:t>jsonpath</a:t>
            </a:r>
            <a:r>
              <a:rPr lang="en-US" altLang="zh-CN" sz="1200" i="1" dirty="0">
                <a:latin typeface="微软雅黑" panose="020B0503020204020204" pitchFamily="34" charset="-122"/>
                <a:ea typeface="微软雅黑" panose="020B0503020204020204" pitchFamily="34" charset="-122"/>
              </a:rPr>
              <a:t> 0.82,  </a:t>
            </a:r>
            <a:r>
              <a:rPr lang="zh-CN" altLang="en-US" sz="1200" i="1" dirty="0">
                <a:latin typeface="微软雅黑" panose="020B0503020204020204" pitchFamily="34" charset="-122"/>
                <a:ea typeface="微软雅黑" panose="020B0503020204020204" pitchFamily="34" charset="-122"/>
              </a:rPr>
              <a:t>已停止维护（最新</a:t>
            </a:r>
            <a:r>
              <a:rPr lang="en-US" altLang="zh-CN" sz="1200" i="1" dirty="0">
                <a:latin typeface="微软雅黑" panose="020B0503020204020204" pitchFamily="34" charset="-122"/>
                <a:ea typeface="微软雅黑" panose="020B0503020204020204" pitchFamily="34" charset="-122"/>
              </a:rPr>
              <a:t>2013</a:t>
            </a:r>
            <a:r>
              <a:rPr lang="zh-CN" altLang="en-US" sz="1200" i="1" dirty="0">
                <a:latin typeface="微软雅黑" panose="020B0503020204020204" pitchFamily="34" charset="-122"/>
                <a:ea typeface="微软雅黑" panose="020B0503020204020204" pitchFamily="34" charset="-122"/>
              </a:rPr>
              <a:t>年</a:t>
            </a:r>
            <a:r>
              <a:rPr lang="en-US" altLang="zh-CN" sz="1200" i="1" dirty="0">
                <a:latin typeface="微软雅黑" panose="020B0503020204020204" pitchFamily="34" charset="-122"/>
                <a:ea typeface="微软雅黑" panose="020B0503020204020204" pitchFamily="34" charset="-122"/>
              </a:rPr>
              <a:t>8</a:t>
            </a:r>
            <a:r>
              <a:rPr lang="zh-CN" altLang="en-US" sz="1200" i="1" dirty="0">
                <a:latin typeface="微软雅黑" panose="020B0503020204020204" pitchFamily="34" charset="-122"/>
                <a:ea typeface="微软雅黑" panose="020B0503020204020204" pitchFamily="34" charset="-122"/>
              </a:rPr>
              <a:t>月）</a:t>
            </a:r>
            <a:endParaRPr lang="en-US" altLang="zh-CN" sz="1200" i="1" dirty="0">
              <a:latin typeface="微软雅黑" panose="020B0503020204020204" pitchFamily="34" charset="-122"/>
              <a:ea typeface="微软雅黑" panose="020B0503020204020204" pitchFamily="34" charset="-122"/>
            </a:endParaRPr>
          </a:p>
          <a:p>
            <a:pPr lvl="1">
              <a:lnSpc>
                <a:spcPct val="150000"/>
              </a:lnSpc>
            </a:pPr>
            <a:r>
              <a:rPr lang="en-US" altLang="zh-CN" sz="1200" i="1" dirty="0" err="1">
                <a:latin typeface="微软雅黑" panose="020B0503020204020204" pitchFamily="34" charset="-122"/>
                <a:ea typeface="微软雅黑" panose="020B0503020204020204" pitchFamily="34" charset="-122"/>
              </a:rPr>
              <a:t>jsonpath-rw</a:t>
            </a:r>
            <a:r>
              <a:rPr lang="en-US" altLang="zh-CN" sz="1200" i="1" dirty="0">
                <a:latin typeface="微软雅黑" panose="020B0503020204020204" pitchFamily="34" charset="-122"/>
                <a:ea typeface="微软雅黑" panose="020B0503020204020204" pitchFamily="34" charset="-122"/>
              </a:rPr>
              <a:t> 1.4.0</a:t>
            </a:r>
            <a:r>
              <a:rPr lang="zh-CN" altLang="en-US" sz="1200" i="1" dirty="0">
                <a:latin typeface="微软雅黑" panose="020B0503020204020204" pitchFamily="34" charset="-122"/>
                <a:ea typeface="微软雅黑" panose="020B0503020204020204" pitchFamily="34" charset="-122"/>
              </a:rPr>
              <a:t>， 已停止维护（最新</a:t>
            </a:r>
            <a:r>
              <a:rPr lang="en-US" altLang="zh-CN" sz="1200" i="1" dirty="0">
                <a:latin typeface="微软雅黑" panose="020B0503020204020204" pitchFamily="34" charset="-122"/>
                <a:ea typeface="微软雅黑" panose="020B0503020204020204" pitchFamily="34" charset="-122"/>
              </a:rPr>
              <a:t>2021</a:t>
            </a:r>
            <a:r>
              <a:rPr lang="zh-CN" altLang="en-US" sz="1200" i="1" dirty="0">
                <a:latin typeface="微软雅黑" panose="020B0503020204020204" pitchFamily="34" charset="-122"/>
                <a:ea typeface="微软雅黑" panose="020B0503020204020204" pitchFamily="34" charset="-122"/>
              </a:rPr>
              <a:t>年</a:t>
            </a:r>
            <a:r>
              <a:rPr lang="en-US" altLang="zh-CN" sz="1200" i="1" dirty="0">
                <a:latin typeface="微软雅黑" panose="020B0503020204020204" pitchFamily="34" charset="-122"/>
                <a:ea typeface="微软雅黑" panose="020B0503020204020204" pitchFamily="34" charset="-122"/>
              </a:rPr>
              <a:t>6</a:t>
            </a:r>
            <a:r>
              <a:rPr lang="zh-CN" altLang="en-US" sz="1200" i="1" dirty="0">
                <a:latin typeface="微软雅黑" panose="020B0503020204020204" pitchFamily="34" charset="-122"/>
                <a:ea typeface="微软雅黑" panose="020B0503020204020204" pitchFamily="34" charset="-122"/>
              </a:rPr>
              <a:t>月，后续演进为</a:t>
            </a:r>
            <a:r>
              <a:rPr lang="en-US" altLang="zh-CN" sz="1200" i="1" dirty="0" err="1">
                <a:latin typeface="微软雅黑" panose="020B0503020204020204" pitchFamily="34" charset="-122"/>
                <a:ea typeface="微软雅黑" panose="020B0503020204020204" pitchFamily="34" charset="-122"/>
              </a:rPr>
              <a:t>jsonpath</a:t>
            </a:r>
            <a:r>
              <a:rPr lang="en-US" altLang="zh-CN" sz="1200" i="1" dirty="0">
                <a:latin typeface="微软雅黑" panose="020B0503020204020204" pitchFamily="34" charset="-122"/>
                <a:ea typeface="微软雅黑" panose="020B0503020204020204" pitchFamily="34" charset="-122"/>
              </a:rPr>
              <a:t>-ng</a:t>
            </a:r>
            <a:r>
              <a:rPr lang="zh-CN" altLang="en-US" sz="1200" i="1" dirty="0">
                <a:latin typeface="微软雅黑" panose="020B0503020204020204" pitchFamily="34" charset="-122"/>
                <a:ea typeface="微软雅黑" panose="020B0503020204020204" pitchFamily="34" charset="-122"/>
              </a:rPr>
              <a:t>）</a:t>
            </a:r>
            <a:endParaRPr lang="en-US" altLang="zh-CN" sz="1200" i="1" dirty="0">
              <a:latin typeface="微软雅黑" panose="020B0503020204020204" pitchFamily="34" charset="-122"/>
              <a:ea typeface="微软雅黑" panose="020B0503020204020204" pitchFamily="34" charset="-122"/>
            </a:endParaRPr>
          </a:p>
          <a:p>
            <a:pPr lvl="1">
              <a:lnSpc>
                <a:spcPct val="150000"/>
              </a:lnSpc>
            </a:pPr>
            <a:r>
              <a:rPr lang="en-US" altLang="zh-CN" sz="1200" i="1" dirty="0" err="1">
                <a:latin typeface="微软雅黑" panose="020B0503020204020204" pitchFamily="34" charset="-122"/>
                <a:ea typeface="微软雅黑" panose="020B0503020204020204" pitchFamily="34" charset="-122"/>
              </a:rPr>
              <a:t>eha-jsonpath</a:t>
            </a:r>
            <a:r>
              <a:rPr lang="zh-CN" altLang="en-US" sz="1200" i="1" dirty="0">
                <a:latin typeface="微软雅黑" panose="020B0503020204020204" pitchFamily="34" charset="-122"/>
                <a:ea typeface="微软雅黑" panose="020B0503020204020204" pitchFamily="34" charset="-122"/>
              </a:rPr>
              <a:t>，基于</a:t>
            </a:r>
            <a:r>
              <a:rPr lang="en-US" altLang="zh-CN" sz="1200" i="1" dirty="0" err="1">
                <a:latin typeface="微软雅黑" panose="020B0503020204020204" pitchFamily="34" charset="-122"/>
                <a:ea typeface="微软雅黑" panose="020B0503020204020204" pitchFamily="34" charset="-122"/>
              </a:rPr>
              <a:t>jsonpath_ng</a:t>
            </a:r>
            <a:r>
              <a:rPr lang="zh-CN" altLang="en-US" sz="1200" i="1" dirty="0">
                <a:latin typeface="微软雅黑" panose="020B0503020204020204" pitchFamily="34" charset="-122"/>
                <a:ea typeface="微软雅黑" panose="020B0503020204020204" pitchFamily="34" charset="-122"/>
              </a:rPr>
              <a:t>的增强，已停止维护（最新</a:t>
            </a:r>
            <a:r>
              <a:rPr lang="en-US" altLang="zh-CN" sz="1200" i="1" dirty="0">
                <a:latin typeface="微软雅黑" panose="020B0503020204020204" pitchFamily="34" charset="-122"/>
                <a:ea typeface="微软雅黑" panose="020B0503020204020204" pitchFamily="34" charset="-122"/>
              </a:rPr>
              <a:t>2020</a:t>
            </a:r>
            <a:r>
              <a:rPr lang="zh-CN" altLang="en-US" sz="1200" i="1" dirty="0">
                <a:latin typeface="微软雅黑" panose="020B0503020204020204" pitchFamily="34" charset="-122"/>
                <a:ea typeface="微软雅黑" panose="020B0503020204020204" pitchFamily="34" charset="-122"/>
              </a:rPr>
              <a:t>年</a:t>
            </a:r>
            <a:r>
              <a:rPr lang="en-US" altLang="zh-CN" sz="1200" i="1" dirty="0">
                <a:latin typeface="微软雅黑" panose="020B0503020204020204" pitchFamily="34" charset="-122"/>
                <a:ea typeface="微软雅黑" panose="020B0503020204020204" pitchFamily="34" charset="-122"/>
              </a:rPr>
              <a:t>8</a:t>
            </a:r>
            <a:r>
              <a:rPr lang="zh-CN" altLang="en-US" sz="1200" i="1" dirty="0">
                <a:latin typeface="微软雅黑" panose="020B0503020204020204" pitchFamily="34" charset="-122"/>
                <a:ea typeface="微软雅黑" panose="020B0503020204020204" pitchFamily="34" charset="-122"/>
              </a:rPr>
              <a:t>月）。</a:t>
            </a:r>
            <a:endParaRPr lang="en-US" altLang="zh-CN" sz="1200" i="1" dirty="0">
              <a:latin typeface="微软雅黑" panose="020B0503020204020204" pitchFamily="34" charset="-122"/>
              <a:ea typeface="微软雅黑" panose="020B0503020204020204" pitchFamily="34" charset="-122"/>
            </a:endParaRPr>
          </a:p>
          <a:p>
            <a:pPr lvl="1">
              <a:lnSpc>
                <a:spcPct val="150000"/>
              </a:lnSpc>
            </a:pPr>
            <a:r>
              <a:rPr lang="en-US" altLang="zh-CN" sz="1200" i="1" dirty="0" err="1">
                <a:latin typeface="微软雅黑" panose="020B0503020204020204" pitchFamily="34" charset="-122"/>
                <a:ea typeface="微软雅黑" panose="020B0503020204020204" pitchFamily="34" charset="-122"/>
              </a:rPr>
              <a:t>jsonpath-kv</a:t>
            </a:r>
            <a:r>
              <a:rPr lang="zh-CN" altLang="en-US" sz="1200" i="1" dirty="0">
                <a:latin typeface="微软雅黑" panose="020B0503020204020204" pitchFamily="34" charset="-122"/>
                <a:ea typeface="微软雅黑" panose="020B0503020204020204" pitchFamily="34" charset="-122"/>
              </a:rPr>
              <a:t>，已停止维护（最新</a:t>
            </a:r>
            <a:r>
              <a:rPr lang="en-US" altLang="zh-CN" sz="1200" i="1" dirty="0">
                <a:latin typeface="微软雅黑" panose="020B0503020204020204" pitchFamily="34" charset="-122"/>
                <a:ea typeface="微软雅黑" panose="020B0503020204020204" pitchFamily="34" charset="-122"/>
              </a:rPr>
              <a:t>2020</a:t>
            </a:r>
            <a:r>
              <a:rPr lang="zh-CN" altLang="en-US" sz="1200" i="1" dirty="0">
                <a:latin typeface="微软雅黑" panose="020B0503020204020204" pitchFamily="34" charset="-122"/>
                <a:ea typeface="微软雅黑" panose="020B0503020204020204" pitchFamily="34" charset="-122"/>
              </a:rPr>
              <a:t>年</a:t>
            </a:r>
            <a:r>
              <a:rPr lang="en-US" altLang="zh-CN" sz="1200" i="1" dirty="0">
                <a:latin typeface="微软雅黑" panose="020B0503020204020204" pitchFamily="34" charset="-122"/>
                <a:ea typeface="微软雅黑" panose="020B0503020204020204" pitchFamily="34" charset="-122"/>
              </a:rPr>
              <a:t>11</a:t>
            </a:r>
            <a:r>
              <a:rPr lang="zh-CN" altLang="en-US" sz="1200" i="1" dirty="0">
                <a:latin typeface="微软雅黑" panose="020B0503020204020204" pitchFamily="34" charset="-122"/>
                <a:ea typeface="微软雅黑" panose="020B0503020204020204" pitchFamily="34" charset="-122"/>
              </a:rPr>
              <a:t>月）</a:t>
            </a:r>
            <a:endParaRPr lang="en-US" altLang="zh-CN" sz="1200" i="1" dirty="0">
              <a:latin typeface="微软雅黑" panose="020B0503020204020204" pitchFamily="34" charset="-122"/>
              <a:ea typeface="微软雅黑" panose="020B0503020204020204" pitchFamily="34" charset="-122"/>
            </a:endParaRPr>
          </a:p>
          <a:p>
            <a:pPr lvl="1">
              <a:lnSpc>
                <a:spcPct val="150000"/>
              </a:lnSpc>
            </a:pPr>
            <a:r>
              <a:rPr lang="zh-CN" altLang="en-US" sz="1200" i="1" dirty="0">
                <a:latin typeface="微软雅黑" panose="020B0503020204020204" pitchFamily="34" charset="-122"/>
                <a:ea typeface="微软雅黑" panose="020B0503020204020204" pitchFamily="34" charset="-122"/>
              </a:rPr>
              <a:t>还在维护的有</a:t>
            </a:r>
            <a:r>
              <a:rPr lang="en-US" altLang="zh-CN" sz="1200" i="1" dirty="0" err="1">
                <a:latin typeface="微软雅黑" panose="020B0503020204020204" pitchFamily="34" charset="-122"/>
                <a:ea typeface="微软雅黑" panose="020B0503020204020204" pitchFamily="34" charset="-122"/>
              </a:rPr>
              <a:t>jsonpath</a:t>
            </a:r>
            <a:r>
              <a:rPr lang="en-US" altLang="zh-CN" sz="1200" i="1" dirty="0">
                <a:latin typeface="微软雅黑" panose="020B0503020204020204" pitchFamily="34" charset="-122"/>
                <a:ea typeface="微软雅黑" panose="020B0503020204020204" pitchFamily="34" charset="-122"/>
              </a:rPr>
              <a:t>-ng</a:t>
            </a:r>
            <a:r>
              <a:rPr lang="zh-CN" altLang="en-US" sz="1200" i="1" dirty="0">
                <a:latin typeface="微软雅黑" panose="020B0503020204020204" pitchFamily="34" charset="-122"/>
                <a:ea typeface="微软雅黑" panose="020B0503020204020204" pitchFamily="34" charset="-122"/>
              </a:rPr>
              <a:t>、</a:t>
            </a:r>
            <a:r>
              <a:rPr lang="en-US" altLang="zh-CN" sz="1200" i="1" dirty="0">
                <a:latin typeface="微软雅黑" panose="020B0503020204020204" pitchFamily="34" charset="-122"/>
                <a:ea typeface="微软雅黑" panose="020B0503020204020204" pitchFamily="34" charset="-122"/>
              </a:rPr>
              <a:t>jsonpath2</a:t>
            </a:r>
            <a:r>
              <a:rPr lang="zh-CN" altLang="en-US" sz="1200" i="1" dirty="0">
                <a:latin typeface="微软雅黑" panose="020B0503020204020204" pitchFamily="34" charset="-122"/>
                <a:ea typeface="微软雅黑" panose="020B0503020204020204" pitchFamily="34" charset="-122"/>
              </a:rPr>
              <a:t>、</a:t>
            </a:r>
            <a:r>
              <a:rPr lang="en-US" altLang="zh-CN" sz="1200" i="1" dirty="0" err="1">
                <a:latin typeface="微软雅黑" panose="020B0503020204020204" pitchFamily="34" charset="-122"/>
                <a:ea typeface="微软雅黑" panose="020B0503020204020204" pitchFamily="34" charset="-122"/>
              </a:rPr>
              <a:t>json</a:t>
            </a:r>
            <a:r>
              <a:rPr lang="en-US" altLang="zh-CN" sz="1200" i="1" dirty="0">
                <a:latin typeface="微软雅黑" panose="020B0503020204020204" pitchFamily="34" charset="-122"/>
                <a:ea typeface="微软雅黑" panose="020B0503020204020204" pitchFamily="34" charset="-122"/>
              </a:rPr>
              <a:t>-get</a:t>
            </a:r>
            <a:r>
              <a:rPr lang="zh-CN" altLang="en-US" sz="1200" i="1" dirty="0">
                <a:latin typeface="微软雅黑" panose="020B0503020204020204" pitchFamily="34" charset="-122"/>
                <a:ea typeface="微软雅黑" panose="020B0503020204020204" pitchFamily="34" charset="-122"/>
              </a:rPr>
              <a:t>，下一页进行详细分析对比。</a:t>
            </a:r>
          </a:p>
          <a:p>
            <a:endParaRPr lang="en-US" altLang="zh-CN" sz="1400" b="1" dirty="0">
              <a:latin typeface="微软雅黑" panose="020B0503020204020204" pitchFamily="34" charset="-122"/>
              <a:ea typeface="微软雅黑" panose="020B0503020204020204" pitchFamily="34" charset="-122"/>
            </a:endParaRPr>
          </a:p>
          <a:p>
            <a:r>
              <a:rPr lang="zh-CN" altLang="en-US" sz="1400" b="1" i="1" dirty="0">
                <a:solidFill>
                  <a:srgbClr val="FF0000"/>
                </a:solidFill>
                <a:latin typeface="微软雅黑" panose="020B0503020204020204" pitchFamily="34" charset="-122"/>
                <a:ea typeface="微软雅黑" panose="020B0503020204020204" pitchFamily="34" charset="-122"/>
              </a:rPr>
              <a:t>经分析均</a:t>
            </a:r>
            <a:r>
              <a:rPr lang="en-US" altLang="zh-CN" sz="1400" b="1" i="1" dirty="0">
                <a:solidFill>
                  <a:srgbClr val="FF0000"/>
                </a:solidFill>
                <a:latin typeface="微软雅黑" panose="020B0503020204020204" pitchFamily="34" charset="-122"/>
                <a:ea typeface="微软雅黑" panose="020B0503020204020204" pitchFamily="34" charset="-122"/>
              </a:rPr>
              <a:t>XXX</a:t>
            </a:r>
            <a:r>
              <a:rPr lang="zh-CN" altLang="en-US" sz="1400" b="1" i="1" dirty="0">
                <a:solidFill>
                  <a:srgbClr val="FF0000"/>
                </a:solidFill>
                <a:latin typeface="微软雅黑" panose="020B0503020204020204" pitchFamily="34" charset="-122"/>
                <a:ea typeface="微软雅黑" panose="020B0503020204020204" pitchFamily="34" charset="-122"/>
              </a:rPr>
              <a:t>满足当前业务诉求</a:t>
            </a:r>
            <a:r>
              <a:rPr lang="zh-CN" altLang="en-US" sz="1400" b="1" i="1" dirty="0">
                <a:latin typeface="微软雅黑" panose="020B0503020204020204" pitchFamily="34" charset="-122"/>
                <a:ea typeface="微软雅黑" panose="020B0503020204020204" pitchFamily="34" charset="-122"/>
              </a:rPr>
              <a:t>。</a:t>
            </a:r>
            <a:endParaRPr lang="en-US" altLang="zh-CN" sz="1400" b="1" i="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7294743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2.2 </a:t>
            </a:r>
            <a:r>
              <a:rPr lang="zh-CN" altLang="en-US" sz="2400" dirty="0"/>
              <a:t>开源选型分析</a:t>
            </a:r>
            <a:r>
              <a:rPr lang="en-US" altLang="zh-CN" sz="2400" dirty="0"/>
              <a:t>-</a:t>
            </a:r>
            <a:r>
              <a:rPr lang="zh-CN" altLang="en-US" sz="2400" dirty="0"/>
              <a:t>备选软件基本信息对比</a:t>
            </a:r>
            <a:endParaRPr lang="en-US" altLang="zh-CN" sz="2400" dirty="0"/>
          </a:p>
        </p:txBody>
      </p:sp>
      <p:graphicFrame>
        <p:nvGraphicFramePr>
          <p:cNvPr id="10" name="表格 9"/>
          <p:cNvGraphicFramePr>
            <a:graphicFrameLocks noGrp="1"/>
          </p:cNvGraphicFramePr>
          <p:nvPr>
            <p:extLst>
              <p:ext uri="{D42A27DB-BD31-4B8C-83A1-F6EECF244321}">
                <p14:modId xmlns:p14="http://schemas.microsoft.com/office/powerpoint/2010/main" val="930770583"/>
              </p:ext>
            </p:extLst>
          </p:nvPr>
        </p:nvGraphicFramePr>
        <p:xfrm>
          <a:off x="551384" y="692696"/>
          <a:ext cx="10945216" cy="4956683"/>
        </p:xfrm>
        <a:graphic>
          <a:graphicData uri="http://schemas.openxmlformats.org/drawingml/2006/table">
            <a:tbl>
              <a:tblPr/>
              <a:tblGrid>
                <a:gridCol w="2535614">
                  <a:extLst>
                    <a:ext uri="{9D8B030D-6E8A-4147-A177-3AD203B41FA5}">
                      <a16:colId xmlns="" xmlns:a16="http://schemas.microsoft.com/office/drawing/2014/main" val="20000"/>
                    </a:ext>
                  </a:extLst>
                </a:gridCol>
                <a:gridCol w="3878161">
                  <a:extLst>
                    <a:ext uri="{9D8B030D-6E8A-4147-A177-3AD203B41FA5}">
                      <a16:colId xmlns="" xmlns:a16="http://schemas.microsoft.com/office/drawing/2014/main" val="20001"/>
                    </a:ext>
                  </a:extLst>
                </a:gridCol>
                <a:gridCol w="2615890">
                  <a:extLst>
                    <a:ext uri="{9D8B030D-6E8A-4147-A177-3AD203B41FA5}">
                      <a16:colId xmlns="" xmlns:a16="http://schemas.microsoft.com/office/drawing/2014/main" val="20002"/>
                    </a:ext>
                  </a:extLst>
                </a:gridCol>
                <a:gridCol w="1915551">
                  <a:extLst>
                    <a:ext uri="{9D8B030D-6E8A-4147-A177-3AD203B41FA5}">
                      <a16:colId xmlns="" xmlns:a16="http://schemas.microsoft.com/office/drawing/2014/main" val="20003"/>
                    </a:ext>
                  </a:extLst>
                </a:gridCol>
              </a:tblGrid>
              <a:tr h="299896">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对比维度</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a:t>
                      </a: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：软件</a:t>
                      </a: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版本</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a:t>
                      </a: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软件使用语言（具体语言限制要求见）</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800" b="0" i="1" u="none" strike="noStrike" dirty="0" smtClean="0">
                          <a:solidFill>
                            <a:srgbClr val="FF0000"/>
                          </a:solidFill>
                          <a:effectLst/>
                          <a:latin typeface="微软雅黑" panose="020B0503020204020204" pitchFamily="34" charset="-122"/>
                          <a:ea typeface="微软雅黑" panose="020B0503020204020204" pitchFamily="34" charset="-122"/>
                        </a:rPr>
                        <a:t>C/C++</a:t>
                      </a:r>
                      <a:endParaRPr lang="en-US" sz="800" b="0" i="1" u="none" strike="noStrike" dirty="0">
                        <a:solidFill>
                          <a:srgbClr val="FF0000"/>
                        </a:solidFill>
                        <a:effectLst/>
                        <a:latin typeface="微软雅黑" panose="020B0503020204020204" pitchFamily="34" charset="-122"/>
                        <a:ea typeface="微软雅黑" panose="020B0503020204020204" pitchFamily="34" charset="-122"/>
                      </a:endParaRP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开源</a:t>
                      </a:r>
                      <a:r>
                        <a:rPr lang="en-US" sz="1100" b="1" i="0" u="none" strike="noStrike" dirty="0">
                          <a:solidFill>
                            <a:srgbClr val="000000"/>
                          </a:solidFill>
                          <a:effectLst/>
                          <a:latin typeface="微软雅黑" panose="020B0503020204020204" pitchFamily="34" charset="-122"/>
                          <a:ea typeface="微软雅黑" panose="020B0503020204020204" pitchFamily="34" charset="-122"/>
                        </a:rPr>
                        <a:t>License</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800" b="0" i="1" u="none" strike="noStrike" dirty="0">
                          <a:solidFill>
                            <a:srgbClr val="FF0000"/>
                          </a:solidFill>
                          <a:effectLst/>
                          <a:latin typeface="微软雅黑" panose="020B0503020204020204" pitchFamily="34" charset="-122"/>
                          <a:ea typeface="微软雅黑" panose="020B0503020204020204" pitchFamily="34" charset="-122"/>
                        </a:rPr>
                        <a:t>Apache 2.0</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800" b="0" i="1" u="none" strike="noStrike">
                          <a:solidFill>
                            <a:srgbClr val="FF0000"/>
                          </a:solidFill>
                          <a:effectLst/>
                          <a:latin typeface="微软雅黑" panose="020B0503020204020204" pitchFamily="34" charset="-122"/>
                          <a:ea typeface="微软雅黑" panose="020B0503020204020204" pitchFamily="34" charset="-122"/>
                        </a:rPr>
                        <a:t>GPL V3/LGPL V3/AGPL V3</a:t>
                      </a: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不允许引入</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依赖软件</a:t>
                      </a:r>
                      <a:r>
                        <a:rPr lang="en-US" sz="1100" b="1" i="0" u="none" strike="noStrike" dirty="0">
                          <a:solidFill>
                            <a:srgbClr val="000000"/>
                          </a:solidFill>
                          <a:effectLst/>
                          <a:latin typeface="微软雅黑" panose="020B0503020204020204" pitchFamily="34" charset="-122"/>
                          <a:ea typeface="微软雅黑" panose="020B0503020204020204" pitchFamily="34" charset="-122"/>
                        </a:rPr>
                        <a:t>License</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分析</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800" b="0" i="1" u="none" strike="noStrike" dirty="0">
                          <a:solidFill>
                            <a:srgbClr val="FF0000"/>
                          </a:solidFill>
                          <a:effectLst/>
                          <a:latin typeface="微软雅黑" panose="020B0503020204020204" pitchFamily="34" charset="-122"/>
                          <a:ea typeface="微软雅黑" panose="020B0503020204020204" pitchFamily="34" charset="-122"/>
                        </a:rPr>
                        <a:t>Apache 2.0</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9896">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漏洞分析</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是否有无漏洞以及漏洞级别</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社区更新频繁度</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9896">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最新正式版本及更新时间</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填写从官网获取的信息：</a:t>
                      </a:r>
                      <a:r>
                        <a:rPr lang="en-US" altLang="zh-CN" sz="800" b="0" i="1" u="none" strike="noStrike">
                          <a:solidFill>
                            <a:srgbClr val="FF0000"/>
                          </a:solidFill>
                          <a:effectLst/>
                          <a:latin typeface="微软雅黑" panose="020B0503020204020204" pitchFamily="34" charset="-122"/>
                          <a:ea typeface="微软雅黑" panose="020B0503020204020204" pitchFamily="34" charset="-122"/>
                        </a:rPr>
                        <a:t>1.5</a:t>
                      </a: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年内未发布版本的软件不建议引入</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99896">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使用方式比较</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镜像、</a:t>
                      </a:r>
                      <a:r>
                        <a:rPr lang="en-US" altLang="zh-CN" sz="800" b="0" i="1" u="none" strike="noStrike">
                          <a:solidFill>
                            <a:srgbClr val="FF0000"/>
                          </a:solidFill>
                          <a:effectLst/>
                          <a:latin typeface="微软雅黑" panose="020B0503020204020204" pitchFamily="34" charset="-122"/>
                          <a:ea typeface="微软雅黑" panose="020B0503020204020204" pitchFamily="34" charset="-122"/>
                        </a:rPr>
                        <a:t>Jar</a:t>
                      </a: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包、源码、动态链接、静态链接、是否定制修改等</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9896">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开源软件官网及源码下载地址</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非</a:t>
                      </a:r>
                      <a:r>
                        <a:rPr lang="en-US" sz="800" b="0" i="1" u="none" strike="noStrike">
                          <a:solidFill>
                            <a:srgbClr val="FF0000"/>
                          </a:solidFill>
                          <a:effectLst/>
                          <a:latin typeface="微软雅黑" panose="020B0503020204020204" pitchFamily="34" charset="-122"/>
                          <a:ea typeface="微软雅黑" panose="020B0503020204020204" pitchFamily="34" charset="-122"/>
                        </a:rPr>
                        <a:t>release</a:t>
                      </a: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版本不允许引入</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C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52870">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开源软件自身代码量及使用点涉及代码量</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dirty="0">
                          <a:solidFill>
                            <a:srgbClr val="FF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使用成本</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维护成本</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dirty="0">
                          <a:solidFill>
                            <a:srgbClr val="FF0000"/>
                          </a:solidFill>
                          <a:effectLst/>
                          <a:latin typeface="微软雅黑" panose="020B0503020204020204" pitchFamily="34" charset="-122"/>
                          <a:ea typeface="微软雅黑" panose="020B0503020204020204" pitchFamily="34" charset="-122"/>
                        </a:rPr>
                        <a:t>如：预估</a:t>
                      </a:r>
                      <a:r>
                        <a:rPr lang="en-US" altLang="zh-CN" sz="800" b="0" i="1" u="none" strike="noStrike" dirty="0">
                          <a:solidFill>
                            <a:srgbClr val="FF0000"/>
                          </a:solidFill>
                          <a:effectLst/>
                          <a:latin typeface="微软雅黑" panose="020B0503020204020204" pitchFamily="34" charset="-122"/>
                          <a:ea typeface="微软雅黑" panose="020B0503020204020204" pitchFamily="34" charset="-122"/>
                        </a:rPr>
                        <a:t>20</a:t>
                      </a:r>
                      <a:r>
                        <a:rPr lang="zh-CN" altLang="en-US" sz="800" b="0" i="1" u="none" strike="noStrike" dirty="0">
                          <a:solidFill>
                            <a:srgbClr val="FF0000"/>
                          </a:solidFill>
                          <a:effectLst/>
                          <a:latin typeface="微软雅黑" panose="020B0503020204020204" pitchFamily="34" charset="-122"/>
                          <a:ea typeface="微软雅黑" panose="020B0503020204020204" pitchFamily="34" charset="-122"/>
                        </a:rPr>
                        <a:t>人月</a:t>
                      </a:r>
                      <a:r>
                        <a:rPr lang="en-US" altLang="zh-CN" sz="800" b="0" i="1" u="none" strike="noStrike" dirty="0">
                          <a:solidFill>
                            <a:srgbClr val="FF0000"/>
                          </a:solidFill>
                          <a:effectLst/>
                          <a:latin typeface="微软雅黑" panose="020B0503020204020204" pitchFamily="34" charset="-122"/>
                          <a:ea typeface="微软雅黑" panose="020B0503020204020204" pitchFamily="34" charset="-122"/>
                        </a:rPr>
                        <a:t>/</a:t>
                      </a:r>
                      <a:r>
                        <a:rPr lang="zh-CN" altLang="en-US" sz="800" b="0" i="1" u="none" strike="noStrike" dirty="0">
                          <a:solidFill>
                            <a:srgbClr val="FF0000"/>
                          </a:solidFill>
                          <a:effectLst/>
                          <a:latin typeface="微软雅黑" panose="020B0503020204020204" pitchFamily="34" charset="-122"/>
                          <a:ea typeface="微软雅黑" panose="020B0503020204020204" pitchFamily="34" charset="-122"/>
                        </a:rPr>
                        <a:t>承担</a:t>
                      </a:r>
                      <a:r>
                        <a:rPr lang="en-US" sz="800" b="0" i="1" u="none" strike="noStrike" dirty="0">
                          <a:solidFill>
                            <a:srgbClr val="FF0000"/>
                          </a:solidFill>
                          <a:effectLst/>
                          <a:latin typeface="微软雅黑" panose="020B0503020204020204" pitchFamily="34" charset="-122"/>
                          <a:ea typeface="微软雅黑" panose="020B0503020204020204" pitchFamily="34" charset="-122"/>
                        </a:rPr>
                        <a:t>owner</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是否修改，及代码量</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否</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194529">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功能完善度</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高</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35056">
                <a:tc>
                  <a:txBody>
                    <a:bodyPr/>
                    <a:lstStyle/>
                    <a:p>
                      <a:pPr algn="l"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资源</a:t>
                      </a:r>
                      <a:r>
                        <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rPr>
                        <a:t>(ROM</a:t>
                      </a: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和运行时</a:t>
                      </a:r>
                      <a:r>
                        <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rPr>
                        <a:t>RAM</a:t>
                      </a: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消耗</a:t>
                      </a:r>
                      <a:r>
                        <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dirty="0">
                          <a:solidFill>
                            <a:srgbClr val="FF0000"/>
                          </a:solidFill>
                          <a:effectLst/>
                          <a:latin typeface="微软雅黑" panose="020B0503020204020204" pitchFamily="34" charset="-122"/>
                          <a:ea typeface="微软雅黑" panose="020B0503020204020204" pitchFamily="34" charset="-122"/>
                        </a:rPr>
                        <a:t>如</a:t>
                      </a:r>
                      <a:r>
                        <a:rPr lang="zh-CN" altLang="en-US" sz="800" b="0" i="1" u="none" strike="noStrike" dirty="0" smtClean="0">
                          <a:solidFill>
                            <a:srgbClr val="FF0000"/>
                          </a:solidFill>
                          <a:effectLst/>
                          <a:latin typeface="微软雅黑" panose="020B0503020204020204" pitchFamily="34" charset="-122"/>
                          <a:ea typeface="微软雅黑" panose="020B0503020204020204" pitchFamily="34" charset="-122"/>
                        </a:rPr>
                        <a:t>：</a:t>
                      </a:r>
                      <a:r>
                        <a:rPr lang="en-US" altLang="zh-CN" sz="800" b="0" i="1" u="none" strike="noStrike" dirty="0" smtClean="0">
                          <a:solidFill>
                            <a:srgbClr val="FF0000"/>
                          </a:solidFill>
                          <a:effectLst/>
                          <a:latin typeface="微软雅黑" panose="020B0503020204020204" pitchFamily="34" charset="-122"/>
                          <a:ea typeface="微软雅黑" panose="020B0503020204020204" pitchFamily="34" charset="-122"/>
                        </a:rPr>
                        <a:t>ROM 10M</a:t>
                      </a:r>
                      <a:r>
                        <a:rPr lang="zh-CN" altLang="en-US" sz="800" b="0" i="1" u="none" strike="noStrike" dirty="0" smtClean="0">
                          <a:solidFill>
                            <a:srgbClr val="FF0000"/>
                          </a:solidFill>
                          <a:effectLst/>
                          <a:latin typeface="微软雅黑" panose="020B0503020204020204" pitchFamily="34" charset="-122"/>
                          <a:ea typeface="微软雅黑" panose="020B0503020204020204" pitchFamily="34" charset="-122"/>
                        </a:rPr>
                        <a:t>， </a:t>
                      </a:r>
                      <a:r>
                        <a:rPr lang="en-US" altLang="zh-CN" sz="800" b="0" i="1" u="none" strike="noStrike" dirty="0" smtClean="0">
                          <a:solidFill>
                            <a:srgbClr val="FF0000"/>
                          </a:solidFill>
                          <a:effectLst/>
                          <a:latin typeface="微软雅黑" panose="020B0503020204020204" pitchFamily="34" charset="-122"/>
                          <a:ea typeface="微软雅黑" panose="020B0503020204020204" pitchFamily="34" charset="-122"/>
                        </a:rPr>
                        <a:t>RAM </a:t>
                      </a:r>
                      <a:r>
                        <a:rPr lang="zh-CN" altLang="en-US" sz="800" b="0" i="1" u="none" strike="noStrike" dirty="0" smtClean="0">
                          <a:solidFill>
                            <a:srgbClr val="FF0000"/>
                          </a:solidFill>
                          <a:effectLst/>
                          <a:latin typeface="微软雅黑" panose="020B0503020204020204" pitchFamily="34" charset="-122"/>
                          <a:ea typeface="微软雅黑" panose="020B0503020204020204" pitchFamily="34" charset="-122"/>
                        </a:rPr>
                        <a:t>消耗 </a:t>
                      </a:r>
                      <a:r>
                        <a:rPr lang="en-US" altLang="zh-CN" sz="800" b="0" i="1" u="none" strike="noStrike" dirty="0" smtClean="0">
                          <a:solidFill>
                            <a:srgbClr val="FF0000"/>
                          </a:solidFill>
                          <a:effectLst/>
                          <a:latin typeface="微软雅黑" panose="020B0503020204020204" pitchFamily="34" charset="-122"/>
                          <a:ea typeface="微软雅黑" panose="020B0503020204020204" pitchFamily="34" charset="-122"/>
                        </a:rPr>
                        <a:t>300KB</a:t>
                      </a:r>
                      <a:endParaRPr lang="zh-CN" altLang="en-US" sz="800" b="0" i="1" u="none" strike="noStrike" dirty="0">
                        <a:solidFill>
                          <a:srgbClr val="FF0000"/>
                        </a:solidFill>
                        <a:effectLst/>
                        <a:latin typeface="微软雅黑" panose="020B0503020204020204" pitchFamily="34" charset="-122"/>
                        <a:ea typeface="微软雅黑" panose="020B0503020204020204" pitchFamily="34" charset="-122"/>
                      </a:endParaRP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C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75580">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性能（启停、耗时等）</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C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9896">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优点</a:t>
                      </a: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缺点</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C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9896">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推荐软件</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800" b="0" i="1" u="none" strike="noStrike">
                          <a:solidFill>
                            <a:srgbClr val="FF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33" marR="6533" marT="65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bl>
          </a:graphicData>
        </a:graphic>
      </p:graphicFrame>
    </p:spTree>
    <p:custDataLst>
      <p:tags r:id="rId1"/>
    </p:custDataLst>
    <p:extLst>
      <p:ext uri="{BB962C8B-B14F-4D97-AF65-F5344CB8AC3E}">
        <p14:creationId xmlns:p14="http://schemas.microsoft.com/office/powerpoint/2010/main" val="214571839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2.3 </a:t>
            </a:r>
            <a:r>
              <a:rPr lang="zh-CN" altLang="en-US" sz="2400" dirty="0"/>
              <a:t>开源选型分析</a:t>
            </a:r>
            <a:r>
              <a:rPr lang="en-US" altLang="zh-CN" sz="2400" dirty="0"/>
              <a:t>-</a:t>
            </a:r>
            <a:r>
              <a:rPr lang="zh-CN" altLang="en-US" sz="2400" dirty="0"/>
              <a:t>备选软件连续性对比</a:t>
            </a:r>
            <a:endParaRPr lang="en-US" altLang="zh-CN" sz="2400" dirty="0"/>
          </a:p>
        </p:txBody>
      </p:sp>
      <p:graphicFrame>
        <p:nvGraphicFramePr>
          <p:cNvPr id="10" name="表格 9"/>
          <p:cNvGraphicFramePr>
            <a:graphicFrameLocks noGrp="1"/>
          </p:cNvGraphicFramePr>
          <p:nvPr>
            <p:extLst>
              <p:ext uri="{D42A27DB-BD31-4B8C-83A1-F6EECF244321}">
                <p14:modId xmlns:p14="http://schemas.microsoft.com/office/powerpoint/2010/main" val="3719573594"/>
              </p:ext>
            </p:extLst>
          </p:nvPr>
        </p:nvGraphicFramePr>
        <p:xfrm>
          <a:off x="335360" y="692696"/>
          <a:ext cx="11737304" cy="2412912"/>
        </p:xfrm>
        <a:graphic>
          <a:graphicData uri="http://schemas.openxmlformats.org/drawingml/2006/table">
            <a:tbl>
              <a:tblPr/>
              <a:tblGrid>
                <a:gridCol w="2845784">
                  <a:extLst>
                    <a:ext uri="{9D8B030D-6E8A-4147-A177-3AD203B41FA5}">
                      <a16:colId xmlns="" xmlns:a16="http://schemas.microsoft.com/office/drawing/2014/main" val="20000"/>
                    </a:ext>
                  </a:extLst>
                </a:gridCol>
                <a:gridCol w="3989068">
                  <a:extLst>
                    <a:ext uri="{9D8B030D-6E8A-4147-A177-3AD203B41FA5}">
                      <a16:colId xmlns="" xmlns:a16="http://schemas.microsoft.com/office/drawing/2014/main" val="20001"/>
                    </a:ext>
                  </a:extLst>
                </a:gridCol>
                <a:gridCol w="2451226">
                  <a:extLst>
                    <a:ext uri="{9D8B030D-6E8A-4147-A177-3AD203B41FA5}">
                      <a16:colId xmlns="" xmlns:a16="http://schemas.microsoft.com/office/drawing/2014/main" val="20002"/>
                    </a:ext>
                  </a:extLst>
                </a:gridCol>
                <a:gridCol w="2451226">
                  <a:extLst>
                    <a:ext uri="{9D8B030D-6E8A-4147-A177-3AD203B41FA5}">
                      <a16:colId xmlns="" xmlns:a16="http://schemas.microsoft.com/office/drawing/2014/main" val="20003"/>
                    </a:ext>
                  </a:extLst>
                </a:gridCol>
              </a:tblGrid>
              <a:tr h="360040">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对比维度</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版本</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281537">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主导公司</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社区</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000" b="0" i="1" u="none" strike="noStrike" dirty="0" smtClean="0">
                          <a:solidFill>
                            <a:srgbClr val="FF0000"/>
                          </a:solidFill>
                          <a:effectLst/>
                          <a:latin typeface="微软雅黑" panose="020B0503020204020204" pitchFamily="34" charset="-122"/>
                          <a:ea typeface="微软雅黑" panose="020B0503020204020204" pitchFamily="34" charset="-122"/>
                        </a:rPr>
                        <a:t>AOSP</a:t>
                      </a:r>
                      <a:r>
                        <a:rPr lang="zh-CN" altLang="en-US" sz="1000" b="0" i="1" u="none" strike="noStrike" dirty="0" smtClean="0">
                          <a:solidFill>
                            <a:srgbClr val="FF0000"/>
                          </a:solidFill>
                          <a:effectLst/>
                          <a:latin typeface="微软雅黑" panose="020B0503020204020204" pitchFamily="34" charset="-122"/>
                          <a:ea typeface="微软雅黑" panose="020B0503020204020204" pitchFamily="34" charset="-122"/>
                        </a:rPr>
                        <a:t>、</a:t>
                      </a:r>
                      <a:r>
                        <a:rPr lang="en-US" altLang="zh-CN" sz="1000" b="0" i="1" u="none" strike="noStrike" dirty="0" err="1" smtClean="0">
                          <a:solidFill>
                            <a:srgbClr val="FF0000"/>
                          </a:solidFill>
                          <a:effectLst/>
                          <a:latin typeface="微软雅黑" panose="020B0503020204020204" pitchFamily="34" charset="-122"/>
                          <a:ea typeface="微软雅黑" panose="020B0503020204020204" pitchFamily="34" charset="-122"/>
                        </a:rPr>
                        <a:t>boringssl</a:t>
                      </a:r>
                      <a:endParaRPr lang="en-US" sz="1000" b="0" i="1" u="none" strike="noStrike" dirty="0">
                        <a:solidFill>
                          <a:srgbClr val="FF0000"/>
                        </a:solidFill>
                        <a:effectLst/>
                        <a:latin typeface="微软雅黑" panose="020B0503020204020204" pitchFamily="34" charset="-122"/>
                        <a:ea typeface="微软雅黑" panose="020B0503020204020204" pitchFamily="34" charset="-122"/>
                      </a:endParaRP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1537">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开源基金会项目</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如</a:t>
                      </a:r>
                      <a:r>
                        <a:rPr lang="zh-CN" altLang="en-US" sz="1000" b="0" i="1" u="none" strike="noStrike" dirty="0" smtClean="0">
                          <a:solidFill>
                            <a:srgbClr val="FF0000"/>
                          </a:solidFill>
                          <a:effectLst/>
                          <a:latin typeface="微软雅黑" panose="020B0503020204020204" pitchFamily="34" charset="-122"/>
                          <a:ea typeface="微软雅黑" panose="020B0503020204020204" pitchFamily="34" charset="-122"/>
                        </a:rPr>
                        <a:t>：</a:t>
                      </a:r>
                      <a:r>
                        <a:rPr lang="en-US" altLang="zh-CN" sz="1000" b="0" i="1" u="none" strike="noStrike" dirty="0" smtClean="0">
                          <a:solidFill>
                            <a:srgbClr val="FF0000"/>
                          </a:solidFill>
                          <a:effectLst/>
                          <a:latin typeface="微软雅黑" panose="020B0503020204020204" pitchFamily="34" charset="-122"/>
                          <a:ea typeface="微软雅黑" panose="020B0503020204020204" pitchFamily="34" charset="-122"/>
                        </a:rPr>
                        <a:t>Linux Foundation</a:t>
                      </a:r>
                      <a:r>
                        <a:rPr lang="zh-CN" altLang="en-US" sz="1000" b="0" i="1" u="none" strike="noStrike" dirty="0" smtClean="0">
                          <a:solidFill>
                            <a:srgbClr val="FF0000"/>
                          </a:solidFill>
                          <a:effectLst/>
                          <a:latin typeface="微软雅黑" panose="020B0503020204020204" pitchFamily="34" charset="-122"/>
                          <a:ea typeface="微软雅黑" panose="020B0503020204020204" pitchFamily="34" charset="-122"/>
                        </a:rPr>
                        <a:t>毕业</a:t>
                      </a: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项目</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1537">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开源软件社区属性</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公司控制型</a:t>
                      </a:r>
                      <a:r>
                        <a:rPr lang="en-US" altLang="zh-CN" sz="1000" b="0" i="1" u="none" strike="noStrike" dirty="0">
                          <a:solidFill>
                            <a:srgbClr val="FF0000"/>
                          </a:solidFill>
                          <a:effectLst/>
                          <a:latin typeface="微软雅黑" panose="020B0503020204020204" pitchFamily="34" charset="-122"/>
                          <a:ea typeface="微软雅黑" panose="020B0503020204020204" pitchFamily="34" charset="-122"/>
                        </a:rPr>
                        <a:t>/</a:t>
                      </a: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基金会主导型</a:t>
                      </a:r>
                      <a:r>
                        <a:rPr lang="en-US" altLang="zh-CN" sz="1000" b="0" i="1" u="none" strike="noStrike" dirty="0">
                          <a:solidFill>
                            <a:srgbClr val="FF0000"/>
                          </a:solidFill>
                          <a:effectLst/>
                          <a:latin typeface="微软雅黑" panose="020B0503020204020204" pitchFamily="34" charset="-122"/>
                          <a:ea typeface="微软雅黑" panose="020B0503020204020204" pitchFamily="34" charset="-122"/>
                        </a:rPr>
                        <a:t>/</a:t>
                      </a: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社区自治型</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16728">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潜在连续性风险</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000" b="0" i="1" u="none" strike="noStrike">
                          <a:solidFill>
                            <a:srgbClr val="FF0000"/>
                          </a:solidFill>
                          <a:effectLst/>
                          <a:latin typeface="微软雅黑" panose="020B0503020204020204" pitchFamily="34" charset="-122"/>
                          <a:ea typeface="微软雅黑" panose="020B0503020204020204" pitchFamily="34" charset="-122"/>
                        </a:rPr>
                        <a:t>如：低（原因：）</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1537">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业界主要使用的公司</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如</a:t>
                      </a:r>
                      <a:r>
                        <a:rPr lang="zh-CN" altLang="en-US" sz="1000" b="0" i="1" u="none" strike="noStrike" dirty="0" smtClean="0">
                          <a:solidFill>
                            <a:srgbClr val="FF0000"/>
                          </a:solidFill>
                          <a:effectLst/>
                          <a:latin typeface="微软雅黑" panose="020B0503020204020204" pitchFamily="34" charset="-122"/>
                          <a:ea typeface="微软雅黑" panose="020B0503020204020204" pitchFamily="34" charset="-122"/>
                        </a:rPr>
                        <a:t>：</a:t>
                      </a:r>
                      <a:r>
                        <a:rPr lang="en-US" altLang="zh-CN" sz="1000" b="0" i="1" u="none" strike="noStrike" dirty="0" smtClean="0">
                          <a:solidFill>
                            <a:srgbClr val="FF0000"/>
                          </a:solidFill>
                          <a:effectLst/>
                          <a:latin typeface="微软雅黑" panose="020B0503020204020204" pitchFamily="34" charset="-122"/>
                          <a:ea typeface="微软雅黑" panose="020B0503020204020204" pitchFamily="34" charset="-122"/>
                        </a:rPr>
                        <a:t>Samsung</a:t>
                      </a:r>
                      <a:r>
                        <a:rPr lang="zh-CN" altLang="en-US" sz="1000" b="0" i="1" u="none" strike="noStrike" dirty="0" smtClean="0">
                          <a:solidFill>
                            <a:srgbClr val="FF0000"/>
                          </a:solidFill>
                          <a:effectLst/>
                          <a:latin typeface="微软雅黑" panose="020B0503020204020204" pitchFamily="34" charset="-122"/>
                          <a:ea typeface="微软雅黑" panose="020B0503020204020204" pitchFamily="34" charset="-122"/>
                        </a:rPr>
                        <a:t>手机，苹果手机等</a:t>
                      </a:r>
                      <a:endParaRPr lang="zh-CN" altLang="en-US" sz="1000" b="0" i="1" u="none" strike="noStrike" dirty="0">
                        <a:solidFill>
                          <a:srgbClr val="FF0000"/>
                        </a:solidFill>
                        <a:effectLst/>
                        <a:latin typeface="微软雅黑" panose="020B0503020204020204" pitchFamily="34" charset="-122"/>
                        <a:ea typeface="微软雅黑" panose="020B0503020204020204" pitchFamily="34" charset="-122"/>
                      </a:endParaRP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28459">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市场占比</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如：</a:t>
                      </a:r>
                      <a:r>
                        <a:rPr lang="en-US" altLang="zh-CN" sz="1000" b="0" i="1" u="none" strike="noStrike" dirty="0">
                          <a:solidFill>
                            <a:srgbClr val="FF0000"/>
                          </a:solidFill>
                          <a:effectLst/>
                          <a:latin typeface="微软雅黑" panose="020B0503020204020204" pitchFamily="34" charset="-122"/>
                          <a:ea typeface="微软雅黑" panose="020B0503020204020204" pitchFamily="34" charset="-122"/>
                        </a:rPr>
                        <a:t>(</a:t>
                      </a:r>
                      <a:r>
                        <a:rPr lang="zh-CN" altLang="en-US" sz="1000" b="0" i="1" u="none" strike="noStrike" dirty="0">
                          <a:solidFill>
                            <a:srgbClr val="FF0000"/>
                          </a:solidFill>
                          <a:effectLst/>
                          <a:latin typeface="微软雅黑" panose="020B0503020204020204" pitchFamily="34" charset="-122"/>
                          <a:ea typeface="微软雅黑" panose="020B0503020204020204" pitchFamily="34" charset="-122"/>
                        </a:rPr>
                        <a:t>来源：</a:t>
                      </a:r>
                      <a:r>
                        <a:rPr lang="en-US" sz="1000" b="0" i="1" u="none" strike="noStrike" dirty="0" err="1">
                          <a:solidFill>
                            <a:srgbClr val="FF0000"/>
                          </a:solidFill>
                          <a:effectLst/>
                          <a:latin typeface="微软雅黑" panose="020B0503020204020204" pitchFamily="34" charset="-122"/>
                          <a:ea typeface="微软雅黑" panose="020B0503020204020204" pitchFamily="34" charset="-122"/>
                        </a:rPr>
                        <a:t>sysdig</a:t>
                      </a:r>
                      <a:r>
                        <a:rPr lang="en-US" sz="1000" b="0" i="1" u="none" strike="noStrike" dirty="0">
                          <a:solidFill>
                            <a:srgbClr val="FF0000"/>
                          </a:solidFill>
                          <a:effectLst/>
                          <a:latin typeface="微软雅黑" panose="020B0503020204020204" pitchFamily="34" charset="-122"/>
                          <a:ea typeface="微软雅黑" panose="020B0503020204020204" pitchFamily="34" charset="-122"/>
                        </a:rPr>
                        <a:t> 2021) 83%</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81537">
                <a:tc>
                  <a:txBody>
                    <a:bodyPr/>
                    <a:lstStyle/>
                    <a:p>
                      <a:pPr algn="l" rtl="0" fontAlgn="ct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是否</a:t>
                      </a:r>
                      <a:r>
                        <a:rPr lang="en-US" altLang="zh-CN" sz="1100" b="1" i="0" u="none" strike="noStrike" dirty="0" smtClean="0">
                          <a:solidFill>
                            <a:srgbClr val="000000"/>
                          </a:solidFill>
                          <a:effectLst/>
                          <a:latin typeface="微软雅黑" panose="020B0503020204020204" pitchFamily="34" charset="-122"/>
                          <a:ea typeface="微软雅黑" panose="020B0503020204020204" pitchFamily="34" charset="-122"/>
                        </a:rPr>
                        <a:t>OpenHarmony</a:t>
                      </a: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首次</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引入</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085" marR="8085" marT="80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bl>
          </a:graphicData>
        </a:graphic>
      </p:graphicFrame>
    </p:spTree>
    <p:custDataLst>
      <p:tags r:id="rId1"/>
    </p:custDataLst>
    <p:extLst>
      <p:ext uri="{BB962C8B-B14F-4D97-AF65-F5344CB8AC3E}">
        <p14:creationId xmlns:p14="http://schemas.microsoft.com/office/powerpoint/2010/main" val="200589479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645451"/>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2.4 </a:t>
            </a:r>
            <a:r>
              <a:rPr lang="zh-CN" altLang="en-US" sz="2400" dirty="0"/>
              <a:t>开源选型分析</a:t>
            </a:r>
            <a:r>
              <a:rPr lang="en-US" altLang="zh-CN" sz="2400" dirty="0"/>
              <a:t>-</a:t>
            </a:r>
            <a:r>
              <a:rPr lang="zh-CN" altLang="en-US" sz="2400" dirty="0"/>
              <a:t>备选软件网络安全对比</a:t>
            </a:r>
            <a:endParaRPr lang="en-US" altLang="zh-CN" sz="2400" dirty="0"/>
          </a:p>
        </p:txBody>
      </p:sp>
      <p:graphicFrame>
        <p:nvGraphicFramePr>
          <p:cNvPr id="10" name="表格 9"/>
          <p:cNvGraphicFramePr>
            <a:graphicFrameLocks noGrp="1"/>
          </p:cNvGraphicFramePr>
          <p:nvPr>
            <p:extLst>
              <p:ext uri="{D42A27DB-BD31-4B8C-83A1-F6EECF244321}">
                <p14:modId xmlns:p14="http://schemas.microsoft.com/office/powerpoint/2010/main" val="2214602481"/>
              </p:ext>
            </p:extLst>
          </p:nvPr>
        </p:nvGraphicFramePr>
        <p:xfrm>
          <a:off x="479376" y="764704"/>
          <a:ext cx="11305257" cy="4772804"/>
        </p:xfrm>
        <a:graphic>
          <a:graphicData uri="http://schemas.openxmlformats.org/drawingml/2006/table">
            <a:tbl>
              <a:tblPr/>
              <a:tblGrid>
                <a:gridCol w="2804120">
                  <a:extLst>
                    <a:ext uri="{9D8B030D-6E8A-4147-A177-3AD203B41FA5}">
                      <a16:colId xmlns="" xmlns:a16="http://schemas.microsoft.com/office/drawing/2014/main" val="20000"/>
                    </a:ext>
                  </a:extLst>
                </a:gridCol>
                <a:gridCol w="4972744">
                  <a:extLst>
                    <a:ext uri="{9D8B030D-6E8A-4147-A177-3AD203B41FA5}">
                      <a16:colId xmlns="" xmlns:a16="http://schemas.microsoft.com/office/drawing/2014/main" val="20001"/>
                    </a:ext>
                  </a:extLst>
                </a:gridCol>
                <a:gridCol w="1872208">
                  <a:extLst>
                    <a:ext uri="{9D8B030D-6E8A-4147-A177-3AD203B41FA5}">
                      <a16:colId xmlns="" xmlns:a16="http://schemas.microsoft.com/office/drawing/2014/main" val="20002"/>
                    </a:ext>
                  </a:extLst>
                </a:gridCol>
                <a:gridCol w="1656185">
                  <a:extLst>
                    <a:ext uri="{9D8B030D-6E8A-4147-A177-3AD203B41FA5}">
                      <a16:colId xmlns="" xmlns:a16="http://schemas.microsoft.com/office/drawing/2014/main" val="20003"/>
                    </a:ext>
                  </a:extLst>
                </a:gridCol>
              </a:tblGrid>
              <a:tr h="425342">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比较维度</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版本</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备选软件</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798794">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a:t>
                      </a: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本身的</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功能或接口是否会被暴露在非信任网络？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软件</a:t>
                      </a:r>
                      <a:r>
                        <a:rPr lang="zh-CN" altLang="en-US" sz="900" b="0" i="1" u="none" strike="noStrike" dirty="0" smtClean="0">
                          <a:solidFill>
                            <a:srgbClr val="FF0000"/>
                          </a:solidFill>
                          <a:effectLst/>
                          <a:latin typeface="微软雅黑" panose="020B0503020204020204" pitchFamily="34" charset="-122"/>
                          <a:ea typeface="微软雅黑" panose="020B0503020204020204" pitchFamily="34" charset="-122"/>
                        </a:rPr>
                        <a:t>本身的</a:t>
                      </a: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功能或接口暴露在非信任网络时，容易受到攻击。</a:t>
                      </a:r>
                      <a:b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（非信任网络通常指内部的设备和用户行为不可控或存在较大安全风险的网络，如</a:t>
                      </a:r>
                      <a:r>
                        <a:rPr lang="en-US" altLang="zh-CN" sz="900" b="0" i="1" u="none" strike="noStrike" dirty="0">
                          <a:solidFill>
                            <a:srgbClr val="FF0000"/>
                          </a:solidFill>
                          <a:effectLst/>
                          <a:latin typeface="微软雅黑" panose="020B0503020204020204" pitchFamily="34" charset="-122"/>
                          <a:ea typeface="微软雅黑" panose="020B0503020204020204" pitchFamily="34" charset="-122"/>
                        </a:rPr>
                        <a:t>Internet</a:t>
                      </a: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a:t>
                      </a:r>
                      <a:r>
                        <a:rPr lang="en-US" altLang="zh-CN" sz="900" b="0" i="1" u="none" strike="noStrike" dirty="0">
                          <a:solidFill>
                            <a:srgbClr val="FF0000"/>
                          </a:solidFill>
                          <a:effectLst/>
                          <a:latin typeface="微软雅黑" panose="020B0503020204020204" pitchFamily="34" charset="-122"/>
                          <a:ea typeface="微软雅黑" panose="020B0503020204020204" pitchFamily="34" charset="-122"/>
                        </a:rPr>
                        <a:t>intranet</a:t>
                      </a: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、与第三方</a:t>
                      </a:r>
                      <a:r>
                        <a:rPr lang="en-US" altLang="zh-CN" sz="900" b="0" i="1" u="none" strike="noStrike" dirty="0">
                          <a:solidFill>
                            <a:srgbClr val="FF0000"/>
                          </a:solidFill>
                          <a:effectLst/>
                          <a:latin typeface="微软雅黑" panose="020B0503020204020204" pitchFamily="34" charset="-122"/>
                          <a:ea typeface="微软雅黑" panose="020B0503020204020204" pitchFamily="34" charset="-122"/>
                        </a:rPr>
                        <a:t>SP/CP</a:t>
                      </a: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的接口等）</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20080">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软件是否用于</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提供身份验证功能？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软件是否用于产品中，实现身份验证功能。</a:t>
                      </a:r>
                      <a:b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（身份验证功能包括用户登陆、验证码、会话管理等功能）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20080">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软件是否用于</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提供访问控制功能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软件是否用于产品中，实现访问控制功能。</a:t>
                      </a:r>
                      <a:b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（访问控制功能包括用户权限管理、进程</a:t>
                      </a:r>
                      <a:r>
                        <a:rPr lang="en-US" altLang="zh-CN" sz="900" b="0" i="1" u="none" strike="noStrike" dirty="0">
                          <a:solidFill>
                            <a:srgbClr val="FF0000"/>
                          </a:solidFill>
                          <a:effectLst/>
                          <a:latin typeface="微软雅黑" panose="020B0503020204020204" pitchFamily="34" charset="-122"/>
                          <a:ea typeface="微软雅黑" panose="020B0503020204020204" pitchFamily="34" charset="-122"/>
                        </a:rPr>
                        <a:t>/</a:t>
                      </a: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资源访问权限管理、数据隔离等功能）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90970">
                <a:tc>
                  <a:txBody>
                    <a:bodyPr/>
                    <a:lstStyle/>
                    <a:p>
                      <a:pPr algn="l"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软件是否涉及敏感数据处理？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敏感数据的具体范围取决于产品具体的应用场景，应根据风险进行分析和判断。典型的敏感数据包括认证凭据</a:t>
                      </a:r>
                      <a:b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（如口令、动态令牌卡）、银行帐号、大批量个人数据和用户通信内容等。</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21198">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软件是否用于</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提供加密或密钥管理功能？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软件是否用于产品中，实现加密或密钥管理功能。</a:t>
                      </a:r>
                      <a:b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dirty="0">
                          <a:solidFill>
                            <a:srgbClr val="FF0000"/>
                          </a:solidFill>
                          <a:effectLst/>
                          <a:latin typeface="微软雅黑" panose="020B0503020204020204" pitchFamily="34" charset="-122"/>
                          <a:ea typeface="微软雅黑" panose="020B0503020204020204" pitchFamily="34" charset="-122"/>
                        </a:rPr>
                        <a:t>（密钥管理包括密钥的生成、传输、使用、存储、更新、备份与恢复、销毁等各方面内容）</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96340">
                <a:tc>
                  <a:txBody>
                    <a:bodyPr/>
                    <a:lstStyle/>
                    <a:p>
                      <a:pPr algn="l"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软件是否用于</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提供日志管理功能？</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zh-CN" altLang="en-US" sz="900" b="0" i="1" u="none" strike="noStrike">
                          <a:solidFill>
                            <a:srgbClr val="FF0000"/>
                          </a:solidFill>
                          <a:effectLst/>
                          <a:latin typeface="微软雅黑" panose="020B0503020204020204" pitchFamily="34" charset="-122"/>
                          <a:ea typeface="微软雅黑" panose="020B0503020204020204" pitchFamily="34" charset="-122"/>
                        </a:rPr>
                        <a:t>软件是否用于产品中，实现日志管理功能。</a:t>
                      </a:r>
                      <a:br>
                        <a:rPr lang="zh-CN" altLang="en-US" sz="900" b="0" i="1" u="none" strike="noStrike">
                          <a:solidFill>
                            <a:srgbClr val="FF0000"/>
                          </a:solidFill>
                          <a:effectLst/>
                          <a:latin typeface="微软雅黑" panose="020B0503020204020204" pitchFamily="34" charset="-122"/>
                          <a:ea typeface="微软雅黑" panose="020B0503020204020204" pitchFamily="34" charset="-122"/>
                        </a:rPr>
                      </a:br>
                      <a:r>
                        <a:rPr lang="zh-CN" altLang="en-US" sz="900" b="0" i="1" u="none" strike="noStrike">
                          <a:solidFill>
                            <a:srgbClr val="FF0000"/>
                          </a:solidFill>
                          <a:effectLst/>
                          <a:latin typeface="微软雅黑" panose="020B0503020204020204" pitchFamily="34" charset="-122"/>
                          <a:ea typeface="微软雅黑" panose="020B0503020204020204" pitchFamily="34" charset="-122"/>
                        </a:rPr>
                        <a:t>（日志管理包括日志保存、查看、传输等各方面内容）</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effectLst/>
                          <a:latin typeface="宋体" panose="02010600030101010101" pitchFamily="2" charset="-122"/>
                          <a:ea typeface="宋体" panose="02010600030101010101" pitchFamily="2" charset="-122"/>
                        </a:rPr>
                        <a:t>　</a:t>
                      </a:r>
                    </a:p>
                  </a:txBody>
                  <a:tcPr marL="8269" marR="8269" marT="82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83734572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2.6 </a:t>
            </a:r>
            <a:r>
              <a:rPr lang="zh-CN" altLang="en-US" sz="2400" dirty="0"/>
              <a:t>开源选型分析</a:t>
            </a:r>
            <a:r>
              <a:rPr lang="en-US" altLang="zh-CN" sz="2400" dirty="0"/>
              <a:t>-</a:t>
            </a:r>
            <a:r>
              <a:rPr lang="zh-CN" altLang="en-US" sz="2400" dirty="0"/>
              <a:t>推荐软件所有依赖软件分析</a:t>
            </a:r>
            <a:endParaRPr lang="en-US" altLang="zh-CN" sz="2400" dirty="0"/>
          </a:p>
        </p:txBody>
      </p:sp>
      <p:graphicFrame>
        <p:nvGraphicFramePr>
          <p:cNvPr id="10" name="表格 9"/>
          <p:cNvGraphicFramePr>
            <a:graphicFrameLocks noGrp="1"/>
          </p:cNvGraphicFramePr>
          <p:nvPr>
            <p:extLst>
              <p:ext uri="{D42A27DB-BD31-4B8C-83A1-F6EECF244321}">
                <p14:modId xmlns:p14="http://schemas.microsoft.com/office/powerpoint/2010/main" val="1222632296"/>
              </p:ext>
            </p:extLst>
          </p:nvPr>
        </p:nvGraphicFramePr>
        <p:xfrm>
          <a:off x="767407" y="1064413"/>
          <a:ext cx="9164587" cy="1929724"/>
        </p:xfrm>
        <a:graphic>
          <a:graphicData uri="http://schemas.openxmlformats.org/drawingml/2006/table">
            <a:tbl>
              <a:tblPr/>
              <a:tblGrid>
                <a:gridCol w="1262771">
                  <a:extLst>
                    <a:ext uri="{9D8B030D-6E8A-4147-A177-3AD203B41FA5}">
                      <a16:colId xmlns="" xmlns:a16="http://schemas.microsoft.com/office/drawing/2014/main" val="20000"/>
                    </a:ext>
                  </a:extLst>
                </a:gridCol>
                <a:gridCol w="1310244">
                  <a:extLst>
                    <a:ext uri="{9D8B030D-6E8A-4147-A177-3AD203B41FA5}">
                      <a16:colId xmlns="" xmlns:a16="http://schemas.microsoft.com/office/drawing/2014/main" val="20001"/>
                    </a:ext>
                  </a:extLst>
                </a:gridCol>
                <a:gridCol w="1158331">
                  <a:extLst>
                    <a:ext uri="{9D8B030D-6E8A-4147-A177-3AD203B41FA5}">
                      <a16:colId xmlns="" xmlns:a16="http://schemas.microsoft.com/office/drawing/2014/main" val="20002"/>
                    </a:ext>
                  </a:extLst>
                </a:gridCol>
                <a:gridCol w="1502508">
                  <a:extLst>
                    <a:ext uri="{9D8B030D-6E8A-4147-A177-3AD203B41FA5}">
                      <a16:colId xmlns="" xmlns:a16="http://schemas.microsoft.com/office/drawing/2014/main" val="20003"/>
                    </a:ext>
                  </a:extLst>
                </a:gridCol>
                <a:gridCol w="1547607">
                  <a:extLst>
                    <a:ext uri="{9D8B030D-6E8A-4147-A177-3AD203B41FA5}">
                      <a16:colId xmlns="" xmlns:a16="http://schemas.microsoft.com/office/drawing/2014/main" val="20004"/>
                    </a:ext>
                  </a:extLst>
                </a:gridCol>
                <a:gridCol w="2383126">
                  <a:extLst>
                    <a:ext uri="{9D8B030D-6E8A-4147-A177-3AD203B41FA5}">
                      <a16:colId xmlns="" xmlns:a16="http://schemas.microsoft.com/office/drawing/2014/main" val="20005"/>
                    </a:ext>
                  </a:extLst>
                </a:gridCol>
              </a:tblGrid>
              <a:tr h="442888">
                <a:tc>
                  <a:txBody>
                    <a:bodyPr/>
                    <a:lstStyle/>
                    <a:p>
                      <a:pPr algn="ctr" rtl="0"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开源软件</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功能描述</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微软雅黑" panose="020B0503020204020204" pitchFamily="34" charset="-122"/>
                          <a:ea typeface="微软雅黑" panose="020B0503020204020204" pitchFamily="34" charset="-122"/>
                        </a:rPr>
                        <a:t>License</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漏洞</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发布时间（参考）</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社区更新频率（参考）</a:t>
                      </a:r>
                    </a:p>
                  </a:txBody>
                  <a:tcPr marL="7909" marR="7909" marT="79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371709">
                <a:tc>
                  <a:txBody>
                    <a:bodyPr/>
                    <a:lstStyle/>
                    <a:p>
                      <a:pPr algn="ctr" rtl="0" fontAlgn="ctr"/>
                      <a:r>
                        <a:rPr lang="en-US" sz="1000" b="0" i="1" u="none" strike="noStrike" dirty="0" err="1">
                          <a:solidFill>
                            <a:srgbClr val="000000"/>
                          </a:solidFill>
                          <a:effectLst/>
                          <a:latin typeface="微软雅黑" panose="020B0503020204020204" pitchFamily="34" charset="-122"/>
                          <a:ea typeface="微软雅黑" panose="020B0503020204020204" pitchFamily="34" charset="-122"/>
                        </a:rPr>
                        <a:t>containerd</a:t>
                      </a:r>
                      <a:endParaRPr lang="en-US" sz="1000" b="0" i="1" u="none" strike="noStrike" dirty="0">
                        <a:solidFill>
                          <a:srgbClr val="000000"/>
                        </a:solidFill>
                        <a:effectLst/>
                        <a:latin typeface="微软雅黑" panose="020B0503020204020204" pitchFamily="34" charset="-122"/>
                        <a:ea typeface="微软雅黑" panose="020B0503020204020204" pitchFamily="34" charset="-122"/>
                      </a:endParaRP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1" u="none" strike="noStrike" dirty="0">
                        <a:solidFill>
                          <a:srgbClr val="000000"/>
                        </a:solidFill>
                        <a:effectLst/>
                        <a:latin typeface="微软雅黑" panose="020B0503020204020204" pitchFamily="34" charset="-122"/>
                        <a:ea typeface="微软雅黑" panose="020B0503020204020204" pitchFamily="34" charset="-122"/>
                      </a:endParaRP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1" u="none" strike="noStrike">
                          <a:solidFill>
                            <a:srgbClr val="000000"/>
                          </a:solidFill>
                          <a:effectLst/>
                          <a:latin typeface="FrutigerNext LT Medium"/>
                          <a:ea typeface="宋体" panose="02010600030101010101" pitchFamily="2" charset="-122"/>
                        </a:rPr>
                        <a:t>Apache License V2.0</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1" u="none" strike="noStrike" dirty="0">
                          <a:solidFill>
                            <a:srgbClr val="000000"/>
                          </a:solidFill>
                          <a:effectLst/>
                          <a:latin typeface="微软雅黑" panose="020B0503020204020204" pitchFamily="34" charset="-122"/>
                          <a:ea typeface="微软雅黑" panose="020B0503020204020204" pitchFamily="34" charset="-122"/>
                        </a:rPr>
                        <a:t>无</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2021/10/4</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000" b="0" i="1" u="none" strike="noStrike" dirty="0">
                          <a:solidFill>
                            <a:srgbClr val="000000"/>
                          </a:solidFill>
                          <a:effectLst/>
                          <a:latin typeface="微软雅黑" panose="020B0503020204020204" pitchFamily="34" charset="-122"/>
                          <a:ea typeface="微软雅黑" panose="020B0503020204020204" pitchFamily="34" charset="-122"/>
                        </a:rPr>
                        <a:t>个版本</a:t>
                      </a:r>
                      <a:r>
                        <a:rPr lang="en-US" altLang="zh-CN" sz="1000" b="0" i="1"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1" u="none" strike="noStrike" dirty="0">
                          <a:solidFill>
                            <a:srgbClr val="000000"/>
                          </a:solidFill>
                          <a:effectLst/>
                          <a:latin typeface="微软雅黑" panose="020B0503020204020204" pitchFamily="34" charset="-122"/>
                          <a:ea typeface="微软雅黑" panose="020B0503020204020204" pitchFamily="34" charset="-122"/>
                        </a:rPr>
                        <a:t>年</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71709">
                <a:tc>
                  <a:txBody>
                    <a:bodyPr/>
                    <a:lstStyle/>
                    <a:p>
                      <a:pPr algn="ctr" rtl="0" fontAlgn="ctr"/>
                      <a:r>
                        <a:rPr lang="en-US" sz="1000" b="0" i="1" u="none" strike="noStrike">
                          <a:solidFill>
                            <a:srgbClr val="000000"/>
                          </a:solidFill>
                          <a:effectLst/>
                          <a:latin typeface="微软雅黑" panose="020B0503020204020204" pitchFamily="34" charset="-122"/>
                          <a:ea typeface="微软雅黑" panose="020B0503020204020204" pitchFamily="34" charset="-122"/>
                        </a:rPr>
                        <a:t>runc</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1" u="none" strike="noStrike" dirty="0">
                        <a:solidFill>
                          <a:srgbClr val="000000"/>
                        </a:solidFill>
                        <a:effectLst/>
                        <a:latin typeface="微软雅黑" panose="020B0503020204020204" pitchFamily="34" charset="-122"/>
                        <a:ea typeface="微软雅黑" panose="020B0503020204020204" pitchFamily="34" charset="-122"/>
                      </a:endParaRP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1" u="none" strike="noStrike">
                          <a:solidFill>
                            <a:srgbClr val="000000"/>
                          </a:solidFill>
                          <a:effectLst/>
                          <a:latin typeface="FrutigerNext LT Medium"/>
                          <a:ea typeface="宋体" panose="02010600030101010101" pitchFamily="2" charset="-122"/>
                        </a:rPr>
                        <a:t>Apache License V2.0</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无</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2021/8/23</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1</a:t>
                      </a: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个版本</a:t>
                      </a: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a:t>
                      </a: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年</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71709">
                <a:tc>
                  <a:txBody>
                    <a:bodyPr/>
                    <a:lstStyle/>
                    <a:p>
                      <a:pPr algn="ctr" rtl="0" fontAlgn="ctr"/>
                      <a:r>
                        <a:rPr lang="en-US" sz="1000" b="0" i="1" u="none" strike="noStrike">
                          <a:solidFill>
                            <a:srgbClr val="000000"/>
                          </a:solidFill>
                          <a:effectLst/>
                          <a:latin typeface="微软雅黑" panose="020B0503020204020204" pitchFamily="34" charset="-122"/>
                          <a:ea typeface="微软雅黑" panose="020B0503020204020204" pitchFamily="34" charset="-122"/>
                        </a:rPr>
                        <a:t>cri-tools</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1" u="none" strike="noStrike" dirty="0">
                        <a:solidFill>
                          <a:srgbClr val="000000"/>
                        </a:solidFill>
                        <a:effectLst/>
                        <a:latin typeface="微软雅黑" panose="020B0503020204020204" pitchFamily="34" charset="-122"/>
                        <a:ea typeface="微软雅黑" panose="020B0503020204020204" pitchFamily="34" charset="-122"/>
                      </a:endParaRP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1" u="none" strike="noStrike">
                          <a:solidFill>
                            <a:srgbClr val="000000"/>
                          </a:solidFill>
                          <a:effectLst/>
                          <a:latin typeface="FrutigerNext LT Medium"/>
                          <a:ea typeface="宋体" panose="02010600030101010101" pitchFamily="2" charset="-122"/>
                        </a:rPr>
                        <a:t>Apache License V2.0</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无</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2021/8/5</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3</a:t>
                      </a: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个版本</a:t>
                      </a: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a:t>
                      </a: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年</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71709">
                <a:tc>
                  <a:txBody>
                    <a:bodyPr/>
                    <a:lstStyle/>
                    <a:p>
                      <a:pPr algn="ctr" rtl="0" fontAlgn="ctr"/>
                      <a:r>
                        <a:rPr lang="en-US" sz="1000" b="0" i="1" u="none" strike="noStrike">
                          <a:solidFill>
                            <a:srgbClr val="000000"/>
                          </a:solidFill>
                          <a:effectLst/>
                          <a:latin typeface="微软雅黑" panose="020B0503020204020204" pitchFamily="34" charset="-122"/>
                          <a:ea typeface="微软雅黑" panose="020B0503020204020204" pitchFamily="34" charset="-122"/>
                        </a:rPr>
                        <a:t>go-cni</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endParaRPr lang="zh-CN" altLang="en-US" sz="1000" b="0" i="1" u="none" strike="noStrike" dirty="0">
                        <a:solidFill>
                          <a:srgbClr val="000000"/>
                        </a:solidFill>
                        <a:effectLst/>
                        <a:latin typeface="微软雅黑" panose="020B0503020204020204" pitchFamily="34" charset="-122"/>
                        <a:ea typeface="微软雅黑" panose="020B0503020204020204" pitchFamily="34" charset="-122"/>
                      </a:endParaRP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00" b="0" i="1" u="none" strike="noStrike">
                          <a:solidFill>
                            <a:srgbClr val="000000"/>
                          </a:solidFill>
                          <a:effectLst/>
                          <a:latin typeface="FrutigerNext LT Medium"/>
                          <a:ea typeface="宋体" panose="02010600030101010101" pitchFamily="2" charset="-122"/>
                        </a:rPr>
                        <a:t>Apache License V2.0</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000" b="0" i="1" u="none" strike="noStrike">
                          <a:solidFill>
                            <a:srgbClr val="000000"/>
                          </a:solidFill>
                          <a:effectLst/>
                          <a:latin typeface="微软雅黑" panose="020B0503020204020204" pitchFamily="34" charset="-122"/>
                          <a:ea typeface="微软雅黑" panose="020B0503020204020204" pitchFamily="34" charset="-122"/>
                        </a:rPr>
                        <a:t>无</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a:solidFill>
                            <a:srgbClr val="000000"/>
                          </a:solidFill>
                          <a:effectLst/>
                          <a:latin typeface="微软雅黑" panose="020B0503020204020204" pitchFamily="34" charset="-122"/>
                          <a:ea typeface="微软雅黑" panose="020B0503020204020204" pitchFamily="34" charset="-122"/>
                        </a:rPr>
                        <a:t>2020/9/14</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altLang="zh-CN" sz="1000" b="0" i="1"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000" b="0" i="1" u="none" strike="noStrike" dirty="0">
                          <a:solidFill>
                            <a:srgbClr val="000000"/>
                          </a:solidFill>
                          <a:effectLst/>
                          <a:latin typeface="微软雅黑" panose="020B0503020204020204" pitchFamily="34" charset="-122"/>
                          <a:ea typeface="微软雅黑" panose="020B0503020204020204" pitchFamily="34" charset="-122"/>
                        </a:rPr>
                        <a:t>个版本</a:t>
                      </a:r>
                      <a:r>
                        <a:rPr lang="en-US" altLang="zh-CN" sz="1000" b="0" i="1"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1" u="none" strike="noStrike" dirty="0">
                          <a:solidFill>
                            <a:srgbClr val="000000"/>
                          </a:solidFill>
                          <a:effectLst/>
                          <a:latin typeface="微软雅黑" panose="020B0503020204020204" pitchFamily="34" charset="-122"/>
                          <a:ea typeface="微软雅黑" panose="020B0503020204020204" pitchFamily="34" charset="-122"/>
                        </a:rPr>
                        <a:t>年</a:t>
                      </a:r>
                    </a:p>
                  </a:txBody>
                  <a:tcPr marL="7909" marR="7909" marT="79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3" name="文本框 12"/>
          <p:cNvSpPr txBox="1"/>
          <p:nvPr/>
        </p:nvSpPr>
        <p:spPr>
          <a:xfrm>
            <a:off x="911424" y="3495407"/>
            <a:ext cx="3938482" cy="338554"/>
          </a:xfrm>
          <a:prstGeom prst="rect">
            <a:avLst/>
          </a:prstGeom>
          <a:noFill/>
        </p:spPr>
        <p:txBody>
          <a:bodyPr wrap="square" rtlCol="0">
            <a:spAutoFit/>
          </a:bodyPr>
          <a:lstStyle/>
          <a:p>
            <a:r>
              <a:rPr lang="en-US" altLang="zh-CN" sz="1600" dirty="0" smtClean="0"/>
              <a:t>FFMPEG 4.4.1</a:t>
            </a:r>
            <a:r>
              <a:rPr lang="zh-CN" altLang="en-US" sz="1600" dirty="0" smtClean="0"/>
              <a:t>被动依赖软件</a:t>
            </a:r>
            <a:endParaRPr lang="zh-CN" altLang="en-US" sz="1600" dirty="0"/>
          </a:p>
        </p:txBody>
      </p:sp>
      <p:pic>
        <p:nvPicPr>
          <p:cNvPr id="14" name="图片 13"/>
          <p:cNvPicPr>
            <a:picLocks noChangeAspect="1"/>
          </p:cNvPicPr>
          <p:nvPr/>
        </p:nvPicPr>
        <p:blipFill>
          <a:blip r:embed="rId3"/>
          <a:stretch>
            <a:fillRect/>
          </a:stretch>
        </p:blipFill>
        <p:spPr>
          <a:xfrm>
            <a:off x="1001805" y="4034678"/>
            <a:ext cx="5562600" cy="2571750"/>
          </a:xfrm>
          <a:prstGeom prst="rect">
            <a:avLst/>
          </a:prstGeom>
        </p:spPr>
      </p:pic>
    </p:spTree>
    <p:custDataLst>
      <p:tags r:id="rId1"/>
    </p:custDataLst>
    <p:extLst>
      <p:ext uri="{BB962C8B-B14F-4D97-AF65-F5344CB8AC3E}">
        <p14:creationId xmlns:p14="http://schemas.microsoft.com/office/powerpoint/2010/main" val="129908036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87619" y="260648"/>
            <a:ext cx="10176933" cy="871537"/>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mtClean="0">
                <a:latin typeface="微软雅黑" panose="020B0503020204020204" pitchFamily="34" charset="-122"/>
              </a:rPr>
              <a:t>目录</a:t>
            </a:r>
            <a:endParaRPr lang="zh-CN" altLang="en-US" dirty="0">
              <a:latin typeface="微软雅黑" panose="020B0503020204020204" pitchFamily="34" charset="-122"/>
            </a:endParaRPr>
          </a:p>
        </p:txBody>
      </p:sp>
      <p:sp>
        <p:nvSpPr>
          <p:cNvPr id="3" name="Rectangle 3"/>
          <p:cNvSpPr txBox="1">
            <a:spLocks noChangeArrowheads="1"/>
          </p:cNvSpPr>
          <p:nvPr/>
        </p:nvSpPr>
        <p:spPr>
          <a:xfrm>
            <a:off x="2783632" y="1340768"/>
            <a:ext cx="6696744" cy="345638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开源三方件引入要求</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需求背景</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开源选型分析</a:t>
            </a:r>
            <a:endParaRPr lang="en-US" altLang="zh-CN" smtClean="0">
              <a:latin typeface="微软雅黑" panose="020B0503020204020204" pitchFamily="34" charset="-122"/>
            </a:endParaRPr>
          </a:p>
          <a:p>
            <a:pPr>
              <a:lnSpc>
                <a:spcPct val="200000"/>
              </a:lnSpc>
            </a:pPr>
            <a:r>
              <a:rPr lang="zh-CN" altLang="en-US" smtClean="0">
                <a:solidFill>
                  <a:srgbClr val="990000"/>
                </a:solidFill>
                <a:latin typeface="微软雅黑" panose="020B0503020204020204" pitchFamily="34" charset="-122"/>
              </a:rPr>
              <a:t>决策建议</a:t>
            </a:r>
            <a:endParaRPr lang="en-US" altLang="zh-CN" smtClean="0">
              <a:solidFill>
                <a:srgbClr val="990000"/>
              </a:solidFill>
              <a:latin typeface="微软雅黑" panose="020B0503020204020204" pitchFamily="34" charset="-122"/>
            </a:endParaRPr>
          </a:p>
          <a:p>
            <a:pPr>
              <a:lnSpc>
                <a:spcPct val="200000"/>
              </a:lnSpc>
              <a:buFont typeface="Arial" panose="020B0604020202020204" pitchFamily="34" charset="0"/>
              <a:buNone/>
            </a:pPr>
            <a:endParaRPr lang="zh-CN" altLang="en-US"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298844708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263352" y="222031"/>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3.1 </a:t>
            </a:r>
            <a:r>
              <a:rPr lang="zh-CN" altLang="en-US" sz="2400" dirty="0"/>
              <a:t>决策点</a:t>
            </a:r>
            <a:r>
              <a:rPr lang="en-US" altLang="zh-CN" sz="2400" dirty="0"/>
              <a:t>-</a:t>
            </a:r>
            <a:r>
              <a:rPr lang="zh-CN" altLang="en-US" sz="2400" dirty="0"/>
              <a:t>前期评审结论：</a:t>
            </a:r>
            <a:endParaRPr lang="en-US" altLang="zh-CN" sz="2400" dirty="0"/>
          </a:p>
        </p:txBody>
      </p:sp>
      <p:sp>
        <p:nvSpPr>
          <p:cNvPr id="10" name="文本框 9"/>
          <p:cNvSpPr txBox="1"/>
          <p:nvPr/>
        </p:nvSpPr>
        <p:spPr>
          <a:xfrm>
            <a:off x="767408" y="1323334"/>
            <a:ext cx="6496287" cy="236988"/>
          </a:xfrm>
          <a:prstGeom prst="rect">
            <a:avLst/>
          </a:prstGeom>
          <a:noFill/>
        </p:spPr>
        <p:txBody>
          <a:bodyPr wrap="square" lIns="0" tIns="0" rIns="0" bIns="0" rtlCol="0">
            <a:spAutoFit/>
          </a:bodyPr>
          <a:lstStyle>
            <a:defPPr>
              <a:defRPr lang="zh-CN"/>
            </a:defPPr>
            <a:lvl1pPr>
              <a:lnSpc>
                <a:spcPct val="110000"/>
              </a:lnSpc>
              <a:defRPr kumimoji="1" sz="1400" i="1">
                <a:solidFill>
                  <a:schemeClr val="tx2"/>
                </a:solidFill>
                <a:latin typeface="Microsoft YaHei" panose="020B0503020204020204" pitchFamily="34" charset="-122"/>
                <a:ea typeface="Microsoft YaHei" panose="020B0503020204020204" pitchFamily="34" charset="-122"/>
              </a:defRPr>
            </a:lvl1pPr>
          </a:lstStyle>
          <a:p>
            <a:r>
              <a:rPr lang="en-US" altLang="zh-CN" dirty="0" smtClean="0"/>
              <a:t>2022-XX-XX</a:t>
            </a:r>
            <a:r>
              <a:rPr lang="zh-CN" altLang="en-US" dirty="0" smtClean="0"/>
              <a:t>：</a:t>
            </a:r>
            <a:r>
              <a:rPr lang="en-US" altLang="zh-CN" dirty="0" smtClean="0"/>
              <a:t>XXX SIG</a:t>
            </a:r>
            <a:r>
              <a:rPr lang="zh-CN" altLang="en-US" dirty="0" smtClean="0"/>
              <a:t>技术评估组织汇报</a:t>
            </a:r>
            <a:r>
              <a:rPr lang="zh-CN" altLang="en-US" dirty="0"/>
              <a:t>结论</a:t>
            </a:r>
            <a:endParaRPr lang="en-US" altLang="zh-CN" dirty="0"/>
          </a:p>
        </p:txBody>
      </p:sp>
      <p:sp>
        <p:nvSpPr>
          <p:cNvPr id="11" name="文本框 10"/>
          <p:cNvSpPr txBox="1"/>
          <p:nvPr/>
        </p:nvSpPr>
        <p:spPr>
          <a:xfrm>
            <a:off x="794660" y="3063900"/>
            <a:ext cx="5832646" cy="236988"/>
          </a:xfrm>
          <a:prstGeom prst="rect">
            <a:avLst/>
          </a:prstGeom>
          <a:noFill/>
        </p:spPr>
        <p:txBody>
          <a:bodyPr wrap="square" lIns="0" tIns="0" rIns="0" bIns="0" rtlCol="0">
            <a:spAutoFit/>
          </a:bodyPr>
          <a:lstStyle/>
          <a:p>
            <a:pPr>
              <a:lnSpc>
                <a:spcPct val="110000"/>
              </a:lnSpc>
            </a:pPr>
            <a:r>
              <a:rPr kumimoji="1" lang="zh-CN" altLang="en-US" sz="1400" i="1" dirty="0">
                <a:solidFill>
                  <a:schemeClr val="tx2"/>
                </a:solidFill>
                <a:latin typeface="Microsoft YaHei" panose="020B0503020204020204" pitchFamily="34" charset="-122"/>
                <a:ea typeface="Microsoft YaHei" panose="020B0503020204020204" pitchFamily="34" charset="-122"/>
              </a:rPr>
              <a:t>附件：</a:t>
            </a:r>
            <a:endParaRPr kumimoji="1" lang="en-US" altLang="zh-CN" sz="1400" i="1" dirty="0">
              <a:solidFill>
                <a:schemeClr val="tx2"/>
              </a:solidFill>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79094243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263352" y="222031"/>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3.2 </a:t>
            </a:r>
            <a:r>
              <a:rPr lang="zh-CN" altLang="en-US" sz="2400" dirty="0"/>
              <a:t>决策点</a:t>
            </a:r>
            <a:endParaRPr lang="en-US" altLang="zh-CN" sz="2400" dirty="0"/>
          </a:p>
        </p:txBody>
      </p:sp>
    </p:spTree>
    <p:custDataLst>
      <p:tags r:id="rId1"/>
    </p:custDataLst>
    <p:extLst>
      <p:ext uri="{BB962C8B-B14F-4D97-AF65-F5344CB8AC3E}">
        <p14:creationId xmlns:p14="http://schemas.microsoft.com/office/powerpoint/2010/main" val="313628836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887619" y="260648"/>
            <a:ext cx="10176933" cy="871537"/>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mtClean="0">
                <a:latin typeface="微软雅黑" panose="020B0503020204020204" pitchFamily="34" charset="-122"/>
              </a:rPr>
              <a:t>目录</a:t>
            </a:r>
            <a:endParaRPr lang="zh-CN" altLang="en-US" dirty="0">
              <a:latin typeface="微软雅黑" panose="020B0503020204020204" pitchFamily="34" charset="-122"/>
            </a:endParaRPr>
          </a:p>
        </p:txBody>
      </p:sp>
      <p:sp>
        <p:nvSpPr>
          <p:cNvPr id="6" name="Rectangle 3"/>
          <p:cNvSpPr txBox="1">
            <a:spLocks noChangeArrowheads="1"/>
          </p:cNvSpPr>
          <p:nvPr/>
        </p:nvSpPr>
        <p:spPr>
          <a:xfrm>
            <a:off x="2783632" y="1340768"/>
            <a:ext cx="6696744" cy="345638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altLang="zh-CN" smtClean="0">
              <a:solidFill>
                <a:srgbClr val="990000"/>
              </a:solidFill>
              <a:latin typeface="微软雅黑" panose="020B0503020204020204" pitchFamily="34" charset="-122"/>
            </a:endParaRPr>
          </a:p>
          <a:p>
            <a:pPr>
              <a:lnSpc>
                <a:spcPct val="200000"/>
              </a:lnSpc>
            </a:pPr>
            <a:r>
              <a:rPr lang="zh-CN" altLang="en-US" smtClean="0">
                <a:solidFill>
                  <a:srgbClr val="990000"/>
                </a:solidFill>
                <a:latin typeface="微软雅黑" panose="020B0503020204020204" pitchFamily="34" charset="-122"/>
              </a:rPr>
              <a:t>开源三方件引入要求</a:t>
            </a: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需求背景</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开源选型分析</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决策建议</a:t>
            </a:r>
            <a:endParaRPr lang="en-US" altLang="zh-CN" smtClean="0">
              <a:latin typeface="微软雅黑" panose="020B0503020204020204" pitchFamily="34" charset="-122"/>
            </a:endParaRPr>
          </a:p>
          <a:p>
            <a:pPr>
              <a:lnSpc>
                <a:spcPct val="200000"/>
              </a:lnSpc>
              <a:buFont typeface="Arial" panose="020B0604020202020204" pitchFamily="34" charset="0"/>
              <a:buNone/>
            </a:pPr>
            <a:endParaRPr lang="zh-CN" altLang="en-US"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258170370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pPr>
              <a:buClrTx/>
              <a:buFontTx/>
              <a:buNone/>
            </a:pPr>
            <a:endParaRPr lang="en-GB" b="0">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263352" y="222031"/>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3.2 </a:t>
            </a:r>
            <a:r>
              <a:rPr lang="zh-CN" altLang="en-US" sz="2400" dirty="0"/>
              <a:t>决策点</a:t>
            </a:r>
            <a:endParaRPr lang="en-US" altLang="zh-CN" sz="2400" dirty="0"/>
          </a:p>
        </p:txBody>
      </p:sp>
    </p:spTree>
    <p:custDataLst>
      <p:tags r:id="rId1"/>
    </p:custDataLst>
    <p:extLst>
      <p:ext uri="{BB962C8B-B14F-4D97-AF65-F5344CB8AC3E}">
        <p14:creationId xmlns:p14="http://schemas.microsoft.com/office/powerpoint/2010/main" val="100943805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0 </a:t>
            </a:r>
            <a:r>
              <a:rPr lang="zh-CN" altLang="en-US" sz="2400" dirty="0"/>
              <a:t>开源三方件引入要求</a:t>
            </a:r>
            <a:endParaRPr lang="en-US" altLang="zh-CN" sz="2400" dirty="0"/>
          </a:p>
        </p:txBody>
      </p:sp>
      <p:sp>
        <p:nvSpPr>
          <p:cNvPr id="3" name="文本框 2"/>
          <p:cNvSpPr txBox="1"/>
          <p:nvPr/>
        </p:nvSpPr>
        <p:spPr>
          <a:xfrm>
            <a:off x="261838" y="981075"/>
            <a:ext cx="9218537" cy="1446550"/>
          </a:xfrm>
          <a:prstGeom prst="rect">
            <a:avLst/>
          </a:prstGeom>
          <a:noFill/>
          <a:ln>
            <a:solidFill>
              <a:schemeClr val="tx1"/>
            </a:solidFill>
            <a:prstDash val="dashDot"/>
          </a:ln>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总策略：</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、选型策略：</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）选优不选新，同功能类型软件中选取漏洞发生频率小，遗留漏洞少，性能优，业界使用量较多、</a:t>
            </a:r>
            <a:r>
              <a:rPr lang="en-US" altLang="zh-CN" sz="1200" dirty="0">
                <a:latin typeface="微软雅黑" panose="020B0503020204020204" pitchFamily="34" charset="-122"/>
                <a:ea typeface="微软雅黑" panose="020B0503020204020204" pitchFamily="34" charset="-122"/>
              </a:rPr>
              <a:t>license</a:t>
            </a:r>
            <a:r>
              <a:rPr lang="zh-CN" altLang="en-US" sz="1200" dirty="0">
                <a:latin typeface="微软雅黑" panose="020B0503020204020204" pitchFamily="34" charset="-122"/>
                <a:ea typeface="微软雅黑" panose="020B0503020204020204" pitchFamily="34" charset="-122"/>
              </a:rPr>
              <a:t>友好的综合评估较优的软件；</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）同一款软件不同版本，优选社区已发布正式版本，较稳定，社区活跃度高的版本。</a:t>
            </a:r>
            <a:endParaRPr lang="en-US" altLang="zh-CN" sz="1200" dirty="0">
              <a:latin typeface="微软雅黑" panose="020B0503020204020204" pitchFamily="34" charset="-122"/>
              <a:ea typeface="微软雅黑" panose="020B0503020204020204" pitchFamily="34" charset="-122"/>
            </a:endParaRPr>
          </a:p>
          <a:p>
            <a:endParaRPr lang="en-US" altLang="zh-CN" sz="1600" kern="0" dirty="0">
              <a:solidFill>
                <a:srgbClr val="1D1D1A"/>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0080865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 xmlns:a16="http://schemas.microsoft.com/office/drawing/2014/main" id="{702F9B42-E1B9-4203-8A45-977A5660FEAC}"/>
              </a:ext>
            </a:extLst>
          </p:cNvPr>
          <p:cNvGraphicFramePr>
            <a:graphicFrameLocks noGrp="1"/>
          </p:cNvGraphicFramePr>
          <p:nvPr>
            <p:extLst>
              <p:ext uri="{D42A27DB-BD31-4B8C-83A1-F6EECF244321}">
                <p14:modId xmlns:p14="http://schemas.microsoft.com/office/powerpoint/2010/main" val="2887196855"/>
              </p:ext>
            </p:extLst>
          </p:nvPr>
        </p:nvGraphicFramePr>
        <p:xfrm>
          <a:off x="530102" y="1250584"/>
          <a:ext cx="9721079" cy="4877242"/>
        </p:xfrm>
        <a:graphic>
          <a:graphicData uri="http://schemas.openxmlformats.org/drawingml/2006/table">
            <a:tbl>
              <a:tblPr/>
              <a:tblGrid>
                <a:gridCol w="1160727">
                  <a:extLst>
                    <a:ext uri="{9D8B030D-6E8A-4147-A177-3AD203B41FA5}">
                      <a16:colId xmlns="" xmlns:a16="http://schemas.microsoft.com/office/drawing/2014/main" val="2839415066"/>
                    </a:ext>
                  </a:extLst>
                </a:gridCol>
                <a:gridCol w="1523452">
                  <a:extLst>
                    <a:ext uri="{9D8B030D-6E8A-4147-A177-3AD203B41FA5}">
                      <a16:colId xmlns="" xmlns:a16="http://schemas.microsoft.com/office/drawing/2014/main" val="3445436579"/>
                    </a:ext>
                  </a:extLst>
                </a:gridCol>
                <a:gridCol w="5078174">
                  <a:extLst>
                    <a:ext uri="{9D8B030D-6E8A-4147-A177-3AD203B41FA5}">
                      <a16:colId xmlns="" xmlns:a16="http://schemas.microsoft.com/office/drawing/2014/main" val="2701880600"/>
                    </a:ext>
                  </a:extLst>
                </a:gridCol>
                <a:gridCol w="1958726">
                  <a:extLst>
                    <a:ext uri="{9D8B030D-6E8A-4147-A177-3AD203B41FA5}">
                      <a16:colId xmlns="" xmlns:a16="http://schemas.microsoft.com/office/drawing/2014/main" val="1506845493"/>
                    </a:ext>
                  </a:extLst>
                </a:gridCol>
              </a:tblGrid>
              <a:tr h="316209">
                <a:tc>
                  <a:txBody>
                    <a:bodyPr/>
                    <a:lstStyle/>
                    <a:p>
                      <a:pPr algn="ctr">
                        <a:lnSpc>
                          <a:spcPct val="150000"/>
                        </a:lnSpc>
                        <a:spcAft>
                          <a:spcPts val="0"/>
                        </a:spcAft>
                      </a:pPr>
                      <a:r>
                        <a:rPr lang="zh-CN" sz="1050" b="1" kern="1200" dirty="0">
                          <a:effectLst/>
                          <a:latin typeface="微软雅黑" panose="020B0503020204020204" pitchFamily="34" charset="-122"/>
                          <a:ea typeface="微软雅黑" panose="020B0503020204020204" pitchFamily="34" charset="-122"/>
                          <a:cs typeface="Arial" panose="020B0604020202020204" pitchFamily="34" charset="0"/>
                        </a:rPr>
                        <a:t>策略分类</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ctr">
                        <a:lnSpc>
                          <a:spcPct val="150000"/>
                        </a:lnSpc>
                        <a:spcAft>
                          <a:spcPts val="0"/>
                        </a:spcAft>
                      </a:pPr>
                      <a:r>
                        <a:rPr lang="zh-CN" sz="1050" b="1" kern="1200" dirty="0">
                          <a:effectLst/>
                          <a:latin typeface="微软雅黑" panose="020B0503020204020204" pitchFamily="34" charset="-122"/>
                          <a:ea typeface="微软雅黑" panose="020B0503020204020204" pitchFamily="34" charset="-122"/>
                          <a:cs typeface="Arial" panose="020B0604020202020204" pitchFamily="34" charset="0"/>
                        </a:rPr>
                        <a:t>应用场景</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ctr">
                        <a:lnSpc>
                          <a:spcPct val="150000"/>
                        </a:lnSpc>
                        <a:spcAft>
                          <a:spcPts val="0"/>
                        </a:spcAft>
                      </a:pPr>
                      <a:r>
                        <a:rPr lang="zh-CN" sz="1050" b="1" kern="1200" dirty="0">
                          <a:effectLst/>
                          <a:latin typeface="微软雅黑" panose="020B0503020204020204" pitchFamily="34" charset="-122"/>
                          <a:ea typeface="微软雅黑" panose="020B0503020204020204" pitchFamily="34" charset="-122"/>
                          <a:cs typeface="Arial" panose="020B0604020202020204" pitchFamily="34" charset="0"/>
                        </a:rPr>
                        <a:t>编程语言</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ctr">
                        <a:lnSpc>
                          <a:spcPct val="150000"/>
                        </a:lnSpc>
                        <a:spcAft>
                          <a:spcPts val="0"/>
                        </a:spcAft>
                      </a:pPr>
                      <a:r>
                        <a:rPr lang="zh-CN" sz="1050" b="1" kern="1200" dirty="0">
                          <a:effectLst/>
                          <a:latin typeface="微软雅黑" panose="020B0503020204020204" pitchFamily="34" charset="-122"/>
                          <a:ea typeface="微软雅黑" panose="020B0503020204020204" pitchFamily="34" charset="-122"/>
                          <a:cs typeface="Arial" panose="020B0604020202020204" pitchFamily="34" charset="0"/>
                        </a:rPr>
                        <a:t>管控说明</a:t>
                      </a:r>
                      <a:endParaRPr lang="zh-CN" sz="10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extLst>
                  <a:ext uri="{0D108BD9-81ED-4DB2-BD59-A6C34878D82A}">
                    <a16:rowId xmlns="" xmlns:a16="http://schemas.microsoft.com/office/drawing/2014/main" val="196109568"/>
                  </a:ext>
                </a:extLst>
              </a:tr>
              <a:tr h="210269">
                <a:tc rowSpan="4">
                  <a:txBody>
                    <a:bodyPr/>
                    <a:lstStyle/>
                    <a:p>
                      <a:pPr algn="ctr" fontAlgn="ctr">
                        <a:lnSpc>
                          <a:spcPct val="150000"/>
                        </a:lnSpc>
                        <a:spcAft>
                          <a:spcPts val="0"/>
                        </a:spcAft>
                      </a:pP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禁止使用</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rowSpan="4">
                  <a:txBody>
                    <a:bodyPr/>
                    <a:lstStyle/>
                    <a:p>
                      <a:pPr algn="ctr" fontAlgn="ctr">
                        <a:lnSpc>
                          <a:spcPct val="150000"/>
                        </a:lnSpc>
                        <a:spcAft>
                          <a:spcPts val="0"/>
                        </a:spcAft>
                      </a:pP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所有场景</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3</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CUDA/Visual Basic/Dos Batch</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rowSpan="4">
                  <a:txBody>
                    <a:bodyPr/>
                    <a:lstStyle/>
                    <a:p>
                      <a:pPr algn="ctr" fontAlgn="ctr">
                        <a:lnSpc>
                          <a:spcPct val="150000"/>
                        </a:lnSpc>
                        <a:spcAft>
                          <a:spcPts val="0"/>
                        </a:spcAft>
                      </a:pPr>
                      <a:r>
                        <a:rPr lang="zh-CN" sz="1050" b="0" dirty="0">
                          <a:effectLst/>
                          <a:latin typeface="微软雅黑" panose="020B0503020204020204" pitchFamily="34" charset="-122"/>
                          <a:ea typeface="微软雅黑" panose="020B0503020204020204" pitchFamily="34" charset="-122"/>
                          <a:cs typeface="Arial" panose="020B0604020202020204" pitchFamily="34" charset="0"/>
                        </a:rPr>
                        <a:t>所有场景不允许使用</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extLst>
                  <a:ext uri="{0D108BD9-81ED-4DB2-BD59-A6C34878D82A}">
                    <a16:rowId xmlns="" xmlns:a16="http://schemas.microsoft.com/office/drawing/2014/main" val="3567293103"/>
                  </a:ext>
                </a:extLst>
              </a:tr>
              <a:tr h="606621">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18</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C#/PowerShell/Objective-C/Objective-C++/swift/ASP.NET/ActionScript/Ada/Clojure/ Dart/FORTRAN Legacy/FORTRAN Modern/ Gherkin/GLSL/OpenCL/Puppet/Razor/Reason</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908995408"/>
                  </a:ext>
                </a:extLst>
              </a:tr>
              <a:tr h="606621">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18</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D/Flow9/Forth/Haskell/</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Haxe</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/Korn Shell/Kotlin/Lisp/Mustache/</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p>
                      <a:pPr algn="l" fontAlgn="ctr">
                        <a:lnSpc>
                          <a:spcPct val="150000"/>
                        </a:lnSpc>
                        <a:spcAft>
                          <a:spcPts val="0"/>
                        </a:spcAft>
                      </a:pP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Ocaml</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/Pascal/PHP/</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Qml</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/R/Rust/Solidity/Stylus/</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TeX</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 </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515680679"/>
                  </a:ext>
                </a:extLst>
              </a:tr>
              <a:tr h="458576">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6</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AmbientTalk</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CoffeeScript</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/Elixir/m4/Prolog/</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Toml</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 </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884394055"/>
                  </a:ext>
                </a:extLst>
              </a:tr>
              <a:tr h="210269">
                <a:tc rowSpan="7">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受控使用</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配置类语言</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4</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XML/JSON/YAML/INI</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rowSpan="7">
                  <a:txBody>
                    <a:bodyPr/>
                    <a:lstStyle/>
                    <a:p>
                      <a:pPr algn="ctr" fontAlgn="ctr">
                        <a:lnSpc>
                          <a:spcPct val="150000"/>
                        </a:lnSpc>
                        <a:spcAft>
                          <a:spcPts val="0"/>
                        </a:spcAft>
                      </a:pPr>
                      <a:r>
                        <a:rPr lang="zh-CN" sz="1050" b="0" dirty="0">
                          <a:effectLst/>
                          <a:latin typeface="微软雅黑" panose="020B0503020204020204" pitchFamily="34" charset="-122"/>
                          <a:ea typeface="微软雅黑" panose="020B0503020204020204" pitchFamily="34" charset="-122"/>
                          <a:cs typeface="Arial" panose="020B0604020202020204" pitchFamily="34" charset="0"/>
                        </a:rPr>
                        <a:t>新增场景禁止使用，确需使用需</a:t>
                      </a:r>
                      <a:r>
                        <a:rPr lang="zh-CN" sz="1050" b="0" dirty="0" smtClean="0">
                          <a:effectLst/>
                          <a:latin typeface="微软雅黑" panose="020B0503020204020204" pitchFamily="34" charset="-122"/>
                          <a:ea typeface="微软雅黑" panose="020B0503020204020204" pitchFamily="34" charset="-122"/>
                          <a:cs typeface="Arial" panose="020B0604020202020204" pitchFamily="34" charset="0"/>
                        </a:rPr>
                        <a:t>上</a:t>
                      </a:r>
                      <a:r>
                        <a:rPr lang="zh-CN" altLang="en-US" sz="1050" b="0" dirty="0" smtClean="0">
                          <a:effectLst/>
                          <a:latin typeface="微软雅黑" panose="020B0503020204020204" pitchFamily="34" charset="-122"/>
                          <a:ea typeface="微软雅黑" panose="020B0503020204020204" pitchFamily="34" charset="-122"/>
                          <a:cs typeface="Arial" panose="020B0604020202020204" pitchFamily="34" charset="0"/>
                        </a:rPr>
                        <a:t>架构</a:t>
                      </a:r>
                      <a:r>
                        <a:rPr lang="en-US" altLang="zh-CN" sz="1050" b="0" dirty="0" smtClean="0">
                          <a:effectLst/>
                          <a:latin typeface="微软雅黑" panose="020B0503020204020204" pitchFamily="34" charset="-122"/>
                          <a:ea typeface="微软雅黑" panose="020B0503020204020204" pitchFamily="34" charset="-122"/>
                          <a:cs typeface="Arial" panose="020B0604020202020204" pitchFamily="34" charset="0"/>
                        </a:rPr>
                        <a:t>SIG</a:t>
                      </a:r>
                      <a:r>
                        <a:rPr lang="zh-CN" altLang="en-US" sz="1050" b="0" dirty="0" smtClean="0">
                          <a:effectLst/>
                          <a:latin typeface="微软雅黑" panose="020B0503020204020204" pitchFamily="34" charset="-122"/>
                          <a:ea typeface="微软雅黑" panose="020B0503020204020204" pitchFamily="34" charset="-122"/>
                          <a:cs typeface="Arial" panose="020B0604020202020204" pitchFamily="34" charset="0"/>
                        </a:rPr>
                        <a:t>评审</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extLst>
                  <a:ext uri="{0D108BD9-81ED-4DB2-BD59-A6C34878D82A}">
                    <a16:rowId xmlns="" xmlns:a16="http://schemas.microsoft.com/office/drawing/2014/main" val="836060502"/>
                  </a:ext>
                </a:extLst>
              </a:tr>
              <a:tr h="210269">
                <a:tc vMerge="1">
                  <a:txBody>
                    <a:bodyPr/>
                    <a:lstStyle/>
                    <a:p>
                      <a:endParaRPr lang="zh-CN" altLang="en-US"/>
                    </a:p>
                  </a:txBody>
                  <a:tcPr/>
                </a:tc>
                <a:tc rowSpan="2">
                  <a:txBody>
                    <a:bodyPr/>
                    <a:lstStyle/>
                    <a:p>
                      <a:pPr algn="ctr" fontAlgn="ctr">
                        <a:lnSpc>
                          <a:spcPct val="150000"/>
                        </a:lnSpc>
                        <a:spcAft>
                          <a:spcPts val="0"/>
                        </a:spcAft>
                      </a:pPr>
                      <a:r>
                        <a:rPr lang="en-US" sz="1050" b="0" kern="1200">
                          <a:effectLst/>
                          <a:latin typeface="微软雅黑" panose="020B0503020204020204" pitchFamily="34" charset="-122"/>
                          <a:ea typeface="微软雅黑" panose="020B0503020204020204" pitchFamily="34" charset="-122"/>
                          <a:cs typeface="Arial" panose="020B0604020202020204" pitchFamily="34" charset="0"/>
                        </a:rPr>
                        <a:t>Web</a:t>
                      </a: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前端处理</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5</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LESS/JSX/TypeScript/TypeScript JSX/sass</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3942082055"/>
                  </a:ext>
                </a:extLst>
              </a:tr>
              <a:tr h="210269">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5</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HTML/CSS/Handlebars/</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RubyHTML</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/VUE</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692531814"/>
                  </a:ext>
                </a:extLst>
              </a:tr>
              <a:tr h="210269">
                <a:tc vMerge="1">
                  <a:txBody>
                    <a:bodyPr/>
                    <a:lstStyle/>
                    <a:p>
                      <a:endParaRPr lang="zh-CN" altLang="en-US"/>
                    </a:p>
                  </a:txBody>
                  <a:tcPr/>
                </a:tc>
                <a:tc rowSpan="2">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数据处理</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sz="1050" b="0" dirty="0">
                          <a:effectLst/>
                          <a:latin typeface="微软雅黑" panose="020B0503020204020204" pitchFamily="34" charset="-122"/>
                          <a:ea typeface="微软雅黑" panose="020B0503020204020204" pitchFamily="34" charset="-122"/>
                          <a:cs typeface="Arial" panose="020B0604020202020204" pitchFamily="34" charset="0"/>
                        </a:rPr>
                        <a:t>4</a:t>
                      </a:r>
                      <a:r>
                        <a:rPr lang="zh-CN" sz="1050" b="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Scala/Erlang/</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Yacc</a:t>
                      </a:r>
                      <a:r>
                        <a:rPr lang="en-US" sz="1050" b="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dirty="0" err="1">
                          <a:effectLst/>
                          <a:latin typeface="微软雅黑" panose="020B0503020204020204" pitchFamily="34" charset="-122"/>
                          <a:ea typeface="微软雅黑" panose="020B0503020204020204" pitchFamily="34" charset="-122"/>
                          <a:cs typeface="Arial" panose="020B0604020202020204" pitchFamily="34" charset="0"/>
                        </a:rPr>
                        <a:t>Tcl</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210099966"/>
                  </a:ext>
                </a:extLst>
              </a:tr>
              <a:tr h="210269">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2</a:t>
                      </a: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Assembly/Lua</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352808673"/>
                  </a:ext>
                </a:extLst>
              </a:tr>
              <a:tr h="210269">
                <a:tc vMerge="1">
                  <a:txBody>
                    <a:bodyPr/>
                    <a:lstStyle/>
                    <a:p>
                      <a:endParaRPr lang="zh-CN" altLang="en-US"/>
                    </a:p>
                  </a:txBody>
                  <a:tcPr/>
                </a:tc>
                <a:tc rowSpan="2">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构建</a:t>
                      </a:r>
                      <a:r>
                        <a:rPr lang="en-US" sz="1050" b="0" kern="1200">
                          <a:effectLst/>
                          <a:latin typeface="微软雅黑" panose="020B0503020204020204" pitchFamily="34" charset="-122"/>
                          <a:ea typeface="微软雅黑" panose="020B0503020204020204" pitchFamily="34" charset="-122"/>
                          <a:cs typeface="Arial" panose="020B0604020202020204" pitchFamily="34" charset="0"/>
                        </a:rPr>
                        <a:t>/</a:t>
                      </a: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部署</a:t>
                      </a:r>
                      <a:r>
                        <a:rPr lang="en-US" sz="1050" b="0" kern="1200">
                          <a:effectLst/>
                          <a:latin typeface="微软雅黑" panose="020B0503020204020204" pitchFamily="34" charset="-122"/>
                          <a:ea typeface="微软雅黑" panose="020B0503020204020204" pitchFamily="34" charset="-122"/>
                          <a:cs typeface="Arial" panose="020B0604020202020204" pitchFamily="34" charset="0"/>
                        </a:rPr>
                        <a:t>/</a:t>
                      </a: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测试</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5</a:t>
                      </a: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Groovy/Perl/Ruby/C Shell/Gradle</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3822880074"/>
                  </a:ext>
                </a:extLst>
              </a:tr>
              <a:tr h="458576">
                <a:tc vMerge="1">
                  <a:txBody>
                    <a:bodyPr/>
                    <a:lstStyle/>
                    <a:p>
                      <a:endParaRPr lang="zh-CN" altLang="en-US"/>
                    </a:p>
                  </a:txBody>
                  <a:tcPr/>
                </a:tc>
                <a:tc vMerge="1">
                  <a:txBody>
                    <a:bodyPr/>
                    <a:lstStyle/>
                    <a:p>
                      <a:endParaRPr lang="zh-CN" altLang="en-US"/>
                    </a:p>
                  </a:txBody>
                  <a:tcPr/>
                </a:tc>
                <a:tc>
                  <a:txBody>
                    <a:bodyPr/>
                    <a:lstStyle/>
                    <a:p>
                      <a:pPr algn="l" fontAlgn="ctr">
                        <a:lnSpc>
                          <a:spcPct val="150000"/>
                        </a:lnSpc>
                        <a:spcAft>
                          <a:spcPts val="0"/>
                        </a:spcAft>
                      </a:pP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7</a:t>
                      </a: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种：</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Bourne Shell/AWK/</a:t>
                      </a:r>
                      <a:r>
                        <a:rPr lang="en-US" sz="1050" b="0" kern="1200" dirty="0" err="1">
                          <a:effectLst/>
                          <a:latin typeface="微软雅黑" panose="020B0503020204020204" pitchFamily="34" charset="-122"/>
                          <a:ea typeface="微软雅黑" panose="020B0503020204020204" pitchFamily="34" charset="-122"/>
                          <a:cs typeface="Arial" panose="020B0604020202020204" pitchFamily="34" charset="0"/>
                        </a:rPr>
                        <a:t>VimScript</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kern="1200" dirty="0" err="1">
                          <a:effectLst/>
                          <a:latin typeface="微软雅黑" panose="020B0503020204020204" pitchFamily="34" charset="-122"/>
                          <a:ea typeface="微软雅黑" panose="020B0503020204020204" pitchFamily="34" charset="-122"/>
                          <a:cs typeface="Arial" panose="020B0604020202020204" pitchFamily="34" charset="0"/>
                        </a:rPr>
                        <a:t>Cmake</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kern="1200" dirty="0" err="1">
                          <a:effectLst/>
                          <a:latin typeface="微软雅黑" panose="020B0503020204020204" pitchFamily="34" charset="-122"/>
                          <a:ea typeface="微软雅黑" panose="020B0503020204020204" pitchFamily="34" charset="-122"/>
                          <a:cs typeface="Arial" panose="020B0604020202020204" pitchFamily="34" charset="0"/>
                        </a:rPr>
                        <a:t>Makefile</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kern="1200" dirty="0" err="1">
                          <a:effectLst/>
                          <a:latin typeface="微软雅黑" panose="020B0503020204020204" pitchFamily="34" charset="-122"/>
                          <a:ea typeface="微软雅黑" panose="020B0503020204020204" pitchFamily="34" charset="-122"/>
                          <a:cs typeface="Arial" panose="020B0604020202020204" pitchFamily="34" charset="0"/>
                        </a:rPr>
                        <a:t>Autoconf</a:t>
                      </a:r>
                      <a:r>
                        <a:rPr lang="en-US" sz="1050" b="0" kern="1200" dirty="0">
                          <a:effectLst/>
                          <a:latin typeface="微软雅黑" panose="020B0503020204020204" pitchFamily="34" charset="-122"/>
                          <a:ea typeface="微软雅黑" panose="020B0503020204020204" pitchFamily="34" charset="-122"/>
                          <a:cs typeface="Arial" panose="020B0604020202020204" pitchFamily="34" charset="0"/>
                        </a:rPr>
                        <a:t>/</a:t>
                      </a:r>
                      <a:r>
                        <a:rPr lang="en-US" sz="1050" b="0" kern="1200" dirty="0" err="1">
                          <a:effectLst/>
                          <a:latin typeface="微软雅黑" panose="020B0503020204020204" pitchFamily="34" charset="-122"/>
                          <a:ea typeface="微软雅黑" panose="020B0503020204020204" pitchFamily="34" charset="-122"/>
                          <a:cs typeface="Arial" panose="020B0604020202020204" pitchFamily="34" charset="0"/>
                        </a:rPr>
                        <a:t>LinkerScript</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3406155699"/>
                  </a:ext>
                </a:extLst>
              </a:tr>
              <a:tr h="458576">
                <a:tc>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自由使用</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ctr" fontAlgn="ctr">
                        <a:lnSpc>
                          <a:spcPct val="150000"/>
                        </a:lnSpc>
                        <a:spcAft>
                          <a:spcPts val="0"/>
                        </a:spcAft>
                      </a:pPr>
                      <a:r>
                        <a:rPr lang="zh-CN" sz="1050" b="0" kern="1200">
                          <a:effectLst/>
                          <a:latin typeface="微软雅黑" panose="020B0503020204020204" pitchFamily="34" charset="-122"/>
                          <a:ea typeface="微软雅黑" panose="020B0503020204020204" pitchFamily="34" charset="-122"/>
                          <a:cs typeface="Arial" panose="020B0604020202020204" pitchFamily="34" charset="0"/>
                        </a:rPr>
                        <a:t>主力业务</a:t>
                      </a:r>
                      <a:endParaRPr lang="zh-CN" sz="1000" b="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en-US" altLang="zh-CN" sz="1050" b="0" kern="1200" dirty="0" smtClean="0">
                          <a:effectLst/>
                          <a:latin typeface="微软雅黑" panose="020B0503020204020204" pitchFamily="34" charset="-122"/>
                          <a:ea typeface="微软雅黑" panose="020B0503020204020204" pitchFamily="34" charset="-122"/>
                          <a:cs typeface="Arial" panose="020B0604020202020204" pitchFamily="34" charset="0"/>
                        </a:rPr>
                        <a:t>8</a:t>
                      </a:r>
                      <a:r>
                        <a:rPr lang="zh-CN" sz="1050" b="0" kern="1200" dirty="0" smtClean="0">
                          <a:effectLst/>
                          <a:latin typeface="微软雅黑" panose="020B0503020204020204" pitchFamily="34" charset="-122"/>
                          <a:ea typeface="微软雅黑" panose="020B0503020204020204" pitchFamily="34" charset="-122"/>
                          <a:cs typeface="Arial" panose="020B0604020202020204" pitchFamily="34" charset="0"/>
                        </a:rPr>
                        <a:t>种：</a:t>
                      </a:r>
                      <a:r>
                        <a:rPr lang="en-US" altLang="zh-CN" sz="1050" b="0" kern="1200" dirty="0" smtClean="0">
                          <a:effectLst/>
                          <a:latin typeface="微软雅黑" panose="020B0503020204020204" pitchFamily="34" charset="-122"/>
                          <a:ea typeface="微软雅黑" panose="020B0503020204020204" pitchFamily="34" charset="-122"/>
                          <a:cs typeface="Arial" panose="020B0604020202020204" pitchFamily="34" charset="0"/>
                        </a:rPr>
                        <a:t>C/C++/JavaScript/Python/Rust/Java/</a:t>
                      </a:r>
                      <a:r>
                        <a:rPr lang="en-US" altLang="zh-CN" sz="1050" b="0" kern="1200" dirty="0" err="1" smtClean="0">
                          <a:effectLst/>
                          <a:latin typeface="微软雅黑" panose="020B0503020204020204" pitchFamily="34" charset="-122"/>
                          <a:ea typeface="微软雅黑" panose="020B0503020204020204" pitchFamily="34" charset="-122"/>
                          <a:cs typeface="Arial" panose="020B0604020202020204" pitchFamily="34" charset="0"/>
                        </a:rPr>
                        <a:t>dockfile</a:t>
                      </a:r>
                      <a:r>
                        <a:rPr lang="en-US" altLang="zh-CN" sz="1050" b="0" kern="1200" dirty="0" smtClean="0">
                          <a:effectLst/>
                          <a:latin typeface="微软雅黑" panose="020B0503020204020204" pitchFamily="34" charset="-122"/>
                          <a:ea typeface="微软雅黑" panose="020B0503020204020204" pitchFamily="34" charset="-122"/>
                          <a:cs typeface="Arial" panose="020B0604020202020204" pitchFamily="34" charset="0"/>
                        </a:rPr>
                        <a:t>/</a:t>
                      </a:r>
                      <a:r>
                        <a:rPr lang="en-US" sz="1050" b="0" kern="1200" dirty="0" smtClean="0">
                          <a:effectLst/>
                          <a:latin typeface="微软雅黑" panose="020B0503020204020204" pitchFamily="34" charset="-122"/>
                          <a:ea typeface="微软雅黑" panose="020B0503020204020204" pitchFamily="34" charset="-122"/>
                          <a:cs typeface="Arial" panose="020B0604020202020204" pitchFamily="34" charset="0"/>
                        </a:rPr>
                        <a:t>Go/SQL</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1149" marR="11149" marT="11149" marB="11149"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tc>
                  <a:txBody>
                    <a:bodyPr/>
                    <a:lstStyle/>
                    <a:p>
                      <a:pPr algn="l" fontAlgn="ctr">
                        <a:lnSpc>
                          <a:spcPct val="150000"/>
                        </a:lnSpc>
                        <a:spcAft>
                          <a:spcPts val="0"/>
                        </a:spcAft>
                      </a:pPr>
                      <a:r>
                        <a:rPr lang="zh-CN" sz="1050" b="0" kern="1200" dirty="0">
                          <a:effectLst/>
                          <a:latin typeface="微软雅黑" panose="020B0503020204020204" pitchFamily="34" charset="-122"/>
                          <a:ea typeface="微软雅黑" panose="020B0503020204020204" pitchFamily="34" charset="-122"/>
                          <a:cs typeface="Arial" panose="020B0604020202020204" pitchFamily="34" charset="0"/>
                        </a:rPr>
                        <a:t>不受限，自由使用</a:t>
                      </a:r>
                      <a:endParaRPr lang="zh-CN" sz="1000" b="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tcPr>
                </a:tc>
                <a:extLst>
                  <a:ext uri="{0D108BD9-81ED-4DB2-BD59-A6C34878D82A}">
                    <a16:rowId xmlns="" xmlns:a16="http://schemas.microsoft.com/office/drawing/2014/main" val="93200448"/>
                  </a:ext>
                </a:extLst>
              </a:tr>
            </a:tbl>
          </a:graphicData>
        </a:graphic>
      </p:graphicFrame>
      <p:sp>
        <p:nvSpPr>
          <p:cNvPr id="3" name="标题 1">
            <a:extLst>
              <a:ext uri="{FF2B5EF4-FFF2-40B4-BE49-F238E27FC236}">
                <a16:creationId xmlns="" xmlns:a16="http://schemas.microsoft.com/office/drawing/2014/main" id="{8E405DA5-8E63-4A66-9DAA-EBA1E59B64ED}"/>
              </a:ext>
            </a:extLst>
          </p:cNvPr>
          <p:cNvSpPr txBox="1">
            <a:spLocks/>
          </p:cNvSpPr>
          <p:nvPr/>
        </p:nvSpPr>
        <p:spPr>
          <a:xfrm>
            <a:off x="138907" y="119253"/>
            <a:ext cx="10657184" cy="501435"/>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0 </a:t>
            </a:r>
            <a:r>
              <a:rPr lang="zh-CN" altLang="en-US" sz="2400" dirty="0"/>
              <a:t>开源三方件引入要求</a:t>
            </a:r>
            <a:r>
              <a:rPr lang="en-US" altLang="zh-CN" sz="2400" dirty="0"/>
              <a:t>-</a:t>
            </a:r>
            <a:r>
              <a:rPr lang="zh-CN" altLang="en-US" sz="2400" dirty="0"/>
              <a:t>编程语言</a:t>
            </a:r>
            <a:endParaRPr lang="en-US" altLang="zh-CN" sz="2400" dirty="0"/>
          </a:p>
        </p:txBody>
      </p:sp>
      <p:sp>
        <p:nvSpPr>
          <p:cNvPr id="4" name="矩形 3">
            <a:extLst>
              <a:ext uri="{FF2B5EF4-FFF2-40B4-BE49-F238E27FC236}">
                <a16:creationId xmlns="" xmlns:a16="http://schemas.microsoft.com/office/drawing/2014/main" id="{8110FA2D-B738-4B9E-A68E-A6B8265E632D}"/>
              </a:ext>
            </a:extLst>
          </p:cNvPr>
          <p:cNvSpPr/>
          <p:nvPr/>
        </p:nvSpPr>
        <p:spPr bwMode="auto">
          <a:xfrm>
            <a:off x="511871" y="620688"/>
            <a:ext cx="2808311" cy="445436"/>
          </a:xfrm>
          <a:prstGeom prst="rect">
            <a:avLst/>
          </a:prstGeom>
          <a:noFill/>
          <a:ln>
            <a:solidFill>
              <a:schemeClr val="tx1"/>
            </a:solidFill>
            <a:prstDash val="dashDo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b="1" dirty="0">
                <a:latin typeface="微软雅黑" panose="020B0503020204020204" pitchFamily="34" charset="-122"/>
                <a:ea typeface="微软雅黑" panose="020B0503020204020204" pitchFamily="34" charset="-122"/>
              </a:rPr>
              <a:t>编程语言的引入策略及管控要求如下：</a:t>
            </a:r>
            <a:endParaRPr kumimoji="0" lang="zh-CN" altLang="en-US" sz="1100" i="0" u="none" strike="noStrike" cap="none" normalizeH="0" baseline="0" dirty="0">
              <a:ln>
                <a:noFill/>
              </a:ln>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6260117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 </a:t>
            </a:r>
            <a:r>
              <a:rPr lang="zh-CN" altLang="en-US" sz="2400" dirty="0"/>
              <a:t>开源三方件引入选型评估勾勾</a:t>
            </a:r>
            <a:r>
              <a:rPr lang="zh-CN" altLang="en-US" sz="2400" dirty="0" smtClean="0"/>
              <a:t>表</a:t>
            </a:r>
            <a:endParaRPr lang="en-US" altLang="zh-CN" sz="2400" dirty="0"/>
          </a:p>
        </p:txBody>
      </p:sp>
      <p:graphicFrame>
        <p:nvGraphicFramePr>
          <p:cNvPr id="3" name="表格 2"/>
          <p:cNvGraphicFramePr>
            <a:graphicFrameLocks noGrp="1"/>
          </p:cNvGraphicFramePr>
          <p:nvPr>
            <p:extLst>
              <p:ext uri="{D42A27DB-BD31-4B8C-83A1-F6EECF244321}">
                <p14:modId xmlns:p14="http://schemas.microsoft.com/office/powerpoint/2010/main" val="1499831400"/>
              </p:ext>
            </p:extLst>
          </p:nvPr>
        </p:nvGraphicFramePr>
        <p:xfrm>
          <a:off x="170920" y="764704"/>
          <a:ext cx="11901744" cy="3863553"/>
        </p:xfrm>
        <a:graphic>
          <a:graphicData uri="http://schemas.openxmlformats.org/drawingml/2006/table">
            <a:tbl>
              <a:tblPr/>
              <a:tblGrid>
                <a:gridCol w="2468696">
                  <a:extLst>
                    <a:ext uri="{9D8B030D-6E8A-4147-A177-3AD203B41FA5}">
                      <a16:colId xmlns="" xmlns:a16="http://schemas.microsoft.com/office/drawing/2014/main" val="20000"/>
                    </a:ext>
                  </a:extLst>
                </a:gridCol>
                <a:gridCol w="2520280">
                  <a:extLst>
                    <a:ext uri="{9D8B030D-6E8A-4147-A177-3AD203B41FA5}">
                      <a16:colId xmlns="" xmlns:a16="http://schemas.microsoft.com/office/drawing/2014/main" val="20001"/>
                    </a:ext>
                  </a:extLst>
                </a:gridCol>
                <a:gridCol w="2448272">
                  <a:extLst>
                    <a:ext uri="{9D8B030D-6E8A-4147-A177-3AD203B41FA5}">
                      <a16:colId xmlns="" xmlns:a16="http://schemas.microsoft.com/office/drawing/2014/main" val="20002"/>
                    </a:ext>
                  </a:extLst>
                </a:gridCol>
                <a:gridCol w="1191736">
                  <a:extLst>
                    <a:ext uri="{9D8B030D-6E8A-4147-A177-3AD203B41FA5}">
                      <a16:colId xmlns="" xmlns:a16="http://schemas.microsoft.com/office/drawing/2014/main" val="20003"/>
                    </a:ext>
                  </a:extLst>
                </a:gridCol>
                <a:gridCol w="1087024">
                  <a:extLst>
                    <a:ext uri="{9D8B030D-6E8A-4147-A177-3AD203B41FA5}">
                      <a16:colId xmlns="" xmlns:a16="http://schemas.microsoft.com/office/drawing/2014/main" val="20004"/>
                    </a:ext>
                  </a:extLst>
                </a:gridCol>
                <a:gridCol w="2185736">
                  <a:extLst>
                    <a:ext uri="{9D8B030D-6E8A-4147-A177-3AD203B41FA5}">
                      <a16:colId xmlns="" xmlns:a16="http://schemas.microsoft.com/office/drawing/2014/main" val="20005"/>
                    </a:ext>
                  </a:extLst>
                </a:gridCol>
              </a:tblGrid>
              <a:tr h="177620">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维度</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子维度</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二级子维度</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分析覆盖情况</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是否满足要求</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1000" b="1" i="0" u="none" strike="noStrike" dirty="0">
                          <a:solidFill>
                            <a:srgbClr val="000000"/>
                          </a:solidFill>
                          <a:effectLst/>
                          <a:latin typeface="微软雅黑" panose="020B0503020204020204" pitchFamily="34" charset="-122"/>
                          <a:ea typeface="微软雅黑" panose="020B0503020204020204" pitchFamily="34" charset="-122"/>
                        </a:rPr>
                        <a:t>应对措施</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 xmlns:a16="http://schemas.microsoft.com/office/drawing/2014/main" val="10000"/>
                  </a:ext>
                </a:extLst>
              </a:tr>
              <a:tr h="355239">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为产品必须，且</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经过</a:t>
                      </a: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XXX-SIG</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技术评审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77620">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可获得性分析（管控风险分析）</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无可获得性风险</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55239">
                <a:tc>
                  <a:txBody>
                    <a:bodyPr/>
                    <a:lstStyle/>
                    <a:p>
                      <a:pPr algn="ctr" fontAlgn="ctr"/>
                      <a:r>
                        <a:rPr lang="en-US" sz="1000" b="0" i="0" u="none" strike="noStrike">
                          <a:solidFill>
                            <a:srgbClr val="000000"/>
                          </a:solidFill>
                          <a:effectLst/>
                          <a:latin typeface="微软雅黑" panose="020B0503020204020204" pitchFamily="34" charset="-122"/>
                          <a:ea typeface="微软雅黑" panose="020B0503020204020204" pitchFamily="34" charset="-122"/>
                        </a:rPr>
                        <a:t>license</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友好性分析</a:t>
                      </a:r>
                      <a:br>
                        <a:rPr lang="zh-CN" altLang="en-US" sz="1000" b="0" i="0" u="none" strike="noStrike">
                          <a:solidFill>
                            <a:srgbClr val="000000"/>
                          </a:solidFill>
                          <a:effectLst/>
                          <a:latin typeface="微软雅黑" panose="020B0503020204020204" pitchFamily="34" charset="-122"/>
                          <a:ea typeface="微软雅黑" panose="020B0503020204020204" pitchFamily="34" charset="-122"/>
                        </a:rPr>
                      </a:b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（含被动依赖、文件级</a:t>
                      </a:r>
                      <a:r>
                        <a:rPr lang="en-US" sz="1000" b="0" i="0" u="none" strike="noStrike">
                          <a:solidFill>
                            <a:srgbClr val="000000"/>
                          </a:solidFill>
                          <a:effectLst/>
                          <a:latin typeface="微软雅黑" panose="020B0503020204020204" pitchFamily="34" charset="-122"/>
                          <a:ea typeface="微软雅黑" panose="020B0503020204020204" pitchFamily="34" charset="-122"/>
                        </a:rPr>
                        <a:t>license）</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不涉及高危</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license</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a:t>
                      </a:r>
                      <a:r>
                        <a:rPr lang="en-US" altLang="zh-CN" sz="700" b="0" i="0" u="none" strike="noStrike" dirty="0" smtClean="0">
                          <a:solidFill>
                            <a:srgbClr val="000000"/>
                          </a:solidFill>
                          <a:effectLst/>
                          <a:latin typeface="微软雅黑" panose="020B0503020204020204" pitchFamily="34" charset="-122"/>
                          <a:ea typeface="微软雅黑" panose="020B0503020204020204" pitchFamily="34" charset="-122"/>
                        </a:rPr>
                        <a:t>GPL/LGPL/AGPL </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V2</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700" b="0" i="0" u="none" strike="noStrike" dirty="0">
                        <a:solidFill>
                          <a:srgbClr val="000000"/>
                        </a:solidFill>
                        <a:effectLst/>
                        <a:latin typeface="微软雅黑" panose="020B0503020204020204" pitchFamily="34" charset="-122"/>
                        <a:ea typeface="微软雅黑" panose="020B0503020204020204" pitchFamily="34" charset="-122"/>
                      </a:endParaRPr>
                    </a:p>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不友好</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license </a:t>
                      </a:r>
                      <a:r>
                        <a:rPr lang="en-US" altLang="zh-CN" sz="700" b="0" i="0" u="none" strike="noStrike" dirty="0" smtClean="0">
                          <a:solidFill>
                            <a:srgbClr val="000000"/>
                          </a:solidFill>
                          <a:effectLst/>
                          <a:latin typeface="微软雅黑" panose="020B0503020204020204" pitchFamily="34" charset="-122"/>
                          <a:ea typeface="微软雅黑" panose="020B0503020204020204" pitchFamily="34" charset="-122"/>
                        </a:rPr>
                        <a:t>(GPL V3</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类</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77620">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涉及编程语言分析</a:t>
                      </a:r>
                      <a:b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（含依赖软件）</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禁用编程语言已替代</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77620">
                <a:tc rowSpan="2">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相似功能开源软件背调</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公司内版本火车内已有软件背调</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177620">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业界涉及软件背调</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177620">
                <a:tc rowSpan="8">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基于背调结果的开源软件关键能力对比</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基本成分对比</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无致命、严重漏洞遗漏</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17762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社区健壮性好</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17762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功能性能完善度</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17762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软件代码量</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产品使用代码量</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177620">
                <a:tc vMerge="1">
                  <a:txBody>
                    <a:bodyPr/>
                    <a:lstStyle/>
                    <a:p>
                      <a:endParaRPr lang="zh-CN" altLang="en-US"/>
                    </a:p>
                  </a:txBody>
                  <a:tcPr/>
                </a:tc>
                <a:tc rowSpan="3">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连续性成分对比</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主导公司</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社区</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17762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软件级别非</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Baby</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级</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177620">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市场占比</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177620">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网络安全</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对比</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无接口暴露、敏感信息等网络安全风险</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177620">
                <a:tc rowSpan="3">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依赖软件整体情况分析</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依赖软件数量</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177620">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不存在社区已</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EOL</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软件</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177620">
                <a:tc vMerge="1">
                  <a:txBody>
                    <a:bodyPr/>
                    <a:lstStyle/>
                    <a:p>
                      <a:endParaRPr lang="zh-CN" altLang="en-US"/>
                    </a:p>
                  </a:txBody>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无致命、严重漏洞遗漏</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2"/>
                  </a:ext>
                </a:extLst>
              </a:tr>
              <a:tr h="177620">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自维护</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自研替代能力构建</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规划（参见附录）</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策略、计划、责任人</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355" marR="6355" marT="6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6"/>
                  </a:ext>
                </a:extLst>
              </a:tr>
            </a:tbl>
          </a:graphicData>
        </a:graphic>
      </p:graphicFrame>
    </p:spTree>
    <p:custDataLst>
      <p:tags r:id="rId1"/>
    </p:custDataLst>
    <p:extLst>
      <p:ext uri="{BB962C8B-B14F-4D97-AF65-F5344CB8AC3E}">
        <p14:creationId xmlns:p14="http://schemas.microsoft.com/office/powerpoint/2010/main" val="151701806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87619" y="260648"/>
            <a:ext cx="10176933" cy="871537"/>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mtClean="0">
                <a:latin typeface="微软雅黑" panose="020B0503020204020204" pitchFamily="34" charset="-122"/>
              </a:rPr>
              <a:t>目录</a:t>
            </a:r>
            <a:endParaRPr lang="zh-CN" altLang="en-US" dirty="0">
              <a:latin typeface="微软雅黑" panose="020B0503020204020204" pitchFamily="34" charset="-122"/>
            </a:endParaRPr>
          </a:p>
        </p:txBody>
      </p:sp>
      <p:sp>
        <p:nvSpPr>
          <p:cNvPr id="3" name="Rectangle 3"/>
          <p:cNvSpPr txBox="1">
            <a:spLocks noChangeArrowheads="1"/>
          </p:cNvSpPr>
          <p:nvPr/>
        </p:nvSpPr>
        <p:spPr>
          <a:xfrm>
            <a:off x="2783632" y="1340768"/>
            <a:ext cx="6696744" cy="345638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开源三方件引入要求</a:t>
            </a:r>
            <a:endParaRPr lang="en-US" altLang="zh-CN" smtClean="0">
              <a:latin typeface="微软雅黑" panose="020B0503020204020204" pitchFamily="34" charset="-122"/>
            </a:endParaRPr>
          </a:p>
          <a:p>
            <a:pPr>
              <a:lnSpc>
                <a:spcPct val="200000"/>
              </a:lnSpc>
            </a:pPr>
            <a:r>
              <a:rPr lang="zh-CN" altLang="en-US" smtClean="0">
                <a:solidFill>
                  <a:srgbClr val="990000"/>
                </a:solidFill>
                <a:latin typeface="微软雅黑" panose="020B0503020204020204" pitchFamily="34" charset="-122"/>
              </a:rPr>
              <a:t>需求背景</a:t>
            </a:r>
            <a:endParaRPr lang="en-US" altLang="zh-CN" smtClean="0">
              <a:solidFill>
                <a:srgbClr val="990000"/>
              </a:solidFill>
              <a:latin typeface="微软雅黑" panose="020B0503020204020204" pitchFamily="34" charset="-122"/>
            </a:endParaRPr>
          </a:p>
          <a:p>
            <a:pPr>
              <a:lnSpc>
                <a:spcPct val="200000"/>
              </a:lnSpc>
            </a:pPr>
            <a:r>
              <a:rPr lang="zh-CN" altLang="en-US" smtClean="0">
                <a:latin typeface="微软雅黑" panose="020B0503020204020204" pitchFamily="34" charset="-122"/>
              </a:rPr>
              <a:t>开源选型分析</a:t>
            </a:r>
            <a:endParaRPr lang="en-US" altLang="zh-CN" smtClean="0">
              <a:latin typeface="微软雅黑" panose="020B0503020204020204" pitchFamily="34" charset="-122"/>
            </a:endParaRPr>
          </a:p>
          <a:p>
            <a:pPr>
              <a:lnSpc>
                <a:spcPct val="200000"/>
              </a:lnSpc>
            </a:pPr>
            <a:r>
              <a:rPr lang="zh-CN" altLang="en-US" smtClean="0">
                <a:latin typeface="微软雅黑" panose="020B0503020204020204" pitchFamily="34" charset="-122"/>
              </a:rPr>
              <a:t>决策建议</a:t>
            </a:r>
            <a:endParaRPr lang="en-US" altLang="zh-CN" smtClean="0">
              <a:latin typeface="微软雅黑" panose="020B0503020204020204" pitchFamily="34" charset="-122"/>
            </a:endParaRPr>
          </a:p>
          <a:p>
            <a:pPr>
              <a:lnSpc>
                <a:spcPct val="200000"/>
              </a:lnSpc>
              <a:buFont typeface="Arial" panose="020B0604020202020204" pitchFamily="34" charset="0"/>
              <a:buNone/>
            </a:pPr>
            <a:endParaRPr lang="zh-CN" altLang="en-US" dirty="0">
              <a:latin typeface="微软雅黑" panose="020B0503020204020204" pitchFamily="34" charset="-122"/>
            </a:endParaRPr>
          </a:p>
        </p:txBody>
      </p:sp>
    </p:spTree>
    <p:custDataLst>
      <p:tags r:id="rId1"/>
    </p:custDataLst>
    <p:extLst>
      <p:ext uri="{BB962C8B-B14F-4D97-AF65-F5344CB8AC3E}">
        <p14:creationId xmlns:p14="http://schemas.microsoft.com/office/powerpoint/2010/main" val="224819023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1"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2"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3"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4"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5"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6"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7" name="标题 1"/>
          <p:cNvSpPr txBox="1">
            <a:spLocks/>
          </p:cNvSpPr>
          <p:nvPr/>
        </p:nvSpPr>
        <p:spPr>
          <a:xfrm>
            <a:off x="138907" y="119253"/>
            <a:ext cx="10657184"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1.1 </a:t>
            </a:r>
            <a:r>
              <a:rPr kumimoji="0" lang="zh-CN" altLang="en-US"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需求背景</a:t>
            </a:r>
            <a:r>
              <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a:t>
            </a:r>
            <a:r>
              <a:rPr kumimoji="0" lang="zh-CN" altLang="en-US"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开源软件引入原因</a:t>
            </a:r>
            <a:endPar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endParaRPr>
          </a:p>
        </p:txBody>
      </p:sp>
      <p:sp>
        <p:nvSpPr>
          <p:cNvPr id="68" name="Freeform 5"/>
          <p:cNvSpPr>
            <a:spLocks/>
          </p:cNvSpPr>
          <p:nvPr/>
        </p:nvSpPr>
        <p:spPr bwMode="auto">
          <a:xfrm>
            <a:off x="4513412" y="1560418"/>
            <a:ext cx="2743476" cy="2444646"/>
          </a:xfrm>
          <a:custGeom>
            <a:avLst/>
            <a:gdLst>
              <a:gd name="T0" fmla="*/ 544 w 4354"/>
              <a:gd name="T1" fmla="*/ 4823 h 4823"/>
              <a:gd name="T2" fmla="*/ 3810 w 4354"/>
              <a:gd name="T3" fmla="*/ 4823 h 4823"/>
              <a:gd name="T4" fmla="*/ 4354 w 4354"/>
              <a:gd name="T5" fmla="*/ 4279 h 4823"/>
              <a:gd name="T6" fmla="*/ 4354 w 4354"/>
              <a:gd name="T7" fmla="*/ 0 h 4823"/>
              <a:gd name="T8" fmla="*/ 0 w 4354"/>
              <a:gd name="T9" fmla="*/ 0 h 4823"/>
              <a:gd name="T10" fmla="*/ 0 w 4354"/>
              <a:gd name="T11" fmla="*/ 4279 h 4823"/>
              <a:gd name="T12" fmla="*/ 544 w 4354"/>
              <a:gd name="T13" fmla="*/ 4823 h 4823"/>
            </a:gdLst>
            <a:ahLst/>
            <a:cxnLst>
              <a:cxn ang="0">
                <a:pos x="T0" y="T1"/>
              </a:cxn>
              <a:cxn ang="0">
                <a:pos x="T2" y="T3"/>
              </a:cxn>
              <a:cxn ang="0">
                <a:pos x="T4" y="T5"/>
              </a:cxn>
              <a:cxn ang="0">
                <a:pos x="T6" y="T7"/>
              </a:cxn>
              <a:cxn ang="0">
                <a:pos x="T8" y="T9"/>
              </a:cxn>
              <a:cxn ang="0">
                <a:pos x="T10" y="T11"/>
              </a:cxn>
              <a:cxn ang="0">
                <a:pos x="T12" y="T13"/>
              </a:cxn>
            </a:cxnLst>
            <a:rect l="0" t="0" r="r" b="b"/>
            <a:pathLst>
              <a:path w="4354" h="4823">
                <a:moveTo>
                  <a:pt x="544" y="4823"/>
                </a:moveTo>
                <a:lnTo>
                  <a:pt x="3810" y="4823"/>
                </a:lnTo>
                <a:cubicBezTo>
                  <a:pt x="4111" y="4823"/>
                  <a:pt x="4354" y="4579"/>
                  <a:pt x="4354" y="4279"/>
                </a:cubicBezTo>
                <a:lnTo>
                  <a:pt x="4354" y="0"/>
                </a:lnTo>
                <a:lnTo>
                  <a:pt x="0" y="0"/>
                </a:lnTo>
                <a:lnTo>
                  <a:pt x="0" y="4279"/>
                </a:lnTo>
                <a:cubicBezTo>
                  <a:pt x="0" y="4579"/>
                  <a:pt x="244" y="4823"/>
                  <a:pt x="544" y="4823"/>
                </a:cubicBezTo>
                <a:close/>
              </a:path>
            </a:pathLst>
          </a:custGeom>
          <a:solidFill>
            <a:srgbClr val="FFFFFF"/>
          </a:solidFill>
          <a:ln w="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69" name="Freeform 8"/>
          <p:cNvSpPr>
            <a:spLocks noEditPoints="1"/>
          </p:cNvSpPr>
          <p:nvPr/>
        </p:nvSpPr>
        <p:spPr bwMode="auto">
          <a:xfrm>
            <a:off x="4511824" y="1238849"/>
            <a:ext cx="2745064" cy="325438"/>
          </a:xfrm>
          <a:custGeom>
            <a:avLst/>
            <a:gdLst>
              <a:gd name="T0" fmla="*/ 2177 w 4354"/>
              <a:gd name="T1" fmla="*/ 478 h 478"/>
              <a:gd name="T2" fmla="*/ 0 w 4354"/>
              <a:gd name="T3" fmla="*/ 478 h 478"/>
              <a:gd name="T4" fmla="*/ 478 w 4354"/>
              <a:gd name="T5" fmla="*/ 0 h 478"/>
              <a:gd name="T6" fmla="*/ 2177 w 4354"/>
              <a:gd name="T7" fmla="*/ 0 h 478"/>
              <a:gd name="T8" fmla="*/ 2177 w 4354"/>
              <a:gd name="T9" fmla="*/ 478 h 478"/>
              <a:gd name="T10" fmla="*/ 4354 w 4354"/>
              <a:gd name="T11" fmla="*/ 478 h 478"/>
              <a:gd name="T12" fmla="*/ 3876 w 4354"/>
              <a:gd name="T13" fmla="*/ 0 h 478"/>
              <a:gd name="T14" fmla="*/ 2177 w 435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4" h="478">
                <a:moveTo>
                  <a:pt x="2177" y="478"/>
                </a:moveTo>
                <a:lnTo>
                  <a:pt x="0" y="478"/>
                </a:lnTo>
                <a:cubicBezTo>
                  <a:pt x="0" y="214"/>
                  <a:pt x="214" y="0"/>
                  <a:pt x="478" y="0"/>
                </a:cubicBezTo>
                <a:lnTo>
                  <a:pt x="2177" y="0"/>
                </a:lnTo>
                <a:moveTo>
                  <a:pt x="2177" y="478"/>
                </a:moveTo>
                <a:lnTo>
                  <a:pt x="4354" y="478"/>
                </a:lnTo>
                <a:cubicBezTo>
                  <a:pt x="4354" y="214"/>
                  <a:pt x="4140" y="0"/>
                  <a:pt x="3876" y="0"/>
                </a:cubicBezTo>
                <a:lnTo>
                  <a:pt x="2177" y="0"/>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0" name="Rectangle 9"/>
          <p:cNvSpPr>
            <a:spLocks noChangeArrowheads="1"/>
          </p:cNvSpPr>
          <p:nvPr/>
        </p:nvSpPr>
        <p:spPr bwMode="auto">
          <a:xfrm>
            <a:off x="5292874" y="1266729"/>
            <a:ext cx="34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400" b="1" dirty="0" err="1">
                <a:solidFill>
                  <a:srgbClr val="000000"/>
                </a:solidFill>
                <a:latin typeface="微软雅黑" panose="020B0503020204020204" pitchFamily="34" charset="-122"/>
              </a:rPr>
              <a:t>中间件</a:t>
            </a:r>
            <a:endParaRPr lang="en-US" altLang="en-US" dirty="0">
              <a:solidFill>
                <a:srgbClr val="000000"/>
              </a:solidFill>
              <a:ea typeface="宋体" pitchFamily="2" charset="-122"/>
            </a:endParaRPr>
          </a:p>
        </p:txBody>
      </p:sp>
      <p:sp>
        <p:nvSpPr>
          <p:cNvPr id="71" name="Rectangle 11"/>
          <p:cNvSpPr>
            <a:spLocks noChangeArrowheads="1"/>
          </p:cNvSpPr>
          <p:nvPr/>
        </p:nvSpPr>
        <p:spPr bwMode="auto">
          <a:xfrm>
            <a:off x="5869137" y="1266729"/>
            <a:ext cx="3173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zh-CN" sz="1400" b="1" dirty="0">
                <a:solidFill>
                  <a:srgbClr val="000000"/>
                </a:solidFill>
                <a:latin typeface="微软雅黑" panose="020B0503020204020204" pitchFamily="34" charset="-122"/>
              </a:rPr>
              <a:t>xxx</a:t>
            </a:r>
            <a:endParaRPr lang="en-US" altLang="en-US" dirty="0">
              <a:solidFill>
                <a:srgbClr val="000000"/>
              </a:solidFill>
              <a:ea typeface="宋体" pitchFamily="2" charset="-122"/>
            </a:endParaRPr>
          </a:p>
        </p:txBody>
      </p:sp>
      <p:sp>
        <p:nvSpPr>
          <p:cNvPr id="72" name="Rectangle 12"/>
          <p:cNvSpPr>
            <a:spLocks noChangeArrowheads="1"/>
          </p:cNvSpPr>
          <p:nvPr/>
        </p:nvSpPr>
        <p:spPr bwMode="auto">
          <a:xfrm>
            <a:off x="6367612" y="1266729"/>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400" b="1">
                <a:solidFill>
                  <a:srgbClr val="000000"/>
                </a:solidFill>
                <a:latin typeface="微软雅黑" panose="020B0503020204020204" pitchFamily="34" charset="-122"/>
              </a:rPr>
              <a:t>服务</a:t>
            </a:r>
            <a:endParaRPr lang="en-US" altLang="en-US">
              <a:solidFill>
                <a:srgbClr val="000000"/>
              </a:solidFill>
              <a:ea typeface="宋体" pitchFamily="2" charset="-122"/>
            </a:endParaRPr>
          </a:p>
        </p:txBody>
      </p:sp>
      <p:sp>
        <p:nvSpPr>
          <p:cNvPr id="73" name="Freeform 95"/>
          <p:cNvSpPr>
            <a:spLocks/>
          </p:cNvSpPr>
          <p:nvPr/>
        </p:nvSpPr>
        <p:spPr bwMode="auto">
          <a:xfrm>
            <a:off x="641391" y="2006962"/>
            <a:ext cx="3641711" cy="1549400"/>
          </a:xfrm>
          <a:custGeom>
            <a:avLst/>
            <a:gdLst>
              <a:gd name="T0" fmla="*/ 182 w 2601"/>
              <a:gd name="T1" fmla="*/ 2268 h 2268"/>
              <a:gd name="T2" fmla="*/ 2419 w 2601"/>
              <a:gd name="T3" fmla="*/ 2268 h 2268"/>
              <a:gd name="T4" fmla="*/ 2601 w 2601"/>
              <a:gd name="T5" fmla="*/ 2087 h 2268"/>
              <a:gd name="T6" fmla="*/ 2601 w 2601"/>
              <a:gd name="T7" fmla="*/ 182 h 2268"/>
              <a:gd name="T8" fmla="*/ 2419 w 2601"/>
              <a:gd name="T9" fmla="*/ 0 h 2268"/>
              <a:gd name="T10" fmla="*/ 182 w 2601"/>
              <a:gd name="T11" fmla="*/ 0 h 2268"/>
              <a:gd name="T12" fmla="*/ 0 w 2601"/>
              <a:gd name="T13" fmla="*/ 182 h 2268"/>
              <a:gd name="T14" fmla="*/ 0 w 2601"/>
              <a:gd name="T15" fmla="*/ 2087 h 2268"/>
              <a:gd name="T16" fmla="*/ 182 w 2601"/>
              <a:gd name="T17"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1" h="2268">
                <a:moveTo>
                  <a:pt x="182" y="2268"/>
                </a:moveTo>
                <a:lnTo>
                  <a:pt x="2419" y="2268"/>
                </a:lnTo>
                <a:cubicBezTo>
                  <a:pt x="2520" y="2268"/>
                  <a:pt x="2601" y="2187"/>
                  <a:pt x="2601" y="2087"/>
                </a:cubicBezTo>
                <a:lnTo>
                  <a:pt x="2601" y="182"/>
                </a:lnTo>
                <a:cubicBezTo>
                  <a:pt x="2601" y="82"/>
                  <a:pt x="2520" y="0"/>
                  <a:pt x="2419" y="0"/>
                </a:cubicBezTo>
                <a:lnTo>
                  <a:pt x="182" y="0"/>
                </a:lnTo>
                <a:cubicBezTo>
                  <a:pt x="82" y="0"/>
                  <a:pt x="0" y="82"/>
                  <a:pt x="0" y="182"/>
                </a:cubicBezTo>
                <a:lnTo>
                  <a:pt x="0" y="2087"/>
                </a:lnTo>
                <a:cubicBezTo>
                  <a:pt x="0" y="2187"/>
                  <a:pt x="82" y="2268"/>
                  <a:pt x="182" y="2268"/>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4" name="Freeform 96"/>
          <p:cNvSpPr>
            <a:spLocks/>
          </p:cNvSpPr>
          <p:nvPr/>
        </p:nvSpPr>
        <p:spPr bwMode="auto">
          <a:xfrm>
            <a:off x="641392" y="2006962"/>
            <a:ext cx="1776412" cy="1549400"/>
          </a:xfrm>
          <a:custGeom>
            <a:avLst/>
            <a:gdLst>
              <a:gd name="T0" fmla="*/ 182 w 2601"/>
              <a:gd name="T1" fmla="*/ 2268 h 2268"/>
              <a:gd name="T2" fmla="*/ 2419 w 2601"/>
              <a:gd name="T3" fmla="*/ 2268 h 2268"/>
              <a:gd name="T4" fmla="*/ 2601 w 2601"/>
              <a:gd name="T5" fmla="*/ 2087 h 2268"/>
              <a:gd name="T6" fmla="*/ 2601 w 2601"/>
              <a:gd name="T7" fmla="*/ 182 h 2268"/>
              <a:gd name="T8" fmla="*/ 2419 w 2601"/>
              <a:gd name="T9" fmla="*/ 0 h 2268"/>
              <a:gd name="T10" fmla="*/ 182 w 2601"/>
              <a:gd name="T11" fmla="*/ 0 h 2268"/>
              <a:gd name="T12" fmla="*/ 0 w 2601"/>
              <a:gd name="T13" fmla="*/ 182 h 2268"/>
              <a:gd name="T14" fmla="*/ 0 w 2601"/>
              <a:gd name="T15" fmla="*/ 2087 h 2268"/>
              <a:gd name="T16" fmla="*/ 182 w 2601"/>
              <a:gd name="T17"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1" h="2268">
                <a:moveTo>
                  <a:pt x="182" y="2268"/>
                </a:moveTo>
                <a:lnTo>
                  <a:pt x="2419" y="2268"/>
                </a:lnTo>
                <a:cubicBezTo>
                  <a:pt x="2520" y="2268"/>
                  <a:pt x="2601" y="2187"/>
                  <a:pt x="2601" y="2087"/>
                </a:cubicBezTo>
                <a:lnTo>
                  <a:pt x="2601" y="182"/>
                </a:lnTo>
                <a:cubicBezTo>
                  <a:pt x="2601" y="82"/>
                  <a:pt x="2520" y="0"/>
                  <a:pt x="2419" y="0"/>
                </a:cubicBezTo>
                <a:lnTo>
                  <a:pt x="182" y="0"/>
                </a:lnTo>
                <a:cubicBezTo>
                  <a:pt x="82" y="0"/>
                  <a:pt x="0" y="82"/>
                  <a:pt x="0" y="182"/>
                </a:cubicBezTo>
                <a:lnTo>
                  <a:pt x="0" y="2087"/>
                </a:lnTo>
                <a:cubicBezTo>
                  <a:pt x="0" y="2187"/>
                  <a:pt x="82" y="2268"/>
                  <a:pt x="182" y="2268"/>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5" name="Freeform 97"/>
          <p:cNvSpPr>
            <a:spLocks/>
          </p:cNvSpPr>
          <p:nvPr/>
        </p:nvSpPr>
        <p:spPr bwMode="auto">
          <a:xfrm>
            <a:off x="641392" y="2006962"/>
            <a:ext cx="3641710" cy="327025"/>
          </a:xfrm>
          <a:custGeom>
            <a:avLst/>
            <a:gdLst>
              <a:gd name="T0" fmla="*/ 0 w 2601"/>
              <a:gd name="T1" fmla="*/ 478 h 478"/>
              <a:gd name="T2" fmla="*/ 2601 w 2601"/>
              <a:gd name="T3" fmla="*/ 478 h 478"/>
              <a:gd name="T4" fmla="*/ 2601 w 2601"/>
              <a:gd name="T5" fmla="*/ 182 h 478"/>
              <a:gd name="T6" fmla="*/ 2419 w 2601"/>
              <a:gd name="T7" fmla="*/ 0 h 478"/>
              <a:gd name="T8" fmla="*/ 182 w 2601"/>
              <a:gd name="T9" fmla="*/ 0 h 478"/>
              <a:gd name="T10" fmla="*/ 0 w 2601"/>
              <a:gd name="T11" fmla="*/ 182 h 478"/>
              <a:gd name="T12" fmla="*/ 0 w 2601"/>
              <a:gd name="T13" fmla="*/ 478 h 478"/>
            </a:gdLst>
            <a:ahLst/>
            <a:cxnLst>
              <a:cxn ang="0">
                <a:pos x="T0" y="T1"/>
              </a:cxn>
              <a:cxn ang="0">
                <a:pos x="T2" y="T3"/>
              </a:cxn>
              <a:cxn ang="0">
                <a:pos x="T4" y="T5"/>
              </a:cxn>
              <a:cxn ang="0">
                <a:pos x="T6" y="T7"/>
              </a:cxn>
              <a:cxn ang="0">
                <a:pos x="T8" y="T9"/>
              </a:cxn>
              <a:cxn ang="0">
                <a:pos x="T10" y="T11"/>
              </a:cxn>
              <a:cxn ang="0">
                <a:pos x="T12" y="T13"/>
              </a:cxn>
            </a:cxnLst>
            <a:rect l="0" t="0" r="r" b="b"/>
            <a:pathLst>
              <a:path w="2601" h="478">
                <a:moveTo>
                  <a:pt x="0" y="478"/>
                </a:moveTo>
                <a:lnTo>
                  <a:pt x="2601" y="478"/>
                </a:lnTo>
                <a:lnTo>
                  <a:pt x="2601" y="182"/>
                </a:lnTo>
                <a:cubicBezTo>
                  <a:pt x="2601" y="82"/>
                  <a:pt x="2520" y="0"/>
                  <a:pt x="2419" y="0"/>
                </a:cubicBezTo>
                <a:lnTo>
                  <a:pt x="182" y="0"/>
                </a:lnTo>
                <a:cubicBezTo>
                  <a:pt x="82" y="0"/>
                  <a:pt x="0" y="82"/>
                  <a:pt x="0" y="182"/>
                </a:cubicBezTo>
                <a:lnTo>
                  <a:pt x="0" y="478"/>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6" name="Freeform 98"/>
          <p:cNvSpPr>
            <a:spLocks/>
          </p:cNvSpPr>
          <p:nvPr/>
        </p:nvSpPr>
        <p:spPr bwMode="auto">
          <a:xfrm>
            <a:off x="641392" y="2006962"/>
            <a:ext cx="3641710" cy="327025"/>
          </a:xfrm>
          <a:custGeom>
            <a:avLst/>
            <a:gdLst>
              <a:gd name="T0" fmla="*/ 0 w 2601"/>
              <a:gd name="T1" fmla="*/ 478 h 478"/>
              <a:gd name="T2" fmla="*/ 2601 w 2601"/>
              <a:gd name="T3" fmla="*/ 478 h 478"/>
              <a:gd name="T4" fmla="*/ 2601 w 2601"/>
              <a:gd name="T5" fmla="*/ 182 h 478"/>
              <a:gd name="T6" fmla="*/ 2419 w 2601"/>
              <a:gd name="T7" fmla="*/ 0 h 478"/>
              <a:gd name="T8" fmla="*/ 182 w 2601"/>
              <a:gd name="T9" fmla="*/ 0 h 478"/>
              <a:gd name="T10" fmla="*/ 0 w 2601"/>
              <a:gd name="T11" fmla="*/ 182 h 478"/>
              <a:gd name="T12" fmla="*/ 0 w 2601"/>
              <a:gd name="T13" fmla="*/ 478 h 478"/>
            </a:gdLst>
            <a:ahLst/>
            <a:cxnLst>
              <a:cxn ang="0">
                <a:pos x="T0" y="T1"/>
              </a:cxn>
              <a:cxn ang="0">
                <a:pos x="T2" y="T3"/>
              </a:cxn>
              <a:cxn ang="0">
                <a:pos x="T4" y="T5"/>
              </a:cxn>
              <a:cxn ang="0">
                <a:pos x="T6" y="T7"/>
              </a:cxn>
              <a:cxn ang="0">
                <a:pos x="T8" y="T9"/>
              </a:cxn>
              <a:cxn ang="0">
                <a:pos x="T10" y="T11"/>
              </a:cxn>
              <a:cxn ang="0">
                <a:pos x="T12" y="T13"/>
              </a:cxn>
            </a:cxnLst>
            <a:rect l="0" t="0" r="r" b="b"/>
            <a:pathLst>
              <a:path w="2601" h="478">
                <a:moveTo>
                  <a:pt x="0" y="478"/>
                </a:moveTo>
                <a:lnTo>
                  <a:pt x="2601" y="478"/>
                </a:lnTo>
                <a:lnTo>
                  <a:pt x="2601" y="182"/>
                </a:lnTo>
                <a:cubicBezTo>
                  <a:pt x="2601" y="82"/>
                  <a:pt x="2520" y="0"/>
                  <a:pt x="2419" y="0"/>
                </a:cubicBezTo>
                <a:lnTo>
                  <a:pt x="182" y="0"/>
                </a:lnTo>
                <a:cubicBezTo>
                  <a:pt x="82" y="0"/>
                  <a:pt x="0" y="82"/>
                  <a:pt x="0" y="182"/>
                </a:cubicBezTo>
                <a:lnTo>
                  <a:pt x="0" y="478"/>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7" name="Rectangle 99"/>
          <p:cNvSpPr>
            <a:spLocks noChangeArrowheads="1"/>
          </p:cNvSpPr>
          <p:nvPr/>
        </p:nvSpPr>
        <p:spPr bwMode="auto">
          <a:xfrm>
            <a:off x="2161902" y="2048181"/>
            <a:ext cx="6091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400" b="1" dirty="0" err="1" smtClean="0">
                <a:solidFill>
                  <a:srgbClr val="000000"/>
                </a:solidFill>
                <a:latin typeface="微软雅黑" panose="020B0503020204020204" pitchFamily="34" charset="-122"/>
              </a:rPr>
              <a:t>XX服务</a:t>
            </a:r>
            <a:endParaRPr lang="en-US" altLang="en-US" dirty="0">
              <a:solidFill>
                <a:srgbClr val="000000"/>
              </a:solidFill>
              <a:ea typeface="宋体" pitchFamily="2" charset="-122"/>
            </a:endParaRPr>
          </a:p>
        </p:txBody>
      </p:sp>
      <p:sp>
        <p:nvSpPr>
          <p:cNvPr id="78" name="Freeform 100"/>
          <p:cNvSpPr>
            <a:spLocks/>
          </p:cNvSpPr>
          <p:nvPr/>
        </p:nvSpPr>
        <p:spPr bwMode="auto">
          <a:xfrm>
            <a:off x="641392" y="2333987"/>
            <a:ext cx="3641710" cy="1222375"/>
          </a:xfrm>
          <a:custGeom>
            <a:avLst/>
            <a:gdLst>
              <a:gd name="T0" fmla="*/ 182 w 2601"/>
              <a:gd name="T1" fmla="*/ 1790 h 1790"/>
              <a:gd name="T2" fmla="*/ 2419 w 2601"/>
              <a:gd name="T3" fmla="*/ 1790 h 1790"/>
              <a:gd name="T4" fmla="*/ 2601 w 2601"/>
              <a:gd name="T5" fmla="*/ 1609 h 1790"/>
              <a:gd name="T6" fmla="*/ 2601 w 2601"/>
              <a:gd name="T7" fmla="*/ 0 h 1790"/>
              <a:gd name="T8" fmla="*/ 0 w 2601"/>
              <a:gd name="T9" fmla="*/ 0 h 1790"/>
              <a:gd name="T10" fmla="*/ 0 w 2601"/>
              <a:gd name="T11" fmla="*/ 1609 h 1790"/>
              <a:gd name="T12" fmla="*/ 182 w 2601"/>
              <a:gd name="T13" fmla="*/ 1790 h 1790"/>
            </a:gdLst>
            <a:ahLst/>
            <a:cxnLst>
              <a:cxn ang="0">
                <a:pos x="T0" y="T1"/>
              </a:cxn>
              <a:cxn ang="0">
                <a:pos x="T2" y="T3"/>
              </a:cxn>
              <a:cxn ang="0">
                <a:pos x="T4" y="T5"/>
              </a:cxn>
              <a:cxn ang="0">
                <a:pos x="T6" y="T7"/>
              </a:cxn>
              <a:cxn ang="0">
                <a:pos x="T8" y="T9"/>
              </a:cxn>
              <a:cxn ang="0">
                <a:pos x="T10" y="T11"/>
              </a:cxn>
              <a:cxn ang="0">
                <a:pos x="T12" y="T13"/>
              </a:cxn>
            </a:cxnLst>
            <a:rect l="0" t="0" r="r" b="b"/>
            <a:pathLst>
              <a:path w="2601" h="1790">
                <a:moveTo>
                  <a:pt x="182" y="1790"/>
                </a:moveTo>
                <a:lnTo>
                  <a:pt x="2419" y="1790"/>
                </a:lnTo>
                <a:cubicBezTo>
                  <a:pt x="2520" y="1790"/>
                  <a:pt x="2601" y="1709"/>
                  <a:pt x="2601" y="1609"/>
                </a:cubicBezTo>
                <a:lnTo>
                  <a:pt x="2601" y="0"/>
                </a:lnTo>
                <a:lnTo>
                  <a:pt x="0" y="0"/>
                </a:lnTo>
                <a:lnTo>
                  <a:pt x="0" y="1609"/>
                </a:lnTo>
                <a:cubicBezTo>
                  <a:pt x="0" y="1709"/>
                  <a:pt x="82" y="1790"/>
                  <a:pt x="182" y="179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79" name="Freeform 101"/>
          <p:cNvSpPr>
            <a:spLocks/>
          </p:cNvSpPr>
          <p:nvPr/>
        </p:nvSpPr>
        <p:spPr bwMode="auto">
          <a:xfrm>
            <a:off x="641392" y="2333987"/>
            <a:ext cx="3641710" cy="1222375"/>
          </a:xfrm>
          <a:custGeom>
            <a:avLst/>
            <a:gdLst>
              <a:gd name="T0" fmla="*/ 182 w 2601"/>
              <a:gd name="T1" fmla="*/ 1790 h 1790"/>
              <a:gd name="T2" fmla="*/ 2419 w 2601"/>
              <a:gd name="T3" fmla="*/ 1790 h 1790"/>
              <a:gd name="T4" fmla="*/ 2601 w 2601"/>
              <a:gd name="T5" fmla="*/ 1609 h 1790"/>
              <a:gd name="T6" fmla="*/ 2601 w 2601"/>
              <a:gd name="T7" fmla="*/ 0 h 1790"/>
              <a:gd name="T8" fmla="*/ 0 w 2601"/>
              <a:gd name="T9" fmla="*/ 0 h 1790"/>
              <a:gd name="T10" fmla="*/ 0 w 2601"/>
              <a:gd name="T11" fmla="*/ 1609 h 1790"/>
              <a:gd name="T12" fmla="*/ 182 w 2601"/>
              <a:gd name="T13" fmla="*/ 1790 h 1790"/>
            </a:gdLst>
            <a:ahLst/>
            <a:cxnLst>
              <a:cxn ang="0">
                <a:pos x="T0" y="T1"/>
              </a:cxn>
              <a:cxn ang="0">
                <a:pos x="T2" y="T3"/>
              </a:cxn>
              <a:cxn ang="0">
                <a:pos x="T4" y="T5"/>
              </a:cxn>
              <a:cxn ang="0">
                <a:pos x="T6" y="T7"/>
              </a:cxn>
              <a:cxn ang="0">
                <a:pos x="T8" y="T9"/>
              </a:cxn>
              <a:cxn ang="0">
                <a:pos x="T10" y="T11"/>
              </a:cxn>
              <a:cxn ang="0">
                <a:pos x="T12" y="T13"/>
              </a:cxn>
            </a:cxnLst>
            <a:rect l="0" t="0" r="r" b="b"/>
            <a:pathLst>
              <a:path w="2601" h="1790">
                <a:moveTo>
                  <a:pt x="182" y="1790"/>
                </a:moveTo>
                <a:lnTo>
                  <a:pt x="2419" y="1790"/>
                </a:lnTo>
                <a:cubicBezTo>
                  <a:pt x="2520" y="1790"/>
                  <a:pt x="2601" y="1709"/>
                  <a:pt x="2601" y="1609"/>
                </a:cubicBezTo>
                <a:lnTo>
                  <a:pt x="2601" y="0"/>
                </a:lnTo>
                <a:lnTo>
                  <a:pt x="0" y="0"/>
                </a:lnTo>
                <a:lnTo>
                  <a:pt x="0" y="1609"/>
                </a:lnTo>
                <a:cubicBezTo>
                  <a:pt x="0" y="1709"/>
                  <a:pt x="82" y="1790"/>
                  <a:pt x="182" y="179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80" name="Freeform 102"/>
          <p:cNvSpPr>
            <a:spLocks/>
          </p:cNvSpPr>
          <p:nvPr/>
        </p:nvSpPr>
        <p:spPr bwMode="auto">
          <a:xfrm>
            <a:off x="779504" y="2456476"/>
            <a:ext cx="3359583" cy="968563"/>
          </a:xfrm>
          <a:custGeom>
            <a:avLst/>
            <a:gdLst>
              <a:gd name="T0" fmla="*/ 148 w 2218"/>
              <a:gd name="T1" fmla="*/ 1361 h 1361"/>
              <a:gd name="T2" fmla="*/ 2071 w 2218"/>
              <a:gd name="T3" fmla="*/ 1361 h 1361"/>
              <a:gd name="T4" fmla="*/ 2218 w 2218"/>
              <a:gd name="T5" fmla="*/ 1213 h 1361"/>
              <a:gd name="T6" fmla="*/ 2218 w 2218"/>
              <a:gd name="T7" fmla="*/ 148 h 1361"/>
              <a:gd name="T8" fmla="*/ 2071 w 2218"/>
              <a:gd name="T9" fmla="*/ 0 h 1361"/>
              <a:gd name="T10" fmla="*/ 148 w 2218"/>
              <a:gd name="T11" fmla="*/ 0 h 1361"/>
              <a:gd name="T12" fmla="*/ 0 w 2218"/>
              <a:gd name="T13" fmla="*/ 148 h 1361"/>
              <a:gd name="T14" fmla="*/ 0 w 2218"/>
              <a:gd name="T15" fmla="*/ 1213 h 1361"/>
              <a:gd name="T16" fmla="*/ 148 w 2218"/>
              <a:gd name="T17" fmla="*/ 1361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8" h="1361">
                <a:moveTo>
                  <a:pt x="148" y="1361"/>
                </a:moveTo>
                <a:lnTo>
                  <a:pt x="2071" y="1361"/>
                </a:lnTo>
                <a:cubicBezTo>
                  <a:pt x="2152" y="1361"/>
                  <a:pt x="2218" y="1295"/>
                  <a:pt x="2218" y="1213"/>
                </a:cubicBezTo>
                <a:lnTo>
                  <a:pt x="2218" y="148"/>
                </a:lnTo>
                <a:cubicBezTo>
                  <a:pt x="2218" y="66"/>
                  <a:pt x="2152" y="0"/>
                  <a:pt x="2071" y="0"/>
                </a:cubicBezTo>
                <a:lnTo>
                  <a:pt x="148" y="0"/>
                </a:lnTo>
                <a:cubicBezTo>
                  <a:pt x="66" y="0"/>
                  <a:pt x="0" y="66"/>
                  <a:pt x="0" y="148"/>
                </a:cubicBezTo>
                <a:lnTo>
                  <a:pt x="0" y="1213"/>
                </a:lnTo>
                <a:cubicBezTo>
                  <a:pt x="0" y="1295"/>
                  <a:pt x="66" y="1361"/>
                  <a:pt x="148" y="1361"/>
                </a:cubicBezTo>
                <a:close/>
              </a:path>
            </a:pathLst>
          </a:custGeom>
          <a:solidFill>
            <a:srgbClr val="FFE2B8">
              <a:lumMod val="9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black"/>
              </a:solidFill>
              <a:effectLst/>
              <a:uLnTx/>
              <a:uFillTx/>
              <a:latin typeface="微软雅黑" pitchFamily="34" charset="-122"/>
            </a:endParaRPr>
          </a:p>
        </p:txBody>
      </p:sp>
      <p:sp>
        <p:nvSpPr>
          <p:cNvPr id="81" name="Freeform 103"/>
          <p:cNvSpPr>
            <a:spLocks/>
          </p:cNvSpPr>
          <p:nvPr/>
        </p:nvSpPr>
        <p:spPr bwMode="auto">
          <a:xfrm>
            <a:off x="779504" y="2456476"/>
            <a:ext cx="3359583" cy="968563"/>
          </a:xfrm>
          <a:custGeom>
            <a:avLst/>
            <a:gdLst>
              <a:gd name="T0" fmla="*/ 148 w 2218"/>
              <a:gd name="T1" fmla="*/ 1361 h 1361"/>
              <a:gd name="T2" fmla="*/ 2071 w 2218"/>
              <a:gd name="T3" fmla="*/ 1361 h 1361"/>
              <a:gd name="T4" fmla="*/ 2218 w 2218"/>
              <a:gd name="T5" fmla="*/ 1213 h 1361"/>
              <a:gd name="T6" fmla="*/ 2218 w 2218"/>
              <a:gd name="T7" fmla="*/ 148 h 1361"/>
              <a:gd name="T8" fmla="*/ 2071 w 2218"/>
              <a:gd name="T9" fmla="*/ 0 h 1361"/>
              <a:gd name="T10" fmla="*/ 148 w 2218"/>
              <a:gd name="T11" fmla="*/ 0 h 1361"/>
              <a:gd name="T12" fmla="*/ 0 w 2218"/>
              <a:gd name="T13" fmla="*/ 148 h 1361"/>
              <a:gd name="T14" fmla="*/ 0 w 2218"/>
              <a:gd name="T15" fmla="*/ 1213 h 1361"/>
              <a:gd name="T16" fmla="*/ 148 w 2218"/>
              <a:gd name="T17" fmla="*/ 1361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8" h="1361">
                <a:moveTo>
                  <a:pt x="148" y="1361"/>
                </a:moveTo>
                <a:lnTo>
                  <a:pt x="2071" y="1361"/>
                </a:lnTo>
                <a:cubicBezTo>
                  <a:pt x="2152" y="1361"/>
                  <a:pt x="2218" y="1295"/>
                  <a:pt x="2218" y="1213"/>
                </a:cubicBezTo>
                <a:lnTo>
                  <a:pt x="2218" y="148"/>
                </a:lnTo>
                <a:cubicBezTo>
                  <a:pt x="2218" y="66"/>
                  <a:pt x="2152" y="0"/>
                  <a:pt x="2071" y="0"/>
                </a:cubicBezTo>
                <a:lnTo>
                  <a:pt x="148" y="0"/>
                </a:lnTo>
                <a:cubicBezTo>
                  <a:pt x="66" y="0"/>
                  <a:pt x="0" y="66"/>
                  <a:pt x="0" y="148"/>
                </a:cubicBezTo>
                <a:lnTo>
                  <a:pt x="0" y="1213"/>
                </a:lnTo>
                <a:cubicBezTo>
                  <a:pt x="0" y="1295"/>
                  <a:pt x="66" y="1361"/>
                  <a:pt x="148" y="136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82" name="Rectangle 104"/>
          <p:cNvSpPr>
            <a:spLocks noChangeArrowheads="1"/>
          </p:cNvSpPr>
          <p:nvPr/>
        </p:nvSpPr>
        <p:spPr bwMode="auto">
          <a:xfrm>
            <a:off x="1904978" y="2537273"/>
            <a:ext cx="230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zh-CN" sz="1200" dirty="0">
                <a:solidFill>
                  <a:srgbClr val="000000"/>
                </a:solidFill>
                <a:ea typeface="宋体" pitchFamily="2" charset="-122"/>
              </a:rPr>
              <a:t>xxx</a:t>
            </a:r>
            <a:endParaRPr lang="en-US" altLang="en-US" sz="1200" dirty="0">
              <a:solidFill>
                <a:srgbClr val="000000"/>
              </a:solidFill>
              <a:ea typeface="宋体" pitchFamily="2" charset="-122"/>
            </a:endParaRPr>
          </a:p>
        </p:txBody>
      </p:sp>
      <p:sp>
        <p:nvSpPr>
          <p:cNvPr id="83" name="Rectangle 106"/>
          <p:cNvSpPr>
            <a:spLocks noChangeArrowheads="1"/>
          </p:cNvSpPr>
          <p:nvPr/>
        </p:nvSpPr>
        <p:spPr bwMode="auto">
          <a:xfrm>
            <a:off x="1145421" y="2823657"/>
            <a:ext cx="2584858"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400" kern="0" dirty="0">
                <a:solidFill>
                  <a:srgbClr val="000000"/>
                </a:solidFill>
                <a:latin typeface="Calibri"/>
                <a:ea typeface="华文细黑"/>
              </a:rPr>
              <a:t>xxx</a:t>
            </a:r>
            <a:endParaRPr lang="en-US" sz="1400" kern="0" dirty="0">
              <a:solidFill>
                <a:srgbClr val="000000"/>
              </a:solidFill>
              <a:latin typeface="Calibri"/>
              <a:ea typeface="华文细黑"/>
            </a:endParaRPr>
          </a:p>
        </p:txBody>
      </p:sp>
      <p:sp>
        <p:nvSpPr>
          <p:cNvPr id="84" name="圆角矩形 83"/>
          <p:cNvSpPr/>
          <p:nvPr/>
        </p:nvSpPr>
        <p:spPr bwMode="auto">
          <a:xfrm>
            <a:off x="4865419" y="1857530"/>
            <a:ext cx="2103437" cy="854661"/>
          </a:xfrm>
          <a:prstGeom prst="roundRect">
            <a:avLst/>
          </a:prstGeom>
          <a:solidFill>
            <a:srgbClr val="88A3CE"/>
          </a:solidFill>
          <a:ln w="12700" cap="flat" cmpd="sng" algn="ctr">
            <a:solidFill>
              <a:srgbClr val="5B9BD5">
                <a:shade val="50000"/>
              </a:srgbClr>
            </a:solidFill>
            <a:prstDash val="solid"/>
            <a:miter lim="800000"/>
          </a:ln>
          <a:effectLst/>
          <a:extLst/>
        </p:spPr>
        <p:txBody>
          <a:bodyPr rtlCol="0" anchor="ctr"/>
          <a:lstStyle/>
          <a:p>
            <a:pPr algn="ctr"/>
            <a:r>
              <a:rPr lang="en-US" altLang="en-US" sz="1600" kern="0" dirty="0">
                <a:solidFill>
                  <a:srgbClr val="000000"/>
                </a:solidFill>
                <a:latin typeface="Calibri"/>
                <a:ea typeface="华文细黑"/>
              </a:rPr>
              <a:t>      </a:t>
            </a:r>
            <a:r>
              <a:rPr lang="en-US" altLang="zh-CN" sz="1600" kern="0" dirty="0">
                <a:solidFill>
                  <a:srgbClr val="000000"/>
                </a:solidFill>
                <a:latin typeface="Calibri"/>
                <a:ea typeface="华文细黑"/>
              </a:rPr>
              <a:t>xxx</a:t>
            </a:r>
            <a:endParaRPr lang="en-US" altLang="en-US" sz="1600" kern="0" dirty="0">
              <a:solidFill>
                <a:srgbClr val="000000"/>
              </a:solidFill>
              <a:latin typeface="Calibri"/>
              <a:ea typeface="华文细黑"/>
            </a:endParaRPr>
          </a:p>
        </p:txBody>
      </p:sp>
      <p:cxnSp>
        <p:nvCxnSpPr>
          <p:cNvPr id="85" name="直接箭头连接符 84"/>
          <p:cNvCxnSpPr>
            <a:stCxn id="84" idx="2"/>
            <a:endCxn id="86" idx="0"/>
          </p:cNvCxnSpPr>
          <p:nvPr/>
        </p:nvCxnSpPr>
        <p:spPr bwMode="auto">
          <a:xfrm flipH="1">
            <a:off x="5914798" y="2712191"/>
            <a:ext cx="2340" cy="391973"/>
          </a:xfrm>
          <a:prstGeom prst="straightConnector1">
            <a:avLst/>
          </a:prstGeom>
          <a:noFill/>
          <a:ln w="9525" cap="flat" cmpd="sng" algn="ctr">
            <a:solidFill>
              <a:srgbClr val="0070C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圆角矩形 85"/>
          <p:cNvSpPr/>
          <p:nvPr/>
        </p:nvSpPr>
        <p:spPr bwMode="auto">
          <a:xfrm>
            <a:off x="5121048" y="3104164"/>
            <a:ext cx="1587500" cy="727734"/>
          </a:xfrm>
          <a:prstGeom prst="roundRect">
            <a:avLst/>
          </a:prstGeom>
          <a:solidFill>
            <a:srgbClr val="FFE2B8">
              <a:lumMod val="90000"/>
            </a:srgbClr>
          </a:solidFill>
          <a:ln w="12700" cap="flat" cmpd="sng" algn="ctr">
            <a:solidFill>
              <a:srgbClr val="5B9BD5">
                <a:shade val="50000"/>
              </a:srgbClr>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black"/>
              </a:solidFill>
              <a:effectLst/>
              <a:uLnTx/>
              <a:uFillTx/>
              <a:latin typeface="微软雅黑" pitchFamily="34" charset="-122"/>
            </a:endParaRPr>
          </a:p>
        </p:txBody>
      </p:sp>
      <p:sp>
        <p:nvSpPr>
          <p:cNvPr id="87" name="Rectangle 106"/>
          <p:cNvSpPr>
            <a:spLocks noChangeArrowheads="1"/>
          </p:cNvSpPr>
          <p:nvPr/>
        </p:nvSpPr>
        <p:spPr bwMode="auto">
          <a:xfrm>
            <a:off x="5315837" y="3160000"/>
            <a:ext cx="1222375" cy="265191"/>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100" kern="0" dirty="0">
                <a:solidFill>
                  <a:srgbClr val="000000"/>
                </a:solidFill>
                <a:latin typeface="Calibri"/>
                <a:ea typeface="华文细黑"/>
              </a:rPr>
              <a:t>xxx</a:t>
            </a:r>
            <a:r>
              <a:rPr lang="zh-CN" altLang="en-US" sz="1100" kern="0" dirty="0">
                <a:solidFill>
                  <a:srgbClr val="000000"/>
                </a:solidFill>
                <a:latin typeface="Calibri"/>
                <a:ea typeface="华文细黑"/>
              </a:rPr>
              <a:t>引用</a:t>
            </a:r>
            <a:endParaRPr lang="en-US" altLang="en-US" sz="1100" kern="0" dirty="0">
              <a:solidFill>
                <a:srgbClr val="000000"/>
              </a:solidFill>
              <a:latin typeface="Calibri"/>
              <a:ea typeface="华文细黑"/>
            </a:endParaRPr>
          </a:p>
        </p:txBody>
      </p:sp>
      <p:sp>
        <p:nvSpPr>
          <p:cNvPr id="88" name="Rectangle 23"/>
          <p:cNvSpPr>
            <a:spLocks noChangeArrowheads="1"/>
          </p:cNvSpPr>
          <p:nvPr/>
        </p:nvSpPr>
        <p:spPr bwMode="auto">
          <a:xfrm>
            <a:off x="5411469" y="3510913"/>
            <a:ext cx="2356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zh-CN" sz="1400" dirty="0">
                <a:solidFill>
                  <a:srgbClr val="000000"/>
                </a:solidFill>
                <a:latin typeface="Calibri" panose="020F0502020204030204" pitchFamily="34" charset="0"/>
                <a:ea typeface="宋体" pitchFamily="2" charset="-122"/>
              </a:rPr>
              <a:t>xxx</a:t>
            </a:r>
            <a:endParaRPr lang="en-US" altLang="en-US" dirty="0">
              <a:solidFill>
                <a:srgbClr val="000000"/>
              </a:solidFill>
              <a:ea typeface="宋体" pitchFamily="2" charset="-122"/>
            </a:endParaRPr>
          </a:p>
        </p:txBody>
      </p:sp>
      <p:sp>
        <p:nvSpPr>
          <p:cNvPr id="89" name="Rectangle 106"/>
          <p:cNvSpPr>
            <a:spLocks noChangeArrowheads="1"/>
          </p:cNvSpPr>
          <p:nvPr/>
        </p:nvSpPr>
        <p:spPr bwMode="auto">
          <a:xfrm>
            <a:off x="1145421" y="3110343"/>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90" name="Rectangle 106"/>
          <p:cNvSpPr>
            <a:spLocks noChangeArrowheads="1"/>
          </p:cNvSpPr>
          <p:nvPr/>
        </p:nvSpPr>
        <p:spPr bwMode="auto">
          <a:xfrm>
            <a:off x="1775046" y="3110343"/>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91" name="Rectangle 106"/>
          <p:cNvSpPr>
            <a:spLocks noChangeArrowheads="1"/>
          </p:cNvSpPr>
          <p:nvPr/>
        </p:nvSpPr>
        <p:spPr bwMode="auto">
          <a:xfrm>
            <a:off x="2431593" y="3117974"/>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92" name="Rectangle 106"/>
          <p:cNvSpPr>
            <a:spLocks noChangeArrowheads="1"/>
          </p:cNvSpPr>
          <p:nvPr/>
        </p:nvSpPr>
        <p:spPr bwMode="auto">
          <a:xfrm>
            <a:off x="3071190" y="3110343"/>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93" name="Freeform 95"/>
          <p:cNvSpPr>
            <a:spLocks/>
          </p:cNvSpPr>
          <p:nvPr/>
        </p:nvSpPr>
        <p:spPr bwMode="auto">
          <a:xfrm>
            <a:off x="7916478" y="2159214"/>
            <a:ext cx="3641711" cy="1549400"/>
          </a:xfrm>
          <a:custGeom>
            <a:avLst/>
            <a:gdLst>
              <a:gd name="T0" fmla="*/ 182 w 2601"/>
              <a:gd name="T1" fmla="*/ 2268 h 2268"/>
              <a:gd name="T2" fmla="*/ 2419 w 2601"/>
              <a:gd name="T3" fmla="*/ 2268 h 2268"/>
              <a:gd name="T4" fmla="*/ 2601 w 2601"/>
              <a:gd name="T5" fmla="*/ 2087 h 2268"/>
              <a:gd name="T6" fmla="*/ 2601 w 2601"/>
              <a:gd name="T7" fmla="*/ 182 h 2268"/>
              <a:gd name="T8" fmla="*/ 2419 w 2601"/>
              <a:gd name="T9" fmla="*/ 0 h 2268"/>
              <a:gd name="T10" fmla="*/ 182 w 2601"/>
              <a:gd name="T11" fmla="*/ 0 h 2268"/>
              <a:gd name="T12" fmla="*/ 0 w 2601"/>
              <a:gd name="T13" fmla="*/ 182 h 2268"/>
              <a:gd name="T14" fmla="*/ 0 w 2601"/>
              <a:gd name="T15" fmla="*/ 2087 h 2268"/>
              <a:gd name="T16" fmla="*/ 182 w 2601"/>
              <a:gd name="T17"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1" h="2268">
                <a:moveTo>
                  <a:pt x="182" y="2268"/>
                </a:moveTo>
                <a:lnTo>
                  <a:pt x="2419" y="2268"/>
                </a:lnTo>
                <a:cubicBezTo>
                  <a:pt x="2520" y="2268"/>
                  <a:pt x="2601" y="2187"/>
                  <a:pt x="2601" y="2087"/>
                </a:cubicBezTo>
                <a:lnTo>
                  <a:pt x="2601" y="182"/>
                </a:lnTo>
                <a:cubicBezTo>
                  <a:pt x="2601" y="82"/>
                  <a:pt x="2520" y="0"/>
                  <a:pt x="2419" y="0"/>
                </a:cubicBezTo>
                <a:lnTo>
                  <a:pt x="182" y="0"/>
                </a:lnTo>
                <a:cubicBezTo>
                  <a:pt x="82" y="0"/>
                  <a:pt x="0" y="82"/>
                  <a:pt x="0" y="182"/>
                </a:cubicBezTo>
                <a:lnTo>
                  <a:pt x="0" y="2087"/>
                </a:lnTo>
                <a:cubicBezTo>
                  <a:pt x="0" y="2187"/>
                  <a:pt x="82" y="2268"/>
                  <a:pt x="182" y="2268"/>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94" name="Freeform 96"/>
          <p:cNvSpPr>
            <a:spLocks/>
          </p:cNvSpPr>
          <p:nvPr/>
        </p:nvSpPr>
        <p:spPr bwMode="auto">
          <a:xfrm>
            <a:off x="7916479" y="2159214"/>
            <a:ext cx="1776412" cy="1549400"/>
          </a:xfrm>
          <a:custGeom>
            <a:avLst/>
            <a:gdLst>
              <a:gd name="T0" fmla="*/ 182 w 2601"/>
              <a:gd name="T1" fmla="*/ 2268 h 2268"/>
              <a:gd name="T2" fmla="*/ 2419 w 2601"/>
              <a:gd name="T3" fmla="*/ 2268 h 2268"/>
              <a:gd name="T4" fmla="*/ 2601 w 2601"/>
              <a:gd name="T5" fmla="*/ 2087 h 2268"/>
              <a:gd name="T6" fmla="*/ 2601 w 2601"/>
              <a:gd name="T7" fmla="*/ 182 h 2268"/>
              <a:gd name="T8" fmla="*/ 2419 w 2601"/>
              <a:gd name="T9" fmla="*/ 0 h 2268"/>
              <a:gd name="T10" fmla="*/ 182 w 2601"/>
              <a:gd name="T11" fmla="*/ 0 h 2268"/>
              <a:gd name="T12" fmla="*/ 0 w 2601"/>
              <a:gd name="T13" fmla="*/ 182 h 2268"/>
              <a:gd name="T14" fmla="*/ 0 w 2601"/>
              <a:gd name="T15" fmla="*/ 2087 h 2268"/>
              <a:gd name="T16" fmla="*/ 182 w 2601"/>
              <a:gd name="T17" fmla="*/ 2268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1" h="2268">
                <a:moveTo>
                  <a:pt x="182" y="2268"/>
                </a:moveTo>
                <a:lnTo>
                  <a:pt x="2419" y="2268"/>
                </a:lnTo>
                <a:cubicBezTo>
                  <a:pt x="2520" y="2268"/>
                  <a:pt x="2601" y="2187"/>
                  <a:pt x="2601" y="2087"/>
                </a:cubicBezTo>
                <a:lnTo>
                  <a:pt x="2601" y="182"/>
                </a:lnTo>
                <a:cubicBezTo>
                  <a:pt x="2601" y="82"/>
                  <a:pt x="2520" y="0"/>
                  <a:pt x="2419" y="0"/>
                </a:cubicBezTo>
                <a:lnTo>
                  <a:pt x="182" y="0"/>
                </a:lnTo>
                <a:cubicBezTo>
                  <a:pt x="82" y="0"/>
                  <a:pt x="0" y="82"/>
                  <a:pt x="0" y="182"/>
                </a:cubicBezTo>
                <a:lnTo>
                  <a:pt x="0" y="2087"/>
                </a:lnTo>
                <a:cubicBezTo>
                  <a:pt x="0" y="2187"/>
                  <a:pt x="82" y="2268"/>
                  <a:pt x="182" y="2268"/>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95" name="Freeform 97"/>
          <p:cNvSpPr>
            <a:spLocks/>
          </p:cNvSpPr>
          <p:nvPr/>
        </p:nvSpPr>
        <p:spPr bwMode="auto">
          <a:xfrm>
            <a:off x="7916479" y="2159214"/>
            <a:ext cx="3641710" cy="327025"/>
          </a:xfrm>
          <a:custGeom>
            <a:avLst/>
            <a:gdLst>
              <a:gd name="T0" fmla="*/ 0 w 2601"/>
              <a:gd name="T1" fmla="*/ 478 h 478"/>
              <a:gd name="T2" fmla="*/ 2601 w 2601"/>
              <a:gd name="T3" fmla="*/ 478 h 478"/>
              <a:gd name="T4" fmla="*/ 2601 w 2601"/>
              <a:gd name="T5" fmla="*/ 182 h 478"/>
              <a:gd name="T6" fmla="*/ 2419 w 2601"/>
              <a:gd name="T7" fmla="*/ 0 h 478"/>
              <a:gd name="T8" fmla="*/ 182 w 2601"/>
              <a:gd name="T9" fmla="*/ 0 h 478"/>
              <a:gd name="T10" fmla="*/ 0 w 2601"/>
              <a:gd name="T11" fmla="*/ 182 h 478"/>
              <a:gd name="T12" fmla="*/ 0 w 2601"/>
              <a:gd name="T13" fmla="*/ 478 h 478"/>
            </a:gdLst>
            <a:ahLst/>
            <a:cxnLst>
              <a:cxn ang="0">
                <a:pos x="T0" y="T1"/>
              </a:cxn>
              <a:cxn ang="0">
                <a:pos x="T2" y="T3"/>
              </a:cxn>
              <a:cxn ang="0">
                <a:pos x="T4" y="T5"/>
              </a:cxn>
              <a:cxn ang="0">
                <a:pos x="T6" y="T7"/>
              </a:cxn>
              <a:cxn ang="0">
                <a:pos x="T8" y="T9"/>
              </a:cxn>
              <a:cxn ang="0">
                <a:pos x="T10" y="T11"/>
              </a:cxn>
              <a:cxn ang="0">
                <a:pos x="T12" y="T13"/>
              </a:cxn>
            </a:cxnLst>
            <a:rect l="0" t="0" r="r" b="b"/>
            <a:pathLst>
              <a:path w="2601" h="478">
                <a:moveTo>
                  <a:pt x="0" y="478"/>
                </a:moveTo>
                <a:lnTo>
                  <a:pt x="2601" y="478"/>
                </a:lnTo>
                <a:lnTo>
                  <a:pt x="2601" y="182"/>
                </a:lnTo>
                <a:cubicBezTo>
                  <a:pt x="2601" y="82"/>
                  <a:pt x="2520" y="0"/>
                  <a:pt x="2419" y="0"/>
                </a:cubicBezTo>
                <a:lnTo>
                  <a:pt x="182" y="0"/>
                </a:lnTo>
                <a:cubicBezTo>
                  <a:pt x="82" y="0"/>
                  <a:pt x="0" y="82"/>
                  <a:pt x="0" y="182"/>
                </a:cubicBezTo>
                <a:lnTo>
                  <a:pt x="0" y="478"/>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96" name="Freeform 98"/>
          <p:cNvSpPr>
            <a:spLocks/>
          </p:cNvSpPr>
          <p:nvPr/>
        </p:nvSpPr>
        <p:spPr bwMode="auto">
          <a:xfrm>
            <a:off x="7916479" y="2159214"/>
            <a:ext cx="3641710" cy="327025"/>
          </a:xfrm>
          <a:custGeom>
            <a:avLst/>
            <a:gdLst>
              <a:gd name="T0" fmla="*/ 0 w 2601"/>
              <a:gd name="T1" fmla="*/ 478 h 478"/>
              <a:gd name="T2" fmla="*/ 2601 w 2601"/>
              <a:gd name="T3" fmla="*/ 478 h 478"/>
              <a:gd name="T4" fmla="*/ 2601 w 2601"/>
              <a:gd name="T5" fmla="*/ 182 h 478"/>
              <a:gd name="T6" fmla="*/ 2419 w 2601"/>
              <a:gd name="T7" fmla="*/ 0 h 478"/>
              <a:gd name="T8" fmla="*/ 182 w 2601"/>
              <a:gd name="T9" fmla="*/ 0 h 478"/>
              <a:gd name="T10" fmla="*/ 0 w 2601"/>
              <a:gd name="T11" fmla="*/ 182 h 478"/>
              <a:gd name="T12" fmla="*/ 0 w 2601"/>
              <a:gd name="T13" fmla="*/ 478 h 478"/>
            </a:gdLst>
            <a:ahLst/>
            <a:cxnLst>
              <a:cxn ang="0">
                <a:pos x="T0" y="T1"/>
              </a:cxn>
              <a:cxn ang="0">
                <a:pos x="T2" y="T3"/>
              </a:cxn>
              <a:cxn ang="0">
                <a:pos x="T4" y="T5"/>
              </a:cxn>
              <a:cxn ang="0">
                <a:pos x="T6" y="T7"/>
              </a:cxn>
              <a:cxn ang="0">
                <a:pos x="T8" y="T9"/>
              </a:cxn>
              <a:cxn ang="0">
                <a:pos x="T10" y="T11"/>
              </a:cxn>
              <a:cxn ang="0">
                <a:pos x="T12" y="T13"/>
              </a:cxn>
            </a:cxnLst>
            <a:rect l="0" t="0" r="r" b="b"/>
            <a:pathLst>
              <a:path w="2601" h="478">
                <a:moveTo>
                  <a:pt x="0" y="478"/>
                </a:moveTo>
                <a:lnTo>
                  <a:pt x="2601" y="478"/>
                </a:lnTo>
                <a:lnTo>
                  <a:pt x="2601" y="182"/>
                </a:lnTo>
                <a:cubicBezTo>
                  <a:pt x="2601" y="82"/>
                  <a:pt x="2520" y="0"/>
                  <a:pt x="2419" y="0"/>
                </a:cubicBezTo>
                <a:lnTo>
                  <a:pt x="182" y="0"/>
                </a:lnTo>
                <a:cubicBezTo>
                  <a:pt x="82" y="0"/>
                  <a:pt x="0" y="82"/>
                  <a:pt x="0" y="182"/>
                </a:cubicBezTo>
                <a:lnTo>
                  <a:pt x="0" y="478"/>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97" name="Rectangle 99"/>
          <p:cNvSpPr>
            <a:spLocks noChangeArrowheads="1"/>
          </p:cNvSpPr>
          <p:nvPr/>
        </p:nvSpPr>
        <p:spPr bwMode="auto">
          <a:xfrm>
            <a:off x="9436989" y="2200433"/>
            <a:ext cx="6091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400" b="1" dirty="0" err="1" smtClean="0">
                <a:solidFill>
                  <a:srgbClr val="000000"/>
                </a:solidFill>
                <a:latin typeface="微软雅黑" panose="020B0503020204020204" pitchFamily="34" charset="-122"/>
              </a:rPr>
              <a:t>XX服务</a:t>
            </a:r>
            <a:endParaRPr lang="en-US" altLang="en-US" dirty="0">
              <a:solidFill>
                <a:srgbClr val="000000"/>
              </a:solidFill>
              <a:ea typeface="宋体" pitchFamily="2" charset="-122"/>
            </a:endParaRPr>
          </a:p>
        </p:txBody>
      </p:sp>
      <p:sp>
        <p:nvSpPr>
          <p:cNvPr id="98" name="Freeform 100"/>
          <p:cNvSpPr>
            <a:spLocks/>
          </p:cNvSpPr>
          <p:nvPr/>
        </p:nvSpPr>
        <p:spPr bwMode="auto">
          <a:xfrm>
            <a:off x="7916479" y="2486239"/>
            <a:ext cx="3641710" cy="1222375"/>
          </a:xfrm>
          <a:custGeom>
            <a:avLst/>
            <a:gdLst>
              <a:gd name="T0" fmla="*/ 182 w 2601"/>
              <a:gd name="T1" fmla="*/ 1790 h 1790"/>
              <a:gd name="T2" fmla="*/ 2419 w 2601"/>
              <a:gd name="T3" fmla="*/ 1790 h 1790"/>
              <a:gd name="T4" fmla="*/ 2601 w 2601"/>
              <a:gd name="T5" fmla="*/ 1609 h 1790"/>
              <a:gd name="T6" fmla="*/ 2601 w 2601"/>
              <a:gd name="T7" fmla="*/ 0 h 1790"/>
              <a:gd name="T8" fmla="*/ 0 w 2601"/>
              <a:gd name="T9" fmla="*/ 0 h 1790"/>
              <a:gd name="T10" fmla="*/ 0 w 2601"/>
              <a:gd name="T11" fmla="*/ 1609 h 1790"/>
              <a:gd name="T12" fmla="*/ 182 w 2601"/>
              <a:gd name="T13" fmla="*/ 1790 h 1790"/>
            </a:gdLst>
            <a:ahLst/>
            <a:cxnLst>
              <a:cxn ang="0">
                <a:pos x="T0" y="T1"/>
              </a:cxn>
              <a:cxn ang="0">
                <a:pos x="T2" y="T3"/>
              </a:cxn>
              <a:cxn ang="0">
                <a:pos x="T4" y="T5"/>
              </a:cxn>
              <a:cxn ang="0">
                <a:pos x="T6" y="T7"/>
              </a:cxn>
              <a:cxn ang="0">
                <a:pos x="T8" y="T9"/>
              </a:cxn>
              <a:cxn ang="0">
                <a:pos x="T10" y="T11"/>
              </a:cxn>
              <a:cxn ang="0">
                <a:pos x="T12" y="T13"/>
              </a:cxn>
            </a:cxnLst>
            <a:rect l="0" t="0" r="r" b="b"/>
            <a:pathLst>
              <a:path w="2601" h="1790">
                <a:moveTo>
                  <a:pt x="182" y="1790"/>
                </a:moveTo>
                <a:lnTo>
                  <a:pt x="2419" y="1790"/>
                </a:lnTo>
                <a:cubicBezTo>
                  <a:pt x="2520" y="1790"/>
                  <a:pt x="2601" y="1709"/>
                  <a:pt x="2601" y="1609"/>
                </a:cubicBezTo>
                <a:lnTo>
                  <a:pt x="2601" y="0"/>
                </a:lnTo>
                <a:lnTo>
                  <a:pt x="0" y="0"/>
                </a:lnTo>
                <a:lnTo>
                  <a:pt x="0" y="1609"/>
                </a:lnTo>
                <a:cubicBezTo>
                  <a:pt x="0" y="1709"/>
                  <a:pt x="82" y="1790"/>
                  <a:pt x="182" y="179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99" name="Freeform 101"/>
          <p:cNvSpPr>
            <a:spLocks/>
          </p:cNvSpPr>
          <p:nvPr/>
        </p:nvSpPr>
        <p:spPr bwMode="auto">
          <a:xfrm>
            <a:off x="7916479" y="2486239"/>
            <a:ext cx="3641710" cy="1222375"/>
          </a:xfrm>
          <a:custGeom>
            <a:avLst/>
            <a:gdLst>
              <a:gd name="T0" fmla="*/ 182 w 2601"/>
              <a:gd name="T1" fmla="*/ 1790 h 1790"/>
              <a:gd name="T2" fmla="*/ 2419 w 2601"/>
              <a:gd name="T3" fmla="*/ 1790 h 1790"/>
              <a:gd name="T4" fmla="*/ 2601 w 2601"/>
              <a:gd name="T5" fmla="*/ 1609 h 1790"/>
              <a:gd name="T6" fmla="*/ 2601 w 2601"/>
              <a:gd name="T7" fmla="*/ 0 h 1790"/>
              <a:gd name="T8" fmla="*/ 0 w 2601"/>
              <a:gd name="T9" fmla="*/ 0 h 1790"/>
              <a:gd name="T10" fmla="*/ 0 w 2601"/>
              <a:gd name="T11" fmla="*/ 1609 h 1790"/>
              <a:gd name="T12" fmla="*/ 182 w 2601"/>
              <a:gd name="T13" fmla="*/ 1790 h 1790"/>
            </a:gdLst>
            <a:ahLst/>
            <a:cxnLst>
              <a:cxn ang="0">
                <a:pos x="T0" y="T1"/>
              </a:cxn>
              <a:cxn ang="0">
                <a:pos x="T2" y="T3"/>
              </a:cxn>
              <a:cxn ang="0">
                <a:pos x="T4" y="T5"/>
              </a:cxn>
              <a:cxn ang="0">
                <a:pos x="T6" y="T7"/>
              </a:cxn>
              <a:cxn ang="0">
                <a:pos x="T8" y="T9"/>
              </a:cxn>
              <a:cxn ang="0">
                <a:pos x="T10" y="T11"/>
              </a:cxn>
              <a:cxn ang="0">
                <a:pos x="T12" y="T13"/>
              </a:cxn>
            </a:cxnLst>
            <a:rect l="0" t="0" r="r" b="b"/>
            <a:pathLst>
              <a:path w="2601" h="1790">
                <a:moveTo>
                  <a:pt x="182" y="1790"/>
                </a:moveTo>
                <a:lnTo>
                  <a:pt x="2419" y="1790"/>
                </a:lnTo>
                <a:cubicBezTo>
                  <a:pt x="2520" y="1790"/>
                  <a:pt x="2601" y="1709"/>
                  <a:pt x="2601" y="1609"/>
                </a:cubicBezTo>
                <a:lnTo>
                  <a:pt x="2601" y="0"/>
                </a:lnTo>
                <a:lnTo>
                  <a:pt x="0" y="0"/>
                </a:lnTo>
                <a:lnTo>
                  <a:pt x="0" y="1609"/>
                </a:lnTo>
                <a:cubicBezTo>
                  <a:pt x="0" y="1709"/>
                  <a:pt x="82" y="1790"/>
                  <a:pt x="182" y="179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100" name="Freeform 102"/>
          <p:cNvSpPr>
            <a:spLocks/>
          </p:cNvSpPr>
          <p:nvPr/>
        </p:nvSpPr>
        <p:spPr bwMode="auto">
          <a:xfrm>
            <a:off x="8054591" y="2608728"/>
            <a:ext cx="3359583" cy="968563"/>
          </a:xfrm>
          <a:custGeom>
            <a:avLst/>
            <a:gdLst>
              <a:gd name="T0" fmla="*/ 148 w 2218"/>
              <a:gd name="T1" fmla="*/ 1361 h 1361"/>
              <a:gd name="T2" fmla="*/ 2071 w 2218"/>
              <a:gd name="T3" fmla="*/ 1361 h 1361"/>
              <a:gd name="T4" fmla="*/ 2218 w 2218"/>
              <a:gd name="T5" fmla="*/ 1213 h 1361"/>
              <a:gd name="T6" fmla="*/ 2218 w 2218"/>
              <a:gd name="T7" fmla="*/ 148 h 1361"/>
              <a:gd name="T8" fmla="*/ 2071 w 2218"/>
              <a:gd name="T9" fmla="*/ 0 h 1361"/>
              <a:gd name="T10" fmla="*/ 148 w 2218"/>
              <a:gd name="T11" fmla="*/ 0 h 1361"/>
              <a:gd name="T12" fmla="*/ 0 w 2218"/>
              <a:gd name="T13" fmla="*/ 148 h 1361"/>
              <a:gd name="T14" fmla="*/ 0 w 2218"/>
              <a:gd name="T15" fmla="*/ 1213 h 1361"/>
              <a:gd name="T16" fmla="*/ 148 w 2218"/>
              <a:gd name="T17" fmla="*/ 1361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8" h="1361">
                <a:moveTo>
                  <a:pt x="148" y="1361"/>
                </a:moveTo>
                <a:lnTo>
                  <a:pt x="2071" y="1361"/>
                </a:lnTo>
                <a:cubicBezTo>
                  <a:pt x="2152" y="1361"/>
                  <a:pt x="2218" y="1295"/>
                  <a:pt x="2218" y="1213"/>
                </a:cubicBezTo>
                <a:lnTo>
                  <a:pt x="2218" y="148"/>
                </a:lnTo>
                <a:cubicBezTo>
                  <a:pt x="2218" y="66"/>
                  <a:pt x="2152" y="0"/>
                  <a:pt x="2071" y="0"/>
                </a:cubicBezTo>
                <a:lnTo>
                  <a:pt x="148" y="0"/>
                </a:lnTo>
                <a:cubicBezTo>
                  <a:pt x="66" y="0"/>
                  <a:pt x="0" y="66"/>
                  <a:pt x="0" y="148"/>
                </a:cubicBezTo>
                <a:lnTo>
                  <a:pt x="0" y="1213"/>
                </a:lnTo>
                <a:cubicBezTo>
                  <a:pt x="0" y="1295"/>
                  <a:pt x="66" y="1361"/>
                  <a:pt x="148" y="1361"/>
                </a:cubicBezTo>
                <a:close/>
              </a:path>
            </a:pathLst>
          </a:custGeom>
          <a:solidFill>
            <a:srgbClr val="FFE2B8">
              <a:lumMod val="9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black"/>
              </a:solidFill>
              <a:effectLst/>
              <a:uLnTx/>
              <a:uFillTx/>
              <a:latin typeface="微软雅黑" pitchFamily="34" charset="-122"/>
            </a:endParaRPr>
          </a:p>
        </p:txBody>
      </p:sp>
      <p:sp>
        <p:nvSpPr>
          <p:cNvPr id="101" name="Freeform 103"/>
          <p:cNvSpPr>
            <a:spLocks/>
          </p:cNvSpPr>
          <p:nvPr/>
        </p:nvSpPr>
        <p:spPr bwMode="auto">
          <a:xfrm>
            <a:off x="8054591" y="2608728"/>
            <a:ext cx="3359583" cy="968563"/>
          </a:xfrm>
          <a:custGeom>
            <a:avLst/>
            <a:gdLst>
              <a:gd name="T0" fmla="*/ 148 w 2218"/>
              <a:gd name="T1" fmla="*/ 1361 h 1361"/>
              <a:gd name="T2" fmla="*/ 2071 w 2218"/>
              <a:gd name="T3" fmla="*/ 1361 h 1361"/>
              <a:gd name="T4" fmla="*/ 2218 w 2218"/>
              <a:gd name="T5" fmla="*/ 1213 h 1361"/>
              <a:gd name="T6" fmla="*/ 2218 w 2218"/>
              <a:gd name="T7" fmla="*/ 148 h 1361"/>
              <a:gd name="T8" fmla="*/ 2071 w 2218"/>
              <a:gd name="T9" fmla="*/ 0 h 1361"/>
              <a:gd name="T10" fmla="*/ 148 w 2218"/>
              <a:gd name="T11" fmla="*/ 0 h 1361"/>
              <a:gd name="T12" fmla="*/ 0 w 2218"/>
              <a:gd name="T13" fmla="*/ 148 h 1361"/>
              <a:gd name="T14" fmla="*/ 0 w 2218"/>
              <a:gd name="T15" fmla="*/ 1213 h 1361"/>
              <a:gd name="T16" fmla="*/ 148 w 2218"/>
              <a:gd name="T17" fmla="*/ 1361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8" h="1361">
                <a:moveTo>
                  <a:pt x="148" y="1361"/>
                </a:moveTo>
                <a:lnTo>
                  <a:pt x="2071" y="1361"/>
                </a:lnTo>
                <a:cubicBezTo>
                  <a:pt x="2152" y="1361"/>
                  <a:pt x="2218" y="1295"/>
                  <a:pt x="2218" y="1213"/>
                </a:cubicBezTo>
                <a:lnTo>
                  <a:pt x="2218" y="148"/>
                </a:lnTo>
                <a:cubicBezTo>
                  <a:pt x="2218" y="66"/>
                  <a:pt x="2152" y="0"/>
                  <a:pt x="2071" y="0"/>
                </a:cubicBezTo>
                <a:lnTo>
                  <a:pt x="148" y="0"/>
                </a:lnTo>
                <a:cubicBezTo>
                  <a:pt x="66" y="0"/>
                  <a:pt x="0" y="66"/>
                  <a:pt x="0" y="148"/>
                </a:cubicBezTo>
                <a:lnTo>
                  <a:pt x="0" y="1213"/>
                </a:lnTo>
                <a:cubicBezTo>
                  <a:pt x="0" y="1295"/>
                  <a:pt x="66" y="1361"/>
                  <a:pt x="148" y="1361"/>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latin typeface="Calibri" pitchFamily="34" charset="0"/>
              <a:ea typeface="宋体" pitchFamily="2" charset="-122"/>
            </a:endParaRPr>
          </a:p>
        </p:txBody>
      </p:sp>
      <p:sp>
        <p:nvSpPr>
          <p:cNvPr id="102" name="Rectangle 104"/>
          <p:cNvSpPr>
            <a:spLocks noChangeArrowheads="1"/>
          </p:cNvSpPr>
          <p:nvPr/>
        </p:nvSpPr>
        <p:spPr bwMode="auto">
          <a:xfrm>
            <a:off x="9180065" y="2689525"/>
            <a:ext cx="230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zh-CN" sz="1200" dirty="0">
                <a:solidFill>
                  <a:srgbClr val="000000"/>
                </a:solidFill>
                <a:ea typeface="宋体" pitchFamily="2" charset="-122"/>
              </a:rPr>
              <a:t>xxx</a:t>
            </a:r>
            <a:endParaRPr lang="en-US" altLang="en-US" sz="1200" dirty="0">
              <a:solidFill>
                <a:srgbClr val="000000"/>
              </a:solidFill>
              <a:ea typeface="宋体" pitchFamily="2" charset="-122"/>
            </a:endParaRPr>
          </a:p>
        </p:txBody>
      </p:sp>
      <p:sp>
        <p:nvSpPr>
          <p:cNvPr id="103" name="Rectangle 106"/>
          <p:cNvSpPr>
            <a:spLocks noChangeArrowheads="1"/>
          </p:cNvSpPr>
          <p:nvPr/>
        </p:nvSpPr>
        <p:spPr bwMode="auto">
          <a:xfrm>
            <a:off x="8420508" y="2975909"/>
            <a:ext cx="2584858"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400" kern="0" dirty="0">
                <a:solidFill>
                  <a:srgbClr val="000000"/>
                </a:solidFill>
                <a:latin typeface="Calibri"/>
                <a:ea typeface="华文细黑"/>
              </a:rPr>
              <a:t>xxx</a:t>
            </a:r>
            <a:endParaRPr lang="en-US" sz="1400" kern="0" dirty="0">
              <a:solidFill>
                <a:srgbClr val="000000"/>
              </a:solidFill>
              <a:latin typeface="Calibri"/>
              <a:ea typeface="华文细黑"/>
            </a:endParaRPr>
          </a:p>
        </p:txBody>
      </p:sp>
      <p:sp>
        <p:nvSpPr>
          <p:cNvPr id="104" name="Rectangle 106"/>
          <p:cNvSpPr>
            <a:spLocks noChangeArrowheads="1"/>
          </p:cNvSpPr>
          <p:nvPr/>
        </p:nvSpPr>
        <p:spPr bwMode="auto">
          <a:xfrm>
            <a:off x="8420508" y="3262595"/>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105" name="Rectangle 106"/>
          <p:cNvSpPr>
            <a:spLocks noChangeArrowheads="1"/>
          </p:cNvSpPr>
          <p:nvPr/>
        </p:nvSpPr>
        <p:spPr bwMode="auto">
          <a:xfrm>
            <a:off x="9050133" y="3262595"/>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sp>
        <p:nvSpPr>
          <p:cNvPr id="106" name="Rectangle 106"/>
          <p:cNvSpPr>
            <a:spLocks noChangeArrowheads="1"/>
          </p:cNvSpPr>
          <p:nvPr/>
        </p:nvSpPr>
        <p:spPr bwMode="auto">
          <a:xfrm>
            <a:off x="9698205" y="3262595"/>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a:t>
            </a:r>
            <a:endParaRPr lang="en-US" sz="800" kern="0" dirty="0">
              <a:solidFill>
                <a:srgbClr val="000000"/>
              </a:solidFill>
              <a:latin typeface="Calibri"/>
              <a:ea typeface="华文细黑"/>
            </a:endParaRPr>
          </a:p>
        </p:txBody>
      </p:sp>
      <p:sp>
        <p:nvSpPr>
          <p:cNvPr id="107" name="Rectangle 106"/>
          <p:cNvSpPr>
            <a:spLocks noChangeArrowheads="1"/>
          </p:cNvSpPr>
          <p:nvPr/>
        </p:nvSpPr>
        <p:spPr bwMode="auto">
          <a:xfrm>
            <a:off x="10346277" y="3262595"/>
            <a:ext cx="659089" cy="288137"/>
          </a:xfrm>
          <a:prstGeom prst="rect">
            <a:avLst/>
          </a:prstGeom>
          <a:solidFill>
            <a:srgbClr val="88A3CE"/>
          </a:solidFill>
          <a:ln w="12700" cap="flat" cmpd="sng" algn="ctr">
            <a:solidFill>
              <a:srgbClr val="5B9BD5">
                <a:shade val="50000"/>
              </a:srgbClr>
            </a:solidFill>
            <a:prstDash val="solid"/>
            <a:miter lim="800000"/>
          </a:ln>
          <a:effectLst/>
        </p:spPr>
        <p:txBody>
          <a:bodyPr rtlCol="0" anchor="ctr"/>
          <a:lstStyle/>
          <a:p>
            <a:pPr algn="ctr"/>
            <a:r>
              <a:rPr lang="en-US" altLang="zh-CN" sz="1200" kern="0" dirty="0">
                <a:solidFill>
                  <a:srgbClr val="000000"/>
                </a:solidFill>
                <a:latin typeface="Calibri"/>
                <a:ea typeface="华文细黑"/>
              </a:rPr>
              <a:t>xxx</a:t>
            </a:r>
            <a:endParaRPr lang="en-US" sz="800" kern="0" dirty="0">
              <a:solidFill>
                <a:srgbClr val="000000"/>
              </a:solidFill>
              <a:latin typeface="Calibri"/>
              <a:ea typeface="华文细黑"/>
            </a:endParaRPr>
          </a:p>
        </p:txBody>
      </p:sp>
      <p:cxnSp>
        <p:nvCxnSpPr>
          <p:cNvPr id="108" name="直接箭头连接符 107"/>
          <p:cNvCxnSpPr/>
          <p:nvPr/>
        </p:nvCxnSpPr>
        <p:spPr>
          <a:xfrm flipH="1">
            <a:off x="3687797" y="2284861"/>
            <a:ext cx="1177623" cy="1009890"/>
          </a:xfrm>
          <a:prstGeom prst="straightConnector1">
            <a:avLst/>
          </a:prstGeom>
          <a:noFill/>
          <a:ln w="6350" cap="flat" cmpd="sng" algn="ctr">
            <a:solidFill>
              <a:srgbClr val="0070C0"/>
            </a:solidFill>
            <a:prstDash val="solid"/>
            <a:miter lim="800000"/>
            <a:headEnd type="triangle" w="med" len="med"/>
            <a:tailEnd type="none" w="med" len="med"/>
          </a:ln>
          <a:effectLst/>
        </p:spPr>
      </p:cxnSp>
      <p:cxnSp>
        <p:nvCxnSpPr>
          <p:cNvPr id="109" name="直接箭头连接符 108"/>
          <p:cNvCxnSpPr>
            <a:stCxn id="84" idx="3"/>
            <a:endCxn id="103" idx="1"/>
          </p:cNvCxnSpPr>
          <p:nvPr/>
        </p:nvCxnSpPr>
        <p:spPr>
          <a:xfrm>
            <a:off x="6968856" y="2284861"/>
            <a:ext cx="1451652" cy="835117"/>
          </a:xfrm>
          <a:prstGeom prst="straightConnector1">
            <a:avLst/>
          </a:prstGeom>
          <a:noFill/>
          <a:ln w="6350" cap="flat" cmpd="sng" algn="ctr">
            <a:solidFill>
              <a:srgbClr val="0070C0"/>
            </a:solidFill>
            <a:prstDash val="solid"/>
            <a:miter lim="800000"/>
            <a:headEnd type="triangle" w="med" len="med"/>
            <a:tailEnd type="none" w="med" len="med"/>
          </a:ln>
          <a:effectLst/>
        </p:spPr>
      </p:cxnSp>
      <p:sp>
        <p:nvSpPr>
          <p:cNvPr id="110" name="AutoShape 21"/>
          <p:cNvSpPr>
            <a:spLocks noChangeArrowheads="1"/>
          </p:cNvSpPr>
          <p:nvPr/>
        </p:nvSpPr>
        <p:spPr bwMode="auto">
          <a:xfrm>
            <a:off x="8952606" y="1196751"/>
            <a:ext cx="900000" cy="288000"/>
          </a:xfrm>
          <a:prstGeom prst="roundRect">
            <a:avLst>
              <a:gd name="adj" fmla="val 6540"/>
            </a:avLst>
          </a:prstGeom>
          <a:solidFill>
            <a:srgbClr val="FFE2B8">
              <a:lumMod val="90000"/>
            </a:srgbClr>
          </a:solidFill>
          <a:ln w="0">
            <a:solidFill>
              <a:srgbClr val="000000"/>
            </a:solidFill>
            <a:prstDash val="solid"/>
            <a:round/>
            <a:headEnd/>
            <a:tailEnd/>
          </a:ln>
          <a:ex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smtClean="0">
                <a:ln>
                  <a:noFill/>
                </a:ln>
                <a:solidFill>
                  <a:srgbClr val="000000"/>
                </a:solidFill>
                <a:effectLst/>
                <a:uLnTx/>
                <a:uFillTx/>
                <a:latin typeface="Calibri" pitchFamily="34" charset="0"/>
                <a:ea typeface="宋体" pitchFamily="2" charset="-122"/>
              </a:rPr>
              <a:t>自研部分</a:t>
            </a:r>
            <a:endParaRPr kumimoji="0" lang="en-US" altLang="zh-CN" sz="1200" b="1" i="0" u="none" strike="noStrike" kern="0" cap="none" spc="0" normalizeH="0" baseline="0" noProof="0" dirty="0" smtClean="0">
              <a:ln>
                <a:noFill/>
              </a:ln>
              <a:solidFill>
                <a:srgbClr val="000000"/>
              </a:solidFill>
              <a:effectLst/>
              <a:uLnTx/>
              <a:uFillTx/>
              <a:latin typeface="Calibri" pitchFamily="34" charset="0"/>
              <a:ea typeface="宋体" pitchFamily="2" charset="-122"/>
            </a:endParaRPr>
          </a:p>
        </p:txBody>
      </p:sp>
      <p:sp>
        <p:nvSpPr>
          <p:cNvPr id="111" name="AutoShape 21"/>
          <p:cNvSpPr>
            <a:spLocks noChangeArrowheads="1"/>
          </p:cNvSpPr>
          <p:nvPr/>
        </p:nvSpPr>
        <p:spPr bwMode="auto">
          <a:xfrm>
            <a:off x="9960718" y="1196751"/>
            <a:ext cx="900000" cy="288000"/>
          </a:xfrm>
          <a:prstGeom prst="roundRect">
            <a:avLst>
              <a:gd name="adj" fmla="val 6540"/>
            </a:avLst>
          </a:prstGeom>
          <a:solidFill>
            <a:srgbClr val="88A3CE"/>
          </a:solidFill>
          <a:ln w="0">
            <a:solidFill>
              <a:srgbClr val="000000"/>
            </a:solidFill>
            <a:prstDash val="solid"/>
            <a:round/>
            <a:headEnd/>
            <a:tailEnd/>
          </a:ln>
          <a:extLst/>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zh-CN" altLang="en-US" sz="1200" b="1" dirty="0">
                <a:solidFill>
                  <a:srgbClr val="000000"/>
                </a:solidFill>
                <a:latin typeface="Calibri" pitchFamily="34" charset="0"/>
                <a:ea typeface="宋体" pitchFamily="2" charset="-122"/>
              </a:rPr>
              <a:t>开源部分</a:t>
            </a:r>
            <a:endParaRPr lang="en-US" altLang="zh-CN" sz="1200" b="1" dirty="0">
              <a:solidFill>
                <a:srgbClr val="000000"/>
              </a:solidFill>
              <a:latin typeface="Calibri" pitchFamily="34" charset="0"/>
              <a:ea typeface="宋体" pitchFamily="2" charset="-122"/>
            </a:endParaRPr>
          </a:p>
        </p:txBody>
      </p:sp>
      <p:sp>
        <p:nvSpPr>
          <p:cNvPr id="112" name="椭圆 111"/>
          <p:cNvSpPr/>
          <p:nvPr/>
        </p:nvSpPr>
        <p:spPr bwMode="auto">
          <a:xfrm>
            <a:off x="3071190" y="2967725"/>
            <a:ext cx="779865" cy="58863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a:solidFill>
                <a:srgbClr val="000000"/>
              </a:solidFill>
              <a:ea typeface="宋体" charset="-122"/>
            </a:endParaRPr>
          </a:p>
        </p:txBody>
      </p:sp>
      <p:sp>
        <p:nvSpPr>
          <p:cNvPr id="113" name="椭圆 112"/>
          <p:cNvSpPr/>
          <p:nvPr/>
        </p:nvSpPr>
        <p:spPr bwMode="auto">
          <a:xfrm>
            <a:off x="3063607" y="3009108"/>
            <a:ext cx="648072" cy="477650"/>
          </a:xfrm>
          <a:prstGeom prst="ellips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a:solidFill>
                <a:srgbClr val="000000"/>
              </a:solidFill>
              <a:ea typeface="宋体" charset="-122"/>
            </a:endParaRPr>
          </a:p>
        </p:txBody>
      </p:sp>
      <p:sp>
        <p:nvSpPr>
          <p:cNvPr id="114" name="椭圆 113"/>
          <p:cNvSpPr/>
          <p:nvPr/>
        </p:nvSpPr>
        <p:spPr bwMode="auto">
          <a:xfrm>
            <a:off x="10357294" y="3139191"/>
            <a:ext cx="648072" cy="477650"/>
          </a:xfrm>
          <a:prstGeom prst="ellips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a:solidFill>
                <a:srgbClr val="000000"/>
              </a:solidFill>
              <a:ea typeface="宋体" charset="-122"/>
            </a:endParaRPr>
          </a:p>
        </p:txBody>
      </p:sp>
      <p:sp>
        <p:nvSpPr>
          <p:cNvPr id="115" name="矩形 114"/>
          <p:cNvSpPr/>
          <p:nvPr/>
        </p:nvSpPr>
        <p:spPr bwMode="auto">
          <a:xfrm>
            <a:off x="7176120" y="2284860"/>
            <a:ext cx="412625" cy="579438"/>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r>
              <a:rPr kumimoji="0" lang="zh-CN" altLang="en-US" sz="1200" b="1" i="0" u="none" strike="noStrike" kern="0" cap="none" spc="0" normalizeH="0" baseline="0" noProof="0" dirty="0" smtClean="0">
                <a:ln>
                  <a:noFill/>
                </a:ln>
                <a:solidFill>
                  <a:srgbClr val="FF0000"/>
                </a:solidFill>
                <a:effectLst/>
                <a:uLnTx/>
                <a:uFillTx/>
                <a:latin typeface="微软雅黑" panose="020B0503020204020204" pitchFamily="34" charset="-122"/>
              </a:rPr>
              <a:t>明确调用关系</a:t>
            </a:r>
          </a:p>
        </p:txBody>
      </p:sp>
      <p:sp>
        <p:nvSpPr>
          <p:cNvPr id="116" name="矩形 115"/>
          <p:cNvSpPr/>
          <p:nvPr/>
        </p:nvSpPr>
        <p:spPr>
          <a:xfrm>
            <a:off x="366042" y="892093"/>
            <a:ext cx="3137670" cy="215315"/>
          </a:xfrm>
          <a:prstGeom prst="rect">
            <a:avLst/>
          </a:prstGeom>
          <a:noFill/>
        </p:spPr>
        <p:txBody>
          <a:bodyPr wrap="square" lIns="0" tIns="0" rIns="0" bIns="0" rtlCol="0">
            <a:spAutoFit/>
          </a:bodyPr>
          <a:lstStyle/>
          <a:p>
            <a:pPr defTabSz="914112" fontAlgn="base">
              <a:spcBef>
                <a:spcPct val="0"/>
              </a:spcBef>
              <a:spcAft>
                <a:spcPct val="0"/>
              </a:spcAft>
            </a:pPr>
            <a:r>
              <a:rPr kumimoji="1" lang="en-US" altLang="zh-CN" sz="1399" b="1" dirty="0">
                <a:solidFill>
                  <a:srgbClr val="0033CC"/>
                </a:solidFill>
                <a:latin typeface="微软雅黑" panose="020B0503020204020204" pitchFamily="34" charset="-122"/>
              </a:rPr>
              <a:t>1. </a:t>
            </a:r>
            <a:r>
              <a:rPr kumimoji="1" lang="zh-CN" altLang="en-US" sz="1399" b="1" dirty="0">
                <a:solidFill>
                  <a:srgbClr val="0033CC"/>
                </a:solidFill>
                <a:latin typeface="微软雅黑" panose="020B0503020204020204" pitchFamily="34" charset="-122"/>
              </a:rPr>
              <a:t>开源软件</a:t>
            </a:r>
            <a:r>
              <a:rPr kumimoji="1" lang="zh-CN" altLang="en-US" sz="1399" b="1" dirty="0" smtClean="0">
                <a:solidFill>
                  <a:srgbClr val="0033CC"/>
                </a:solidFill>
                <a:latin typeface="微软雅黑" panose="020B0503020204020204" pitchFamily="34" charset="-122"/>
              </a:rPr>
              <a:t>在平台中的</a:t>
            </a:r>
            <a:r>
              <a:rPr kumimoji="1" lang="zh-CN" altLang="en-US" sz="1399" b="1" dirty="0">
                <a:solidFill>
                  <a:srgbClr val="0033CC"/>
                </a:solidFill>
                <a:latin typeface="微软雅黑" panose="020B0503020204020204" pitchFamily="34" charset="-122"/>
              </a:rPr>
              <a:t>位置</a:t>
            </a:r>
          </a:p>
        </p:txBody>
      </p:sp>
      <p:sp>
        <p:nvSpPr>
          <p:cNvPr id="117" name="矩形 116"/>
          <p:cNvSpPr/>
          <p:nvPr/>
        </p:nvSpPr>
        <p:spPr>
          <a:xfrm>
            <a:off x="366042" y="4581128"/>
            <a:ext cx="2553904" cy="523220"/>
          </a:xfrm>
          <a:prstGeom prst="rect">
            <a:avLst/>
          </a:prstGeom>
        </p:spPr>
        <p:txBody>
          <a:bodyPr wrap="none">
            <a:spAutoFit/>
          </a:bodyPr>
          <a:lstStyle/>
          <a:p>
            <a:pPr fontAlgn="base">
              <a:spcBef>
                <a:spcPct val="0"/>
              </a:spcBef>
              <a:spcAft>
                <a:spcPct val="0"/>
              </a:spcAft>
            </a:pPr>
            <a:r>
              <a:rPr kumimoji="1" lang="en-US" altLang="zh-CN" sz="1399" b="1" dirty="0">
                <a:solidFill>
                  <a:srgbClr val="0033CC"/>
                </a:solidFill>
                <a:latin typeface="微软雅黑" panose="020B0503020204020204" pitchFamily="34" charset="-122"/>
              </a:rPr>
              <a:t>2. </a:t>
            </a:r>
            <a:r>
              <a:rPr kumimoji="1" lang="zh-CN" altLang="en-US" sz="1399" b="1" dirty="0">
                <a:solidFill>
                  <a:srgbClr val="0033CC"/>
                </a:solidFill>
                <a:latin typeface="微软雅黑" panose="020B0503020204020204" pitchFamily="34" charset="-122"/>
              </a:rPr>
              <a:t>新增开源软件原因及背景：</a:t>
            </a:r>
            <a:endParaRPr kumimoji="1" lang="en-US" altLang="zh-CN" sz="1399" b="1" dirty="0">
              <a:solidFill>
                <a:srgbClr val="0033CC"/>
              </a:solidFill>
              <a:latin typeface="微软雅黑" panose="020B0503020204020204" pitchFamily="34" charset="-122"/>
            </a:endParaRPr>
          </a:p>
          <a:p>
            <a:pPr fontAlgn="base">
              <a:spcBef>
                <a:spcPct val="0"/>
              </a:spcBef>
              <a:spcAft>
                <a:spcPct val="0"/>
              </a:spcAft>
            </a:pPr>
            <a:endParaRPr lang="en-US" altLang="zh-CN" sz="1400" b="1" dirty="0">
              <a:solidFill>
                <a:srgbClr val="000000"/>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260084411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8"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69"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70"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71"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72"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73"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pPr fontAlgn="base">
              <a:spcBef>
                <a:spcPct val="0"/>
              </a:spcBef>
              <a:spcAft>
                <a:spcPct val="0"/>
              </a:spcAft>
            </a:pPr>
            <a:endParaRPr lang="en-GB">
              <a:solidFill>
                <a:srgbClr val="000000"/>
              </a:solidFill>
              <a:latin typeface="Tahoma" pitchFamily="34" charset="0"/>
              <a:ea typeface="Tahoma" pitchFamily="34" charset="0"/>
              <a:cs typeface="Tahoma" pitchFamily="34" charset="0"/>
            </a:endParaRPr>
          </a:p>
        </p:txBody>
      </p:sp>
      <p:sp>
        <p:nvSpPr>
          <p:cNvPr id="74" name="标题 1"/>
          <p:cNvSpPr txBox="1">
            <a:spLocks/>
          </p:cNvSpPr>
          <p:nvPr/>
        </p:nvSpPr>
        <p:spPr>
          <a:xfrm>
            <a:off x="138907" y="119253"/>
            <a:ext cx="10657184" cy="645451"/>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1.2 </a:t>
            </a:r>
            <a:r>
              <a:rPr kumimoji="0" lang="zh-CN" altLang="en-US"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需求背景</a:t>
            </a:r>
            <a:r>
              <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a:t>
            </a:r>
            <a:r>
              <a:rPr kumimoji="0" lang="zh-CN" altLang="en-US"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rPr>
              <a:t>引入开源软件及功能介绍</a:t>
            </a:r>
            <a:endParaRPr kumimoji="0" lang="en-US" altLang="zh-CN" sz="2400" b="1" i="0" u="none" strike="noStrike" kern="0" cap="none" spc="0" normalizeH="0" baseline="0" noProof="0" dirty="0">
              <a:ln>
                <a:noFill/>
              </a:ln>
              <a:solidFill>
                <a:srgbClr val="990000"/>
              </a:solidFill>
              <a:effectLst/>
              <a:uLnTx/>
              <a:uFillTx/>
              <a:latin typeface="Arial" pitchFamily="34" charset="0"/>
              <a:ea typeface="黑体" pitchFamily="49" charset="-122"/>
              <a:cs typeface="Arial" pitchFamily="34" charset="0"/>
            </a:endParaRPr>
          </a:p>
        </p:txBody>
      </p:sp>
      <p:sp>
        <p:nvSpPr>
          <p:cNvPr id="75" name="文本框 74"/>
          <p:cNvSpPr txBox="1"/>
          <p:nvPr/>
        </p:nvSpPr>
        <p:spPr>
          <a:xfrm>
            <a:off x="765886" y="944938"/>
            <a:ext cx="1656223" cy="307648"/>
          </a:xfrm>
          <a:prstGeom prst="rect">
            <a:avLst/>
          </a:prstGeom>
        </p:spPr>
        <p:txBody>
          <a:bodyPr wrap="none">
            <a:spAutoFit/>
          </a:bodyPr>
          <a:lstStyle>
            <a:defPPr>
              <a:defRPr lang="zh-CN"/>
            </a:defPPr>
            <a:lvl1pPr>
              <a:defRPr kumimoji="1" sz="1399" b="1">
                <a:solidFill>
                  <a:srgbClr val="0033CC"/>
                </a:solidFill>
                <a:latin typeface="微软雅黑" panose="020B0503020204020204" pitchFamily="34" charset="-122"/>
                <a:ea typeface="微软雅黑" panose="020B0503020204020204" pitchFamily="34" charset="-122"/>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1. </a:t>
            </a:r>
            <a:r>
              <a:rPr kumimoji="1" lang="zh-CN" altLang="en-US"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开源软件架构：</a:t>
            </a:r>
          </a:p>
        </p:txBody>
      </p:sp>
      <p:sp>
        <p:nvSpPr>
          <p:cNvPr id="76" name="文本框 75"/>
          <p:cNvSpPr txBox="1"/>
          <p:nvPr/>
        </p:nvSpPr>
        <p:spPr>
          <a:xfrm>
            <a:off x="1032330" y="1390880"/>
            <a:ext cx="607859" cy="261610"/>
          </a:xfrm>
          <a:prstGeom prst="rect">
            <a:avLst/>
          </a:prstGeom>
        </p:spPr>
        <p:txBody>
          <a:bodyPr wrap="none">
            <a:spAutoFit/>
          </a:bodyPr>
          <a:lstStyle>
            <a:defPPr>
              <a:defRPr lang="zh-CN"/>
            </a:defPPr>
            <a:lvl1pPr>
              <a:defRPr kumimoji="1" sz="1399" b="1">
                <a:solidFill>
                  <a:srgbClr val="0033CC"/>
                </a:solidFill>
                <a:latin typeface="微软雅黑" panose="020B0503020204020204" pitchFamily="34" charset="-122"/>
                <a:ea typeface="微软雅黑" panose="020B0503020204020204" pitchFamily="34" charset="-122"/>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100" b="0" i="1"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举例：</a:t>
            </a:r>
          </a:p>
        </p:txBody>
      </p:sp>
      <p:grpSp>
        <p:nvGrpSpPr>
          <p:cNvPr id="77" name="组合 76"/>
          <p:cNvGrpSpPr/>
          <p:nvPr/>
        </p:nvGrpSpPr>
        <p:grpSpPr>
          <a:xfrm>
            <a:off x="1720393" y="1432221"/>
            <a:ext cx="8064896" cy="2892112"/>
            <a:chOff x="637078" y="2535271"/>
            <a:chExt cx="8267234" cy="4094923"/>
          </a:xfrm>
        </p:grpSpPr>
        <p:sp>
          <p:nvSpPr>
            <p:cNvPr id="78" name="文本框 77"/>
            <p:cNvSpPr txBox="1"/>
            <p:nvPr/>
          </p:nvSpPr>
          <p:spPr>
            <a:xfrm>
              <a:off x="715609" y="2623403"/>
              <a:ext cx="8038611" cy="522935"/>
            </a:xfrm>
            <a:prstGeom prst="rect">
              <a:avLst/>
            </a:prstGeom>
            <a:solidFill>
              <a:srgbClr val="0365C0">
                <a:lumMod val="20000"/>
                <a:lumOff val="80000"/>
              </a:srgbClr>
            </a:solidFill>
          </p:spPr>
          <p:txBody>
            <a:bodyPr wrap="square" rtlCol="0">
              <a:spAutoFit/>
            </a:bodyPr>
            <a:lstStyle/>
            <a:p>
              <a:pPr algn="ctr" defTabSz="408364" hangingPunct="0">
                <a:defRPr/>
              </a:pPr>
              <a:r>
                <a:rPr lang="en-US" altLang="zh-CN" kern="0" dirty="0" err="1" smtClean="0">
                  <a:solidFill>
                    <a:srgbClr val="000000"/>
                  </a:solidFill>
                  <a:latin typeface="微软雅黑" panose="020B0503020204020204" pitchFamily="34" charset="-122"/>
                  <a:sym typeface="Gill Sans" pitchFamily="-109" charset="0"/>
                </a:rPr>
                <a:t>Gstreamer</a:t>
              </a:r>
              <a:r>
                <a:rPr lang="en-US" altLang="zh-CN" kern="0" dirty="0" smtClean="0">
                  <a:solidFill>
                    <a:srgbClr val="000000"/>
                  </a:solidFill>
                  <a:latin typeface="微软雅黑" panose="020B0503020204020204" pitchFamily="34" charset="-122"/>
                  <a:sym typeface="Gill Sans" pitchFamily="-109" charset="0"/>
                </a:rPr>
                <a:t> Core Framework</a:t>
              </a:r>
              <a:endParaRPr lang="zh-CN" altLang="en-US" kern="0" dirty="0" smtClean="0">
                <a:solidFill>
                  <a:srgbClr val="000000"/>
                </a:solidFill>
                <a:latin typeface="微软雅黑" panose="020B0503020204020204" pitchFamily="34" charset="-122"/>
                <a:sym typeface="Gill Sans" pitchFamily="-109" charset="0"/>
              </a:endParaRPr>
            </a:p>
          </p:txBody>
        </p:sp>
        <p:grpSp>
          <p:nvGrpSpPr>
            <p:cNvPr id="79" name="组合 78"/>
            <p:cNvGrpSpPr/>
            <p:nvPr/>
          </p:nvGrpSpPr>
          <p:grpSpPr>
            <a:xfrm>
              <a:off x="637078" y="2535271"/>
              <a:ext cx="8267234" cy="4094923"/>
              <a:chOff x="637078" y="2535271"/>
              <a:chExt cx="8267234" cy="4094923"/>
            </a:xfrm>
          </p:grpSpPr>
          <p:sp>
            <p:nvSpPr>
              <p:cNvPr id="80" name="矩形 79"/>
              <p:cNvSpPr/>
              <p:nvPr/>
            </p:nvSpPr>
            <p:spPr bwMode="auto">
              <a:xfrm>
                <a:off x="637078" y="2535271"/>
                <a:ext cx="8267234" cy="2667000"/>
              </a:xfrm>
              <a:prstGeom prst="rect">
                <a:avLst/>
              </a:prstGeom>
              <a:noFill/>
              <a:ln w="2540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endParaRPr lang="zh-CN" altLang="en-US" sz="1050" b="1" kern="0" dirty="0" smtClean="0">
                  <a:solidFill>
                    <a:srgbClr val="6161FF"/>
                  </a:solidFill>
                  <a:latin typeface="微软雅黑" panose="020B0503020204020204" pitchFamily="34" charset="-122"/>
                  <a:cs typeface="Gill Sans" charset="0"/>
                  <a:sym typeface="Gill Sans" charset="0"/>
                </a:endParaRPr>
              </a:p>
            </p:txBody>
          </p:sp>
          <p:grpSp>
            <p:nvGrpSpPr>
              <p:cNvPr id="81" name="组合 80"/>
              <p:cNvGrpSpPr/>
              <p:nvPr/>
            </p:nvGrpSpPr>
            <p:grpSpPr>
              <a:xfrm>
                <a:off x="759680" y="3078891"/>
                <a:ext cx="8006495" cy="3551303"/>
                <a:chOff x="759680" y="3078891"/>
                <a:chExt cx="8006495" cy="3551303"/>
              </a:xfrm>
            </p:grpSpPr>
            <p:sp>
              <p:nvSpPr>
                <p:cNvPr id="82" name="文本框 81"/>
                <p:cNvSpPr txBox="1"/>
                <p:nvPr/>
              </p:nvSpPr>
              <p:spPr>
                <a:xfrm>
                  <a:off x="978144" y="3788179"/>
                  <a:ext cx="1817380" cy="228784"/>
                </a:xfrm>
                <a:prstGeom prst="rect">
                  <a:avLst/>
                </a:prstGeom>
                <a:noFill/>
              </p:spPr>
              <p:txBody>
                <a:bodyPr wrap="square" lIns="0" tIns="0" rIns="0" bIns="0" rtlCol="0">
                  <a:spAutoFit/>
                </a:bodyPr>
                <a:lstStyle/>
                <a:p>
                  <a:pPr defTabSz="914112" fontAlgn="base">
                    <a:spcBef>
                      <a:spcPct val="0"/>
                    </a:spcBef>
                    <a:spcAft>
                      <a:spcPct val="0"/>
                    </a:spcAft>
                  </a:pPr>
                  <a:r>
                    <a:rPr kumimoji="1" lang="en-US" altLang="zh-CN" sz="1050" b="1" dirty="0">
                      <a:solidFill>
                        <a:srgbClr val="0033CC"/>
                      </a:solidFill>
                      <a:latin typeface="微软雅黑" panose="020B0503020204020204" pitchFamily="34" charset="-122"/>
                    </a:rPr>
                    <a:t>2. </a:t>
                  </a:r>
                  <a:r>
                    <a:rPr kumimoji="1" lang="zh-CN" altLang="en-US" sz="1050" b="1" dirty="0">
                      <a:solidFill>
                        <a:srgbClr val="0033CC"/>
                      </a:solidFill>
                      <a:latin typeface="微软雅黑" panose="020B0503020204020204" pitchFamily="34" charset="-122"/>
                    </a:rPr>
                    <a:t>引入方式说明：</a:t>
                  </a:r>
                </a:p>
              </p:txBody>
            </p:sp>
            <p:sp>
              <p:nvSpPr>
                <p:cNvPr id="83" name="圆角矩形 82"/>
                <p:cNvSpPr/>
                <p:nvPr/>
              </p:nvSpPr>
              <p:spPr bwMode="auto">
                <a:xfrm>
                  <a:off x="990076" y="3791202"/>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smtClean="0">
                      <a:solidFill>
                        <a:srgbClr val="003399"/>
                      </a:solidFill>
                      <a:latin typeface="微软雅黑" panose="020B0503020204020204" pitchFamily="34" charset="-122"/>
                      <a:cs typeface="Gill Sans" charset="0"/>
                      <a:sym typeface="Gill Sans" charset="0"/>
                    </a:rPr>
                    <a:t>file-source</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sp>
              <p:nvSpPr>
                <p:cNvPr id="84" name="矩形 83"/>
                <p:cNvSpPr/>
                <p:nvPr/>
              </p:nvSpPr>
              <p:spPr bwMode="auto">
                <a:xfrm>
                  <a:off x="2133076" y="4057902"/>
                  <a:ext cx="304800"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err="1" smtClean="0">
                      <a:solidFill>
                        <a:srgbClr val="FFFFFF"/>
                      </a:solidFill>
                      <a:latin typeface="微软雅黑" panose="020B0503020204020204" pitchFamily="34" charset="-122"/>
                      <a:cs typeface="Gill Sans" charset="0"/>
                      <a:sym typeface="Gill Sans" charset="0"/>
                    </a:rPr>
                    <a:t>src</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85" name="圆角矩形 84"/>
                <p:cNvSpPr/>
                <p:nvPr/>
              </p:nvSpPr>
              <p:spPr bwMode="auto">
                <a:xfrm>
                  <a:off x="3199876" y="3791202"/>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err="1" smtClean="0">
                      <a:solidFill>
                        <a:srgbClr val="003399"/>
                      </a:solidFill>
                      <a:latin typeface="微软雅黑" panose="020B0503020204020204" pitchFamily="34" charset="-122"/>
                      <a:cs typeface="Gill Sans" charset="0"/>
                      <a:sym typeface="Gill Sans" charset="0"/>
                    </a:rPr>
                    <a:t>ogg</a:t>
                  </a:r>
                  <a:r>
                    <a:rPr lang="en-US" altLang="zh-CN" sz="1000" b="1" kern="0" dirty="0" smtClean="0">
                      <a:solidFill>
                        <a:srgbClr val="003399"/>
                      </a:solidFill>
                      <a:latin typeface="微软雅黑" panose="020B0503020204020204" pitchFamily="34" charset="-122"/>
                      <a:cs typeface="Gill Sans" charset="0"/>
                      <a:sym typeface="Gill Sans" charset="0"/>
                    </a:rPr>
                    <a:t>-demuxer</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sp>
              <p:nvSpPr>
                <p:cNvPr id="86" name="矩形 85"/>
                <p:cNvSpPr/>
                <p:nvPr/>
              </p:nvSpPr>
              <p:spPr bwMode="auto">
                <a:xfrm>
                  <a:off x="4270375" y="3998705"/>
                  <a:ext cx="377301" cy="247109"/>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src01</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87" name="圆角矩形 86"/>
                <p:cNvSpPr/>
                <p:nvPr/>
              </p:nvSpPr>
              <p:spPr bwMode="auto">
                <a:xfrm>
                  <a:off x="5337175" y="3257802"/>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err="1" smtClean="0">
                      <a:solidFill>
                        <a:srgbClr val="003399"/>
                      </a:solidFill>
                      <a:latin typeface="微软雅黑" panose="020B0503020204020204" pitchFamily="34" charset="-122"/>
                      <a:cs typeface="Gill Sans" charset="0"/>
                      <a:sym typeface="Gill Sans" charset="0"/>
                    </a:rPr>
                    <a:t>vorbis</a:t>
                  </a:r>
                  <a:r>
                    <a:rPr lang="en-US" altLang="zh-CN" sz="1000" b="1" kern="0" dirty="0" smtClean="0">
                      <a:solidFill>
                        <a:srgbClr val="003399"/>
                      </a:solidFill>
                      <a:latin typeface="微软雅黑" panose="020B0503020204020204" pitchFamily="34" charset="-122"/>
                      <a:cs typeface="Gill Sans" charset="0"/>
                      <a:sym typeface="Gill Sans" charset="0"/>
                    </a:rPr>
                    <a:t>-decoder</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sp>
              <p:nvSpPr>
                <p:cNvPr id="88" name="矩形 87"/>
                <p:cNvSpPr/>
                <p:nvPr/>
              </p:nvSpPr>
              <p:spPr bwMode="auto">
                <a:xfrm>
                  <a:off x="6480175" y="3524502"/>
                  <a:ext cx="304800"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err="1" smtClean="0">
                      <a:solidFill>
                        <a:srgbClr val="FFFFFF"/>
                      </a:solidFill>
                      <a:latin typeface="微软雅黑" panose="020B0503020204020204" pitchFamily="34" charset="-122"/>
                      <a:cs typeface="Gill Sans" charset="0"/>
                      <a:sym typeface="Gill Sans" charset="0"/>
                    </a:rPr>
                    <a:t>src</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89" name="圆角矩形 88"/>
                <p:cNvSpPr/>
                <p:nvPr/>
              </p:nvSpPr>
              <p:spPr bwMode="auto">
                <a:xfrm>
                  <a:off x="5337175" y="4306093"/>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err="1" smtClean="0">
                      <a:solidFill>
                        <a:srgbClr val="003399"/>
                      </a:solidFill>
                      <a:latin typeface="微软雅黑" panose="020B0503020204020204" pitchFamily="34" charset="-122"/>
                      <a:cs typeface="Gill Sans" charset="0"/>
                      <a:sym typeface="Gill Sans" charset="0"/>
                    </a:rPr>
                    <a:t>theora</a:t>
                  </a:r>
                  <a:r>
                    <a:rPr lang="en-US" altLang="zh-CN" sz="1000" b="1" kern="0" dirty="0" smtClean="0">
                      <a:solidFill>
                        <a:srgbClr val="003399"/>
                      </a:solidFill>
                      <a:latin typeface="微软雅黑" panose="020B0503020204020204" pitchFamily="34" charset="-122"/>
                      <a:cs typeface="Gill Sans" charset="0"/>
                      <a:sym typeface="Gill Sans" charset="0"/>
                    </a:rPr>
                    <a:t>-decoder</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sp>
              <p:nvSpPr>
                <p:cNvPr id="90" name="矩形 89"/>
                <p:cNvSpPr/>
                <p:nvPr/>
              </p:nvSpPr>
              <p:spPr bwMode="auto">
                <a:xfrm>
                  <a:off x="6480175" y="4572793"/>
                  <a:ext cx="304800"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err="1" smtClean="0">
                      <a:solidFill>
                        <a:srgbClr val="FFFFFF"/>
                      </a:solidFill>
                      <a:latin typeface="微软雅黑" panose="020B0503020204020204" pitchFamily="34" charset="-122"/>
                      <a:cs typeface="Gill Sans" charset="0"/>
                      <a:sym typeface="Gill Sans" charset="0"/>
                    </a:rPr>
                    <a:t>src</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91" name="圆角矩形 90"/>
                <p:cNvSpPr/>
                <p:nvPr/>
              </p:nvSpPr>
              <p:spPr bwMode="auto">
                <a:xfrm>
                  <a:off x="7318375" y="3257802"/>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smtClean="0">
                      <a:solidFill>
                        <a:srgbClr val="003399"/>
                      </a:solidFill>
                      <a:latin typeface="微软雅黑" panose="020B0503020204020204" pitchFamily="34" charset="-122"/>
                      <a:cs typeface="Gill Sans" charset="0"/>
                      <a:sym typeface="Gill Sans" charset="0"/>
                    </a:rPr>
                    <a:t>audio-sink</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sp>
              <p:nvSpPr>
                <p:cNvPr id="92" name="圆角矩形 91"/>
                <p:cNvSpPr/>
                <p:nvPr/>
              </p:nvSpPr>
              <p:spPr bwMode="auto">
                <a:xfrm>
                  <a:off x="7318375" y="4306093"/>
                  <a:ext cx="1447800" cy="838200"/>
                </a:xfrm>
                <a:prstGeom prst="roundRect">
                  <a:avLst>
                    <a:gd name="adj" fmla="val 6076"/>
                  </a:avLst>
                </a:prstGeom>
                <a:solidFill>
                  <a:srgbClr val="E5F3FF"/>
                </a:solidFill>
                <a:ln w="19050" cap="flat" cmpd="sng" algn="ctr">
                  <a:solidFill>
                    <a:srgbClr val="0365C0"/>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t" anchorCtr="0" compatLnSpc="1">
                  <a:prstTxWarp prst="textNoShape">
                    <a:avLst/>
                  </a:prstTxWarp>
                </a:bodyPr>
                <a:lstStyle/>
                <a:p>
                  <a:pPr defTabSz="546100" hangingPunct="0">
                    <a:defRPr/>
                  </a:pPr>
                  <a:r>
                    <a:rPr lang="en-US" altLang="zh-CN" sz="1000" b="1" kern="0" dirty="0" smtClean="0">
                      <a:solidFill>
                        <a:srgbClr val="003399"/>
                      </a:solidFill>
                      <a:latin typeface="微软雅黑" panose="020B0503020204020204" pitchFamily="34" charset="-122"/>
                      <a:cs typeface="Gill Sans" charset="0"/>
                      <a:sym typeface="Gill Sans" charset="0"/>
                    </a:rPr>
                    <a:t>video-sink</a:t>
                  </a:r>
                  <a:endParaRPr lang="zh-CN" altLang="en-US" sz="1000" b="1" kern="0" dirty="0" smtClean="0">
                    <a:solidFill>
                      <a:srgbClr val="003399"/>
                    </a:solidFill>
                    <a:latin typeface="微软雅黑" panose="020B0503020204020204" pitchFamily="34" charset="-122"/>
                    <a:cs typeface="Gill Sans" charset="0"/>
                    <a:sym typeface="Gill Sans" charset="0"/>
                  </a:endParaRPr>
                </a:p>
              </p:txBody>
            </p:sp>
            <p:cxnSp>
              <p:nvCxnSpPr>
                <p:cNvPr id="93" name="直接箭头连接符 92"/>
                <p:cNvCxnSpPr>
                  <a:stCxn id="84" idx="3"/>
                  <a:endCxn id="85" idx="1"/>
                </p:cNvCxnSpPr>
                <p:nvPr/>
              </p:nvCxnSpPr>
              <p:spPr bwMode="auto">
                <a:xfrm>
                  <a:off x="2437876" y="4210302"/>
                  <a:ext cx="762000" cy="0"/>
                </a:xfrm>
                <a:prstGeom prst="straightConnector1">
                  <a:avLst/>
                </a:prstGeom>
                <a:blipFill dpi="0" rotWithShape="0">
                  <a:blip r:embed="rId3"/>
                  <a:srcRect/>
                  <a:tile tx="0" ty="0" sx="100000" sy="100000" flip="none" algn="tl"/>
                </a:blipFill>
                <a:ln w="22225" cap="flat" cmpd="sng" algn="ctr">
                  <a:solidFill>
                    <a:srgbClr val="003399"/>
                  </a:solidFill>
                  <a:prstDash val="solid"/>
                  <a:miter lim="0"/>
                  <a:headEnd type="none" w="med" len="med"/>
                  <a:tailEnd type="arrow"/>
                </a:ln>
                <a:effectLst>
                  <a:outerShdw blurRad="25400" dist="12700" dir="5400000" algn="ctr" rotWithShape="0">
                    <a:srgbClr val="000000">
                      <a:alpha val="50000"/>
                    </a:srgbClr>
                  </a:outerShdw>
                </a:effectLst>
              </p:spPr>
            </p:cxnSp>
            <p:sp>
              <p:nvSpPr>
                <p:cNvPr id="94" name="矩形 93"/>
                <p:cNvSpPr/>
                <p:nvPr/>
              </p:nvSpPr>
              <p:spPr bwMode="auto">
                <a:xfrm>
                  <a:off x="3217214" y="4057902"/>
                  <a:ext cx="363661"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sink</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95" name="矩形 94"/>
                <p:cNvSpPr/>
                <p:nvPr/>
              </p:nvSpPr>
              <p:spPr bwMode="auto">
                <a:xfrm>
                  <a:off x="4270375" y="4294250"/>
                  <a:ext cx="377300" cy="247109"/>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src02</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cxnSp>
              <p:nvCxnSpPr>
                <p:cNvPr id="96" name="直接箭头连接符 95"/>
                <p:cNvCxnSpPr>
                  <a:stCxn id="86" idx="3"/>
                  <a:endCxn id="87" idx="1"/>
                </p:cNvCxnSpPr>
                <p:nvPr/>
              </p:nvCxnSpPr>
              <p:spPr bwMode="auto">
                <a:xfrm flipV="1">
                  <a:off x="4647676" y="3676902"/>
                  <a:ext cx="689499" cy="445358"/>
                </a:xfrm>
                <a:prstGeom prst="straightConnector1">
                  <a:avLst/>
                </a:prstGeom>
                <a:blipFill dpi="0" rotWithShape="0">
                  <a:blip r:embed="rId3"/>
                  <a:srcRect/>
                  <a:tile tx="0" ty="0" sx="100000" sy="100000" flip="none" algn="tl"/>
                </a:blipFill>
                <a:ln w="22225" cap="flat" cmpd="sng" algn="ctr">
                  <a:solidFill>
                    <a:srgbClr val="003399"/>
                  </a:solidFill>
                  <a:prstDash val="solid"/>
                  <a:miter lim="0"/>
                  <a:headEnd type="none" w="med" len="med"/>
                  <a:tailEnd type="arrow"/>
                </a:ln>
                <a:effectLst>
                  <a:outerShdw blurRad="25400" dist="12700" dir="5400000" algn="ctr" rotWithShape="0">
                    <a:srgbClr val="000000">
                      <a:alpha val="50000"/>
                    </a:srgbClr>
                  </a:outerShdw>
                </a:effectLst>
              </p:spPr>
            </p:cxnSp>
            <p:sp>
              <p:nvSpPr>
                <p:cNvPr id="97" name="矩形 96"/>
                <p:cNvSpPr/>
                <p:nvPr/>
              </p:nvSpPr>
              <p:spPr bwMode="auto">
                <a:xfrm>
                  <a:off x="5337175" y="3533757"/>
                  <a:ext cx="363661"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sink</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98" name="矩形 97"/>
                <p:cNvSpPr/>
                <p:nvPr/>
              </p:nvSpPr>
              <p:spPr bwMode="auto">
                <a:xfrm>
                  <a:off x="5337175" y="4565093"/>
                  <a:ext cx="363661"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sink</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99" name="矩形 98"/>
                <p:cNvSpPr/>
                <p:nvPr/>
              </p:nvSpPr>
              <p:spPr bwMode="auto">
                <a:xfrm>
                  <a:off x="7318375" y="3524502"/>
                  <a:ext cx="363661"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sink</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sp>
              <p:nvSpPr>
                <p:cNvPr id="100" name="矩形 99"/>
                <p:cNvSpPr/>
                <p:nvPr/>
              </p:nvSpPr>
              <p:spPr bwMode="auto">
                <a:xfrm>
                  <a:off x="7341093" y="4572793"/>
                  <a:ext cx="363661" cy="304800"/>
                </a:xfrm>
                <a:prstGeom prst="rect">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500" b="1" kern="0" dirty="0" smtClean="0">
                      <a:solidFill>
                        <a:srgbClr val="FFFFFF"/>
                      </a:solidFill>
                      <a:latin typeface="微软雅黑" panose="020B0503020204020204" pitchFamily="34" charset="-122"/>
                      <a:cs typeface="Gill Sans" charset="0"/>
                      <a:sym typeface="Gill Sans" charset="0"/>
                    </a:rPr>
                    <a:t>sink</a:t>
                  </a:r>
                  <a:endParaRPr lang="zh-CN" altLang="en-US" sz="500" b="1" kern="0" dirty="0" smtClean="0">
                    <a:solidFill>
                      <a:srgbClr val="FFFFFF"/>
                    </a:solidFill>
                    <a:latin typeface="微软雅黑" panose="020B0503020204020204" pitchFamily="34" charset="-122"/>
                    <a:cs typeface="Gill Sans" charset="0"/>
                    <a:sym typeface="Gill Sans" charset="0"/>
                  </a:endParaRPr>
                </a:p>
              </p:txBody>
            </p:sp>
            <p:cxnSp>
              <p:nvCxnSpPr>
                <p:cNvPr id="101" name="直接箭头连接符 100"/>
                <p:cNvCxnSpPr>
                  <a:stCxn id="95" idx="3"/>
                  <a:endCxn id="98" idx="1"/>
                </p:cNvCxnSpPr>
                <p:nvPr/>
              </p:nvCxnSpPr>
              <p:spPr bwMode="auto">
                <a:xfrm>
                  <a:off x="4647675" y="4417805"/>
                  <a:ext cx="689500" cy="299688"/>
                </a:xfrm>
                <a:prstGeom prst="straightConnector1">
                  <a:avLst/>
                </a:prstGeom>
                <a:blipFill dpi="0" rotWithShape="0">
                  <a:blip r:embed="rId3"/>
                  <a:srcRect/>
                  <a:tile tx="0" ty="0" sx="100000" sy="100000" flip="none" algn="tl"/>
                </a:blipFill>
                <a:ln w="22225" cap="flat" cmpd="sng" algn="ctr">
                  <a:solidFill>
                    <a:srgbClr val="003399"/>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02" name="直接箭头连接符 101"/>
                <p:cNvCxnSpPr>
                  <a:stCxn id="88" idx="3"/>
                  <a:endCxn id="99" idx="1"/>
                </p:cNvCxnSpPr>
                <p:nvPr/>
              </p:nvCxnSpPr>
              <p:spPr bwMode="auto">
                <a:xfrm>
                  <a:off x="6784975" y="3676902"/>
                  <a:ext cx="533400" cy="0"/>
                </a:xfrm>
                <a:prstGeom prst="straightConnector1">
                  <a:avLst/>
                </a:prstGeom>
                <a:blipFill dpi="0" rotWithShape="0">
                  <a:blip r:embed="rId3"/>
                  <a:srcRect/>
                  <a:tile tx="0" ty="0" sx="100000" sy="100000" flip="none" algn="tl"/>
                </a:blipFill>
                <a:ln w="22225" cap="flat" cmpd="sng" algn="ctr">
                  <a:solidFill>
                    <a:srgbClr val="003399"/>
                  </a:solidFill>
                  <a:prstDash val="solid"/>
                  <a:miter lim="0"/>
                  <a:headEnd type="none" w="med" len="med"/>
                  <a:tailEnd type="arrow"/>
                </a:ln>
                <a:effectLst>
                  <a:outerShdw blurRad="25400" dist="12700" dir="5400000" algn="ctr" rotWithShape="0">
                    <a:srgbClr val="000000">
                      <a:alpha val="50000"/>
                    </a:srgbClr>
                  </a:outerShdw>
                </a:effectLst>
              </p:spPr>
            </p:cxnSp>
            <p:cxnSp>
              <p:nvCxnSpPr>
                <p:cNvPr id="103" name="直接箭头连接符 102"/>
                <p:cNvCxnSpPr>
                  <a:stCxn id="90" idx="3"/>
                  <a:endCxn id="100" idx="1"/>
                </p:cNvCxnSpPr>
                <p:nvPr/>
              </p:nvCxnSpPr>
              <p:spPr bwMode="auto">
                <a:xfrm>
                  <a:off x="6784975" y="4725193"/>
                  <a:ext cx="556118" cy="0"/>
                </a:xfrm>
                <a:prstGeom prst="straightConnector1">
                  <a:avLst/>
                </a:prstGeom>
                <a:blipFill dpi="0" rotWithShape="0">
                  <a:blip r:embed="rId3"/>
                  <a:srcRect/>
                  <a:tile tx="0" ty="0" sx="100000" sy="100000" flip="none" algn="tl"/>
                </a:blipFill>
                <a:ln w="22225" cap="flat" cmpd="sng" algn="ctr">
                  <a:solidFill>
                    <a:srgbClr val="003399"/>
                  </a:solidFill>
                  <a:prstDash val="solid"/>
                  <a:miter lim="0"/>
                  <a:headEnd type="none" w="med" len="med"/>
                  <a:tailEnd type="arrow"/>
                </a:ln>
                <a:effectLst>
                  <a:outerShdw blurRad="25400" dist="12700" dir="5400000" algn="ctr" rotWithShape="0">
                    <a:srgbClr val="000000">
                      <a:alpha val="50000"/>
                    </a:srgbClr>
                  </a:outerShdw>
                </a:effectLst>
              </p:spPr>
            </p:cxnSp>
            <p:sp>
              <p:nvSpPr>
                <p:cNvPr id="104" name="文本框 103"/>
                <p:cNvSpPr txBox="1"/>
                <p:nvPr/>
              </p:nvSpPr>
              <p:spPr>
                <a:xfrm>
                  <a:off x="1782754" y="3078891"/>
                  <a:ext cx="823582" cy="392201"/>
                </a:xfrm>
                <a:prstGeom prst="rect">
                  <a:avLst/>
                </a:prstGeom>
                <a:noFill/>
              </p:spPr>
              <p:txBody>
                <a:bodyPr wrap="none" rtlCol="0">
                  <a:spAutoFit/>
                </a:bodyPr>
                <a:lstStyle/>
                <a:p>
                  <a:pPr algn="ctr" defTabSz="408364" fontAlgn="base" hangingPunct="0">
                    <a:spcBef>
                      <a:spcPct val="0"/>
                    </a:spcBef>
                    <a:spcAft>
                      <a:spcPct val="0"/>
                    </a:spcAft>
                  </a:pPr>
                  <a:r>
                    <a:rPr lang="en-US" altLang="zh-CN" sz="1200" b="1" dirty="0" smtClean="0">
                      <a:solidFill>
                        <a:srgbClr val="003399"/>
                      </a:solidFill>
                      <a:latin typeface="微软雅黑" panose="020B0503020204020204" pitchFamily="34" charset="-122"/>
                      <a:sym typeface="Gill Sans" pitchFamily="-109" charset="0"/>
                    </a:rPr>
                    <a:t>pipeline</a:t>
                  </a:r>
                  <a:endParaRPr lang="zh-CN" altLang="en-US" sz="1200" b="1" dirty="0">
                    <a:solidFill>
                      <a:srgbClr val="003399"/>
                    </a:solidFill>
                    <a:latin typeface="微软雅黑" panose="020B0503020204020204" pitchFamily="34" charset="-122"/>
                    <a:sym typeface="Gill Sans" pitchFamily="-109" charset="0"/>
                  </a:endParaRPr>
                </a:p>
              </p:txBody>
            </p:sp>
            <p:sp>
              <p:nvSpPr>
                <p:cNvPr id="105" name="文本框 104"/>
                <p:cNvSpPr txBox="1"/>
                <p:nvPr/>
              </p:nvSpPr>
              <p:spPr>
                <a:xfrm>
                  <a:off x="759680" y="4854281"/>
                  <a:ext cx="3046860" cy="370412"/>
                </a:xfrm>
                <a:prstGeom prst="rect">
                  <a:avLst/>
                </a:prstGeom>
                <a:noFill/>
              </p:spPr>
              <p:txBody>
                <a:bodyPr wrap="none" rtlCol="0">
                  <a:spAutoFit/>
                </a:bodyPr>
                <a:lstStyle/>
                <a:p>
                  <a:pPr defTabSz="408364" fontAlgn="base" hangingPunct="0">
                    <a:spcBef>
                      <a:spcPct val="0"/>
                    </a:spcBef>
                    <a:spcAft>
                      <a:spcPct val="0"/>
                    </a:spcAft>
                  </a:pPr>
                  <a:r>
                    <a:rPr lang="en-US" altLang="zh-CN" sz="1100" dirty="0" err="1" smtClean="0">
                      <a:solidFill>
                        <a:srgbClr val="000000"/>
                      </a:solidFill>
                      <a:latin typeface="微软雅黑" panose="020B0503020204020204" pitchFamily="34" charset="-122"/>
                      <a:sym typeface="Gill Sans" pitchFamily="-109" charset="0"/>
                    </a:rPr>
                    <a:t>Gstreamer</a:t>
                  </a:r>
                  <a:r>
                    <a:rPr lang="en-US" altLang="zh-CN" sz="1100" dirty="0" smtClean="0">
                      <a:solidFill>
                        <a:srgbClr val="000000"/>
                      </a:solidFill>
                      <a:latin typeface="微软雅黑" panose="020B0503020204020204" pitchFamily="34" charset="-122"/>
                      <a:sym typeface="Gill Sans" pitchFamily="-109" charset="0"/>
                    </a:rPr>
                    <a:t> pipeline for a basic </a:t>
                  </a:r>
                  <a:r>
                    <a:rPr lang="en-US" altLang="zh-CN" sz="1100" dirty="0" err="1" smtClean="0">
                      <a:solidFill>
                        <a:srgbClr val="000000"/>
                      </a:solidFill>
                      <a:latin typeface="微软雅黑" panose="020B0503020204020204" pitchFamily="34" charset="-122"/>
                      <a:sym typeface="Gill Sans" pitchFamily="-109" charset="0"/>
                    </a:rPr>
                    <a:t>ogg</a:t>
                  </a:r>
                  <a:r>
                    <a:rPr lang="en-US" altLang="zh-CN" sz="1100" dirty="0" smtClean="0">
                      <a:solidFill>
                        <a:srgbClr val="000000"/>
                      </a:solidFill>
                      <a:latin typeface="微软雅黑" panose="020B0503020204020204" pitchFamily="34" charset="-122"/>
                      <a:sym typeface="Gill Sans" pitchFamily="-109" charset="0"/>
                    </a:rPr>
                    <a:t> player</a:t>
                  </a:r>
                  <a:endParaRPr lang="zh-CN" altLang="en-US" sz="1100" dirty="0">
                    <a:solidFill>
                      <a:srgbClr val="000000"/>
                    </a:solidFill>
                    <a:latin typeface="微软雅黑" panose="020B0503020204020204" pitchFamily="34" charset="-122"/>
                    <a:sym typeface="Gill Sans" pitchFamily="-109" charset="0"/>
                  </a:endParaRPr>
                </a:p>
              </p:txBody>
            </p:sp>
            <p:sp>
              <p:nvSpPr>
                <p:cNvPr id="106" name="矩形 105"/>
                <p:cNvSpPr/>
                <p:nvPr/>
              </p:nvSpPr>
              <p:spPr bwMode="auto">
                <a:xfrm>
                  <a:off x="1517155" y="3471066"/>
                  <a:ext cx="256376" cy="248297"/>
                </a:xfrm>
                <a:prstGeom prst="rect">
                  <a:avLst/>
                </a:prstGeom>
                <a:gradFill rotWithShape="1">
                  <a:gsLst>
                    <a:gs pos="0">
                      <a:srgbClr val="000000">
                        <a:tint val="100000"/>
                        <a:shade val="100000"/>
                        <a:satMod val="130000"/>
                      </a:srgbClr>
                    </a:gs>
                    <a:gs pos="100000">
                      <a:srgbClr val="000000">
                        <a:tint val="50000"/>
                        <a:shade val="100000"/>
                        <a:satMod val="350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40640" tIns="40640" rIns="40640" bIns="40640" numCol="1" rtlCol="0" anchor="ctr" anchorCtr="0" compatLnSpc="1">
                  <a:prstTxWarp prst="textNoShape">
                    <a:avLst/>
                  </a:prstTxWarp>
                </a:bodyPr>
                <a:lstStyle/>
                <a:p>
                  <a:pPr algn="ctr" defTabSz="546100" hangingPunct="0">
                    <a:defRPr/>
                  </a:pPr>
                  <a:endParaRPr lang="zh-CN" altLang="en-US" sz="1050" b="1" kern="0" dirty="0" smtClean="0">
                    <a:solidFill>
                      <a:srgbClr val="6161FF"/>
                    </a:solidFill>
                    <a:latin typeface="微软雅黑" panose="020B0503020204020204" pitchFamily="34" charset="-122"/>
                    <a:cs typeface="Gill Sans" charset="0"/>
                    <a:sym typeface="Gill Sans" charset="0"/>
                  </a:endParaRPr>
                </a:p>
              </p:txBody>
            </p:sp>
            <p:sp>
              <p:nvSpPr>
                <p:cNvPr id="107" name="矩形 106"/>
                <p:cNvSpPr/>
                <p:nvPr/>
              </p:nvSpPr>
              <p:spPr bwMode="auto">
                <a:xfrm>
                  <a:off x="1873595" y="3471066"/>
                  <a:ext cx="103976" cy="248297"/>
                </a:xfrm>
                <a:prstGeom prst="rect">
                  <a:avLst/>
                </a:prstGeom>
                <a:gradFill rotWithShape="1">
                  <a:gsLst>
                    <a:gs pos="0">
                      <a:srgbClr val="000000">
                        <a:tint val="100000"/>
                        <a:shade val="100000"/>
                        <a:satMod val="130000"/>
                      </a:srgbClr>
                    </a:gs>
                    <a:gs pos="100000">
                      <a:srgbClr val="000000">
                        <a:tint val="50000"/>
                        <a:shade val="100000"/>
                        <a:satMod val="350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40640" tIns="40640" rIns="40640" bIns="40640" numCol="1" rtlCol="0" anchor="ctr" anchorCtr="0" compatLnSpc="1">
                  <a:prstTxWarp prst="textNoShape">
                    <a:avLst/>
                  </a:prstTxWarp>
                </a:bodyPr>
                <a:lstStyle/>
                <a:p>
                  <a:pPr algn="ctr" defTabSz="546100" hangingPunct="0">
                    <a:defRPr/>
                  </a:pPr>
                  <a:endParaRPr lang="zh-CN" altLang="en-US" sz="1050" b="1" kern="0" dirty="0" smtClean="0">
                    <a:solidFill>
                      <a:srgbClr val="6161FF"/>
                    </a:solidFill>
                    <a:latin typeface="微软雅黑" panose="020B0503020204020204" pitchFamily="34" charset="-122"/>
                    <a:cs typeface="Gill Sans" charset="0"/>
                    <a:sym typeface="Gill Sans" charset="0"/>
                  </a:endParaRPr>
                </a:p>
              </p:txBody>
            </p:sp>
            <p:sp>
              <p:nvSpPr>
                <p:cNvPr id="108" name="矩形 107"/>
                <p:cNvSpPr/>
                <p:nvPr/>
              </p:nvSpPr>
              <p:spPr bwMode="auto">
                <a:xfrm>
                  <a:off x="2025647" y="3471066"/>
                  <a:ext cx="103976" cy="248297"/>
                </a:xfrm>
                <a:prstGeom prst="rect">
                  <a:avLst/>
                </a:prstGeom>
                <a:gradFill rotWithShape="1">
                  <a:gsLst>
                    <a:gs pos="0">
                      <a:srgbClr val="000000">
                        <a:tint val="100000"/>
                        <a:shade val="100000"/>
                        <a:satMod val="130000"/>
                      </a:srgbClr>
                    </a:gs>
                    <a:gs pos="100000">
                      <a:srgbClr val="000000">
                        <a:tint val="50000"/>
                        <a:shade val="100000"/>
                        <a:satMod val="350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40640" tIns="40640" rIns="40640" bIns="40640" numCol="1" rtlCol="0" anchor="ctr" anchorCtr="0" compatLnSpc="1">
                  <a:prstTxWarp prst="textNoShape">
                    <a:avLst/>
                  </a:prstTxWarp>
                </a:bodyPr>
                <a:lstStyle/>
                <a:p>
                  <a:pPr algn="ctr" defTabSz="546100" hangingPunct="0">
                    <a:defRPr/>
                  </a:pPr>
                  <a:endParaRPr lang="zh-CN" altLang="en-US" sz="1050" b="1" kern="0" dirty="0" smtClean="0">
                    <a:solidFill>
                      <a:srgbClr val="6161FF"/>
                    </a:solidFill>
                    <a:latin typeface="微软雅黑" panose="020B0503020204020204" pitchFamily="34" charset="-122"/>
                    <a:cs typeface="Gill Sans" charset="0"/>
                    <a:sym typeface="Gill Sans" charset="0"/>
                  </a:endParaRPr>
                </a:p>
              </p:txBody>
            </p:sp>
            <p:sp>
              <p:nvSpPr>
                <p:cNvPr id="109" name="虚尾箭头 108"/>
                <p:cNvSpPr/>
                <p:nvPr/>
              </p:nvSpPr>
              <p:spPr bwMode="auto">
                <a:xfrm>
                  <a:off x="2212974" y="3472709"/>
                  <a:ext cx="293949" cy="246654"/>
                </a:xfrm>
                <a:prstGeom prst="stripedRightArrow">
                  <a:avLst>
                    <a:gd name="adj1" fmla="val 97061"/>
                    <a:gd name="adj2" fmla="val 50000"/>
                  </a:avLst>
                </a:prstGeom>
                <a:gradFill rotWithShape="1">
                  <a:gsLst>
                    <a:gs pos="0">
                      <a:srgbClr val="000000">
                        <a:tint val="100000"/>
                        <a:shade val="100000"/>
                        <a:satMod val="130000"/>
                      </a:srgbClr>
                    </a:gs>
                    <a:gs pos="100000">
                      <a:srgbClr val="000000">
                        <a:tint val="50000"/>
                        <a:shade val="100000"/>
                        <a:satMod val="350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40640" tIns="40640" rIns="40640" bIns="40640" numCol="1" rtlCol="0" anchor="ctr" anchorCtr="0" compatLnSpc="1">
                  <a:prstTxWarp prst="textNoShape">
                    <a:avLst/>
                  </a:prstTxWarp>
                </a:bodyPr>
                <a:lstStyle/>
                <a:p>
                  <a:pPr algn="ctr" defTabSz="546100" hangingPunct="0">
                    <a:defRPr/>
                  </a:pPr>
                  <a:endParaRPr lang="zh-CN" altLang="en-US" sz="1050" b="1" kern="0" dirty="0" smtClean="0">
                    <a:solidFill>
                      <a:srgbClr val="6161FF"/>
                    </a:solidFill>
                    <a:latin typeface="微软雅黑" panose="020B0503020204020204" pitchFamily="34" charset="-122"/>
                    <a:cs typeface="Gill Sans" charset="0"/>
                    <a:sym typeface="Gill Sans" charset="0"/>
                  </a:endParaRPr>
                </a:p>
              </p:txBody>
            </p:sp>
            <p:pic>
              <p:nvPicPr>
                <p:cNvPr id="110" name="Picture 2" descr="âæä»¶å¤¹ å¾æ 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940" y="3992696"/>
                  <a:ext cx="549471" cy="54947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âè®¾ç½® å¾æ âçå¾çæç´¢ç»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4748" y="404698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2" name="图片 1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894878" y="3527670"/>
                  <a:ext cx="393718" cy="393718"/>
                </a:xfrm>
                <a:prstGeom prst="rect">
                  <a:avLst/>
                </a:prstGeom>
              </p:spPr>
            </p:pic>
            <p:pic>
              <p:nvPicPr>
                <p:cNvPr id="113" name="图片 1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14536" y="4573237"/>
                  <a:ext cx="380555" cy="380555"/>
                </a:xfrm>
                <a:prstGeom prst="rect">
                  <a:avLst/>
                </a:prstGeom>
              </p:spPr>
            </p:pic>
            <p:pic>
              <p:nvPicPr>
                <p:cNvPr id="114" name="Picture 12" descr="âloud speaker iconâçå¾çæç´¢ç»æ"/>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757862" y="3442612"/>
                  <a:ext cx="582880" cy="5828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38" descr="âsmartphone display  iconâçå¾çæç´¢ç»æ"/>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793916" y="4519033"/>
                  <a:ext cx="626985" cy="626985"/>
                </a:xfrm>
                <a:prstGeom prst="rect">
                  <a:avLst/>
                </a:prstGeom>
                <a:noFill/>
                <a:extLst>
                  <a:ext uri="{909E8E84-426E-40DD-AFC4-6F175D3DCCD1}">
                    <a14:hiddenFill xmlns:a14="http://schemas.microsoft.com/office/drawing/2010/main">
                      <a:solidFill>
                        <a:srgbClr val="FFFFFF"/>
                      </a:solidFill>
                    </a14:hiddenFill>
                  </a:ext>
                </a:extLst>
              </p:spPr>
            </p:pic>
            <p:sp>
              <p:nvSpPr>
                <p:cNvPr id="116" name="圆角矩形 115"/>
                <p:cNvSpPr/>
                <p:nvPr/>
              </p:nvSpPr>
              <p:spPr bwMode="auto">
                <a:xfrm>
                  <a:off x="858572"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protocols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file:</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http:</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rtsp</a:t>
                  </a:r>
                  <a:r>
                    <a:rPr lang="en-US" altLang="zh-CN" sz="700" b="1" kern="0" dirty="0" smtClean="0">
                      <a:solidFill>
                        <a:srgbClr val="FFFFFF"/>
                      </a:solidFill>
                      <a:latin typeface="微软雅黑" panose="020B0503020204020204" pitchFamily="34" charset="-122"/>
                      <a:cs typeface="Gill Sans" charset="0"/>
                      <a:sym typeface="Gill Sans" charset="0"/>
                    </a:rPr>
                    <a:t>:</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17" name="圆角矩形 116"/>
                <p:cNvSpPr/>
                <p:nvPr/>
              </p:nvSpPr>
              <p:spPr bwMode="auto">
                <a:xfrm>
                  <a:off x="2005343"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sources</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alsa</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v4l2</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tcp</a:t>
                  </a:r>
                  <a:r>
                    <a:rPr lang="en-US" altLang="zh-CN" sz="700" b="1" kern="0" dirty="0" smtClean="0">
                      <a:solidFill>
                        <a:srgbClr val="FFFFFF"/>
                      </a:solidFill>
                      <a:latin typeface="微软雅黑" panose="020B0503020204020204" pitchFamily="34" charset="-122"/>
                      <a:cs typeface="Gill Sans" charset="0"/>
                      <a:sym typeface="Gill Sans" charset="0"/>
                    </a:rPr>
                    <a:t>/</a:t>
                  </a:r>
                  <a:r>
                    <a:rPr lang="en-US" altLang="zh-CN" sz="700" b="1" kern="0" dirty="0" err="1" smtClean="0">
                      <a:solidFill>
                        <a:srgbClr val="FFFFFF"/>
                      </a:solidFill>
                      <a:latin typeface="微软雅黑" panose="020B0503020204020204" pitchFamily="34" charset="-122"/>
                      <a:cs typeface="Gill Sans" charset="0"/>
                      <a:sym typeface="Gill Sans" charset="0"/>
                    </a:rPr>
                    <a:t>udp</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18" name="圆角矩形 117"/>
                <p:cNvSpPr/>
                <p:nvPr/>
              </p:nvSpPr>
              <p:spPr bwMode="auto">
                <a:xfrm>
                  <a:off x="3152114"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formats</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avi</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mp4</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ogg</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19" name="圆角矩形 118"/>
                <p:cNvSpPr/>
                <p:nvPr/>
              </p:nvSpPr>
              <p:spPr bwMode="auto">
                <a:xfrm>
                  <a:off x="4298885"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codecs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mp3</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mpeg4</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vorbis</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20" name="圆角矩形 119"/>
                <p:cNvSpPr/>
                <p:nvPr/>
              </p:nvSpPr>
              <p:spPr bwMode="auto">
                <a:xfrm>
                  <a:off x="5445656"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filters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converters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mixers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effects</a:t>
                  </a: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21" name="圆角矩形 120"/>
                <p:cNvSpPr/>
                <p:nvPr/>
              </p:nvSpPr>
              <p:spPr bwMode="auto">
                <a:xfrm>
                  <a:off x="6592427"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00" b="1" kern="0" dirty="0" smtClean="0">
                      <a:solidFill>
                        <a:srgbClr val="FFFFFF"/>
                      </a:solidFill>
                      <a:latin typeface="微软雅黑" panose="020B0503020204020204" pitchFamily="34" charset="-122"/>
                      <a:cs typeface="Gill Sans" charset="0"/>
                      <a:sym typeface="Gill Sans" charset="0"/>
                    </a:rPr>
                    <a:t>sinks</a:t>
                  </a: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alsa</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xvldeo</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err="1" smtClean="0">
                      <a:solidFill>
                        <a:srgbClr val="FFFFFF"/>
                      </a:solidFill>
                      <a:latin typeface="微软雅黑" panose="020B0503020204020204" pitchFamily="34" charset="-122"/>
                      <a:cs typeface="Gill Sans" charset="0"/>
                      <a:sym typeface="Gill Sans" charset="0"/>
                    </a:rPr>
                    <a:t>tcp</a:t>
                  </a:r>
                  <a:r>
                    <a:rPr lang="en-US" altLang="zh-CN" sz="700" b="1" kern="0" dirty="0" smtClean="0">
                      <a:solidFill>
                        <a:srgbClr val="FFFFFF"/>
                      </a:solidFill>
                      <a:latin typeface="微软雅黑" panose="020B0503020204020204" pitchFamily="34" charset="-122"/>
                      <a:cs typeface="Gill Sans" charset="0"/>
                      <a:sym typeface="Gill Sans" charset="0"/>
                    </a:rPr>
                    <a:t>/</a:t>
                  </a:r>
                  <a:r>
                    <a:rPr lang="en-US" altLang="zh-CN" sz="700" b="1" kern="0" dirty="0" err="1" smtClean="0">
                      <a:solidFill>
                        <a:srgbClr val="FFFFFF"/>
                      </a:solidFill>
                      <a:latin typeface="微软雅黑" panose="020B0503020204020204" pitchFamily="34" charset="-122"/>
                      <a:cs typeface="Gill Sans" charset="0"/>
                      <a:sym typeface="Gill Sans" charset="0"/>
                    </a:rPr>
                    <a:t>udp</a:t>
                  </a:r>
                  <a:endParaRPr lang="en-US" altLang="zh-CN" sz="700" b="1" kern="0" dirty="0" smtClean="0">
                    <a:solidFill>
                      <a:srgbClr val="FFFFFF"/>
                    </a:solidFill>
                    <a:latin typeface="微软雅黑" panose="020B0503020204020204" pitchFamily="34" charset="-122"/>
                    <a:cs typeface="Gill Sans" charset="0"/>
                    <a:sym typeface="Gill Sans" charset="0"/>
                  </a:endParaRPr>
                </a:p>
                <a:p>
                  <a:pPr marL="171450" indent="-171450" defTabSz="546100" hangingPunct="0">
                    <a:buFontTx/>
                    <a:buChar char="-"/>
                    <a:defRPr/>
                  </a:pPr>
                  <a:r>
                    <a:rPr lang="en-US" altLang="zh-CN" sz="700" b="1" kern="0" dirty="0" smtClean="0">
                      <a:solidFill>
                        <a:srgbClr val="FFFFFF"/>
                      </a:solidFill>
                      <a:latin typeface="微软雅黑" panose="020B0503020204020204" pitchFamily="34" charset="-122"/>
                      <a:cs typeface="Gill Sans" charset="0"/>
                      <a:sym typeface="Gill Sans" charset="0"/>
                    </a:rPr>
                    <a:t>……</a:t>
                  </a:r>
                  <a:endParaRPr lang="zh-CN" altLang="en-US" sz="700" b="1" kern="0" dirty="0" smtClean="0">
                    <a:solidFill>
                      <a:srgbClr val="FFFFFF"/>
                    </a:solidFill>
                    <a:latin typeface="微软雅黑" panose="020B0503020204020204" pitchFamily="34" charset="-122"/>
                    <a:cs typeface="Gill Sans" charset="0"/>
                    <a:sym typeface="Gill Sans" charset="0"/>
                  </a:endParaRPr>
                </a:p>
              </p:txBody>
            </p:sp>
            <p:sp>
              <p:nvSpPr>
                <p:cNvPr id="122" name="圆角矩形 121"/>
                <p:cNvSpPr/>
                <p:nvPr/>
              </p:nvSpPr>
              <p:spPr bwMode="auto">
                <a:xfrm>
                  <a:off x="7739196" y="5601572"/>
                  <a:ext cx="1015023" cy="1028622"/>
                </a:xfrm>
                <a:prstGeom prst="roundRect">
                  <a:avLst>
                    <a:gd name="adj" fmla="val 7647"/>
                  </a:avLst>
                </a:prstGeom>
                <a:solidFill>
                  <a:srgbClr val="0365C0"/>
                </a:solidFill>
                <a:ln w="19050" cap="flat" cmpd="sng" algn="ctr">
                  <a:solidFill>
                    <a:srgbClr val="0365C0">
                      <a:lumMod val="50000"/>
                    </a:srgbClr>
                  </a:solidFill>
                  <a:prstDash val="solid"/>
                  <a:miter lim="0"/>
                  <a:headEnd type="none" w="med" len="med"/>
                  <a:tailEnd type="none" w="med" len="med"/>
                </a:ln>
                <a:effectLst>
                  <a:outerShdw blurRad="25400" dist="12700" dir="5400000" algn="ctr" rotWithShape="0">
                    <a:srgbClr val="000000">
                      <a:alpha val="50000"/>
                    </a:srgbClr>
                  </a:outerShdw>
                </a:effectLst>
              </p:spPr>
              <p:txBody>
                <a:bodyPr vert="horz" wrap="square" lIns="40640" tIns="40640" rIns="40640" bIns="40640" numCol="1" rtlCol="0" anchor="ctr" anchorCtr="0" compatLnSpc="1">
                  <a:prstTxWarp prst="textNoShape">
                    <a:avLst/>
                  </a:prstTxWarp>
                </a:bodyPr>
                <a:lstStyle/>
                <a:p>
                  <a:pPr algn="ctr" defTabSz="546100" hangingPunct="0">
                    <a:defRPr/>
                  </a:pPr>
                  <a:r>
                    <a:rPr lang="en-US" altLang="zh-CN" sz="1050" b="1" kern="0" dirty="0" smtClean="0">
                      <a:solidFill>
                        <a:srgbClr val="FFFFFF"/>
                      </a:solidFill>
                      <a:latin typeface="微软雅黑" panose="020B0503020204020204" pitchFamily="34" charset="-122"/>
                      <a:cs typeface="Gill Sans" charset="0"/>
                      <a:sym typeface="Gill Sans" charset="0"/>
                    </a:rPr>
                    <a:t>3</a:t>
                  </a:r>
                  <a:r>
                    <a:rPr lang="en-US" altLang="zh-CN" sz="1050" b="1" kern="0" baseline="30000" dirty="0" smtClean="0">
                      <a:solidFill>
                        <a:srgbClr val="FFFFFF"/>
                      </a:solidFill>
                      <a:latin typeface="微软雅黑" panose="020B0503020204020204" pitchFamily="34" charset="-122"/>
                      <a:cs typeface="Gill Sans" charset="0"/>
                      <a:sym typeface="Gill Sans" charset="0"/>
                    </a:rPr>
                    <a:t>rd</a:t>
                  </a:r>
                  <a:r>
                    <a:rPr lang="en-US" altLang="zh-CN" sz="1050" b="1" kern="0" dirty="0" smtClean="0">
                      <a:solidFill>
                        <a:srgbClr val="FFFFFF"/>
                      </a:solidFill>
                      <a:latin typeface="微软雅黑" panose="020B0503020204020204" pitchFamily="34" charset="-122"/>
                      <a:cs typeface="Gill Sans" charset="0"/>
                      <a:sym typeface="Gill Sans" charset="0"/>
                    </a:rPr>
                    <a:t>  </a:t>
                  </a:r>
                </a:p>
                <a:p>
                  <a:pPr algn="ctr" defTabSz="546100" hangingPunct="0">
                    <a:defRPr/>
                  </a:pPr>
                  <a:r>
                    <a:rPr lang="en-US" altLang="zh-CN" sz="1050" b="1" kern="0" dirty="0" smtClean="0">
                      <a:solidFill>
                        <a:srgbClr val="FFFFFF"/>
                      </a:solidFill>
                      <a:latin typeface="微软雅黑" panose="020B0503020204020204" pitchFamily="34" charset="-122"/>
                      <a:cs typeface="Gill Sans" charset="0"/>
                      <a:sym typeface="Gill Sans" charset="0"/>
                    </a:rPr>
                    <a:t>Part Plugins</a:t>
                  </a:r>
                </a:p>
              </p:txBody>
            </p:sp>
            <p:cxnSp>
              <p:nvCxnSpPr>
                <p:cNvPr id="123" name="直接连接符 122"/>
                <p:cNvCxnSpPr/>
                <p:nvPr/>
              </p:nvCxnSpPr>
              <p:spPr bwMode="auto">
                <a:xfrm flipH="1">
                  <a:off x="1374682"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4" name="直接连接符 123"/>
                <p:cNvCxnSpPr/>
                <p:nvPr/>
              </p:nvCxnSpPr>
              <p:spPr bwMode="auto">
                <a:xfrm flipH="1">
                  <a:off x="2506923"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5" name="直接连接符 124"/>
                <p:cNvCxnSpPr/>
                <p:nvPr/>
              </p:nvCxnSpPr>
              <p:spPr bwMode="auto">
                <a:xfrm flipH="1">
                  <a:off x="3639071"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6" name="直接连接符 125"/>
                <p:cNvCxnSpPr/>
                <p:nvPr/>
              </p:nvCxnSpPr>
              <p:spPr bwMode="auto">
                <a:xfrm flipH="1">
                  <a:off x="4767527"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7" name="直接连接符 126"/>
                <p:cNvCxnSpPr/>
                <p:nvPr/>
              </p:nvCxnSpPr>
              <p:spPr bwMode="auto">
                <a:xfrm flipH="1">
                  <a:off x="5946682"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8" name="直接连接符 127"/>
                <p:cNvCxnSpPr/>
                <p:nvPr/>
              </p:nvCxnSpPr>
              <p:spPr bwMode="auto">
                <a:xfrm flipH="1">
                  <a:off x="7081282"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cxnSp>
              <p:nvCxnSpPr>
                <p:cNvPr id="129" name="直接连接符 128"/>
                <p:cNvCxnSpPr/>
                <p:nvPr/>
              </p:nvCxnSpPr>
              <p:spPr bwMode="auto">
                <a:xfrm flipH="1">
                  <a:off x="8246614" y="5260249"/>
                  <a:ext cx="93" cy="317886"/>
                </a:xfrm>
                <a:prstGeom prst="line">
                  <a:avLst/>
                </a:prstGeom>
                <a:blipFill dpi="0" rotWithShape="0">
                  <a:blip r:embed="rId3"/>
                  <a:srcRect/>
                  <a:tile tx="0" ty="0" sx="100000" sy="100000" flip="none" algn="tl"/>
                </a:blipFill>
                <a:ln w="25400" cap="flat" cmpd="sng" algn="ctr">
                  <a:solidFill>
                    <a:srgbClr val="003399"/>
                  </a:solidFill>
                  <a:prstDash val="solid"/>
                  <a:miter lim="0"/>
                  <a:headEnd type="none" w="med" len="med"/>
                  <a:tailEnd type="none"/>
                </a:ln>
                <a:effectLst>
                  <a:outerShdw blurRad="25400" dist="12700" dir="5400000" algn="ctr" rotWithShape="0">
                    <a:srgbClr val="000000">
                      <a:alpha val="50000"/>
                    </a:srgbClr>
                  </a:outerShdw>
                </a:effectLst>
              </p:spPr>
            </p:cxnSp>
          </p:grpSp>
        </p:grpSp>
      </p:grpSp>
      <p:sp>
        <p:nvSpPr>
          <p:cNvPr id="130" name="文本框 129"/>
          <p:cNvSpPr txBox="1"/>
          <p:nvPr/>
        </p:nvSpPr>
        <p:spPr>
          <a:xfrm>
            <a:off x="746307" y="5323671"/>
            <a:ext cx="2015295" cy="307648"/>
          </a:xfrm>
          <a:prstGeom prst="rect">
            <a:avLst/>
          </a:prstGeom>
        </p:spPr>
        <p:txBody>
          <a:bodyPr wrap="none">
            <a:spAutoFit/>
          </a:bodyPr>
          <a:lstStyle>
            <a:defPPr>
              <a:defRPr lang="zh-CN"/>
            </a:defPPr>
            <a:lvl1pPr>
              <a:defRPr kumimoji="1" sz="1399" b="1">
                <a:solidFill>
                  <a:srgbClr val="0033CC"/>
                </a:solidFill>
                <a:latin typeface="微软雅黑" panose="020B0503020204020204" pitchFamily="34" charset="-122"/>
                <a:ea typeface="微软雅黑" panose="020B0503020204020204" pitchFamily="34" charset="-122"/>
              </a:defRPr>
            </a:lvl1pPr>
          </a:lstStyle>
          <a:p>
            <a:pPr marL="0" marR="0" lvl="0" indent="0" defTabSz="914112" eaLnBrk="1" fontAlgn="base" latinLnBrk="0" hangingPunct="1">
              <a:lnSpc>
                <a:spcPct val="100000"/>
              </a:lnSpc>
              <a:spcBef>
                <a:spcPct val="0"/>
              </a:spcBef>
              <a:spcAft>
                <a:spcPct val="0"/>
              </a:spcAft>
              <a:buClrTx/>
              <a:buSzTx/>
              <a:buFontTx/>
              <a:buNone/>
              <a:tabLst/>
              <a:defRPr/>
            </a:pPr>
            <a:r>
              <a:rPr kumimoji="1" lang="en-US" altLang="zh-CN"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3</a:t>
            </a:r>
            <a:r>
              <a:rPr kumimoji="1" lang="en-US" altLang="zh-CN" sz="1399"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 </a:t>
            </a:r>
            <a:r>
              <a:rPr kumimoji="1" lang="zh-CN" altLang="en-US" sz="1399"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引入</a:t>
            </a:r>
            <a:r>
              <a:rPr kumimoji="1" lang="zh-CN" altLang="en-US"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方式功能描述：</a:t>
            </a:r>
          </a:p>
        </p:txBody>
      </p:sp>
      <p:sp>
        <p:nvSpPr>
          <p:cNvPr id="131" name="文本框 130"/>
          <p:cNvSpPr txBox="1"/>
          <p:nvPr/>
        </p:nvSpPr>
        <p:spPr>
          <a:xfrm>
            <a:off x="746307" y="4549813"/>
            <a:ext cx="1656223" cy="307648"/>
          </a:xfrm>
          <a:prstGeom prst="rect">
            <a:avLst/>
          </a:prstGeom>
        </p:spPr>
        <p:txBody>
          <a:bodyPr wrap="none">
            <a:spAutoFit/>
          </a:bodyPr>
          <a:lstStyle>
            <a:defPPr>
              <a:defRPr lang="zh-CN"/>
            </a:defPPr>
            <a:lvl1pPr defTabSz="914112">
              <a:defRPr kumimoji="1" sz="1399" b="1">
                <a:solidFill>
                  <a:srgbClr val="0033CC"/>
                </a:solidFill>
                <a:latin typeface="微软雅黑" panose="020B0503020204020204" pitchFamily="34" charset="-122"/>
                <a:ea typeface="微软雅黑" panose="020B0503020204020204" pitchFamily="34" charset="-122"/>
              </a:defRPr>
            </a:lvl1pPr>
          </a:lstStyle>
          <a:p>
            <a:pPr marL="0" marR="0" lvl="0" indent="0" defTabSz="914112" eaLnBrk="1" fontAlgn="base" latinLnBrk="0" hangingPunct="1">
              <a:lnSpc>
                <a:spcPct val="100000"/>
              </a:lnSpc>
              <a:spcBef>
                <a:spcPct val="0"/>
              </a:spcBef>
              <a:spcAft>
                <a:spcPct val="0"/>
              </a:spcAft>
              <a:buClrTx/>
              <a:buSzTx/>
              <a:buFontTx/>
              <a:buNone/>
              <a:tabLst/>
              <a:defRPr/>
            </a:pPr>
            <a:r>
              <a:rPr kumimoji="1" lang="en-US" altLang="zh-CN"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2. </a:t>
            </a:r>
            <a:r>
              <a:rPr kumimoji="1" lang="zh-CN" altLang="en-US" sz="1399"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引入方式说明：</a:t>
            </a:r>
          </a:p>
        </p:txBody>
      </p:sp>
    </p:spTree>
    <p:custDataLst>
      <p:tags r:id="rId1"/>
    </p:custDataLst>
    <p:extLst>
      <p:ext uri="{BB962C8B-B14F-4D97-AF65-F5344CB8AC3E}">
        <p14:creationId xmlns:p14="http://schemas.microsoft.com/office/powerpoint/2010/main" val="18214363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flipV="1">
            <a:off x="12755563" y="1161451"/>
            <a:ext cx="139700" cy="136886"/>
          </a:xfrm>
          <a:prstGeom prst="rect">
            <a:avLst/>
          </a:prstGeom>
          <a:solidFill>
            <a:srgbClr val="99660A"/>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3" name="Rectangle 92"/>
          <p:cNvSpPr>
            <a:spLocks noChangeArrowheads="1"/>
          </p:cNvSpPr>
          <p:nvPr/>
        </p:nvSpPr>
        <p:spPr bwMode="auto">
          <a:xfrm flipV="1">
            <a:off x="12755563" y="1323334"/>
            <a:ext cx="139700" cy="136886"/>
          </a:xfrm>
          <a:prstGeom prst="rect">
            <a:avLst/>
          </a:prstGeom>
          <a:solidFill>
            <a:srgbClr val="0099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4" name="Rectangle 96"/>
          <p:cNvSpPr>
            <a:spLocks noChangeArrowheads="1"/>
          </p:cNvSpPr>
          <p:nvPr/>
        </p:nvSpPr>
        <p:spPr bwMode="auto">
          <a:xfrm flipV="1">
            <a:off x="12755563" y="1485217"/>
            <a:ext cx="139700" cy="136886"/>
          </a:xfrm>
          <a:prstGeom prst="rect">
            <a:avLst/>
          </a:prstGeom>
          <a:solidFill>
            <a:srgbClr val="006699"/>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5" name="Rectangle 99"/>
          <p:cNvSpPr>
            <a:spLocks noChangeArrowheads="1"/>
          </p:cNvSpPr>
          <p:nvPr/>
        </p:nvSpPr>
        <p:spPr bwMode="auto">
          <a:xfrm flipV="1">
            <a:off x="12755563" y="999568"/>
            <a:ext cx="139700" cy="141647"/>
          </a:xfrm>
          <a:prstGeom prst="rect">
            <a:avLst/>
          </a:prstGeom>
          <a:solidFill>
            <a:srgbClr val="CC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6" name="Rectangle 104"/>
          <p:cNvSpPr>
            <a:spLocks noChangeArrowheads="1"/>
          </p:cNvSpPr>
          <p:nvPr/>
        </p:nvSpPr>
        <p:spPr bwMode="auto">
          <a:xfrm flipV="1">
            <a:off x="12755563" y="1755422"/>
            <a:ext cx="139700" cy="136887"/>
          </a:xfrm>
          <a:prstGeom prst="rect">
            <a:avLst/>
          </a:prstGeom>
          <a:solidFill>
            <a:srgbClr val="FFCC66"/>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7" name="Rectangle 108"/>
          <p:cNvSpPr>
            <a:spLocks noChangeArrowheads="1"/>
          </p:cNvSpPr>
          <p:nvPr/>
        </p:nvSpPr>
        <p:spPr bwMode="auto">
          <a:xfrm flipV="1">
            <a:off x="12755563" y="1917305"/>
            <a:ext cx="139700" cy="136887"/>
          </a:xfrm>
          <a:prstGeom prst="rect">
            <a:avLst/>
          </a:prstGeom>
          <a:solidFill>
            <a:srgbClr val="CCCCFF"/>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8" name="Rectangle 112"/>
          <p:cNvSpPr>
            <a:spLocks noChangeArrowheads="1"/>
          </p:cNvSpPr>
          <p:nvPr/>
        </p:nvSpPr>
        <p:spPr bwMode="auto">
          <a:xfrm flipV="1">
            <a:off x="12755563" y="2079188"/>
            <a:ext cx="139700" cy="136887"/>
          </a:xfrm>
          <a:prstGeom prst="rect">
            <a:avLst/>
          </a:prstGeom>
          <a:solidFill>
            <a:srgbClr val="99CCCC"/>
          </a:solidFill>
          <a:ln w="9525">
            <a:noFill/>
            <a:miter lim="800000"/>
            <a:headEnd/>
            <a:tailEnd/>
          </a:ln>
          <a:effectLst/>
        </p:spPr>
        <p:txBody>
          <a:bodyPr wrap="none" lIns="68558" tIns="34279" rIns="68558" bIns="34279" anchor="ctr"/>
          <a:lstStyle/>
          <a:p>
            <a:endParaRPr lang="en-GB">
              <a:solidFill>
                <a:srgbClr val="000000"/>
              </a:solidFill>
              <a:latin typeface="Tahoma" pitchFamily="34" charset="0"/>
              <a:ea typeface="Tahoma" pitchFamily="34" charset="0"/>
              <a:cs typeface="Tahoma" pitchFamily="34" charset="0"/>
            </a:endParaRPr>
          </a:p>
        </p:txBody>
      </p:sp>
      <p:sp>
        <p:nvSpPr>
          <p:cNvPr id="9" name="标题 1"/>
          <p:cNvSpPr txBox="1">
            <a:spLocks/>
          </p:cNvSpPr>
          <p:nvPr/>
        </p:nvSpPr>
        <p:spPr>
          <a:xfrm>
            <a:off x="138907" y="119253"/>
            <a:ext cx="10657184" cy="645451"/>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sz="2400" dirty="0"/>
              <a:t>1.3 </a:t>
            </a:r>
            <a:r>
              <a:rPr lang="zh-CN" altLang="en-US" sz="2400" dirty="0"/>
              <a:t>需求背景</a:t>
            </a:r>
            <a:r>
              <a:rPr lang="en-US" altLang="zh-CN" sz="2400" dirty="0"/>
              <a:t>-</a:t>
            </a:r>
            <a:r>
              <a:rPr lang="zh-CN" altLang="en-US" sz="2400" dirty="0"/>
              <a:t>引入开源软件语言分析</a:t>
            </a:r>
            <a:endParaRPr lang="en-US" altLang="zh-CN" sz="2400" dirty="0"/>
          </a:p>
        </p:txBody>
      </p:sp>
      <p:sp>
        <p:nvSpPr>
          <p:cNvPr id="10" name="文本框 9"/>
          <p:cNvSpPr txBox="1"/>
          <p:nvPr/>
        </p:nvSpPr>
        <p:spPr>
          <a:xfrm>
            <a:off x="765886" y="944938"/>
            <a:ext cx="4432624" cy="307648"/>
          </a:xfrm>
          <a:prstGeom prst="rect">
            <a:avLst/>
          </a:prstGeom>
        </p:spPr>
        <p:txBody>
          <a:bodyPr wrap="none">
            <a:spAutoFit/>
          </a:bodyPr>
          <a:lstStyle>
            <a:defPPr>
              <a:defRPr lang="zh-CN"/>
            </a:defPPr>
            <a:lvl1pPr>
              <a:defRPr kumimoji="1" sz="1399" b="1">
                <a:solidFill>
                  <a:srgbClr val="0033CC"/>
                </a:solidFill>
                <a:latin typeface="微软雅黑" panose="020B0503020204020204" pitchFamily="34" charset="-122"/>
                <a:ea typeface="微软雅黑" panose="020B0503020204020204" pitchFamily="34" charset="-122"/>
              </a:defRPr>
            </a:lvl1pPr>
          </a:lstStyle>
          <a:p>
            <a:r>
              <a:rPr lang="en-US" altLang="zh-CN" dirty="0"/>
              <a:t>1. </a:t>
            </a:r>
            <a:r>
              <a:rPr lang="zh-CN" altLang="en-US" dirty="0"/>
              <a:t>涉及的编程语言分析</a:t>
            </a:r>
            <a:r>
              <a:rPr lang="zh-CN" altLang="en-US" dirty="0" smtClean="0"/>
              <a:t>结果</a:t>
            </a:r>
            <a:r>
              <a:rPr lang="en-US" altLang="zh-CN" dirty="0" smtClean="0"/>
              <a:t>(</a:t>
            </a:r>
            <a:r>
              <a:rPr lang="zh-CN" altLang="en-US" dirty="0" smtClean="0"/>
              <a:t>基于</a:t>
            </a:r>
            <a:r>
              <a:rPr lang="en-US" altLang="zh-CN" dirty="0" err="1" smtClean="0"/>
              <a:t>ubuntu</a:t>
            </a:r>
            <a:r>
              <a:rPr lang="zh-CN" altLang="en-US" dirty="0" smtClean="0"/>
              <a:t>开源</a:t>
            </a:r>
            <a:r>
              <a:rPr lang="en-US" altLang="zh-CN" dirty="0" err="1" smtClean="0"/>
              <a:t>cloc</a:t>
            </a:r>
            <a:r>
              <a:rPr lang="en-US" altLang="zh-CN" dirty="0" smtClean="0"/>
              <a:t>)</a:t>
            </a:r>
            <a:r>
              <a:rPr lang="zh-CN" altLang="en-US" dirty="0" smtClean="0"/>
              <a:t>：</a:t>
            </a:r>
            <a:endParaRPr lang="zh-CN" altLang="en-US" dirty="0"/>
          </a:p>
        </p:txBody>
      </p:sp>
      <p:sp>
        <p:nvSpPr>
          <p:cNvPr id="11" name="文本框 10"/>
          <p:cNvSpPr txBox="1"/>
          <p:nvPr/>
        </p:nvSpPr>
        <p:spPr>
          <a:xfrm>
            <a:off x="735725" y="2270076"/>
            <a:ext cx="4412119" cy="215315"/>
          </a:xfrm>
          <a:prstGeom prst="rect">
            <a:avLst/>
          </a:prstGeom>
          <a:noFill/>
        </p:spPr>
        <p:txBody>
          <a:bodyPr wrap="square" lIns="0" tIns="0" rIns="0" bIns="0" rtlCol="0">
            <a:spAutoFit/>
          </a:bodyPr>
          <a:lstStyle/>
          <a:p>
            <a:pPr defTabSz="914112"/>
            <a:r>
              <a:rPr kumimoji="1" lang="en-US" altLang="zh-CN" sz="1399" b="1" dirty="0">
                <a:solidFill>
                  <a:srgbClr val="0033CC"/>
                </a:solidFill>
                <a:latin typeface="微软雅黑" panose="020B0503020204020204" pitchFamily="34" charset="-122"/>
                <a:ea typeface="微软雅黑" panose="020B0503020204020204" pitchFamily="34" charset="-122"/>
              </a:rPr>
              <a:t>2. </a:t>
            </a:r>
            <a:r>
              <a:rPr kumimoji="1" lang="zh-CN" altLang="en-US" sz="1399" b="1" dirty="0">
                <a:solidFill>
                  <a:srgbClr val="0033CC"/>
                </a:solidFill>
                <a:latin typeface="微软雅黑" panose="020B0503020204020204" pitchFamily="34" charset="-122"/>
                <a:ea typeface="微软雅黑" panose="020B0503020204020204" pitchFamily="34" charset="-122"/>
              </a:rPr>
              <a:t>语言使用说明： </a:t>
            </a:r>
            <a:endParaRPr kumimoji="1" lang="en-US" altLang="zh-CN" sz="1399" b="1" dirty="0">
              <a:solidFill>
                <a:srgbClr val="0033CC"/>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32330" y="1390880"/>
            <a:ext cx="607859" cy="261610"/>
          </a:xfrm>
          <a:prstGeom prst="rect">
            <a:avLst/>
          </a:prstGeom>
        </p:spPr>
        <p:txBody>
          <a:bodyPr wrap="none">
            <a:spAutoFit/>
          </a:bodyPr>
          <a:lstStyle>
            <a:defPPr>
              <a:defRPr lang="zh-CN"/>
            </a:defPPr>
            <a:lvl1pPr>
              <a:defRPr kumimoji="1" sz="1399" b="1">
                <a:solidFill>
                  <a:srgbClr val="0033CC"/>
                </a:solidFill>
                <a:latin typeface="微软雅黑" panose="020B0503020204020204" pitchFamily="34" charset="-122"/>
                <a:ea typeface="微软雅黑" panose="020B0503020204020204" pitchFamily="34" charset="-122"/>
              </a:defRPr>
            </a:lvl1pPr>
          </a:lstStyle>
          <a:p>
            <a:r>
              <a:rPr lang="zh-CN" altLang="en-US" sz="1100" b="0" i="1" dirty="0">
                <a:solidFill>
                  <a:schemeClr val="tx1"/>
                </a:solidFill>
              </a:rPr>
              <a:t>截图：</a:t>
            </a:r>
          </a:p>
        </p:txBody>
      </p:sp>
      <p:graphicFrame>
        <p:nvGraphicFramePr>
          <p:cNvPr id="13" name="表格 12">
            <a:extLst>
              <a:ext uri="{FF2B5EF4-FFF2-40B4-BE49-F238E27FC236}">
                <a16:creationId xmlns="" xmlns:a16="http://schemas.microsoft.com/office/drawing/2014/main" id="{86B1A6FA-28DA-4CC2-A0F5-65752F948D0A}"/>
              </a:ext>
            </a:extLst>
          </p:cNvPr>
          <p:cNvGraphicFramePr>
            <a:graphicFrameLocks noGrp="1"/>
          </p:cNvGraphicFramePr>
          <p:nvPr>
            <p:extLst>
              <p:ext uri="{D42A27DB-BD31-4B8C-83A1-F6EECF244321}">
                <p14:modId xmlns:p14="http://schemas.microsoft.com/office/powerpoint/2010/main" val="2328961694"/>
              </p:ext>
            </p:extLst>
          </p:nvPr>
        </p:nvGraphicFramePr>
        <p:xfrm>
          <a:off x="1083844" y="2706289"/>
          <a:ext cx="6596332" cy="1940560"/>
        </p:xfrm>
        <a:graphic>
          <a:graphicData uri="http://schemas.openxmlformats.org/drawingml/2006/table">
            <a:tbl>
              <a:tblPr firstRow="1" bandRow="1">
                <a:tableStyleId>{0660B408-B3CF-4A94-85FC-2B1E0A45F4A2}</a:tableStyleId>
              </a:tblPr>
              <a:tblGrid>
                <a:gridCol w="1375981">
                  <a:extLst>
                    <a:ext uri="{9D8B030D-6E8A-4147-A177-3AD203B41FA5}">
                      <a16:colId xmlns="" xmlns:a16="http://schemas.microsoft.com/office/drawing/2014/main" val="1054065782"/>
                    </a:ext>
                  </a:extLst>
                </a:gridCol>
                <a:gridCol w="1077215">
                  <a:extLst>
                    <a:ext uri="{9D8B030D-6E8A-4147-A177-3AD203B41FA5}">
                      <a16:colId xmlns="" xmlns:a16="http://schemas.microsoft.com/office/drawing/2014/main" val="29122979"/>
                    </a:ext>
                  </a:extLst>
                </a:gridCol>
                <a:gridCol w="1160078">
                  <a:extLst>
                    <a:ext uri="{9D8B030D-6E8A-4147-A177-3AD203B41FA5}">
                      <a16:colId xmlns="" xmlns:a16="http://schemas.microsoft.com/office/drawing/2014/main" val="1309523932"/>
                    </a:ext>
                  </a:extLst>
                </a:gridCol>
                <a:gridCol w="1160078">
                  <a:extLst>
                    <a:ext uri="{9D8B030D-6E8A-4147-A177-3AD203B41FA5}">
                      <a16:colId xmlns="" xmlns:a16="http://schemas.microsoft.com/office/drawing/2014/main" val="928433435"/>
                    </a:ext>
                  </a:extLst>
                </a:gridCol>
                <a:gridCol w="1822980">
                  <a:extLst>
                    <a:ext uri="{9D8B030D-6E8A-4147-A177-3AD203B41FA5}">
                      <a16:colId xmlns="" xmlns:a16="http://schemas.microsoft.com/office/drawing/2014/main" val="1081503602"/>
                    </a:ext>
                  </a:extLst>
                </a:gridCol>
              </a:tblGrid>
              <a:tr h="370840">
                <a:tc>
                  <a:txBody>
                    <a:bodyPr/>
                    <a:lstStyle/>
                    <a:p>
                      <a:pPr marL="0" algn="ctr" defTabSz="914400" rtl="0" eaLnBrk="1" latinLnBrk="0" hangingPunct="1"/>
                      <a:r>
                        <a:rPr lang="zh-CN" altLang="en-US" sz="1200" b="1" kern="1200" dirty="0">
                          <a:solidFill>
                            <a:schemeClr val="tx1"/>
                          </a:solidFill>
                          <a:latin typeface="+mn-lt"/>
                          <a:ea typeface="+mn-ea"/>
                          <a:cs typeface="+mn-cs"/>
                        </a:rPr>
                        <a:t>使用的语言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200" b="1" kern="1200" dirty="0">
                          <a:solidFill>
                            <a:schemeClr val="tx1"/>
                          </a:solidFill>
                          <a:latin typeface="+mn-lt"/>
                          <a:ea typeface="+mn-ea"/>
                          <a:cs typeface="+mn-cs"/>
                        </a:rPr>
                        <a:t>策略分类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200" b="1" kern="1200" dirty="0">
                          <a:solidFill>
                            <a:schemeClr val="tx1"/>
                          </a:solidFill>
                          <a:latin typeface="+mn-lt"/>
                          <a:ea typeface="+mn-ea"/>
                          <a:cs typeface="+mn-cs"/>
                        </a:rPr>
                        <a:t>应用场景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200" b="1" kern="1200" dirty="0">
                          <a:solidFill>
                            <a:schemeClr val="tx1"/>
                          </a:solidFill>
                          <a:latin typeface="+mn-lt"/>
                          <a:ea typeface="+mn-ea"/>
                          <a:cs typeface="+mn-cs"/>
                        </a:rPr>
                        <a:t>管控说明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1" kern="1200" dirty="0" smtClean="0">
                          <a:solidFill>
                            <a:schemeClr val="tx1"/>
                          </a:solidFill>
                          <a:latin typeface="+mn-lt"/>
                          <a:ea typeface="+mn-ea"/>
                          <a:cs typeface="+mn-cs"/>
                        </a:rPr>
                        <a:t>OpenHarmony</a:t>
                      </a:r>
                      <a:r>
                        <a:rPr lang="zh-CN" altLang="en-US" sz="1200" b="1" kern="1200" dirty="0" smtClean="0">
                          <a:solidFill>
                            <a:schemeClr val="tx1"/>
                          </a:solidFill>
                          <a:latin typeface="+mn-lt"/>
                          <a:ea typeface="+mn-ea"/>
                          <a:cs typeface="+mn-cs"/>
                        </a:rPr>
                        <a:t>应对</a:t>
                      </a:r>
                      <a:r>
                        <a:rPr lang="zh-CN" altLang="en-US" sz="1200" b="1" kern="1200" dirty="0">
                          <a:solidFill>
                            <a:schemeClr val="tx1"/>
                          </a:solidFill>
                          <a:latin typeface="+mn-lt"/>
                          <a:ea typeface="+mn-ea"/>
                          <a:cs typeface="+mn-cs"/>
                        </a:rPr>
                        <a:t>措施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78768575"/>
                  </a:ext>
                </a:extLst>
              </a:tr>
              <a:tr h="370840">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698437493"/>
                  </a:ext>
                </a:extLst>
              </a:tr>
              <a:tr h="370840">
                <a:tc>
                  <a:txBody>
                    <a:bodyPr/>
                    <a:lstStyle/>
                    <a:p>
                      <a:pPr marL="0" algn="ctr" defTabSz="914400" rtl="0" eaLnBrk="1" latinLnBrk="0" hangingPunct="1"/>
                      <a:endParaRPr lang="zh-CN" altLang="en-US" sz="1200" b="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95735405"/>
                  </a:ext>
                </a:extLst>
              </a:tr>
              <a:tr h="370840">
                <a:tc>
                  <a:txBody>
                    <a:bodyPr/>
                    <a:lstStyle/>
                    <a:p>
                      <a:pPr marL="0" algn="ctr" defTabSz="914400" rtl="0" eaLnBrk="1" latinLnBrk="0" hangingPunct="1"/>
                      <a:endParaRPr lang="zh-CN" altLang="en-US" sz="1200" b="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918673955"/>
                  </a:ext>
                </a:extLst>
              </a:tr>
              <a:tr h="370840">
                <a:tc>
                  <a:txBody>
                    <a:bodyPr/>
                    <a:lstStyle/>
                    <a:p>
                      <a:pPr marL="0" algn="ctr" defTabSz="914400" rtl="0" eaLnBrk="1" latinLnBrk="0" hangingPunct="1"/>
                      <a:endParaRPr lang="zh-CN" altLang="en-US" sz="1200" b="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2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9549059"/>
                  </a:ext>
                </a:extLst>
              </a:tr>
            </a:tbl>
          </a:graphicData>
        </a:graphic>
      </p:graphicFrame>
    </p:spTree>
    <p:custDataLst>
      <p:tags r:id="rId1"/>
    </p:custDataLst>
    <p:extLst>
      <p:ext uri="{BB962C8B-B14F-4D97-AF65-F5344CB8AC3E}">
        <p14:creationId xmlns:p14="http://schemas.microsoft.com/office/powerpoint/2010/main" val="77732352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66"/>
  <p:tag name="KSO_WM_SLIDE_ID" val="diagram20200866_1"/>
  <p:tag name="KSO_WM_TEMPLATE_SUBCATEGORY" val="11"/>
  <p:tag name="KSO_WM_SLIDE_TYPE" val="text"/>
  <p:tag name="KSO_WM_SLIDE_SUBTYPE" val="pureTxt"/>
  <p:tag name="KSO_WM_SLIDE_ITEM_CNT" val="0"/>
  <p:tag name="KSO_WM_SLIDE_INDEX" val="1"/>
  <p:tag name="KSO_WM_UNIT_SHOW_EDIT_AREA_INDICATION" val="1"/>
  <p:tag name="KSO_WM_SLIDE_SIZE" val="864*447"/>
  <p:tag name="KSO_WM_SLIDE_POSITION" val="47*37"/>
  <p:tag name="KSO_WM_TAG_VERSION" val="1.0"/>
  <p:tag name="KSO_WM_SLIDE_LAYOUT" val="a_f"/>
  <p:tag name="KSO_WM_SLIDE_LAYOUT_CNT" val="1_2"/>
  <p:tag name="KSO_WM_SLIDE_LAYOUT_INFO" val="{&quot;direction&quot;:0,&quot;horizontalAlign&quot;:-1,&quot;verticalAlign&quot;:-1,&quot;type&quot;:0,&quot;diagramDirection&quot;:0,&quot;canSetOverLayout&quot;:0,&quot;isOverLayout&quot;:0,&quot;normalSize&quot;:{&quot;size1&quot;:25.3},&quot;minSize&quot;:{&quot;size1&quot;:25.3},&quot;maxSize&quot;:{&quot;size1&quot;:25.3},&quot;edge&quot;:{&quot;left&quot;:true,&quot;top&quot;:true,&quot;right&quot;:true,&quot;bottom&quot;:true},&quot;backgroundInfo&quot;:[{&quot;type&quot;:&quot;general&quot;,&quot;left&quot;:0.0,&quot;top&quot;:0.0,&quot;right&quot;:0.0,&quot;bottom&quot;:0.0}],&quot;subLayout&quot;:[{&quot;direction&quot;:0,&quot;horizontalAlign&quot;:-1,&quot;verticalAlign&quot;:-1,&quot;type&quot;:0,&quot;diagramDirection&quot;:0,&quot;canSetOverLayout&quot;:0,&quot;isOverLayout&quot;:0,&quot;margin&quot;:{&quot;left&quot;:1.681,&quot;top&quot;:1.319,&quot;right&quot;:1.681,&quot;bottom&quot;:0.026},&quot;edge&quot;:{&quot;left&quot;:true,&quot;top&quot;:true,&quot;right&quot;:true,&quot;bottom&quot;:false}},{&quot;direction&quot;:1,&quot;horizontalAlign&quot;:-1,&quot;verticalAlign&quot;:-1,&quot;type&quot;:0,&quot;diagramDirection&quot;:0,&quot;canSetOverLayout&quot;:0,&quot;isOverLayout&quot;:0,&quot;normalSize&quot;:{&quot;size1&quot;:52.1},&quot;minSize&quot;:{&quot;size1&quot;:30.0},&quot;maxSize&quot;:{&quot;size1&quot;:65.5},&quot;edge&quot;:{&quot;left&quot;:true,&quot;top&quot;:false,&quot;right&quot;:true,&quot;bottom&quot;:true},&quot;subLayout&quot;:[{&quot;direction&quot;:0,&quot;horizontalAlign&quot;:-1,&quot;verticalAlign&quot;:-1,&quot;type&quot;:0,&quot;diagramDirection&quot;:0,&quot;canSetOverLayout&quot;:0,&quot;isOverLayout&quot;:0,&quot;margin&quot;:{&quot;left&quot;:1.681,&quot;top&quot;:0.036,&quot;right&quot;:1.466,&quot;bottom&quot;:1.957},&quot;edge&quot;:{&quot;left&quot;:true,&quot;top&quot;:false,&quot;right&quot;:false,&quot;bottom&quot;:true}},{&quot;direction&quot;:0,&quot;horizontalAlign&quot;:-1,&quot;verticalAlign&quot;:-1,&quot;type&quot;:0,&quot;diagramDirection&quot;:0,&quot;canSetOverLayout&quot;:0,&quot;isOverLayout&quot;:0,&quot;margin&quot;:{&quot;left&quot;:0.026,&quot;top&quot;:0.036,&quot;right&quot;:1.681,&quot;bottom&quot;:1.957},&quot;edge&quot;:{&quot;left&quot;:false,&quot;top&quot;:false,&quot;right&quot;:true,&quot;bottom&quot;:true}}]}]}"/>
  <p:tag name="KSO_WM_SLIDE_CAN_ADD_NAVIGATION" val="1"/>
  <p:tag name="KSO_WM_SLIDE_BACKGROUND" val="[&quot;general&quot;]"/>
  <p:tag name="KSO_WM_SLIDE_RATIO" val="1.777778"/>
  <p:tag name="KSO_WM_TEMPLATE_MASTER_TYPE" val="0"/>
  <p:tag name="KSO_WM_TEMPLATE_COLOR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5082</TotalTime>
  <Words>1575</Words>
  <Application>Microsoft Office PowerPoint</Application>
  <PresentationFormat>宽屏</PresentationFormat>
  <Paragraphs>444</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FrutigerNext LT Medium</vt:lpstr>
      <vt:lpstr>Gill Sans</vt:lpstr>
      <vt:lpstr>黑体</vt:lpstr>
      <vt:lpstr>华文细黑</vt:lpstr>
      <vt:lpstr>宋体</vt:lpstr>
      <vt:lpstr>Microsoft YaHei</vt:lpstr>
      <vt:lpstr>Microsoft YaHei</vt:lpstr>
      <vt:lpstr>Arial</vt:lpstr>
      <vt:lpstr>Calibri</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dongjinguang</cp:lastModifiedBy>
  <cp:revision>250</cp:revision>
  <dcterms:created xsi:type="dcterms:W3CDTF">2019-06-19T02:08:00Z</dcterms:created>
  <dcterms:modified xsi:type="dcterms:W3CDTF">2022-11-28T01:58:02Z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5EAA6DE8E61A40A1935EE32EAEBF53DB</vt:lpwstr>
  </property>
  <property fmtid="{D5CDD505-2E9C-101B-9397-08002B2CF9AE}" pid="4" name="_2015_ms_pID_725343">
    <vt:lpwstr>(3)NbMJ9AA30+iEda3Zv+2ddLLaf+TzTv9zQHUWe7BZFNZDxqsnJn6p/xbvINVRYnd7p2OCna/i
tZcIF6VN368zPBJtIhq2OQMWgywtwMH0AKn0/QP+cnM8x92U6717E35PglC2kTSXYj1Spxtx
FwVkXSDX1Ghh1rqp3AF0MqwLYjeo1e6qgmSjRcLk6cjpmeKOdv2FbspCKaZGrmvMPI2yLO/3
N5RuqpRRCkx7iBlLfM</vt:lpwstr>
  </property>
  <property fmtid="{D5CDD505-2E9C-101B-9397-08002B2CF9AE}" pid="5" name="_2015_ms_pID_7253431">
    <vt:lpwstr>JhmULdqlwsYHEA0/SPGVq9yk5KU1JQXO/gy223buGfqfs22LMMkqJq
7AQaLaOcYeJ+noYbApTRtkheoaXY/H3FFCO1vAe7ErWjbzFC2MHbieb4OGTQM32Jah15bFCT
gta4iIgTEbquntp8+aLrKPZtl/+jGAEn0qhtys030dwFbtegZHKc2J8wMseC7NcdwXXZ4BoT
YtBpS++vSsIkkSpiayPdMzOn6XGB4rYKowY8</vt:lpwstr>
  </property>
  <property fmtid="{D5CDD505-2E9C-101B-9397-08002B2CF9AE}" pid="6" name="_2015_ms_pID_7253432">
    <vt:lpwstr>Cg==</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1669600577</vt:lpwstr>
  </property>
</Properties>
</file>