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85" r:id="rId3"/>
    <p:sldId id="259" r:id="rId4"/>
    <p:sldId id="281" r:id="rId5"/>
    <p:sldId id="282" r:id="rId6"/>
    <p:sldId id="283" r:id="rId7"/>
    <p:sldId id="284" r:id="rId8"/>
    <p:sldId id="270" r:id="rId9"/>
  </p:sldIdLst>
  <p:sldSz cx="12192000" cy="6858000"/>
  <p:notesSz cx="7104063" cy="102346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3" initials="l" lastIdx="13" clrIdx="0"/>
  <p:cmAuthor id="7" name="1206988966@qq.com" initials="1" lastIdx="1" clrIdx="2"/>
  <p:cmAuthor id="1" name="Liujie (Faunia)" initials="L(" lastIdx="3" clrIdx="0"/>
  <p:cmAuthor id="8" name="姜伟光" initials="姜" lastIdx="1" clrIdx="0"/>
  <p:cmAuthor id="2" name="Tao" initials="T" lastIdx="1" clrIdx="0"/>
  <p:cmAuthor id="3" name="客厅" initials="客厅" lastIdx="1" clrIdx="2"/>
  <p:cmAuthor id="4" name="lenovo" initials="l" lastIdx="1" clrIdx="3"/>
  <p:cmAuthor id="5" name="talkwebcaiwuwu" initials="t" lastIdx="2" clrIdx="4"/>
  <p:cmAuthor id="6" name="ming qiu" initials="m" lastIdx="17" clrIdx="1"/>
  <p:cmAuthor id="76" name="Wurui (Ray)" initials="W(" lastIdx="1" clrIdx="2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0C5"/>
    <a:srgbClr val="086AA8"/>
    <a:srgbClr val="051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8952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104895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895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100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46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3979D-131D-4DD9-934D-BB722E5FEF1C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104894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94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4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5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2D1D-4786-46F8-8BBB-5CBD7662A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6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2D1D-4786-46F8-8BBB-5CBD7662AA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2D1D-4786-46F8-8BBB-5CBD7662AA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8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2D1D-4786-46F8-8BBB-5CBD7662AA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7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2D1D-4786-46F8-8BBB-5CBD7662AA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2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2D1D-4786-46F8-8BBB-5CBD7662AA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9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2D1D-4786-46F8-8BBB-5CBD7662AA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4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2D1D-4786-46F8-8BBB-5CBD7662AA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71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2D1D-4786-46F8-8BBB-5CBD7662AA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9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4864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10486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4858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8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8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9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048591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04857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7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7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7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048580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48581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2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104858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openharmony/community/blob/master/sig/README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7"/>
          <p:cNvSpPr/>
          <p:nvPr/>
        </p:nvSpPr>
        <p:spPr>
          <a:xfrm>
            <a:off x="2093511" y="2404641"/>
            <a:ext cx="7991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OpenHarmony XXX-SIG</a:t>
            </a:r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进展汇报</a:t>
            </a:r>
            <a:endParaRPr lang="en-US" altLang="zh-CN" sz="4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598" name="TextBox 8"/>
          <p:cNvSpPr/>
          <p:nvPr/>
        </p:nvSpPr>
        <p:spPr>
          <a:xfrm>
            <a:off x="4692782" y="4143422"/>
            <a:ext cx="2792752" cy="1012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SIG Leader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XXX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XXXX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XX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360680" y="229235"/>
            <a:ext cx="613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SIG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治理自检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309692"/>
              </p:ext>
            </p:extLst>
          </p:nvPr>
        </p:nvGraphicFramePr>
        <p:xfrm>
          <a:off x="512641" y="700425"/>
          <a:ext cx="11306630" cy="5943433"/>
        </p:xfrm>
        <a:graphic>
          <a:graphicData uri="http://schemas.openxmlformats.org/drawingml/2006/table">
            <a:tbl>
              <a:tblPr/>
              <a:tblGrid>
                <a:gridCol w="839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01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50" b="0" i="0" u="sng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  <a:hlinkClick r:id="rId3"/>
                        </a:rPr>
                        <a:t>SIG</a:t>
                      </a:r>
                      <a:r>
                        <a:rPr lang="zh-CN" altLang="en-US" sz="1050" b="0" i="0" u="sng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  <a:hlinkClick r:id="rId3"/>
                        </a:rPr>
                        <a:t>管理章程 </a:t>
                      </a:r>
                      <a:r>
                        <a:rPr lang="en-US" sz="1050" b="0" i="0" u="sng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  <a:hlinkClick r:id="rId3"/>
                        </a:rPr>
                        <a:t>https://gitee.com/openharmony/community/blob/master/sig/README.md</a:t>
                      </a:r>
                      <a:endParaRPr lang="en-US" sz="1050" b="0" i="0" u="sng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治理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明细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是</a:t>
                      </a:r>
                      <a:r>
                        <a:rPr lang="en-US" altLang="zh-CN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/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否（必填：是</a:t>
                      </a:r>
                      <a:r>
                        <a:rPr lang="en-US" altLang="zh-CN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/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否）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备注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01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仓库及沟通渠道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是否有 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Gitee SIG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仓库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仓库是否已开始使用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是否有 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 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邮件列表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邮件列表是否已开始使用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0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7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完善</a:t>
                      </a:r>
                      <a:r>
                        <a:rPr lang="en-US" altLang="zh-CN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制度文档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是否有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的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README.md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、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OWNERS.md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二个文档，详细说明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的工作范围、工作目标、成员、沟通方式、决策机制、例行会议时间、如何参与贡献等。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上一条是否经过</a:t>
                      </a:r>
                      <a:r>
                        <a:rPr lang="en-US" altLang="zh-CN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PMC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批准。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README.md、OWNERS.md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文档中需详细列出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 Leader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和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Committer。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 Leader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和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Committer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的更换及任命需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PMC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批准。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如果增设了其他岗位角色，是否经</a:t>
                      </a:r>
                      <a:r>
                        <a:rPr lang="en-US" altLang="zh-CN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PMC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批准。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0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01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成员及职责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成员是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Leader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和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Committer，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每个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初始成员不少于</a:t>
                      </a:r>
                      <a:r>
                        <a:rPr lang="en-US" altLang="zh-CN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3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人。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后继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Committer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人选是否从社区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Contributor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中选出，由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Leader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和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Committer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提名、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当前贡献者全体投票表决产生。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 Committer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是否拥有</a:t>
                      </a:r>
                      <a:r>
                        <a:rPr 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子领域的代码仓写入权限。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0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201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40485B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>
                          <a:solidFill>
                            <a:srgbClr val="40485B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治理</a:t>
                      </a:r>
                      <a:r>
                        <a:rPr lang="en-US" altLang="zh-CN" sz="1050" b="0" i="0" u="none" strike="noStrike">
                          <a:solidFill>
                            <a:srgbClr val="40485B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(</a:t>
                      </a:r>
                      <a:r>
                        <a:rPr lang="zh-CN" altLang="en-US" sz="1050" b="0" i="0" u="none" strike="noStrike">
                          <a:solidFill>
                            <a:srgbClr val="40485B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会议组织</a:t>
                      </a:r>
                      <a:r>
                        <a:rPr lang="en-US" altLang="zh-CN" sz="1050" b="0" i="0" u="none" strike="noStrike">
                          <a:solidFill>
                            <a:srgbClr val="40485B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是否定期召开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例行会议，每双周至少半小时，由 </a:t>
                      </a:r>
                      <a:r>
                        <a:rPr 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 Leader 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主持；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 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会议议程是否提前在邮件列表及官网进行公布；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 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会议纪要及时发布并保存在 </a:t>
                      </a:r>
                      <a:r>
                        <a:rPr 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OpenHarmony/community/sig/sig-XXX/meeting-minutes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内；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019">
                <a:tc gridSpan="4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0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治理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(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社区共建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 Leader 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至少两个月一次，在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PMC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例会汇报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工作进展，并基于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PMC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指导意见改进工作；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每年至少一次，由</a:t>
                      </a:r>
                      <a:r>
                        <a:rPr 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 Leader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向社区报告</a:t>
                      </a:r>
                      <a:r>
                        <a:rPr 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年度工作进展；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8052">
                <a:tc gridSpan="4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01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治理</a:t>
                      </a:r>
                      <a:r>
                        <a:rPr lang="en-US" altLang="zh-CN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(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技术决策</a:t>
                      </a:r>
                      <a:r>
                        <a:rPr lang="en-US" altLang="zh-CN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)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内的决策遵循</a:t>
                      </a:r>
                      <a:r>
                        <a:rPr 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社区的治理模式。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内采用“懒惰共识”（沉默即同意）的方式进行决策：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如存在争议时，由包括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Leader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在内的全体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Committer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进行投票表决，以多数票通过的形式达成共识；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无法在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内达成共识时，上升至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PMC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决策。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2019">
                <a:tc gridSpan="4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20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变更（增删项目或仓库）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增删项目或仓库，是否经过</a:t>
                      </a:r>
                      <a:r>
                        <a:rPr lang="en-US" altLang="zh-CN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PMC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批准。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是否通过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PR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方式增删项目或仓库。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20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201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变更（修改</a:t>
                      </a:r>
                      <a:r>
                        <a:rPr lang="en-US" altLang="zh-CN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名称、章程、成员等）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涉及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工作范围、成员变更等重大变更，是否经过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PMC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批准。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是否通过</a:t>
                      </a:r>
                      <a:r>
                        <a:rPr lang="en-US" altLang="zh-CN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PR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方式进行上一条的重大变更。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42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内的非重大变更，是否通过</a:t>
                      </a:r>
                      <a:r>
                        <a:rPr 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PR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方式提交到</a:t>
                      </a:r>
                      <a:r>
                        <a:rPr 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OpenHarmony/community/sig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对应</a:t>
                      </a:r>
                      <a:r>
                        <a:rPr 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SIG</a:t>
                      </a:r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文件夹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　</a:t>
                      </a:r>
                    </a:p>
                  </a:txBody>
                  <a:tcPr marL="4470" marR="4470" marT="4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00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613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本领域工作目标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路标回顾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613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本领域技术地图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1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613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本领域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SIG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的工作进展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6544" y="1365144"/>
            <a:ext cx="1041861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99491" fontAlgn="ctr"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领域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社区管理工作：包括领域内技术竞争分析和关键技术识别，功能分解分配，模块间接口定义与维护管理，对应领域特性代码开发维护等；</a:t>
            </a:r>
          </a:p>
          <a:p>
            <a:pPr defTabSz="699491" fontAlgn="ctr"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模块设计的责任者，模块内功能分解，模块内接口定义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参数定义及维护管理，模块跨版本设计一致性保证，模块设计的持续维护，参与系统设计，并负责系统设计方案在本模块中的实施，模块内技术决策，模块关键技术问题解决</a:t>
            </a:r>
          </a:p>
          <a:p>
            <a:pPr defTabSz="699491" fontAlgn="ctr"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处理社区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issue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、邮件列表，处理社区需求，为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对应领域提供技术架构指导和技术决策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699491" fontAlgn="ctr">
              <a:lnSpc>
                <a:spcPct val="110000"/>
              </a:lnSpc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699491" fontAlgn="ctr">
              <a:lnSpc>
                <a:spcPct val="110000"/>
              </a:lnSpc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SIG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运营：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defTabSz="699491" fontAlgn="ctr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例会运作情况：运作次数 和 主要内容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Exo"/>
              <a:sym typeface="Arial" panose="020B0604020202020204" pitchFamily="34" charset="0"/>
            </a:endParaRPr>
          </a:p>
          <a:p>
            <a:pPr marL="800100" lvl="1" indent="-342900" defTabSz="699491" fontAlgn="ctr">
              <a:lnSpc>
                <a:spcPct val="110000"/>
              </a:lnSpc>
              <a:buFont typeface="+mj-ea"/>
              <a:buAutoNum type="circleNumDbPlain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issue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处理，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PR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审查，测试失败响应，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bug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修复；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Exo"/>
              <a:sym typeface="Arial" panose="020B0604020202020204" pitchFamily="34" charset="0"/>
            </a:endParaRPr>
          </a:p>
          <a:p>
            <a:pPr marL="800100" lvl="1" indent="-342900" defTabSz="699491" fontAlgn="ctr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社区共建（拉新、促活、留存）；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Exo"/>
              <a:sym typeface="Arial" panose="020B0604020202020204" pitchFamily="34" charset="0"/>
            </a:endParaRPr>
          </a:p>
          <a:p>
            <a:pPr marL="800100" lvl="1" indent="-342900" defTabSz="699491" fontAlgn="ctr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对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OpenHarmony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其他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SIG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、项目的成员社区协作情况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Exo"/>
              <a:sym typeface="Arial" panose="020B0604020202020204" pitchFamily="34" charset="0"/>
            </a:endParaRPr>
          </a:p>
          <a:p>
            <a:pPr defTabSz="699491" fontAlgn="ctr">
              <a:lnSpc>
                <a:spcPct val="110000"/>
              </a:lnSpc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SIG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孵化项目合入主干情况：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defTabSz="699491" fontAlgn="ctr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孵化主干项目简介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Exo"/>
              <a:sym typeface="Arial" panose="020B0604020202020204" pitchFamily="34" charset="0"/>
            </a:endParaRPr>
          </a:p>
          <a:p>
            <a:pPr marL="800100" lvl="1" indent="-342900" defTabSz="699491" fontAlgn="ctr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社区共建需求端到端试点情况</a:t>
            </a:r>
          </a:p>
        </p:txBody>
      </p:sp>
    </p:spTree>
    <p:extLst>
      <p:ext uri="{BB962C8B-B14F-4D97-AF65-F5344CB8AC3E}">
        <p14:creationId xmlns:p14="http://schemas.microsoft.com/office/powerpoint/2010/main" val="102520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613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离目标差距及措施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6544" y="1365144"/>
            <a:ext cx="104186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99491" fontAlgn="ctr">
              <a:lnSpc>
                <a:spcPct val="110000"/>
              </a:lnSpc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SIG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运营差距：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defTabSz="699491" fontAlgn="ctr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包括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issue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处理，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PR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审查，测试失败响应，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bug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修复；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Exo"/>
              <a:sym typeface="Arial" panose="020B0604020202020204" pitchFamily="34" charset="0"/>
            </a:endParaRPr>
          </a:p>
          <a:p>
            <a:pPr marL="800100" lvl="1" indent="-342900" defTabSz="699491" fontAlgn="ctr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社区共建（拉新、促活、留存）；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Exo"/>
              <a:sym typeface="Arial" panose="020B0604020202020204" pitchFamily="34" charset="0"/>
            </a:endParaRPr>
          </a:p>
          <a:p>
            <a:pPr marL="800100" lvl="1" indent="-342900" defTabSz="699491" fontAlgn="ctr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对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OpenHarmony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其他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SIG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、项目的成员社区协作情况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Exo"/>
              <a:sym typeface="Arial" panose="020B0604020202020204" pitchFamily="34" charset="0"/>
            </a:endParaRPr>
          </a:p>
          <a:p>
            <a:pPr defTabSz="699491" fontAlgn="ctr">
              <a:lnSpc>
                <a:spcPct val="110000"/>
              </a:lnSpc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、业务目标差距分析：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defTabSz="699491" fontAlgn="ctr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业务目标达成情况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Exo"/>
              <a:sym typeface="Arial" panose="020B0604020202020204" pitchFamily="34" charset="0"/>
            </a:endParaRPr>
          </a:p>
          <a:p>
            <a:pPr defTabSz="699491" fontAlgn="ctr">
              <a:lnSpc>
                <a:spcPct val="110000"/>
              </a:lnSpc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QA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获取度量数据表：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defTabSz="699491" fontAlgn="ctr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将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Bottom 10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的重点拿出来进行专项汇报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Exo"/>
              <a:sym typeface="Arial" panose="020B0604020202020204" pitchFamily="34" charset="0"/>
            </a:endParaRPr>
          </a:p>
          <a:p>
            <a:pPr marL="800100" lvl="1" indent="-342900" defTabSz="699491" fontAlgn="ctr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将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TOP 3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cs typeface="Exo"/>
                <a:sym typeface="Arial" panose="020B0604020202020204" pitchFamily="34" charset="0"/>
              </a:rPr>
              <a:t>的作为标杆进行展现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Exo"/>
              <a:sym typeface="Arial" panose="020B0604020202020204" pitchFamily="34" charset="0"/>
            </a:endParaRPr>
          </a:p>
          <a:p>
            <a:pPr defTabSz="699491" fontAlgn="ctr">
              <a:lnSpc>
                <a:spcPct val="11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Exo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13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613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下一步的计划及重点工作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2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矩形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97196" name="图像" descr="C:/Users/coolzlay/AppData/Local/Temp/picturecompress_20210811080536/output_1.jpgoutput_1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2540" y="-34290"/>
            <a:ext cx="12194540" cy="6927215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1048870" name="文本框 7"/>
          <p:cNvSpPr txBox="1"/>
          <p:nvPr/>
        </p:nvSpPr>
        <p:spPr>
          <a:xfrm>
            <a:off x="3443322" y="2276235"/>
            <a:ext cx="4635147" cy="123883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none" lIns="28210" tIns="28210" rIns="28210" bIns="28210" numCol="1" spcCol="38100" rtlCol="0" anchor="ctr">
            <a:spAutoFit/>
          </a:bodyPr>
          <a:lstStyle/>
          <a:p>
            <a:pPr algn="ctr" defTabSz="610870" hangingPunct="0">
              <a:lnSpc>
                <a:spcPct val="160000"/>
              </a:lnSpc>
            </a:pPr>
            <a:r>
              <a:rPr lang="zh-CN" altLang="en-US" sz="4800" spc="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拥抱开源新时代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波形">
      <a:fillStyleLst>
        <a:solidFill>
          <a:schemeClr val="phClr"/>
        </a:solidFill>
        <a:gradFill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</a:gra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869</Words>
  <Application>Microsoft Office PowerPoint</Application>
  <PresentationFormat>宽屏</PresentationFormat>
  <Paragraphs>146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Exo</vt:lpstr>
      <vt:lpstr>宋体</vt:lpstr>
      <vt:lpstr>微软雅黑</vt:lpstr>
      <vt:lpstr>Arial</vt:lpstr>
      <vt:lpstr>Calibri</vt:lpstr>
      <vt:lpstr>Candara</vt:lpstr>
      <vt:lpstr>Symbol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Mr.Seven</dc:creator>
  <cp:lastModifiedBy>dongjinguang</cp:lastModifiedBy>
  <cp:revision>31</cp:revision>
  <dcterms:created xsi:type="dcterms:W3CDTF">2021-07-04T10:16:00Z</dcterms:created>
  <dcterms:modified xsi:type="dcterms:W3CDTF">2023-08-02T01:58:58Z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2052-11.1.0.11403</vt:lpwstr>
  </property>
  <property fmtid="{D5CDD505-2E9C-101B-9397-08002B2CF9AE}" pid="3" name="ICV">
    <vt:lpwstr>1352E074019D48B39E85BDAC7657FDF8</vt:lpwstr>
  </property>
  <property fmtid="{D5CDD505-2E9C-101B-9397-08002B2CF9AE}" pid="4" name="_2015_ms_pID_725343">
    <vt:lpwstr>(3)t7rJJ0qjKWi+GYkxQc7Df+z1w9RhZYwScYNnmwrABogDvqHAE89tSyx0BgzzgQBkbv8whoyQ
7fEXztDvdrjZ4pjbZ6SHOGKJt/LtRExRET/G9kR4KikodQJlNM03pM1WTERZFsn9ND7BFncT
6N2zc2pWFm7O+8OWHzwu5niv+0VnmeLO7BJ+4zlDxWIVFPZHLGypYcc09p5RjOahJqbLME5Y
ULHL1uHdWz41Hn05wZ</vt:lpwstr>
  </property>
  <property fmtid="{D5CDD505-2E9C-101B-9397-08002B2CF9AE}" pid="5" name="_2015_ms_pID_7253431">
    <vt:lpwstr>pqgZhg41qs2OPq5/2thp336I03nlbsNHTxY8jaZCQOEEsYUAmI0zEd
9xQT/4Iq/OnbaGHlv2YI6uKIPdoqdgL9/GibijCtSd82BLJz2nRRyaQ+R+EL+0sc3nNSDqft
y3NbMnDTcSUHv4tbLypiuLxiCmKlkonoOZmZ7pWkbRCKO0DEXI+V6uedxIbkVU/EE0W//6fK
hw1L76vaadfocwNfxjMRd95jNZryNYHQQImR</vt:lpwstr>
  </property>
  <property fmtid="{D5CDD505-2E9C-101B-9397-08002B2CF9AE}" pid="6" name="_2015_ms_pID_7253432">
    <vt:lpwstr>rA==</vt:lpwstr>
  </property>
  <property fmtid="{D5CDD505-2E9C-101B-9397-08002B2CF9AE}" pid="7" name="_readonly">
    <vt:lpwstr/>
  </property>
  <property fmtid="{D5CDD505-2E9C-101B-9397-08002B2CF9AE}" pid="8" name="_change">
    <vt:lpwstr/>
  </property>
  <property fmtid="{D5CDD505-2E9C-101B-9397-08002B2CF9AE}" pid="9" name="_full-control">
    <vt:lpwstr/>
  </property>
  <property fmtid="{D5CDD505-2E9C-101B-9397-08002B2CF9AE}" pid="10" name="sflag">
    <vt:lpwstr>1690447565</vt:lpwstr>
  </property>
</Properties>
</file>