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30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DDF0B-0357-4AF9-89A1-12BDB94B8506}" type="datetimeFigureOut">
              <a:rPr lang="en-US" smtClean="0"/>
              <a:pPr/>
              <a:t>9/24/2012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09BB8-E478-44B8-98FA-217B2BAD48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DDF0B-0357-4AF9-89A1-12BDB94B8506}" type="datetimeFigureOut">
              <a:rPr lang="en-US" smtClean="0"/>
              <a:pPr/>
              <a:t>9/24/2012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09BB8-E478-44B8-98FA-217B2BAD48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DDF0B-0357-4AF9-89A1-12BDB94B8506}" type="datetimeFigureOut">
              <a:rPr lang="en-US" smtClean="0"/>
              <a:pPr/>
              <a:t>9/24/2012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09BB8-E478-44B8-98FA-217B2BAD48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DDF0B-0357-4AF9-89A1-12BDB94B8506}" type="datetimeFigureOut">
              <a:rPr lang="en-US" smtClean="0"/>
              <a:pPr/>
              <a:t>9/24/2012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09BB8-E478-44B8-98FA-217B2BAD48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DDF0B-0357-4AF9-89A1-12BDB94B8506}" type="datetimeFigureOut">
              <a:rPr lang="en-US" smtClean="0"/>
              <a:pPr/>
              <a:t>9/24/2012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09BB8-E478-44B8-98FA-217B2BAD48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DDF0B-0357-4AF9-89A1-12BDB94B8506}" type="datetimeFigureOut">
              <a:rPr lang="en-US" smtClean="0"/>
              <a:pPr/>
              <a:t>9/24/2012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09BB8-E478-44B8-98FA-217B2BAD48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DDF0B-0357-4AF9-89A1-12BDB94B8506}" type="datetimeFigureOut">
              <a:rPr lang="en-US" smtClean="0"/>
              <a:pPr/>
              <a:t>9/24/2012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09BB8-E478-44B8-98FA-217B2BAD48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DDF0B-0357-4AF9-89A1-12BDB94B8506}" type="datetimeFigureOut">
              <a:rPr lang="en-US" smtClean="0"/>
              <a:pPr/>
              <a:t>9/24/2012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09BB8-E478-44B8-98FA-217B2BAD48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DDF0B-0357-4AF9-89A1-12BDB94B8506}" type="datetimeFigureOut">
              <a:rPr lang="en-US" smtClean="0"/>
              <a:pPr/>
              <a:t>9/24/2012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09BB8-E478-44B8-98FA-217B2BAD48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DDF0B-0357-4AF9-89A1-12BDB94B8506}" type="datetimeFigureOut">
              <a:rPr lang="en-US" smtClean="0"/>
              <a:pPr/>
              <a:t>9/24/2012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09BB8-E478-44B8-98FA-217B2BAD48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DDF0B-0357-4AF9-89A1-12BDB94B8506}" type="datetimeFigureOut">
              <a:rPr lang="en-US" smtClean="0"/>
              <a:pPr/>
              <a:t>9/24/2012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09BB8-E478-44B8-98FA-217B2BAD48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5DDF0B-0357-4AF9-89A1-12BDB94B8506}" type="datetimeFigureOut">
              <a:rPr lang="en-US" smtClean="0"/>
              <a:pPr/>
              <a:t>9/24/2012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09BB8-E478-44B8-98FA-217B2BAD484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756211" y="1425387"/>
            <a:ext cx="1039907" cy="64097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spcBef>
                <a:spcPct val="0"/>
              </a:spcBef>
              <a:buSzTx/>
              <a:buNone/>
            </a:pPr>
            <a:r>
              <a:rPr lang="en-US" sz="1200" dirty="0">
                <a:solidFill>
                  <a:srgbClr val="000000"/>
                </a:solidFill>
              </a:rPr>
              <a:t>System</a:t>
            </a:r>
          </a:p>
          <a:p>
            <a:pPr algn="ctr" eaLnBrk="1" hangingPunct="1">
              <a:spcBef>
                <a:spcPct val="0"/>
              </a:spcBef>
              <a:buSzTx/>
              <a:buNone/>
            </a:pPr>
            <a:r>
              <a:rPr lang="en-US" sz="1200" dirty="0">
                <a:solidFill>
                  <a:srgbClr val="000000"/>
                </a:solidFill>
              </a:rPr>
              <a:t>Requirement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3720353" y="3151092"/>
            <a:ext cx="1120589" cy="60512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spcBef>
                <a:spcPct val="0"/>
              </a:spcBef>
              <a:buSzTx/>
              <a:buNone/>
            </a:pPr>
            <a:r>
              <a:rPr lang="en-US" sz="1200" dirty="0">
                <a:solidFill>
                  <a:srgbClr val="000000"/>
                </a:solidFill>
              </a:rPr>
              <a:t>Subsystem</a:t>
            </a:r>
          </a:p>
          <a:p>
            <a:pPr algn="ctr" eaLnBrk="1" hangingPunct="1">
              <a:spcBef>
                <a:spcPct val="0"/>
              </a:spcBef>
              <a:buSzTx/>
              <a:buNone/>
            </a:pPr>
            <a:r>
              <a:rPr lang="en-US" sz="1200" dirty="0">
                <a:solidFill>
                  <a:srgbClr val="000000"/>
                </a:solidFill>
              </a:rPr>
              <a:t>Requirement</a:t>
            </a:r>
          </a:p>
        </p:txBody>
      </p:sp>
      <p:sp>
        <p:nvSpPr>
          <p:cNvPr id="10" name="Rectangle 31"/>
          <p:cNvSpPr>
            <a:spLocks noChangeArrowheads="1"/>
          </p:cNvSpPr>
          <p:nvPr/>
        </p:nvSpPr>
        <p:spPr bwMode="auto">
          <a:xfrm>
            <a:off x="6266331" y="1425387"/>
            <a:ext cx="1156446" cy="672353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sz="1200" dirty="0" smtClean="0">
                <a:solidFill>
                  <a:srgbClr val="000000"/>
                </a:solidFill>
              </a:rPr>
              <a:t>System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1" name="Rectangle 32"/>
          <p:cNvSpPr>
            <a:spLocks noChangeArrowheads="1"/>
          </p:cNvSpPr>
          <p:nvPr/>
        </p:nvSpPr>
        <p:spPr bwMode="auto">
          <a:xfrm>
            <a:off x="5988423" y="3151092"/>
            <a:ext cx="860611" cy="587189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sz="1200" dirty="0" smtClean="0">
                <a:solidFill>
                  <a:srgbClr val="000000"/>
                </a:solidFill>
              </a:rPr>
              <a:t>Subsystem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2" name="Rectangle 33"/>
          <p:cNvSpPr>
            <a:spLocks noChangeArrowheads="1"/>
          </p:cNvSpPr>
          <p:nvPr/>
        </p:nvSpPr>
        <p:spPr bwMode="auto">
          <a:xfrm>
            <a:off x="7194174" y="3151092"/>
            <a:ext cx="829235" cy="568698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sz="1200" dirty="0" smtClean="0">
                <a:solidFill>
                  <a:srgbClr val="000000"/>
                </a:solidFill>
              </a:rPr>
              <a:t>Subsystem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6" name="Rectangle 37"/>
          <p:cNvSpPr>
            <a:spLocks noChangeArrowheads="1"/>
          </p:cNvSpPr>
          <p:nvPr/>
        </p:nvSpPr>
        <p:spPr bwMode="auto">
          <a:xfrm>
            <a:off x="5773271" y="4849904"/>
            <a:ext cx="824753" cy="549662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sz="1200" dirty="0" smtClean="0">
                <a:solidFill>
                  <a:srgbClr val="000000"/>
                </a:solidFill>
              </a:rPr>
              <a:t>Software</a:t>
            </a:r>
          </a:p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sz="1200" dirty="0" smtClean="0">
                <a:solidFill>
                  <a:srgbClr val="000000"/>
                </a:solidFill>
              </a:rPr>
              <a:t>Component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9646" y="1524000"/>
            <a:ext cx="1317810" cy="66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100" dirty="0" smtClean="0"/>
              <a:t>Tier 1:</a:t>
            </a:r>
          </a:p>
          <a:p>
            <a:pPr>
              <a:buNone/>
            </a:pPr>
            <a:r>
              <a:rPr lang="en-US" sz="1100" dirty="0" smtClean="0"/>
              <a:t>System </a:t>
            </a:r>
          </a:p>
          <a:p>
            <a:endParaRPr lang="en-US" sz="1100" dirty="0"/>
          </a:p>
        </p:txBody>
      </p:sp>
      <p:sp>
        <p:nvSpPr>
          <p:cNvPr id="25" name="TextBox 24"/>
          <p:cNvSpPr txBox="1"/>
          <p:nvPr/>
        </p:nvSpPr>
        <p:spPr>
          <a:xfrm>
            <a:off x="89646" y="4482353"/>
            <a:ext cx="1084728" cy="66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100" dirty="0" smtClean="0"/>
              <a:t>Tier 3:</a:t>
            </a:r>
          </a:p>
          <a:p>
            <a:pPr>
              <a:buNone/>
            </a:pPr>
            <a:r>
              <a:rPr lang="en-US" sz="1100" dirty="0" smtClean="0"/>
              <a:t>Component</a:t>
            </a:r>
          </a:p>
          <a:p>
            <a:endParaRPr lang="en-US" sz="1100" dirty="0"/>
          </a:p>
        </p:txBody>
      </p:sp>
      <p:sp>
        <p:nvSpPr>
          <p:cNvPr id="26" name="TextBox 25"/>
          <p:cNvSpPr txBox="1"/>
          <p:nvPr/>
        </p:nvSpPr>
        <p:spPr>
          <a:xfrm>
            <a:off x="89646" y="2994212"/>
            <a:ext cx="1515036" cy="66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100" dirty="0" smtClean="0"/>
              <a:t>Tier 2:</a:t>
            </a:r>
          </a:p>
          <a:p>
            <a:pPr>
              <a:buNone/>
            </a:pPr>
            <a:r>
              <a:rPr lang="en-US" sz="1100" dirty="0" smtClean="0"/>
              <a:t>Subsystem</a:t>
            </a:r>
          </a:p>
          <a:p>
            <a:endParaRPr lang="en-US" sz="1100" dirty="0"/>
          </a:p>
        </p:txBody>
      </p:sp>
      <p:cxnSp>
        <p:nvCxnSpPr>
          <p:cNvPr id="28" name="Straight Connector 27"/>
          <p:cNvCxnSpPr/>
          <p:nvPr/>
        </p:nvCxnSpPr>
        <p:spPr bwMode="auto">
          <a:xfrm flipH="1">
            <a:off x="439271" y="2814917"/>
            <a:ext cx="8534400" cy="1"/>
          </a:xfrm>
          <a:prstGeom prst="line">
            <a:avLst/>
          </a:prstGeom>
          <a:noFill/>
          <a:ln w="19050" cap="flat" cmpd="sng" algn="ctr">
            <a:solidFill>
              <a:srgbClr val="4896A8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37" name="Rectangle 16"/>
          <p:cNvSpPr>
            <a:spLocks noChangeArrowheads="1"/>
          </p:cNvSpPr>
          <p:nvPr/>
        </p:nvSpPr>
        <p:spPr bwMode="auto">
          <a:xfrm>
            <a:off x="1945342" y="2124630"/>
            <a:ext cx="878540" cy="546851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endParaRPr lang="en-US" sz="1600" dirty="0" smtClean="0">
              <a:solidFill>
                <a:srgbClr val="000000"/>
              </a:solidFill>
            </a:endParaRPr>
          </a:p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sz="1200" dirty="0" smtClean="0">
                <a:solidFill>
                  <a:srgbClr val="000000"/>
                </a:solidFill>
              </a:rPr>
              <a:t>System</a:t>
            </a:r>
            <a:endParaRPr lang="en-US" sz="1200" dirty="0">
              <a:solidFill>
                <a:srgbClr val="000000"/>
              </a:solidFill>
            </a:endParaRPr>
          </a:p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sz="1200" dirty="0" smtClean="0">
                <a:solidFill>
                  <a:srgbClr val="000000"/>
                </a:solidFill>
              </a:rPr>
              <a:t>Design</a:t>
            </a:r>
          </a:p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38" name="Rectangle 16"/>
          <p:cNvSpPr>
            <a:spLocks noChangeArrowheads="1"/>
          </p:cNvSpPr>
          <p:nvPr/>
        </p:nvSpPr>
        <p:spPr bwMode="auto">
          <a:xfrm>
            <a:off x="1004047" y="1425387"/>
            <a:ext cx="878541" cy="591671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endParaRPr lang="en-US" sz="1600" dirty="0" smtClean="0">
              <a:solidFill>
                <a:srgbClr val="000000"/>
              </a:solidFill>
            </a:endParaRPr>
          </a:p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sz="1200" dirty="0" smtClean="0">
                <a:solidFill>
                  <a:srgbClr val="000000"/>
                </a:solidFill>
              </a:rPr>
              <a:t>System</a:t>
            </a:r>
            <a:endParaRPr lang="en-US" sz="1200" dirty="0">
              <a:solidFill>
                <a:srgbClr val="000000"/>
              </a:solidFill>
            </a:endParaRPr>
          </a:p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sz="1200" dirty="0" smtClean="0">
                <a:solidFill>
                  <a:srgbClr val="000000"/>
                </a:solidFill>
              </a:rPr>
              <a:t>Function</a:t>
            </a:r>
          </a:p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39" name="Rectangle 38"/>
          <p:cNvSpPr>
            <a:spLocks noChangeArrowheads="1"/>
          </p:cNvSpPr>
          <p:nvPr/>
        </p:nvSpPr>
        <p:spPr bwMode="auto">
          <a:xfrm>
            <a:off x="3406588" y="5966010"/>
            <a:ext cx="914399" cy="614082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spcBef>
                <a:spcPct val="0"/>
              </a:spcBef>
              <a:buSzTx/>
              <a:buNone/>
            </a:pPr>
            <a:r>
              <a:rPr lang="en-US" sz="1200" dirty="0">
                <a:solidFill>
                  <a:srgbClr val="000000"/>
                </a:solidFill>
              </a:rPr>
              <a:t>Hardware</a:t>
            </a:r>
          </a:p>
          <a:p>
            <a:pPr algn="ctr" eaLnBrk="1" hangingPunct="1">
              <a:spcBef>
                <a:spcPct val="0"/>
              </a:spcBef>
              <a:buSzTx/>
              <a:buNone/>
            </a:pPr>
            <a:r>
              <a:rPr lang="en-US" sz="1200" dirty="0">
                <a:solidFill>
                  <a:srgbClr val="000000"/>
                </a:solidFill>
              </a:rPr>
              <a:t>Requirement</a:t>
            </a:r>
          </a:p>
        </p:txBody>
      </p:sp>
      <p:sp>
        <p:nvSpPr>
          <p:cNvPr id="40" name="Rectangle 39"/>
          <p:cNvSpPr>
            <a:spLocks noChangeArrowheads="1"/>
          </p:cNvSpPr>
          <p:nvPr/>
        </p:nvSpPr>
        <p:spPr bwMode="auto">
          <a:xfrm>
            <a:off x="4285130" y="4827493"/>
            <a:ext cx="932330" cy="5782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spcBef>
                <a:spcPct val="0"/>
              </a:spcBef>
              <a:buSzTx/>
              <a:buNone/>
            </a:pPr>
            <a:r>
              <a:rPr lang="en-US" sz="1200" dirty="0">
                <a:solidFill>
                  <a:srgbClr val="000000"/>
                </a:solidFill>
              </a:rPr>
              <a:t>Software</a:t>
            </a:r>
          </a:p>
          <a:p>
            <a:pPr algn="ctr" eaLnBrk="1" hangingPunct="1">
              <a:spcBef>
                <a:spcPct val="0"/>
              </a:spcBef>
              <a:buSzTx/>
              <a:buNone/>
            </a:pPr>
            <a:r>
              <a:rPr lang="en-US" sz="1200" dirty="0">
                <a:solidFill>
                  <a:srgbClr val="000000"/>
                </a:solidFill>
              </a:rPr>
              <a:t>Requirement</a:t>
            </a:r>
          </a:p>
        </p:txBody>
      </p:sp>
      <p:sp>
        <p:nvSpPr>
          <p:cNvPr id="42" name="Rectangle 37"/>
          <p:cNvSpPr>
            <a:spLocks noChangeArrowheads="1"/>
          </p:cNvSpPr>
          <p:nvPr/>
        </p:nvSpPr>
        <p:spPr bwMode="auto">
          <a:xfrm>
            <a:off x="7745506" y="4849904"/>
            <a:ext cx="914399" cy="555815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sz="1200" dirty="0" smtClean="0">
                <a:solidFill>
                  <a:srgbClr val="000000"/>
                </a:solidFill>
              </a:rPr>
              <a:t>Software</a:t>
            </a:r>
          </a:p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sz="1200" dirty="0" smtClean="0">
                <a:solidFill>
                  <a:srgbClr val="000000"/>
                </a:solidFill>
              </a:rPr>
              <a:t>Component</a:t>
            </a:r>
            <a:endParaRPr lang="en-US" sz="1200" dirty="0">
              <a:solidFill>
                <a:srgbClr val="000000"/>
              </a:solidFill>
            </a:endParaRPr>
          </a:p>
        </p:txBody>
      </p:sp>
      <p:cxnSp>
        <p:nvCxnSpPr>
          <p:cNvPr id="47" name="Straight Connector 46"/>
          <p:cNvCxnSpPr/>
          <p:nvPr/>
        </p:nvCxnSpPr>
        <p:spPr bwMode="auto">
          <a:xfrm flipH="1">
            <a:off x="448235" y="4410635"/>
            <a:ext cx="8534400" cy="1"/>
          </a:xfrm>
          <a:prstGeom prst="line">
            <a:avLst/>
          </a:prstGeom>
          <a:noFill/>
          <a:ln w="19050" cap="flat" cmpd="sng" algn="ctr">
            <a:solidFill>
              <a:srgbClr val="4896A8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9" name="Straight Arrow Connector 48"/>
          <p:cNvCxnSpPr>
            <a:stCxn id="4" idx="3"/>
            <a:endCxn id="11" idx="0"/>
          </p:cNvCxnSpPr>
          <p:nvPr/>
        </p:nvCxnSpPr>
        <p:spPr bwMode="auto">
          <a:xfrm>
            <a:off x="4796118" y="1745875"/>
            <a:ext cx="1622611" cy="1405217"/>
          </a:xfrm>
          <a:prstGeom prst="straightConnector1">
            <a:avLst/>
          </a:prstGeom>
          <a:noFill/>
          <a:ln w="9525" cap="flat" cmpd="sng" algn="ctr">
            <a:solidFill>
              <a:srgbClr val="2D6C2A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52" name="Straight Arrow Connector 51"/>
          <p:cNvCxnSpPr>
            <a:stCxn id="5" idx="3"/>
            <a:endCxn id="16" idx="0"/>
          </p:cNvCxnSpPr>
          <p:nvPr/>
        </p:nvCxnSpPr>
        <p:spPr bwMode="auto">
          <a:xfrm>
            <a:off x="4840942" y="3453652"/>
            <a:ext cx="1344706" cy="1396252"/>
          </a:xfrm>
          <a:prstGeom prst="straightConnector1">
            <a:avLst/>
          </a:prstGeom>
          <a:noFill/>
          <a:ln w="9525" cap="flat" cmpd="sng" algn="ctr">
            <a:solidFill>
              <a:srgbClr val="2D6C2A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58" name="Straight Arrow Connector 57"/>
          <p:cNvCxnSpPr>
            <a:stCxn id="4" idx="3"/>
            <a:endCxn id="12" idx="0"/>
          </p:cNvCxnSpPr>
          <p:nvPr/>
        </p:nvCxnSpPr>
        <p:spPr bwMode="auto">
          <a:xfrm>
            <a:off x="4796118" y="1745875"/>
            <a:ext cx="2812674" cy="1405217"/>
          </a:xfrm>
          <a:prstGeom prst="straightConnector1">
            <a:avLst/>
          </a:prstGeom>
          <a:noFill/>
          <a:ln w="9525" cap="flat" cmpd="sng" algn="ctr">
            <a:solidFill>
              <a:srgbClr val="2D6C2A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65" name="Rectangle 37"/>
          <p:cNvSpPr>
            <a:spLocks noChangeArrowheads="1"/>
          </p:cNvSpPr>
          <p:nvPr/>
        </p:nvSpPr>
        <p:spPr bwMode="auto">
          <a:xfrm>
            <a:off x="6015318" y="5966010"/>
            <a:ext cx="941294" cy="54685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sz="1200" dirty="0" smtClean="0">
                <a:solidFill>
                  <a:srgbClr val="000000"/>
                </a:solidFill>
              </a:rPr>
              <a:t>Software </a:t>
            </a:r>
          </a:p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sz="1200" dirty="0" smtClean="0">
                <a:solidFill>
                  <a:srgbClr val="000000"/>
                </a:solidFill>
              </a:rPr>
              <a:t>Unit</a:t>
            </a:r>
            <a:endParaRPr lang="en-US" sz="1200" dirty="0">
              <a:solidFill>
                <a:srgbClr val="000000"/>
              </a:solidFill>
            </a:endParaRPr>
          </a:p>
        </p:txBody>
      </p:sp>
      <p:cxnSp>
        <p:nvCxnSpPr>
          <p:cNvPr id="68" name="Straight Arrow Connector 67"/>
          <p:cNvCxnSpPr>
            <a:stCxn id="40" idx="3"/>
            <a:endCxn id="65" idx="0"/>
          </p:cNvCxnSpPr>
          <p:nvPr/>
        </p:nvCxnSpPr>
        <p:spPr bwMode="auto">
          <a:xfrm>
            <a:off x="5217460" y="5116606"/>
            <a:ext cx="1268505" cy="849404"/>
          </a:xfrm>
          <a:prstGeom prst="straightConnector1">
            <a:avLst/>
          </a:prstGeom>
          <a:noFill/>
          <a:ln w="9525" cap="flat" cmpd="sng" algn="ctr">
            <a:solidFill>
              <a:srgbClr val="2D6C2A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73" name="Rectangle 72"/>
          <p:cNvSpPr>
            <a:spLocks noChangeArrowheads="1"/>
          </p:cNvSpPr>
          <p:nvPr/>
        </p:nvSpPr>
        <p:spPr bwMode="auto">
          <a:xfrm>
            <a:off x="2169459" y="5966010"/>
            <a:ext cx="959223" cy="614082"/>
          </a:xfrm>
          <a:prstGeom prst="rect">
            <a:avLst/>
          </a:prstGeom>
          <a:solidFill>
            <a:srgbClr val="B0DF8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spcBef>
                <a:spcPct val="0"/>
              </a:spcBef>
              <a:buSzTx/>
              <a:buNone/>
            </a:pPr>
            <a:r>
              <a:rPr lang="en-US" sz="1200" dirty="0">
                <a:solidFill>
                  <a:srgbClr val="000000"/>
                </a:solidFill>
              </a:rPr>
              <a:t>Test</a:t>
            </a:r>
          </a:p>
          <a:p>
            <a:pPr algn="ctr" eaLnBrk="1" hangingPunct="1">
              <a:spcBef>
                <a:spcPct val="0"/>
              </a:spcBef>
              <a:buSzTx/>
              <a:buNone/>
            </a:pPr>
            <a:r>
              <a:rPr lang="en-US" sz="1200" dirty="0">
                <a:solidFill>
                  <a:srgbClr val="000000"/>
                </a:solidFill>
              </a:rPr>
              <a:t>Procedure</a:t>
            </a:r>
          </a:p>
        </p:txBody>
      </p:sp>
      <p:sp>
        <p:nvSpPr>
          <p:cNvPr id="74" name="Rectangle 73"/>
          <p:cNvSpPr>
            <a:spLocks noChangeArrowheads="1"/>
          </p:cNvSpPr>
          <p:nvPr/>
        </p:nvSpPr>
        <p:spPr bwMode="auto">
          <a:xfrm>
            <a:off x="4621306" y="5966010"/>
            <a:ext cx="945776" cy="569260"/>
          </a:xfrm>
          <a:prstGeom prst="rect">
            <a:avLst/>
          </a:prstGeom>
          <a:solidFill>
            <a:srgbClr val="B0DF8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spcBef>
                <a:spcPct val="0"/>
              </a:spcBef>
              <a:buSzTx/>
              <a:buNone/>
            </a:pPr>
            <a:endParaRPr lang="en-US" sz="1200" dirty="0">
              <a:solidFill>
                <a:srgbClr val="000000"/>
              </a:solidFill>
            </a:endParaRPr>
          </a:p>
          <a:p>
            <a:pPr algn="ctr" eaLnBrk="1" hangingPunct="1">
              <a:spcBef>
                <a:spcPct val="0"/>
              </a:spcBef>
              <a:buSzTx/>
              <a:buNone/>
            </a:pPr>
            <a:r>
              <a:rPr lang="en-US" sz="1200" dirty="0">
                <a:solidFill>
                  <a:srgbClr val="000000"/>
                </a:solidFill>
              </a:rPr>
              <a:t>Automated </a:t>
            </a:r>
          </a:p>
          <a:p>
            <a:pPr algn="ctr" eaLnBrk="1" hangingPunct="1">
              <a:spcBef>
                <a:spcPct val="0"/>
              </a:spcBef>
              <a:buSzTx/>
              <a:buNone/>
            </a:pPr>
            <a:r>
              <a:rPr lang="en-US" sz="1200" dirty="0">
                <a:solidFill>
                  <a:srgbClr val="000000"/>
                </a:solidFill>
              </a:rPr>
              <a:t>Test</a:t>
            </a:r>
          </a:p>
          <a:p>
            <a:pPr algn="ctr" eaLnBrk="1" hangingPunct="1">
              <a:spcBef>
                <a:spcPct val="0"/>
              </a:spcBef>
              <a:buSzTx/>
              <a:buNone/>
            </a:pPr>
            <a:endParaRPr lang="en-US" sz="1200" dirty="0">
              <a:solidFill>
                <a:srgbClr val="000000"/>
              </a:solidFill>
            </a:endParaRPr>
          </a:p>
        </p:txBody>
      </p:sp>
      <p:cxnSp>
        <p:nvCxnSpPr>
          <p:cNvPr id="75" name="Straight Arrow Connector 74"/>
          <p:cNvCxnSpPr>
            <a:stCxn id="5" idx="1"/>
            <a:endCxn id="73" idx="0"/>
          </p:cNvCxnSpPr>
          <p:nvPr/>
        </p:nvCxnSpPr>
        <p:spPr bwMode="auto">
          <a:xfrm flipH="1">
            <a:off x="2649071" y="3453652"/>
            <a:ext cx="1071282" cy="2512358"/>
          </a:xfrm>
          <a:prstGeom prst="straightConnector1">
            <a:avLst/>
          </a:prstGeom>
          <a:noFill/>
          <a:ln w="9525" cap="flat" cmpd="sng" algn="ctr">
            <a:solidFill>
              <a:srgbClr val="7E4A5A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78" name="Straight Arrow Connector 77"/>
          <p:cNvCxnSpPr>
            <a:stCxn id="40" idx="2"/>
            <a:endCxn id="74" idx="0"/>
          </p:cNvCxnSpPr>
          <p:nvPr/>
        </p:nvCxnSpPr>
        <p:spPr bwMode="auto">
          <a:xfrm>
            <a:off x="4751295" y="5405718"/>
            <a:ext cx="342899" cy="560292"/>
          </a:xfrm>
          <a:prstGeom prst="straightConnector1">
            <a:avLst/>
          </a:prstGeom>
          <a:noFill/>
          <a:ln w="9525" cap="flat" cmpd="sng" algn="ctr">
            <a:solidFill>
              <a:srgbClr val="7E4A5A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81" name="TextBox 80"/>
          <p:cNvSpPr txBox="1"/>
          <p:nvPr/>
        </p:nvSpPr>
        <p:spPr>
          <a:xfrm>
            <a:off x="2456329" y="5611908"/>
            <a:ext cx="788894" cy="17929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noAutofit/>
          </a:bodyPr>
          <a:lstStyle/>
          <a:p>
            <a:pPr>
              <a:buNone/>
            </a:pPr>
            <a:r>
              <a:rPr lang="en-US" sz="1100" dirty="0" smtClean="0">
                <a:solidFill>
                  <a:srgbClr val="9C5489"/>
                </a:solidFill>
              </a:rPr>
              <a:t>Verification</a:t>
            </a:r>
          </a:p>
          <a:p>
            <a:pPr>
              <a:buNone/>
            </a:pPr>
            <a:endParaRPr lang="en-US" sz="1100" dirty="0"/>
          </a:p>
        </p:txBody>
      </p:sp>
      <p:sp>
        <p:nvSpPr>
          <p:cNvPr id="82" name="TextBox 81"/>
          <p:cNvSpPr txBox="1"/>
          <p:nvPr/>
        </p:nvSpPr>
        <p:spPr>
          <a:xfrm>
            <a:off x="5593977" y="5620874"/>
            <a:ext cx="788894" cy="17032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noAutofit/>
          </a:bodyPr>
          <a:lstStyle/>
          <a:p>
            <a:pPr>
              <a:buNone/>
            </a:pPr>
            <a:r>
              <a:rPr lang="en-US" sz="1100" dirty="0" smtClean="0">
                <a:solidFill>
                  <a:srgbClr val="2D6C2A"/>
                </a:solidFill>
              </a:rPr>
              <a:t>Allocation</a:t>
            </a:r>
          </a:p>
          <a:p>
            <a:pPr>
              <a:buNone/>
            </a:pPr>
            <a:endParaRPr lang="en-US" sz="1100" dirty="0">
              <a:solidFill>
                <a:srgbClr val="2D6C2A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5298141" y="2151529"/>
            <a:ext cx="788894" cy="17032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noAutofit/>
          </a:bodyPr>
          <a:lstStyle/>
          <a:p>
            <a:pPr>
              <a:buNone/>
            </a:pPr>
            <a:r>
              <a:rPr lang="en-US" sz="1100" dirty="0" smtClean="0">
                <a:solidFill>
                  <a:srgbClr val="2D6C2A"/>
                </a:solidFill>
              </a:rPr>
              <a:t>Allocation</a:t>
            </a:r>
          </a:p>
          <a:p>
            <a:pPr>
              <a:buNone/>
            </a:pPr>
            <a:endParaRPr lang="en-US" sz="1100" dirty="0">
              <a:solidFill>
                <a:srgbClr val="2D6C2A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4410633" y="5638803"/>
            <a:ext cx="788894" cy="17929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noAutofit/>
          </a:bodyPr>
          <a:lstStyle/>
          <a:p>
            <a:pPr>
              <a:buNone/>
            </a:pPr>
            <a:r>
              <a:rPr lang="en-US" sz="1100" dirty="0" smtClean="0">
                <a:solidFill>
                  <a:srgbClr val="9C5489"/>
                </a:solidFill>
              </a:rPr>
              <a:t>Verification</a:t>
            </a:r>
          </a:p>
          <a:p>
            <a:pPr>
              <a:buNone/>
            </a:pPr>
            <a:endParaRPr lang="en-US" sz="1100" dirty="0"/>
          </a:p>
        </p:txBody>
      </p:sp>
      <p:cxnSp>
        <p:nvCxnSpPr>
          <p:cNvPr id="87" name="Straight Arrow Connector 86"/>
          <p:cNvCxnSpPr>
            <a:stCxn id="4" idx="2"/>
            <a:endCxn id="5" idx="0"/>
          </p:cNvCxnSpPr>
          <p:nvPr/>
        </p:nvCxnSpPr>
        <p:spPr bwMode="auto">
          <a:xfrm>
            <a:off x="4276165" y="2066362"/>
            <a:ext cx="4483" cy="1084730"/>
          </a:xfrm>
          <a:prstGeom prst="straightConnector1">
            <a:avLst/>
          </a:prstGeom>
          <a:noFill/>
          <a:ln w="9525" cap="flat" cmpd="sng" algn="ctr">
            <a:solidFill>
              <a:srgbClr val="EE3A02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91" name="Straight Arrow Connector 90"/>
          <p:cNvCxnSpPr>
            <a:stCxn id="5" idx="2"/>
            <a:endCxn id="39" idx="0"/>
          </p:cNvCxnSpPr>
          <p:nvPr/>
        </p:nvCxnSpPr>
        <p:spPr bwMode="auto">
          <a:xfrm flipH="1">
            <a:off x="3863788" y="3756212"/>
            <a:ext cx="416860" cy="2209798"/>
          </a:xfrm>
          <a:prstGeom prst="straightConnector1">
            <a:avLst/>
          </a:prstGeom>
          <a:noFill/>
          <a:ln w="9525" cap="flat" cmpd="sng" algn="ctr">
            <a:solidFill>
              <a:srgbClr val="EE3A02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94" name="Straight Arrow Connector 93"/>
          <p:cNvCxnSpPr>
            <a:stCxn id="5" idx="2"/>
            <a:endCxn id="40" idx="0"/>
          </p:cNvCxnSpPr>
          <p:nvPr/>
        </p:nvCxnSpPr>
        <p:spPr bwMode="auto">
          <a:xfrm>
            <a:off x="4280648" y="3756212"/>
            <a:ext cx="470647" cy="1071281"/>
          </a:xfrm>
          <a:prstGeom prst="straightConnector1">
            <a:avLst/>
          </a:prstGeom>
          <a:noFill/>
          <a:ln w="9525" cap="flat" cmpd="sng" algn="ctr">
            <a:solidFill>
              <a:srgbClr val="EE3A02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97" name="TextBox 96"/>
          <p:cNvSpPr txBox="1"/>
          <p:nvPr/>
        </p:nvSpPr>
        <p:spPr>
          <a:xfrm>
            <a:off x="3684492" y="2366683"/>
            <a:ext cx="1228165" cy="16136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noAutofit/>
          </a:bodyPr>
          <a:lstStyle/>
          <a:p>
            <a:pPr>
              <a:buNone/>
            </a:pPr>
            <a:r>
              <a:rPr lang="en-US" sz="1100" dirty="0" smtClean="0">
                <a:solidFill>
                  <a:srgbClr val="EE3A02"/>
                </a:solidFill>
              </a:rPr>
              <a:t>Requirement Trace</a:t>
            </a:r>
          </a:p>
          <a:p>
            <a:pPr>
              <a:buNone/>
            </a:pPr>
            <a:endParaRPr lang="en-US" sz="1100" dirty="0" smtClean="0">
              <a:solidFill>
                <a:srgbClr val="EE3A02"/>
              </a:solidFill>
            </a:endParaRPr>
          </a:p>
          <a:p>
            <a:pPr>
              <a:buNone/>
            </a:pPr>
            <a:endParaRPr lang="en-US" sz="1100" dirty="0">
              <a:solidFill>
                <a:srgbClr val="EE3A02"/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3720350" y="4141696"/>
            <a:ext cx="1228165" cy="16136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noAutofit/>
          </a:bodyPr>
          <a:lstStyle/>
          <a:p>
            <a:pPr>
              <a:buNone/>
            </a:pPr>
            <a:r>
              <a:rPr lang="en-US" sz="1100" dirty="0" smtClean="0">
                <a:solidFill>
                  <a:srgbClr val="EE3A02"/>
                </a:solidFill>
              </a:rPr>
              <a:t>Requirement</a:t>
            </a:r>
            <a:r>
              <a:rPr lang="en-US" sz="1100" dirty="0" smtClean="0">
                <a:solidFill>
                  <a:srgbClr val="2403ED"/>
                </a:solidFill>
              </a:rPr>
              <a:t> </a:t>
            </a:r>
            <a:r>
              <a:rPr lang="en-US" sz="1100" dirty="0" smtClean="0">
                <a:solidFill>
                  <a:srgbClr val="EE3A02"/>
                </a:solidFill>
              </a:rPr>
              <a:t>Trace</a:t>
            </a:r>
          </a:p>
          <a:p>
            <a:pPr>
              <a:buNone/>
            </a:pPr>
            <a:endParaRPr lang="en-US" sz="1100" dirty="0" smtClean="0">
              <a:solidFill>
                <a:srgbClr val="2403ED"/>
              </a:solidFill>
            </a:endParaRPr>
          </a:p>
          <a:p>
            <a:pPr>
              <a:buNone/>
            </a:pPr>
            <a:endParaRPr lang="en-US" sz="1100" dirty="0"/>
          </a:p>
        </p:txBody>
      </p:sp>
      <p:cxnSp>
        <p:nvCxnSpPr>
          <p:cNvPr id="100" name="Straight Arrow Connector 99"/>
          <p:cNvCxnSpPr>
            <a:stCxn id="37" idx="3"/>
            <a:endCxn id="4" idx="1"/>
          </p:cNvCxnSpPr>
          <p:nvPr/>
        </p:nvCxnSpPr>
        <p:spPr bwMode="auto">
          <a:xfrm flipV="1">
            <a:off x="2823882" y="1745875"/>
            <a:ext cx="932329" cy="652181"/>
          </a:xfrm>
          <a:prstGeom prst="straightConnector1">
            <a:avLst/>
          </a:prstGeom>
          <a:noFill/>
          <a:ln w="9525" cap="flat" cmpd="sng" algn="ctr">
            <a:solidFill>
              <a:srgbClr val="996600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105" name="Straight Arrow Connector 104"/>
          <p:cNvCxnSpPr>
            <a:stCxn id="38" idx="3"/>
            <a:endCxn id="4" idx="1"/>
          </p:cNvCxnSpPr>
          <p:nvPr/>
        </p:nvCxnSpPr>
        <p:spPr bwMode="auto">
          <a:xfrm>
            <a:off x="1882588" y="1721223"/>
            <a:ext cx="1873623" cy="24652"/>
          </a:xfrm>
          <a:prstGeom prst="straightConnector1">
            <a:avLst/>
          </a:prstGeom>
          <a:noFill/>
          <a:ln w="9525" cap="flat" cmpd="sng" algn="ctr">
            <a:solidFill>
              <a:srgbClr val="996600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111" name="Rectangle 16"/>
          <p:cNvSpPr>
            <a:spLocks noChangeArrowheads="1"/>
          </p:cNvSpPr>
          <p:nvPr/>
        </p:nvSpPr>
        <p:spPr bwMode="auto">
          <a:xfrm>
            <a:off x="1927412" y="3657595"/>
            <a:ext cx="842681" cy="60064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endParaRPr lang="en-US" sz="1600" dirty="0" smtClean="0">
              <a:solidFill>
                <a:srgbClr val="000000"/>
              </a:solidFill>
            </a:endParaRPr>
          </a:p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sz="1200" dirty="0" smtClean="0">
                <a:solidFill>
                  <a:srgbClr val="000000"/>
                </a:solidFill>
              </a:rPr>
              <a:t>Subsystem</a:t>
            </a:r>
            <a:endParaRPr lang="en-US" sz="1200" dirty="0">
              <a:solidFill>
                <a:srgbClr val="000000"/>
              </a:solidFill>
            </a:endParaRPr>
          </a:p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sz="1200" dirty="0" smtClean="0">
                <a:solidFill>
                  <a:srgbClr val="000000"/>
                </a:solidFill>
              </a:rPr>
              <a:t>Design</a:t>
            </a:r>
          </a:p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112" name="Rectangle 16"/>
          <p:cNvSpPr>
            <a:spLocks noChangeArrowheads="1"/>
          </p:cNvSpPr>
          <p:nvPr/>
        </p:nvSpPr>
        <p:spPr bwMode="auto">
          <a:xfrm>
            <a:off x="1013011" y="2949387"/>
            <a:ext cx="815789" cy="600636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endParaRPr lang="en-US" sz="1600" dirty="0" smtClean="0">
              <a:solidFill>
                <a:srgbClr val="000000"/>
              </a:solidFill>
            </a:endParaRPr>
          </a:p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sz="1200" dirty="0" smtClean="0">
                <a:solidFill>
                  <a:srgbClr val="000000"/>
                </a:solidFill>
              </a:rPr>
              <a:t>Subsystem</a:t>
            </a:r>
            <a:endParaRPr lang="en-US" sz="1200" dirty="0">
              <a:solidFill>
                <a:srgbClr val="000000"/>
              </a:solidFill>
            </a:endParaRPr>
          </a:p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sz="1200" dirty="0" smtClean="0">
                <a:solidFill>
                  <a:srgbClr val="000000"/>
                </a:solidFill>
              </a:rPr>
              <a:t>Function</a:t>
            </a:r>
          </a:p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endParaRPr lang="en-US" sz="1600" dirty="0">
              <a:solidFill>
                <a:srgbClr val="000000"/>
              </a:solidFill>
            </a:endParaRPr>
          </a:p>
        </p:txBody>
      </p:sp>
      <p:cxnSp>
        <p:nvCxnSpPr>
          <p:cNvPr id="113" name="Straight Arrow Connector 112"/>
          <p:cNvCxnSpPr>
            <a:stCxn id="111" idx="3"/>
            <a:endCxn id="5" idx="1"/>
          </p:cNvCxnSpPr>
          <p:nvPr/>
        </p:nvCxnSpPr>
        <p:spPr bwMode="auto">
          <a:xfrm flipV="1">
            <a:off x="2770093" y="3453652"/>
            <a:ext cx="950260" cy="504263"/>
          </a:xfrm>
          <a:prstGeom prst="straightConnector1">
            <a:avLst/>
          </a:prstGeom>
          <a:noFill/>
          <a:ln w="9525" cap="flat" cmpd="sng" algn="ctr">
            <a:solidFill>
              <a:srgbClr val="996600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117" name="TextBox 116"/>
          <p:cNvSpPr txBox="1"/>
          <p:nvPr/>
        </p:nvSpPr>
        <p:spPr>
          <a:xfrm>
            <a:off x="2904564" y="2043955"/>
            <a:ext cx="493060" cy="215150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noAutofit/>
          </a:bodyPr>
          <a:lstStyle/>
          <a:p>
            <a:pPr>
              <a:buNone/>
            </a:pPr>
            <a:r>
              <a:rPr lang="en-US" sz="1100" dirty="0" smtClean="0">
                <a:solidFill>
                  <a:srgbClr val="996600"/>
                </a:solidFill>
              </a:rPr>
              <a:t>Design</a:t>
            </a:r>
          </a:p>
          <a:p>
            <a:pPr>
              <a:buNone/>
            </a:pPr>
            <a:endParaRPr lang="en-US" sz="1100" dirty="0"/>
          </a:p>
        </p:txBody>
      </p:sp>
      <p:sp>
        <p:nvSpPr>
          <p:cNvPr id="118" name="TextBox 117"/>
          <p:cNvSpPr txBox="1"/>
          <p:nvPr/>
        </p:nvSpPr>
        <p:spPr>
          <a:xfrm>
            <a:off x="2877671" y="3621744"/>
            <a:ext cx="493060" cy="215150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noAutofit/>
          </a:bodyPr>
          <a:lstStyle/>
          <a:p>
            <a:pPr>
              <a:buNone/>
            </a:pPr>
            <a:r>
              <a:rPr lang="en-US" sz="1100" dirty="0" smtClean="0">
                <a:solidFill>
                  <a:srgbClr val="996600"/>
                </a:solidFill>
              </a:rPr>
              <a:t>Design</a:t>
            </a:r>
          </a:p>
          <a:p>
            <a:pPr>
              <a:buNone/>
            </a:pPr>
            <a:endParaRPr lang="en-US" sz="1100" dirty="0"/>
          </a:p>
        </p:txBody>
      </p:sp>
      <p:sp>
        <p:nvSpPr>
          <p:cNvPr id="125" name="Rectangle 16"/>
          <p:cNvSpPr>
            <a:spLocks noChangeArrowheads="1"/>
          </p:cNvSpPr>
          <p:nvPr/>
        </p:nvSpPr>
        <p:spPr bwMode="auto">
          <a:xfrm>
            <a:off x="1210236" y="4805078"/>
            <a:ext cx="860614" cy="56478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endParaRPr lang="en-US" sz="1600" dirty="0" smtClean="0">
              <a:solidFill>
                <a:srgbClr val="000000"/>
              </a:solidFill>
            </a:endParaRPr>
          </a:p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sz="1200" dirty="0" smtClean="0">
                <a:solidFill>
                  <a:srgbClr val="000000"/>
                </a:solidFill>
              </a:rPr>
              <a:t>Software</a:t>
            </a:r>
            <a:endParaRPr lang="en-US" sz="1200" dirty="0">
              <a:solidFill>
                <a:srgbClr val="000000"/>
              </a:solidFill>
            </a:endParaRPr>
          </a:p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sz="1200" dirty="0" smtClean="0">
                <a:solidFill>
                  <a:srgbClr val="000000"/>
                </a:solidFill>
              </a:rPr>
              <a:t>Design</a:t>
            </a:r>
          </a:p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endParaRPr lang="en-US" sz="1600" dirty="0">
              <a:solidFill>
                <a:srgbClr val="000000"/>
              </a:solidFill>
            </a:endParaRPr>
          </a:p>
        </p:txBody>
      </p:sp>
      <p:cxnSp>
        <p:nvCxnSpPr>
          <p:cNvPr id="126" name="Straight Arrow Connector 125"/>
          <p:cNvCxnSpPr>
            <a:stCxn id="40" idx="1"/>
            <a:endCxn id="125" idx="3"/>
          </p:cNvCxnSpPr>
          <p:nvPr/>
        </p:nvCxnSpPr>
        <p:spPr bwMode="auto">
          <a:xfrm flipH="1" flipV="1">
            <a:off x="2070850" y="5087468"/>
            <a:ext cx="2214280" cy="29138"/>
          </a:xfrm>
          <a:prstGeom prst="straightConnector1">
            <a:avLst/>
          </a:prstGeom>
          <a:noFill/>
          <a:ln w="9525" cap="flat" cmpd="sng" algn="ctr">
            <a:solidFill>
              <a:srgbClr val="996600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129" name="TextBox 128"/>
          <p:cNvSpPr txBox="1"/>
          <p:nvPr/>
        </p:nvSpPr>
        <p:spPr>
          <a:xfrm>
            <a:off x="2321860" y="4993346"/>
            <a:ext cx="493060" cy="215150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noAutofit/>
          </a:bodyPr>
          <a:lstStyle/>
          <a:p>
            <a:pPr>
              <a:buNone/>
            </a:pPr>
            <a:r>
              <a:rPr lang="en-US" sz="1100" dirty="0" smtClean="0">
                <a:solidFill>
                  <a:srgbClr val="996600"/>
                </a:solidFill>
              </a:rPr>
              <a:t>Design</a:t>
            </a:r>
          </a:p>
          <a:p>
            <a:pPr>
              <a:buNone/>
            </a:pPr>
            <a:endParaRPr lang="en-US" sz="1100" dirty="0"/>
          </a:p>
        </p:txBody>
      </p:sp>
      <p:sp>
        <p:nvSpPr>
          <p:cNvPr id="132" name="TextBox 131"/>
          <p:cNvSpPr txBox="1"/>
          <p:nvPr/>
        </p:nvSpPr>
        <p:spPr>
          <a:xfrm>
            <a:off x="3594847" y="932330"/>
            <a:ext cx="1389530" cy="27790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noAutofit/>
          </a:bodyPr>
          <a:lstStyle/>
          <a:p>
            <a:pPr>
              <a:buNone/>
            </a:pPr>
            <a:r>
              <a:rPr lang="en-US" sz="1600" dirty="0" smtClean="0"/>
              <a:t>Requirements</a:t>
            </a:r>
          </a:p>
          <a:p>
            <a:pPr>
              <a:buNone/>
            </a:pPr>
            <a:endParaRPr lang="en-US" sz="1100" dirty="0"/>
          </a:p>
        </p:txBody>
      </p:sp>
      <p:sp>
        <p:nvSpPr>
          <p:cNvPr id="133" name="TextBox 132"/>
          <p:cNvSpPr txBox="1"/>
          <p:nvPr/>
        </p:nvSpPr>
        <p:spPr>
          <a:xfrm>
            <a:off x="555809" y="932330"/>
            <a:ext cx="1954309" cy="295835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noAutofit/>
          </a:bodyPr>
          <a:lstStyle/>
          <a:p>
            <a:pPr>
              <a:buNone/>
            </a:pPr>
            <a:r>
              <a:rPr lang="en-US" sz="1600" dirty="0" smtClean="0"/>
              <a:t>Functional Analysis</a:t>
            </a:r>
          </a:p>
          <a:p>
            <a:pPr>
              <a:buNone/>
            </a:pPr>
            <a:endParaRPr lang="en-US" sz="1100" dirty="0"/>
          </a:p>
        </p:txBody>
      </p:sp>
      <p:sp>
        <p:nvSpPr>
          <p:cNvPr id="134" name="TextBox 133"/>
          <p:cNvSpPr txBox="1"/>
          <p:nvPr/>
        </p:nvSpPr>
        <p:spPr>
          <a:xfrm>
            <a:off x="5782234" y="932329"/>
            <a:ext cx="2250143" cy="26894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noAutofit/>
          </a:bodyPr>
          <a:lstStyle/>
          <a:p>
            <a:pPr>
              <a:buNone/>
            </a:pPr>
            <a:r>
              <a:rPr lang="en-US" sz="1600" dirty="0" smtClean="0"/>
              <a:t>Product Decomposition</a:t>
            </a:r>
          </a:p>
          <a:p>
            <a:pPr>
              <a:buNone/>
            </a:pPr>
            <a:endParaRPr lang="en-US" sz="1100" dirty="0"/>
          </a:p>
        </p:txBody>
      </p:sp>
      <p:sp>
        <p:nvSpPr>
          <p:cNvPr id="138" name="TextBox 137"/>
          <p:cNvSpPr txBox="1"/>
          <p:nvPr/>
        </p:nvSpPr>
        <p:spPr>
          <a:xfrm>
            <a:off x="2214282" y="1622615"/>
            <a:ext cx="493060" cy="2151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pPr>
              <a:buNone/>
            </a:pPr>
            <a:r>
              <a:rPr lang="en-US" sz="1100" dirty="0" smtClean="0">
                <a:solidFill>
                  <a:srgbClr val="996600"/>
                </a:solidFill>
              </a:rPr>
              <a:t>Design</a:t>
            </a:r>
          </a:p>
          <a:p>
            <a:pPr>
              <a:buNone/>
            </a:pPr>
            <a:endParaRPr lang="en-US" sz="1100" dirty="0">
              <a:solidFill>
                <a:srgbClr val="996600"/>
              </a:solidFill>
            </a:endParaRPr>
          </a:p>
        </p:txBody>
      </p:sp>
      <p:cxnSp>
        <p:nvCxnSpPr>
          <p:cNvPr id="149" name="Straight Arrow Connector 148"/>
          <p:cNvCxnSpPr>
            <a:stCxn id="38" idx="2"/>
            <a:endCxn id="112" idx="0"/>
          </p:cNvCxnSpPr>
          <p:nvPr/>
        </p:nvCxnSpPr>
        <p:spPr bwMode="auto">
          <a:xfrm flipH="1">
            <a:off x="1420906" y="2017058"/>
            <a:ext cx="22412" cy="932329"/>
          </a:xfrm>
          <a:prstGeom prst="straightConnector1">
            <a:avLst/>
          </a:prstGeom>
          <a:noFill/>
          <a:ln w="9525" cap="flat" cmpd="sng" algn="ctr">
            <a:solidFill>
              <a:srgbClr val="4E5935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154" name="TextBox 153"/>
          <p:cNvSpPr txBox="1"/>
          <p:nvPr/>
        </p:nvSpPr>
        <p:spPr>
          <a:xfrm>
            <a:off x="1048870" y="2375648"/>
            <a:ext cx="833718" cy="16136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noAutofit/>
          </a:bodyPr>
          <a:lstStyle/>
          <a:p>
            <a:pPr>
              <a:buNone/>
            </a:pPr>
            <a:r>
              <a:rPr lang="en-US" sz="1100" dirty="0" smtClean="0">
                <a:solidFill>
                  <a:srgbClr val="4E5935"/>
                </a:solidFill>
              </a:rPr>
              <a:t>Dependency</a:t>
            </a:r>
          </a:p>
          <a:p>
            <a:pPr>
              <a:buNone/>
            </a:pPr>
            <a:endParaRPr lang="en-US" sz="1100" dirty="0"/>
          </a:p>
        </p:txBody>
      </p:sp>
      <p:cxnSp>
        <p:nvCxnSpPr>
          <p:cNvPr id="164" name="Straight Arrow Connector 163"/>
          <p:cNvCxnSpPr>
            <a:stCxn id="12" idx="0"/>
            <a:endCxn id="10" idx="2"/>
          </p:cNvCxnSpPr>
          <p:nvPr/>
        </p:nvCxnSpPr>
        <p:spPr bwMode="auto">
          <a:xfrm flipH="1" flipV="1">
            <a:off x="6844554" y="2097740"/>
            <a:ext cx="764238" cy="1053352"/>
          </a:xfrm>
          <a:prstGeom prst="straightConnector1">
            <a:avLst/>
          </a:prstGeom>
          <a:noFill/>
          <a:ln w="9525" cap="flat" cmpd="sng" algn="ctr">
            <a:solidFill>
              <a:srgbClr val="003FF0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168" name="Straight Arrow Connector 167"/>
          <p:cNvCxnSpPr>
            <a:stCxn id="11" idx="0"/>
            <a:endCxn id="10" idx="2"/>
          </p:cNvCxnSpPr>
          <p:nvPr/>
        </p:nvCxnSpPr>
        <p:spPr bwMode="auto">
          <a:xfrm flipV="1">
            <a:off x="6418729" y="2097740"/>
            <a:ext cx="425825" cy="1053352"/>
          </a:xfrm>
          <a:prstGeom prst="straightConnector1">
            <a:avLst/>
          </a:prstGeom>
          <a:noFill/>
          <a:ln w="9525" cap="flat" cmpd="sng" algn="ctr">
            <a:solidFill>
              <a:srgbClr val="003FF0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173" name="TextBox 172"/>
          <p:cNvSpPr txBox="1"/>
          <p:nvPr/>
        </p:nvSpPr>
        <p:spPr>
          <a:xfrm>
            <a:off x="6535269" y="2357718"/>
            <a:ext cx="788894" cy="17032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noAutofit/>
          </a:bodyPr>
          <a:lstStyle/>
          <a:p>
            <a:pPr>
              <a:buNone/>
            </a:pPr>
            <a:r>
              <a:rPr lang="en-US" sz="1100" dirty="0" smtClean="0">
                <a:solidFill>
                  <a:srgbClr val="003FF0"/>
                </a:solidFill>
              </a:rPr>
              <a:t>Hierarchical</a:t>
            </a:r>
          </a:p>
          <a:p>
            <a:pPr>
              <a:buNone/>
            </a:pPr>
            <a:endParaRPr lang="en-US" sz="1100" dirty="0">
              <a:solidFill>
                <a:srgbClr val="003FF0"/>
              </a:solidFill>
            </a:endParaRPr>
          </a:p>
        </p:txBody>
      </p:sp>
      <p:cxnSp>
        <p:nvCxnSpPr>
          <p:cNvPr id="177" name="Straight Arrow Connector 176"/>
          <p:cNvCxnSpPr>
            <a:stCxn id="42" idx="0"/>
            <a:endCxn id="12" idx="2"/>
          </p:cNvCxnSpPr>
          <p:nvPr/>
        </p:nvCxnSpPr>
        <p:spPr bwMode="auto">
          <a:xfrm flipH="1" flipV="1">
            <a:off x="7608792" y="3719790"/>
            <a:ext cx="593914" cy="1130114"/>
          </a:xfrm>
          <a:prstGeom prst="straightConnector1">
            <a:avLst/>
          </a:prstGeom>
          <a:noFill/>
          <a:ln w="9525" cap="flat" cmpd="sng" algn="ctr">
            <a:solidFill>
              <a:srgbClr val="003FF0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180" name="Straight Arrow Connector 179"/>
          <p:cNvCxnSpPr>
            <a:stCxn id="238" idx="0"/>
            <a:endCxn id="11" idx="2"/>
          </p:cNvCxnSpPr>
          <p:nvPr/>
        </p:nvCxnSpPr>
        <p:spPr bwMode="auto">
          <a:xfrm flipH="1" flipV="1">
            <a:off x="6418729" y="3738281"/>
            <a:ext cx="744071" cy="1111623"/>
          </a:xfrm>
          <a:prstGeom prst="straightConnector1">
            <a:avLst/>
          </a:prstGeom>
          <a:noFill/>
          <a:ln w="9525" cap="flat" cmpd="sng" algn="ctr">
            <a:solidFill>
              <a:srgbClr val="003FF0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183" name="Straight Arrow Connector 182"/>
          <p:cNvCxnSpPr>
            <a:stCxn id="16" idx="0"/>
            <a:endCxn id="11" idx="2"/>
          </p:cNvCxnSpPr>
          <p:nvPr/>
        </p:nvCxnSpPr>
        <p:spPr bwMode="auto">
          <a:xfrm flipV="1">
            <a:off x="6185648" y="3738281"/>
            <a:ext cx="233081" cy="1111623"/>
          </a:xfrm>
          <a:prstGeom prst="straightConnector1">
            <a:avLst/>
          </a:prstGeom>
          <a:noFill/>
          <a:ln w="9525" cap="flat" cmpd="sng" algn="ctr">
            <a:solidFill>
              <a:srgbClr val="003FF0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199" name="TextBox 198"/>
          <p:cNvSpPr txBox="1"/>
          <p:nvPr/>
        </p:nvSpPr>
        <p:spPr>
          <a:xfrm>
            <a:off x="7476564" y="3917576"/>
            <a:ext cx="788894" cy="17032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noAutofit/>
          </a:bodyPr>
          <a:lstStyle/>
          <a:p>
            <a:pPr>
              <a:buNone/>
            </a:pPr>
            <a:r>
              <a:rPr lang="en-US" sz="1100" dirty="0" smtClean="0">
                <a:solidFill>
                  <a:srgbClr val="003FF0"/>
                </a:solidFill>
              </a:rPr>
              <a:t>Hierarchical</a:t>
            </a:r>
          </a:p>
          <a:p>
            <a:pPr>
              <a:buNone/>
            </a:pPr>
            <a:endParaRPr lang="en-US" sz="1100" dirty="0">
              <a:solidFill>
                <a:srgbClr val="003FF0"/>
              </a:solidFill>
            </a:endParaRPr>
          </a:p>
        </p:txBody>
      </p:sp>
      <p:sp>
        <p:nvSpPr>
          <p:cNvPr id="238" name="Rectangle 37"/>
          <p:cNvSpPr>
            <a:spLocks noChangeArrowheads="1"/>
          </p:cNvSpPr>
          <p:nvPr/>
        </p:nvSpPr>
        <p:spPr bwMode="auto">
          <a:xfrm>
            <a:off x="6732494" y="4849904"/>
            <a:ext cx="860612" cy="549662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sz="1200" dirty="0" smtClean="0">
                <a:solidFill>
                  <a:srgbClr val="000000"/>
                </a:solidFill>
              </a:rPr>
              <a:t>Hardware</a:t>
            </a:r>
          </a:p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sz="1200" dirty="0" smtClean="0">
                <a:solidFill>
                  <a:srgbClr val="000000"/>
                </a:solidFill>
              </a:rPr>
              <a:t>Component</a:t>
            </a:r>
            <a:endParaRPr lang="en-US" sz="1200" dirty="0">
              <a:solidFill>
                <a:srgbClr val="000000"/>
              </a:solidFill>
            </a:endParaRPr>
          </a:p>
        </p:txBody>
      </p:sp>
      <p:cxnSp>
        <p:nvCxnSpPr>
          <p:cNvPr id="249" name="Straight Arrow Connector 248"/>
          <p:cNvCxnSpPr>
            <a:stCxn id="5" idx="3"/>
            <a:endCxn id="238" idx="0"/>
          </p:cNvCxnSpPr>
          <p:nvPr/>
        </p:nvCxnSpPr>
        <p:spPr bwMode="auto">
          <a:xfrm>
            <a:off x="4840942" y="3453652"/>
            <a:ext cx="2321858" cy="1396252"/>
          </a:xfrm>
          <a:prstGeom prst="straightConnector1">
            <a:avLst/>
          </a:prstGeom>
          <a:noFill/>
          <a:ln w="9525" cap="flat" cmpd="sng" algn="ctr">
            <a:solidFill>
              <a:srgbClr val="2D6C2A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252" name="Straight Arrow Connector 251"/>
          <p:cNvCxnSpPr>
            <a:stCxn id="5" idx="3"/>
            <a:endCxn id="42" idx="0"/>
          </p:cNvCxnSpPr>
          <p:nvPr/>
        </p:nvCxnSpPr>
        <p:spPr bwMode="auto">
          <a:xfrm>
            <a:off x="4840942" y="3453652"/>
            <a:ext cx="3361764" cy="1396252"/>
          </a:xfrm>
          <a:prstGeom prst="straightConnector1">
            <a:avLst/>
          </a:prstGeom>
          <a:noFill/>
          <a:ln w="9525" cap="flat" cmpd="sng" algn="ctr">
            <a:solidFill>
              <a:srgbClr val="2D6C2A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200" name="TextBox 199"/>
          <p:cNvSpPr txBox="1"/>
          <p:nvPr/>
        </p:nvSpPr>
        <p:spPr>
          <a:xfrm>
            <a:off x="6185646" y="3917577"/>
            <a:ext cx="788894" cy="17032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noAutofit/>
          </a:bodyPr>
          <a:lstStyle/>
          <a:p>
            <a:pPr>
              <a:buNone/>
            </a:pPr>
            <a:r>
              <a:rPr lang="en-US" sz="1100" dirty="0" smtClean="0">
                <a:solidFill>
                  <a:srgbClr val="003FF0"/>
                </a:solidFill>
              </a:rPr>
              <a:t>Hierarchical</a:t>
            </a:r>
          </a:p>
          <a:p>
            <a:pPr>
              <a:buNone/>
            </a:pPr>
            <a:endParaRPr lang="en-US" sz="1100" dirty="0">
              <a:solidFill>
                <a:srgbClr val="003FF0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5056093" y="3639673"/>
            <a:ext cx="788894" cy="17032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noAutofit/>
          </a:bodyPr>
          <a:lstStyle/>
          <a:p>
            <a:pPr>
              <a:buNone/>
            </a:pPr>
            <a:r>
              <a:rPr lang="en-US" sz="1100" dirty="0" smtClean="0">
                <a:solidFill>
                  <a:srgbClr val="2D6C2A"/>
                </a:solidFill>
              </a:rPr>
              <a:t>Allocation</a:t>
            </a:r>
          </a:p>
          <a:p>
            <a:pPr>
              <a:buNone/>
            </a:pPr>
            <a:endParaRPr lang="en-US" sz="1100" dirty="0">
              <a:solidFill>
                <a:srgbClr val="2D6C2A"/>
              </a:solidFill>
            </a:endParaRPr>
          </a:p>
        </p:txBody>
      </p:sp>
      <p:cxnSp>
        <p:nvCxnSpPr>
          <p:cNvPr id="256" name="Straight Arrow Connector 255"/>
          <p:cNvCxnSpPr>
            <a:stCxn id="112" idx="3"/>
            <a:endCxn id="5" idx="1"/>
          </p:cNvCxnSpPr>
          <p:nvPr/>
        </p:nvCxnSpPr>
        <p:spPr bwMode="auto">
          <a:xfrm>
            <a:off x="1828800" y="3249705"/>
            <a:ext cx="1891553" cy="203947"/>
          </a:xfrm>
          <a:prstGeom prst="straightConnector1">
            <a:avLst/>
          </a:prstGeom>
          <a:noFill/>
          <a:ln w="9525" cap="flat" cmpd="sng" algn="ctr">
            <a:solidFill>
              <a:srgbClr val="996600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259" name="TextBox 258"/>
          <p:cNvSpPr txBox="1"/>
          <p:nvPr/>
        </p:nvSpPr>
        <p:spPr>
          <a:xfrm>
            <a:off x="2339789" y="3200404"/>
            <a:ext cx="493060" cy="215150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noAutofit/>
          </a:bodyPr>
          <a:lstStyle/>
          <a:p>
            <a:pPr>
              <a:buNone/>
            </a:pPr>
            <a:r>
              <a:rPr lang="en-US" sz="1100" dirty="0" smtClean="0">
                <a:solidFill>
                  <a:srgbClr val="996600"/>
                </a:solidFill>
              </a:rPr>
              <a:t>Design</a:t>
            </a:r>
          </a:p>
          <a:p>
            <a:pPr>
              <a:buNone/>
            </a:pPr>
            <a:endParaRPr lang="en-US" sz="1100" dirty="0"/>
          </a:p>
        </p:txBody>
      </p:sp>
      <p:sp>
        <p:nvSpPr>
          <p:cNvPr id="378" name="Rectangle 2"/>
          <p:cNvSpPr>
            <a:spLocks noGrp="1" noChangeArrowheads="1"/>
          </p:cNvSpPr>
          <p:nvPr>
            <p:ph type="title"/>
          </p:nvPr>
        </p:nvSpPr>
        <p:spPr>
          <a:xfrm>
            <a:off x="667871" y="107576"/>
            <a:ext cx="7772400" cy="66338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+mn-lt"/>
              </a:rPr>
              <a:t>Systems Engineering Data Model</a:t>
            </a:r>
            <a:endParaRPr lang="en-US" dirty="0">
              <a:latin typeface="+mn-lt"/>
            </a:endParaRPr>
          </a:p>
        </p:txBody>
      </p:sp>
      <p:cxnSp>
        <p:nvCxnSpPr>
          <p:cNvPr id="69" name="Straight Arrow Connector 68"/>
          <p:cNvCxnSpPr>
            <a:stCxn id="65" idx="0"/>
            <a:endCxn id="42" idx="2"/>
          </p:cNvCxnSpPr>
          <p:nvPr/>
        </p:nvCxnSpPr>
        <p:spPr bwMode="auto">
          <a:xfrm flipV="1">
            <a:off x="6485965" y="5405719"/>
            <a:ext cx="1716741" cy="560291"/>
          </a:xfrm>
          <a:prstGeom prst="straightConnector1">
            <a:avLst/>
          </a:prstGeom>
          <a:noFill/>
          <a:ln w="9525" cap="flat" cmpd="sng" algn="ctr">
            <a:solidFill>
              <a:srgbClr val="003FF0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67" name="TextBox 66"/>
          <p:cNvSpPr txBox="1"/>
          <p:nvPr/>
        </p:nvSpPr>
        <p:spPr>
          <a:xfrm>
            <a:off x="7010400" y="5562600"/>
            <a:ext cx="788894" cy="17032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noAutofit/>
          </a:bodyPr>
          <a:lstStyle/>
          <a:p>
            <a:pPr>
              <a:buNone/>
            </a:pPr>
            <a:r>
              <a:rPr lang="en-US" sz="1100" dirty="0" smtClean="0">
                <a:solidFill>
                  <a:srgbClr val="003FF0"/>
                </a:solidFill>
              </a:rPr>
              <a:t>Hierarchical</a:t>
            </a:r>
          </a:p>
          <a:p>
            <a:pPr>
              <a:buNone/>
            </a:pPr>
            <a:endParaRPr lang="en-US" sz="1100" dirty="0">
              <a:solidFill>
                <a:srgbClr val="003FF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434</TotalTime>
  <Words>73</Words>
  <Application>Microsoft Office PowerPoint</Application>
  <PresentationFormat>On-screen Show (4:3)</PresentationFormat>
  <Paragraphs>66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Systems Engineering Data Model</vt:lpstr>
    </vt:vector>
  </TitlesOfParts>
  <Company>The Boeing 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Systems Engineering Data Model</dc:title>
  <dc:creator>David Miller</dc:creator>
  <cp:lastModifiedBy>David Miller</cp:lastModifiedBy>
  <cp:revision>39</cp:revision>
  <dcterms:created xsi:type="dcterms:W3CDTF">2012-09-17T15:40:40Z</dcterms:created>
  <dcterms:modified xsi:type="dcterms:W3CDTF">2012-09-24T21:04:24Z</dcterms:modified>
</cp:coreProperties>
</file>