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2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472DC8-F742-9891-821C-CCCB94CB3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4018AF7-4E3E-940E-8852-17069BC5F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88F02D-2C4A-7D28-8822-25899BF7E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97338-A74A-49DE-A2DC-185D909107DC}" type="datetimeFigureOut">
              <a:rPr lang="de-DE" smtClean="0"/>
              <a:t>01.08.2025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7C2C54-623F-8E0F-753C-9F432EED3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BF8C13-C6F0-9C5F-1993-9C6A1EDCA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567BA-4513-41D4-9D0E-2F9DC020FD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7333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273C4C-37D9-20E2-2A1D-921B708E2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92958E0-328B-6787-CEBD-F0DE5E5D5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3053E3-A88C-FC02-DF8C-2A2FFF6C1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97338-A74A-49DE-A2DC-185D909107DC}" type="datetimeFigureOut">
              <a:rPr lang="de-DE" smtClean="0"/>
              <a:t>01.08.2025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D1DB74-B314-32B3-F4D9-857777D68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81030-0C5B-F92F-E00D-531C6879F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567BA-4513-41D4-9D0E-2F9DC020FD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194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2C7B030-073E-7C4D-D5AC-D886B40C3C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E15EAF5-801E-F2E7-952D-5C9267EB6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127A7F-3AFE-A939-923B-F85D417CA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97338-A74A-49DE-A2DC-185D909107DC}" type="datetimeFigureOut">
              <a:rPr lang="de-DE" smtClean="0"/>
              <a:t>01.08.2025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E3830B-6191-2515-B4AD-CD322647B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43E442-52DD-7766-2D6E-BAD2B1EE9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567BA-4513-41D4-9D0E-2F9DC020FD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3705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066" y="720185"/>
            <a:ext cx="11735396" cy="432111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8066" y="288074"/>
            <a:ext cx="11735396" cy="432111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3112" kern="0" baseline="0">
                <a:solidFill>
                  <a:schemeClr val="tx1"/>
                </a:solidFill>
              </a:defRPr>
            </a:lvl1pPr>
            <a:lvl2pPr marL="260049" indent="0">
              <a:buNone/>
              <a:defRPr sz="3112"/>
            </a:lvl2pPr>
            <a:lvl3pPr marL="584110" indent="0">
              <a:buNone/>
              <a:defRPr sz="3112"/>
            </a:lvl3pPr>
            <a:lvl4pPr marL="832155" indent="0">
              <a:buNone/>
              <a:defRPr sz="3112"/>
            </a:lvl4pPr>
            <a:lvl5pPr marL="832155" indent="0">
              <a:buNone/>
              <a:defRPr sz="3112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10251866" y="287941"/>
            <a:ext cx="1880144" cy="863822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9760" rIns="0" bIns="0" rtlCol="0" anchor="t">
            <a:normAutofit/>
          </a:bodyPr>
          <a:lstStyle/>
          <a:p>
            <a:pPr rtl="0">
              <a:lnSpc>
                <a:spcPts val="1000"/>
              </a:lnSpc>
            </a:pPr>
            <a:r>
              <a:rPr lang="en-US" sz="611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28066" y="1440370"/>
            <a:ext cx="11735396" cy="47132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261F3-E57F-4170-BD7E-F44931B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‹Nr.›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642885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57B171-7BC9-4757-849D-A9522AEFB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07CF31-E3B5-8BA0-E077-2FB2EDCF8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FC2A08-D902-B87A-5ABB-BF128E0B2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97338-A74A-49DE-A2DC-185D909107DC}" type="datetimeFigureOut">
              <a:rPr lang="de-DE" smtClean="0"/>
              <a:t>01.08.2025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A78A2C-DAAF-3D0F-7F37-27CAF83D3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D4B42A-386A-5AB1-0856-CB7C50B34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567BA-4513-41D4-9D0E-2F9DC020FD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2439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4D864F-0893-AF70-6D74-75077D440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6473A6-FF90-327C-3E6D-D3844F954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56CD39-CEBA-B70A-3CE0-7C8DD884A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97338-A74A-49DE-A2DC-185D909107DC}" type="datetimeFigureOut">
              <a:rPr lang="de-DE" smtClean="0"/>
              <a:t>01.08.2025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07A1AE-45D0-D021-9615-9AB24D19A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0DEE38-BDB8-67B0-5B53-63007C4D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567BA-4513-41D4-9D0E-2F9DC020FD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5775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F74E56-1CCD-2638-C694-833708E5A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2A1C89-AE62-5E77-A1E9-6B92F26EA4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18F0434-E149-24DB-4A14-37D890C24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F687D0C-5B6F-BB66-FEEE-1E9874D9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97338-A74A-49DE-A2DC-185D909107DC}" type="datetimeFigureOut">
              <a:rPr lang="de-DE" smtClean="0"/>
              <a:t>01.08.2025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892106F-6553-E80B-5622-8F09C64E5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1CB025-61C1-D795-7839-B69C9E7A3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567BA-4513-41D4-9D0E-2F9DC020FD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692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68D3F9-7FBA-BFDA-2C9B-FBF20032C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8798C8-C454-6ADC-84CE-95B202E73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96FD751-35B0-8C76-CE51-18CCFA116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4C5B10E-63F2-6F6A-2403-7FCD81AC69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38F37C5-71C3-42D2-CDE9-4EA8B9CAAE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196E4B0-FB5C-9B15-85E3-A1F2E138F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97338-A74A-49DE-A2DC-185D909107DC}" type="datetimeFigureOut">
              <a:rPr lang="de-DE" smtClean="0"/>
              <a:t>01.08.2025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8E471D2-C89F-2D0E-63C3-D536F283C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54248F6-DCC4-A777-CF5F-F5CE06936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567BA-4513-41D4-9D0E-2F9DC020FD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9650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2311B-8FE8-0B03-A17D-5C0ACBE55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6C6F368-8B06-02F7-A21C-E77F30A53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97338-A74A-49DE-A2DC-185D909107DC}" type="datetimeFigureOut">
              <a:rPr lang="de-DE" smtClean="0"/>
              <a:t>01.08.2025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D82017-4428-193D-CA70-2CE289738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1511005-F84B-A212-35A9-169A0384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567BA-4513-41D4-9D0E-2F9DC020FD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636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0EDE7CE-B4C9-4065-F157-9FEA643C4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97338-A74A-49DE-A2DC-185D909107DC}" type="datetimeFigureOut">
              <a:rPr lang="de-DE" smtClean="0"/>
              <a:t>01.08.2025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9FB8FCD-430C-2605-30CA-39715AFE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92B689C-87BA-2C0E-35D0-E3EE0053C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567BA-4513-41D4-9D0E-2F9DC020FD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5487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57E6DE-A09F-3A3F-5CB6-FAE5079C3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6178CF-A18F-29A5-A42B-BFE2710DD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22809D3-FEDC-5F52-4FAC-EBE215DEF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458868-DD8B-8B2D-945D-98F9234CA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97338-A74A-49DE-A2DC-185D909107DC}" type="datetimeFigureOut">
              <a:rPr lang="de-DE" smtClean="0"/>
              <a:t>01.08.2025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495090B-A2E9-D63A-2A3B-CE7A2BF4F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2E268D-EB1B-A846-CF52-FB4808DDA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567BA-4513-41D4-9D0E-2F9DC020FD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4103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16C7A-B9D2-1B89-4BE8-B714E59C6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8C79D47-DD1D-05D3-B535-34FDC1F89D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CAE7795-2F75-6669-FB7D-296BB5CD6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5B369C-A2E0-2C3A-C51B-96F0A2699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97338-A74A-49DE-A2DC-185D909107DC}" type="datetimeFigureOut">
              <a:rPr lang="de-DE" smtClean="0"/>
              <a:t>01.08.2025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359558-BFA1-24EE-E2AD-34B1D999A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1775BE-20BC-78F4-EAB2-ABBBB9D99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567BA-4513-41D4-9D0E-2F9DC020FD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3353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887A46E-1103-3A24-9A9F-C9B931346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E0CB8A-8979-7DDE-90A7-72A30BF1E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FC9360-F817-D8DA-9EDE-1285808F87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297338-A74A-49DE-A2DC-185D909107DC}" type="datetimeFigureOut">
              <a:rPr lang="de-DE" smtClean="0"/>
              <a:t>01.08.2025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9D1A31-DA25-5FFE-FB23-221B9180A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9ADB72-11BA-46AE-CB13-C407A7256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C567BA-4513-41D4-9D0E-2F9DC020FD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287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>
            <a:extLst>
              <a:ext uri="{FF2B5EF4-FFF2-40B4-BE49-F238E27FC236}">
                <a16:creationId xmlns:a16="http://schemas.microsoft.com/office/drawing/2014/main" id="{1EB77C9D-2543-FEED-C2E6-D0C14B64FCF0}"/>
              </a:ext>
            </a:extLst>
          </p:cNvPr>
          <p:cNvSpPr/>
          <p:nvPr/>
        </p:nvSpPr>
        <p:spPr>
          <a:xfrm>
            <a:off x="1694793" y="1597953"/>
            <a:ext cx="9134476" cy="4329881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33BA701-2FE4-D58B-A295-16FCAFACA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KIT </a:t>
            </a:r>
            <a:r>
              <a:rPr lang="de-DE" dirty="0" err="1"/>
              <a:t>Traceability</a:t>
            </a:r>
            <a:r>
              <a:rPr lang="de-DE" dirty="0"/>
              <a:t> Adoption View Grafik DT </a:t>
            </a:r>
            <a:r>
              <a:rPr lang="de-DE" dirty="0" err="1"/>
              <a:t>qualityTask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33B132-FDFF-F8E2-76A4-A583CFFA2E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/>
              <a:t>Catena-X Next, UAP3.3 Traceability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B821750-CD47-60ED-A631-26744A769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</a:t>
            </a:fld>
            <a:endParaRPr lang="en-US" noProof="1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19FE5273-C5ED-D57E-778B-A8CA4F5DCC54}"/>
              </a:ext>
            </a:extLst>
          </p:cNvPr>
          <p:cNvCxnSpPr>
            <a:cxnSpLocks/>
          </p:cNvCxnSpPr>
          <p:nvPr/>
        </p:nvCxnSpPr>
        <p:spPr>
          <a:xfrm>
            <a:off x="6204213" y="2776073"/>
            <a:ext cx="0" cy="2800720"/>
          </a:xfrm>
          <a:prstGeom prst="line">
            <a:avLst/>
          </a:prstGeom>
          <a:ln w="19050">
            <a:solidFill>
              <a:srgbClr val="7F7F7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A32CB5F5-6102-3D53-0575-7413C2FCF7C8}"/>
              </a:ext>
            </a:extLst>
          </p:cNvPr>
          <p:cNvCxnSpPr>
            <a:cxnSpLocks/>
          </p:cNvCxnSpPr>
          <p:nvPr/>
        </p:nvCxnSpPr>
        <p:spPr>
          <a:xfrm>
            <a:off x="4185904" y="2789808"/>
            <a:ext cx="0" cy="2800720"/>
          </a:xfrm>
          <a:prstGeom prst="line">
            <a:avLst/>
          </a:prstGeom>
          <a:ln w="19050">
            <a:solidFill>
              <a:srgbClr val="7F7F7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CE73DEE2-24F9-498E-035F-23D174E9AC00}"/>
              </a:ext>
            </a:extLst>
          </p:cNvPr>
          <p:cNvGrpSpPr/>
          <p:nvPr/>
        </p:nvGrpSpPr>
        <p:grpSpPr>
          <a:xfrm>
            <a:off x="4664569" y="2184196"/>
            <a:ext cx="1362108" cy="344445"/>
            <a:chOff x="3949808" y="4988759"/>
            <a:chExt cx="1225582" cy="309921"/>
          </a:xfrm>
        </p:grpSpPr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9557282C-8844-1B10-6190-23E039955EE5}"/>
                </a:ext>
              </a:extLst>
            </p:cNvPr>
            <p:cNvSpPr/>
            <p:nvPr/>
          </p:nvSpPr>
          <p:spPr bwMode="gray">
            <a:xfrm>
              <a:off x="3949808" y="4988759"/>
              <a:ext cx="1023642" cy="270445"/>
            </a:xfrm>
            <a:prstGeom prst="roundRect">
              <a:avLst/>
            </a:prstGeom>
            <a:solidFill>
              <a:srgbClr val="18837E"/>
            </a:solidFill>
            <a:ln>
              <a:noFill/>
            </a:ln>
          </p:spPr>
          <p:txBody>
            <a:bodyPr lIns="215986" tIns="179989" rIns="215986" bIns="179989" rtlCol="0" anchor="t"/>
            <a:lstStyle/>
            <a:p>
              <a:pPr defTabSz="1016264" fontAlgn="base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de-DE" sz="1334" b="1">
                <a:solidFill>
                  <a:prstClr val="black"/>
                </a:solidFill>
                <a:latin typeface="Bosch Office Sans"/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A256EBA2-A1FE-9BC9-091B-7673424E9678}"/>
                </a:ext>
              </a:extLst>
            </p:cNvPr>
            <p:cNvSpPr txBox="1"/>
            <p:nvPr/>
          </p:nvSpPr>
          <p:spPr bwMode="gray">
            <a:xfrm>
              <a:off x="4265146" y="5028235"/>
              <a:ext cx="910244" cy="2704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defTabSz="1016264" fontAlgn="base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  <a:buClr>
                  <a:srgbClr val="B2B3B5"/>
                </a:buClr>
              </a:pPr>
              <a:r>
                <a:rPr lang="de-DE" sz="1334" b="1" dirty="0">
                  <a:solidFill>
                    <a:schemeClr val="bg1"/>
                  </a:solidFill>
                  <a:latin typeface="Bosch Office Sans"/>
                </a:rPr>
                <a:t>Tier 1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A1A0CF54-E45D-97EA-1C4C-C029C34F3FD1}"/>
              </a:ext>
            </a:extLst>
          </p:cNvPr>
          <p:cNvGrpSpPr/>
          <p:nvPr/>
        </p:nvGrpSpPr>
        <p:grpSpPr>
          <a:xfrm>
            <a:off x="6834631" y="2176246"/>
            <a:ext cx="1352965" cy="308523"/>
            <a:chOff x="5981523" y="4981605"/>
            <a:chExt cx="1217355" cy="277599"/>
          </a:xfrm>
        </p:grpSpPr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4B2537FC-5FEC-B82D-AB68-1A63A9AAF8E4}"/>
                </a:ext>
              </a:extLst>
            </p:cNvPr>
            <p:cNvSpPr/>
            <p:nvPr/>
          </p:nvSpPr>
          <p:spPr bwMode="gray">
            <a:xfrm>
              <a:off x="5981523" y="4988759"/>
              <a:ext cx="1023642" cy="270445"/>
            </a:xfrm>
            <a:prstGeom prst="roundRect">
              <a:avLst/>
            </a:prstGeom>
            <a:solidFill>
              <a:srgbClr val="18837E"/>
            </a:solidFill>
            <a:ln>
              <a:noFill/>
            </a:ln>
          </p:spPr>
          <p:txBody>
            <a:bodyPr lIns="215986" tIns="179989" rIns="215986" bIns="179989" rtlCol="0" anchor="t"/>
            <a:lstStyle/>
            <a:p>
              <a:pPr defTabSz="1016264" fontAlgn="base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de-DE" sz="1334" b="1">
                <a:solidFill>
                  <a:prstClr val="black"/>
                </a:solidFill>
                <a:latin typeface="Bosch Office Sans"/>
              </a:endParaRP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411D8B0F-940A-F80F-27AB-C918054AD00B}"/>
                </a:ext>
              </a:extLst>
            </p:cNvPr>
            <p:cNvSpPr txBox="1"/>
            <p:nvPr/>
          </p:nvSpPr>
          <p:spPr bwMode="gray">
            <a:xfrm>
              <a:off x="6288634" y="4981605"/>
              <a:ext cx="910244" cy="27044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defTabSz="1016264" fontAlgn="base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  <a:buClr>
                  <a:srgbClr val="B2B3B5"/>
                </a:buClr>
              </a:pPr>
              <a:r>
                <a:rPr lang="de-DE" sz="1334" b="1" dirty="0">
                  <a:solidFill>
                    <a:schemeClr val="bg1"/>
                  </a:solidFill>
                  <a:latin typeface="Bosch Office Sans"/>
                </a:rPr>
                <a:t>OEM</a:t>
              </a:r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83999753-43E1-F4F6-3709-034AA13A9DAE}"/>
              </a:ext>
            </a:extLst>
          </p:cNvPr>
          <p:cNvGrpSpPr/>
          <p:nvPr/>
        </p:nvGrpSpPr>
        <p:grpSpPr>
          <a:xfrm>
            <a:off x="11340322" y="2482450"/>
            <a:ext cx="1812551" cy="2034881"/>
            <a:chOff x="8621255" y="2452525"/>
            <a:chExt cx="1812551" cy="2034881"/>
          </a:xfrm>
        </p:grpSpPr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F29A3398-1DDB-8580-1B73-DC8A86700DDB}"/>
                </a:ext>
              </a:extLst>
            </p:cNvPr>
            <p:cNvGrpSpPr/>
            <p:nvPr/>
          </p:nvGrpSpPr>
          <p:grpSpPr>
            <a:xfrm>
              <a:off x="9190218" y="2452525"/>
              <a:ext cx="708939" cy="567772"/>
              <a:chOff x="8226772" y="2931733"/>
              <a:chExt cx="637881" cy="510863"/>
            </a:xfrm>
          </p:grpSpPr>
          <p:pic>
            <p:nvPicPr>
              <p:cNvPr id="18" name="Grafik 17">
                <a:extLst>
                  <a:ext uri="{FF2B5EF4-FFF2-40B4-BE49-F238E27FC236}">
                    <a16:creationId xmlns:a16="http://schemas.microsoft.com/office/drawing/2014/main" id="{161957A4-E5E3-7ABB-1460-91453AC674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226772" y="2931733"/>
                <a:ext cx="518608" cy="510863"/>
              </a:xfrm>
              <a:prstGeom prst="rect">
                <a:avLst/>
              </a:prstGeom>
            </p:spPr>
          </p:pic>
          <p:pic>
            <p:nvPicPr>
              <p:cNvPr id="19" name="Grafik 18" descr="Messgerät mit einfarbiger Füllung">
                <a:extLst>
                  <a:ext uri="{FF2B5EF4-FFF2-40B4-BE49-F238E27FC236}">
                    <a16:creationId xmlns:a16="http://schemas.microsoft.com/office/drawing/2014/main" id="{1CF79BAD-D84C-4363-36AD-7D5970E6DA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643685" y="3024297"/>
                <a:ext cx="220968" cy="217668"/>
              </a:xfrm>
              <a:prstGeom prst="rect">
                <a:avLst/>
              </a:prstGeom>
            </p:spPr>
          </p:pic>
        </p:grpSp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16503A7F-1276-F296-715A-B9575AD0E9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46099" y="2453001"/>
              <a:ext cx="484746" cy="479233"/>
            </a:xfrm>
            <a:prstGeom prst="rect">
              <a:avLst/>
            </a:prstGeom>
          </p:spPr>
        </p:pic>
        <p:sp>
          <p:nvSpPr>
            <p:cNvPr id="24" name="Rechteck: abgerundete Ecken 23">
              <a:extLst>
                <a:ext uri="{FF2B5EF4-FFF2-40B4-BE49-F238E27FC236}">
                  <a16:creationId xmlns:a16="http://schemas.microsoft.com/office/drawing/2014/main" id="{A1935EC8-264D-0EB2-A9E6-87302EB980B3}"/>
                </a:ext>
              </a:extLst>
            </p:cNvPr>
            <p:cNvSpPr/>
            <p:nvPr/>
          </p:nvSpPr>
          <p:spPr>
            <a:xfrm>
              <a:off x="8883664" y="3038585"/>
              <a:ext cx="1243583" cy="241916"/>
            </a:xfrm>
            <a:prstGeom prst="roundRect">
              <a:avLst/>
            </a:prstGeom>
            <a:noFill/>
            <a:ln w="9525" cap="flat" cmpd="sng" algn="ctr">
              <a:solidFill>
                <a:srgbClr val="DBDBDB"/>
              </a:solidFill>
              <a:prstDash val="solid"/>
            </a:ln>
            <a:effectLst/>
          </p:spPr>
          <p:txBody>
            <a:bodyPr rtlCol="0" anchor="ctr"/>
            <a:lstStyle/>
            <a:p>
              <a:pPr marR="0" algn="l" defTabSz="914400" eaLnBrk="1" fontAlgn="auto" latinLnBrk="0" hangingPunct="1"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800" b="0" i="0" u="none" strike="noStrike" kern="0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quality issues in field</a:t>
              </a:r>
            </a:p>
          </p:txBody>
        </p:sp>
        <p:sp>
          <p:nvSpPr>
            <p:cNvPr id="25" name="Rechteck: abgerundete Ecken 24">
              <a:extLst>
                <a:ext uri="{FF2B5EF4-FFF2-40B4-BE49-F238E27FC236}">
                  <a16:creationId xmlns:a16="http://schemas.microsoft.com/office/drawing/2014/main" id="{B9BC382F-85D0-7B48-C1AF-2DF2990FC4ED}"/>
                </a:ext>
              </a:extLst>
            </p:cNvPr>
            <p:cNvSpPr/>
            <p:nvPr/>
          </p:nvSpPr>
          <p:spPr>
            <a:xfrm>
              <a:off x="8883663" y="4245490"/>
              <a:ext cx="1243583" cy="241916"/>
            </a:xfrm>
            <a:prstGeom prst="roundRect">
              <a:avLst/>
            </a:prstGeom>
            <a:noFill/>
            <a:ln w="9525" cap="flat" cmpd="sng" algn="ctr">
              <a:solidFill>
                <a:srgbClr val="DBDBDB"/>
              </a:solidFill>
              <a:prstDash val="solid"/>
            </a:ln>
            <a:effectLst/>
          </p:spPr>
          <p:txBody>
            <a:bodyPr rtlCol="0" anchor="ctr"/>
            <a:lstStyle/>
            <a:p>
              <a:pPr marR="0" algn="l" defTabSz="914400" eaLnBrk="1" fontAlgn="auto" latinLnBrk="0" hangingPunct="1"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800" kern="0" dirty="0">
                  <a:solidFill>
                    <a:schemeClr val="bg1"/>
                  </a:solidFill>
                </a:rPr>
                <a:t>zero-kilometer</a:t>
              </a: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 failure</a:t>
              </a:r>
            </a:p>
          </p:txBody>
        </p:sp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6EA1A70D-2154-5833-7596-0EBE035E0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9936087" y="3662273"/>
              <a:ext cx="289813" cy="289813"/>
            </a:xfrm>
            <a:prstGeom prst="rect">
              <a:avLst/>
            </a:prstGeom>
          </p:spPr>
        </p:pic>
        <p:pic>
          <p:nvPicPr>
            <p:cNvPr id="30" name="Grafik 29" descr="Marke Kreuz Silhouette">
              <a:extLst>
                <a:ext uri="{FF2B5EF4-FFF2-40B4-BE49-F238E27FC236}">
                  <a16:creationId xmlns:a16="http://schemas.microsoft.com/office/drawing/2014/main" id="{71C6F901-CB58-770E-1BC1-3D9FF3714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228934" y="3815821"/>
              <a:ext cx="204872" cy="204872"/>
            </a:xfrm>
            <a:prstGeom prst="rect">
              <a:avLst/>
            </a:prstGeom>
          </p:spPr>
        </p:pic>
        <p:pic>
          <p:nvPicPr>
            <p:cNvPr id="32" name="Grafik 31" descr="Cabriolet Silhouette">
              <a:extLst>
                <a:ext uri="{FF2B5EF4-FFF2-40B4-BE49-F238E27FC236}">
                  <a16:creationId xmlns:a16="http://schemas.microsoft.com/office/drawing/2014/main" id="{7CFAD479-A6C4-BD44-92F1-3FBF1F6EC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456033" y="3604132"/>
              <a:ext cx="532678" cy="532678"/>
            </a:xfrm>
            <a:prstGeom prst="rect">
              <a:avLst/>
            </a:prstGeom>
          </p:spPr>
        </p:pic>
        <p:pic>
          <p:nvPicPr>
            <p:cNvPr id="33" name="Grafik 32" descr="Cabriolet Silhouette">
              <a:extLst>
                <a:ext uri="{FF2B5EF4-FFF2-40B4-BE49-F238E27FC236}">
                  <a16:creationId xmlns:a16="http://schemas.microsoft.com/office/drawing/2014/main" id="{BAC7C86C-766B-AE6A-54D2-E6783BC4D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860130" y="3604132"/>
              <a:ext cx="532678" cy="532678"/>
            </a:xfrm>
            <a:prstGeom prst="rect">
              <a:avLst/>
            </a:prstGeom>
          </p:spPr>
        </p:pic>
        <p:sp>
          <p:nvSpPr>
            <p:cNvPr id="35" name="Pfeil: Fünfeck 34">
              <a:extLst>
                <a:ext uri="{FF2B5EF4-FFF2-40B4-BE49-F238E27FC236}">
                  <a16:creationId xmlns:a16="http://schemas.microsoft.com/office/drawing/2014/main" id="{4092B8D8-953F-6300-387A-4772806B9DC8}"/>
                </a:ext>
              </a:extLst>
            </p:cNvPr>
            <p:cNvSpPr/>
            <p:nvPr/>
          </p:nvSpPr>
          <p:spPr>
            <a:xfrm>
              <a:off x="8621255" y="3968165"/>
              <a:ext cx="1606162" cy="135299"/>
            </a:xfrm>
            <a:prstGeom prst="homePlate">
              <a:avLst/>
            </a:prstGeom>
            <a:noFill/>
            <a:ln w="9525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7B31283B-549C-45F4-744A-4C493C06DFAA}"/>
              </a:ext>
            </a:extLst>
          </p:cNvPr>
          <p:cNvGrpSpPr/>
          <p:nvPr/>
        </p:nvGrpSpPr>
        <p:grpSpPr>
          <a:xfrm>
            <a:off x="2530038" y="2190016"/>
            <a:ext cx="1362108" cy="344445"/>
            <a:chOff x="3949808" y="4988759"/>
            <a:chExt cx="1225582" cy="309921"/>
          </a:xfrm>
        </p:grpSpPr>
        <p:sp>
          <p:nvSpPr>
            <p:cNvPr id="38" name="Rechteck: abgerundete Ecken 37">
              <a:extLst>
                <a:ext uri="{FF2B5EF4-FFF2-40B4-BE49-F238E27FC236}">
                  <a16:creationId xmlns:a16="http://schemas.microsoft.com/office/drawing/2014/main" id="{7DCF4E3E-8F13-42F5-5AA9-E7D6568364D3}"/>
                </a:ext>
              </a:extLst>
            </p:cNvPr>
            <p:cNvSpPr/>
            <p:nvPr/>
          </p:nvSpPr>
          <p:spPr bwMode="gray">
            <a:xfrm>
              <a:off x="3949808" y="4988759"/>
              <a:ext cx="1023642" cy="270445"/>
            </a:xfrm>
            <a:prstGeom prst="roundRect">
              <a:avLst/>
            </a:prstGeom>
            <a:solidFill>
              <a:srgbClr val="18837E"/>
            </a:solidFill>
            <a:ln>
              <a:noFill/>
            </a:ln>
          </p:spPr>
          <p:txBody>
            <a:bodyPr lIns="215986" tIns="179989" rIns="215986" bIns="179989" rtlCol="0" anchor="t"/>
            <a:lstStyle/>
            <a:p>
              <a:pPr defTabSz="1016264" fontAlgn="base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de-DE" sz="1334" b="1" dirty="0">
                <a:solidFill>
                  <a:prstClr val="black"/>
                </a:solidFill>
                <a:latin typeface="Bosch Office Sans"/>
              </a:endParaRPr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44D69F2D-5927-689E-3294-0C23322D431A}"/>
                </a:ext>
              </a:extLst>
            </p:cNvPr>
            <p:cNvSpPr txBox="1"/>
            <p:nvPr/>
          </p:nvSpPr>
          <p:spPr bwMode="gray">
            <a:xfrm>
              <a:off x="4265146" y="5028235"/>
              <a:ext cx="910244" cy="2704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defTabSz="1016264" fontAlgn="base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  <a:buClr>
                  <a:srgbClr val="B2B3B5"/>
                </a:buClr>
              </a:pPr>
              <a:r>
                <a:rPr lang="de-DE" sz="1334" b="1" dirty="0">
                  <a:solidFill>
                    <a:schemeClr val="bg1"/>
                  </a:solidFill>
                  <a:latin typeface="Bosch Office Sans"/>
                </a:rPr>
                <a:t>Tier 2</a:t>
              </a:r>
            </a:p>
          </p:txBody>
        </p:sp>
      </p:grpSp>
      <p:pic>
        <p:nvPicPr>
          <p:cNvPr id="41" name="Grafik 40">
            <a:extLst>
              <a:ext uri="{FF2B5EF4-FFF2-40B4-BE49-F238E27FC236}">
                <a16:creationId xmlns:a16="http://schemas.microsoft.com/office/drawing/2014/main" id="{3A451B11-A83F-DD3A-CBF8-0F5942FDDFA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46785" y="2731706"/>
            <a:ext cx="1501633" cy="1680253"/>
          </a:xfrm>
          <a:prstGeom prst="rect">
            <a:avLst/>
          </a:prstGeom>
        </p:spPr>
      </p:pic>
      <p:sp>
        <p:nvSpPr>
          <p:cNvPr id="46" name="Pfeil: nach unten 45">
            <a:extLst>
              <a:ext uri="{FF2B5EF4-FFF2-40B4-BE49-F238E27FC236}">
                <a16:creationId xmlns:a16="http://schemas.microsoft.com/office/drawing/2014/main" id="{A63C8CB0-7660-3369-8909-D92841331301}"/>
              </a:ext>
            </a:extLst>
          </p:cNvPr>
          <p:cNvSpPr/>
          <p:nvPr/>
        </p:nvSpPr>
        <p:spPr>
          <a:xfrm rot="4259129">
            <a:off x="7942414" y="2835669"/>
            <a:ext cx="585212" cy="671585"/>
          </a:xfrm>
          <a:prstGeom prst="downArrow">
            <a:avLst/>
          </a:prstGeom>
          <a:solidFill>
            <a:srgbClr val="18837E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7" name="Pfeil: nach unten 46">
            <a:extLst>
              <a:ext uri="{FF2B5EF4-FFF2-40B4-BE49-F238E27FC236}">
                <a16:creationId xmlns:a16="http://schemas.microsoft.com/office/drawing/2014/main" id="{015EE902-02B3-2182-04CA-74D1FCD7459E}"/>
              </a:ext>
            </a:extLst>
          </p:cNvPr>
          <p:cNvSpPr/>
          <p:nvPr/>
        </p:nvSpPr>
        <p:spPr>
          <a:xfrm rot="17340871" flipV="1">
            <a:off x="7942414" y="3667900"/>
            <a:ext cx="585212" cy="671585"/>
          </a:xfrm>
          <a:prstGeom prst="downArrow">
            <a:avLst/>
          </a:prstGeom>
          <a:solidFill>
            <a:srgbClr val="18837E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DEBE8AFF-7A50-6E3F-857E-FC7B0046DD58}"/>
              </a:ext>
            </a:extLst>
          </p:cNvPr>
          <p:cNvSpPr txBox="1"/>
          <p:nvPr/>
        </p:nvSpPr>
        <p:spPr>
          <a:xfrm>
            <a:off x="8390873" y="3467932"/>
            <a:ext cx="285806" cy="12377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500" b="0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or</a:t>
            </a: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20D0CCC-3B8F-0046-6868-2B9145FB0F82}"/>
              </a:ext>
            </a:extLst>
          </p:cNvPr>
          <p:cNvCxnSpPr/>
          <p:nvPr/>
        </p:nvCxnSpPr>
        <p:spPr>
          <a:xfrm flipH="1">
            <a:off x="5720201" y="3481478"/>
            <a:ext cx="968021" cy="0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1E215BB9-FC5D-474B-5337-3465FCBE2EAD}"/>
              </a:ext>
            </a:extLst>
          </p:cNvPr>
          <p:cNvSpPr txBox="1"/>
          <p:nvPr/>
        </p:nvSpPr>
        <p:spPr>
          <a:xfrm>
            <a:off x="6271631" y="3516459"/>
            <a:ext cx="603740" cy="1107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1016264">
              <a:spcBef>
                <a:spcPts val="556"/>
              </a:spcBef>
            </a:pPr>
            <a:r>
              <a:rPr lang="en-GB" sz="667" kern="0" dirty="0">
                <a:solidFill>
                  <a:schemeClr val="bg1"/>
                </a:solidFill>
                <a:latin typeface="Bosch Office Sans" pitchFamily="34" charset="0"/>
              </a:rPr>
              <a:t>unique ID push (notification)</a:t>
            </a:r>
            <a:endParaRPr lang="en-GB" sz="667" kern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Bosch Office Sans" pitchFamily="34" charset="0"/>
            </a:endParaRPr>
          </a:p>
        </p:txBody>
      </p:sp>
      <p:pic>
        <p:nvPicPr>
          <p:cNvPr id="56" name="Grafik 55">
            <a:extLst>
              <a:ext uri="{FF2B5EF4-FFF2-40B4-BE49-F238E27FC236}">
                <a16:creationId xmlns:a16="http://schemas.microsoft.com/office/drawing/2014/main" id="{E9715DB3-811B-5E59-70B9-819BA656323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892455" y="3133050"/>
            <a:ext cx="679377" cy="559141"/>
          </a:xfrm>
          <a:prstGeom prst="rect">
            <a:avLst/>
          </a:prstGeom>
        </p:spPr>
      </p:pic>
      <p:sp>
        <p:nvSpPr>
          <p:cNvPr id="61" name="Textfeld 60">
            <a:extLst>
              <a:ext uri="{FF2B5EF4-FFF2-40B4-BE49-F238E27FC236}">
                <a16:creationId xmlns:a16="http://schemas.microsoft.com/office/drawing/2014/main" id="{E591ED6E-049F-A216-82CF-6CEC3AF2899A}"/>
              </a:ext>
            </a:extLst>
          </p:cNvPr>
          <p:cNvSpPr txBox="1"/>
          <p:nvPr/>
        </p:nvSpPr>
        <p:spPr>
          <a:xfrm>
            <a:off x="5100065" y="3335563"/>
            <a:ext cx="370532" cy="24600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1016264">
              <a:spcBef>
                <a:spcPts val="556"/>
              </a:spcBef>
            </a:pPr>
            <a:r>
              <a:rPr lang="en-GB" sz="600" kern="0">
                <a:solidFill>
                  <a:schemeClr val="bg1"/>
                </a:solidFill>
                <a:latin typeface="Bosch Office Sans" pitchFamily="34" charset="0"/>
              </a:rPr>
              <a:t>new DT! </a:t>
            </a:r>
            <a:r>
              <a:rPr lang="en-GB" sz="500" kern="0" dirty="0">
                <a:solidFill>
                  <a:schemeClr val="bg1"/>
                </a:solidFill>
                <a:latin typeface="Bosch Office Sans" pitchFamily="34" charset="0"/>
              </a:rPr>
              <a:t>UUID</a:t>
            </a:r>
            <a:r>
              <a:rPr lang="en-GB" sz="600" kern="0" dirty="0">
                <a:solidFill>
                  <a:schemeClr val="bg1"/>
                </a:solidFill>
                <a:latin typeface="Bosch Office Sans" pitchFamily="34" charset="0"/>
              </a:rPr>
              <a:t>…</a:t>
            </a:r>
            <a:endParaRPr lang="en-GB" sz="600" kern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Bosch Office Sans" pitchFamily="34" charset="0"/>
            </a:endParaRPr>
          </a:p>
        </p:txBody>
      </p: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0A0F973A-3842-F9A6-81AD-F385602BD192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36660" y="3857120"/>
            <a:ext cx="20005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1D99A4D3-ED91-181D-9E2B-9F5BBFD42C70}"/>
              </a:ext>
            </a:extLst>
          </p:cNvPr>
          <p:cNvGrpSpPr/>
          <p:nvPr/>
        </p:nvGrpSpPr>
        <p:grpSpPr>
          <a:xfrm>
            <a:off x="6944083" y="3189468"/>
            <a:ext cx="840847" cy="720398"/>
            <a:chOff x="6944083" y="3189468"/>
            <a:chExt cx="840847" cy="720398"/>
          </a:xfrm>
        </p:grpSpPr>
        <p:grpSp>
          <p:nvGrpSpPr>
            <p:cNvPr id="63" name="Gruppieren 62">
              <a:extLst>
                <a:ext uri="{FF2B5EF4-FFF2-40B4-BE49-F238E27FC236}">
                  <a16:creationId xmlns:a16="http://schemas.microsoft.com/office/drawing/2014/main" id="{82AE4314-39E3-86DD-D7A0-74396D386F67}"/>
                </a:ext>
              </a:extLst>
            </p:cNvPr>
            <p:cNvGrpSpPr/>
            <p:nvPr/>
          </p:nvGrpSpPr>
          <p:grpSpPr>
            <a:xfrm>
              <a:off x="6944083" y="3189468"/>
              <a:ext cx="720398" cy="720398"/>
              <a:chOff x="6944083" y="3189468"/>
              <a:chExt cx="720398" cy="720398"/>
            </a:xfrm>
          </p:grpSpPr>
          <p:pic>
            <p:nvPicPr>
              <p:cNvPr id="50" name="Grafik 49" descr="Geöffneter Ordner mit einfarbiger Füllung">
                <a:extLst>
                  <a:ext uri="{FF2B5EF4-FFF2-40B4-BE49-F238E27FC236}">
                    <a16:creationId xmlns:a16="http://schemas.microsoft.com/office/drawing/2014/main" id="{771A0F48-5FF8-C40C-A699-89E63DD701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6944083" y="3189468"/>
                <a:ext cx="720398" cy="720398"/>
              </a:xfrm>
              <a:prstGeom prst="rect">
                <a:avLst/>
              </a:prstGeom>
            </p:spPr>
          </p:pic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43613CA2-062E-EFCE-4FE0-B46437A1106D}"/>
                  </a:ext>
                </a:extLst>
              </p:cNvPr>
              <p:cNvSpPr txBox="1"/>
              <p:nvPr/>
            </p:nvSpPr>
            <p:spPr>
              <a:xfrm>
                <a:off x="7034523" y="3340494"/>
                <a:ext cx="285806" cy="1454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R="0" algn="l" defTabSz="914400" eaLnBrk="1" fontAlgn="auto" latinLnBrk="0" hangingPunct="1"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800" kern="0" dirty="0"/>
                  <a:t>DT</a:t>
                </a:r>
                <a:endParaRPr kumimoji="0" lang="de-DE" sz="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2E9565A5-2B8D-30B5-1D91-1AEECE75B609}"/>
                  </a:ext>
                </a:extLst>
              </p:cNvPr>
              <p:cNvSpPr txBox="1"/>
              <p:nvPr/>
            </p:nvSpPr>
            <p:spPr>
              <a:xfrm>
                <a:off x="7108902" y="3611486"/>
                <a:ext cx="468582" cy="1454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R="0" algn="l" defTabSz="914400" eaLnBrk="1" fontAlgn="auto" latinLnBrk="0" hangingPunct="1"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6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qualityTask</a:t>
                </a:r>
              </a:p>
            </p:txBody>
          </p:sp>
        </p:grp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1A8F03EF-F437-9ED9-C87E-082382D02DE0}"/>
                </a:ext>
              </a:extLst>
            </p:cNvPr>
            <p:cNvSpPr txBox="1"/>
            <p:nvPr/>
          </p:nvSpPr>
          <p:spPr>
            <a:xfrm>
              <a:off x="7316348" y="3500884"/>
              <a:ext cx="468582" cy="1454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R="0" algn="l" defTabSz="914400" eaLnBrk="1" fontAlgn="auto" latinLnBrk="0" hangingPunct="1"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UUID 123…</a:t>
              </a:r>
            </a:p>
          </p:txBody>
        </p:sp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8E73D09A-ECC2-A982-E451-0ED760D5A695}"/>
              </a:ext>
            </a:extLst>
          </p:cNvPr>
          <p:cNvGrpSpPr/>
          <p:nvPr/>
        </p:nvGrpSpPr>
        <p:grpSpPr>
          <a:xfrm>
            <a:off x="4901923" y="3917940"/>
            <a:ext cx="840847" cy="720398"/>
            <a:chOff x="6944083" y="3189468"/>
            <a:chExt cx="840847" cy="720398"/>
          </a:xfrm>
        </p:grpSpPr>
        <p:grpSp>
          <p:nvGrpSpPr>
            <p:cNvPr id="71" name="Gruppieren 70">
              <a:extLst>
                <a:ext uri="{FF2B5EF4-FFF2-40B4-BE49-F238E27FC236}">
                  <a16:creationId xmlns:a16="http://schemas.microsoft.com/office/drawing/2014/main" id="{77791033-8E56-E0D2-8175-273CE22235E0}"/>
                </a:ext>
              </a:extLst>
            </p:cNvPr>
            <p:cNvGrpSpPr/>
            <p:nvPr/>
          </p:nvGrpSpPr>
          <p:grpSpPr>
            <a:xfrm>
              <a:off x="6944083" y="3189468"/>
              <a:ext cx="720398" cy="720398"/>
              <a:chOff x="6944083" y="3189468"/>
              <a:chExt cx="720398" cy="720398"/>
            </a:xfrm>
          </p:grpSpPr>
          <p:pic>
            <p:nvPicPr>
              <p:cNvPr id="73" name="Grafik 72" descr="Geöffneter Ordner mit einfarbiger Füllung">
                <a:extLst>
                  <a:ext uri="{FF2B5EF4-FFF2-40B4-BE49-F238E27FC236}">
                    <a16:creationId xmlns:a16="http://schemas.microsoft.com/office/drawing/2014/main" id="{3A9C677A-93DC-0F2F-65D4-91BC16DE79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6944083" y="3189468"/>
                <a:ext cx="720398" cy="720398"/>
              </a:xfrm>
              <a:prstGeom prst="rect">
                <a:avLst/>
              </a:prstGeom>
            </p:spPr>
          </p:pic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C6B4CCEC-1893-6C68-A7AA-6E0CB3887F5F}"/>
                  </a:ext>
                </a:extLst>
              </p:cNvPr>
              <p:cNvSpPr txBox="1"/>
              <p:nvPr/>
            </p:nvSpPr>
            <p:spPr>
              <a:xfrm>
                <a:off x="7034523" y="3340494"/>
                <a:ext cx="285806" cy="1454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R="0" algn="l" defTabSz="914400" eaLnBrk="1" fontAlgn="auto" latinLnBrk="0" hangingPunct="1"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800" kern="0" dirty="0"/>
                  <a:t>DT</a:t>
                </a:r>
                <a:endParaRPr kumimoji="0" lang="de-DE" sz="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0F522900-5267-6BC9-2A64-0357B21A64C8}"/>
                  </a:ext>
                </a:extLst>
              </p:cNvPr>
              <p:cNvSpPr txBox="1"/>
              <p:nvPr/>
            </p:nvSpPr>
            <p:spPr>
              <a:xfrm>
                <a:off x="7108902" y="3611486"/>
                <a:ext cx="468582" cy="1454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R="0" algn="l" defTabSz="914400" eaLnBrk="1" fontAlgn="auto" latinLnBrk="0" hangingPunct="1"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6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qualityTask</a:t>
                </a:r>
              </a:p>
            </p:txBody>
          </p:sp>
        </p:grp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F2413327-1882-14B7-00B6-3010B0FE9AAE}"/>
                </a:ext>
              </a:extLst>
            </p:cNvPr>
            <p:cNvSpPr txBox="1"/>
            <p:nvPr/>
          </p:nvSpPr>
          <p:spPr>
            <a:xfrm>
              <a:off x="7316348" y="3500884"/>
              <a:ext cx="468582" cy="1454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R="0" algn="l" defTabSz="914400" eaLnBrk="1" fontAlgn="auto" latinLnBrk="0" hangingPunct="1"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UUID 8n1…</a:t>
              </a:r>
            </a:p>
          </p:txBody>
        </p:sp>
      </p:grpSp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E4AD0FAD-E23B-B567-5C7B-D94FE96C2934}"/>
              </a:ext>
            </a:extLst>
          </p:cNvPr>
          <p:cNvGrpSpPr/>
          <p:nvPr/>
        </p:nvGrpSpPr>
        <p:grpSpPr>
          <a:xfrm>
            <a:off x="6769055" y="4384361"/>
            <a:ext cx="392311" cy="393417"/>
            <a:chOff x="7034523" y="3996320"/>
            <a:chExt cx="392311" cy="393417"/>
          </a:xfrm>
        </p:grpSpPr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D762E131-6F16-AB76-1D95-1697DC330C7D}"/>
                </a:ext>
              </a:extLst>
            </p:cNvPr>
            <p:cNvSpPr txBox="1"/>
            <p:nvPr/>
          </p:nvSpPr>
          <p:spPr>
            <a:xfrm>
              <a:off x="7067305" y="4009100"/>
              <a:ext cx="359529" cy="1157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defTabSz="1016264">
                <a:spcBef>
                  <a:spcPts val="556"/>
                </a:spcBef>
              </a:pPr>
              <a:r>
                <a:rPr lang="en-GB" sz="600" kern="0" dirty="0">
                  <a:solidFill>
                    <a:schemeClr val="bg1"/>
                  </a:solidFill>
                  <a:latin typeface="Bosch Office Sans" pitchFamily="34" charset="0"/>
                </a:rPr>
                <a:t>fleet veh.</a:t>
              </a:r>
              <a:endParaRPr lang="en-GB" sz="600" kern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Bosch Office Sans" pitchFamily="34" charset="0"/>
              </a:endParaRPr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C6C16A41-960D-34A0-604B-8762B697BAB2}"/>
                </a:ext>
              </a:extLst>
            </p:cNvPr>
            <p:cNvSpPr/>
            <p:nvPr/>
          </p:nvSpPr>
          <p:spPr>
            <a:xfrm>
              <a:off x="7034523" y="3998090"/>
              <a:ext cx="381679" cy="391647"/>
            </a:xfrm>
            <a:prstGeom prst="rect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52BA94CA-8D0D-3AB9-D1F6-72B9535357BD}"/>
                </a:ext>
              </a:extLst>
            </p:cNvPr>
            <p:cNvSpPr/>
            <p:nvPr/>
          </p:nvSpPr>
          <p:spPr>
            <a:xfrm>
              <a:off x="7038069" y="3996320"/>
              <a:ext cx="381679" cy="123244"/>
            </a:xfrm>
            <a:prstGeom prst="rect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</p:grp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B1F8CB27-3536-22F5-34A0-99D2ECC7B6F2}"/>
              </a:ext>
            </a:extLst>
          </p:cNvPr>
          <p:cNvGrpSpPr/>
          <p:nvPr/>
        </p:nvGrpSpPr>
        <p:grpSpPr>
          <a:xfrm>
            <a:off x="7284188" y="4385483"/>
            <a:ext cx="419176" cy="393417"/>
            <a:chOff x="7034523" y="3996320"/>
            <a:chExt cx="419176" cy="393417"/>
          </a:xfrm>
        </p:grpSpPr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A8143636-5F09-F0EA-D459-FFB676E0C659}"/>
                </a:ext>
              </a:extLst>
            </p:cNvPr>
            <p:cNvSpPr txBox="1"/>
            <p:nvPr/>
          </p:nvSpPr>
          <p:spPr>
            <a:xfrm>
              <a:off x="7062095" y="4009100"/>
              <a:ext cx="391604" cy="1157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defTabSz="1016264">
                <a:spcBef>
                  <a:spcPts val="556"/>
                </a:spcBef>
              </a:pPr>
              <a:r>
                <a:rPr lang="en-GB" sz="600" kern="0" dirty="0">
                  <a:solidFill>
                    <a:schemeClr val="bg1"/>
                  </a:solidFill>
                  <a:latin typeface="Bosch Office Sans" pitchFamily="34" charset="0"/>
                </a:rPr>
                <a:t>fleet diag.</a:t>
              </a:r>
              <a:endParaRPr lang="en-GB" sz="600" kern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Bosch Office Sans" pitchFamily="34" charset="0"/>
              </a:endParaRPr>
            </a:p>
          </p:txBody>
        </p:sp>
        <p:sp>
          <p:nvSpPr>
            <p:cNvPr id="85" name="Rechteck 84">
              <a:extLst>
                <a:ext uri="{FF2B5EF4-FFF2-40B4-BE49-F238E27FC236}">
                  <a16:creationId xmlns:a16="http://schemas.microsoft.com/office/drawing/2014/main" id="{CD775CD7-1474-9065-054C-DF47371875FB}"/>
                </a:ext>
              </a:extLst>
            </p:cNvPr>
            <p:cNvSpPr/>
            <p:nvPr/>
          </p:nvSpPr>
          <p:spPr>
            <a:xfrm>
              <a:off x="7034523" y="3998090"/>
              <a:ext cx="381679" cy="391647"/>
            </a:xfrm>
            <a:prstGeom prst="rect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86" name="Rechteck 85">
              <a:extLst>
                <a:ext uri="{FF2B5EF4-FFF2-40B4-BE49-F238E27FC236}">
                  <a16:creationId xmlns:a16="http://schemas.microsoft.com/office/drawing/2014/main" id="{C61B48F8-A67A-9297-0814-ACB282F8E2F0}"/>
                </a:ext>
              </a:extLst>
            </p:cNvPr>
            <p:cNvSpPr/>
            <p:nvPr/>
          </p:nvSpPr>
          <p:spPr>
            <a:xfrm>
              <a:off x="7038069" y="3996320"/>
              <a:ext cx="381679" cy="123244"/>
            </a:xfrm>
            <a:prstGeom prst="rect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</p:grp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4F88A6AD-F6DB-3C16-1640-51E2325E01D3}"/>
              </a:ext>
            </a:extLst>
          </p:cNvPr>
          <p:cNvCxnSpPr/>
          <p:nvPr/>
        </p:nvCxnSpPr>
        <p:spPr>
          <a:xfrm flipH="1">
            <a:off x="5720202" y="4466134"/>
            <a:ext cx="968021" cy="0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CB31BF9F-2901-4822-3DE2-9D1431C25420}"/>
              </a:ext>
            </a:extLst>
          </p:cNvPr>
          <p:cNvCxnSpPr>
            <a:cxnSpLocks/>
          </p:cNvCxnSpPr>
          <p:nvPr/>
        </p:nvCxnSpPr>
        <p:spPr>
          <a:xfrm flipV="1">
            <a:off x="5704439" y="3845746"/>
            <a:ext cx="1170932" cy="349322"/>
          </a:xfrm>
          <a:prstGeom prst="straightConnector1">
            <a:avLst/>
          </a:prstGeom>
          <a:ln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feld 88">
            <a:extLst>
              <a:ext uri="{FF2B5EF4-FFF2-40B4-BE49-F238E27FC236}">
                <a16:creationId xmlns:a16="http://schemas.microsoft.com/office/drawing/2014/main" id="{05AACB1F-D342-92CD-57C8-14C152E7CCD8}"/>
              </a:ext>
            </a:extLst>
          </p:cNvPr>
          <p:cNvSpPr txBox="1"/>
          <p:nvPr/>
        </p:nvSpPr>
        <p:spPr>
          <a:xfrm>
            <a:off x="5539097" y="3994973"/>
            <a:ext cx="603740" cy="1107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1016264">
              <a:spcBef>
                <a:spcPts val="556"/>
              </a:spcBef>
            </a:pPr>
            <a:r>
              <a:rPr lang="en-GB" sz="667" kern="0" dirty="0">
                <a:solidFill>
                  <a:schemeClr val="bg1"/>
                </a:solidFill>
                <a:latin typeface="Bosch Office Sans" pitchFamily="34" charset="0"/>
              </a:rPr>
              <a:t>request</a:t>
            </a:r>
            <a:endParaRPr lang="en-GB" sz="667" kern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Bosch Office Sans" pitchFamily="34" charset="0"/>
            </a:endParaRP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A6A7467C-DF6A-A036-386D-DF1967DA6207}"/>
              </a:ext>
            </a:extLst>
          </p:cNvPr>
          <p:cNvSpPr txBox="1"/>
          <p:nvPr/>
        </p:nvSpPr>
        <p:spPr>
          <a:xfrm>
            <a:off x="6322194" y="4499962"/>
            <a:ext cx="510702" cy="8518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1016264">
              <a:spcBef>
                <a:spcPts val="556"/>
              </a:spcBef>
            </a:pPr>
            <a:r>
              <a:rPr lang="en-GB" sz="667" kern="0" dirty="0">
                <a:solidFill>
                  <a:schemeClr val="bg1"/>
                </a:solidFill>
                <a:latin typeface="Bosch Office Sans" pitchFamily="34" charset="0"/>
              </a:rPr>
              <a:t>data pull</a:t>
            </a:r>
            <a:endParaRPr lang="en-GB" sz="667" kern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Bosch Office Sans" pitchFamily="34" charset="0"/>
            </a:endParaRPr>
          </a:p>
        </p:txBody>
      </p: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8162934F-513C-7F38-4BC9-3A5BCD421152}"/>
              </a:ext>
            </a:extLst>
          </p:cNvPr>
          <p:cNvCxnSpPr>
            <a:cxnSpLocks/>
          </p:cNvCxnSpPr>
          <p:nvPr/>
        </p:nvCxnSpPr>
        <p:spPr>
          <a:xfrm>
            <a:off x="7216167" y="3854605"/>
            <a:ext cx="0" cy="396000"/>
          </a:xfrm>
          <a:prstGeom prst="straightConnector1">
            <a:avLst/>
          </a:prstGeom>
          <a:ln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723FBF72-C861-11FE-4E6C-19C275F19798}"/>
              </a:ext>
            </a:extLst>
          </p:cNvPr>
          <p:cNvCxnSpPr/>
          <p:nvPr/>
        </p:nvCxnSpPr>
        <p:spPr>
          <a:xfrm>
            <a:off x="5069918" y="4517331"/>
            <a:ext cx="0" cy="3789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feld 100">
            <a:extLst>
              <a:ext uri="{FF2B5EF4-FFF2-40B4-BE49-F238E27FC236}">
                <a16:creationId xmlns:a16="http://schemas.microsoft.com/office/drawing/2014/main" id="{291B7B3E-2B29-59C2-67E0-A0E72BD17C67}"/>
              </a:ext>
            </a:extLst>
          </p:cNvPr>
          <p:cNvSpPr txBox="1"/>
          <p:nvPr/>
        </p:nvSpPr>
        <p:spPr>
          <a:xfrm>
            <a:off x="5030146" y="4859580"/>
            <a:ext cx="193180" cy="1107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1016264">
              <a:spcBef>
                <a:spcPts val="556"/>
              </a:spcBef>
            </a:pPr>
            <a:r>
              <a:rPr lang="de-DE" sz="667" kern="0" dirty="0">
                <a:solidFill>
                  <a:schemeClr val="bg1"/>
                </a:solidFill>
                <a:latin typeface="Bosch Office Sans" pitchFamily="34" charset="0"/>
              </a:rPr>
              <a:t>…</a:t>
            </a:r>
            <a:endParaRPr lang="de-DE" sz="667" kern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Bosch Office Sans" pitchFamily="34" charset="0"/>
            </a:endParaRPr>
          </a:p>
        </p:txBody>
      </p: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0C63079B-506E-FFBC-AC2A-2D301A361439}"/>
              </a:ext>
            </a:extLst>
          </p:cNvPr>
          <p:cNvCxnSpPr>
            <a:cxnSpLocks/>
          </p:cNvCxnSpPr>
          <p:nvPr/>
        </p:nvCxnSpPr>
        <p:spPr>
          <a:xfrm flipH="1" flipV="1">
            <a:off x="3743083" y="3760266"/>
            <a:ext cx="1012499" cy="433832"/>
          </a:xfrm>
          <a:prstGeom prst="straightConnector1">
            <a:avLst/>
          </a:prstGeom>
          <a:ln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feld 107">
            <a:extLst>
              <a:ext uri="{FF2B5EF4-FFF2-40B4-BE49-F238E27FC236}">
                <a16:creationId xmlns:a16="http://schemas.microsoft.com/office/drawing/2014/main" id="{60CB8BC6-A832-BA82-F29D-1AA8DED4CE8B}"/>
              </a:ext>
            </a:extLst>
          </p:cNvPr>
          <p:cNvSpPr txBox="1"/>
          <p:nvPr/>
        </p:nvSpPr>
        <p:spPr>
          <a:xfrm>
            <a:off x="4216687" y="3937505"/>
            <a:ext cx="603740" cy="1107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1016264">
              <a:spcBef>
                <a:spcPts val="556"/>
              </a:spcBef>
            </a:pPr>
            <a:r>
              <a:rPr lang="en-GB" sz="667" kern="0" dirty="0">
                <a:solidFill>
                  <a:schemeClr val="bg1"/>
                </a:solidFill>
                <a:latin typeface="Bosch Office Sans" pitchFamily="34" charset="0"/>
              </a:rPr>
              <a:t>request</a:t>
            </a:r>
            <a:endParaRPr lang="en-GB" sz="667" kern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Bosch Office Sans" pitchFamily="34" charset="0"/>
            </a:endParaRPr>
          </a:p>
        </p:txBody>
      </p: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53FCFCFE-4544-76A4-98CE-2362E30C74F9}"/>
              </a:ext>
            </a:extLst>
          </p:cNvPr>
          <p:cNvCxnSpPr>
            <a:cxnSpLocks/>
          </p:cNvCxnSpPr>
          <p:nvPr/>
        </p:nvCxnSpPr>
        <p:spPr>
          <a:xfrm>
            <a:off x="3743083" y="4468230"/>
            <a:ext cx="968021" cy="0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feld 109">
            <a:extLst>
              <a:ext uri="{FF2B5EF4-FFF2-40B4-BE49-F238E27FC236}">
                <a16:creationId xmlns:a16="http://schemas.microsoft.com/office/drawing/2014/main" id="{33DD31C3-9F60-7C9B-2959-E403C41D7E13}"/>
              </a:ext>
            </a:extLst>
          </p:cNvPr>
          <p:cNvSpPr txBox="1"/>
          <p:nvPr/>
        </p:nvSpPr>
        <p:spPr>
          <a:xfrm>
            <a:off x="3799560" y="4499150"/>
            <a:ext cx="510702" cy="8518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1016264">
              <a:spcBef>
                <a:spcPts val="556"/>
              </a:spcBef>
            </a:pPr>
            <a:r>
              <a:rPr lang="en-GB" sz="667" kern="0" dirty="0">
                <a:solidFill>
                  <a:schemeClr val="bg1"/>
                </a:solidFill>
                <a:latin typeface="Bosch Office Sans" pitchFamily="34" charset="0"/>
              </a:rPr>
              <a:t>data pull</a:t>
            </a:r>
            <a:endParaRPr lang="en-GB" sz="667" kern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Bosch Office Sans" pitchFamily="34" charset="0"/>
            </a:endParaRPr>
          </a:p>
        </p:txBody>
      </p:sp>
      <p:grpSp>
        <p:nvGrpSpPr>
          <p:cNvPr id="111" name="Gruppieren 110">
            <a:extLst>
              <a:ext uri="{FF2B5EF4-FFF2-40B4-BE49-F238E27FC236}">
                <a16:creationId xmlns:a16="http://schemas.microsoft.com/office/drawing/2014/main" id="{E5046328-B245-04EE-E47C-C9AAEA63D305}"/>
              </a:ext>
            </a:extLst>
          </p:cNvPr>
          <p:cNvGrpSpPr/>
          <p:nvPr/>
        </p:nvGrpSpPr>
        <p:grpSpPr>
          <a:xfrm>
            <a:off x="3238547" y="4384374"/>
            <a:ext cx="391499" cy="393417"/>
            <a:chOff x="7034523" y="3996320"/>
            <a:chExt cx="391499" cy="393417"/>
          </a:xfrm>
        </p:grpSpPr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66E118F0-0AD9-55D6-5D5B-4B6084AFE6B0}"/>
                </a:ext>
              </a:extLst>
            </p:cNvPr>
            <p:cNvSpPr txBox="1"/>
            <p:nvPr/>
          </p:nvSpPr>
          <p:spPr>
            <a:xfrm>
              <a:off x="7052149" y="4011626"/>
              <a:ext cx="373873" cy="1157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defTabSz="1016264">
                <a:spcBef>
                  <a:spcPts val="556"/>
                </a:spcBef>
              </a:pPr>
              <a:r>
                <a:rPr lang="en-GB" sz="600" kern="0" dirty="0">
                  <a:solidFill>
                    <a:schemeClr val="bg1"/>
                  </a:solidFill>
                  <a:latin typeface="Bosch Office Sans" pitchFamily="34" charset="0"/>
                </a:rPr>
                <a:t>IoT Sensor</a:t>
              </a:r>
              <a:endParaRPr lang="en-GB" sz="600" kern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Bosch Office Sans" pitchFamily="34" charset="0"/>
              </a:endParaRPr>
            </a:p>
          </p:txBody>
        </p:sp>
        <p:sp>
          <p:nvSpPr>
            <p:cNvPr id="113" name="Rechteck 112">
              <a:extLst>
                <a:ext uri="{FF2B5EF4-FFF2-40B4-BE49-F238E27FC236}">
                  <a16:creationId xmlns:a16="http://schemas.microsoft.com/office/drawing/2014/main" id="{2412FA26-D213-A8CC-055C-F424869B8C99}"/>
                </a:ext>
              </a:extLst>
            </p:cNvPr>
            <p:cNvSpPr/>
            <p:nvPr/>
          </p:nvSpPr>
          <p:spPr>
            <a:xfrm>
              <a:off x="7034523" y="3998090"/>
              <a:ext cx="381679" cy="391647"/>
            </a:xfrm>
            <a:prstGeom prst="rect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114" name="Rechteck 113">
              <a:extLst>
                <a:ext uri="{FF2B5EF4-FFF2-40B4-BE49-F238E27FC236}">
                  <a16:creationId xmlns:a16="http://schemas.microsoft.com/office/drawing/2014/main" id="{86564C68-F716-7E58-9214-167545EC1C9A}"/>
                </a:ext>
              </a:extLst>
            </p:cNvPr>
            <p:cNvSpPr/>
            <p:nvPr/>
          </p:nvSpPr>
          <p:spPr>
            <a:xfrm>
              <a:off x="7038069" y="3996320"/>
              <a:ext cx="381679" cy="123244"/>
            </a:xfrm>
            <a:prstGeom prst="rect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</p:grpSp>
      <p:sp>
        <p:nvSpPr>
          <p:cNvPr id="126" name="Textfeld 125">
            <a:extLst>
              <a:ext uri="{FF2B5EF4-FFF2-40B4-BE49-F238E27FC236}">
                <a16:creationId xmlns:a16="http://schemas.microsoft.com/office/drawing/2014/main" id="{B4C35D25-A4E2-08BA-0C25-14AB472A8FC4}"/>
              </a:ext>
            </a:extLst>
          </p:cNvPr>
          <p:cNvSpPr txBox="1"/>
          <p:nvPr/>
        </p:nvSpPr>
        <p:spPr>
          <a:xfrm>
            <a:off x="2993313" y="3088469"/>
            <a:ext cx="712621" cy="12972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1016264">
              <a:spcBef>
                <a:spcPts val="556"/>
              </a:spcBef>
            </a:pPr>
            <a:r>
              <a:rPr lang="en-GB" sz="667" kern="0" dirty="0">
                <a:solidFill>
                  <a:schemeClr val="bg1"/>
                </a:solidFill>
                <a:latin typeface="Bosch Office Sans" pitchFamily="34" charset="0"/>
              </a:rPr>
              <a:t>DT transport unit</a:t>
            </a:r>
            <a:endParaRPr lang="en-GB" sz="667" kern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Bosch Office Sans" pitchFamily="34" charset="0"/>
            </a:endParaRPr>
          </a:p>
        </p:txBody>
      </p:sp>
      <p:grpSp>
        <p:nvGrpSpPr>
          <p:cNvPr id="127" name="Gruppieren 126">
            <a:extLst>
              <a:ext uri="{FF2B5EF4-FFF2-40B4-BE49-F238E27FC236}">
                <a16:creationId xmlns:a16="http://schemas.microsoft.com/office/drawing/2014/main" id="{D40F432B-D8DA-203C-5CEF-7CB90024C5A0}"/>
              </a:ext>
            </a:extLst>
          </p:cNvPr>
          <p:cNvGrpSpPr/>
          <p:nvPr/>
        </p:nvGrpSpPr>
        <p:grpSpPr>
          <a:xfrm>
            <a:off x="2581488" y="4385258"/>
            <a:ext cx="415949" cy="393417"/>
            <a:chOff x="7034523" y="3996320"/>
            <a:chExt cx="415949" cy="393417"/>
          </a:xfrm>
        </p:grpSpPr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02C6E6F2-6A6C-5E9E-742F-6B8740F25240}"/>
                </a:ext>
              </a:extLst>
            </p:cNvPr>
            <p:cNvSpPr txBox="1"/>
            <p:nvPr/>
          </p:nvSpPr>
          <p:spPr>
            <a:xfrm>
              <a:off x="7076599" y="4011626"/>
              <a:ext cx="373873" cy="1157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defTabSz="1016264">
                <a:spcBef>
                  <a:spcPts val="556"/>
                </a:spcBef>
              </a:pPr>
              <a:r>
                <a:rPr lang="en-GB" sz="600" kern="0" dirty="0">
                  <a:solidFill>
                    <a:schemeClr val="bg1"/>
                  </a:solidFill>
                  <a:latin typeface="Bosch Office Sans" pitchFamily="34" charset="0"/>
                </a:rPr>
                <a:t>…</a:t>
              </a:r>
              <a:endParaRPr lang="en-GB" sz="600" kern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Bosch Office Sans" pitchFamily="34" charset="0"/>
              </a:endParaRPr>
            </a:p>
          </p:txBody>
        </p:sp>
        <p:sp>
          <p:nvSpPr>
            <p:cNvPr id="129" name="Rechteck 128">
              <a:extLst>
                <a:ext uri="{FF2B5EF4-FFF2-40B4-BE49-F238E27FC236}">
                  <a16:creationId xmlns:a16="http://schemas.microsoft.com/office/drawing/2014/main" id="{711FD804-3512-A710-BE9B-160C5638D70D}"/>
                </a:ext>
              </a:extLst>
            </p:cNvPr>
            <p:cNvSpPr/>
            <p:nvPr/>
          </p:nvSpPr>
          <p:spPr>
            <a:xfrm>
              <a:off x="7034523" y="3998090"/>
              <a:ext cx="381679" cy="391647"/>
            </a:xfrm>
            <a:prstGeom prst="rect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130" name="Rechteck 129">
              <a:extLst>
                <a:ext uri="{FF2B5EF4-FFF2-40B4-BE49-F238E27FC236}">
                  <a16:creationId xmlns:a16="http://schemas.microsoft.com/office/drawing/2014/main" id="{FFA4394A-CD99-5BFD-7062-7E6272C75E82}"/>
                </a:ext>
              </a:extLst>
            </p:cNvPr>
            <p:cNvSpPr/>
            <p:nvPr/>
          </p:nvSpPr>
          <p:spPr>
            <a:xfrm>
              <a:off x="7038069" y="3996320"/>
              <a:ext cx="381679" cy="123244"/>
            </a:xfrm>
            <a:prstGeom prst="rect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</p:grpSp>
      <p:cxnSp>
        <p:nvCxnSpPr>
          <p:cNvPr id="131" name="Gerade Verbindung mit Pfeil 130">
            <a:extLst>
              <a:ext uri="{FF2B5EF4-FFF2-40B4-BE49-F238E27FC236}">
                <a16:creationId xmlns:a16="http://schemas.microsoft.com/office/drawing/2014/main" id="{25973528-E62D-BEA2-AC2C-D5708B6B814B}"/>
              </a:ext>
            </a:extLst>
          </p:cNvPr>
          <p:cNvCxnSpPr>
            <a:cxnSpLocks/>
          </p:cNvCxnSpPr>
          <p:nvPr/>
        </p:nvCxnSpPr>
        <p:spPr>
          <a:xfrm>
            <a:off x="3443109" y="3893631"/>
            <a:ext cx="0" cy="360000"/>
          </a:xfrm>
          <a:prstGeom prst="straightConnector1">
            <a:avLst/>
          </a:prstGeom>
          <a:ln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feld 131">
            <a:extLst>
              <a:ext uri="{FF2B5EF4-FFF2-40B4-BE49-F238E27FC236}">
                <a16:creationId xmlns:a16="http://schemas.microsoft.com/office/drawing/2014/main" id="{53433746-EAFF-381B-91AD-940E206C3CDA}"/>
              </a:ext>
            </a:extLst>
          </p:cNvPr>
          <p:cNvSpPr txBox="1"/>
          <p:nvPr/>
        </p:nvSpPr>
        <p:spPr>
          <a:xfrm>
            <a:off x="4884873" y="5309293"/>
            <a:ext cx="707505" cy="8847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1016264">
              <a:spcBef>
                <a:spcPts val="556"/>
              </a:spcBef>
            </a:pPr>
            <a:r>
              <a:rPr lang="en-GB" sz="667" b="1" kern="0">
                <a:solidFill>
                  <a:schemeClr val="bg1"/>
                </a:solidFill>
                <a:latin typeface="Bosch Office Sans" pitchFamily="34" charset="0"/>
              </a:rPr>
              <a:t>holistic analysis</a:t>
            </a:r>
            <a:endParaRPr lang="en-GB" sz="667" b="1" ker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Bosch Office Sans" pitchFamily="34" charset="0"/>
            </a:endParaRPr>
          </a:p>
        </p:txBody>
      </p:sp>
      <p:sp>
        <p:nvSpPr>
          <p:cNvPr id="133" name="Geschweifte Klammer rechts 132">
            <a:extLst>
              <a:ext uri="{FF2B5EF4-FFF2-40B4-BE49-F238E27FC236}">
                <a16:creationId xmlns:a16="http://schemas.microsoft.com/office/drawing/2014/main" id="{88779A10-33F9-701F-70F6-F0406FE14A6C}"/>
              </a:ext>
            </a:extLst>
          </p:cNvPr>
          <p:cNvSpPr/>
          <p:nvPr/>
        </p:nvSpPr>
        <p:spPr>
          <a:xfrm rot="5400000">
            <a:off x="5155608" y="4521325"/>
            <a:ext cx="200051" cy="1277393"/>
          </a:xfrm>
          <a:prstGeom prst="rightBrac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016264" fontAlgn="base">
              <a:spcBef>
                <a:spcPct val="0"/>
              </a:spcBef>
              <a:spcAft>
                <a:spcPct val="0"/>
              </a:spcAft>
            </a:pPr>
            <a:endParaRPr lang="de-DE" sz="2001">
              <a:solidFill>
                <a:prstClr val="black"/>
              </a:solidFill>
              <a:latin typeface="Bosch Office Sans"/>
            </a:endParaRPr>
          </a:p>
        </p:txBody>
      </p:sp>
      <p:grpSp>
        <p:nvGrpSpPr>
          <p:cNvPr id="162" name="Gruppieren 161">
            <a:extLst>
              <a:ext uri="{FF2B5EF4-FFF2-40B4-BE49-F238E27FC236}">
                <a16:creationId xmlns:a16="http://schemas.microsoft.com/office/drawing/2014/main" id="{3CFDD3C7-766A-8E2D-CAD6-ED64BBF602D4}"/>
              </a:ext>
            </a:extLst>
          </p:cNvPr>
          <p:cNvGrpSpPr/>
          <p:nvPr/>
        </p:nvGrpSpPr>
        <p:grpSpPr>
          <a:xfrm>
            <a:off x="5071761" y="4551392"/>
            <a:ext cx="586482" cy="110748"/>
            <a:chOff x="5062233" y="4560920"/>
            <a:chExt cx="586482" cy="110748"/>
          </a:xfrm>
        </p:grpSpPr>
        <p:sp>
          <p:nvSpPr>
            <p:cNvPr id="102" name="Textfeld 101">
              <a:extLst>
                <a:ext uri="{FF2B5EF4-FFF2-40B4-BE49-F238E27FC236}">
                  <a16:creationId xmlns:a16="http://schemas.microsoft.com/office/drawing/2014/main" id="{1F663AC1-9CDA-89B2-196B-81B209DEFC73}"/>
                </a:ext>
              </a:extLst>
            </p:cNvPr>
            <p:cNvSpPr txBox="1"/>
            <p:nvPr/>
          </p:nvSpPr>
          <p:spPr>
            <a:xfrm>
              <a:off x="5348797" y="4560920"/>
              <a:ext cx="299918" cy="1107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defTabSz="1016264">
                <a:spcBef>
                  <a:spcPts val="556"/>
                </a:spcBef>
              </a:pPr>
              <a:r>
                <a:rPr lang="en-GB" sz="600" kern="0" dirty="0">
                  <a:solidFill>
                    <a:schemeClr val="bg1"/>
                  </a:solidFill>
                  <a:latin typeface="Bosch Office Sans" pitchFamily="34" charset="0"/>
                </a:rPr>
                <a:t>part 1</a:t>
              </a:r>
              <a:endParaRPr lang="en-GB" sz="600" kern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Bosch Office Sans" pitchFamily="34" charset="0"/>
              </a:endParaRPr>
            </a:p>
          </p:txBody>
        </p:sp>
        <p:grpSp>
          <p:nvGrpSpPr>
            <p:cNvPr id="149" name="Gruppieren 148">
              <a:extLst>
                <a:ext uri="{FF2B5EF4-FFF2-40B4-BE49-F238E27FC236}">
                  <a16:creationId xmlns:a16="http://schemas.microsoft.com/office/drawing/2014/main" id="{D307A7A6-3C57-49CB-BA3B-DA7DED153014}"/>
                </a:ext>
              </a:extLst>
            </p:cNvPr>
            <p:cNvGrpSpPr/>
            <p:nvPr/>
          </p:nvGrpSpPr>
          <p:grpSpPr>
            <a:xfrm>
              <a:off x="5154914" y="4586373"/>
              <a:ext cx="168749" cy="69959"/>
              <a:chOff x="5411136" y="1616854"/>
              <a:chExt cx="168749" cy="69959"/>
            </a:xfrm>
          </p:grpSpPr>
          <p:sp>
            <p:nvSpPr>
              <p:cNvPr id="147" name="Flussdiagramm: Grenzstelle 146">
                <a:extLst>
                  <a:ext uri="{FF2B5EF4-FFF2-40B4-BE49-F238E27FC236}">
                    <a16:creationId xmlns:a16="http://schemas.microsoft.com/office/drawing/2014/main" id="{9FBF18DC-EF65-ECDB-8919-D8E7D6D59C7C}"/>
                  </a:ext>
                </a:extLst>
              </p:cNvPr>
              <p:cNvSpPr/>
              <p:nvPr/>
            </p:nvSpPr>
            <p:spPr>
              <a:xfrm>
                <a:off x="5411136" y="1637567"/>
                <a:ext cx="108000" cy="49246"/>
              </a:xfrm>
              <a:prstGeom prst="flowChartTerminator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sp>
            <p:nvSpPr>
              <p:cNvPr id="148" name="Flussdiagramm: Grenzstelle 147">
                <a:extLst>
                  <a:ext uri="{FF2B5EF4-FFF2-40B4-BE49-F238E27FC236}">
                    <a16:creationId xmlns:a16="http://schemas.microsoft.com/office/drawing/2014/main" id="{43104C4F-7B16-51E6-536F-3BB04A049223}"/>
                  </a:ext>
                </a:extLst>
              </p:cNvPr>
              <p:cNvSpPr/>
              <p:nvPr/>
            </p:nvSpPr>
            <p:spPr>
              <a:xfrm>
                <a:off x="5471885" y="1616854"/>
                <a:ext cx="108000" cy="49246"/>
              </a:xfrm>
              <a:prstGeom prst="flowChartTerminator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</p:grpSp>
        <p:cxnSp>
          <p:nvCxnSpPr>
            <p:cNvPr id="150" name="Gerader Verbinder 149">
              <a:extLst>
                <a:ext uri="{FF2B5EF4-FFF2-40B4-BE49-F238E27FC236}">
                  <a16:creationId xmlns:a16="http://schemas.microsoft.com/office/drawing/2014/main" id="{A8404D1F-648F-AEC6-5BAA-C52ED22230C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089233" y="4602612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uppieren 162">
            <a:extLst>
              <a:ext uri="{FF2B5EF4-FFF2-40B4-BE49-F238E27FC236}">
                <a16:creationId xmlns:a16="http://schemas.microsoft.com/office/drawing/2014/main" id="{53710223-51B7-EA21-FB69-6C3D16661FDB}"/>
              </a:ext>
            </a:extLst>
          </p:cNvPr>
          <p:cNvGrpSpPr/>
          <p:nvPr/>
        </p:nvGrpSpPr>
        <p:grpSpPr>
          <a:xfrm>
            <a:off x="5073799" y="4668835"/>
            <a:ext cx="586482" cy="110748"/>
            <a:chOff x="5062233" y="4560920"/>
            <a:chExt cx="586482" cy="110748"/>
          </a:xfrm>
        </p:grpSpPr>
        <p:sp>
          <p:nvSpPr>
            <p:cNvPr id="164" name="Textfeld 163">
              <a:extLst>
                <a:ext uri="{FF2B5EF4-FFF2-40B4-BE49-F238E27FC236}">
                  <a16:creationId xmlns:a16="http://schemas.microsoft.com/office/drawing/2014/main" id="{F573306F-1543-3EC3-EE07-A75750DAD839}"/>
                </a:ext>
              </a:extLst>
            </p:cNvPr>
            <p:cNvSpPr txBox="1"/>
            <p:nvPr/>
          </p:nvSpPr>
          <p:spPr>
            <a:xfrm>
              <a:off x="5348797" y="4560920"/>
              <a:ext cx="299918" cy="1107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defTabSz="1016264">
                <a:spcBef>
                  <a:spcPts val="556"/>
                </a:spcBef>
              </a:pPr>
              <a:r>
                <a:rPr lang="en-GB" sz="600" kern="0" dirty="0">
                  <a:solidFill>
                    <a:schemeClr val="bg1"/>
                  </a:solidFill>
                  <a:latin typeface="Bosch Office Sans" pitchFamily="34" charset="0"/>
                </a:rPr>
                <a:t>part 2</a:t>
              </a:r>
              <a:endParaRPr lang="en-GB" sz="600" kern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Bosch Office Sans" pitchFamily="34" charset="0"/>
              </a:endParaRPr>
            </a:p>
          </p:txBody>
        </p:sp>
        <p:grpSp>
          <p:nvGrpSpPr>
            <p:cNvPr id="165" name="Gruppieren 164">
              <a:extLst>
                <a:ext uri="{FF2B5EF4-FFF2-40B4-BE49-F238E27FC236}">
                  <a16:creationId xmlns:a16="http://schemas.microsoft.com/office/drawing/2014/main" id="{93963408-4625-E626-249C-37EEDA551F1D}"/>
                </a:ext>
              </a:extLst>
            </p:cNvPr>
            <p:cNvGrpSpPr/>
            <p:nvPr/>
          </p:nvGrpSpPr>
          <p:grpSpPr>
            <a:xfrm>
              <a:off x="5154914" y="4586373"/>
              <a:ext cx="168749" cy="69959"/>
              <a:chOff x="5411136" y="1616854"/>
              <a:chExt cx="168749" cy="69959"/>
            </a:xfrm>
          </p:grpSpPr>
          <p:sp>
            <p:nvSpPr>
              <p:cNvPr id="167" name="Flussdiagramm: Grenzstelle 166">
                <a:extLst>
                  <a:ext uri="{FF2B5EF4-FFF2-40B4-BE49-F238E27FC236}">
                    <a16:creationId xmlns:a16="http://schemas.microsoft.com/office/drawing/2014/main" id="{8D0994D4-1546-8957-BE2F-355D26BD018D}"/>
                  </a:ext>
                </a:extLst>
              </p:cNvPr>
              <p:cNvSpPr/>
              <p:nvPr/>
            </p:nvSpPr>
            <p:spPr>
              <a:xfrm>
                <a:off x="5411136" y="1637567"/>
                <a:ext cx="108000" cy="49246"/>
              </a:xfrm>
              <a:prstGeom prst="flowChartTerminator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sp>
            <p:nvSpPr>
              <p:cNvPr id="168" name="Flussdiagramm: Grenzstelle 167">
                <a:extLst>
                  <a:ext uri="{FF2B5EF4-FFF2-40B4-BE49-F238E27FC236}">
                    <a16:creationId xmlns:a16="http://schemas.microsoft.com/office/drawing/2014/main" id="{44CC0E36-3916-ECAD-B22F-694CE86962F7}"/>
                  </a:ext>
                </a:extLst>
              </p:cNvPr>
              <p:cNvSpPr/>
              <p:nvPr/>
            </p:nvSpPr>
            <p:spPr>
              <a:xfrm>
                <a:off x="5471885" y="1616854"/>
                <a:ext cx="108000" cy="49246"/>
              </a:xfrm>
              <a:prstGeom prst="flowChartTerminator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</p:grpSp>
        <p:cxnSp>
          <p:nvCxnSpPr>
            <p:cNvPr id="166" name="Gerader Verbinder 165">
              <a:extLst>
                <a:ext uri="{FF2B5EF4-FFF2-40B4-BE49-F238E27FC236}">
                  <a16:creationId xmlns:a16="http://schemas.microsoft.com/office/drawing/2014/main" id="{D8C166C7-5F63-3A38-0FE3-984301B5137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089233" y="4602612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Gruppieren 168">
            <a:extLst>
              <a:ext uri="{FF2B5EF4-FFF2-40B4-BE49-F238E27FC236}">
                <a16:creationId xmlns:a16="http://schemas.microsoft.com/office/drawing/2014/main" id="{258DDD05-D316-E87D-D505-404C5A1828F8}"/>
              </a:ext>
            </a:extLst>
          </p:cNvPr>
          <p:cNvGrpSpPr/>
          <p:nvPr/>
        </p:nvGrpSpPr>
        <p:grpSpPr>
          <a:xfrm>
            <a:off x="5074811" y="4781222"/>
            <a:ext cx="586482" cy="110748"/>
            <a:chOff x="5062233" y="4560920"/>
            <a:chExt cx="586482" cy="110748"/>
          </a:xfrm>
        </p:grpSpPr>
        <p:sp>
          <p:nvSpPr>
            <p:cNvPr id="170" name="Textfeld 169">
              <a:extLst>
                <a:ext uri="{FF2B5EF4-FFF2-40B4-BE49-F238E27FC236}">
                  <a16:creationId xmlns:a16="http://schemas.microsoft.com/office/drawing/2014/main" id="{7A2A0462-A29B-C223-4159-5F3C7D9682AA}"/>
                </a:ext>
              </a:extLst>
            </p:cNvPr>
            <p:cNvSpPr txBox="1"/>
            <p:nvPr/>
          </p:nvSpPr>
          <p:spPr>
            <a:xfrm>
              <a:off x="5348797" y="4560920"/>
              <a:ext cx="299918" cy="1107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defTabSz="1016264">
                <a:spcBef>
                  <a:spcPts val="556"/>
                </a:spcBef>
              </a:pPr>
              <a:r>
                <a:rPr lang="en-GB" sz="600" kern="0" dirty="0">
                  <a:solidFill>
                    <a:schemeClr val="bg1"/>
                  </a:solidFill>
                  <a:latin typeface="Bosch Office Sans" pitchFamily="34" charset="0"/>
                </a:rPr>
                <a:t>part 3</a:t>
              </a:r>
              <a:endParaRPr lang="en-GB" sz="600" kern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Bosch Office Sans" pitchFamily="34" charset="0"/>
              </a:endParaRPr>
            </a:p>
          </p:txBody>
        </p:sp>
        <p:grpSp>
          <p:nvGrpSpPr>
            <p:cNvPr id="171" name="Gruppieren 170">
              <a:extLst>
                <a:ext uri="{FF2B5EF4-FFF2-40B4-BE49-F238E27FC236}">
                  <a16:creationId xmlns:a16="http://schemas.microsoft.com/office/drawing/2014/main" id="{0A91FACB-FC29-D0AD-C3F3-D3953855E40C}"/>
                </a:ext>
              </a:extLst>
            </p:cNvPr>
            <p:cNvGrpSpPr/>
            <p:nvPr/>
          </p:nvGrpSpPr>
          <p:grpSpPr>
            <a:xfrm>
              <a:off x="5154914" y="4586373"/>
              <a:ext cx="168749" cy="69959"/>
              <a:chOff x="5411136" y="1616854"/>
              <a:chExt cx="168749" cy="69959"/>
            </a:xfrm>
          </p:grpSpPr>
          <p:sp>
            <p:nvSpPr>
              <p:cNvPr id="173" name="Flussdiagramm: Grenzstelle 172">
                <a:extLst>
                  <a:ext uri="{FF2B5EF4-FFF2-40B4-BE49-F238E27FC236}">
                    <a16:creationId xmlns:a16="http://schemas.microsoft.com/office/drawing/2014/main" id="{563D5C41-6273-A528-4793-85274EA30896}"/>
                  </a:ext>
                </a:extLst>
              </p:cNvPr>
              <p:cNvSpPr/>
              <p:nvPr/>
            </p:nvSpPr>
            <p:spPr>
              <a:xfrm>
                <a:off x="5411136" y="1637567"/>
                <a:ext cx="108000" cy="49246"/>
              </a:xfrm>
              <a:prstGeom prst="flowChartTerminator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sp>
            <p:nvSpPr>
              <p:cNvPr id="174" name="Flussdiagramm: Grenzstelle 173">
                <a:extLst>
                  <a:ext uri="{FF2B5EF4-FFF2-40B4-BE49-F238E27FC236}">
                    <a16:creationId xmlns:a16="http://schemas.microsoft.com/office/drawing/2014/main" id="{83F69960-22F1-2E13-76B9-BB1759CC33CB}"/>
                  </a:ext>
                </a:extLst>
              </p:cNvPr>
              <p:cNvSpPr/>
              <p:nvPr/>
            </p:nvSpPr>
            <p:spPr>
              <a:xfrm>
                <a:off x="5471885" y="1616854"/>
                <a:ext cx="108000" cy="49246"/>
              </a:xfrm>
              <a:prstGeom prst="flowChartTerminator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</p:grpSp>
        <p:cxnSp>
          <p:nvCxnSpPr>
            <p:cNvPr id="172" name="Gerader Verbinder 171">
              <a:extLst>
                <a:ext uri="{FF2B5EF4-FFF2-40B4-BE49-F238E27FC236}">
                  <a16:creationId xmlns:a16="http://schemas.microsoft.com/office/drawing/2014/main" id="{653E5845-E313-3CA4-DB3D-81A9CC3F96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089233" y="4602612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8" name="Gerader Verbinder 177">
            <a:extLst>
              <a:ext uri="{FF2B5EF4-FFF2-40B4-BE49-F238E27FC236}">
                <a16:creationId xmlns:a16="http://schemas.microsoft.com/office/drawing/2014/main" id="{58041D46-B67C-189D-C914-29CA9760F5F0}"/>
              </a:ext>
            </a:extLst>
          </p:cNvPr>
          <p:cNvCxnSpPr/>
          <p:nvPr/>
        </p:nvCxnSpPr>
        <p:spPr>
          <a:xfrm>
            <a:off x="7334393" y="3770235"/>
            <a:ext cx="0" cy="3789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feld 178">
            <a:extLst>
              <a:ext uri="{FF2B5EF4-FFF2-40B4-BE49-F238E27FC236}">
                <a16:creationId xmlns:a16="http://schemas.microsoft.com/office/drawing/2014/main" id="{CBC88AD1-ED85-AA19-47F0-DA425DE285DC}"/>
              </a:ext>
            </a:extLst>
          </p:cNvPr>
          <p:cNvSpPr txBox="1"/>
          <p:nvPr/>
        </p:nvSpPr>
        <p:spPr>
          <a:xfrm>
            <a:off x="7286457" y="4124730"/>
            <a:ext cx="193180" cy="1107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1016264">
              <a:spcBef>
                <a:spcPts val="556"/>
              </a:spcBef>
            </a:pPr>
            <a:r>
              <a:rPr lang="de-DE" sz="667" kern="0" dirty="0">
                <a:solidFill>
                  <a:schemeClr val="bg1"/>
                </a:solidFill>
                <a:latin typeface="Bosch Office Sans" pitchFamily="34" charset="0"/>
              </a:rPr>
              <a:t>…</a:t>
            </a:r>
            <a:endParaRPr lang="de-DE" sz="667" kern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Bosch Office Sans" pitchFamily="34" charset="0"/>
            </a:endParaRPr>
          </a:p>
        </p:txBody>
      </p:sp>
      <p:grpSp>
        <p:nvGrpSpPr>
          <p:cNvPr id="180" name="Gruppieren 179">
            <a:extLst>
              <a:ext uri="{FF2B5EF4-FFF2-40B4-BE49-F238E27FC236}">
                <a16:creationId xmlns:a16="http://schemas.microsoft.com/office/drawing/2014/main" id="{9678BC08-8B5B-028A-C269-D8485770DDB3}"/>
              </a:ext>
            </a:extLst>
          </p:cNvPr>
          <p:cNvGrpSpPr/>
          <p:nvPr/>
        </p:nvGrpSpPr>
        <p:grpSpPr>
          <a:xfrm>
            <a:off x="7336236" y="3804296"/>
            <a:ext cx="586482" cy="110748"/>
            <a:chOff x="5062233" y="4560920"/>
            <a:chExt cx="586482" cy="110748"/>
          </a:xfrm>
        </p:grpSpPr>
        <p:sp>
          <p:nvSpPr>
            <p:cNvPr id="181" name="Textfeld 180">
              <a:extLst>
                <a:ext uri="{FF2B5EF4-FFF2-40B4-BE49-F238E27FC236}">
                  <a16:creationId xmlns:a16="http://schemas.microsoft.com/office/drawing/2014/main" id="{C4A2609C-70C3-D55A-CAA8-E8914358A9F7}"/>
                </a:ext>
              </a:extLst>
            </p:cNvPr>
            <p:cNvSpPr txBox="1"/>
            <p:nvPr/>
          </p:nvSpPr>
          <p:spPr>
            <a:xfrm>
              <a:off x="5348797" y="4560920"/>
              <a:ext cx="299918" cy="1107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defTabSz="1016264">
                <a:spcBef>
                  <a:spcPts val="556"/>
                </a:spcBef>
              </a:pPr>
              <a:r>
                <a:rPr lang="en-GB" sz="600" kern="0" dirty="0">
                  <a:solidFill>
                    <a:schemeClr val="bg1"/>
                  </a:solidFill>
                  <a:latin typeface="Bosch Office Sans" pitchFamily="34" charset="0"/>
                </a:rPr>
                <a:t>VIN 1</a:t>
              </a:r>
              <a:endParaRPr lang="en-GB" sz="600" kern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Bosch Office Sans" pitchFamily="34" charset="0"/>
              </a:endParaRPr>
            </a:p>
          </p:txBody>
        </p:sp>
        <p:grpSp>
          <p:nvGrpSpPr>
            <p:cNvPr id="182" name="Gruppieren 181">
              <a:extLst>
                <a:ext uri="{FF2B5EF4-FFF2-40B4-BE49-F238E27FC236}">
                  <a16:creationId xmlns:a16="http://schemas.microsoft.com/office/drawing/2014/main" id="{36CDF550-B7F9-9392-ECEA-02C227F737B3}"/>
                </a:ext>
              </a:extLst>
            </p:cNvPr>
            <p:cNvGrpSpPr/>
            <p:nvPr/>
          </p:nvGrpSpPr>
          <p:grpSpPr>
            <a:xfrm>
              <a:off x="5154914" y="4586373"/>
              <a:ext cx="168749" cy="69959"/>
              <a:chOff x="5411136" y="1616854"/>
              <a:chExt cx="168749" cy="69959"/>
            </a:xfrm>
          </p:grpSpPr>
          <p:sp>
            <p:nvSpPr>
              <p:cNvPr id="184" name="Flussdiagramm: Grenzstelle 183">
                <a:extLst>
                  <a:ext uri="{FF2B5EF4-FFF2-40B4-BE49-F238E27FC236}">
                    <a16:creationId xmlns:a16="http://schemas.microsoft.com/office/drawing/2014/main" id="{B615E370-E56B-9448-09DF-66230AE9A525}"/>
                  </a:ext>
                </a:extLst>
              </p:cNvPr>
              <p:cNvSpPr/>
              <p:nvPr/>
            </p:nvSpPr>
            <p:spPr>
              <a:xfrm>
                <a:off x="5411136" y="1637567"/>
                <a:ext cx="108000" cy="49246"/>
              </a:xfrm>
              <a:prstGeom prst="flowChartTerminator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sp>
            <p:nvSpPr>
              <p:cNvPr id="185" name="Flussdiagramm: Grenzstelle 184">
                <a:extLst>
                  <a:ext uri="{FF2B5EF4-FFF2-40B4-BE49-F238E27FC236}">
                    <a16:creationId xmlns:a16="http://schemas.microsoft.com/office/drawing/2014/main" id="{6120C02A-D1CF-DC9F-37B7-EC1BBFAE23A2}"/>
                  </a:ext>
                </a:extLst>
              </p:cNvPr>
              <p:cNvSpPr/>
              <p:nvPr/>
            </p:nvSpPr>
            <p:spPr>
              <a:xfrm>
                <a:off x="5471885" y="1616854"/>
                <a:ext cx="108000" cy="49246"/>
              </a:xfrm>
              <a:prstGeom prst="flowChartTerminator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</p:grpSp>
        <p:cxnSp>
          <p:nvCxnSpPr>
            <p:cNvPr id="183" name="Gerader Verbinder 182">
              <a:extLst>
                <a:ext uri="{FF2B5EF4-FFF2-40B4-BE49-F238E27FC236}">
                  <a16:creationId xmlns:a16="http://schemas.microsoft.com/office/drawing/2014/main" id="{AD6314B1-459A-D778-0599-AF3D4942469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089233" y="4602612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6" name="Gruppieren 185">
            <a:extLst>
              <a:ext uri="{FF2B5EF4-FFF2-40B4-BE49-F238E27FC236}">
                <a16:creationId xmlns:a16="http://schemas.microsoft.com/office/drawing/2014/main" id="{991DF6A8-D078-60CF-34C1-8BA1886691CC}"/>
              </a:ext>
            </a:extLst>
          </p:cNvPr>
          <p:cNvGrpSpPr/>
          <p:nvPr/>
        </p:nvGrpSpPr>
        <p:grpSpPr>
          <a:xfrm>
            <a:off x="7338274" y="3921739"/>
            <a:ext cx="586482" cy="110748"/>
            <a:chOff x="5062233" y="4560920"/>
            <a:chExt cx="586482" cy="110748"/>
          </a:xfrm>
        </p:grpSpPr>
        <p:sp>
          <p:nvSpPr>
            <p:cNvPr id="187" name="Textfeld 186">
              <a:extLst>
                <a:ext uri="{FF2B5EF4-FFF2-40B4-BE49-F238E27FC236}">
                  <a16:creationId xmlns:a16="http://schemas.microsoft.com/office/drawing/2014/main" id="{88D1A150-5375-A45E-D093-7DEFDEA048C5}"/>
                </a:ext>
              </a:extLst>
            </p:cNvPr>
            <p:cNvSpPr txBox="1"/>
            <p:nvPr/>
          </p:nvSpPr>
          <p:spPr>
            <a:xfrm>
              <a:off x="5348797" y="4560920"/>
              <a:ext cx="299918" cy="1107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defTabSz="1016264">
                <a:spcBef>
                  <a:spcPts val="556"/>
                </a:spcBef>
              </a:pPr>
              <a:r>
                <a:rPr lang="en-GB" sz="600" kern="0" dirty="0">
                  <a:solidFill>
                    <a:schemeClr val="bg1"/>
                  </a:solidFill>
                  <a:latin typeface="Bosch Office Sans" pitchFamily="34" charset="0"/>
                </a:rPr>
                <a:t>VIN 2</a:t>
              </a:r>
              <a:endParaRPr lang="en-GB" sz="600" kern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Bosch Office Sans" pitchFamily="34" charset="0"/>
              </a:endParaRPr>
            </a:p>
          </p:txBody>
        </p:sp>
        <p:grpSp>
          <p:nvGrpSpPr>
            <p:cNvPr id="188" name="Gruppieren 187">
              <a:extLst>
                <a:ext uri="{FF2B5EF4-FFF2-40B4-BE49-F238E27FC236}">
                  <a16:creationId xmlns:a16="http://schemas.microsoft.com/office/drawing/2014/main" id="{7C0D59BA-F0E7-18F5-2B9E-BA4095A24F46}"/>
                </a:ext>
              </a:extLst>
            </p:cNvPr>
            <p:cNvGrpSpPr/>
            <p:nvPr/>
          </p:nvGrpSpPr>
          <p:grpSpPr>
            <a:xfrm>
              <a:off x="5154914" y="4586373"/>
              <a:ext cx="168749" cy="69959"/>
              <a:chOff x="5411136" y="1616854"/>
              <a:chExt cx="168749" cy="69959"/>
            </a:xfrm>
          </p:grpSpPr>
          <p:sp>
            <p:nvSpPr>
              <p:cNvPr id="190" name="Flussdiagramm: Grenzstelle 189">
                <a:extLst>
                  <a:ext uri="{FF2B5EF4-FFF2-40B4-BE49-F238E27FC236}">
                    <a16:creationId xmlns:a16="http://schemas.microsoft.com/office/drawing/2014/main" id="{2C8CA229-4DF0-2205-59BE-BBBD17680D87}"/>
                  </a:ext>
                </a:extLst>
              </p:cNvPr>
              <p:cNvSpPr/>
              <p:nvPr/>
            </p:nvSpPr>
            <p:spPr>
              <a:xfrm>
                <a:off x="5411136" y="1637567"/>
                <a:ext cx="108000" cy="49246"/>
              </a:xfrm>
              <a:prstGeom prst="flowChartTerminator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sp>
            <p:nvSpPr>
              <p:cNvPr id="191" name="Flussdiagramm: Grenzstelle 190">
                <a:extLst>
                  <a:ext uri="{FF2B5EF4-FFF2-40B4-BE49-F238E27FC236}">
                    <a16:creationId xmlns:a16="http://schemas.microsoft.com/office/drawing/2014/main" id="{48F57630-3E59-7552-769E-B87E3DDEF56A}"/>
                  </a:ext>
                </a:extLst>
              </p:cNvPr>
              <p:cNvSpPr/>
              <p:nvPr/>
            </p:nvSpPr>
            <p:spPr>
              <a:xfrm>
                <a:off x="5471885" y="1616854"/>
                <a:ext cx="108000" cy="49246"/>
              </a:xfrm>
              <a:prstGeom prst="flowChartTerminator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</p:grpSp>
        <p:cxnSp>
          <p:nvCxnSpPr>
            <p:cNvPr id="189" name="Gerader Verbinder 188">
              <a:extLst>
                <a:ext uri="{FF2B5EF4-FFF2-40B4-BE49-F238E27FC236}">
                  <a16:creationId xmlns:a16="http://schemas.microsoft.com/office/drawing/2014/main" id="{E99F70E6-6799-5653-B5C5-0E7E4733464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089233" y="4602612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2" name="Gruppieren 191">
            <a:extLst>
              <a:ext uri="{FF2B5EF4-FFF2-40B4-BE49-F238E27FC236}">
                <a16:creationId xmlns:a16="http://schemas.microsoft.com/office/drawing/2014/main" id="{7AB47A7E-628A-BCA0-5787-3B473B2C09B0}"/>
              </a:ext>
            </a:extLst>
          </p:cNvPr>
          <p:cNvGrpSpPr/>
          <p:nvPr/>
        </p:nvGrpSpPr>
        <p:grpSpPr>
          <a:xfrm>
            <a:off x="7339286" y="4034126"/>
            <a:ext cx="586482" cy="110748"/>
            <a:chOff x="5062233" y="4560920"/>
            <a:chExt cx="586482" cy="110748"/>
          </a:xfrm>
        </p:grpSpPr>
        <p:sp>
          <p:nvSpPr>
            <p:cNvPr id="193" name="Textfeld 192">
              <a:extLst>
                <a:ext uri="{FF2B5EF4-FFF2-40B4-BE49-F238E27FC236}">
                  <a16:creationId xmlns:a16="http://schemas.microsoft.com/office/drawing/2014/main" id="{8558E8EB-5E20-31BC-9176-311761255CE9}"/>
                </a:ext>
              </a:extLst>
            </p:cNvPr>
            <p:cNvSpPr txBox="1"/>
            <p:nvPr/>
          </p:nvSpPr>
          <p:spPr>
            <a:xfrm>
              <a:off x="5348797" y="4560920"/>
              <a:ext cx="299918" cy="1107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defTabSz="1016264">
                <a:spcBef>
                  <a:spcPts val="556"/>
                </a:spcBef>
              </a:pPr>
              <a:r>
                <a:rPr lang="en-GB" sz="600" kern="0" dirty="0">
                  <a:solidFill>
                    <a:schemeClr val="bg1"/>
                  </a:solidFill>
                  <a:latin typeface="Bosch Office Sans" pitchFamily="34" charset="0"/>
                </a:rPr>
                <a:t>VIN 3</a:t>
              </a:r>
              <a:endParaRPr lang="en-GB" sz="600" kern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Bosch Office Sans" pitchFamily="34" charset="0"/>
              </a:endParaRPr>
            </a:p>
          </p:txBody>
        </p:sp>
        <p:grpSp>
          <p:nvGrpSpPr>
            <p:cNvPr id="194" name="Gruppieren 193">
              <a:extLst>
                <a:ext uri="{FF2B5EF4-FFF2-40B4-BE49-F238E27FC236}">
                  <a16:creationId xmlns:a16="http://schemas.microsoft.com/office/drawing/2014/main" id="{2FE120D3-2377-F77C-86E9-2A8A9B26277C}"/>
                </a:ext>
              </a:extLst>
            </p:cNvPr>
            <p:cNvGrpSpPr/>
            <p:nvPr/>
          </p:nvGrpSpPr>
          <p:grpSpPr>
            <a:xfrm>
              <a:off x="5154914" y="4586373"/>
              <a:ext cx="168749" cy="69959"/>
              <a:chOff x="5411136" y="1616854"/>
              <a:chExt cx="168749" cy="69959"/>
            </a:xfrm>
          </p:grpSpPr>
          <p:sp>
            <p:nvSpPr>
              <p:cNvPr id="196" name="Flussdiagramm: Grenzstelle 195">
                <a:extLst>
                  <a:ext uri="{FF2B5EF4-FFF2-40B4-BE49-F238E27FC236}">
                    <a16:creationId xmlns:a16="http://schemas.microsoft.com/office/drawing/2014/main" id="{62894939-2EB3-05A2-8279-608195AD9CCD}"/>
                  </a:ext>
                </a:extLst>
              </p:cNvPr>
              <p:cNvSpPr/>
              <p:nvPr/>
            </p:nvSpPr>
            <p:spPr>
              <a:xfrm>
                <a:off x="5411136" y="1637567"/>
                <a:ext cx="108000" cy="49246"/>
              </a:xfrm>
              <a:prstGeom prst="flowChartTerminator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sp>
            <p:nvSpPr>
              <p:cNvPr id="197" name="Flussdiagramm: Grenzstelle 196">
                <a:extLst>
                  <a:ext uri="{FF2B5EF4-FFF2-40B4-BE49-F238E27FC236}">
                    <a16:creationId xmlns:a16="http://schemas.microsoft.com/office/drawing/2014/main" id="{C1AF4EEC-CBD7-D5BB-FEAF-D9DE6CF92114}"/>
                  </a:ext>
                </a:extLst>
              </p:cNvPr>
              <p:cNvSpPr/>
              <p:nvPr/>
            </p:nvSpPr>
            <p:spPr>
              <a:xfrm>
                <a:off x="5471885" y="1616854"/>
                <a:ext cx="108000" cy="49246"/>
              </a:xfrm>
              <a:prstGeom prst="flowChartTerminator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</p:grpSp>
        <p:cxnSp>
          <p:nvCxnSpPr>
            <p:cNvPr id="195" name="Gerader Verbinder 194">
              <a:extLst>
                <a:ext uri="{FF2B5EF4-FFF2-40B4-BE49-F238E27FC236}">
                  <a16:creationId xmlns:a16="http://schemas.microsoft.com/office/drawing/2014/main" id="{096F4709-CF5F-8B08-DF00-0BDB72670AB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089233" y="4602612"/>
              <a:ext cx="0" cy="54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2" name="Grafik 201">
            <a:extLst>
              <a:ext uri="{FF2B5EF4-FFF2-40B4-BE49-F238E27FC236}">
                <a16:creationId xmlns:a16="http://schemas.microsoft.com/office/drawing/2014/main" id="{1BF614A2-CBE0-0B77-CAA1-20F69CBA87C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173951" y="3257861"/>
            <a:ext cx="432572" cy="467096"/>
          </a:xfrm>
          <a:prstGeom prst="rect">
            <a:avLst/>
          </a:prstGeom>
        </p:spPr>
      </p:pic>
      <p:grpSp>
        <p:nvGrpSpPr>
          <p:cNvPr id="206" name="Gruppieren 205">
            <a:extLst>
              <a:ext uri="{FF2B5EF4-FFF2-40B4-BE49-F238E27FC236}">
                <a16:creationId xmlns:a16="http://schemas.microsoft.com/office/drawing/2014/main" id="{FE98573D-56A4-F169-8FFF-D5049A21D027}"/>
              </a:ext>
            </a:extLst>
          </p:cNvPr>
          <p:cNvGrpSpPr/>
          <p:nvPr/>
        </p:nvGrpSpPr>
        <p:grpSpPr>
          <a:xfrm>
            <a:off x="8654346" y="2749167"/>
            <a:ext cx="255385" cy="233999"/>
            <a:chOff x="8654346" y="2749167"/>
            <a:chExt cx="255385" cy="233999"/>
          </a:xfrm>
        </p:grpSpPr>
        <p:sp>
          <p:nvSpPr>
            <p:cNvPr id="204" name="Ellipse 203">
              <a:extLst>
                <a:ext uri="{FF2B5EF4-FFF2-40B4-BE49-F238E27FC236}">
                  <a16:creationId xmlns:a16="http://schemas.microsoft.com/office/drawing/2014/main" id="{789D28E9-F414-C58D-F541-66C3ECD1C224}"/>
                </a:ext>
              </a:extLst>
            </p:cNvPr>
            <p:cNvSpPr/>
            <p:nvPr/>
          </p:nvSpPr>
          <p:spPr>
            <a:xfrm>
              <a:off x="8677734" y="2749167"/>
              <a:ext cx="216000" cy="216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016264"/>
              <a:endParaRPr lang="de-DE" sz="800" kern="0" dirty="0">
                <a:solidFill>
                  <a:srgbClr val="000000"/>
                </a:solidFill>
                <a:latin typeface="Bosch Office Sans"/>
              </a:endParaRPr>
            </a:p>
          </p:txBody>
        </p:sp>
        <p:sp>
          <p:nvSpPr>
            <p:cNvPr id="205" name="Textfeld 204">
              <a:extLst>
                <a:ext uri="{FF2B5EF4-FFF2-40B4-BE49-F238E27FC236}">
                  <a16:creationId xmlns:a16="http://schemas.microsoft.com/office/drawing/2014/main" id="{4F95940D-24E4-BBDE-AE86-D1C417E16AC1}"/>
                </a:ext>
              </a:extLst>
            </p:cNvPr>
            <p:cNvSpPr txBox="1"/>
            <p:nvPr/>
          </p:nvSpPr>
          <p:spPr>
            <a:xfrm>
              <a:off x="8654346" y="2792709"/>
              <a:ext cx="255385" cy="19045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1016264">
                <a:spcBef>
                  <a:spcPts val="556"/>
                </a:spcBef>
              </a:pPr>
              <a:r>
                <a:rPr lang="en-GB" sz="800" kern="0" dirty="0">
                  <a:solidFill>
                    <a:schemeClr val="bg1"/>
                  </a:solidFill>
                  <a:latin typeface="Bosch Office Sans" pitchFamily="34" charset="0"/>
                </a:rPr>
                <a:t>1a</a:t>
              </a:r>
              <a:endParaRPr lang="en-GB" sz="800" kern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Bosch Office Sans" pitchFamily="34" charset="0"/>
              </a:endParaRPr>
            </a:p>
          </p:txBody>
        </p:sp>
      </p:grpSp>
      <p:grpSp>
        <p:nvGrpSpPr>
          <p:cNvPr id="207" name="Gruppieren 206">
            <a:extLst>
              <a:ext uri="{FF2B5EF4-FFF2-40B4-BE49-F238E27FC236}">
                <a16:creationId xmlns:a16="http://schemas.microsoft.com/office/drawing/2014/main" id="{713F0EA5-311D-73D9-90A6-63104B8DC930}"/>
              </a:ext>
            </a:extLst>
          </p:cNvPr>
          <p:cNvGrpSpPr/>
          <p:nvPr/>
        </p:nvGrpSpPr>
        <p:grpSpPr>
          <a:xfrm>
            <a:off x="8650962" y="3578902"/>
            <a:ext cx="255385" cy="233999"/>
            <a:chOff x="8654346" y="2749167"/>
            <a:chExt cx="255385" cy="233999"/>
          </a:xfrm>
        </p:grpSpPr>
        <p:sp>
          <p:nvSpPr>
            <p:cNvPr id="208" name="Ellipse 207">
              <a:extLst>
                <a:ext uri="{FF2B5EF4-FFF2-40B4-BE49-F238E27FC236}">
                  <a16:creationId xmlns:a16="http://schemas.microsoft.com/office/drawing/2014/main" id="{AF8AE346-96F8-2EB5-06DA-82C950B12715}"/>
                </a:ext>
              </a:extLst>
            </p:cNvPr>
            <p:cNvSpPr/>
            <p:nvPr/>
          </p:nvSpPr>
          <p:spPr>
            <a:xfrm>
              <a:off x="8677734" y="2749167"/>
              <a:ext cx="216000" cy="216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016264"/>
              <a:endParaRPr lang="de-DE" sz="800" kern="0" dirty="0">
                <a:solidFill>
                  <a:srgbClr val="000000"/>
                </a:solidFill>
                <a:latin typeface="Bosch Office Sans"/>
              </a:endParaRPr>
            </a:p>
          </p:txBody>
        </p:sp>
        <p:sp>
          <p:nvSpPr>
            <p:cNvPr id="209" name="Textfeld 208">
              <a:extLst>
                <a:ext uri="{FF2B5EF4-FFF2-40B4-BE49-F238E27FC236}">
                  <a16:creationId xmlns:a16="http://schemas.microsoft.com/office/drawing/2014/main" id="{FFA93EE6-5865-EBCA-B1B8-E3DB77DBF464}"/>
                </a:ext>
              </a:extLst>
            </p:cNvPr>
            <p:cNvSpPr txBox="1"/>
            <p:nvPr/>
          </p:nvSpPr>
          <p:spPr>
            <a:xfrm>
              <a:off x="8654346" y="2792709"/>
              <a:ext cx="255385" cy="19045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1016264">
                <a:spcBef>
                  <a:spcPts val="556"/>
                </a:spcBef>
              </a:pPr>
              <a:r>
                <a:rPr lang="en-GB" sz="800" kern="0" dirty="0">
                  <a:solidFill>
                    <a:schemeClr val="bg1"/>
                  </a:solidFill>
                  <a:latin typeface="Bosch Office Sans" pitchFamily="34" charset="0"/>
                </a:rPr>
                <a:t>1b</a:t>
              </a:r>
              <a:endParaRPr lang="en-GB" sz="800" kern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Bosch Office Sans" pitchFamily="34" charset="0"/>
              </a:endParaRPr>
            </a:p>
          </p:txBody>
        </p:sp>
      </p:grpSp>
      <p:grpSp>
        <p:nvGrpSpPr>
          <p:cNvPr id="210" name="Gruppieren 209">
            <a:extLst>
              <a:ext uri="{FF2B5EF4-FFF2-40B4-BE49-F238E27FC236}">
                <a16:creationId xmlns:a16="http://schemas.microsoft.com/office/drawing/2014/main" id="{813FFA27-D4E9-1991-E5FD-E1F1572D0368}"/>
              </a:ext>
            </a:extLst>
          </p:cNvPr>
          <p:cNvGrpSpPr/>
          <p:nvPr/>
        </p:nvGrpSpPr>
        <p:grpSpPr>
          <a:xfrm>
            <a:off x="6812010" y="3101381"/>
            <a:ext cx="255385" cy="233999"/>
            <a:chOff x="8654346" y="2749167"/>
            <a:chExt cx="255385" cy="233999"/>
          </a:xfrm>
        </p:grpSpPr>
        <p:sp>
          <p:nvSpPr>
            <p:cNvPr id="211" name="Ellipse 210">
              <a:extLst>
                <a:ext uri="{FF2B5EF4-FFF2-40B4-BE49-F238E27FC236}">
                  <a16:creationId xmlns:a16="http://schemas.microsoft.com/office/drawing/2014/main" id="{554B79D0-3604-FB73-47A2-7FF457902545}"/>
                </a:ext>
              </a:extLst>
            </p:cNvPr>
            <p:cNvSpPr/>
            <p:nvPr/>
          </p:nvSpPr>
          <p:spPr>
            <a:xfrm>
              <a:off x="8677734" y="2749167"/>
              <a:ext cx="216000" cy="216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016264"/>
              <a:endParaRPr lang="de-DE" sz="800" kern="0" dirty="0">
                <a:solidFill>
                  <a:srgbClr val="000000"/>
                </a:solidFill>
                <a:latin typeface="Bosch Office Sans"/>
              </a:endParaRPr>
            </a:p>
          </p:txBody>
        </p:sp>
        <p:sp>
          <p:nvSpPr>
            <p:cNvPr id="212" name="Textfeld 211">
              <a:extLst>
                <a:ext uri="{FF2B5EF4-FFF2-40B4-BE49-F238E27FC236}">
                  <a16:creationId xmlns:a16="http://schemas.microsoft.com/office/drawing/2014/main" id="{8E2B2D2F-52B6-E713-2658-6C00940B0093}"/>
                </a:ext>
              </a:extLst>
            </p:cNvPr>
            <p:cNvSpPr txBox="1"/>
            <p:nvPr/>
          </p:nvSpPr>
          <p:spPr>
            <a:xfrm>
              <a:off x="8654346" y="2792709"/>
              <a:ext cx="255385" cy="19045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1016264">
                <a:spcBef>
                  <a:spcPts val="556"/>
                </a:spcBef>
              </a:pPr>
              <a:r>
                <a:rPr lang="en-GB" sz="800" kern="0" dirty="0">
                  <a:solidFill>
                    <a:schemeClr val="bg1"/>
                  </a:solidFill>
                  <a:latin typeface="Bosch Office Sans" pitchFamily="34" charset="0"/>
                </a:rPr>
                <a:t>2</a:t>
              </a:r>
              <a:endParaRPr lang="en-GB" sz="800" kern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Bosch Office Sans" pitchFamily="34" charset="0"/>
              </a:endParaRPr>
            </a:p>
          </p:txBody>
        </p:sp>
      </p:grpSp>
      <p:grpSp>
        <p:nvGrpSpPr>
          <p:cNvPr id="213" name="Gruppieren 212">
            <a:extLst>
              <a:ext uri="{FF2B5EF4-FFF2-40B4-BE49-F238E27FC236}">
                <a16:creationId xmlns:a16="http://schemas.microsoft.com/office/drawing/2014/main" id="{86509E0D-3958-863B-A6B3-AAF9A1D6876B}"/>
              </a:ext>
            </a:extLst>
          </p:cNvPr>
          <p:cNvGrpSpPr/>
          <p:nvPr/>
        </p:nvGrpSpPr>
        <p:grpSpPr>
          <a:xfrm>
            <a:off x="5941637" y="3226689"/>
            <a:ext cx="255385" cy="227226"/>
            <a:chOff x="8661119" y="2749167"/>
            <a:chExt cx="255385" cy="227226"/>
          </a:xfrm>
        </p:grpSpPr>
        <p:sp>
          <p:nvSpPr>
            <p:cNvPr id="214" name="Ellipse 213">
              <a:extLst>
                <a:ext uri="{FF2B5EF4-FFF2-40B4-BE49-F238E27FC236}">
                  <a16:creationId xmlns:a16="http://schemas.microsoft.com/office/drawing/2014/main" id="{6980831C-09E4-9E31-C725-883AF9BB6541}"/>
                </a:ext>
              </a:extLst>
            </p:cNvPr>
            <p:cNvSpPr/>
            <p:nvPr/>
          </p:nvSpPr>
          <p:spPr>
            <a:xfrm>
              <a:off x="8677734" y="2749167"/>
              <a:ext cx="216000" cy="216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016264"/>
              <a:endParaRPr lang="de-DE" sz="800" kern="0" dirty="0">
                <a:solidFill>
                  <a:srgbClr val="000000"/>
                </a:solidFill>
                <a:latin typeface="Bosch Office Sans"/>
              </a:endParaRPr>
            </a:p>
          </p:txBody>
        </p:sp>
        <p:sp>
          <p:nvSpPr>
            <p:cNvPr id="215" name="Textfeld 214">
              <a:extLst>
                <a:ext uri="{FF2B5EF4-FFF2-40B4-BE49-F238E27FC236}">
                  <a16:creationId xmlns:a16="http://schemas.microsoft.com/office/drawing/2014/main" id="{31BD0837-F8B7-8C80-4E2B-83E93CDEE182}"/>
                </a:ext>
              </a:extLst>
            </p:cNvPr>
            <p:cNvSpPr txBox="1"/>
            <p:nvPr/>
          </p:nvSpPr>
          <p:spPr>
            <a:xfrm>
              <a:off x="8661119" y="2785936"/>
              <a:ext cx="255385" cy="19045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1016264">
                <a:spcBef>
                  <a:spcPts val="556"/>
                </a:spcBef>
              </a:pPr>
              <a:r>
                <a:rPr lang="en-GB" sz="800" kern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latin typeface="Bosch Office Sans" pitchFamily="34" charset="0"/>
                </a:rPr>
                <a:t>3</a:t>
              </a:r>
            </a:p>
          </p:txBody>
        </p:sp>
      </p:grpSp>
      <p:grpSp>
        <p:nvGrpSpPr>
          <p:cNvPr id="216" name="Gruppieren 215">
            <a:extLst>
              <a:ext uri="{FF2B5EF4-FFF2-40B4-BE49-F238E27FC236}">
                <a16:creationId xmlns:a16="http://schemas.microsoft.com/office/drawing/2014/main" id="{F840D4E2-0FD7-71FE-4773-7A0B92FA12C2}"/>
              </a:ext>
            </a:extLst>
          </p:cNvPr>
          <p:cNvGrpSpPr/>
          <p:nvPr/>
        </p:nvGrpSpPr>
        <p:grpSpPr>
          <a:xfrm>
            <a:off x="4766465" y="3832899"/>
            <a:ext cx="255385" cy="240772"/>
            <a:chOff x="8654346" y="2749167"/>
            <a:chExt cx="255385" cy="240772"/>
          </a:xfrm>
        </p:grpSpPr>
        <p:sp>
          <p:nvSpPr>
            <p:cNvPr id="217" name="Ellipse 216">
              <a:extLst>
                <a:ext uri="{FF2B5EF4-FFF2-40B4-BE49-F238E27FC236}">
                  <a16:creationId xmlns:a16="http://schemas.microsoft.com/office/drawing/2014/main" id="{BB446255-75C9-8101-596E-0F8EDC2C262B}"/>
                </a:ext>
              </a:extLst>
            </p:cNvPr>
            <p:cNvSpPr/>
            <p:nvPr/>
          </p:nvSpPr>
          <p:spPr>
            <a:xfrm>
              <a:off x="8677734" y="2749167"/>
              <a:ext cx="216000" cy="216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016264"/>
              <a:endParaRPr lang="de-DE" sz="800" kern="0" dirty="0">
                <a:solidFill>
                  <a:srgbClr val="000000"/>
                </a:solidFill>
                <a:latin typeface="Bosch Office Sans"/>
              </a:endParaRPr>
            </a:p>
          </p:txBody>
        </p:sp>
        <p:sp>
          <p:nvSpPr>
            <p:cNvPr id="218" name="Textfeld 217">
              <a:extLst>
                <a:ext uri="{FF2B5EF4-FFF2-40B4-BE49-F238E27FC236}">
                  <a16:creationId xmlns:a16="http://schemas.microsoft.com/office/drawing/2014/main" id="{E48927F7-6A85-06BD-69D0-9128C13A672E}"/>
                </a:ext>
              </a:extLst>
            </p:cNvPr>
            <p:cNvSpPr txBox="1"/>
            <p:nvPr/>
          </p:nvSpPr>
          <p:spPr>
            <a:xfrm>
              <a:off x="8654346" y="2799482"/>
              <a:ext cx="255385" cy="19045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1016264">
                <a:spcBef>
                  <a:spcPts val="556"/>
                </a:spcBef>
              </a:pPr>
              <a:r>
                <a:rPr lang="en-GB" sz="800" kern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latin typeface="Bosch Office Sans" pitchFamily="34" charset="0"/>
                </a:rPr>
                <a:t>4</a:t>
              </a:r>
            </a:p>
          </p:txBody>
        </p:sp>
      </p:grpSp>
      <p:grpSp>
        <p:nvGrpSpPr>
          <p:cNvPr id="219" name="Gruppieren 218">
            <a:extLst>
              <a:ext uri="{FF2B5EF4-FFF2-40B4-BE49-F238E27FC236}">
                <a16:creationId xmlns:a16="http://schemas.microsoft.com/office/drawing/2014/main" id="{7F2419B0-6D05-3E36-19B3-2D4C36F84582}"/>
              </a:ext>
            </a:extLst>
          </p:cNvPr>
          <p:cNvGrpSpPr/>
          <p:nvPr/>
        </p:nvGrpSpPr>
        <p:grpSpPr>
          <a:xfrm>
            <a:off x="5941635" y="3809196"/>
            <a:ext cx="255385" cy="233999"/>
            <a:chOff x="8661119" y="2749167"/>
            <a:chExt cx="255385" cy="233999"/>
          </a:xfrm>
        </p:grpSpPr>
        <p:sp>
          <p:nvSpPr>
            <p:cNvPr id="220" name="Ellipse 219">
              <a:extLst>
                <a:ext uri="{FF2B5EF4-FFF2-40B4-BE49-F238E27FC236}">
                  <a16:creationId xmlns:a16="http://schemas.microsoft.com/office/drawing/2014/main" id="{8961A5DF-9144-C4F7-855B-B611165EF453}"/>
                </a:ext>
              </a:extLst>
            </p:cNvPr>
            <p:cNvSpPr/>
            <p:nvPr/>
          </p:nvSpPr>
          <p:spPr>
            <a:xfrm>
              <a:off x="8677734" y="2749167"/>
              <a:ext cx="216000" cy="216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016264"/>
              <a:endParaRPr lang="de-DE" sz="800" kern="0" dirty="0">
                <a:solidFill>
                  <a:srgbClr val="000000"/>
                </a:solidFill>
                <a:latin typeface="Bosch Office Sans"/>
              </a:endParaRPr>
            </a:p>
          </p:txBody>
        </p:sp>
        <p:sp>
          <p:nvSpPr>
            <p:cNvPr id="221" name="Textfeld 220">
              <a:extLst>
                <a:ext uri="{FF2B5EF4-FFF2-40B4-BE49-F238E27FC236}">
                  <a16:creationId xmlns:a16="http://schemas.microsoft.com/office/drawing/2014/main" id="{50B173F2-110D-BCB9-1228-C36A7F24025B}"/>
                </a:ext>
              </a:extLst>
            </p:cNvPr>
            <p:cNvSpPr txBox="1"/>
            <p:nvPr/>
          </p:nvSpPr>
          <p:spPr>
            <a:xfrm>
              <a:off x="8661119" y="2792709"/>
              <a:ext cx="255385" cy="19045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1016264">
                <a:spcBef>
                  <a:spcPts val="556"/>
                </a:spcBef>
              </a:pPr>
              <a:r>
                <a:rPr lang="en-GB" sz="800" kern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latin typeface="Bosch Office Sans" pitchFamily="34" charset="0"/>
                </a:rPr>
                <a:t>5</a:t>
              </a:r>
            </a:p>
          </p:txBody>
        </p:sp>
      </p:grpSp>
      <p:grpSp>
        <p:nvGrpSpPr>
          <p:cNvPr id="222" name="Gruppieren 221">
            <a:extLst>
              <a:ext uri="{FF2B5EF4-FFF2-40B4-BE49-F238E27FC236}">
                <a16:creationId xmlns:a16="http://schemas.microsoft.com/office/drawing/2014/main" id="{DB9B3A90-81AC-8227-A02E-8729FF5C87F7}"/>
              </a:ext>
            </a:extLst>
          </p:cNvPr>
          <p:cNvGrpSpPr/>
          <p:nvPr/>
        </p:nvGrpSpPr>
        <p:grpSpPr>
          <a:xfrm>
            <a:off x="6344645" y="4205437"/>
            <a:ext cx="255385" cy="233999"/>
            <a:chOff x="8661119" y="2749167"/>
            <a:chExt cx="255385" cy="233999"/>
          </a:xfrm>
        </p:grpSpPr>
        <p:sp>
          <p:nvSpPr>
            <p:cNvPr id="223" name="Ellipse 222">
              <a:extLst>
                <a:ext uri="{FF2B5EF4-FFF2-40B4-BE49-F238E27FC236}">
                  <a16:creationId xmlns:a16="http://schemas.microsoft.com/office/drawing/2014/main" id="{C304A30E-0391-FC0D-9A89-70D6133AF51D}"/>
                </a:ext>
              </a:extLst>
            </p:cNvPr>
            <p:cNvSpPr/>
            <p:nvPr/>
          </p:nvSpPr>
          <p:spPr>
            <a:xfrm>
              <a:off x="8677734" y="2749167"/>
              <a:ext cx="216000" cy="216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016264"/>
              <a:endParaRPr lang="de-DE" sz="800" kern="0" dirty="0">
                <a:solidFill>
                  <a:srgbClr val="000000"/>
                </a:solidFill>
                <a:latin typeface="Bosch Office Sans"/>
              </a:endParaRPr>
            </a:p>
          </p:txBody>
        </p:sp>
        <p:sp>
          <p:nvSpPr>
            <p:cNvPr id="224" name="Textfeld 223">
              <a:extLst>
                <a:ext uri="{FF2B5EF4-FFF2-40B4-BE49-F238E27FC236}">
                  <a16:creationId xmlns:a16="http://schemas.microsoft.com/office/drawing/2014/main" id="{C0F45B96-9DB8-4ADF-ADC9-36384BDB7DF9}"/>
                </a:ext>
              </a:extLst>
            </p:cNvPr>
            <p:cNvSpPr txBox="1"/>
            <p:nvPr/>
          </p:nvSpPr>
          <p:spPr>
            <a:xfrm>
              <a:off x="8661119" y="2792709"/>
              <a:ext cx="255385" cy="19045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1016264">
                <a:spcBef>
                  <a:spcPts val="556"/>
                </a:spcBef>
              </a:pPr>
              <a:r>
                <a:rPr lang="en-GB" sz="800" kern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latin typeface="Bosch Office Sans" pitchFamily="34" charset="0"/>
                </a:rPr>
                <a:t>6</a:t>
              </a:r>
            </a:p>
          </p:txBody>
        </p:sp>
      </p:grpSp>
      <p:grpSp>
        <p:nvGrpSpPr>
          <p:cNvPr id="225" name="Gruppieren 224">
            <a:extLst>
              <a:ext uri="{FF2B5EF4-FFF2-40B4-BE49-F238E27FC236}">
                <a16:creationId xmlns:a16="http://schemas.microsoft.com/office/drawing/2014/main" id="{02570CBD-FEAA-46A6-10F6-F16DC053B866}"/>
              </a:ext>
            </a:extLst>
          </p:cNvPr>
          <p:cNvGrpSpPr/>
          <p:nvPr/>
        </p:nvGrpSpPr>
        <p:grpSpPr>
          <a:xfrm>
            <a:off x="4194122" y="3721141"/>
            <a:ext cx="255385" cy="240772"/>
            <a:chOff x="8654346" y="2749167"/>
            <a:chExt cx="255385" cy="240772"/>
          </a:xfrm>
        </p:grpSpPr>
        <p:sp>
          <p:nvSpPr>
            <p:cNvPr id="226" name="Ellipse 225">
              <a:extLst>
                <a:ext uri="{FF2B5EF4-FFF2-40B4-BE49-F238E27FC236}">
                  <a16:creationId xmlns:a16="http://schemas.microsoft.com/office/drawing/2014/main" id="{E55FFAEA-28BD-3314-8E76-E7F5AAF15BE3}"/>
                </a:ext>
              </a:extLst>
            </p:cNvPr>
            <p:cNvSpPr/>
            <p:nvPr/>
          </p:nvSpPr>
          <p:spPr>
            <a:xfrm>
              <a:off x="8677734" y="2749167"/>
              <a:ext cx="216000" cy="216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016264"/>
              <a:endParaRPr lang="de-DE" sz="800" kern="0" dirty="0">
                <a:solidFill>
                  <a:srgbClr val="000000"/>
                </a:solidFill>
                <a:latin typeface="Bosch Office Sans"/>
              </a:endParaRPr>
            </a:p>
          </p:txBody>
        </p:sp>
        <p:sp>
          <p:nvSpPr>
            <p:cNvPr id="227" name="Textfeld 226">
              <a:extLst>
                <a:ext uri="{FF2B5EF4-FFF2-40B4-BE49-F238E27FC236}">
                  <a16:creationId xmlns:a16="http://schemas.microsoft.com/office/drawing/2014/main" id="{5E5CCA43-3E95-BAE2-8F29-0B67DD90BA1C}"/>
                </a:ext>
              </a:extLst>
            </p:cNvPr>
            <p:cNvSpPr txBox="1"/>
            <p:nvPr/>
          </p:nvSpPr>
          <p:spPr>
            <a:xfrm>
              <a:off x="8654346" y="2799482"/>
              <a:ext cx="255385" cy="19045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1016264">
                <a:spcBef>
                  <a:spcPts val="556"/>
                </a:spcBef>
              </a:pPr>
              <a:r>
                <a:rPr lang="en-GB" sz="800" kern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latin typeface="Bosch Office Sans" pitchFamily="34" charset="0"/>
                </a:rPr>
                <a:t>7</a:t>
              </a:r>
            </a:p>
          </p:txBody>
        </p:sp>
      </p:grpSp>
      <p:grpSp>
        <p:nvGrpSpPr>
          <p:cNvPr id="228" name="Gruppieren 227">
            <a:extLst>
              <a:ext uri="{FF2B5EF4-FFF2-40B4-BE49-F238E27FC236}">
                <a16:creationId xmlns:a16="http://schemas.microsoft.com/office/drawing/2014/main" id="{2DFE957C-6A19-7E3A-A42B-6264C6020707}"/>
              </a:ext>
            </a:extLst>
          </p:cNvPr>
          <p:cNvGrpSpPr/>
          <p:nvPr/>
        </p:nvGrpSpPr>
        <p:grpSpPr>
          <a:xfrm>
            <a:off x="3906251" y="4212210"/>
            <a:ext cx="255385" cy="240772"/>
            <a:chOff x="8654346" y="2749167"/>
            <a:chExt cx="255385" cy="240772"/>
          </a:xfrm>
        </p:grpSpPr>
        <p:sp>
          <p:nvSpPr>
            <p:cNvPr id="229" name="Ellipse 228">
              <a:extLst>
                <a:ext uri="{FF2B5EF4-FFF2-40B4-BE49-F238E27FC236}">
                  <a16:creationId xmlns:a16="http://schemas.microsoft.com/office/drawing/2014/main" id="{C37AAE2A-5543-04DF-B41B-E0A9519C6BCB}"/>
                </a:ext>
              </a:extLst>
            </p:cNvPr>
            <p:cNvSpPr/>
            <p:nvPr/>
          </p:nvSpPr>
          <p:spPr>
            <a:xfrm>
              <a:off x="8677734" y="2749167"/>
              <a:ext cx="216000" cy="216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016264"/>
              <a:endParaRPr lang="de-DE" sz="800" kern="0" dirty="0">
                <a:solidFill>
                  <a:srgbClr val="000000"/>
                </a:solidFill>
                <a:latin typeface="Bosch Office Sans"/>
              </a:endParaRPr>
            </a:p>
          </p:txBody>
        </p:sp>
        <p:sp>
          <p:nvSpPr>
            <p:cNvPr id="230" name="Textfeld 229">
              <a:extLst>
                <a:ext uri="{FF2B5EF4-FFF2-40B4-BE49-F238E27FC236}">
                  <a16:creationId xmlns:a16="http://schemas.microsoft.com/office/drawing/2014/main" id="{517B1D07-F8D1-B9A7-FBBE-A7DDE44D33DC}"/>
                </a:ext>
              </a:extLst>
            </p:cNvPr>
            <p:cNvSpPr txBox="1"/>
            <p:nvPr/>
          </p:nvSpPr>
          <p:spPr>
            <a:xfrm>
              <a:off x="8654346" y="2799482"/>
              <a:ext cx="255385" cy="19045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1016264">
                <a:spcBef>
                  <a:spcPts val="556"/>
                </a:spcBef>
              </a:pPr>
              <a:r>
                <a:rPr lang="en-GB" sz="800" kern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latin typeface="Bosch Office Sans" pitchFamily="34" charset="0"/>
                </a:rPr>
                <a:t>8</a:t>
              </a:r>
            </a:p>
          </p:txBody>
        </p:sp>
      </p:grpSp>
      <p:grpSp>
        <p:nvGrpSpPr>
          <p:cNvPr id="231" name="Gruppieren 230">
            <a:extLst>
              <a:ext uri="{FF2B5EF4-FFF2-40B4-BE49-F238E27FC236}">
                <a16:creationId xmlns:a16="http://schemas.microsoft.com/office/drawing/2014/main" id="{64B43239-562B-0846-A47A-70B56FFC462E}"/>
              </a:ext>
            </a:extLst>
          </p:cNvPr>
          <p:cNvGrpSpPr/>
          <p:nvPr/>
        </p:nvGrpSpPr>
        <p:grpSpPr>
          <a:xfrm>
            <a:off x="4593744" y="5224825"/>
            <a:ext cx="255385" cy="240772"/>
            <a:chOff x="8654346" y="2749167"/>
            <a:chExt cx="255385" cy="240772"/>
          </a:xfrm>
        </p:grpSpPr>
        <p:sp>
          <p:nvSpPr>
            <p:cNvPr id="232" name="Ellipse 231">
              <a:extLst>
                <a:ext uri="{FF2B5EF4-FFF2-40B4-BE49-F238E27FC236}">
                  <a16:creationId xmlns:a16="http://schemas.microsoft.com/office/drawing/2014/main" id="{B832840A-7202-0837-CCB1-6F6B61AFB11E}"/>
                </a:ext>
              </a:extLst>
            </p:cNvPr>
            <p:cNvSpPr/>
            <p:nvPr/>
          </p:nvSpPr>
          <p:spPr>
            <a:xfrm>
              <a:off x="8677734" y="2749167"/>
              <a:ext cx="216000" cy="216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016264"/>
              <a:endParaRPr lang="de-DE" sz="800" kern="0" dirty="0">
                <a:solidFill>
                  <a:srgbClr val="000000"/>
                </a:solidFill>
                <a:latin typeface="Bosch Office Sans"/>
              </a:endParaRPr>
            </a:p>
          </p:txBody>
        </p:sp>
        <p:sp>
          <p:nvSpPr>
            <p:cNvPr id="233" name="Textfeld 232">
              <a:extLst>
                <a:ext uri="{FF2B5EF4-FFF2-40B4-BE49-F238E27FC236}">
                  <a16:creationId xmlns:a16="http://schemas.microsoft.com/office/drawing/2014/main" id="{43DBA611-7C02-696A-F14F-48D59655A8B7}"/>
                </a:ext>
              </a:extLst>
            </p:cNvPr>
            <p:cNvSpPr txBox="1"/>
            <p:nvPr/>
          </p:nvSpPr>
          <p:spPr>
            <a:xfrm>
              <a:off x="8654346" y="2799482"/>
              <a:ext cx="255385" cy="19045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1016264">
                <a:spcBef>
                  <a:spcPts val="556"/>
                </a:spcBef>
              </a:pPr>
              <a:r>
                <a:rPr lang="en-GB" sz="800" kern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latin typeface="Bosch Office Sans" pitchFamily="34" charset="0"/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9047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Breitbild</PresentationFormat>
  <Paragraphs>45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Bosch Office Sans</vt:lpstr>
      <vt:lpstr>Office</vt:lpstr>
      <vt:lpstr>KIT Traceability Adoption View Grafik DT qualityTask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Stolz Corina (BCI/PAS-EAP)</dc:creator>
  <cp:lastModifiedBy>Stolz Corina (BCI/PAS-EAP)</cp:lastModifiedBy>
  <cp:revision>1</cp:revision>
  <dcterms:created xsi:type="dcterms:W3CDTF">2025-08-01T07:30:27Z</dcterms:created>
  <dcterms:modified xsi:type="dcterms:W3CDTF">2025-08-01T07:31:23Z</dcterms:modified>
</cp:coreProperties>
</file>