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</p:sldMasterIdLst>
  <p:notesMasterIdLst>
    <p:notesMasterId r:id="rId6"/>
  </p:notesMasterIdLst>
  <p:handoutMasterIdLst>
    <p:handoutMasterId r:id="rId7"/>
  </p:handoutMasterIdLst>
  <p:sldIdLst>
    <p:sldId id="2147474746" r:id="rId5"/>
  </p:sldIdLst>
  <p:sldSz cx="12192000" cy="6858000"/>
  <p:notesSz cx="6797675" cy="9926638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5" userDrawn="1">
          <p15:clr>
            <a:srgbClr val="A4A3A4"/>
          </p15:clr>
        </p15:guide>
        <p15:guide id="2" pos="4087" userDrawn="1">
          <p15:clr>
            <a:srgbClr val="A4A3A4"/>
          </p15:clr>
        </p15:guide>
        <p15:guide id="3" pos="5418" userDrawn="1">
          <p15:clr>
            <a:srgbClr val="A4A3A4"/>
          </p15:clr>
        </p15:guide>
        <p15:guide id="4" pos="54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pos="342" userDrawn="1">
          <p15:clr>
            <a:srgbClr val="A4A3A4"/>
          </p15:clr>
        </p15:guide>
        <p15:guide id="7" pos="5142" userDrawn="1">
          <p15:clr>
            <a:srgbClr val="A4A3A4"/>
          </p15:clr>
        </p15:guide>
        <p15:guide id="8" orient="horz" pos="1097" userDrawn="1">
          <p15:clr>
            <a:srgbClr val="A4A3A4"/>
          </p15:clr>
        </p15:guide>
        <p15:guide id="9" orient="horz" pos="750" userDrawn="1">
          <p15:clr>
            <a:srgbClr val="A4A3A4"/>
          </p15:clr>
        </p15:guide>
        <p15:guide id="10" orient="horz" pos="2976" userDrawn="1">
          <p15:clr>
            <a:srgbClr val="A4A3A4"/>
          </p15:clr>
        </p15:guide>
        <p15:guide id="11" pos="2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14AF42-54B0-E0FA-71FE-BAF5F6400FCD}" name="Marina Schröppel" initials="MS" userId="S::Marina.Schroeppel@k16.de::d8d2b0b3-9ab6-48a8-a482-cc98a9fc6c13" providerId="AD"/>
  <p188:author id="{E5874C99-5CC8-9C30-9BAB-8F46DFF85EE9}" name="Maximilian Ong" initials="MO" userId="S::maximilian.ong@catena-x.net::952896e6-d716-442e-b801-25bf2f9c243d" providerId="AD"/>
  <p188:author id="{130442BB-6FD2-CAC1-4E9F-E68B19DB8258}" name="Gerbig Felix, FG-231" initials="GF" userId="S::felix.gerbig_bmw.de#ext#@bcgcatenax.onmicrosoft.com::32457ab3-69b4-4480-81e3-cb74a6360a6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82D"/>
    <a:srgbClr val="D91E18"/>
    <a:srgbClr val="E6A327"/>
    <a:srgbClr val="BF7100"/>
    <a:srgbClr val="DD8200"/>
    <a:srgbClr val="FFA600"/>
    <a:srgbClr val="617000"/>
    <a:srgbClr val="FF0066"/>
    <a:srgbClr val="A8BB37"/>
    <a:srgbClr val="B3C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721" autoAdjust="0"/>
  </p:normalViewPr>
  <p:slideViewPr>
    <p:cSldViewPr snapToGrid="0">
      <p:cViewPr varScale="1">
        <p:scale>
          <a:sx n="70" d="100"/>
          <a:sy n="70" d="100"/>
        </p:scale>
        <p:origin x="1087" y="38"/>
      </p:cViewPr>
      <p:guideLst>
        <p:guide orient="horz" pos="1445"/>
        <p:guide pos="4087"/>
        <p:guide pos="5418"/>
        <p:guide pos="54"/>
        <p:guide orient="horz" pos="2614"/>
        <p:guide pos="342"/>
        <p:guide pos="5142"/>
        <p:guide orient="horz" pos="1097"/>
        <p:guide orient="horz" pos="750"/>
        <p:guide orient="horz" pos="2976"/>
        <p:guide pos="26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21.12.2023</a:t>
            </a:fld>
            <a:endParaRPr lang="de-DE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3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018AD1-5638-4ECE-81A6-9F9246CC9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1"/>
            <a:ext cx="5356148" cy="43481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3"/>
            <a:ext cx="5364163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3950" y="2024063"/>
            <a:ext cx="5364163" cy="43576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902" y="2024063"/>
            <a:ext cx="5356148" cy="4357687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0D4CC3-6244-4AC9-8B97-E329AEBD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902" y="2031437"/>
            <a:ext cx="5356149" cy="4350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1965" y="2024064"/>
            <a:ext cx="5356148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8" y="2024064"/>
            <a:ext cx="10944225" cy="4350314"/>
          </a:xfrm>
          <a:prstGeom prst="roundRect">
            <a:avLst>
              <a:gd name="adj" fmla="val 424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orm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2" cy="43529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8D969C04-2A7D-4B5D-AA43-C5B3C1913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orm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5F89038-47B3-4BF1-8E3B-A03D7A4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2" name="Catena-X Logo">
            <a:extLst>
              <a:ext uri="{FF2B5EF4-FFF2-40B4-BE49-F238E27FC236}">
                <a16:creationId xmlns:a16="http://schemas.microsoft.com/office/drawing/2014/main" id="{34D07AF1-C6DC-4B65-9F07-4114D5880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+ Text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65FC0C-B02C-46B0-A487-DCEC9CD95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88" y="2024064"/>
            <a:ext cx="10944225" cy="1948581"/>
          </a:xfrm>
          <a:prstGeom prst="roundRect">
            <a:avLst>
              <a:gd name="adj" fmla="val 4248"/>
            </a:avLst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9BF8B-51C5-40DB-936E-C64CAA5E59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825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20F6B05-F6C7-4017-93C6-43B992F375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1888" y="4226218"/>
            <a:ext cx="5356225" cy="21555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2" y="744584"/>
            <a:ext cx="11209814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471" y="5628414"/>
            <a:ext cx="5016500" cy="66068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de-DE" dirty="0"/>
            </a:lvl2pPr>
          </a:lstStyle>
          <a:p>
            <a:pPr lvl="0"/>
            <a:r>
              <a:rPr lang="de-DE"/>
              <a:t>Email, etc.</a:t>
            </a:r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A4ACFE-6BD4-4203-93F5-2BC6BB8843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855" y="5245285"/>
            <a:ext cx="5016500" cy="30749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cap="all" baseline="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/>
            </a:lvl2pPr>
          </a:lstStyle>
          <a:p>
            <a:pPr lvl="0"/>
            <a:r>
              <a:rPr lang="de-DE"/>
              <a:t>NAME NAME</a:t>
            </a:r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A98B87-0FEB-4DF1-97BA-85E6AD1B0A9B}"/>
              </a:ext>
            </a:extLst>
          </p:cNvPr>
          <p:cNvGrpSpPr/>
          <p:nvPr userDrawn="1"/>
        </p:nvGrpSpPr>
        <p:grpSpPr>
          <a:xfrm>
            <a:off x="489218" y="2734881"/>
            <a:ext cx="1953637" cy="2040357"/>
            <a:chOff x="3200612" y="2798956"/>
            <a:chExt cx="1953637" cy="2040357"/>
          </a:xfrm>
        </p:grpSpPr>
        <p:pic>
          <p:nvPicPr>
            <p:cNvPr id="11" name="Grafik 4">
              <a:extLst>
                <a:ext uri="{FF2B5EF4-FFF2-40B4-BE49-F238E27FC236}">
                  <a16:creationId xmlns:a16="http://schemas.microsoft.com/office/drawing/2014/main" id="{99B1C588-287E-46C3-81EA-E9E3824E5F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 l="6679" t="6603" r="7084" b="7000"/>
            <a:stretch/>
          </p:blipFill>
          <p:spPr>
            <a:xfrm>
              <a:off x="3335056" y="2798956"/>
              <a:ext cx="1684750" cy="168788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3EF4E3-A9DE-4DF9-83B2-C54C7908073A}"/>
                </a:ext>
              </a:extLst>
            </p:cNvPr>
            <p:cNvSpPr txBox="1"/>
            <p:nvPr userDrawn="1"/>
          </p:nvSpPr>
          <p:spPr>
            <a:xfrm>
              <a:off x="3200612" y="4531816"/>
              <a:ext cx="1953637" cy="30749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1pPr>
              <a:lvl2pPr marL="182563" indent="-182563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70000"/>
                <a:buFont typeface="Wingdings" panose="05000000000000000000" pitchFamily="2" charset="2"/>
                <a:buChar char="§"/>
                <a:defRPr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2pPr>
              <a:lvl3pPr marL="358775" indent="-176213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Font typeface="Verdana" panose="020B0604030504040204" pitchFamily="34" charset="0"/>
                <a:buChar char="–"/>
                <a:defRPr sz="1600">
                  <a:solidFill>
                    <a:schemeClr val="tx2"/>
                  </a:solidFill>
                  <a:latin typeface="Manrope Light" pitchFamily="2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>
                  <a:latin typeface="Manrope Light" pitchFamily="2" charset="0"/>
                  <a:cs typeface="Arial" panose="020B0604020202020204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 algn="ctr"/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www.catena-x.net</a:t>
              </a:r>
            </a:p>
          </p:txBody>
        </p:sp>
      </p:grp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2" y="6492876"/>
            <a:ext cx="5464097" cy="3296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</p:spTree>
    <p:extLst>
      <p:ext uri="{BB962C8B-B14F-4D97-AF65-F5344CB8AC3E}">
        <p14:creationId xmlns:p14="http://schemas.microsoft.com/office/powerpoint/2010/main" val="820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ußzeilenplatzhalter 8">
            <a:extLst>
              <a:ext uri="{FF2B5EF4-FFF2-40B4-BE49-F238E27FC236}">
                <a16:creationId xmlns:a16="http://schemas.microsoft.com/office/drawing/2014/main" id="{9E0F943D-E61B-4468-BDC2-36AC9A1ED4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1902" y="6492876"/>
            <a:ext cx="5464097" cy="32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</p:spTree>
    <p:extLst>
      <p:ext uri="{BB962C8B-B14F-4D97-AF65-F5344CB8AC3E}">
        <p14:creationId xmlns:p14="http://schemas.microsoft.com/office/powerpoint/2010/main" val="29840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49395" y="837312"/>
            <a:ext cx="8857153" cy="431900"/>
          </a:xfrm>
        </p:spPr>
        <p:txBody>
          <a:bodyPr tIns="36000">
            <a:noAutofit/>
          </a:bodyPr>
          <a:lstStyle>
            <a:lvl1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2pPr>
            <a:lvl3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3pPr>
            <a:lvl4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4pPr>
            <a:lvl5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5pPr>
            <a:lvl6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6pPr>
            <a:lvl7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7pPr>
            <a:lvl8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 smtClean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8pPr>
            <a:lvl9pPr marL="0" indent="0" algn="l" defTabSz="1088284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de-DE" sz="2000" kern="1200" dirty="0">
                <a:solidFill>
                  <a:srgbClr val="A0A0A0"/>
                </a:solidFill>
                <a:latin typeface="Imago Pro Light" panose="02000503050000020004" pitchFamily="2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217"/>
            <a:fld id="{6737C4E7-2F7A-4C40-8110-7D13CF9BE4FF}" type="slidenum">
              <a:rPr lang="tr-TR" smtClean="0"/>
              <a:pPr defTabSz="914217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7708CC-AA0F-4248-A47A-94FD60FA4F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2" y="2016604"/>
            <a:ext cx="3596640" cy="84124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6"/>
            <a:ext cx="11209814" cy="423755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89B59B-864F-4084-9AC7-CBF12FCAC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1073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131F1E27-AAD6-4EA1-A20C-D3E72710A26B}"/>
              </a:ext>
            </a:extLst>
          </p:cNvPr>
          <p:cNvSpPr txBox="1">
            <a:spLocks/>
          </p:cNvSpPr>
          <p:nvPr userDrawn="1"/>
        </p:nvSpPr>
        <p:spPr>
          <a:xfrm>
            <a:off x="6195754" y="4070721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B65C1FA-BA8B-40B0-8307-6535549A09E6}"/>
              </a:ext>
            </a:extLst>
          </p:cNvPr>
          <p:cNvSpPr txBox="1">
            <a:spLocks/>
          </p:cNvSpPr>
          <p:nvPr userDrawn="1"/>
        </p:nvSpPr>
        <p:spPr>
          <a:xfrm>
            <a:off x="971073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934CA1A3-40FA-4F00-BBAE-953D2A255C81}"/>
              </a:ext>
            </a:extLst>
          </p:cNvPr>
          <p:cNvSpPr txBox="1">
            <a:spLocks/>
          </p:cNvSpPr>
          <p:nvPr userDrawn="1"/>
        </p:nvSpPr>
        <p:spPr>
          <a:xfrm>
            <a:off x="6195754" y="5380880"/>
            <a:ext cx="4023549" cy="431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2000" kern="1200" cap="all" baseline="0" dirty="0">
                <a:solidFill>
                  <a:schemeClr val="accent1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 panose="020B0604030504040204" pitchFamily="34" charset="0"/>
              <a:buNone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anrope Light" pitchFamily="2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B9863C-5B47-4462-87B6-FDBE9BFE9F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1897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56D05DC9-8358-4CE3-B4DF-76CEBDF817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4510809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EAE697C-2F93-4D11-B56A-F60FCFD861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4774" y="4148585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3711CC6F-C9FE-4DF3-8082-E11C7B2F34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073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4" name="Textplatzhalter 5">
            <a:extLst>
              <a:ext uri="{FF2B5EF4-FFF2-40B4-BE49-F238E27FC236}">
                <a16:creationId xmlns:a16="http://schemas.microsoft.com/office/drawing/2014/main" id="{469AFC0E-1A35-4197-A26F-26C1F44B53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1897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6E9F934A-0816-4D65-A0C4-440B2AD94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3950" y="5697176"/>
            <a:ext cx="4023549" cy="684574"/>
          </a:xfrm>
        </p:spPr>
        <p:txBody>
          <a:bodyPr anchor="t" anchorCtr="0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/>
              <a:t>Titel</a:t>
            </a:r>
            <a:endParaRPr lang="en-US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E7802FF2-948C-492E-9718-28C51892EA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4774" y="5334952"/>
            <a:ext cx="4022725" cy="2542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000" cap="all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2000" dirty="0" smtClean="0"/>
            </a:lvl2pPr>
            <a:lvl3pPr>
              <a:defRPr lang="de-DE" sz="1800" dirty="0" smtClean="0"/>
            </a:lvl3pPr>
            <a:lvl4pPr>
              <a:defRPr lang="de-DE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de-DE"/>
              <a:t>Name </a:t>
            </a:r>
            <a:r>
              <a:rPr lang="de-DE" err="1"/>
              <a:t>Name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3E673-D16A-4944-B242-8CCBABF842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0515" y="3543953"/>
            <a:ext cx="2145332" cy="23813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400" b="0" i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lang="de-DE" sz="1100" dirty="0" smtClean="0"/>
            </a:lvl2pPr>
            <a:lvl3pPr>
              <a:defRPr lang="de-DE" sz="1050" dirty="0" smtClean="0"/>
            </a:lvl3pPr>
            <a:lvl4pPr>
              <a:defRPr lang="de-DE" sz="900" dirty="0" smtClean="0"/>
            </a:lvl4pPr>
            <a:lvl5pPr>
              <a:defRPr lang="en-US" sz="900" dirty="0"/>
            </a:lvl5pPr>
          </a:lstStyle>
          <a:p>
            <a:pPr lvl="0">
              <a:spcBef>
                <a:spcPct val="0"/>
              </a:spcBef>
            </a:pPr>
            <a:r>
              <a:rPr lang="de-DE"/>
              <a:t>Datum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24" y="3077896"/>
            <a:ext cx="10459664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7C157-30C8-4CFE-8E44-901677851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2378" y="2912968"/>
            <a:ext cx="914400" cy="641176"/>
          </a:xfrm>
        </p:spPr>
        <p:txBody>
          <a:bodyPr/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3077896"/>
            <a:ext cx="11209814" cy="6411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CF12A5-BB13-4C64-8851-CE67A683F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73439F-8FAB-46FB-B1DA-AE0DED0A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74" y="768437"/>
            <a:ext cx="11209814" cy="6411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C7ACA4-D286-4652-ADC2-B1B6D5EB8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76DC3-06DC-4D70-8443-2D26A54FBF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024062"/>
            <a:ext cx="7918450" cy="4357687"/>
          </a:xfrm>
        </p:spPr>
        <p:txBody>
          <a:bodyPr/>
          <a:lstStyle>
            <a:lvl1pPr marL="342900" indent="-342900">
              <a:buClr>
                <a:schemeClr val="accent1"/>
              </a:buClr>
              <a:buSzPct val="150000"/>
              <a:buFont typeface="+mj-lt"/>
              <a:buAutoNum type="arabicPeriod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2925" indent="-1873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355600" algn="l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err="1"/>
              <a:t>uiluiilzu</a:t>
            </a:r>
            <a:endParaRPr lang="de-DE"/>
          </a:p>
          <a:p>
            <a:pPr lvl="0"/>
            <a:r>
              <a:rPr lang="de-DE" err="1"/>
              <a:t>hkfhkfhk</a:t>
            </a:r>
            <a:endParaRPr lang="de-DE"/>
          </a:p>
          <a:p>
            <a:pPr lvl="0"/>
            <a:r>
              <a:rPr lang="de-DE" err="1"/>
              <a:t>fhkfhkf</a:t>
            </a:r>
            <a:endParaRPr lang="de-DE"/>
          </a:p>
          <a:p>
            <a:pPr lvl="0"/>
            <a:r>
              <a:rPr lang="de-DE" err="1"/>
              <a:t>fhkfhk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D0B02A-0363-4415-AC77-32F9123E7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0470" y="1199583"/>
            <a:ext cx="11498186" cy="365125"/>
          </a:xfrm>
        </p:spPr>
        <p:txBody>
          <a:bodyPr/>
          <a:lstStyle>
            <a:lvl1pPr>
              <a:defRPr sz="1900">
                <a:solidFill>
                  <a:srgbClr val="79797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nrope SemiBold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1" y="2028840"/>
            <a:ext cx="10936211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 marL="358775" indent="-176213">
              <a:buSzPct val="7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nrope Light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- 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0E3358-C060-4195-95CE-2B8A3CA2C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82" y="-1622968"/>
            <a:ext cx="10176726" cy="10812772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11EFE-C331-4C8E-9241-C5F784DC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02" y="2028840"/>
            <a:ext cx="6045524" cy="43529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hidden="1">
            <a:extLst>
              <a:ext uri="{FF2B5EF4-FFF2-40B4-BE49-F238E27FC236}">
                <a16:creationId xmlns:a16="http://schemas.microsoft.com/office/drawing/2014/main" id="{297B2C86-1810-4AEC-9246-07871921AF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3641" t="15323" r="2125" b="24064"/>
          <a:stretch/>
        </p:blipFill>
        <p:spPr>
          <a:xfrm>
            <a:off x="0" y="7936"/>
            <a:ext cx="12192000" cy="685006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80B343-998D-4F93-B63D-0091F1E9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83" y="702600"/>
            <a:ext cx="10936210" cy="5492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6B55-AB53-492A-B48A-1D564D27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59" y="2028841"/>
            <a:ext cx="10938654" cy="3981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66ADD2-B7C9-44E6-904E-E0A04E8B9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1902" y="6492876"/>
            <a:ext cx="5464097" cy="3296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© 2023 Catena-X or a Catena-X affiliate company (Version 3.0 OG)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E41863-3824-4E29-92ED-A76F54A7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13" y="6457362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Catena-X Logo">
            <a:extLst>
              <a:ext uri="{FF2B5EF4-FFF2-40B4-BE49-F238E27FC236}">
                <a16:creationId xmlns:a16="http://schemas.microsoft.com/office/drawing/2014/main" id="{58F96065-1831-4D92-BAD4-2267206BF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11125200" y="255199"/>
            <a:ext cx="536497" cy="5388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872543-500F-60D5-3D4E-C0965B9263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222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orpoS" pitchFamily="2" charset="77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34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60" r:id="rId19"/>
    <p:sldLayoutId id="214748376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Manrope SemiBold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Tx/>
        <a:buNone/>
        <a:defRPr sz="18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1pPr>
      <a:lvl2pPr marL="182563" indent="-1825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8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2pPr>
      <a:lvl3pPr marL="35877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SzPct val="70000"/>
        <a:buFont typeface="Wingdings" panose="05000000000000000000" pitchFamily="2" charset="2"/>
        <a:buChar char="§"/>
        <a:defRPr sz="1600" b="0" kern="1200">
          <a:solidFill>
            <a:schemeClr val="tx2"/>
          </a:solidFill>
          <a:latin typeface="Manrope Light" pitchFamily="2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anrope Light" pitchFamily="2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4320">
          <p15:clr>
            <a:srgbClr val="F26B43"/>
          </p15:clr>
        </p15:guide>
        <p15:guide id="3" pos="7673">
          <p15:clr>
            <a:srgbClr val="F26B43"/>
          </p15:clr>
        </p15:guide>
        <p15:guide id="4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1275">
          <p15:clr>
            <a:srgbClr val="F26B43"/>
          </p15:clr>
        </p15:guide>
        <p15:guide id="9" orient="horz" pos="686">
          <p15:clr>
            <a:srgbClr val="F26B43"/>
          </p15:clr>
        </p15:guide>
        <p15:guide id="10" pos="3840">
          <p15:clr>
            <a:srgbClr val="F26B43"/>
          </p15:clr>
        </p15:guide>
        <p15:guide id="11" pos="3772">
          <p15:clr>
            <a:srgbClr val="F26B43"/>
          </p15:clr>
        </p15:guide>
        <p15:guide id="12" pos="39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lendar for the year 2023 by month. The first day of the week is Monday.">
            <a:extLst>
              <a:ext uri="{FF2B5EF4-FFF2-40B4-BE49-F238E27FC236}">
                <a16:creationId xmlns:a16="http://schemas.microsoft.com/office/drawing/2014/main" id="{FB19C266-FB4E-815A-E5AC-8204A3AD46D1}"/>
              </a:ext>
            </a:extLst>
          </p:cNvPr>
          <p:cNvSpPr txBox="1"/>
          <p:nvPr/>
        </p:nvSpPr>
        <p:spPr>
          <a:xfrm>
            <a:off x="8633281" y="6007468"/>
            <a:ext cx="731975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defPPr>
              <a:defRPr lang="de-DE"/>
            </a:defPPr>
            <a:lvl1pPr defTabSz="457200">
              <a:spcBef>
                <a:spcPts val="1000"/>
              </a:spcBef>
              <a:defRPr sz="700">
                <a:latin typeface="Manrope SemiBold" pitchFamily="2" charset="0"/>
                <a:ea typeface="DM Sans Regular"/>
                <a:cs typeface="DM Sans Regular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  <a:t>DATACHAIN </a:t>
            </a:r>
            <a:b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</a:br>
            <a:r>
              <a:rPr lang="de-DE" dirty="0">
                <a:solidFill>
                  <a:schemeClr val="bg1"/>
                </a:solidFill>
                <a:latin typeface="Manrope ExtraBold" pitchFamily="2" charset="0"/>
                <a:sym typeface="DM Sans Regular"/>
              </a:rPr>
              <a:t>KIT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148979E-751F-BAE4-4AE0-AD8369FCE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81" y="5936683"/>
            <a:ext cx="441517" cy="378000"/>
          </a:xfrm>
          <a:prstGeom prst="rect">
            <a:avLst/>
          </a:prstGeom>
        </p:spPr>
      </p:pic>
      <p:sp>
        <p:nvSpPr>
          <p:cNvPr id="19" name="Calendar for the year 2023 by month. The first day of the week is Monday.">
            <a:extLst>
              <a:ext uri="{FF2B5EF4-FFF2-40B4-BE49-F238E27FC236}">
                <a16:creationId xmlns:a16="http://schemas.microsoft.com/office/drawing/2014/main" id="{FAAA7459-E46E-04BB-01E9-C30B974B4235}"/>
              </a:ext>
            </a:extLst>
          </p:cNvPr>
          <p:cNvSpPr txBox="1"/>
          <p:nvPr/>
        </p:nvSpPr>
        <p:spPr>
          <a:xfrm>
            <a:off x="7304408" y="6007468"/>
            <a:ext cx="731975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defPPr>
              <a:defRPr lang="de-DE"/>
            </a:defPPr>
            <a:lvl1pPr defTabSz="457200">
              <a:spcBef>
                <a:spcPts val="1000"/>
              </a:spcBef>
              <a:defRPr sz="700">
                <a:latin typeface="Manrope ExtraBold" pitchFamily="2" charset="0"/>
                <a:ea typeface="DM Sans Regular"/>
                <a:cs typeface="DM Sans Regular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CONNECTOR KIT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5F88E60-0D98-8522-5B88-B6076EA58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03" y="5936683"/>
            <a:ext cx="443066" cy="378000"/>
          </a:xfrm>
          <a:prstGeom prst="rect">
            <a:avLst/>
          </a:prstGeom>
        </p:spPr>
      </p:pic>
      <p:sp>
        <p:nvSpPr>
          <p:cNvPr id="10" name="Calendar for the year 2023 by month. The first day of the week is Monday.">
            <a:extLst>
              <a:ext uri="{FF2B5EF4-FFF2-40B4-BE49-F238E27FC236}">
                <a16:creationId xmlns:a16="http://schemas.microsoft.com/office/drawing/2014/main" id="{B3F492BD-0243-C806-C3D2-5D61E0BBAD67}"/>
              </a:ext>
            </a:extLst>
          </p:cNvPr>
          <p:cNvSpPr txBox="1"/>
          <p:nvPr/>
        </p:nvSpPr>
        <p:spPr>
          <a:xfrm>
            <a:off x="1201292" y="5303291"/>
            <a:ext cx="985936" cy="374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 algn="ctr"/>
            <a:r>
              <a:rPr lang="de-DE" sz="1050" dirty="0">
                <a:solidFill>
                  <a:schemeClr val="bg1"/>
                </a:solidFill>
                <a:latin typeface="Manrope ExtraBold" pitchFamily="2" charset="0"/>
              </a:rPr>
              <a:t>TRACEABILITY KIT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1A0FD638-7EEA-1C18-8C37-1BBD4FCAAD81}"/>
              </a:ext>
            </a:extLst>
          </p:cNvPr>
          <p:cNvSpPr/>
          <p:nvPr/>
        </p:nvSpPr>
        <p:spPr>
          <a:xfrm>
            <a:off x="2723172" y="3157295"/>
            <a:ext cx="7390434" cy="755419"/>
          </a:xfrm>
          <a:prstGeom prst="roundRect">
            <a:avLst>
              <a:gd name="adj" fmla="val 50000"/>
            </a:avLst>
          </a:prstGeom>
          <a:solidFill>
            <a:srgbClr val="BF71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Manrope Light" pitchFamily="2" charset="0"/>
              <a:cs typeface="Arial" panose="020B0604020202020204" pitchFamily="34" charset="0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A63863E-F02A-BF44-886A-AC911DA25869}"/>
              </a:ext>
            </a:extLst>
          </p:cNvPr>
          <p:cNvSpPr/>
          <p:nvPr/>
        </p:nvSpPr>
        <p:spPr>
          <a:xfrm rot="2032743" flipH="1">
            <a:off x="-8239157" y="-9026498"/>
            <a:ext cx="23959959" cy="17246494"/>
          </a:xfrm>
          <a:custGeom>
            <a:avLst/>
            <a:gdLst>
              <a:gd name="connsiteX0" fmla="*/ 126068 w 669933"/>
              <a:gd name="connsiteY0" fmla="*/ 14016 h 482221"/>
              <a:gd name="connsiteX1" fmla="*/ 246464 w 669933"/>
              <a:gd name="connsiteY1" fmla="*/ 104884 h 482221"/>
              <a:gd name="connsiteX2" fmla="*/ 369622 w 669933"/>
              <a:gd name="connsiteY2" fmla="*/ 189276 h 482221"/>
              <a:gd name="connsiteX3" fmla="*/ 496591 w 669933"/>
              <a:gd name="connsiteY3" fmla="*/ 264237 h 482221"/>
              <a:gd name="connsiteX4" fmla="*/ 628321 w 669933"/>
              <a:gd name="connsiteY4" fmla="*/ 327769 h 482221"/>
              <a:gd name="connsiteX5" fmla="*/ 664897 w 669933"/>
              <a:gd name="connsiteY5" fmla="*/ 368155 h 482221"/>
              <a:gd name="connsiteX6" fmla="*/ 664326 w 669933"/>
              <a:gd name="connsiteY6" fmla="*/ 428925 h 482221"/>
              <a:gd name="connsiteX7" fmla="*/ 623749 w 669933"/>
              <a:gd name="connsiteY7" fmla="*/ 475026 h 482221"/>
              <a:gd name="connsiteX8" fmla="*/ 564885 w 669933"/>
              <a:gd name="connsiteY8" fmla="*/ 476740 h 482221"/>
              <a:gd name="connsiteX9" fmla="*/ 419724 w 669933"/>
              <a:gd name="connsiteY9" fmla="*/ 406827 h 482221"/>
              <a:gd name="connsiteX10" fmla="*/ 281993 w 669933"/>
              <a:gd name="connsiteY10" fmla="*/ 325483 h 482221"/>
              <a:gd name="connsiteX11" fmla="*/ 151405 w 669933"/>
              <a:gd name="connsiteY11" fmla="*/ 236044 h 482221"/>
              <a:gd name="connsiteX12" fmla="*/ 26341 w 669933"/>
              <a:gd name="connsiteY12" fmla="*/ 141651 h 482221"/>
              <a:gd name="connsiteX13" fmla="*/ 19007 w 669933"/>
              <a:gd name="connsiteY13" fmla="*/ 32685 h 482221"/>
              <a:gd name="connsiteX14" fmla="*/ 125973 w 669933"/>
              <a:gd name="connsiteY14" fmla="*/ 14016 h 48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9933" h="482221">
                <a:moveTo>
                  <a:pt x="126068" y="14016"/>
                </a:moveTo>
                <a:cubicBezTo>
                  <a:pt x="165882" y="45067"/>
                  <a:pt x="205983" y="75452"/>
                  <a:pt x="246464" y="104884"/>
                </a:cubicBezTo>
                <a:cubicBezTo>
                  <a:pt x="287041" y="134126"/>
                  <a:pt x="327998" y="162320"/>
                  <a:pt x="369622" y="189276"/>
                </a:cubicBezTo>
                <a:cubicBezTo>
                  <a:pt x="411246" y="215755"/>
                  <a:pt x="453537" y="240901"/>
                  <a:pt x="496591" y="264237"/>
                </a:cubicBezTo>
                <a:cubicBezTo>
                  <a:pt x="539834" y="287193"/>
                  <a:pt x="583745" y="308624"/>
                  <a:pt x="628321" y="327769"/>
                </a:cubicBezTo>
                <a:cubicBezTo>
                  <a:pt x="645847" y="335103"/>
                  <a:pt x="658420" y="349677"/>
                  <a:pt x="664897" y="368155"/>
                </a:cubicBezTo>
                <a:cubicBezTo>
                  <a:pt x="671374" y="386348"/>
                  <a:pt x="672041" y="407875"/>
                  <a:pt x="664326" y="428925"/>
                </a:cubicBezTo>
                <a:cubicBezTo>
                  <a:pt x="656706" y="449880"/>
                  <a:pt x="641847" y="466263"/>
                  <a:pt x="623749" y="475026"/>
                </a:cubicBezTo>
                <a:cubicBezTo>
                  <a:pt x="605843" y="483598"/>
                  <a:pt x="584506" y="484932"/>
                  <a:pt x="564885" y="476740"/>
                </a:cubicBezTo>
                <a:cubicBezTo>
                  <a:pt x="515260" y="455500"/>
                  <a:pt x="466968" y="431878"/>
                  <a:pt x="419724" y="406827"/>
                </a:cubicBezTo>
                <a:cubicBezTo>
                  <a:pt x="372670" y="381300"/>
                  <a:pt x="326855" y="354058"/>
                  <a:pt x="281993" y="325483"/>
                </a:cubicBezTo>
                <a:cubicBezTo>
                  <a:pt x="237510" y="296623"/>
                  <a:pt x="194076" y="266809"/>
                  <a:pt x="151405" y="236044"/>
                </a:cubicBezTo>
                <a:cubicBezTo>
                  <a:pt x="109018" y="205183"/>
                  <a:pt x="67299" y="173655"/>
                  <a:pt x="26341" y="141651"/>
                </a:cubicBezTo>
                <a:cubicBezTo>
                  <a:pt x="-5758" y="116410"/>
                  <a:pt x="-8901" y="67642"/>
                  <a:pt x="19007" y="32685"/>
                </a:cubicBezTo>
                <a:cubicBezTo>
                  <a:pt x="46915" y="-2177"/>
                  <a:pt x="94826" y="-10368"/>
                  <a:pt x="125973" y="1401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4787D10-E315-7C46-C638-C35E13489F5D}"/>
              </a:ext>
            </a:extLst>
          </p:cNvPr>
          <p:cNvSpPr txBox="1"/>
          <p:nvPr/>
        </p:nvSpPr>
        <p:spPr>
          <a:xfrm>
            <a:off x="2700870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47CD9F9-19E3-66C1-6415-CCCF23C93CA9}"/>
              </a:ext>
            </a:extLst>
          </p:cNvPr>
          <p:cNvSpPr txBox="1"/>
          <p:nvPr/>
        </p:nvSpPr>
        <p:spPr>
          <a:xfrm>
            <a:off x="4154883" y="2388366"/>
            <a:ext cx="1224000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Connect your company &amp; teams to Catena-X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9BADE1-20F8-5641-39FD-F697336F20B3}"/>
              </a:ext>
            </a:extLst>
          </p:cNvPr>
          <p:cNvSpPr txBox="1"/>
          <p:nvPr/>
        </p:nvSpPr>
        <p:spPr>
          <a:xfrm>
            <a:off x="2700870" y="2388366"/>
            <a:ext cx="1224000" cy="2899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Inform yourself &amp;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take the decision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to become part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AE2D16B-33A0-01C3-916F-5C0064F1AFB0}"/>
              </a:ext>
            </a:extLst>
          </p:cNvPr>
          <p:cNvSpPr txBox="1"/>
          <p:nvPr/>
        </p:nvSpPr>
        <p:spPr>
          <a:xfrm>
            <a:off x="8516921" y="2388366"/>
            <a:ext cx="1548639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Utilize the full power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of collaboration in </a:t>
            </a:r>
            <a:b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your business teams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7D99131-4B9B-F4BA-728D-4ECEDCF90845}"/>
              </a:ext>
            </a:extLst>
          </p:cNvPr>
          <p:cNvSpPr txBox="1"/>
          <p:nvPr/>
        </p:nvSpPr>
        <p:spPr>
          <a:xfrm>
            <a:off x="10275987" y="2031820"/>
            <a:ext cx="1606180" cy="345835"/>
          </a:xfrm>
          <a:prstGeom prst="rect">
            <a:avLst/>
          </a:prstGeom>
          <a:noFill/>
        </p:spPr>
        <p:txBody>
          <a:bodyPr vert="horz" wrap="square" lIns="108000" tIns="36000" rIns="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ADOPTERS 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7207F2C-C62A-587B-BB89-A880F75EC2C6}"/>
              </a:ext>
            </a:extLst>
          </p:cNvPr>
          <p:cNvSpPr txBox="1"/>
          <p:nvPr/>
        </p:nvSpPr>
        <p:spPr>
          <a:xfrm>
            <a:off x="5608896" y="2388366"/>
            <a:ext cx="1224000" cy="337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Boost data readiness and governance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85EC42F-9A3E-39B4-8ED2-CF911B1F08C4}"/>
              </a:ext>
            </a:extLst>
          </p:cNvPr>
          <p:cNvSpPr txBox="1"/>
          <p:nvPr/>
        </p:nvSpPr>
        <p:spPr>
          <a:xfrm>
            <a:off x="6961308" y="2388366"/>
            <a:ext cx="1339411" cy="3045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Adopt a data driven business process and create instant value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3BB7DB8-64BC-54A8-0566-CC7047810BA1}"/>
              </a:ext>
            </a:extLst>
          </p:cNvPr>
          <p:cNvSpPr txBox="1"/>
          <p:nvPr/>
        </p:nvSpPr>
        <p:spPr>
          <a:xfrm>
            <a:off x="10402258" y="2395712"/>
            <a:ext cx="1259439" cy="263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solidFill>
                  <a:schemeClr val="bg1"/>
                </a:solidFill>
                <a:latin typeface="Manrope" pitchFamily="2" charset="0"/>
                <a:cs typeface="Calibri" panose="020F0502020204030204" pitchFamily="34" charset="0"/>
              </a:rPr>
              <a:t>I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n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various roles: Supplier/OEM/ Recycler</a:t>
            </a:r>
            <a:r>
              <a:rPr lang="en-US" sz="1000" b="1" dirty="0">
                <a:solidFill>
                  <a:schemeClr val="bg1"/>
                </a:solidFill>
                <a:latin typeface="Manrope" pitchFamily="2" charset="0"/>
                <a:cs typeface="Calibri" panose="020F0502020204030204" pitchFamily="34" charset="0"/>
              </a:rPr>
              <a:t>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0FFFA7-9F6F-2473-3AF4-8BF3FF09B335}"/>
              </a:ext>
            </a:extLst>
          </p:cNvPr>
          <p:cNvSpPr txBox="1"/>
          <p:nvPr/>
        </p:nvSpPr>
        <p:spPr>
          <a:xfrm>
            <a:off x="4154883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509EC8-F4EC-DCCA-0124-FD698F60BC1E}"/>
              </a:ext>
            </a:extLst>
          </p:cNvPr>
          <p:cNvSpPr txBox="1"/>
          <p:nvPr/>
        </p:nvSpPr>
        <p:spPr>
          <a:xfrm>
            <a:off x="5608896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68433EF-CEC7-3AF1-1D51-108876D2EF6B}"/>
              </a:ext>
            </a:extLst>
          </p:cNvPr>
          <p:cNvSpPr txBox="1"/>
          <p:nvPr/>
        </p:nvSpPr>
        <p:spPr>
          <a:xfrm>
            <a:off x="6961309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DB4F442-74A3-C1CF-3C16-00BE0EA6B3E2}"/>
              </a:ext>
            </a:extLst>
          </p:cNvPr>
          <p:cNvSpPr txBox="1"/>
          <p:nvPr/>
        </p:nvSpPr>
        <p:spPr>
          <a:xfrm>
            <a:off x="8516922" y="2079603"/>
            <a:ext cx="1080000" cy="21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STEP </a:t>
            </a:r>
            <a:r>
              <a:rPr lang="de-DE" sz="1400" dirty="0">
                <a:solidFill>
                  <a:schemeClr val="bg1"/>
                </a:solidFill>
                <a:latin typeface="Manrope ExtraBold" pitchFamily="2" charset="0"/>
                <a:cs typeface="Arial" panose="020B0604020202020204" pitchFamily="34" charset="0"/>
                <a:sym typeface="Wingdings" panose="05000000000000000000" pitchFamily="2" charset="2"/>
              </a:rPr>
              <a:t>5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A34E9-E99D-7B1C-D0C0-906456A05DD2}"/>
              </a:ext>
            </a:extLst>
          </p:cNvPr>
          <p:cNvSpPr txBox="1"/>
          <p:nvPr/>
        </p:nvSpPr>
        <p:spPr>
          <a:xfrm>
            <a:off x="645093" y="2079603"/>
            <a:ext cx="1488507" cy="3538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de-DE" sz="1600" dirty="0">
                <a:solidFill>
                  <a:schemeClr val="bg1"/>
                </a:solidFill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ATENA-X CUSTOMER JOURNEY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24AD97-9B2A-F739-E503-5F5068C45CA7}"/>
              </a:ext>
            </a:extLst>
          </p:cNvPr>
          <p:cNvSpPr txBox="1"/>
          <p:nvPr/>
        </p:nvSpPr>
        <p:spPr>
          <a:xfrm>
            <a:off x="8543228" y="3124773"/>
            <a:ext cx="1389577" cy="830030"/>
          </a:xfrm>
          <a:prstGeom prst="rect">
            <a:avLst/>
          </a:prstGeom>
          <a:noFill/>
        </p:spPr>
        <p:txBody>
          <a:bodyPr vert="horz" wrap="square" lIns="108000" tIns="36000" rIns="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Solution Providers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C8BDCC5-A135-CC15-9AB8-5CD5E87E26C4}"/>
              </a:ext>
            </a:extLst>
          </p:cNvPr>
          <p:cNvSpPr txBox="1"/>
          <p:nvPr/>
        </p:nvSpPr>
        <p:spPr>
          <a:xfrm>
            <a:off x="3705631" y="3607597"/>
            <a:ext cx="4823167" cy="3003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1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 pitchFamily="2" charset="0"/>
              </a:rPr>
              <a:t>Stimulate interoperable &amp; dedicated solution portfolios for partners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1FAC844-0AC8-9C74-C426-E6631D4A3977}"/>
              </a:ext>
            </a:extLst>
          </p:cNvPr>
          <p:cNvSpPr txBox="1"/>
          <p:nvPr/>
        </p:nvSpPr>
        <p:spPr>
          <a:xfrm>
            <a:off x="3715227" y="3103472"/>
            <a:ext cx="3143513" cy="6128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 pitchFamily="2" charset="0"/>
                <a:cs typeface="Calibri" panose="020F0502020204030204" pitchFamily="34" charset="0"/>
              </a:rPr>
            </a:br>
            <a:r>
              <a:rPr kumimoji="0" lang="en-US" sz="160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 ExtraBold" pitchFamily="2" charset="0"/>
                <a:cs typeface="Calibri" panose="020F0502020204030204" pitchFamily="34" charset="0"/>
              </a:rPr>
              <a:t>Marketplaces/Value Pools</a:t>
            </a:r>
            <a:endParaRPr kumimoji="0" lang="en-US" sz="180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ExtraBold" pitchFamily="2" charset="0"/>
              <a:cs typeface="Calibri" panose="020F0502020204030204" pitchFamily="34" charset="0"/>
            </a:endParaRP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AC4AF701-DC40-D12A-173B-91F0FB9DEA54}"/>
              </a:ext>
            </a:extLst>
          </p:cNvPr>
          <p:cNvCxnSpPr>
            <a:cxnSpLocks/>
          </p:cNvCxnSpPr>
          <p:nvPr/>
        </p:nvCxnSpPr>
        <p:spPr>
          <a:xfrm flipV="1">
            <a:off x="4535741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7401977D-9A21-5181-FD5F-201ACE82685E}"/>
              </a:ext>
            </a:extLst>
          </p:cNvPr>
          <p:cNvCxnSpPr>
            <a:cxnSpLocks/>
          </p:cNvCxnSpPr>
          <p:nvPr/>
        </p:nvCxnSpPr>
        <p:spPr>
          <a:xfrm flipV="1">
            <a:off x="6897550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440FEB6-A855-F20F-56BA-ED100B26F43B}"/>
              </a:ext>
            </a:extLst>
          </p:cNvPr>
          <p:cNvCxnSpPr>
            <a:cxnSpLocks/>
          </p:cNvCxnSpPr>
          <p:nvPr/>
        </p:nvCxnSpPr>
        <p:spPr>
          <a:xfrm flipV="1">
            <a:off x="8470951" y="3994380"/>
            <a:ext cx="0" cy="21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7C2500FC-47E1-8B17-0840-5AAC0F6D843C}"/>
              </a:ext>
            </a:extLst>
          </p:cNvPr>
          <p:cNvSpPr/>
          <p:nvPr/>
        </p:nvSpPr>
        <p:spPr>
          <a:xfrm>
            <a:off x="8599537" y="2791338"/>
            <a:ext cx="1392574" cy="489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 Light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B9B0F0-CEE8-EF74-44F4-49FE38ED3616}"/>
              </a:ext>
            </a:extLst>
          </p:cNvPr>
          <p:cNvSpPr txBox="1"/>
          <p:nvPr/>
        </p:nvSpPr>
        <p:spPr>
          <a:xfrm>
            <a:off x="-4452665" y="9285296"/>
            <a:ext cx="9670481" cy="10890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  <a:t>WITH KITS, THE CATENA-X CUSTOMER </a:t>
            </a:r>
            <a:b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</a:br>
            <a:r>
              <a:rPr lang="en-US" sz="4000" cap="all" dirty="0">
                <a:solidFill>
                  <a:schemeClr val="bg1"/>
                </a:solidFill>
                <a:latin typeface="Manrope ExtraBold" pitchFamily="2" charset="0"/>
                <a:ea typeface="+mn-ea"/>
                <a:cs typeface="Calibri"/>
              </a:rPr>
              <a:t>JOURNEY COMES TO LIFE</a:t>
            </a:r>
            <a:endParaRPr lang="de-DE" sz="4000" cap="all" dirty="0">
              <a:solidFill>
                <a:schemeClr val="bg1"/>
              </a:solidFill>
              <a:latin typeface="Manrope ExtraBold" pitchFamily="2" charset="0"/>
            </a:endParaRPr>
          </a:p>
        </p:txBody>
      </p:sp>
      <p:pic>
        <p:nvPicPr>
          <p:cNvPr id="14" name="Catena-X Logo">
            <a:extLst>
              <a:ext uri="{FF2B5EF4-FFF2-40B4-BE49-F238E27FC236}">
                <a16:creationId xmlns:a16="http://schemas.microsoft.com/office/drawing/2014/main" id="{EE4879A0-A13D-2A47-CA08-007A0C3A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4" b="-11600"/>
          <a:stretch/>
        </p:blipFill>
        <p:spPr>
          <a:xfrm>
            <a:off x="3343830" y="3321073"/>
            <a:ext cx="315643" cy="317050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3D4EA1B-D556-FC02-3006-6F293598B111}"/>
              </a:ext>
            </a:extLst>
          </p:cNvPr>
          <p:cNvCxnSpPr>
            <a:cxnSpLocks/>
          </p:cNvCxnSpPr>
          <p:nvPr/>
        </p:nvCxnSpPr>
        <p:spPr>
          <a:xfrm>
            <a:off x="2700870" y="2324661"/>
            <a:ext cx="7121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5D2F7AE-2CA6-EDDB-02F8-FBFA0537D864}"/>
              </a:ext>
            </a:extLst>
          </p:cNvPr>
          <p:cNvGrpSpPr/>
          <p:nvPr/>
        </p:nvGrpSpPr>
        <p:grpSpPr>
          <a:xfrm>
            <a:off x="9971730" y="2073508"/>
            <a:ext cx="290087" cy="216475"/>
            <a:chOff x="4123303" y="4218437"/>
            <a:chExt cx="1801247" cy="1344163"/>
          </a:xfrm>
        </p:grpSpPr>
        <p:sp>
          <p:nvSpPr>
            <p:cNvPr id="25" name="Gleichschenkliges Dreieck 1">
              <a:extLst>
                <a:ext uri="{FF2B5EF4-FFF2-40B4-BE49-F238E27FC236}">
                  <a16:creationId xmlns:a16="http://schemas.microsoft.com/office/drawing/2014/main" id="{FBC34918-7220-DAC0-CF84-066410BB1397}"/>
                </a:ext>
              </a:extLst>
            </p:cNvPr>
            <p:cNvSpPr/>
            <p:nvPr/>
          </p:nvSpPr>
          <p:spPr>
            <a:xfrm rot="5400000">
              <a:off x="4917273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Gleichschenkliges Dreieck 1">
              <a:extLst>
                <a:ext uri="{FF2B5EF4-FFF2-40B4-BE49-F238E27FC236}">
                  <a16:creationId xmlns:a16="http://schemas.microsoft.com/office/drawing/2014/main" id="{17A941D8-8BB2-9B9D-092F-2E0481F09F93}"/>
                </a:ext>
              </a:extLst>
            </p:cNvPr>
            <p:cNvSpPr/>
            <p:nvPr/>
          </p:nvSpPr>
          <p:spPr>
            <a:xfrm rot="5400000">
              <a:off x="4351846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Gleichschenkliges Dreieck 1">
              <a:extLst>
                <a:ext uri="{FF2B5EF4-FFF2-40B4-BE49-F238E27FC236}">
                  <a16:creationId xmlns:a16="http://schemas.microsoft.com/office/drawing/2014/main" id="{1845B6CC-9F57-8220-9C29-2F2534BCFEC1}"/>
                </a:ext>
              </a:extLst>
            </p:cNvPr>
            <p:cNvSpPr/>
            <p:nvPr/>
          </p:nvSpPr>
          <p:spPr>
            <a:xfrm rot="5400000">
              <a:off x="3786419" y="4555322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F916960-960A-7F2F-0330-9435873E19C9}"/>
              </a:ext>
            </a:extLst>
          </p:cNvPr>
          <p:cNvGrpSpPr/>
          <p:nvPr/>
        </p:nvGrpSpPr>
        <p:grpSpPr>
          <a:xfrm>
            <a:off x="2269116" y="2065971"/>
            <a:ext cx="290087" cy="216475"/>
            <a:chOff x="4123303" y="4218437"/>
            <a:chExt cx="1801247" cy="1344163"/>
          </a:xfrm>
        </p:grpSpPr>
        <p:sp>
          <p:nvSpPr>
            <p:cNvPr id="29" name="Gleichschenkliges Dreieck 1">
              <a:extLst>
                <a:ext uri="{FF2B5EF4-FFF2-40B4-BE49-F238E27FC236}">
                  <a16:creationId xmlns:a16="http://schemas.microsoft.com/office/drawing/2014/main" id="{164C32E3-FCEA-B4B4-EB1E-AD64976CFFF0}"/>
                </a:ext>
              </a:extLst>
            </p:cNvPr>
            <p:cNvSpPr/>
            <p:nvPr/>
          </p:nvSpPr>
          <p:spPr>
            <a:xfrm rot="5400000">
              <a:off x="4917273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Gleichschenkliges Dreieck 1">
              <a:extLst>
                <a:ext uri="{FF2B5EF4-FFF2-40B4-BE49-F238E27FC236}">
                  <a16:creationId xmlns:a16="http://schemas.microsoft.com/office/drawing/2014/main" id="{13AFA03E-4ACD-8ECE-EBA1-27D92EDC9897}"/>
                </a:ext>
              </a:extLst>
            </p:cNvPr>
            <p:cNvSpPr/>
            <p:nvPr/>
          </p:nvSpPr>
          <p:spPr>
            <a:xfrm rot="5400000">
              <a:off x="4351846" y="4555321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Gleichschenkliges Dreieck 1">
              <a:extLst>
                <a:ext uri="{FF2B5EF4-FFF2-40B4-BE49-F238E27FC236}">
                  <a16:creationId xmlns:a16="http://schemas.microsoft.com/office/drawing/2014/main" id="{C1FFB77B-3FA0-BE7D-CB13-060D77568C97}"/>
                </a:ext>
              </a:extLst>
            </p:cNvPr>
            <p:cNvSpPr/>
            <p:nvPr/>
          </p:nvSpPr>
          <p:spPr>
            <a:xfrm rot="5400000">
              <a:off x="3786419" y="4555322"/>
              <a:ext cx="1344162" cy="670393"/>
            </a:xfrm>
            <a:custGeom>
              <a:avLst/>
              <a:gdLst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  <a:gd name="connsiteX3" fmla="*/ 0 w 189925"/>
                <a:gd name="connsiteY3" fmla="*/ 94724 h 94724"/>
                <a:gd name="connsiteX0" fmla="*/ 0 w 189925"/>
                <a:gd name="connsiteY0" fmla="*/ 94724 h 186164"/>
                <a:gd name="connsiteX1" fmla="*/ 94963 w 189925"/>
                <a:gd name="connsiteY1" fmla="*/ 0 h 186164"/>
                <a:gd name="connsiteX2" fmla="*/ 189925 w 189925"/>
                <a:gd name="connsiteY2" fmla="*/ 94724 h 186164"/>
                <a:gd name="connsiteX3" fmla="*/ 91440 w 189925"/>
                <a:gd name="connsiteY3" fmla="*/ 186164 h 186164"/>
                <a:gd name="connsiteX0" fmla="*/ 0 w 189925"/>
                <a:gd name="connsiteY0" fmla="*/ 94724 h 94724"/>
                <a:gd name="connsiteX1" fmla="*/ 94963 w 189925"/>
                <a:gd name="connsiteY1" fmla="*/ 0 h 94724"/>
                <a:gd name="connsiteX2" fmla="*/ 189925 w 189925"/>
                <a:gd name="connsiteY2" fmla="*/ 94724 h 9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25" h="94724">
                  <a:moveTo>
                    <a:pt x="0" y="94724"/>
                  </a:moveTo>
                  <a:lnTo>
                    <a:pt x="94963" y="0"/>
                  </a:lnTo>
                  <a:lnTo>
                    <a:pt x="189925" y="94724"/>
                  </a:lnTo>
                </a:path>
              </a:pathLst>
            </a:custGeom>
            <a:ln w="28575" cap="rnd">
              <a:solidFill>
                <a:schemeClr val="bg1"/>
              </a:solidFill>
            </a:ln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07D92D0-5B86-945C-AF90-CF159C43E718}"/>
              </a:ext>
            </a:extLst>
          </p:cNvPr>
          <p:cNvGrpSpPr/>
          <p:nvPr/>
        </p:nvGrpSpPr>
        <p:grpSpPr>
          <a:xfrm>
            <a:off x="8095590" y="3308541"/>
            <a:ext cx="468691" cy="468691"/>
            <a:chOff x="8095590" y="3308541"/>
            <a:chExt cx="468691" cy="468691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D919709-E816-C4EA-71D2-91FB8B4AB806}"/>
                </a:ext>
              </a:extLst>
            </p:cNvPr>
            <p:cNvSpPr/>
            <p:nvPr/>
          </p:nvSpPr>
          <p:spPr>
            <a:xfrm>
              <a:off x="8095590" y="3308541"/>
              <a:ext cx="468691" cy="468691"/>
            </a:xfrm>
            <a:prstGeom prst="ellipse">
              <a:avLst/>
            </a:prstGeom>
            <a:solidFill>
              <a:srgbClr val="DD82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Manrope Light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71" name="Grafik 70" descr="Warenkorb Silhouette">
              <a:extLst>
                <a:ext uri="{FF2B5EF4-FFF2-40B4-BE49-F238E27FC236}">
                  <a16:creationId xmlns:a16="http://schemas.microsoft.com/office/drawing/2014/main" id="{1412DA29-35B2-6D10-9B8A-90AD732A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7347" y="3386137"/>
              <a:ext cx="311719" cy="311719"/>
            </a:xfrm>
            <a:prstGeom prst="rect">
              <a:avLst/>
            </a:prstGeom>
          </p:spPr>
        </p:pic>
      </p:grpSp>
      <p:sp>
        <p:nvSpPr>
          <p:cNvPr id="2" name="Titel 4">
            <a:extLst>
              <a:ext uri="{FF2B5EF4-FFF2-40B4-BE49-F238E27FC236}">
                <a16:creationId xmlns:a16="http://schemas.microsoft.com/office/drawing/2014/main" id="{2C243BEE-C5F1-A3ED-691E-EA14EA041F4D}"/>
              </a:ext>
            </a:extLst>
          </p:cNvPr>
          <p:cNvSpPr txBox="1">
            <a:spLocks/>
          </p:cNvSpPr>
          <p:nvPr/>
        </p:nvSpPr>
        <p:spPr>
          <a:xfrm>
            <a:off x="623887" y="720000"/>
            <a:ext cx="10908505" cy="549277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Manrope SemiBold" pitchFamily="2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Manrope ExtraBold" pitchFamily="2" charset="0"/>
              <a:cs typeface="Calibri"/>
            </a:endParaRPr>
          </a:p>
        </p:txBody>
      </p:sp>
      <p:sp>
        <p:nvSpPr>
          <p:cNvPr id="4" name="Calendar for the year 2023 by month. The first day of the week is Monday.">
            <a:extLst>
              <a:ext uri="{FF2B5EF4-FFF2-40B4-BE49-F238E27FC236}">
                <a16:creationId xmlns:a16="http://schemas.microsoft.com/office/drawing/2014/main" id="{D2DD4BE3-411C-7FF7-8DE7-A88483B6F554}"/>
              </a:ext>
            </a:extLst>
          </p:cNvPr>
          <p:cNvSpPr txBox="1"/>
          <p:nvPr/>
        </p:nvSpPr>
        <p:spPr>
          <a:xfrm>
            <a:off x="4462799" y="6007468"/>
            <a:ext cx="911067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DIGITAL TWIN </a:t>
            </a:r>
            <a:b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</a:b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KIT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139D91-C5BF-BF5B-DFDA-171AD11E9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117" y="5936683"/>
            <a:ext cx="443066" cy="379327"/>
          </a:xfrm>
          <a:prstGeom prst="rect">
            <a:avLst/>
          </a:prstGeom>
        </p:spPr>
      </p:pic>
      <p:sp>
        <p:nvSpPr>
          <p:cNvPr id="7" name="Calendar for the year 2023 by month. The first day of the week is Monday.">
            <a:extLst>
              <a:ext uri="{FF2B5EF4-FFF2-40B4-BE49-F238E27FC236}">
                <a16:creationId xmlns:a16="http://schemas.microsoft.com/office/drawing/2014/main" id="{55695279-70B5-787C-B0EE-B29A036C5B88}"/>
              </a:ext>
            </a:extLst>
          </p:cNvPr>
          <p:cNvSpPr txBox="1"/>
          <p:nvPr/>
        </p:nvSpPr>
        <p:spPr>
          <a:xfrm>
            <a:off x="3250142" y="6016712"/>
            <a:ext cx="731975" cy="159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 algn="l" defTabSz="457200">
              <a:spcBef>
                <a:spcPts val="1000"/>
              </a:spcBef>
              <a:defRPr sz="2000">
                <a:solidFill>
                  <a:srgbClr val="FFFFFF"/>
                </a:solidFill>
                <a:latin typeface="DM Sans Regular"/>
                <a:ea typeface="DM Sans Regular"/>
                <a:cs typeface="DM Sans Regular"/>
                <a:sym typeface="DM Sans Regular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DE" sz="700" dirty="0" err="1">
                <a:solidFill>
                  <a:schemeClr val="bg1"/>
                </a:solidFill>
                <a:latin typeface="Manrope ExtraBold" pitchFamily="2" charset="0"/>
              </a:rPr>
              <a:t>Powered</a:t>
            </a:r>
            <a:r>
              <a:rPr lang="de-DE" sz="700" dirty="0">
                <a:solidFill>
                  <a:schemeClr val="bg1"/>
                </a:solidFill>
                <a:latin typeface="Manrope ExtraBold" pitchFamily="2" charset="0"/>
              </a:rPr>
              <a:t> By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AA4316-DF21-B5FF-336B-E4B3EDC34B1D}"/>
              </a:ext>
            </a:extLst>
          </p:cNvPr>
          <p:cNvSpPr/>
          <p:nvPr/>
        </p:nvSpPr>
        <p:spPr>
          <a:xfrm>
            <a:off x="3074463" y="435340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Vision/Mission</a:t>
            </a:r>
          </a:p>
        </p:txBody>
      </p:sp>
      <p:cxnSp>
        <p:nvCxnSpPr>
          <p:cNvPr id="55" name="Gerade Verbindung 33">
            <a:extLst>
              <a:ext uri="{FF2B5EF4-FFF2-40B4-BE49-F238E27FC236}">
                <a16:creationId xmlns:a16="http://schemas.microsoft.com/office/drawing/2014/main" id="{3D902947-696A-F37E-E4A3-7E450A4DD85D}"/>
              </a:ext>
            </a:extLst>
          </p:cNvPr>
          <p:cNvCxnSpPr>
            <a:cxnSpLocks/>
          </p:cNvCxnSpPr>
          <p:nvPr/>
        </p:nvCxnSpPr>
        <p:spPr>
          <a:xfrm flipH="1">
            <a:off x="3107428" y="4278010"/>
            <a:ext cx="28616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9148E9E8-6579-A688-C1DA-51DC797E3898}"/>
              </a:ext>
            </a:extLst>
          </p:cNvPr>
          <p:cNvSpPr/>
          <p:nvPr/>
        </p:nvSpPr>
        <p:spPr>
          <a:xfrm>
            <a:off x="4571314" y="435340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Traceability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On-Boarding Guide</a:t>
            </a: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39FE30C8-3BC1-869C-4629-F733658B9B11}"/>
              </a:ext>
            </a:extLst>
          </p:cNvPr>
          <p:cNvSpPr/>
          <p:nvPr/>
        </p:nvSpPr>
        <p:spPr>
          <a:xfrm>
            <a:off x="3074463" y="471264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Business Value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027AA540-032A-BC6F-F919-348CDAC8CBCF}"/>
              </a:ext>
            </a:extLst>
          </p:cNvPr>
          <p:cNvSpPr/>
          <p:nvPr/>
        </p:nvSpPr>
        <p:spPr>
          <a:xfrm>
            <a:off x="3074463" y="507188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6C6B4A13-C61C-1870-DB69-11AF55635C6C}"/>
              </a:ext>
            </a:extLst>
          </p:cNvPr>
          <p:cNvSpPr/>
          <p:nvPr/>
        </p:nvSpPr>
        <p:spPr>
          <a:xfrm>
            <a:off x="3074463" y="5431127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Access &amp;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Usage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Policies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(z.B. BPN)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57861D0B-6327-2601-24D0-A903CE80E6E6}"/>
              </a:ext>
            </a:extLst>
          </p:cNvPr>
          <p:cNvSpPr/>
          <p:nvPr/>
        </p:nvSpPr>
        <p:spPr>
          <a:xfrm>
            <a:off x="4571314" y="471264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Semantic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Models</a:t>
            </a: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1FB7438B-552C-6E17-AA44-9E111DC4E302}"/>
              </a:ext>
            </a:extLst>
          </p:cNvPr>
          <p:cNvSpPr/>
          <p:nvPr/>
        </p:nvSpPr>
        <p:spPr>
          <a:xfrm>
            <a:off x="4571314" y="5071886"/>
            <a:ext cx="1440000" cy="32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Notification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Process</a:t>
            </a:r>
            <a:endParaRPr lang="de-DE" sz="1000" dirty="0">
              <a:solidFill>
                <a:schemeClr val="bg1"/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4" name="Calendar for the year 2023 by month. The first day of the week is Monday.">
            <a:extLst>
              <a:ext uri="{FF2B5EF4-FFF2-40B4-BE49-F238E27FC236}">
                <a16:creationId xmlns:a16="http://schemas.microsoft.com/office/drawing/2014/main" id="{C39E4DF5-841C-6A04-23EB-2775BA63051B}"/>
              </a:ext>
            </a:extLst>
          </p:cNvPr>
          <p:cNvSpPr txBox="1"/>
          <p:nvPr/>
        </p:nvSpPr>
        <p:spPr>
          <a:xfrm>
            <a:off x="5808026" y="6007468"/>
            <a:ext cx="799003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defPPr>
              <a:defRPr lang="de-DE"/>
            </a:defPPr>
            <a:lvl1pPr defTabSz="457200">
              <a:spcBef>
                <a:spcPts val="1000"/>
              </a:spcBef>
              <a:defRPr sz="700">
                <a:latin typeface="Manrope ExtraBold" pitchFamily="2" charset="0"/>
                <a:ea typeface="DM Sans Regular"/>
                <a:cs typeface="DM Sans Regular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INDUSTRY-CORE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KIT</a:t>
            </a:r>
          </a:p>
        </p:txBody>
      </p:sp>
      <p:cxnSp>
        <p:nvCxnSpPr>
          <p:cNvPr id="127" name="Gerade Verbindung 33">
            <a:extLst>
              <a:ext uri="{FF2B5EF4-FFF2-40B4-BE49-F238E27FC236}">
                <a16:creationId xmlns:a16="http://schemas.microsoft.com/office/drawing/2014/main" id="{73B38894-6892-1D64-BBDC-BC09353578A4}"/>
              </a:ext>
            </a:extLst>
          </p:cNvPr>
          <p:cNvCxnSpPr>
            <a:cxnSpLocks/>
          </p:cNvCxnSpPr>
          <p:nvPr/>
        </p:nvCxnSpPr>
        <p:spPr>
          <a:xfrm flipH="1">
            <a:off x="6191818" y="4278010"/>
            <a:ext cx="13957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Rechteck: abgerundete Ecken 37">
            <a:extLst>
              <a:ext uri="{FF2B5EF4-FFF2-40B4-BE49-F238E27FC236}">
                <a16:creationId xmlns:a16="http://schemas.microsoft.com/office/drawing/2014/main" id="{218439F9-E381-670C-9587-A833D60E9470}"/>
              </a:ext>
            </a:extLst>
          </p:cNvPr>
          <p:cNvSpPr/>
          <p:nvPr/>
        </p:nvSpPr>
        <p:spPr>
          <a:xfrm>
            <a:off x="6169690" y="4353406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Data </a:t>
            </a: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Provisioning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Specification</a:t>
            </a:r>
            <a:endParaRPr lang="de-DE" sz="1000" dirty="0">
              <a:solidFill>
                <a:schemeClr val="bg1"/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30" name="Rechteck: abgerundete Ecken 37">
            <a:extLst>
              <a:ext uri="{FF2B5EF4-FFF2-40B4-BE49-F238E27FC236}">
                <a16:creationId xmlns:a16="http://schemas.microsoft.com/office/drawing/2014/main" id="{AADD9FAB-A249-21CF-782B-6E026F7273F6}"/>
              </a:ext>
            </a:extLst>
          </p:cNvPr>
          <p:cNvSpPr/>
          <p:nvPr/>
        </p:nvSpPr>
        <p:spPr>
          <a:xfrm>
            <a:off x="6169690" y="4712646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 err="1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Notfication</a:t>
            </a: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131" name="Rechteck: abgerundete Ecken 37">
            <a:extLst>
              <a:ext uri="{FF2B5EF4-FFF2-40B4-BE49-F238E27FC236}">
                <a16:creationId xmlns:a16="http://schemas.microsoft.com/office/drawing/2014/main" id="{463DBDAF-551A-78C3-DD6F-CDA362F9C1E0}"/>
              </a:ext>
            </a:extLst>
          </p:cNvPr>
          <p:cNvSpPr/>
          <p:nvPr/>
        </p:nvSpPr>
        <p:spPr>
          <a:xfrm>
            <a:off x="6169690" y="5071886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Unique ID Push</a:t>
            </a:r>
            <a:b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32" name="Rechteck: abgerundete Ecken 37">
            <a:extLst>
              <a:ext uri="{FF2B5EF4-FFF2-40B4-BE49-F238E27FC236}">
                <a16:creationId xmlns:a16="http://schemas.microsoft.com/office/drawing/2014/main" id="{36FDF630-3960-01CD-F54B-AE196FDB2897}"/>
              </a:ext>
            </a:extLst>
          </p:cNvPr>
          <p:cNvSpPr/>
          <p:nvPr/>
        </p:nvSpPr>
        <p:spPr>
          <a:xfrm>
            <a:off x="7765621" y="4353406"/>
            <a:ext cx="1440000" cy="324000"/>
          </a:xfrm>
          <a:prstGeom prst="roundRect">
            <a:avLst/>
          </a:prstGeom>
          <a:solidFill>
            <a:srgbClr val="B3CB2D"/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Manrope" pitchFamily="2" charset="0"/>
                <a:cs typeface="Arial" panose="020B0604020202020204" pitchFamily="34" charset="0"/>
              </a:rPr>
              <a:t>Trace-X App</a:t>
            </a:r>
          </a:p>
        </p:txBody>
      </p:sp>
      <p:cxnSp>
        <p:nvCxnSpPr>
          <p:cNvPr id="133" name="Gerade Verbindung 33">
            <a:extLst>
              <a:ext uri="{FF2B5EF4-FFF2-40B4-BE49-F238E27FC236}">
                <a16:creationId xmlns:a16="http://schemas.microsoft.com/office/drawing/2014/main" id="{A68E4075-C5A1-C18A-15B4-9033C76108BD}"/>
              </a:ext>
            </a:extLst>
          </p:cNvPr>
          <p:cNvCxnSpPr>
            <a:cxnSpLocks/>
          </p:cNvCxnSpPr>
          <p:nvPr/>
        </p:nvCxnSpPr>
        <p:spPr>
          <a:xfrm flipH="1">
            <a:off x="7779934" y="4269047"/>
            <a:ext cx="13957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Grafik 2">
            <a:extLst>
              <a:ext uri="{FF2B5EF4-FFF2-40B4-BE49-F238E27FC236}">
                <a16:creationId xmlns:a16="http://schemas.microsoft.com/office/drawing/2014/main" id="{6991D186-C6E2-99AA-2ECF-3D36083D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15" y="5936683"/>
            <a:ext cx="609675" cy="7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5">
            <a:extLst>
              <a:ext uri="{FF2B5EF4-FFF2-40B4-BE49-F238E27FC236}">
                <a16:creationId xmlns:a16="http://schemas.microsoft.com/office/drawing/2014/main" id="{081DFED2-8833-51EE-8218-7A688EBE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92" y="4115518"/>
            <a:ext cx="1395746" cy="11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33">
            <a:extLst>
              <a:ext uri="{FF2B5EF4-FFF2-40B4-BE49-F238E27FC236}">
                <a16:creationId xmlns:a16="http://schemas.microsoft.com/office/drawing/2014/main" id="{D17229C6-3D3B-4C4B-E2AC-9C8F6120412A}"/>
              </a:ext>
            </a:extLst>
          </p:cNvPr>
          <p:cNvCxnSpPr>
            <a:cxnSpLocks/>
          </p:cNvCxnSpPr>
          <p:nvPr/>
        </p:nvCxnSpPr>
        <p:spPr>
          <a:xfrm flipH="1">
            <a:off x="3083652" y="5837179"/>
            <a:ext cx="6099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">
  <a:themeElements>
    <a:clrScheme name="Catena-X">
      <a:dk1>
        <a:srgbClr val="000000"/>
      </a:dk1>
      <a:lt1>
        <a:sysClr val="window" lastClr="FFFFFF"/>
      </a:lt1>
      <a:dk2>
        <a:srgbClr val="595959"/>
      </a:dk2>
      <a:lt2>
        <a:srgbClr val="E1E3DD"/>
      </a:lt2>
      <a:accent1>
        <a:srgbClr val="FFA600"/>
      </a:accent1>
      <a:accent2>
        <a:srgbClr val="B3CB2D"/>
      </a:accent2>
      <a:accent3>
        <a:srgbClr val="A5A5A5"/>
      </a:accent3>
      <a:accent4>
        <a:srgbClr val="FFCA21"/>
      </a:accent4>
      <a:accent5>
        <a:srgbClr val="046B99"/>
      </a:accent5>
      <a:accent6>
        <a:srgbClr val="D91E18"/>
      </a:accent6>
      <a:hlink>
        <a:srgbClr val="595959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horz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smtClean="0">
            <a:solidFill>
              <a:schemeClr val="tx1">
                <a:lumMod val="65000"/>
                <a:lumOff val="35000"/>
              </a:schemeClr>
            </a:solidFill>
            <a:latin typeface="Manrope Light" pitchFamily="2" charset="0"/>
            <a:cs typeface="Arial" panose="020B0604020202020204" pitchFamily="34" charset="0"/>
          </a:defRPr>
        </a:defPPr>
      </a:lstStyle>
    </a:spDef>
    <a:txDef>
      <a:spPr/>
      <a:bodyPr vert="horz" wrap="square" lIns="0" tIns="0" rIns="0" bIns="0" rtlCol="0" anchor="t" anchorCtr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dirty="0" err="1" smtClean="0">
            <a:solidFill>
              <a:schemeClr val="tx2"/>
            </a:solidFill>
            <a:latin typeface="Manrope Light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72296E1DC7314BB2FD366578249C70" ma:contentTypeVersion="13" ma:contentTypeDescription="Ein neues Dokument erstellen." ma:contentTypeScope="" ma:versionID="dce9fe407cd7c9041f2066a3a7128aae">
  <xsd:schema xmlns:xsd="http://www.w3.org/2001/XMLSchema" xmlns:xs="http://www.w3.org/2001/XMLSchema" xmlns:p="http://schemas.microsoft.com/office/2006/metadata/properties" xmlns:ns2="0c15be00-22f5-4268-a71a-6d53a16e7152" xmlns:ns3="b441187a-2999-49d3-af88-4b3a4b5554ca" targetNamespace="http://schemas.microsoft.com/office/2006/metadata/properties" ma:root="true" ma:fieldsID="d56bac6574af212a6297aba889329cab" ns2:_="" ns3:_="">
    <xsd:import namespace="0c15be00-22f5-4268-a71a-6d53a16e7152"/>
    <xsd:import namespace="b441187a-2999-49d3-af88-4b3a4b555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5be00-22f5-4268-a71a-6d53a16e7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81df2aa-75df-4b8f-835e-b34a4310bc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1187a-2999-49d3-af88-4b3a4b5554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c50f44-131f-4b37-a50b-ca998a7ee8b3}" ma:internalName="TaxCatchAll" ma:showField="CatchAllData" ma:web="b441187a-2999-49d3-af88-4b3a4b5554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41187a-2999-49d3-af88-4b3a4b5554ca" xsi:nil="true"/>
    <lcf76f155ced4ddcb4097134ff3c332f xmlns="0c15be00-22f5-4268-a71a-6d53a16e7152">
      <Terms xmlns="http://schemas.microsoft.com/office/infopath/2007/PartnerControls"/>
    </lcf76f155ced4ddcb4097134ff3c332f>
    <MediaLengthInSeconds xmlns="0c15be00-22f5-4268-a71a-6d53a16e7152" xsi:nil="true"/>
    <SharedWithUsers xmlns="b441187a-2999-49d3-af88-4b3a4b5554c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C2427A6-1DB1-46D5-80CB-618C95059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52BB59-D37C-4E95-A203-7C7BD3F15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15be00-22f5-4268-a71a-6d53a16e7152"/>
    <ds:schemaRef ds:uri="b441187a-2999-49d3-af88-4b3a4b555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7365B-A541-4817-9130-76AA4F3B7206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b441187a-2999-49d3-af88-4b3a4b5554ca"/>
    <ds:schemaRef ds:uri="0c15be00-22f5-4268-a71a-6d53a16e7152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151</Words>
  <Application>Microsoft Office PowerPoint</Application>
  <PresentationFormat>Breitbild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2" baseType="lpstr">
      <vt:lpstr>Arial</vt:lpstr>
      <vt:lpstr>BMWGroupTN Condensed</vt:lpstr>
      <vt:lpstr>Calibri</vt:lpstr>
      <vt:lpstr>CorpoS</vt:lpstr>
      <vt:lpstr>Imago Pro Light</vt:lpstr>
      <vt:lpstr>Manrope</vt:lpstr>
      <vt:lpstr>Manrope ExtraBold</vt:lpstr>
      <vt:lpstr>Manrope Light</vt:lpstr>
      <vt:lpstr>Manrope SemiBold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Fokus: Fraunhofer Kooperation.</dc:title>
  <dc:creator>Anika</dc:creator>
  <cp:lastModifiedBy>Klaus Nirschl</cp:lastModifiedBy>
  <cp:revision>57</cp:revision>
  <cp:lastPrinted>2023-02-20T07:18:22Z</cp:lastPrinted>
  <dcterms:created xsi:type="dcterms:W3CDTF">2022-05-09T07:37:59Z</dcterms:created>
  <dcterms:modified xsi:type="dcterms:W3CDTF">2023-12-21T07:09:15Z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0x0101003A1C9E28E0365446AB12859141F7D283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MSIP_Label_757ccef6-6f89-497f-837e-da3f8dd5386d_Enabled">
    <vt:lpwstr>true</vt:lpwstr>
  </property>
  <property fmtid="{D5CDD505-2E9C-101B-9397-08002B2CF9AE}" pid="12" name="MSIP_Label_757ccef6-6f89-497f-837e-da3f8dd5386d_SetDate">
    <vt:lpwstr>2023-02-08T07:35:22Z</vt:lpwstr>
  </property>
  <property fmtid="{D5CDD505-2E9C-101B-9397-08002B2CF9AE}" pid="13" name="MSIP_Label_757ccef6-6f89-497f-837e-da3f8dd5386d_Method">
    <vt:lpwstr>Privileged</vt:lpwstr>
  </property>
  <property fmtid="{D5CDD505-2E9C-101B-9397-08002B2CF9AE}" pid="14" name="MSIP_Label_757ccef6-6f89-497f-837e-da3f8dd5386d_Name">
    <vt:lpwstr>Personal</vt:lpwstr>
  </property>
  <property fmtid="{D5CDD505-2E9C-101B-9397-08002B2CF9AE}" pid="15" name="MSIP_Label_757ccef6-6f89-497f-837e-da3f8dd5386d_SiteId">
    <vt:lpwstr>ce849bab-cc1c-465b-b62e-18f07c9ac198</vt:lpwstr>
  </property>
  <property fmtid="{D5CDD505-2E9C-101B-9397-08002B2CF9AE}" pid="16" name="MSIP_Label_757ccef6-6f89-497f-837e-da3f8dd5386d_ActionId">
    <vt:lpwstr>096bfca7-9dd1-4119-80f9-6a9fd564e618</vt:lpwstr>
  </property>
  <property fmtid="{D5CDD505-2E9C-101B-9397-08002B2CF9AE}" pid="17" name="MSIP_Label_757ccef6-6f89-497f-837e-da3f8dd5386d_ContentBits">
    <vt:lpwstr>0</vt:lpwstr>
  </property>
  <property fmtid="{D5CDD505-2E9C-101B-9397-08002B2CF9AE}" pid="18" name="MSIP_Label_924dbb1d-991d-4bbd-aad5-33bac1d8ffaf_Enabled">
    <vt:lpwstr>true</vt:lpwstr>
  </property>
  <property fmtid="{D5CDD505-2E9C-101B-9397-08002B2CF9AE}" pid="19" name="MSIP_Label_924dbb1d-991d-4bbd-aad5-33bac1d8ffaf_SetDate">
    <vt:lpwstr>2023-06-01T07:47:18Z</vt:lpwstr>
  </property>
  <property fmtid="{D5CDD505-2E9C-101B-9397-08002B2CF9AE}" pid="20" name="MSIP_Label_924dbb1d-991d-4bbd-aad5-33bac1d8ffaf_Method">
    <vt:lpwstr>Standard</vt:lpwstr>
  </property>
  <property fmtid="{D5CDD505-2E9C-101B-9397-08002B2CF9AE}" pid="21" name="MSIP_Label_924dbb1d-991d-4bbd-aad5-33bac1d8ffaf_Name">
    <vt:lpwstr>924dbb1d-991d-4bbd-aad5-33bac1d8ffaf</vt:lpwstr>
  </property>
  <property fmtid="{D5CDD505-2E9C-101B-9397-08002B2CF9AE}" pid="22" name="MSIP_Label_924dbb1d-991d-4bbd-aad5-33bac1d8ffaf_SiteId">
    <vt:lpwstr>9652d7c2-1ccf-4940-8151-4a92bd474ed0</vt:lpwstr>
  </property>
  <property fmtid="{D5CDD505-2E9C-101B-9397-08002B2CF9AE}" pid="23" name="MSIP_Label_924dbb1d-991d-4bbd-aad5-33bac1d8ffaf_ActionId">
    <vt:lpwstr>70de2016-01f7-432f-8576-5fe4165f0ee3</vt:lpwstr>
  </property>
  <property fmtid="{D5CDD505-2E9C-101B-9397-08002B2CF9AE}" pid="24" name="MSIP_Label_924dbb1d-991d-4bbd-aad5-33bac1d8ffaf_ContentBits">
    <vt:lpwstr>1</vt:lpwstr>
  </property>
  <property fmtid="{D5CDD505-2E9C-101B-9397-08002B2CF9AE}" pid="25" name="ClassificationContentMarkingHeaderLocations">
    <vt:lpwstr>Office:5</vt:lpwstr>
  </property>
  <property fmtid="{D5CDD505-2E9C-101B-9397-08002B2CF9AE}" pid="26" name="ClassificationContentMarkingHeaderText">
    <vt:lpwstr>Internal</vt:lpwstr>
  </property>
</Properties>
</file>