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B22842-25DD-429F-BBFD-B609F35908EA}" v="22" dt="2024-03-05T13:27:33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8CCB7E-40C6-29A8-FDFA-EE0D42ED1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56086B-581F-F0F6-EBE7-58EFB5E70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E56632-AFEB-82BE-3C4B-5045C23CF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6AA4-6883-4618-8B9C-40A5C43A97D4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52F570-6803-6FDD-EDD4-DEB1334AF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2A9073-6F91-77B9-D744-A71A9C85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B55-C0C1-477A-B363-C17F33BB0D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208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35ABA-BECF-2137-1B34-EE3183D5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6FF1BAD-14FC-60EF-19E6-9C517C45D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170816-008C-E71D-A3C9-7C3769B6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6AA4-6883-4618-8B9C-40A5C43A97D4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4C60CA-617E-EE20-C196-0A6B9C4F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2EE04E-C630-1966-14F3-BDB0C4637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B55-C0C1-477A-B363-C17F33BB0D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097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B5A4EFB-170A-37FD-2195-9AB42CC81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8A92605-FE7B-77D4-86E8-88A0D0B3C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170199-0502-3B90-B667-9A6837AE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6AA4-6883-4618-8B9C-40A5C43A97D4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A83282-9595-3A47-54D3-C08162D55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D32CBF-1526-47D5-ADCA-F7994021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B55-C0C1-477A-B363-C17F33BB0D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9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863324-FA17-FBC4-570E-2EB389FA8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1B197F-AAD6-1BD5-98EA-70ECDF52E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E46957-BE84-D5B8-998D-565866E6D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6AA4-6883-4618-8B9C-40A5C43A97D4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119183-AEF2-DAAD-E202-2A86C494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97A5F0-0C99-3A4A-307E-065F601C5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B55-C0C1-477A-B363-C17F33BB0D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490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4E0705-F7C2-D987-2CA0-1AFFA6271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BC7AF2-FD5A-EF8C-8774-7DE09BA9A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9B0455-4BE1-12EE-4D9E-F0714C2D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6AA4-6883-4618-8B9C-40A5C43A97D4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C0475D-8141-8E1D-A38D-81D10CB0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8621B7-CC22-5033-354E-7E2984045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B55-C0C1-477A-B363-C17F33BB0D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0282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23907D-2A1C-160A-4853-62DE7DD5F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4989B5-1764-8874-F1D9-3A308921D5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C9133D-C5F4-67F5-1628-3811703B1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1CBEDB-6B69-44D0-1BD7-C9A7572A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6AA4-6883-4618-8B9C-40A5C43A97D4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5ACDCA-B4A9-1F88-4585-2B8E3D87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2F1597-39AD-1A93-27D1-D43D00E2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B55-C0C1-477A-B363-C17F33BB0D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887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4E9EB-88DA-A06E-2C39-93D82DD36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B0445A-B2C6-D26D-5030-7D2366720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57C6DF-A263-DE8B-13EE-D191A660B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752632-3E40-7D36-9128-8FFD8D698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A6BCF8-938A-727B-58AF-5D7B4D636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8A16D49-2106-98E4-C536-7FC347527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6AA4-6883-4618-8B9C-40A5C43A97D4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2090924-4EB8-F2EF-1C94-64BF64EBB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D7DDDC5-BDF8-200C-0DF5-EE8782D36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B55-C0C1-477A-B363-C17F33BB0D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14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69D419-7D69-F423-2B9D-10D679772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722C6AF-10AD-E95F-3604-17873422A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6AA4-6883-4618-8B9C-40A5C43A97D4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C747E9-23EE-FF60-1E32-6212D751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C55C69-0554-BEF1-F047-51B72BA0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B55-C0C1-477A-B363-C17F33BB0D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91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7251EF4-6177-F154-E123-092E468B6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6AA4-6883-4618-8B9C-40A5C43A97D4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CFE30F6-01E0-1396-D620-5B24BD593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6BDDE9-9774-4102-F890-AEB4AF2A0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B55-C0C1-477A-B363-C17F33BB0D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77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6AD39-FCB3-EC04-9EB0-B26845FD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396D9F-8B08-0FCC-B9FD-18589522A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5087C6-A4BA-2EA4-A78E-89A8BF9BC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12D736-3C16-3A90-EFAD-8C230E41C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6AA4-6883-4618-8B9C-40A5C43A97D4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1BA74E-5E1A-A388-E308-4D92D0F11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8B8387-3A66-EA03-8CEC-C5929343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B55-C0C1-477A-B363-C17F33BB0D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226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55F1AF-6CEC-0857-6D98-4636665F3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A360D03-E366-FFD5-405D-5CC3E506D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58271E-BF28-6A52-9797-9053A2F56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7326470-3AD6-3420-7C8D-4A1FBEFFF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66AA4-6883-4618-8B9C-40A5C43A97D4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25287F-3AEF-7B78-E434-EFD2941DD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D17A2E-F074-77F2-5FE1-C5D6192D7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26B55-C0C1-477A-B363-C17F33BB0D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07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286994A-33D7-83E7-5B9D-36B796CC0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BDB33A-9DF8-7D61-BDF0-415989D0A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8E864F-F93E-F377-FBC2-A25B7D019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66AA4-6883-4618-8B9C-40A5C43A97D4}" type="datetimeFigureOut">
              <a:rPr lang="de-DE" smtClean="0"/>
              <a:t>23.07.2024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BC98D9-8390-41B6-B9C1-8750038F6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962A85-A287-F2BC-C74B-B43996C3E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26B55-C0C1-477A-B363-C17F33BB0D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82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53D11F8-A0FD-A939-B83A-31ECE62C6115}"/>
              </a:ext>
            </a:extLst>
          </p:cNvPr>
          <p:cNvGrpSpPr/>
          <p:nvPr/>
        </p:nvGrpSpPr>
        <p:grpSpPr>
          <a:xfrm>
            <a:off x="1529390" y="614341"/>
            <a:ext cx="6445331" cy="4598096"/>
            <a:chOff x="1542739" y="600992"/>
            <a:chExt cx="6445331" cy="4598096"/>
          </a:xfrm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3833FA8E-C87D-D5A5-1859-2883ADBB38A3}"/>
                </a:ext>
              </a:extLst>
            </p:cNvPr>
            <p:cNvSpPr txBox="1"/>
            <p:nvPr/>
          </p:nvSpPr>
          <p:spPr>
            <a:xfrm>
              <a:off x="1542739" y="1822720"/>
              <a:ext cx="1003465" cy="605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dirty="0"/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4E25C547-1EEB-BC61-F7F8-E6CC5D93E5E2}"/>
                </a:ext>
              </a:extLst>
            </p:cNvPr>
            <p:cNvSpPr txBox="1"/>
            <p:nvPr/>
          </p:nvSpPr>
          <p:spPr>
            <a:xfrm>
              <a:off x="1695139" y="1975120"/>
              <a:ext cx="1003465" cy="6056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E558FD6C-4710-73D4-5739-79B0CB25140B}"/>
                </a:ext>
              </a:extLst>
            </p:cNvPr>
            <p:cNvSpPr txBox="1"/>
            <p:nvPr/>
          </p:nvSpPr>
          <p:spPr>
            <a:xfrm>
              <a:off x="1553623" y="2452113"/>
              <a:ext cx="1003465" cy="6056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de-DE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73BB9248-EDAE-9B0E-29C8-46CA19F38DF2}"/>
                </a:ext>
              </a:extLst>
            </p:cNvPr>
            <p:cNvSpPr txBox="1"/>
            <p:nvPr/>
          </p:nvSpPr>
          <p:spPr>
            <a:xfrm>
              <a:off x="2911369" y="1975120"/>
              <a:ext cx="1003465" cy="6056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de-DE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D87FB1DB-818E-044A-0E91-E39A857BF2B1}"/>
                </a:ext>
              </a:extLst>
            </p:cNvPr>
            <p:cNvSpPr txBox="1"/>
            <p:nvPr/>
          </p:nvSpPr>
          <p:spPr>
            <a:xfrm>
              <a:off x="2911369" y="2938011"/>
              <a:ext cx="1003465" cy="6056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de-DE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F2AA9AE6-6035-828E-E767-9BA14B0DBCD6}"/>
                </a:ext>
              </a:extLst>
            </p:cNvPr>
            <p:cNvSpPr txBox="1"/>
            <p:nvPr/>
          </p:nvSpPr>
          <p:spPr>
            <a:xfrm>
              <a:off x="5626860" y="3057755"/>
              <a:ext cx="1003465" cy="6056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de-DE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765ED1A2-6635-20B6-7B8A-1B3B2170823D}"/>
                </a:ext>
              </a:extLst>
            </p:cNvPr>
            <p:cNvSpPr txBox="1"/>
            <p:nvPr/>
          </p:nvSpPr>
          <p:spPr>
            <a:xfrm>
              <a:off x="4269115" y="2428362"/>
              <a:ext cx="1003465" cy="6056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de-DE" dirty="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0532D991-52F0-7125-9982-EEF51A7B13F7}"/>
                </a:ext>
              </a:extLst>
            </p:cNvPr>
            <p:cNvSpPr txBox="1"/>
            <p:nvPr/>
          </p:nvSpPr>
          <p:spPr>
            <a:xfrm>
              <a:off x="6984605" y="3049839"/>
              <a:ext cx="1003465" cy="60564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de-DE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C2361574-5037-7D48-A2B1-8EEF37B2627F}"/>
                </a:ext>
              </a:extLst>
            </p:cNvPr>
            <p:cNvSpPr txBox="1"/>
            <p:nvPr/>
          </p:nvSpPr>
          <p:spPr>
            <a:xfrm>
              <a:off x="4269115" y="3679232"/>
              <a:ext cx="1003465" cy="6056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de-DE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4C2C2C67-6ABC-1EDE-A073-5F43F77BB97B}"/>
                </a:ext>
              </a:extLst>
            </p:cNvPr>
            <p:cNvSpPr txBox="1"/>
            <p:nvPr/>
          </p:nvSpPr>
          <p:spPr>
            <a:xfrm>
              <a:off x="2911369" y="3679232"/>
              <a:ext cx="1003465" cy="6056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de-DE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476EF548-1BF2-A8FA-E6F7-DF6F63D36DC0}"/>
                </a:ext>
              </a:extLst>
            </p:cNvPr>
            <p:cNvSpPr txBox="1"/>
            <p:nvPr/>
          </p:nvSpPr>
          <p:spPr>
            <a:xfrm>
              <a:off x="1720866" y="600992"/>
              <a:ext cx="668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OEM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2023DD34-EAAE-F4CC-88E1-9E41E81FFEE9}"/>
                </a:ext>
              </a:extLst>
            </p:cNvPr>
            <p:cNvSpPr txBox="1"/>
            <p:nvPr/>
          </p:nvSpPr>
          <p:spPr>
            <a:xfrm>
              <a:off x="3078612" y="600992"/>
              <a:ext cx="668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Tier1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3C045D73-3D8E-2588-C431-9333764C1BA8}"/>
                </a:ext>
              </a:extLst>
            </p:cNvPr>
            <p:cNvSpPr txBox="1"/>
            <p:nvPr/>
          </p:nvSpPr>
          <p:spPr>
            <a:xfrm>
              <a:off x="4436358" y="600992"/>
              <a:ext cx="668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Tier2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FF194A13-66AE-CAB0-A2B1-AD508202AA08}"/>
                </a:ext>
              </a:extLst>
            </p:cNvPr>
            <p:cNvSpPr txBox="1"/>
            <p:nvPr/>
          </p:nvSpPr>
          <p:spPr>
            <a:xfrm>
              <a:off x="5794103" y="602372"/>
              <a:ext cx="668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Tier3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F997157B-38A5-F98F-E6E3-19884B35F652}"/>
                </a:ext>
              </a:extLst>
            </p:cNvPr>
            <p:cNvSpPr txBox="1"/>
            <p:nvPr/>
          </p:nvSpPr>
          <p:spPr>
            <a:xfrm>
              <a:off x="7147888" y="600992"/>
              <a:ext cx="668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Tier4</a:t>
              </a:r>
            </a:p>
          </p:txBody>
        </p: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BA3492A1-9539-D995-F137-DEC387E32E45}"/>
                </a:ext>
              </a:extLst>
            </p:cNvPr>
            <p:cNvCxnSpPr>
              <a:stCxn id="12" idx="1"/>
              <a:endCxn id="10" idx="3"/>
            </p:cNvCxnSpPr>
            <p:nvPr/>
          </p:nvCxnSpPr>
          <p:spPr>
            <a:xfrm flipH="1">
              <a:off x="6630325" y="3352660"/>
              <a:ext cx="354280" cy="79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E6D4D5ED-EE45-6F46-BA85-99158C695484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H="1" flipV="1">
              <a:off x="5272580" y="2731183"/>
              <a:ext cx="354279" cy="6135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B592674D-3CBD-8B47-AD20-585B0CF571BB}"/>
                </a:ext>
              </a:extLst>
            </p:cNvPr>
            <p:cNvCxnSpPr>
              <a:cxnSpLocks/>
              <a:stCxn id="10" idx="1"/>
              <a:endCxn id="13" idx="3"/>
            </p:cNvCxnSpPr>
            <p:nvPr/>
          </p:nvCxnSpPr>
          <p:spPr>
            <a:xfrm flipH="1">
              <a:off x="5272580" y="3360576"/>
              <a:ext cx="354280" cy="6214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mit Pfeil 26">
              <a:extLst>
                <a:ext uri="{FF2B5EF4-FFF2-40B4-BE49-F238E27FC236}">
                  <a16:creationId xmlns:a16="http://schemas.microsoft.com/office/drawing/2014/main" id="{36A9E61E-D546-69D5-645F-476BA4D843D6}"/>
                </a:ext>
              </a:extLst>
            </p:cNvPr>
            <p:cNvCxnSpPr>
              <a:cxnSpLocks/>
              <a:stCxn id="13" idx="1"/>
              <a:endCxn id="14" idx="3"/>
            </p:cNvCxnSpPr>
            <p:nvPr/>
          </p:nvCxnSpPr>
          <p:spPr>
            <a:xfrm flipH="1">
              <a:off x="3914834" y="3982053"/>
              <a:ext cx="35428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CD4E4535-DA2B-350B-B9A4-20D81769BABC}"/>
                </a:ext>
              </a:extLst>
            </p:cNvPr>
            <p:cNvCxnSpPr>
              <a:cxnSpLocks/>
              <a:stCxn id="11" idx="1"/>
              <a:endCxn id="8" idx="3"/>
            </p:cNvCxnSpPr>
            <p:nvPr/>
          </p:nvCxnSpPr>
          <p:spPr>
            <a:xfrm flipH="1" flipV="1">
              <a:off x="3914834" y="2277941"/>
              <a:ext cx="354281" cy="4532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182F12BA-1770-D283-7AB5-A7410BCD5E9F}"/>
                </a:ext>
              </a:extLst>
            </p:cNvPr>
            <p:cNvCxnSpPr>
              <a:cxnSpLocks/>
              <a:stCxn id="11" idx="1"/>
              <a:endCxn id="9" idx="3"/>
            </p:cNvCxnSpPr>
            <p:nvPr/>
          </p:nvCxnSpPr>
          <p:spPr>
            <a:xfrm flipH="1">
              <a:off x="3914834" y="2731183"/>
              <a:ext cx="354281" cy="5096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8A68FCB3-20DA-887E-9CE5-90DDDBC4BF5D}"/>
                </a:ext>
              </a:extLst>
            </p:cNvPr>
            <p:cNvCxnSpPr>
              <a:cxnSpLocks/>
              <a:stCxn id="14" idx="1"/>
              <a:endCxn id="37" idx="3"/>
            </p:cNvCxnSpPr>
            <p:nvPr/>
          </p:nvCxnSpPr>
          <p:spPr>
            <a:xfrm flipH="1" flipV="1">
              <a:off x="2557088" y="3647565"/>
              <a:ext cx="354281" cy="3344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F3B96639-ABC2-FAE3-7F46-AEB563636E8B}"/>
                </a:ext>
              </a:extLst>
            </p:cNvPr>
            <p:cNvSpPr txBox="1"/>
            <p:nvPr/>
          </p:nvSpPr>
          <p:spPr>
            <a:xfrm>
              <a:off x="1553623" y="3344744"/>
              <a:ext cx="1003465" cy="6056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de-DE" dirty="0"/>
            </a:p>
          </p:txBody>
        </p:sp>
        <p:cxnSp>
          <p:nvCxnSpPr>
            <p:cNvPr id="40" name="Gerade Verbindung mit Pfeil 39">
              <a:extLst>
                <a:ext uri="{FF2B5EF4-FFF2-40B4-BE49-F238E27FC236}">
                  <a16:creationId xmlns:a16="http://schemas.microsoft.com/office/drawing/2014/main" id="{4984A9A6-6265-0197-7DA0-15DCED483F00}"/>
                </a:ext>
              </a:extLst>
            </p:cNvPr>
            <p:cNvCxnSpPr>
              <a:cxnSpLocks/>
              <a:stCxn id="9" idx="1"/>
              <a:endCxn id="7" idx="3"/>
            </p:cNvCxnSpPr>
            <p:nvPr/>
          </p:nvCxnSpPr>
          <p:spPr>
            <a:xfrm flipH="1" flipV="1">
              <a:off x="2557088" y="2754934"/>
              <a:ext cx="354281" cy="485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5D8D3FDC-ECAF-66A6-0417-824C7A72BB05}"/>
                </a:ext>
              </a:extLst>
            </p:cNvPr>
            <p:cNvCxnSpPr>
              <a:cxnSpLocks/>
              <a:stCxn id="8" idx="1"/>
              <a:endCxn id="7" idx="3"/>
            </p:cNvCxnSpPr>
            <p:nvPr/>
          </p:nvCxnSpPr>
          <p:spPr>
            <a:xfrm flipH="1">
              <a:off x="2557088" y="2277941"/>
              <a:ext cx="354281" cy="476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mit Pfeil 45">
              <a:extLst>
                <a:ext uri="{FF2B5EF4-FFF2-40B4-BE49-F238E27FC236}">
                  <a16:creationId xmlns:a16="http://schemas.microsoft.com/office/drawing/2014/main" id="{24DF5A1E-F8F9-27CB-3453-C4F38DCCBCB2}"/>
                </a:ext>
              </a:extLst>
            </p:cNvPr>
            <p:cNvCxnSpPr>
              <a:cxnSpLocks/>
              <a:stCxn id="9" idx="1"/>
              <a:endCxn id="37" idx="3"/>
            </p:cNvCxnSpPr>
            <p:nvPr/>
          </p:nvCxnSpPr>
          <p:spPr>
            <a:xfrm flipH="1">
              <a:off x="2557088" y="3240832"/>
              <a:ext cx="354281" cy="4067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Grafik 50" descr="Umschlag öffnen mit einfarbiger Füllung">
              <a:extLst>
                <a:ext uri="{FF2B5EF4-FFF2-40B4-BE49-F238E27FC236}">
                  <a16:creationId xmlns:a16="http://schemas.microsoft.com/office/drawing/2014/main" id="{62DE14B2-8D2E-6883-8107-CB6B8A993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90690" y="3049839"/>
              <a:ext cx="229592" cy="229592"/>
            </a:xfrm>
            <a:prstGeom prst="rect">
              <a:avLst/>
            </a:prstGeom>
          </p:spPr>
        </p:pic>
        <p:pic>
          <p:nvPicPr>
            <p:cNvPr id="52" name="Grafik 51" descr="Umschlag öffnen mit einfarbiger Füllung">
              <a:extLst>
                <a:ext uri="{FF2B5EF4-FFF2-40B4-BE49-F238E27FC236}">
                  <a16:creationId xmlns:a16="http://schemas.microsoft.com/office/drawing/2014/main" id="{03ACD092-09E6-D717-D823-9D6908448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49719" y="2620340"/>
              <a:ext cx="229592" cy="229592"/>
            </a:xfrm>
            <a:prstGeom prst="rect">
              <a:avLst/>
            </a:prstGeom>
          </p:spPr>
        </p:pic>
        <p:pic>
          <p:nvPicPr>
            <p:cNvPr id="54" name="Grafik 53" descr="Umschlag öffnen mit einfarbiger Füllung">
              <a:extLst>
                <a:ext uri="{FF2B5EF4-FFF2-40B4-BE49-F238E27FC236}">
                  <a16:creationId xmlns:a16="http://schemas.microsoft.com/office/drawing/2014/main" id="{DD4CC976-1CA2-581B-A2FC-BEE229462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15758" y="2160174"/>
              <a:ext cx="229592" cy="229592"/>
            </a:xfrm>
            <a:prstGeom prst="rect">
              <a:avLst/>
            </a:prstGeom>
          </p:spPr>
        </p:pic>
        <p:pic>
          <p:nvPicPr>
            <p:cNvPr id="55" name="Grafik 54" descr="Umschlag öffnen mit einfarbiger Füllung">
              <a:extLst>
                <a:ext uri="{FF2B5EF4-FFF2-40B4-BE49-F238E27FC236}">
                  <a16:creationId xmlns:a16="http://schemas.microsoft.com/office/drawing/2014/main" id="{B3D689F4-B7F1-3630-AECF-F7E116BD99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89743" y="2163145"/>
              <a:ext cx="229592" cy="229592"/>
            </a:xfrm>
            <a:prstGeom prst="rect">
              <a:avLst/>
            </a:prstGeom>
          </p:spPr>
        </p:pic>
        <p:pic>
          <p:nvPicPr>
            <p:cNvPr id="58" name="Grafik 57" descr="Umschlag öffnen mit einfarbiger Füllung">
              <a:extLst>
                <a:ext uri="{FF2B5EF4-FFF2-40B4-BE49-F238E27FC236}">
                  <a16:creationId xmlns:a16="http://schemas.microsoft.com/office/drawing/2014/main" id="{C9717ABD-6346-1DD3-53D2-5BB3F7FE5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03503" y="4627124"/>
              <a:ext cx="229592" cy="229592"/>
            </a:xfrm>
            <a:prstGeom prst="rect">
              <a:avLst/>
            </a:prstGeom>
          </p:spPr>
        </p:pic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8FB9BC80-4C9D-D5F3-95E8-9D2EFA2426C2}"/>
                </a:ext>
              </a:extLst>
            </p:cNvPr>
            <p:cNvSpPr txBox="1"/>
            <p:nvPr/>
          </p:nvSpPr>
          <p:spPr>
            <a:xfrm>
              <a:off x="1895979" y="4610495"/>
              <a:ext cx="848107" cy="24622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/>
                <a:t> </a:t>
              </a:r>
              <a:r>
                <a:rPr lang="de-DE" sz="1000" dirty="0" err="1"/>
                <a:t>Notification</a:t>
              </a:r>
              <a:r>
                <a:rPr lang="de-DE" sz="1000" dirty="0"/>
                <a:t> </a:t>
              </a:r>
            </a:p>
          </p:txBody>
        </p:sp>
        <p:pic>
          <p:nvPicPr>
            <p:cNvPr id="60" name="Grafik 59" descr="Umschlag öffnen mit einfarbiger Füllung">
              <a:extLst>
                <a:ext uri="{FF2B5EF4-FFF2-40B4-BE49-F238E27FC236}">
                  <a16:creationId xmlns:a16="http://schemas.microsoft.com/office/drawing/2014/main" id="{5E3ADF43-E15C-21A7-594D-E8C9CF902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49719" y="3835590"/>
              <a:ext cx="229592" cy="229592"/>
            </a:xfrm>
            <a:prstGeom prst="rect">
              <a:avLst/>
            </a:prstGeom>
          </p:spPr>
        </p:pic>
        <p:sp>
          <p:nvSpPr>
            <p:cNvPr id="100" name="Textfeld 99">
              <a:extLst>
                <a:ext uri="{FF2B5EF4-FFF2-40B4-BE49-F238E27FC236}">
                  <a16:creationId xmlns:a16="http://schemas.microsoft.com/office/drawing/2014/main" id="{5ABB5A34-1E6B-F82A-ED42-CC1262D17208}"/>
                </a:ext>
              </a:extLst>
            </p:cNvPr>
            <p:cNvSpPr txBox="1"/>
            <p:nvPr/>
          </p:nvSpPr>
          <p:spPr>
            <a:xfrm>
              <a:off x="3858762" y="4626406"/>
              <a:ext cx="210033" cy="22340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endParaRPr lang="de-DE" dirty="0"/>
            </a:p>
          </p:txBody>
        </p:sp>
        <p:sp>
          <p:nvSpPr>
            <p:cNvPr id="101" name="Textfeld 100">
              <a:extLst>
                <a:ext uri="{FF2B5EF4-FFF2-40B4-BE49-F238E27FC236}">
                  <a16:creationId xmlns:a16="http://schemas.microsoft.com/office/drawing/2014/main" id="{D3ED8EE4-AD8F-DD7C-13E6-A8CB3BDC0441}"/>
                </a:ext>
              </a:extLst>
            </p:cNvPr>
            <p:cNvSpPr txBox="1"/>
            <p:nvPr/>
          </p:nvSpPr>
          <p:spPr>
            <a:xfrm>
              <a:off x="4085474" y="4566747"/>
              <a:ext cx="848107" cy="4001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err="1"/>
                <a:t>Notification</a:t>
              </a:r>
              <a:r>
                <a:rPr lang="de-DE" sz="1000" dirty="0"/>
                <a:t> Source </a:t>
              </a:r>
            </a:p>
          </p:txBody>
        </p:sp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2EA03842-8F7E-1F13-5EF8-1563DF7E6A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4086" y="4730047"/>
              <a:ext cx="1917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1F90F32A-2308-FB2A-20E6-0D680070AAE3}"/>
                </a:ext>
              </a:extLst>
            </p:cNvPr>
            <p:cNvSpPr txBox="1"/>
            <p:nvPr/>
          </p:nvSpPr>
          <p:spPr>
            <a:xfrm>
              <a:off x="2950381" y="4529992"/>
              <a:ext cx="848107" cy="40011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err="1"/>
                <a:t>Notification</a:t>
              </a:r>
              <a:r>
                <a:rPr lang="de-DE" sz="1000" dirty="0"/>
                <a:t> </a:t>
              </a:r>
              <a:r>
                <a:rPr lang="de-DE" sz="1000" dirty="0" err="1"/>
                <a:t>direction</a:t>
              </a:r>
              <a:r>
                <a:rPr lang="de-DE" sz="1000" dirty="0"/>
                <a:t> </a:t>
              </a:r>
            </a:p>
          </p:txBody>
        </p:sp>
        <p:sp>
          <p:nvSpPr>
            <p:cNvPr id="2" name="Sprechblase: rechteckig 1">
              <a:extLst>
                <a:ext uri="{FF2B5EF4-FFF2-40B4-BE49-F238E27FC236}">
                  <a16:creationId xmlns:a16="http://schemas.microsoft.com/office/drawing/2014/main" id="{5774158E-516E-8C35-64D0-4E80E9363AEA}"/>
                </a:ext>
              </a:extLst>
            </p:cNvPr>
            <p:cNvSpPr/>
            <p:nvPr/>
          </p:nvSpPr>
          <p:spPr>
            <a:xfrm>
              <a:off x="6521549" y="2012782"/>
              <a:ext cx="1281600" cy="878662"/>
            </a:xfrm>
            <a:prstGeom prst="wedge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54000" rIns="36000" bIns="54000" rtlCol="0" anchor="t" anchorCtr="0"/>
            <a:lstStyle/>
            <a:p>
              <a:r>
                <a:rPr lang="de-DE" sz="700" dirty="0">
                  <a:solidFill>
                    <a:schemeClr val="tx1"/>
                  </a:solidFill>
                </a:rPr>
                <a:t>Message ID: 1</a:t>
              </a:r>
            </a:p>
            <a:p>
              <a:r>
                <a:rPr lang="de-DE" sz="700" dirty="0" err="1">
                  <a:solidFill>
                    <a:schemeClr val="tx1"/>
                  </a:solidFill>
                </a:rPr>
                <a:t>Notification</a:t>
              </a:r>
              <a:r>
                <a:rPr lang="de-DE" sz="700" dirty="0">
                  <a:solidFill>
                    <a:schemeClr val="tx1"/>
                  </a:solidFill>
                </a:rPr>
                <a:t> ID: 10</a:t>
              </a:r>
            </a:p>
            <a:p>
              <a:r>
                <a:rPr lang="de-DE" sz="700" dirty="0" err="1">
                  <a:solidFill>
                    <a:schemeClr val="tx1"/>
                  </a:solidFill>
                </a:rPr>
                <a:t>Recipient</a:t>
              </a:r>
              <a:r>
                <a:rPr lang="de-DE" sz="700" dirty="0">
                  <a:solidFill>
                    <a:schemeClr val="tx1"/>
                  </a:solidFill>
                </a:rPr>
                <a:t>: BPNL2</a:t>
              </a:r>
            </a:p>
            <a:p>
              <a:r>
                <a:rPr lang="de-DE" sz="700" dirty="0">
                  <a:solidFill>
                    <a:schemeClr val="tx1"/>
                  </a:solidFill>
                </a:rPr>
                <a:t>Sender: BPNL1</a:t>
              </a:r>
            </a:p>
            <a:p>
              <a:r>
                <a:rPr lang="de-DE" sz="700" dirty="0">
                  <a:solidFill>
                    <a:schemeClr val="tx1"/>
                  </a:solidFill>
                </a:rPr>
                <a:t>Root </a:t>
              </a:r>
              <a:r>
                <a:rPr lang="de-DE" sz="700" dirty="0" err="1">
                  <a:solidFill>
                    <a:schemeClr val="tx1"/>
                  </a:solidFill>
                </a:rPr>
                <a:t>Cause</a:t>
              </a:r>
              <a:r>
                <a:rPr lang="de-DE" sz="700" dirty="0">
                  <a:solidFill>
                    <a:schemeClr val="tx1"/>
                  </a:solidFill>
                </a:rPr>
                <a:t>: </a:t>
              </a:r>
              <a:r>
                <a:rPr lang="de-DE" sz="700" dirty="0" err="1">
                  <a:solidFill>
                    <a:schemeClr val="tx1"/>
                  </a:solidFill>
                </a:rPr>
                <a:t>natural</a:t>
              </a:r>
              <a:r>
                <a:rPr lang="de-DE" sz="700" dirty="0">
                  <a:solidFill>
                    <a:schemeClr val="tx1"/>
                  </a:solidFill>
                </a:rPr>
                <a:t> </a:t>
              </a:r>
              <a:r>
                <a:rPr lang="de-DE" sz="700" dirty="0" err="1">
                  <a:solidFill>
                    <a:schemeClr val="tx1"/>
                  </a:solidFill>
                </a:rPr>
                <a:t>disaster</a:t>
              </a:r>
              <a:endParaRPr lang="de-DE" sz="700" dirty="0">
                <a:solidFill>
                  <a:schemeClr val="tx1"/>
                </a:solidFill>
              </a:endParaRPr>
            </a:p>
            <a:p>
              <a:r>
                <a:rPr lang="de-DE" sz="700" dirty="0" err="1">
                  <a:solidFill>
                    <a:schemeClr val="tx1"/>
                  </a:solidFill>
                </a:rPr>
                <a:t>Effect</a:t>
              </a:r>
              <a:r>
                <a:rPr lang="de-DE" sz="700" dirty="0">
                  <a:solidFill>
                    <a:schemeClr val="tx1"/>
                  </a:solidFill>
                </a:rPr>
                <a:t>: </a:t>
              </a:r>
              <a:r>
                <a:rPr lang="de-DE" sz="700" dirty="0" err="1">
                  <a:solidFill>
                    <a:schemeClr val="tx1"/>
                  </a:solidFill>
                </a:rPr>
                <a:t>Capacity</a:t>
              </a:r>
              <a:r>
                <a:rPr lang="de-DE" sz="700" dirty="0">
                  <a:solidFill>
                    <a:schemeClr val="tx1"/>
                  </a:solidFill>
                </a:rPr>
                <a:t> </a:t>
              </a:r>
              <a:r>
                <a:rPr lang="de-DE" sz="700" dirty="0" err="1">
                  <a:solidFill>
                    <a:schemeClr val="tx1"/>
                  </a:solidFill>
                </a:rPr>
                <a:t>decrease</a:t>
              </a:r>
              <a:endParaRPr lang="de-DE" sz="700" dirty="0">
                <a:solidFill>
                  <a:schemeClr val="tx1"/>
                </a:solidFill>
              </a:endParaRPr>
            </a:p>
            <a:p>
              <a:r>
                <a:rPr lang="de-DE" sz="700" dirty="0">
                  <a:solidFill>
                    <a:schemeClr val="tx1"/>
                  </a:solidFill>
                </a:rPr>
                <a:t>Text: </a:t>
              </a:r>
              <a:r>
                <a:rPr lang="de-DE" sz="700" dirty="0" err="1">
                  <a:solidFill>
                    <a:schemeClr val="tx1"/>
                  </a:solidFill>
                </a:rPr>
                <a:t>Earthquake</a:t>
              </a:r>
              <a:r>
                <a:rPr lang="de-DE" sz="700" dirty="0">
                  <a:solidFill>
                    <a:schemeClr val="tx1"/>
                  </a:solidFill>
                </a:rPr>
                <a:t> in Country A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Sprechblase: rechteckig 22">
              <a:extLst>
                <a:ext uri="{FF2B5EF4-FFF2-40B4-BE49-F238E27FC236}">
                  <a16:creationId xmlns:a16="http://schemas.microsoft.com/office/drawing/2014/main" id="{29A1B860-7ED5-E833-FC5D-C04879FAC643}"/>
                </a:ext>
              </a:extLst>
            </p:cNvPr>
            <p:cNvSpPr/>
            <p:nvPr/>
          </p:nvSpPr>
          <p:spPr>
            <a:xfrm>
              <a:off x="5116511" y="1439119"/>
              <a:ext cx="1281600" cy="878400"/>
            </a:xfrm>
            <a:prstGeom prst="wedge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54000" rIns="36000" bIns="54000" rtlCol="0" anchor="t" anchorCtr="0"/>
            <a:lstStyle/>
            <a:p>
              <a:r>
                <a:rPr lang="de-DE" sz="700" dirty="0">
                  <a:solidFill>
                    <a:schemeClr val="tx1"/>
                  </a:solidFill>
                </a:rPr>
                <a:t>Message ID: 3</a:t>
              </a:r>
            </a:p>
            <a:p>
              <a:r>
                <a:rPr lang="de-DE" sz="700" dirty="0" err="1">
                  <a:solidFill>
                    <a:schemeClr val="tx1"/>
                  </a:solidFill>
                </a:rPr>
                <a:t>Notification</a:t>
              </a:r>
              <a:r>
                <a:rPr lang="de-DE" sz="700" dirty="0">
                  <a:solidFill>
                    <a:schemeClr val="tx1"/>
                  </a:solidFill>
                </a:rPr>
                <a:t> ID: 20</a:t>
              </a:r>
            </a:p>
            <a:p>
              <a:r>
                <a:rPr lang="de-DE" sz="700" dirty="0" err="1">
                  <a:solidFill>
                    <a:schemeClr val="tx1"/>
                  </a:solidFill>
                </a:rPr>
                <a:t>Recipient</a:t>
              </a:r>
              <a:r>
                <a:rPr lang="de-DE" sz="700" dirty="0">
                  <a:solidFill>
                    <a:schemeClr val="tx1"/>
                  </a:solidFill>
                </a:rPr>
                <a:t>: BPNL3</a:t>
              </a:r>
            </a:p>
            <a:p>
              <a:r>
                <a:rPr lang="de-DE" sz="700" dirty="0">
                  <a:solidFill>
                    <a:schemeClr val="tx1"/>
                  </a:solidFill>
                </a:rPr>
                <a:t>Sender: BPNL2</a:t>
              </a:r>
            </a:p>
            <a:p>
              <a:r>
                <a:rPr lang="de-DE" sz="700" dirty="0" err="1">
                  <a:solidFill>
                    <a:schemeClr val="tx1"/>
                  </a:solidFill>
                </a:rPr>
                <a:t>Related</a:t>
              </a:r>
              <a:r>
                <a:rPr lang="de-DE" sz="700" dirty="0">
                  <a:solidFill>
                    <a:schemeClr val="tx1"/>
                  </a:solidFill>
                </a:rPr>
                <a:t> </a:t>
              </a:r>
              <a:r>
                <a:rPr lang="de-DE" sz="700" dirty="0" err="1">
                  <a:solidFill>
                    <a:schemeClr val="tx1"/>
                  </a:solidFill>
                </a:rPr>
                <a:t>Notification</a:t>
              </a:r>
              <a:r>
                <a:rPr lang="de-DE" sz="700" dirty="0">
                  <a:solidFill>
                    <a:schemeClr val="tx1"/>
                  </a:solidFill>
                </a:rPr>
                <a:t> ID: 10</a:t>
              </a:r>
            </a:p>
            <a:p>
              <a:r>
                <a:rPr lang="de-DE" sz="700" dirty="0">
                  <a:solidFill>
                    <a:schemeClr val="tx1"/>
                  </a:solidFill>
                </a:rPr>
                <a:t>Root </a:t>
              </a:r>
              <a:r>
                <a:rPr lang="de-DE" sz="700" dirty="0" err="1">
                  <a:solidFill>
                    <a:schemeClr val="tx1"/>
                  </a:solidFill>
                </a:rPr>
                <a:t>Cause</a:t>
              </a:r>
              <a:r>
                <a:rPr lang="de-DE" sz="700" dirty="0">
                  <a:solidFill>
                    <a:schemeClr val="tx1"/>
                  </a:solidFill>
                </a:rPr>
                <a:t>: Other</a:t>
              </a:r>
            </a:p>
            <a:p>
              <a:r>
                <a:rPr lang="de-DE" sz="700" dirty="0" err="1">
                  <a:solidFill>
                    <a:schemeClr val="tx1"/>
                  </a:solidFill>
                </a:rPr>
                <a:t>Effect</a:t>
              </a:r>
              <a:r>
                <a:rPr lang="de-DE" sz="700" dirty="0">
                  <a:solidFill>
                    <a:schemeClr val="tx1"/>
                  </a:solidFill>
                </a:rPr>
                <a:t>: </a:t>
              </a:r>
              <a:r>
                <a:rPr lang="de-DE" sz="700" dirty="0" err="1">
                  <a:solidFill>
                    <a:schemeClr val="tx1"/>
                  </a:solidFill>
                </a:rPr>
                <a:t>Capacity</a:t>
              </a:r>
              <a:r>
                <a:rPr lang="de-DE" sz="700" dirty="0">
                  <a:solidFill>
                    <a:schemeClr val="tx1"/>
                  </a:solidFill>
                </a:rPr>
                <a:t> </a:t>
              </a:r>
              <a:r>
                <a:rPr lang="de-DE" sz="700" dirty="0" err="1">
                  <a:solidFill>
                    <a:schemeClr val="tx1"/>
                  </a:solidFill>
                </a:rPr>
                <a:t>decrease</a:t>
              </a:r>
              <a:endParaRPr lang="de-DE" sz="7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Sprechblase: rechteckig 24">
              <a:extLst>
                <a:ext uri="{FF2B5EF4-FFF2-40B4-BE49-F238E27FC236}">
                  <a16:creationId xmlns:a16="http://schemas.microsoft.com/office/drawing/2014/main" id="{97F96F50-C464-3BEC-C4FF-8BF13E29407D}"/>
                </a:ext>
              </a:extLst>
            </p:cNvPr>
            <p:cNvSpPr/>
            <p:nvPr/>
          </p:nvSpPr>
          <p:spPr>
            <a:xfrm>
              <a:off x="3729557" y="1011362"/>
              <a:ext cx="1281600" cy="878400"/>
            </a:xfrm>
            <a:prstGeom prst="wedge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54000" rIns="36000" bIns="54000" rtlCol="0" anchor="t" anchorCtr="0"/>
            <a:lstStyle/>
            <a:p>
              <a:r>
                <a:rPr lang="de-DE" sz="700" dirty="0">
                  <a:solidFill>
                    <a:schemeClr val="tx1"/>
                  </a:solidFill>
                </a:rPr>
                <a:t>Message ID: 4</a:t>
              </a:r>
            </a:p>
            <a:p>
              <a:r>
                <a:rPr lang="de-DE" sz="700" dirty="0" err="1">
                  <a:solidFill>
                    <a:schemeClr val="tx1"/>
                  </a:solidFill>
                </a:rPr>
                <a:t>Notification</a:t>
              </a:r>
              <a:r>
                <a:rPr lang="de-DE" sz="700" dirty="0">
                  <a:solidFill>
                    <a:schemeClr val="tx1"/>
                  </a:solidFill>
                </a:rPr>
                <a:t> ID: 30</a:t>
              </a:r>
            </a:p>
            <a:p>
              <a:r>
                <a:rPr lang="de-DE" sz="700" dirty="0" err="1">
                  <a:solidFill>
                    <a:schemeClr val="tx1"/>
                  </a:solidFill>
                </a:rPr>
                <a:t>Recipient</a:t>
              </a:r>
              <a:r>
                <a:rPr lang="de-DE" sz="700" dirty="0">
                  <a:solidFill>
                    <a:schemeClr val="tx1"/>
                  </a:solidFill>
                </a:rPr>
                <a:t>: BPNL5</a:t>
              </a:r>
            </a:p>
            <a:p>
              <a:r>
                <a:rPr lang="de-DE" sz="700" dirty="0">
                  <a:solidFill>
                    <a:schemeClr val="tx1"/>
                  </a:solidFill>
                </a:rPr>
                <a:t>Sender: BPNL3</a:t>
              </a:r>
            </a:p>
            <a:p>
              <a:r>
                <a:rPr lang="de-DE" sz="700" dirty="0" err="1">
                  <a:solidFill>
                    <a:schemeClr val="tx1"/>
                  </a:solidFill>
                </a:rPr>
                <a:t>Related</a:t>
              </a:r>
              <a:r>
                <a:rPr lang="de-DE" sz="700" dirty="0">
                  <a:solidFill>
                    <a:schemeClr val="tx1"/>
                  </a:solidFill>
                </a:rPr>
                <a:t> </a:t>
              </a:r>
              <a:r>
                <a:rPr lang="de-DE" sz="700" dirty="0" err="1">
                  <a:solidFill>
                    <a:schemeClr val="tx1"/>
                  </a:solidFill>
                </a:rPr>
                <a:t>Notification</a:t>
              </a:r>
              <a:r>
                <a:rPr lang="de-DE" sz="700" dirty="0">
                  <a:solidFill>
                    <a:schemeClr val="tx1"/>
                  </a:solidFill>
                </a:rPr>
                <a:t> ID: 20</a:t>
              </a:r>
            </a:p>
            <a:p>
              <a:r>
                <a:rPr lang="de-DE" sz="700" dirty="0">
                  <a:solidFill>
                    <a:schemeClr val="tx1"/>
                  </a:solidFill>
                </a:rPr>
                <a:t>Source </a:t>
              </a:r>
              <a:r>
                <a:rPr lang="de-DE" sz="700" dirty="0" err="1">
                  <a:solidFill>
                    <a:schemeClr val="tx1"/>
                  </a:solidFill>
                </a:rPr>
                <a:t>Notification</a:t>
              </a:r>
              <a:r>
                <a:rPr lang="de-DE" sz="700" dirty="0">
                  <a:solidFill>
                    <a:schemeClr val="tx1"/>
                  </a:solidFill>
                </a:rPr>
                <a:t> ID: 10</a:t>
              </a:r>
            </a:p>
            <a:p>
              <a:r>
                <a:rPr lang="de-DE" sz="700" dirty="0" err="1">
                  <a:solidFill>
                    <a:schemeClr val="tx1"/>
                  </a:solidFill>
                </a:rPr>
                <a:t>Effect</a:t>
              </a:r>
              <a:r>
                <a:rPr lang="de-DE" sz="700" dirty="0">
                  <a:solidFill>
                    <a:schemeClr val="tx1"/>
                  </a:solidFill>
                </a:rPr>
                <a:t>: </a:t>
              </a:r>
              <a:r>
                <a:rPr lang="de-DE" sz="700" dirty="0" err="1">
                  <a:solidFill>
                    <a:schemeClr val="tx1"/>
                  </a:solidFill>
                </a:rPr>
                <a:t>Capacity</a:t>
              </a:r>
              <a:r>
                <a:rPr lang="de-DE" sz="700" dirty="0">
                  <a:solidFill>
                    <a:schemeClr val="tx1"/>
                  </a:solidFill>
                </a:rPr>
                <a:t> </a:t>
              </a:r>
              <a:r>
                <a:rPr lang="de-DE" sz="700" dirty="0" err="1">
                  <a:solidFill>
                    <a:schemeClr val="tx1"/>
                  </a:solidFill>
                </a:rPr>
                <a:t>decrease</a:t>
              </a:r>
              <a:endParaRPr lang="de-DE" sz="7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Sprechblase: rechteckig 25">
              <a:extLst>
                <a:ext uri="{FF2B5EF4-FFF2-40B4-BE49-F238E27FC236}">
                  <a16:creationId xmlns:a16="http://schemas.microsoft.com/office/drawing/2014/main" id="{582AA83B-81DD-22F2-19F5-8634409D2BBD}"/>
                </a:ext>
              </a:extLst>
            </p:cNvPr>
            <p:cNvSpPr/>
            <p:nvPr/>
          </p:nvSpPr>
          <p:spPr>
            <a:xfrm>
              <a:off x="2328575" y="1009634"/>
              <a:ext cx="1281600" cy="878400"/>
            </a:xfrm>
            <a:prstGeom prst="wedge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54000" rIns="36000" bIns="54000" rtlCol="0" anchor="t" anchorCtr="0"/>
            <a:lstStyle/>
            <a:p>
              <a:r>
                <a:rPr lang="de-DE" sz="700" dirty="0">
                  <a:solidFill>
                    <a:schemeClr val="tx1"/>
                  </a:solidFill>
                </a:rPr>
                <a:t>Message ID: 5</a:t>
              </a:r>
            </a:p>
            <a:p>
              <a:r>
                <a:rPr lang="de-DE" sz="700" dirty="0" err="1">
                  <a:solidFill>
                    <a:schemeClr val="tx1"/>
                  </a:solidFill>
                </a:rPr>
                <a:t>Notification</a:t>
              </a:r>
              <a:r>
                <a:rPr lang="de-DE" sz="700" dirty="0">
                  <a:solidFill>
                    <a:schemeClr val="tx1"/>
                  </a:solidFill>
                </a:rPr>
                <a:t> ID: 40</a:t>
              </a:r>
            </a:p>
            <a:p>
              <a:r>
                <a:rPr lang="de-DE" sz="700" dirty="0" err="1">
                  <a:solidFill>
                    <a:schemeClr val="tx1"/>
                  </a:solidFill>
                </a:rPr>
                <a:t>Recipient</a:t>
              </a:r>
              <a:r>
                <a:rPr lang="de-DE" sz="700" dirty="0">
                  <a:solidFill>
                    <a:schemeClr val="tx1"/>
                  </a:solidFill>
                </a:rPr>
                <a:t>: BPNL6</a:t>
              </a:r>
            </a:p>
            <a:p>
              <a:r>
                <a:rPr lang="de-DE" sz="700" dirty="0">
                  <a:solidFill>
                    <a:schemeClr val="tx1"/>
                  </a:solidFill>
                </a:rPr>
                <a:t>Sender: BPNL5</a:t>
              </a:r>
            </a:p>
            <a:p>
              <a:r>
                <a:rPr lang="de-DE" sz="700" dirty="0" err="1">
                  <a:solidFill>
                    <a:schemeClr val="tx1"/>
                  </a:solidFill>
                </a:rPr>
                <a:t>Related</a:t>
              </a:r>
              <a:r>
                <a:rPr lang="de-DE" sz="700" dirty="0">
                  <a:solidFill>
                    <a:schemeClr val="tx1"/>
                  </a:solidFill>
                </a:rPr>
                <a:t> </a:t>
              </a:r>
              <a:r>
                <a:rPr lang="de-DE" sz="700" dirty="0" err="1">
                  <a:solidFill>
                    <a:schemeClr val="tx1"/>
                  </a:solidFill>
                </a:rPr>
                <a:t>Notification</a:t>
              </a:r>
              <a:r>
                <a:rPr lang="de-DE" sz="700" dirty="0">
                  <a:solidFill>
                    <a:schemeClr val="tx1"/>
                  </a:solidFill>
                </a:rPr>
                <a:t> ID: 30</a:t>
              </a:r>
            </a:p>
            <a:p>
              <a:r>
                <a:rPr lang="de-DE" sz="700" dirty="0">
                  <a:solidFill>
                    <a:schemeClr val="tx1"/>
                  </a:solidFill>
                </a:rPr>
                <a:t>Source </a:t>
              </a:r>
              <a:r>
                <a:rPr lang="de-DE" sz="700" dirty="0" err="1">
                  <a:solidFill>
                    <a:schemeClr val="tx1"/>
                  </a:solidFill>
                </a:rPr>
                <a:t>Notification</a:t>
              </a:r>
              <a:r>
                <a:rPr lang="de-DE" sz="700" dirty="0">
                  <a:solidFill>
                    <a:schemeClr val="tx1"/>
                  </a:solidFill>
                </a:rPr>
                <a:t> ID: 10</a:t>
              </a:r>
            </a:p>
            <a:p>
              <a:r>
                <a:rPr lang="de-DE" sz="700" dirty="0" err="1">
                  <a:solidFill>
                    <a:schemeClr val="tx1"/>
                  </a:solidFill>
                </a:rPr>
                <a:t>Effect</a:t>
              </a:r>
              <a:r>
                <a:rPr lang="de-DE" sz="700" dirty="0">
                  <a:solidFill>
                    <a:schemeClr val="tx1"/>
                  </a:solidFill>
                </a:rPr>
                <a:t>: </a:t>
              </a:r>
              <a:r>
                <a:rPr lang="de-DE" sz="700" dirty="0" err="1">
                  <a:solidFill>
                    <a:schemeClr val="tx1"/>
                  </a:solidFill>
                </a:rPr>
                <a:t>Capacity</a:t>
              </a:r>
              <a:r>
                <a:rPr lang="de-DE" sz="700" dirty="0">
                  <a:solidFill>
                    <a:schemeClr val="tx1"/>
                  </a:solidFill>
                </a:rPr>
                <a:t> </a:t>
              </a:r>
              <a:r>
                <a:rPr lang="de-DE" sz="700" dirty="0" err="1">
                  <a:solidFill>
                    <a:schemeClr val="tx1"/>
                  </a:solidFill>
                </a:rPr>
                <a:t>decrease</a:t>
              </a:r>
              <a:endParaRPr lang="de-DE" sz="7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" name="Sprechblase: rechteckig 2">
              <a:extLst>
                <a:ext uri="{FF2B5EF4-FFF2-40B4-BE49-F238E27FC236}">
                  <a16:creationId xmlns:a16="http://schemas.microsoft.com/office/drawing/2014/main" id="{5026F357-AB44-FAF4-08CB-F90EA7907177}"/>
                </a:ext>
              </a:extLst>
            </p:cNvPr>
            <p:cNvSpPr/>
            <p:nvPr/>
          </p:nvSpPr>
          <p:spPr>
            <a:xfrm>
              <a:off x="5220567" y="4320688"/>
              <a:ext cx="1285200" cy="878400"/>
            </a:xfrm>
            <a:prstGeom prst="wedgeRectCallout">
              <a:avLst>
                <a:gd name="adj1" fmla="val -21875"/>
                <a:gd name="adj2" fmla="val -62874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54000" rIns="36000" bIns="54000" rtlCol="0" anchor="t" anchorCtr="0"/>
            <a:lstStyle/>
            <a:p>
              <a:r>
                <a:rPr lang="de-DE" sz="700" dirty="0">
                  <a:solidFill>
                    <a:schemeClr val="tx1"/>
                  </a:solidFill>
                </a:rPr>
                <a:t>Message ID: 2</a:t>
              </a:r>
            </a:p>
            <a:p>
              <a:r>
                <a:rPr lang="de-DE" sz="700" dirty="0" err="1">
                  <a:solidFill>
                    <a:schemeClr val="tx1"/>
                  </a:solidFill>
                </a:rPr>
                <a:t>Notification</a:t>
              </a:r>
              <a:r>
                <a:rPr lang="de-DE" sz="700" dirty="0">
                  <a:solidFill>
                    <a:schemeClr val="tx1"/>
                  </a:solidFill>
                </a:rPr>
                <a:t> ID: 20</a:t>
              </a:r>
            </a:p>
            <a:p>
              <a:r>
                <a:rPr lang="de-DE" sz="700" dirty="0" err="1">
                  <a:solidFill>
                    <a:schemeClr val="tx1"/>
                  </a:solidFill>
                </a:rPr>
                <a:t>Recipient</a:t>
              </a:r>
              <a:r>
                <a:rPr lang="de-DE" sz="700" dirty="0">
                  <a:solidFill>
                    <a:schemeClr val="tx1"/>
                  </a:solidFill>
                </a:rPr>
                <a:t>: BPNL4</a:t>
              </a:r>
            </a:p>
            <a:p>
              <a:r>
                <a:rPr lang="de-DE" sz="700" dirty="0">
                  <a:solidFill>
                    <a:schemeClr val="tx1"/>
                  </a:solidFill>
                </a:rPr>
                <a:t>Sender: BPNL2</a:t>
              </a:r>
            </a:p>
            <a:p>
              <a:r>
                <a:rPr lang="de-DE" sz="700" dirty="0" err="1">
                  <a:solidFill>
                    <a:schemeClr val="tx1"/>
                  </a:solidFill>
                </a:rPr>
                <a:t>Related</a:t>
              </a:r>
              <a:r>
                <a:rPr lang="de-DE" sz="700" dirty="0">
                  <a:solidFill>
                    <a:schemeClr val="tx1"/>
                  </a:solidFill>
                </a:rPr>
                <a:t> </a:t>
              </a:r>
              <a:r>
                <a:rPr lang="de-DE" sz="700" dirty="0" err="1">
                  <a:solidFill>
                    <a:schemeClr val="tx1"/>
                  </a:solidFill>
                </a:rPr>
                <a:t>Notification</a:t>
              </a:r>
              <a:r>
                <a:rPr lang="de-DE" sz="700" dirty="0">
                  <a:solidFill>
                    <a:schemeClr val="tx1"/>
                  </a:solidFill>
                </a:rPr>
                <a:t> ID: 10</a:t>
              </a:r>
            </a:p>
            <a:p>
              <a:r>
                <a:rPr lang="de-DE" sz="700" dirty="0">
                  <a:solidFill>
                    <a:schemeClr val="tx1"/>
                  </a:solidFill>
                </a:rPr>
                <a:t>Root </a:t>
              </a:r>
              <a:r>
                <a:rPr lang="de-DE" sz="700" dirty="0" err="1">
                  <a:solidFill>
                    <a:schemeClr val="tx1"/>
                  </a:solidFill>
                </a:rPr>
                <a:t>Cause</a:t>
              </a:r>
              <a:r>
                <a:rPr lang="de-DE" sz="700" dirty="0">
                  <a:solidFill>
                    <a:schemeClr val="tx1"/>
                  </a:solidFill>
                </a:rPr>
                <a:t>: Other</a:t>
              </a:r>
            </a:p>
            <a:p>
              <a:r>
                <a:rPr lang="de-DE" sz="700" dirty="0" err="1">
                  <a:solidFill>
                    <a:schemeClr val="tx1"/>
                  </a:solidFill>
                </a:rPr>
                <a:t>Effect</a:t>
              </a:r>
              <a:r>
                <a:rPr lang="de-DE" sz="700" dirty="0">
                  <a:solidFill>
                    <a:schemeClr val="tx1"/>
                  </a:solidFill>
                </a:rPr>
                <a:t>: </a:t>
              </a:r>
              <a:r>
                <a:rPr lang="de-DE" sz="700" dirty="0" err="1">
                  <a:solidFill>
                    <a:schemeClr val="tx1"/>
                  </a:solidFill>
                </a:rPr>
                <a:t>Capacity</a:t>
              </a:r>
              <a:r>
                <a:rPr lang="de-DE" sz="700" dirty="0">
                  <a:solidFill>
                    <a:schemeClr val="tx1"/>
                  </a:solidFill>
                </a:rPr>
                <a:t> </a:t>
              </a:r>
              <a:r>
                <a:rPr lang="de-DE" sz="700" dirty="0" err="1">
                  <a:solidFill>
                    <a:schemeClr val="tx1"/>
                  </a:solidFill>
                </a:rPr>
                <a:t>decrease</a:t>
              </a:r>
              <a:endParaRPr lang="de-DE" sz="7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7426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EC2CC05-9B14-978F-925A-E275A8273F65}"/>
              </a:ext>
            </a:extLst>
          </p:cNvPr>
          <p:cNvGrpSpPr/>
          <p:nvPr/>
        </p:nvGrpSpPr>
        <p:grpSpPr>
          <a:xfrm>
            <a:off x="494843" y="250352"/>
            <a:ext cx="6434447" cy="4249677"/>
            <a:chOff x="501718" y="277853"/>
            <a:chExt cx="6434447" cy="4249677"/>
          </a:xfrm>
        </p:grpSpPr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B24878B9-7910-5408-1A0F-14DA1A3B47F7}"/>
                </a:ext>
              </a:extLst>
            </p:cNvPr>
            <p:cNvSpPr txBox="1"/>
            <p:nvPr/>
          </p:nvSpPr>
          <p:spPr>
            <a:xfrm>
              <a:off x="668962" y="277853"/>
              <a:ext cx="668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OEM</a:t>
              </a: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8D4CEFF3-83D5-132D-212D-79A773F9187C}"/>
                </a:ext>
              </a:extLst>
            </p:cNvPr>
            <p:cNvSpPr txBox="1"/>
            <p:nvPr/>
          </p:nvSpPr>
          <p:spPr>
            <a:xfrm>
              <a:off x="2026708" y="277853"/>
              <a:ext cx="668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Tier1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36EE3464-22D1-932C-B778-605223A2BE22}"/>
                </a:ext>
              </a:extLst>
            </p:cNvPr>
            <p:cNvSpPr txBox="1"/>
            <p:nvPr/>
          </p:nvSpPr>
          <p:spPr>
            <a:xfrm>
              <a:off x="3384454" y="277853"/>
              <a:ext cx="668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Tier2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AC64A35B-8C7D-6538-A868-F67B67054069}"/>
                </a:ext>
              </a:extLst>
            </p:cNvPr>
            <p:cNvSpPr txBox="1"/>
            <p:nvPr/>
          </p:nvSpPr>
          <p:spPr>
            <a:xfrm>
              <a:off x="4742199" y="279233"/>
              <a:ext cx="668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Tier3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E20EAB93-EE19-1F98-FFDB-3432BEC08401}"/>
                </a:ext>
              </a:extLst>
            </p:cNvPr>
            <p:cNvSpPr txBox="1"/>
            <p:nvPr/>
          </p:nvSpPr>
          <p:spPr>
            <a:xfrm>
              <a:off x="6095984" y="277853"/>
              <a:ext cx="6689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Tier4</a:t>
              </a:r>
            </a:p>
          </p:txBody>
        </p:sp>
        <p:grpSp>
          <p:nvGrpSpPr>
            <p:cNvPr id="67" name="Gruppieren 66">
              <a:extLst>
                <a:ext uri="{FF2B5EF4-FFF2-40B4-BE49-F238E27FC236}">
                  <a16:creationId xmlns:a16="http://schemas.microsoft.com/office/drawing/2014/main" id="{CC7BC9A6-9E7E-7CF6-93CB-CA1BF2C2A43D}"/>
                </a:ext>
              </a:extLst>
            </p:cNvPr>
            <p:cNvGrpSpPr/>
            <p:nvPr/>
          </p:nvGrpSpPr>
          <p:grpSpPr>
            <a:xfrm>
              <a:off x="501718" y="1665266"/>
              <a:ext cx="6434447" cy="2862264"/>
              <a:chOff x="501719" y="3762515"/>
              <a:chExt cx="6434447" cy="2862264"/>
            </a:xfrm>
          </p:grpSpPr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6C2A6352-EF5F-DD3F-F939-64A7AEFA5BEB}"/>
                  </a:ext>
                </a:extLst>
              </p:cNvPr>
              <p:cNvSpPr txBox="1"/>
              <p:nvPr/>
            </p:nvSpPr>
            <p:spPr>
              <a:xfrm>
                <a:off x="643235" y="3762515"/>
                <a:ext cx="1003465" cy="605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de-DE" dirty="0"/>
              </a:p>
            </p:txBody>
          </p:sp>
          <p:sp>
            <p:nvSpPr>
              <p:cNvPr id="69" name="Textfeld 68">
                <a:extLst>
                  <a:ext uri="{FF2B5EF4-FFF2-40B4-BE49-F238E27FC236}">
                    <a16:creationId xmlns:a16="http://schemas.microsoft.com/office/drawing/2014/main" id="{FC07E1CB-7E42-000A-6E82-B52C6051EBEE}"/>
                  </a:ext>
                </a:extLst>
              </p:cNvPr>
              <p:cNvSpPr txBox="1"/>
              <p:nvPr/>
            </p:nvSpPr>
            <p:spPr>
              <a:xfrm>
                <a:off x="501719" y="4239508"/>
                <a:ext cx="1003465" cy="6056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de-DE" dirty="0"/>
              </a:p>
            </p:txBody>
          </p:sp>
          <p:sp>
            <p:nvSpPr>
              <p:cNvPr id="70" name="Textfeld 69">
                <a:extLst>
                  <a:ext uri="{FF2B5EF4-FFF2-40B4-BE49-F238E27FC236}">
                    <a16:creationId xmlns:a16="http://schemas.microsoft.com/office/drawing/2014/main" id="{C9CA007D-A7B7-A6F2-519F-5EFFEC3A8966}"/>
                  </a:ext>
                </a:extLst>
              </p:cNvPr>
              <p:cNvSpPr txBox="1"/>
              <p:nvPr/>
            </p:nvSpPr>
            <p:spPr>
              <a:xfrm>
                <a:off x="1859465" y="3762515"/>
                <a:ext cx="1003465" cy="6056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de-DE" dirty="0"/>
              </a:p>
            </p:txBody>
          </p:sp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09B169AD-DF3E-69A7-FC11-1CBADCAE7576}"/>
                  </a:ext>
                </a:extLst>
              </p:cNvPr>
              <p:cNvSpPr txBox="1"/>
              <p:nvPr/>
            </p:nvSpPr>
            <p:spPr>
              <a:xfrm>
                <a:off x="1859465" y="4725406"/>
                <a:ext cx="1003465" cy="6056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de-DE" dirty="0"/>
              </a:p>
            </p:txBody>
          </p:sp>
          <p:sp>
            <p:nvSpPr>
              <p:cNvPr id="72" name="Textfeld 71">
                <a:extLst>
                  <a:ext uri="{FF2B5EF4-FFF2-40B4-BE49-F238E27FC236}">
                    <a16:creationId xmlns:a16="http://schemas.microsoft.com/office/drawing/2014/main" id="{9B8BDDA7-3A78-17D0-EDAB-F4C206C93C9C}"/>
                  </a:ext>
                </a:extLst>
              </p:cNvPr>
              <p:cNvSpPr txBox="1"/>
              <p:nvPr/>
            </p:nvSpPr>
            <p:spPr>
              <a:xfrm>
                <a:off x="4574956" y="4845150"/>
                <a:ext cx="1003465" cy="6056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de-DE" dirty="0"/>
              </a:p>
            </p:txBody>
          </p:sp>
          <p:sp>
            <p:nvSpPr>
              <p:cNvPr id="73" name="Textfeld 72">
                <a:extLst>
                  <a:ext uri="{FF2B5EF4-FFF2-40B4-BE49-F238E27FC236}">
                    <a16:creationId xmlns:a16="http://schemas.microsoft.com/office/drawing/2014/main" id="{545A9280-E043-7F24-C6F0-AC17150D14E1}"/>
                  </a:ext>
                </a:extLst>
              </p:cNvPr>
              <p:cNvSpPr txBox="1"/>
              <p:nvPr/>
            </p:nvSpPr>
            <p:spPr>
              <a:xfrm>
                <a:off x="3217211" y="4215757"/>
                <a:ext cx="1003465" cy="60564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de-DE" dirty="0"/>
              </a:p>
            </p:txBody>
          </p:sp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37722340-59AA-AA99-69BF-4C5694FBA034}"/>
                  </a:ext>
                </a:extLst>
              </p:cNvPr>
              <p:cNvSpPr txBox="1"/>
              <p:nvPr/>
            </p:nvSpPr>
            <p:spPr>
              <a:xfrm>
                <a:off x="5932701" y="4837234"/>
                <a:ext cx="1003465" cy="6056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de-DE" dirty="0"/>
              </a:p>
            </p:txBody>
          </p:sp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680D3256-F780-3990-E677-A3E310539830}"/>
                  </a:ext>
                </a:extLst>
              </p:cNvPr>
              <p:cNvSpPr txBox="1"/>
              <p:nvPr/>
            </p:nvSpPr>
            <p:spPr>
              <a:xfrm>
                <a:off x="3217211" y="5466627"/>
                <a:ext cx="1003465" cy="6056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de-DE" dirty="0"/>
              </a:p>
            </p:txBody>
          </p:sp>
          <p:sp>
            <p:nvSpPr>
              <p:cNvPr id="76" name="Textfeld 75">
                <a:extLst>
                  <a:ext uri="{FF2B5EF4-FFF2-40B4-BE49-F238E27FC236}">
                    <a16:creationId xmlns:a16="http://schemas.microsoft.com/office/drawing/2014/main" id="{7C4B3017-9626-BF20-975C-607F4F9DEB04}"/>
                  </a:ext>
                </a:extLst>
              </p:cNvPr>
              <p:cNvSpPr txBox="1"/>
              <p:nvPr/>
            </p:nvSpPr>
            <p:spPr>
              <a:xfrm>
                <a:off x="1859465" y="5466627"/>
                <a:ext cx="1003465" cy="6056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de-DE" dirty="0"/>
              </a:p>
            </p:txBody>
          </p:sp>
          <p:cxnSp>
            <p:nvCxnSpPr>
              <p:cNvPr id="77" name="Gerade Verbindung mit Pfeil 76">
                <a:extLst>
                  <a:ext uri="{FF2B5EF4-FFF2-40B4-BE49-F238E27FC236}">
                    <a16:creationId xmlns:a16="http://schemas.microsoft.com/office/drawing/2014/main" id="{A925613C-B2F6-311E-4B21-20A32CA09FFE}"/>
                  </a:ext>
                </a:extLst>
              </p:cNvPr>
              <p:cNvCxnSpPr>
                <a:cxnSpLocks/>
                <a:stCxn id="72" idx="3"/>
                <a:endCxn id="74" idx="1"/>
              </p:cNvCxnSpPr>
              <p:nvPr/>
            </p:nvCxnSpPr>
            <p:spPr>
              <a:xfrm flipV="1">
                <a:off x="5578421" y="5140055"/>
                <a:ext cx="354280" cy="791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Gerade Verbindung mit Pfeil 77">
                <a:extLst>
                  <a:ext uri="{FF2B5EF4-FFF2-40B4-BE49-F238E27FC236}">
                    <a16:creationId xmlns:a16="http://schemas.microsoft.com/office/drawing/2014/main" id="{0C2E03A7-419C-0E95-47B3-434691A6EC21}"/>
                  </a:ext>
                </a:extLst>
              </p:cNvPr>
              <p:cNvCxnSpPr>
                <a:cxnSpLocks/>
                <a:stCxn id="73" idx="3"/>
                <a:endCxn id="72" idx="1"/>
              </p:cNvCxnSpPr>
              <p:nvPr/>
            </p:nvCxnSpPr>
            <p:spPr>
              <a:xfrm>
                <a:off x="4220676" y="4518578"/>
                <a:ext cx="354280" cy="62939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Gerade Verbindung mit Pfeil 78">
                <a:extLst>
                  <a:ext uri="{FF2B5EF4-FFF2-40B4-BE49-F238E27FC236}">
                    <a16:creationId xmlns:a16="http://schemas.microsoft.com/office/drawing/2014/main" id="{459CB6ED-A8E3-4C4F-91C6-50F56FC600C5}"/>
                  </a:ext>
                </a:extLst>
              </p:cNvPr>
              <p:cNvCxnSpPr>
                <a:cxnSpLocks/>
                <a:stCxn id="73" idx="1"/>
                <a:endCxn id="70" idx="3"/>
              </p:cNvCxnSpPr>
              <p:nvPr/>
            </p:nvCxnSpPr>
            <p:spPr>
              <a:xfrm flipH="1" flipV="1">
                <a:off x="2862930" y="4065336"/>
                <a:ext cx="354281" cy="45324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Gerade Verbindung mit Pfeil 79">
                <a:extLst>
                  <a:ext uri="{FF2B5EF4-FFF2-40B4-BE49-F238E27FC236}">
                    <a16:creationId xmlns:a16="http://schemas.microsoft.com/office/drawing/2014/main" id="{2834758E-462C-02E4-54BB-695F23D8D4AB}"/>
                  </a:ext>
                </a:extLst>
              </p:cNvPr>
              <p:cNvCxnSpPr>
                <a:cxnSpLocks/>
                <a:stCxn id="73" idx="1"/>
                <a:endCxn id="71" idx="3"/>
              </p:cNvCxnSpPr>
              <p:nvPr/>
            </p:nvCxnSpPr>
            <p:spPr>
              <a:xfrm flipH="1">
                <a:off x="2862930" y="4518578"/>
                <a:ext cx="354281" cy="5096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feld 80">
                <a:extLst>
                  <a:ext uri="{FF2B5EF4-FFF2-40B4-BE49-F238E27FC236}">
                    <a16:creationId xmlns:a16="http://schemas.microsoft.com/office/drawing/2014/main" id="{D3C78BF0-44AF-94B5-8DDE-D8074C3DD9B8}"/>
                  </a:ext>
                </a:extLst>
              </p:cNvPr>
              <p:cNvSpPr txBox="1"/>
              <p:nvPr/>
            </p:nvSpPr>
            <p:spPr>
              <a:xfrm>
                <a:off x="501719" y="5132139"/>
                <a:ext cx="1003465" cy="6056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de-DE" dirty="0"/>
              </a:p>
            </p:txBody>
          </p:sp>
          <p:cxnSp>
            <p:nvCxnSpPr>
              <p:cNvPr id="82" name="Gerade Verbindung mit Pfeil 81">
                <a:extLst>
                  <a:ext uri="{FF2B5EF4-FFF2-40B4-BE49-F238E27FC236}">
                    <a16:creationId xmlns:a16="http://schemas.microsoft.com/office/drawing/2014/main" id="{7353EA3F-29C0-F5A1-D288-AAAB2EC706BE}"/>
                  </a:ext>
                </a:extLst>
              </p:cNvPr>
              <p:cNvCxnSpPr>
                <a:cxnSpLocks/>
                <a:stCxn id="71" idx="1"/>
                <a:endCxn id="69" idx="3"/>
              </p:cNvCxnSpPr>
              <p:nvPr/>
            </p:nvCxnSpPr>
            <p:spPr>
              <a:xfrm flipH="1" flipV="1">
                <a:off x="1505184" y="4542329"/>
                <a:ext cx="354281" cy="48589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Gerade Verbindung mit Pfeil 82">
                <a:extLst>
                  <a:ext uri="{FF2B5EF4-FFF2-40B4-BE49-F238E27FC236}">
                    <a16:creationId xmlns:a16="http://schemas.microsoft.com/office/drawing/2014/main" id="{05015100-44B2-8AB8-C235-ED30EE043872}"/>
                  </a:ext>
                </a:extLst>
              </p:cNvPr>
              <p:cNvCxnSpPr>
                <a:cxnSpLocks/>
                <a:stCxn id="70" idx="1"/>
                <a:endCxn id="69" idx="3"/>
              </p:cNvCxnSpPr>
              <p:nvPr/>
            </p:nvCxnSpPr>
            <p:spPr>
              <a:xfrm flipH="1">
                <a:off x="1505184" y="4065336"/>
                <a:ext cx="354281" cy="47699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Gerade Verbindung mit Pfeil 83">
                <a:extLst>
                  <a:ext uri="{FF2B5EF4-FFF2-40B4-BE49-F238E27FC236}">
                    <a16:creationId xmlns:a16="http://schemas.microsoft.com/office/drawing/2014/main" id="{D501E007-F6B9-7E6F-6D25-3BB32ED2CADE}"/>
                  </a:ext>
                </a:extLst>
              </p:cNvPr>
              <p:cNvCxnSpPr>
                <a:cxnSpLocks/>
                <a:stCxn id="71" idx="1"/>
                <a:endCxn id="81" idx="3"/>
              </p:cNvCxnSpPr>
              <p:nvPr/>
            </p:nvCxnSpPr>
            <p:spPr>
              <a:xfrm flipH="1">
                <a:off x="1505184" y="5028227"/>
                <a:ext cx="354281" cy="4067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85" name="Grafik 84" descr="Umschlag öffnen mit einfarbiger Füllung">
                <a:extLst>
                  <a:ext uri="{FF2B5EF4-FFF2-40B4-BE49-F238E27FC236}">
                    <a16:creationId xmlns:a16="http://schemas.microsoft.com/office/drawing/2014/main" id="{50D9D0AA-D898-4C2D-3C44-603E801689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638786" y="4837234"/>
                <a:ext cx="229592" cy="229592"/>
              </a:xfrm>
              <a:prstGeom prst="rect">
                <a:avLst/>
              </a:prstGeom>
            </p:spPr>
          </p:pic>
          <p:pic>
            <p:nvPicPr>
              <p:cNvPr id="86" name="Grafik 85" descr="Umschlag öffnen mit einfarbiger Füllung">
                <a:extLst>
                  <a:ext uri="{FF2B5EF4-FFF2-40B4-BE49-F238E27FC236}">
                    <a16:creationId xmlns:a16="http://schemas.microsoft.com/office/drawing/2014/main" id="{30FC3A1F-E1A2-F8C3-1DD1-01190547EB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397815" y="4407735"/>
                <a:ext cx="229592" cy="229592"/>
              </a:xfrm>
              <a:prstGeom prst="rect">
                <a:avLst/>
              </a:prstGeom>
            </p:spPr>
          </p:pic>
          <p:pic>
            <p:nvPicPr>
              <p:cNvPr id="87" name="Grafik 86" descr="Umschlag öffnen mit einfarbiger Füllung">
                <a:extLst>
                  <a:ext uri="{FF2B5EF4-FFF2-40B4-BE49-F238E27FC236}">
                    <a16:creationId xmlns:a16="http://schemas.microsoft.com/office/drawing/2014/main" id="{CCC9B356-4CCC-7566-E9F5-BEE1527CA8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963854" y="3947569"/>
                <a:ext cx="229592" cy="229592"/>
              </a:xfrm>
              <a:prstGeom prst="rect">
                <a:avLst/>
              </a:prstGeom>
            </p:spPr>
          </p:pic>
          <p:pic>
            <p:nvPicPr>
              <p:cNvPr id="88" name="Grafik 87" descr="Umschlag öffnen mit einfarbiger Füllung">
                <a:extLst>
                  <a:ext uri="{FF2B5EF4-FFF2-40B4-BE49-F238E27FC236}">
                    <a16:creationId xmlns:a16="http://schemas.microsoft.com/office/drawing/2014/main" id="{B618CE3A-EC3A-C70B-1C05-DF278B4F52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537839" y="3950540"/>
                <a:ext cx="229592" cy="229592"/>
              </a:xfrm>
              <a:prstGeom prst="rect">
                <a:avLst/>
              </a:prstGeom>
            </p:spPr>
          </p:pic>
          <p:pic>
            <p:nvPicPr>
              <p:cNvPr id="89" name="Grafik 88" descr="Umschlag öffnen mit einfarbiger Füllung">
                <a:extLst>
                  <a:ext uri="{FF2B5EF4-FFF2-40B4-BE49-F238E27FC236}">
                    <a16:creationId xmlns:a16="http://schemas.microsoft.com/office/drawing/2014/main" id="{E7944E1B-E555-709D-593B-06F4DB2614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985622" y="4907492"/>
                <a:ext cx="229592" cy="229592"/>
              </a:xfrm>
              <a:prstGeom prst="rect">
                <a:avLst/>
              </a:prstGeom>
            </p:spPr>
          </p:pic>
          <p:pic>
            <p:nvPicPr>
              <p:cNvPr id="90" name="Grafik 89" descr="Umschlag öffnen mit einfarbiger Füllung">
                <a:extLst>
                  <a:ext uri="{FF2B5EF4-FFF2-40B4-BE49-F238E27FC236}">
                    <a16:creationId xmlns:a16="http://schemas.microsoft.com/office/drawing/2014/main" id="{7E9D1747-F21F-2FCE-77CD-332CCF04B9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516076" y="4854055"/>
                <a:ext cx="229592" cy="229592"/>
              </a:xfrm>
              <a:prstGeom prst="rect">
                <a:avLst/>
              </a:prstGeom>
            </p:spPr>
          </p:pic>
          <p:pic>
            <p:nvPicPr>
              <p:cNvPr id="91" name="Grafik 90" descr="Umschlag öffnen mit einfarbiger Füllung">
                <a:extLst>
                  <a:ext uri="{FF2B5EF4-FFF2-40B4-BE49-F238E27FC236}">
                    <a16:creationId xmlns:a16="http://schemas.microsoft.com/office/drawing/2014/main" id="{89240977-2C14-7FE1-C7C3-0FE5119774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88654" y="6285046"/>
                <a:ext cx="229592" cy="229592"/>
              </a:xfrm>
              <a:prstGeom prst="rect">
                <a:avLst/>
              </a:prstGeom>
            </p:spPr>
          </p:pic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681EC7A9-C3BF-4266-7A8A-A7B28BAD64BB}"/>
                  </a:ext>
                </a:extLst>
              </p:cNvPr>
              <p:cNvSpPr txBox="1"/>
              <p:nvPr/>
            </p:nvSpPr>
            <p:spPr>
              <a:xfrm>
                <a:off x="1081130" y="6268417"/>
                <a:ext cx="848107" cy="24622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000" dirty="0"/>
                  <a:t> </a:t>
                </a:r>
                <a:r>
                  <a:rPr lang="de-DE" sz="1000" dirty="0" err="1"/>
                  <a:t>Notification</a:t>
                </a:r>
                <a:r>
                  <a:rPr lang="de-DE" sz="1000" dirty="0"/>
                  <a:t> </a:t>
                </a:r>
              </a:p>
            </p:txBody>
          </p:sp>
          <p:sp>
            <p:nvSpPr>
              <p:cNvPr id="93" name="Textfeld 92">
                <a:extLst>
                  <a:ext uri="{FF2B5EF4-FFF2-40B4-BE49-F238E27FC236}">
                    <a16:creationId xmlns:a16="http://schemas.microsoft.com/office/drawing/2014/main" id="{21A74603-9A80-E336-5E14-81DAEC1D3B42}"/>
                  </a:ext>
                </a:extLst>
              </p:cNvPr>
              <p:cNvSpPr txBox="1"/>
              <p:nvPr/>
            </p:nvSpPr>
            <p:spPr>
              <a:xfrm>
                <a:off x="3043913" y="6284328"/>
                <a:ext cx="210033" cy="22340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de-DE" dirty="0"/>
              </a:p>
            </p:txBody>
          </p:sp>
          <p:sp>
            <p:nvSpPr>
              <p:cNvPr id="94" name="Textfeld 93">
                <a:extLst>
                  <a:ext uri="{FF2B5EF4-FFF2-40B4-BE49-F238E27FC236}">
                    <a16:creationId xmlns:a16="http://schemas.microsoft.com/office/drawing/2014/main" id="{F42E03B3-D109-E356-1819-F4F27A1CF01A}"/>
                  </a:ext>
                </a:extLst>
              </p:cNvPr>
              <p:cNvSpPr txBox="1"/>
              <p:nvPr/>
            </p:nvSpPr>
            <p:spPr>
              <a:xfrm>
                <a:off x="3270625" y="6224669"/>
                <a:ext cx="848107" cy="40011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000" dirty="0" err="1"/>
                  <a:t>Notification</a:t>
                </a:r>
                <a:r>
                  <a:rPr lang="de-DE" sz="1000" dirty="0"/>
                  <a:t> Source </a:t>
                </a:r>
              </a:p>
            </p:txBody>
          </p:sp>
          <p:cxnSp>
            <p:nvCxnSpPr>
              <p:cNvPr id="95" name="Gerade Verbindung mit Pfeil 94">
                <a:extLst>
                  <a:ext uri="{FF2B5EF4-FFF2-40B4-BE49-F238E27FC236}">
                    <a16:creationId xmlns:a16="http://schemas.microsoft.com/office/drawing/2014/main" id="{064C85E8-2BCE-9B63-8ACD-5C7075B152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29237" y="6387969"/>
                <a:ext cx="19173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937B614E-43E9-665F-35B1-9FE373049E66}"/>
                  </a:ext>
                </a:extLst>
              </p:cNvPr>
              <p:cNvSpPr txBox="1"/>
              <p:nvPr/>
            </p:nvSpPr>
            <p:spPr>
              <a:xfrm>
                <a:off x="2135532" y="6187914"/>
                <a:ext cx="848107" cy="40011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000" dirty="0" err="1"/>
                  <a:t>Notification</a:t>
                </a:r>
                <a:r>
                  <a:rPr lang="de-DE" sz="1000" dirty="0"/>
                  <a:t> </a:t>
                </a:r>
                <a:r>
                  <a:rPr lang="de-DE" sz="1000" dirty="0" err="1"/>
                  <a:t>direction</a:t>
                </a:r>
                <a:r>
                  <a:rPr lang="de-DE" sz="1000" dirty="0"/>
                  <a:t> </a:t>
                </a:r>
              </a:p>
            </p:txBody>
          </p:sp>
        </p:grpSp>
        <p:sp>
          <p:nvSpPr>
            <p:cNvPr id="2" name="Sprechblase: rechteckig 1">
              <a:extLst>
                <a:ext uri="{FF2B5EF4-FFF2-40B4-BE49-F238E27FC236}">
                  <a16:creationId xmlns:a16="http://schemas.microsoft.com/office/drawing/2014/main" id="{9D8426EA-D0E1-4399-D3CA-20B3859D6239}"/>
                </a:ext>
              </a:extLst>
            </p:cNvPr>
            <p:cNvSpPr/>
            <p:nvPr/>
          </p:nvSpPr>
          <p:spPr>
            <a:xfrm>
              <a:off x="1277984" y="712522"/>
              <a:ext cx="1281600" cy="878400"/>
            </a:xfrm>
            <a:prstGeom prst="wedge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54000" rIns="36000" bIns="54000" rtlCol="0" anchor="t" anchorCtr="0"/>
            <a:lstStyle/>
            <a:p>
              <a:r>
                <a:rPr lang="de-DE" sz="700" dirty="0">
                  <a:solidFill>
                    <a:schemeClr val="tx1"/>
                  </a:solidFill>
                </a:rPr>
                <a:t>Message ID: 3</a:t>
              </a:r>
            </a:p>
            <a:p>
              <a:r>
                <a:rPr lang="de-DE" sz="700" dirty="0" err="1">
                  <a:solidFill>
                    <a:schemeClr val="tx1"/>
                  </a:solidFill>
                </a:rPr>
                <a:t>Notification</a:t>
              </a:r>
              <a:r>
                <a:rPr lang="de-DE" sz="700" dirty="0">
                  <a:solidFill>
                    <a:schemeClr val="tx1"/>
                  </a:solidFill>
                </a:rPr>
                <a:t> ID: 30</a:t>
              </a:r>
            </a:p>
            <a:p>
              <a:r>
                <a:rPr lang="de-DE" sz="700" dirty="0" err="1">
                  <a:solidFill>
                    <a:schemeClr val="tx1"/>
                  </a:solidFill>
                </a:rPr>
                <a:t>Recipient</a:t>
              </a:r>
              <a:r>
                <a:rPr lang="de-DE" sz="700" dirty="0">
                  <a:solidFill>
                    <a:schemeClr val="tx1"/>
                  </a:solidFill>
                </a:rPr>
                <a:t>: BPNL4</a:t>
              </a:r>
            </a:p>
            <a:p>
              <a:r>
                <a:rPr lang="de-DE" sz="700" dirty="0">
                  <a:solidFill>
                    <a:schemeClr val="tx1"/>
                  </a:solidFill>
                </a:rPr>
                <a:t>Sender: BPNL2</a:t>
              </a:r>
            </a:p>
            <a:p>
              <a:r>
                <a:rPr lang="de-DE" sz="700" dirty="0" err="1">
                  <a:solidFill>
                    <a:schemeClr val="tx1"/>
                  </a:solidFill>
                </a:rPr>
                <a:t>Related</a:t>
              </a:r>
              <a:r>
                <a:rPr lang="de-DE" sz="700" dirty="0">
                  <a:solidFill>
                    <a:schemeClr val="tx1"/>
                  </a:solidFill>
                </a:rPr>
                <a:t> </a:t>
              </a:r>
              <a:r>
                <a:rPr lang="de-DE" sz="700" dirty="0" err="1">
                  <a:solidFill>
                    <a:schemeClr val="tx1"/>
                  </a:solidFill>
                </a:rPr>
                <a:t>Notification</a:t>
              </a:r>
              <a:r>
                <a:rPr lang="de-DE" sz="700" dirty="0">
                  <a:solidFill>
                    <a:schemeClr val="tx1"/>
                  </a:solidFill>
                </a:rPr>
                <a:t> ID: 10</a:t>
              </a:r>
            </a:p>
            <a:p>
              <a:r>
                <a:rPr lang="de-DE" sz="700" dirty="0">
                  <a:solidFill>
                    <a:schemeClr val="tx1"/>
                  </a:solidFill>
                </a:rPr>
                <a:t>Root </a:t>
              </a:r>
              <a:r>
                <a:rPr lang="de-DE" sz="700" dirty="0" err="1">
                  <a:solidFill>
                    <a:schemeClr val="tx1"/>
                  </a:solidFill>
                </a:rPr>
                <a:t>Cause</a:t>
              </a:r>
              <a:r>
                <a:rPr lang="de-DE" sz="700" dirty="0">
                  <a:solidFill>
                    <a:schemeClr val="tx1"/>
                  </a:solidFill>
                </a:rPr>
                <a:t>: </a:t>
              </a:r>
              <a:r>
                <a:rPr lang="de-DE" sz="700" dirty="0" err="1">
                  <a:solidFill>
                    <a:schemeClr val="tx1"/>
                  </a:solidFill>
                </a:rPr>
                <a:t>production</a:t>
              </a:r>
              <a:r>
                <a:rPr lang="de-DE" sz="700" dirty="0">
                  <a:solidFill>
                    <a:schemeClr val="tx1"/>
                  </a:solidFill>
                </a:rPr>
                <a:t> </a:t>
              </a:r>
              <a:r>
                <a:rPr lang="de-DE" sz="700" dirty="0" err="1">
                  <a:solidFill>
                    <a:schemeClr val="tx1"/>
                  </a:solidFill>
                </a:rPr>
                <a:t>incident</a:t>
              </a:r>
              <a:endParaRPr lang="de-DE" sz="700" dirty="0">
                <a:solidFill>
                  <a:schemeClr val="tx1"/>
                </a:solidFill>
              </a:endParaRPr>
            </a:p>
            <a:p>
              <a:r>
                <a:rPr lang="de-DE" sz="700" dirty="0" err="1">
                  <a:solidFill>
                    <a:schemeClr val="tx1"/>
                  </a:solidFill>
                </a:rPr>
                <a:t>Effect</a:t>
              </a:r>
              <a:r>
                <a:rPr lang="de-DE" sz="700" dirty="0">
                  <a:solidFill>
                    <a:schemeClr val="tx1"/>
                  </a:solidFill>
                </a:rPr>
                <a:t>: </a:t>
              </a:r>
              <a:r>
                <a:rPr lang="de-DE" sz="700" dirty="0" err="1">
                  <a:solidFill>
                    <a:schemeClr val="tx1"/>
                  </a:solidFill>
                </a:rPr>
                <a:t>Capacity</a:t>
              </a:r>
              <a:r>
                <a:rPr lang="de-DE" sz="700" dirty="0">
                  <a:solidFill>
                    <a:schemeClr val="tx1"/>
                  </a:solidFill>
                </a:rPr>
                <a:t> </a:t>
              </a:r>
              <a:r>
                <a:rPr lang="de-DE" sz="700" dirty="0" err="1">
                  <a:solidFill>
                    <a:schemeClr val="tx1"/>
                  </a:solidFill>
                </a:rPr>
                <a:t>decrease</a:t>
              </a:r>
              <a:endParaRPr lang="de-DE" sz="700" dirty="0">
                <a:solidFill>
                  <a:schemeClr val="tx1"/>
                </a:solidFill>
              </a:endParaRPr>
            </a:p>
            <a:p>
              <a:endParaRPr lang="de-DE" sz="7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" name="Sprechblase: rechteckig 2">
              <a:extLst>
                <a:ext uri="{FF2B5EF4-FFF2-40B4-BE49-F238E27FC236}">
                  <a16:creationId xmlns:a16="http://schemas.microsoft.com/office/drawing/2014/main" id="{F85FB37F-C093-93B7-B476-85A2296AE2B5}"/>
                </a:ext>
              </a:extLst>
            </p:cNvPr>
            <p:cNvSpPr/>
            <p:nvPr/>
          </p:nvSpPr>
          <p:spPr>
            <a:xfrm>
              <a:off x="2695685" y="712522"/>
              <a:ext cx="1281600" cy="878400"/>
            </a:xfrm>
            <a:prstGeom prst="wedge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54000" rIns="36000" bIns="54000" rtlCol="0" anchor="t" anchorCtr="0"/>
            <a:lstStyle/>
            <a:p>
              <a:r>
                <a:rPr lang="de-DE" sz="700" dirty="0">
                  <a:solidFill>
                    <a:schemeClr val="tx1"/>
                  </a:solidFill>
                </a:rPr>
                <a:t>Message ID: 1</a:t>
              </a:r>
            </a:p>
            <a:p>
              <a:r>
                <a:rPr lang="de-DE" sz="700" dirty="0" err="1">
                  <a:solidFill>
                    <a:schemeClr val="tx1"/>
                  </a:solidFill>
                </a:rPr>
                <a:t>Notification</a:t>
              </a:r>
              <a:r>
                <a:rPr lang="de-DE" sz="700" dirty="0">
                  <a:solidFill>
                    <a:schemeClr val="tx1"/>
                  </a:solidFill>
                </a:rPr>
                <a:t> ID: 10</a:t>
              </a:r>
            </a:p>
            <a:p>
              <a:r>
                <a:rPr lang="de-DE" sz="700" dirty="0" err="1">
                  <a:solidFill>
                    <a:schemeClr val="tx1"/>
                  </a:solidFill>
                </a:rPr>
                <a:t>Recipient</a:t>
              </a:r>
              <a:r>
                <a:rPr lang="de-DE" sz="700" dirty="0">
                  <a:solidFill>
                    <a:schemeClr val="tx1"/>
                  </a:solidFill>
                </a:rPr>
                <a:t>: BPNL2</a:t>
              </a:r>
            </a:p>
            <a:p>
              <a:r>
                <a:rPr lang="de-DE" sz="700" dirty="0">
                  <a:solidFill>
                    <a:schemeClr val="tx1"/>
                  </a:solidFill>
                </a:rPr>
                <a:t>Sender: BPNL1</a:t>
              </a:r>
            </a:p>
            <a:p>
              <a:r>
                <a:rPr lang="de-DE" sz="700" dirty="0">
                  <a:solidFill>
                    <a:schemeClr val="tx1"/>
                  </a:solidFill>
                </a:rPr>
                <a:t>Root </a:t>
              </a:r>
              <a:r>
                <a:rPr lang="de-DE" sz="700" dirty="0" err="1">
                  <a:solidFill>
                    <a:schemeClr val="tx1"/>
                  </a:solidFill>
                </a:rPr>
                <a:t>Cause</a:t>
              </a:r>
              <a:r>
                <a:rPr lang="de-DE" sz="700" dirty="0">
                  <a:solidFill>
                    <a:schemeClr val="tx1"/>
                  </a:solidFill>
                </a:rPr>
                <a:t>: </a:t>
              </a:r>
              <a:r>
                <a:rPr lang="de-DE" sz="700" dirty="0" err="1">
                  <a:solidFill>
                    <a:schemeClr val="tx1"/>
                  </a:solidFill>
                </a:rPr>
                <a:t>production</a:t>
              </a:r>
              <a:r>
                <a:rPr lang="de-DE" sz="700" dirty="0">
                  <a:solidFill>
                    <a:schemeClr val="tx1"/>
                  </a:solidFill>
                </a:rPr>
                <a:t> </a:t>
              </a:r>
              <a:r>
                <a:rPr lang="de-DE" sz="700" dirty="0" err="1">
                  <a:solidFill>
                    <a:schemeClr val="tx1"/>
                  </a:solidFill>
                </a:rPr>
                <a:t>incident</a:t>
              </a:r>
              <a:endParaRPr lang="de-DE" sz="700" dirty="0">
                <a:solidFill>
                  <a:schemeClr val="tx1"/>
                </a:solidFill>
              </a:endParaRPr>
            </a:p>
            <a:p>
              <a:r>
                <a:rPr lang="de-DE" sz="700" dirty="0" err="1">
                  <a:solidFill>
                    <a:schemeClr val="tx1"/>
                  </a:solidFill>
                </a:rPr>
                <a:t>Effect</a:t>
              </a:r>
              <a:r>
                <a:rPr lang="de-DE" sz="700" dirty="0">
                  <a:solidFill>
                    <a:schemeClr val="tx1"/>
                  </a:solidFill>
                </a:rPr>
                <a:t>: </a:t>
              </a:r>
              <a:r>
                <a:rPr lang="de-DE" sz="700" dirty="0" err="1">
                  <a:solidFill>
                    <a:schemeClr val="tx1"/>
                  </a:solidFill>
                </a:rPr>
                <a:t>Capacity</a:t>
              </a:r>
              <a:r>
                <a:rPr lang="de-DE" sz="700" dirty="0">
                  <a:solidFill>
                    <a:schemeClr val="tx1"/>
                  </a:solidFill>
                </a:rPr>
                <a:t> </a:t>
              </a:r>
              <a:r>
                <a:rPr lang="de-DE" sz="700" dirty="0" err="1">
                  <a:solidFill>
                    <a:schemeClr val="tx1"/>
                  </a:solidFill>
                </a:rPr>
                <a:t>decrease</a:t>
              </a:r>
              <a:endParaRPr lang="de-DE" sz="700" dirty="0">
                <a:solidFill>
                  <a:schemeClr val="tx1"/>
                </a:solidFill>
              </a:endParaRPr>
            </a:p>
            <a:p>
              <a:r>
                <a:rPr lang="de-DE" sz="700" dirty="0">
                  <a:solidFill>
                    <a:schemeClr val="tx1"/>
                  </a:solidFill>
                </a:rPr>
                <a:t>Text: </a:t>
              </a:r>
              <a:r>
                <a:rPr lang="de-DE" sz="700" dirty="0" err="1">
                  <a:solidFill>
                    <a:schemeClr val="tx1"/>
                  </a:solidFill>
                </a:rPr>
                <a:t>Machine</a:t>
              </a:r>
              <a:r>
                <a:rPr lang="de-DE" sz="700" dirty="0">
                  <a:solidFill>
                    <a:schemeClr val="tx1"/>
                  </a:solidFill>
                </a:rPr>
                <a:t> A </a:t>
              </a:r>
              <a:r>
                <a:rPr lang="de-DE" sz="700" dirty="0" err="1">
                  <a:solidFill>
                    <a:schemeClr val="tx1"/>
                  </a:solidFill>
                </a:rPr>
                <a:t>breakdówn</a:t>
              </a:r>
              <a:endParaRPr lang="de-DE" sz="7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Sprechblase: rechteckig 8">
              <a:extLst>
                <a:ext uri="{FF2B5EF4-FFF2-40B4-BE49-F238E27FC236}">
                  <a16:creationId xmlns:a16="http://schemas.microsoft.com/office/drawing/2014/main" id="{FBCDD606-3F86-7AFB-78FD-6F0E9BE4340D}"/>
                </a:ext>
              </a:extLst>
            </p:cNvPr>
            <p:cNvSpPr/>
            <p:nvPr/>
          </p:nvSpPr>
          <p:spPr>
            <a:xfrm>
              <a:off x="4048710" y="1048308"/>
              <a:ext cx="1281600" cy="878400"/>
            </a:xfrm>
            <a:prstGeom prst="wedge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54000" rIns="36000" bIns="54000" rtlCol="0" anchor="t" anchorCtr="0"/>
            <a:lstStyle/>
            <a:p>
              <a:r>
                <a:rPr lang="de-DE" sz="700" dirty="0">
                  <a:solidFill>
                    <a:schemeClr val="tx1"/>
                  </a:solidFill>
                </a:rPr>
                <a:t>Message ID: 2</a:t>
              </a:r>
            </a:p>
            <a:p>
              <a:r>
                <a:rPr lang="de-DE" sz="700" dirty="0" err="1">
                  <a:solidFill>
                    <a:schemeClr val="tx1"/>
                  </a:solidFill>
                </a:rPr>
                <a:t>Notification</a:t>
              </a:r>
              <a:r>
                <a:rPr lang="de-DE" sz="700" dirty="0">
                  <a:solidFill>
                    <a:schemeClr val="tx1"/>
                  </a:solidFill>
                </a:rPr>
                <a:t> ID: 20</a:t>
              </a:r>
            </a:p>
            <a:p>
              <a:r>
                <a:rPr lang="de-DE" sz="700" dirty="0" err="1">
                  <a:solidFill>
                    <a:schemeClr val="tx1"/>
                  </a:solidFill>
                </a:rPr>
                <a:t>Recipient</a:t>
              </a:r>
              <a:r>
                <a:rPr lang="de-DE" sz="700" dirty="0">
                  <a:solidFill>
                    <a:schemeClr val="tx1"/>
                  </a:solidFill>
                </a:rPr>
                <a:t>: BPNL3</a:t>
              </a:r>
            </a:p>
            <a:p>
              <a:r>
                <a:rPr lang="de-DE" sz="700" dirty="0">
                  <a:solidFill>
                    <a:schemeClr val="tx1"/>
                  </a:solidFill>
                </a:rPr>
                <a:t>Sender: BPNL1</a:t>
              </a:r>
            </a:p>
            <a:p>
              <a:r>
                <a:rPr lang="de-DE" sz="700" dirty="0">
                  <a:solidFill>
                    <a:schemeClr val="tx1"/>
                  </a:solidFill>
                </a:rPr>
                <a:t>Root </a:t>
              </a:r>
              <a:r>
                <a:rPr lang="de-DE" sz="700" dirty="0" err="1">
                  <a:solidFill>
                    <a:schemeClr val="tx1"/>
                  </a:solidFill>
                </a:rPr>
                <a:t>Cause</a:t>
              </a:r>
              <a:r>
                <a:rPr lang="de-DE" sz="700" dirty="0">
                  <a:solidFill>
                    <a:schemeClr val="tx1"/>
                  </a:solidFill>
                </a:rPr>
                <a:t>: </a:t>
              </a:r>
              <a:r>
                <a:rPr lang="de-DE" sz="700" dirty="0" err="1">
                  <a:solidFill>
                    <a:schemeClr val="tx1"/>
                  </a:solidFill>
                </a:rPr>
                <a:t>production</a:t>
              </a:r>
              <a:r>
                <a:rPr lang="de-DE" sz="700" dirty="0">
                  <a:solidFill>
                    <a:schemeClr val="tx1"/>
                  </a:solidFill>
                </a:rPr>
                <a:t> </a:t>
              </a:r>
              <a:r>
                <a:rPr lang="de-DE" sz="700" dirty="0" err="1">
                  <a:solidFill>
                    <a:schemeClr val="tx1"/>
                  </a:solidFill>
                </a:rPr>
                <a:t>incident</a:t>
              </a:r>
              <a:endParaRPr lang="de-DE" sz="700" dirty="0">
                <a:solidFill>
                  <a:schemeClr val="tx1"/>
                </a:solidFill>
              </a:endParaRPr>
            </a:p>
            <a:p>
              <a:r>
                <a:rPr lang="de-DE" sz="700" dirty="0" err="1">
                  <a:solidFill>
                    <a:schemeClr val="tx1"/>
                  </a:solidFill>
                </a:rPr>
                <a:t>Effect</a:t>
              </a:r>
              <a:r>
                <a:rPr lang="de-DE" sz="700" dirty="0">
                  <a:solidFill>
                    <a:schemeClr val="tx1"/>
                  </a:solidFill>
                </a:rPr>
                <a:t>: Demand </a:t>
              </a:r>
              <a:r>
                <a:rPr lang="de-DE" sz="700" dirty="0" err="1">
                  <a:solidFill>
                    <a:schemeClr val="tx1"/>
                  </a:solidFill>
                </a:rPr>
                <a:t>decrease</a:t>
              </a:r>
              <a:endParaRPr lang="de-DE" sz="700" dirty="0">
                <a:solidFill>
                  <a:schemeClr val="tx1"/>
                </a:solidFill>
              </a:endParaRPr>
            </a:p>
            <a:p>
              <a:r>
                <a:rPr lang="de-DE" sz="700" dirty="0">
                  <a:solidFill>
                    <a:schemeClr val="tx1"/>
                  </a:solidFill>
                </a:rPr>
                <a:t>Text: </a:t>
              </a:r>
              <a:r>
                <a:rPr lang="de-DE" sz="700" dirty="0" err="1">
                  <a:solidFill>
                    <a:schemeClr val="tx1"/>
                  </a:solidFill>
                </a:rPr>
                <a:t>Machine</a:t>
              </a:r>
              <a:r>
                <a:rPr lang="de-DE" sz="700" dirty="0">
                  <a:solidFill>
                    <a:schemeClr val="tx1"/>
                  </a:solidFill>
                </a:rPr>
                <a:t> A breakdown</a:t>
              </a: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0" name="Sprechblase: rechteckig 9">
              <a:extLst>
                <a:ext uri="{FF2B5EF4-FFF2-40B4-BE49-F238E27FC236}">
                  <a16:creationId xmlns:a16="http://schemas.microsoft.com/office/drawing/2014/main" id="{A3F85FB9-D4C1-86E5-2DDD-372F098CFF5B}"/>
                </a:ext>
              </a:extLst>
            </p:cNvPr>
            <p:cNvSpPr/>
            <p:nvPr/>
          </p:nvSpPr>
          <p:spPr>
            <a:xfrm>
              <a:off x="5386921" y="1724996"/>
              <a:ext cx="1281600" cy="878400"/>
            </a:xfrm>
            <a:prstGeom prst="wedgeRectCallo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54000" rIns="36000" bIns="54000" rtlCol="0" anchor="t" anchorCtr="0"/>
            <a:lstStyle/>
            <a:p>
              <a:r>
                <a:rPr lang="de-DE" sz="700" dirty="0">
                  <a:solidFill>
                    <a:schemeClr val="tx1"/>
                  </a:solidFill>
                </a:rPr>
                <a:t>Message ID: 4</a:t>
              </a:r>
            </a:p>
            <a:p>
              <a:r>
                <a:rPr lang="de-DE" sz="700" dirty="0" err="1">
                  <a:solidFill>
                    <a:schemeClr val="tx1"/>
                  </a:solidFill>
                </a:rPr>
                <a:t>Notification</a:t>
              </a:r>
              <a:r>
                <a:rPr lang="de-DE" sz="700" dirty="0">
                  <a:solidFill>
                    <a:schemeClr val="tx1"/>
                  </a:solidFill>
                </a:rPr>
                <a:t> ID: 40</a:t>
              </a:r>
            </a:p>
            <a:p>
              <a:r>
                <a:rPr lang="de-DE" sz="700" dirty="0" err="1">
                  <a:solidFill>
                    <a:schemeClr val="tx1"/>
                  </a:solidFill>
                </a:rPr>
                <a:t>Recipient</a:t>
              </a:r>
              <a:r>
                <a:rPr lang="de-DE" sz="700" dirty="0">
                  <a:solidFill>
                    <a:schemeClr val="tx1"/>
                  </a:solidFill>
                </a:rPr>
                <a:t>: BPNL5</a:t>
              </a:r>
            </a:p>
            <a:p>
              <a:r>
                <a:rPr lang="de-DE" sz="700" dirty="0">
                  <a:solidFill>
                    <a:schemeClr val="tx1"/>
                  </a:solidFill>
                </a:rPr>
                <a:t>Sender: BPNL3</a:t>
              </a:r>
            </a:p>
            <a:p>
              <a:r>
                <a:rPr lang="de-DE" sz="700" dirty="0" err="1">
                  <a:solidFill>
                    <a:schemeClr val="tx1"/>
                  </a:solidFill>
                </a:rPr>
                <a:t>Related</a:t>
              </a:r>
              <a:r>
                <a:rPr lang="de-DE" sz="700" dirty="0">
                  <a:solidFill>
                    <a:schemeClr val="tx1"/>
                  </a:solidFill>
                </a:rPr>
                <a:t> </a:t>
              </a:r>
              <a:r>
                <a:rPr lang="de-DE" sz="700" dirty="0" err="1">
                  <a:solidFill>
                    <a:schemeClr val="tx1"/>
                  </a:solidFill>
                </a:rPr>
                <a:t>Notification</a:t>
              </a:r>
              <a:r>
                <a:rPr lang="de-DE" sz="700" dirty="0">
                  <a:solidFill>
                    <a:schemeClr val="tx1"/>
                  </a:solidFill>
                </a:rPr>
                <a:t> ID</a:t>
              </a:r>
              <a:r>
                <a:rPr lang="de-DE" sz="700">
                  <a:solidFill>
                    <a:schemeClr val="tx1"/>
                  </a:solidFill>
                </a:rPr>
                <a:t>: 20</a:t>
              </a:r>
              <a:endParaRPr lang="de-DE" sz="700" dirty="0">
                <a:solidFill>
                  <a:schemeClr val="tx1"/>
                </a:solidFill>
              </a:endParaRPr>
            </a:p>
            <a:p>
              <a:r>
                <a:rPr lang="de-DE" sz="700" dirty="0">
                  <a:solidFill>
                    <a:schemeClr val="tx1"/>
                  </a:solidFill>
                </a:rPr>
                <a:t>Root </a:t>
              </a:r>
              <a:r>
                <a:rPr lang="de-DE" sz="700" dirty="0" err="1">
                  <a:solidFill>
                    <a:schemeClr val="tx1"/>
                  </a:solidFill>
                </a:rPr>
                <a:t>Cause</a:t>
              </a:r>
              <a:r>
                <a:rPr lang="de-DE" sz="700" dirty="0">
                  <a:solidFill>
                    <a:schemeClr val="tx1"/>
                  </a:solidFill>
                </a:rPr>
                <a:t>: Other</a:t>
              </a:r>
            </a:p>
            <a:p>
              <a:r>
                <a:rPr lang="de-DE" sz="700" dirty="0" err="1">
                  <a:solidFill>
                    <a:schemeClr val="tx1"/>
                  </a:solidFill>
                </a:rPr>
                <a:t>Effect</a:t>
              </a:r>
              <a:r>
                <a:rPr lang="de-DE" sz="700" dirty="0">
                  <a:solidFill>
                    <a:schemeClr val="tx1"/>
                  </a:solidFill>
                </a:rPr>
                <a:t>: Demand </a:t>
              </a:r>
              <a:r>
                <a:rPr lang="de-DE" sz="700" dirty="0" err="1">
                  <a:solidFill>
                    <a:schemeClr val="tx1"/>
                  </a:solidFill>
                </a:rPr>
                <a:t>decrease</a:t>
              </a:r>
              <a:endParaRPr lang="de-DE" sz="700" dirty="0">
                <a:solidFill>
                  <a:schemeClr val="tx1"/>
                </a:solidFill>
              </a:endParaRPr>
            </a:p>
            <a:p>
              <a:endParaRPr lang="de-DE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4466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Breitbild</PresentationFormat>
  <Paragraphs>79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Lukas Schmetz</dc:creator>
  <cp:lastModifiedBy>Lukas Schmetz</cp:lastModifiedBy>
  <cp:revision>2</cp:revision>
  <dcterms:created xsi:type="dcterms:W3CDTF">2024-02-02T14:27:40Z</dcterms:created>
  <dcterms:modified xsi:type="dcterms:W3CDTF">2024-07-23T06:54:52Z</dcterms:modified>
</cp:coreProperties>
</file>