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41" r:id="rId2"/>
    <p:sldId id="34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90" r:id="rId11"/>
    <p:sldId id="295" r:id="rId12"/>
    <p:sldId id="294" r:id="rId13"/>
    <p:sldId id="297" r:id="rId14"/>
    <p:sldId id="349" r:id="rId15"/>
    <p:sldId id="299" r:id="rId16"/>
    <p:sldId id="300" r:id="rId17"/>
    <p:sldId id="302" r:id="rId18"/>
    <p:sldId id="301" r:id="rId19"/>
    <p:sldId id="312" r:id="rId20"/>
    <p:sldId id="317" r:id="rId21"/>
    <p:sldId id="316" r:id="rId22"/>
    <p:sldId id="346" r:id="rId23"/>
    <p:sldId id="314" r:id="rId24"/>
    <p:sldId id="313" r:id="rId25"/>
    <p:sldId id="309" r:id="rId26"/>
    <p:sldId id="330" r:id="rId27"/>
    <p:sldId id="329" r:id="rId28"/>
    <p:sldId id="328" r:id="rId29"/>
    <p:sldId id="327" r:id="rId30"/>
    <p:sldId id="326" r:id="rId31"/>
    <p:sldId id="325" r:id="rId32"/>
    <p:sldId id="344" r:id="rId33"/>
    <p:sldId id="332" r:id="rId34"/>
    <p:sldId id="333" r:id="rId35"/>
    <p:sldId id="345" r:id="rId36"/>
    <p:sldId id="339" r:id="rId37"/>
    <p:sldId id="347" r:id="rId38"/>
    <p:sldId id="337" r:id="rId39"/>
    <p:sldId id="336" r:id="rId40"/>
    <p:sldId id="350" r:id="rId41"/>
    <p:sldId id="352" r:id="rId42"/>
    <p:sldId id="351" r:id="rId43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9900"/>
    <a:srgbClr val="009900"/>
    <a:srgbClr val="CC0000"/>
    <a:srgbClr val="FF9900"/>
    <a:srgbClr val="0099FF"/>
    <a:srgbClr val="E61A98"/>
    <a:srgbClr val="CCCC00"/>
    <a:srgbClr val="339933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5" autoAdjust="0"/>
    <p:restoredTop sz="94620" autoAdjust="0"/>
  </p:normalViewPr>
  <p:slideViewPr>
    <p:cSldViewPr>
      <p:cViewPr>
        <p:scale>
          <a:sx n="73" d="100"/>
          <a:sy n="73" d="100"/>
        </p:scale>
        <p:origin x="-1704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dfhghjh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ACC3B-D539-4BBB-8E32-EA74A54FAF5F}" type="datetimeFigureOut">
              <a:rPr lang="ru-RU" smtClean="0"/>
              <a:pPr/>
              <a:t>14.10.2014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6B043-4460-4A0A-BE84-A9DE1673B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1071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dfhghjh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32A57-7126-4D1D-B373-FB96F5A39E74}" type="datetimeFigureOut">
              <a:rPr lang="ru-RU" smtClean="0"/>
              <a:pPr/>
              <a:t>14.10.2014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C7100-1AE8-4B24-8C5B-3423935750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2519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>
                <a:solidFill>
                  <a:prstClr val="black"/>
                </a:solidFill>
              </a:rPr>
              <a:pPr/>
              <a:t>32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>
                <a:solidFill>
                  <a:prstClr val="black"/>
                </a:solidFill>
              </a:rPr>
              <a:pPr/>
              <a:t>35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C7100-1AE8-4B24-8C5B-3423935750A7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AB61-E81D-4511-9863-164BBAD64E4E}" type="datetime1">
              <a:rPr lang="ru-RU" smtClean="0"/>
              <a:t>14.10.2014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D52A-CE84-4A09-8004-906263A7A369}" type="datetime1">
              <a:rPr lang="ru-RU" smtClean="0"/>
              <a:t>14.10.2014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3560-5E36-488C-8D46-6AA66F84CFDF}" type="datetime1">
              <a:rPr lang="ru-RU" smtClean="0"/>
              <a:t>14.10.2014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B326-2D1A-48BF-9BDD-0C5BB24FAE08}" type="datetime1">
              <a:rPr lang="ru-RU" smtClean="0"/>
              <a:t>14.10.2014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25AA-ABB1-4179-9B47-62E911208B56}" type="datetime1">
              <a:rPr lang="ru-RU" smtClean="0"/>
              <a:t>14.10.2014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21FF3-251E-468F-A7DD-B81A2BB26CEC}" type="datetime1">
              <a:rPr lang="ru-RU" smtClean="0"/>
              <a:t>14.10.2014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E46F-B76A-4409-92CB-42627CBA949F}" type="datetime1">
              <a:rPr lang="ru-RU" smtClean="0"/>
              <a:t>14.10.2014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785A-9E3A-42C0-9FDE-DEBB9A7F4EAD}" type="datetime1">
              <a:rPr lang="ru-RU" smtClean="0"/>
              <a:t>14.10.2014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F6F8-5FF9-4931-AB97-C8616C4AA165}" type="datetime1">
              <a:rPr lang="ru-RU" smtClean="0"/>
              <a:t>14.10.2014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0FE9-4A03-4B3C-A31D-A7CF120D1D08}" type="datetime1">
              <a:rPr lang="ru-RU" smtClean="0"/>
              <a:t>14.10.2014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79E7-643D-4FA7-A124-08D93472DA0A}" type="datetime1">
              <a:rPr lang="ru-RU" smtClean="0"/>
              <a:t>14.10.2014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C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C65A-0BE7-4A6D-A997-A4E3FD225C8E}" type="datetime1">
              <a:rPr lang="ru-RU" smtClean="0"/>
              <a:t>14.10.2014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edg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osenberg.su/files/newss/foto1_15_small.jpg" TargetMode="External"/><Relationship Id="rId13" Type="http://schemas.openxmlformats.org/officeDocument/2006/relationships/image" Target="../media/image8.gif"/><Relationship Id="rId18" Type="http://schemas.openxmlformats.org/officeDocument/2006/relationships/hyperlink" Target="http://www.rosenberg.su/files/newss/foto1_14_small.jpg" TargetMode="External"/><Relationship Id="rId3" Type="http://schemas.openxmlformats.org/officeDocument/2006/relationships/image" Target="../media/image3.jpeg"/><Relationship Id="rId21" Type="http://schemas.openxmlformats.org/officeDocument/2006/relationships/image" Target="../media/image12.jpeg"/><Relationship Id="rId7" Type="http://schemas.openxmlformats.org/officeDocument/2006/relationships/image" Target="../media/image5.jpeg"/><Relationship Id="rId12" Type="http://schemas.openxmlformats.org/officeDocument/2006/relationships/hyperlink" Target="http://www.iv-produkt.ru/images/catalog/ventilation/1.1.gif" TargetMode="External"/><Relationship Id="rId17" Type="http://schemas.openxmlformats.org/officeDocument/2006/relationships/image" Target="../media/image10.jpeg"/><Relationship Id="rId2" Type="http://schemas.openxmlformats.org/officeDocument/2006/relationships/notesSlide" Target="../notesSlides/notesSlide34.xml"/><Relationship Id="rId16" Type="http://schemas.openxmlformats.org/officeDocument/2006/relationships/hyperlink" Target="http://images01.olx.ru/ui/2/67/97/16956097_1.jpg" TargetMode="External"/><Relationship Id="rId20" Type="http://schemas.openxmlformats.org/officeDocument/2006/relationships/hyperlink" Target="http://www.ecoterment.com/info/ftf_dmn_fsb_sp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b50.ru/1/vc14-46.jpg" TargetMode="External"/><Relationship Id="rId11" Type="http://schemas.openxmlformats.org/officeDocument/2006/relationships/image" Target="../media/image7.gif"/><Relationship Id="rId5" Type="http://schemas.openxmlformats.org/officeDocument/2006/relationships/image" Target="../media/image4.jpeg"/><Relationship Id="rId15" Type="http://schemas.openxmlformats.org/officeDocument/2006/relationships/image" Target="../media/image9.gif"/><Relationship Id="rId10" Type="http://schemas.openxmlformats.org/officeDocument/2006/relationships/hyperlink" Target="http://www.conditionery.ru/image/module/catalog/group/22_small.gif" TargetMode="External"/><Relationship Id="rId19" Type="http://schemas.openxmlformats.org/officeDocument/2006/relationships/image" Target="../media/image11.jpeg"/><Relationship Id="rId4" Type="http://schemas.openxmlformats.org/officeDocument/2006/relationships/hyperlink" Target="http://www.tstecoline.ru/img/vent/dn_1.jpeg" TargetMode="External"/><Relationship Id="rId9" Type="http://schemas.openxmlformats.org/officeDocument/2006/relationships/image" Target="../media/image6.gif"/><Relationship Id="rId14" Type="http://schemas.openxmlformats.org/officeDocument/2006/relationships/hyperlink" Target="http://www.rosenberg-m.ru/images/Oborudovanie/Ventilatory/Osevie_ventilatory/S_povorotnimi_lopastiami_AND/osevie_and.gif" TargetMode="External"/><Relationship Id="rId2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9" Type="http://schemas.openxmlformats.org/officeDocument/2006/relationships/image" Target="../media/image19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501090" y="6429396"/>
            <a:ext cx="500034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prstClr val="white"/>
                </a:solidFill>
              </a:rPr>
              <a:pPr/>
              <a:t>1</a:t>
            </a:fld>
            <a:endParaRPr lang="ru-RU" sz="2000" dirty="0">
              <a:solidFill>
                <a:prstClr val="white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72068" y="5693989"/>
            <a:ext cx="8280920" cy="807517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prstTxWarp prst="textStop">
              <a:avLst/>
            </a:prstTxWarp>
          </a:bodyPr>
          <a:lstStyle/>
          <a:p>
            <a:pPr algn="ctr"/>
            <a:r>
              <a:rPr lang="ru-RU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 pitchFamily="34" charset="0"/>
              </a:rPr>
              <a:t>ПРОИЗВОДСТВЕННЫЙ </a:t>
            </a:r>
            <a:r>
              <a:rPr lang="ru-RU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 pitchFamily="34" charset="0"/>
              </a:rPr>
              <a:t> МИКРОКЛИМАТ </a:t>
            </a:r>
            <a:endParaRPr lang="ru-RU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00B05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88640"/>
            <a:ext cx="8604448" cy="5952826"/>
          </a:xfrm>
          <a:prstGeom prst="rect">
            <a:avLst/>
          </a:prstGeom>
        </p:spPr>
        <p:txBody>
          <a:bodyPr wrap="square" lIns="36000" tIns="36000" rIns="36000" bIns="36000" anchor="ctr" anchorCtr="0">
            <a:prstTxWarp prst="textArchUpPour">
              <a:avLst>
                <a:gd name="adj1" fmla="val 7256495"/>
                <a:gd name="adj2" fmla="val 33005"/>
              </a:avLst>
            </a:prstTxWarp>
            <a:spAutoFit/>
          </a:bodyPr>
          <a:lstStyle/>
          <a:p>
            <a:pPr lvl="0" algn="ctr"/>
            <a:r>
              <a:rPr lang="ru-RU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Narrow" pitchFamily="34" charset="0"/>
              </a:rPr>
              <a:t>ПРОИЗВОДСТВЕННЫЙ  МИКРОКЛИМАТ 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1" name="Прямоугольник 10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404572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113910" y="3257299"/>
            <a:ext cx="8501502" cy="1008112"/>
          </a:xfrm>
          <a:prstGeom prst="roundRect">
            <a:avLst>
              <a:gd name="adj" fmla="val 12953"/>
            </a:avLst>
          </a:prstGeom>
          <a:gradFill>
            <a:gsLst>
              <a:gs pos="0">
                <a:schemeClr val="accent3">
                  <a:lumMod val="75000"/>
                </a:schemeClr>
              </a:gs>
              <a:gs pos="29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Действие теплового излучения на человека оценивается через величину, </a:t>
            </a:r>
            <a:r>
              <a:rPr lang="ru-RU" sz="2400" b="1" dirty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названную</a:t>
            </a: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интенсивностью теплового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облучения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 измеряется в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Вт/м².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987824" y="10274"/>
            <a:ext cx="3168352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2.0  ТЕПЛОВОЕ  ИЗЛУЧЕНИЕ.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392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10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93517" y="599906"/>
            <a:ext cx="8500773" cy="1028894"/>
          </a:xfrm>
          <a:prstGeom prst="roundRect">
            <a:avLst>
              <a:gd name="adj" fmla="val 13059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57200" algn="just">
              <a:lnSpc>
                <a:spcPts val="2400"/>
              </a:lnSpc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Под влиянием теплового излучения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 результате поглощения лучистой энергии организм человека получает определенное количество тепла.</a:t>
            </a:r>
            <a:endParaRPr lang="ru-RU" sz="24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3366FF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93276" y="1772816"/>
            <a:ext cx="7901014" cy="1368152"/>
          </a:xfrm>
          <a:prstGeom prst="roundRect">
            <a:avLst>
              <a:gd name="adj" fmla="val 11574"/>
            </a:avLst>
          </a:prstGeom>
          <a:gradFill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</a:gradFill>
          <a:ln w="25400">
            <a:solidFill>
              <a:srgbClr val="FFC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57200" algn="just">
              <a:lnSpc>
                <a:spcPts val="2400"/>
              </a:lnSpc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Общее количество теплоты, поглощенное телом,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зависит от площади облучаемой поверхности, от температуры источника излучения и расстояния от источника излучения до работающего. 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02257" y="4365104"/>
            <a:ext cx="8500773" cy="1224136"/>
          </a:xfrm>
          <a:prstGeom prst="roundRect">
            <a:avLst>
              <a:gd name="adj" fmla="val 5647"/>
            </a:avLst>
          </a:prstGeom>
          <a:gradFill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</a:gradFill>
          <a:ln w="25400">
            <a:solidFill>
              <a:srgbClr val="FFC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Облучение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организма малыми дозами лучистого потока </a:t>
            </a:r>
            <a:r>
              <a:rPr lang="ru-RU" sz="24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AE21C1"/>
                </a:solidFill>
                <a:latin typeface="Arial Narrow" pitchFamily="34" charset="0"/>
                <a:cs typeface="Times New Roman" pitchFamily="18" charset="0"/>
              </a:rPr>
              <a:t>полезно,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но значительная интенсивность теплового облучения может оказать неблагоприятное воздействие на человека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sz="24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93276" y="5733256"/>
            <a:ext cx="7886787" cy="999728"/>
          </a:xfrm>
          <a:prstGeom prst="roundRect">
            <a:avLst>
              <a:gd name="adj" fmla="val 5647"/>
            </a:avLst>
          </a:prstGeom>
          <a:gradFill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</a:gradFill>
          <a:ln w="25400">
            <a:solidFill>
              <a:srgbClr val="FFC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Длительное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тепловое облучение вызывает у человека повышение температуры кожи и</a:t>
            </a:r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температуры глубоколежащих тканей.</a:t>
            </a:r>
          </a:p>
        </p:txBody>
      </p:sp>
      <p:pic>
        <p:nvPicPr>
          <p:cNvPr id="19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0" y="222829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0" y="600452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1506568" y="10274"/>
            <a:ext cx="6120680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2.1  ТЕПЛООБМЕН ЧЕЛОВЕКА С ОКРУЖАЮЩЕЙ СРЕДОЙ.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93517" y="1988840"/>
            <a:ext cx="8512741" cy="1405384"/>
          </a:xfrm>
          <a:prstGeom prst="roundRect">
            <a:avLst>
              <a:gd name="adj" fmla="val 1223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Образование тепла в организме человека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происходит за счет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окислительных экзотермических реакций и сокращения мышц,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 также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поглощения организмом тепла получаемого из внешней среды.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3518" y="4653136"/>
            <a:ext cx="8502350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indent="457200">
              <a:lnSpc>
                <a:spcPts val="2800"/>
              </a:lnSpc>
            </a:pPr>
            <a:r>
              <a:rPr lang="ru-RU" sz="2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Передача тепла с поверхности тела человека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 окружающую среду осуществляется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тремя основными путями: 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3518" y="5538936"/>
            <a:ext cx="8500539" cy="1130424"/>
          </a:xfrm>
          <a:prstGeom prst="roundRect">
            <a:avLst>
              <a:gd name="adj" fmla="val 13909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тепловым излучением, </a:t>
            </a:r>
            <a:r>
              <a:rPr lang="en-US" sz="28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Q</a:t>
            </a:r>
            <a:r>
              <a:rPr lang="ru-RU" sz="2800" b="1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изл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;</a:t>
            </a:r>
            <a:r>
              <a:rPr lang="ru-RU" sz="3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конвекцией в результате обтекания поверхности кожи слоем воздуха, </a:t>
            </a:r>
            <a:r>
              <a:rPr lang="en-US" sz="28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Q</a:t>
            </a:r>
            <a:r>
              <a:rPr lang="ru-RU" sz="2800" b="1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конв</a:t>
            </a:r>
            <a:r>
              <a:rPr lang="ru-RU" sz="2800" b="1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;</a:t>
            </a:r>
            <a:r>
              <a:rPr lang="ru-RU" sz="28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испарением влаги,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выводимой на поверхность кожи потовыми железами, </a:t>
            </a:r>
            <a:r>
              <a:rPr lang="en-US" sz="28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Q</a:t>
            </a:r>
            <a:r>
              <a:rPr lang="ru-RU" sz="2800" b="1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исп</a:t>
            </a:r>
            <a:r>
              <a:rPr lang="ru-RU" sz="2800" b="1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5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594056" y="6429396"/>
            <a:ext cx="514448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11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93517" y="496604"/>
            <a:ext cx="8500539" cy="1420228"/>
          </a:xfrm>
          <a:prstGeom prst="roundRect">
            <a:avLst>
              <a:gd name="adj" fmla="val 11546"/>
            </a:avLst>
          </a:prstGeom>
          <a:gradFill flip="none" rotWithShape="1">
            <a:gsLst>
              <a:gs pos="0">
                <a:srgbClr val="33CC33">
                  <a:tint val="66000"/>
                  <a:satMod val="160000"/>
                </a:srgbClr>
              </a:gs>
              <a:gs pos="50000">
                <a:srgbClr val="33CC33">
                  <a:tint val="44500"/>
                  <a:satMod val="160000"/>
                </a:srgbClr>
              </a:gs>
              <a:gs pos="100000">
                <a:srgbClr val="33CC33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Тепловое </a:t>
            </a:r>
            <a:r>
              <a:rPr lang="ru-RU" sz="2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состояние человека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формируется в ходе теплообмена с окружающей его средой в результате двух одновременно протекающих процессов: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теплообразования</a:t>
            </a: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</a:t>
            </a: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теплоотдачи (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тепловых потерь).</a:t>
            </a:r>
            <a:endParaRPr lang="ru-RU" sz="24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00CCFF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93517" y="3480226"/>
            <a:ext cx="8500539" cy="10801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57200" algn="just">
              <a:lnSpc>
                <a:spcPts val="2800"/>
              </a:lnSpc>
            </a:pPr>
            <a:r>
              <a:rPr lang="ru-RU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ru-RU" sz="2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Образующееся в организме тепло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подводится к наружному кожному покрову благодаря теплопроводности тканей организма и в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первую очередь за счет конвекции с потоком крови.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110109" y="695578"/>
            <a:ext cx="8472772" cy="1149246"/>
          </a:xfrm>
          <a:prstGeom prst="roundRect">
            <a:avLst>
              <a:gd name="adj" fmla="val 1033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Количество тепла,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отдаваемого организмом человека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путем теплового излучения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определяется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 помощью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обобщенного закона Стефана – Больцмана: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835696" y="2035473"/>
            <a:ext cx="5040560" cy="745455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rgbClr val="FFC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algn="ctr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en-US" sz="3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Q</a:t>
            </a:r>
            <a:r>
              <a:rPr lang="ru-RU" sz="3200" b="1" baseline="-25000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изл</a:t>
            </a:r>
            <a:r>
              <a:rPr lang="ru-RU" sz="3200" b="1" baseline="-2500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ru-RU" sz="3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к∙</a:t>
            </a:r>
            <a:r>
              <a:rPr lang="ru-RU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С</a:t>
            </a:r>
            <a:r>
              <a:rPr lang="ru-RU" sz="2800" b="1" baseline="-25000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ru-RU" sz="3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∙</a:t>
            </a:r>
            <a:r>
              <a:rPr lang="ru-RU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С</a:t>
            </a:r>
            <a:r>
              <a:rPr lang="ru-RU" sz="2800" b="1" baseline="-25000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ru-RU" sz="3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∙</a:t>
            </a:r>
            <a:r>
              <a:rPr lang="en-US" sz="3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ru-RU" sz="3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∙( Т</a:t>
            </a:r>
            <a:r>
              <a:rPr lang="ru-RU" sz="3200" b="1" baseline="-25000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ч</a:t>
            </a:r>
            <a:r>
              <a:rPr lang="ru-RU" sz="3200" b="1" baseline="50000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4</a:t>
            </a:r>
            <a:r>
              <a:rPr lang="ru-RU" sz="3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– Т</a:t>
            </a:r>
            <a:r>
              <a:rPr lang="ru-RU" sz="3200" b="1" baseline="-25000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о</a:t>
            </a:r>
            <a:r>
              <a:rPr lang="ru-RU" sz="3200" b="1" baseline="50000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4</a:t>
            </a:r>
            <a:r>
              <a:rPr lang="ru-RU" sz="3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), 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506568" y="10274"/>
            <a:ext cx="6120680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2.1  ТЕПЛООБМЕН ЧЕЛОВЕКА С ОКРУЖАЮЩЕЙ СРЕДОЙ.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7" name="Прямоугольник 16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12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10109" y="2996953"/>
            <a:ext cx="8472771" cy="1656184"/>
          </a:xfrm>
          <a:prstGeom prst="roundRect">
            <a:avLst>
              <a:gd name="adj" fmla="val 6150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6000" tIns="36000" rIns="36000" bIns="36000" rtlCol="0" anchor="ctr"/>
          <a:lstStyle/>
          <a:p>
            <a:pPr lvl="0">
              <a:lnSpc>
                <a:spcPts val="2200"/>
              </a:lnSpc>
            </a:pPr>
            <a:r>
              <a:rPr lang="ru-RU" sz="2200" kern="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г</a:t>
            </a:r>
            <a:r>
              <a:rPr kumimoji="0" lang="ru-RU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де: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2800" b="1" i="0" u="none" strike="noStrike" kern="0" cap="none" spc="0" normalizeH="0" baseline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к</a:t>
            </a:r>
            <a:r>
              <a:rPr kumimoji="0" lang="ru-RU" sz="20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константа излучения абсолютно черного тела;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ru-RU" sz="2000" b="1" dirty="0" smtClean="0">
              <a:solidFill>
                <a:prstClr val="black"/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lvl="0">
              <a:lnSpc>
                <a:spcPts val="2200"/>
              </a:lnSpc>
            </a:pPr>
            <a:r>
              <a:rPr lang="ru-RU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С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1</a:t>
            </a:r>
            <a:r>
              <a:rPr lang="ru-RU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, </a:t>
            </a:r>
            <a:r>
              <a:rPr lang="en-US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С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2</a:t>
            </a:r>
            <a:r>
              <a:rPr lang="ru-RU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000" kern="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константы излучения тел, которые обмениваются теплом (тело человека и окружающие его предметы); </a:t>
            </a:r>
            <a:endParaRPr lang="ru-RU" sz="2000" kern="0" dirty="0" smtClean="0">
              <a:solidFill>
                <a:prstClr val="black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200"/>
              </a:lnSpc>
            </a:pPr>
            <a:r>
              <a:rPr kumimoji="0" lang="en-US" sz="2800" b="1" i="0" u="none" strike="noStrike" kern="0" cap="none" spc="0" normalizeH="0" baseline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F</a:t>
            </a:r>
            <a:r>
              <a:rPr lang="ru-RU" sz="2000" kern="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kern="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площадь поверхности, излучающей лучистый поток,  </a:t>
            </a:r>
            <a:r>
              <a:rPr kumimoji="0" lang="ru-RU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м</a:t>
            </a:r>
            <a:r>
              <a:rPr kumimoji="0" lang="ru-RU" sz="2200" b="1" i="0" u="none" strike="noStrike" kern="0" cap="none" spc="0" normalizeH="0" baseline="3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2</a:t>
            </a:r>
            <a:r>
              <a: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 </a:t>
            </a:r>
          </a:p>
          <a:p>
            <a:pPr lvl="0">
              <a:lnSpc>
                <a:spcPts val="2200"/>
              </a:lnSpc>
            </a:pPr>
            <a:r>
              <a:rPr lang="ru-RU" sz="2800" b="1" kern="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Т</a:t>
            </a:r>
            <a:r>
              <a:rPr lang="ru-RU" sz="2800" b="1" kern="0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ч</a:t>
            </a:r>
            <a:r>
              <a:rPr lang="ru-RU" b="1" baseline="-250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kern="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средняя абсолютная температура тела и одежды человека, </a:t>
            </a:r>
            <a:r>
              <a:rPr lang="ru-RU" sz="2200" b="1" kern="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</a:t>
            </a:r>
            <a:r>
              <a:rPr lang="ru-RU" sz="2200" kern="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;  </a:t>
            </a:r>
            <a:endParaRPr lang="ru-RU" sz="2200" kern="0" dirty="0" smtClean="0">
              <a:solidFill>
                <a:prstClr val="black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200"/>
              </a:lnSpc>
            </a:pPr>
            <a:r>
              <a:rPr lang="ru-RU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Т</a:t>
            </a:r>
            <a:r>
              <a:rPr lang="ru-RU" sz="28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о</a:t>
            </a:r>
            <a:r>
              <a:rPr lang="ru-RU" b="1" dirty="0" smtClean="0"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kern="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- средняя абсолютная температура окружающих поверхностей,</a:t>
            </a:r>
            <a:r>
              <a:rPr lang="ru-RU" sz="2200" b="1" kern="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К. </a:t>
            </a:r>
            <a:endParaRPr lang="en-US" sz="2200" b="1" kern="0" dirty="0">
              <a:solidFill>
                <a:prstClr val="black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55576" y="4785418"/>
            <a:ext cx="7827304" cy="1935897"/>
          </a:xfrm>
          <a:prstGeom prst="roundRect">
            <a:avLst>
              <a:gd name="adj" fmla="val 10226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396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Следовательно,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количество тепла при теплообмене излучением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зависит в основном от температуры окружающих поверхностей и температуры тела человека,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т.е. отдача тепла путем излучения происходит при температуре тела больше температуры окружающих поверхностей. </a:t>
            </a:r>
          </a:p>
        </p:txBody>
      </p:sp>
      <p:pic>
        <p:nvPicPr>
          <p:cNvPr id="11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87" y="552476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16932" y="548680"/>
            <a:ext cx="8466734" cy="7920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32000" algn="just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Передача тепла организмом человека при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конвективном теплообмене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 результате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обтекания поверхности кожи слоем воздуха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определяется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законом Ньютона: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339752" y="1484784"/>
            <a:ext cx="4248472" cy="593987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algn="ctr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en-US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Q</a:t>
            </a:r>
            <a:r>
              <a:rPr lang="ru-RU" sz="3200" b="1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конв</a:t>
            </a:r>
            <a:r>
              <a:rPr lang="ru-RU" sz="3200" b="1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= α</a:t>
            </a:r>
            <a:r>
              <a:rPr lang="ru-RU" sz="3200" b="1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</a:t>
            </a: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∙</a:t>
            </a:r>
            <a:r>
              <a:rPr lang="en-US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F</a:t>
            </a:r>
            <a:r>
              <a:rPr lang="ru-RU" sz="3200" b="1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э</a:t>
            </a: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∙( </a:t>
            </a:r>
            <a:r>
              <a:rPr lang="en-US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t</a:t>
            </a:r>
            <a:r>
              <a:rPr lang="ru-RU" sz="3200" b="1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ч</a:t>
            </a: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– </a:t>
            </a:r>
            <a:r>
              <a:rPr lang="en-US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t</a:t>
            </a:r>
            <a:r>
              <a:rPr lang="ru-RU" sz="3200" b="1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в</a:t>
            </a: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),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6879" y="3460173"/>
            <a:ext cx="8486787" cy="1450047"/>
          </a:xfrm>
          <a:prstGeom prst="roundRect">
            <a:avLst>
              <a:gd name="adj" fmla="val 9491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 indent="432000" algn="just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Коэффициент теплоотдачи 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конвекцией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α</a:t>
            </a:r>
            <a:r>
              <a:rPr lang="ru-RU" sz="2200" b="1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зависит, в свою очередь,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от скорости движения окружающего воздуха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а величина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эффективной поверхности тела 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человека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F</a:t>
            </a:r>
            <a:r>
              <a:rPr lang="ru-RU" sz="2200" b="1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э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зависит от его положения в пространстве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 составляет приблизительно 50 – 80% геометрической внешней поверхности тела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ru-RU" sz="22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00CCFF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14565" y="5733256"/>
            <a:ext cx="7612066" cy="10081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Вывод: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передача теплоты конвекцией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зависит от двух параметров микроклимата: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температуры воздуха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</a:t>
            </a: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скорости его движения.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506568" y="10274"/>
            <a:ext cx="6120680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2.1  ТЕПЛООБМЕН ЧЕЛОВЕКА С ОКРУЖАЮЩЕЙ СРЕДОЙ.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7" name="Прямоугольник 16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13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4374" y="2173465"/>
            <a:ext cx="8049292" cy="1183527"/>
          </a:xfrm>
          <a:prstGeom prst="roundRect">
            <a:avLst>
              <a:gd name="adj" fmla="val 11169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6000" tIns="36000" rIns="36000" bIns="36000" rtlCol="0" anchor="ctr"/>
          <a:lstStyle/>
          <a:p>
            <a:pPr lvl="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где:</a:t>
            </a:r>
            <a:r>
              <a:rPr lang="ru-RU" sz="2000" b="1" i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α</a:t>
            </a:r>
            <a:r>
              <a:rPr lang="ru-RU" sz="2000" b="1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</a:t>
            </a:r>
            <a:r>
              <a:rPr lang="ru-RU" sz="2000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коэффициент теплоотдачи конвекцией, при нормальных 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метеоусловиях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lvl="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0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α</a:t>
            </a:r>
            <a:r>
              <a:rPr lang="ru-RU" sz="2000" b="1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</a:t>
            </a:r>
            <a:r>
              <a:rPr lang="ru-RU" sz="20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= 4,06 Вт/(м² · °</a:t>
            </a:r>
            <a:r>
              <a:rPr lang="en-US" sz="20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C</a:t>
            </a:r>
            <a:r>
              <a:rPr lang="ru-RU" sz="20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); </a:t>
            </a:r>
            <a:r>
              <a:rPr lang="en-US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t</a:t>
            </a:r>
            <a:r>
              <a:rPr lang="ru-RU" sz="2000" b="1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ч</a:t>
            </a: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температура поверхности тела человека (для практических расчетов</a:t>
            </a:r>
            <a:r>
              <a:rPr lang="ru-RU" dirty="0"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зимой</a:t>
            </a:r>
            <a:r>
              <a:rPr lang="ru-RU" dirty="0"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принимается около </a:t>
            </a:r>
            <a:r>
              <a:rPr lang="ru-RU" sz="20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27,7° </a:t>
            </a:r>
            <a:r>
              <a:rPr lang="en-US" sz="20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ru-RU" sz="2000" b="1" dirty="0">
                <a:solidFill>
                  <a:srgbClr val="0000F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CC3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летом</a:t>
            </a:r>
            <a:r>
              <a:rPr lang="ru-RU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около </a:t>
            </a:r>
            <a:r>
              <a:rPr lang="ru-RU" sz="20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31,5° </a:t>
            </a:r>
            <a:r>
              <a:rPr lang="en-US" sz="20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);</a:t>
            </a:r>
            <a:r>
              <a:rPr lang="ru-RU" sz="2000" b="1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ru-RU" sz="2000" b="1" dirty="0" smtClean="0">
              <a:solidFill>
                <a:prstClr val="black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en-US" sz="20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t</a:t>
            </a:r>
            <a:r>
              <a:rPr lang="ru-RU" sz="2000" b="1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в</a:t>
            </a: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температура воздуха, омывающего тело человека, </a:t>
            </a:r>
            <a:r>
              <a:rPr lang="ru-RU" b="1" baseline="3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°</a:t>
            </a:r>
            <a:r>
              <a:rPr lang="en-US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lang="ru-RU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ru-RU" sz="2000" b="1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 </a:t>
            </a:r>
            <a:endParaRPr lang="ru-RU" sz="2000" b="1" dirty="0" smtClean="0"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en-US" sz="20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F</a:t>
            </a:r>
            <a:r>
              <a:rPr lang="ru-RU" sz="2000" b="1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э</a:t>
            </a: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эффективная внешняя поверхность тела человека, </a:t>
            </a:r>
            <a:r>
              <a:rPr lang="ru-RU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м</a:t>
            </a:r>
            <a:r>
              <a:rPr lang="ru-RU" b="1" baseline="300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lang="ru-RU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2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9" y="594928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Скругленный прямоугольник 13"/>
          <p:cNvSpPr/>
          <p:nvPr/>
        </p:nvSpPr>
        <p:spPr>
          <a:xfrm>
            <a:off x="142959" y="5033958"/>
            <a:ext cx="8486787" cy="593670"/>
          </a:xfrm>
          <a:prstGeom prst="roundRect">
            <a:avLst>
              <a:gd name="adj" fmla="val 9491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 indent="432000" algn="just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Для практических расчетов величина эффективной внешней поверхности тела принимается равной 1,8 м².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28286" y="4335389"/>
            <a:ext cx="8476162" cy="1246493"/>
          </a:xfrm>
          <a:prstGeom prst="roundRect">
            <a:avLst>
              <a:gd name="adj" fmla="val 916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dirty="0" smtClean="0"/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В процессе теплообмена количество влаги, испаряющейся с поверхности кожи человека, определяется физиологическим дефицитом влажности. Под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физиологическим дефицитом влажности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понимают то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количество влаги, которое может принять единица массы воздуха.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195736" y="1580152"/>
            <a:ext cx="4752528" cy="646952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algn="ctr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en-US" sz="32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Q</a:t>
            </a:r>
            <a:r>
              <a:rPr lang="ru-RU" sz="3200" b="1" baseline="-25000" dirty="0" err="1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исп</a:t>
            </a:r>
            <a:r>
              <a:rPr lang="ru-RU" sz="3200" b="1" baseline="-250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32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= α</a:t>
            </a:r>
            <a:r>
              <a:rPr lang="ru-RU" sz="3200" b="1" baseline="-2500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в</a:t>
            </a:r>
            <a:r>
              <a:rPr lang="ru-RU" sz="32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∙</a:t>
            </a:r>
            <a:r>
              <a:rPr lang="en-US" sz="32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W∙F</a:t>
            </a:r>
            <a:r>
              <a:rPr lang="ru-RU" sz="32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∙(</a:t>
            </a:r>
            <a:r>
              <a:rPr lang="en-US" sz="32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P</a:t>
            </a:r>
            <a:r>
              <a:rPr lang="ru-RU" sz="3200" b="1" baseline="-2500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</a:t>
            </a:r>
            <a:r>
              <a:rPr lang="ru-RU" sz="32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– </a:t>
            </a:r>
            <a:r>
              <a:rPr lang="en-US" sz="32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P</a:t>
            </a:r>
            <a:r>
              <a:rPr lang="ru-RU" sz="3200" b="1" baseline="-2500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в</a:t>
            </a:r>
            <a:r>
              <a:rPr lang="ru-RU" sz="32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),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12716" y="515936"/>
            <a:ext cx="8491732" cy="9710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3200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Количество теплоты, отводимое в окружающую среду при испарении 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влаги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поверхности тела человека,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определяется уравнением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: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506568" y="10274"/>
            <a:ext cx="6120680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2.1  ТЕПЛООБМЕН ЧЕЛОВЕКА С ОКРУЖАЮЩЕЙ СРЕДОЙ.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14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2716" y="2287992"/>
            <a:ext cx="8491732" cy="1954607"/>
          </a:xfrm>
          <a:prstGeom prst="roundRect">
            <a:avLst>
              <a:gd name="adj" fmla="val 779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6000" tIns="36000" rIns="36000" bIns="36000" rtlCol="0" anchor="ctr"/>
          <a:lstStyle/>
          <a:p>
            <a:pPr lvl="0" algn="just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где</a:t>
            </a:r>
            <a:r>
              <a:rPr lang="ru-RU" sz="2000" b="1" i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α</a:t>
            </a:r>
            <a:r>
              <a:rPr lang="ru-RU" sz="2400" b="1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в</a:t>
            </a:r>
            <a:r>
              <a:rPr lang="ru-RU" sz="2000" dirty="0" smtClean="0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</a:t>
            </a:r>
            <a:r>
              <a:rPr lang="ru-RU" sz="20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коэффициент отвода </a:t>
            </a: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тепла при испарении пота,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ккал/(м²·мм рт. ст.),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зависящий</a:t>
            </a:r>
            <a:r>
              <a:rPr lang="ru-RU" sz="2000" b="1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от скорости движения воздуха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 свойств одежды;</a:t>
            </a:r>
            <a:r>
              <a:rPr lang="ru-RU" sz="2000" b="1" dirty="0">
                <a:solidFill>
                  <a:srgbClr val="C4652D">
                    <a:lumMod val="50000"/>
                  </a:srgbClr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ru-RU" sz="2000" b="1" dirty="0" smtClean="0">
              <a:solidFill>
                <a:srgbClr val="C4652D">
                  <a:lumMod val="50000"/>
                </a:srgbClr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en-US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W·F</a:t>
            </a:r>
            <a:r>
              <a:rPr lang="ru-RU" sz="2400" b="1" dirty="0" smtClean="0">
                <a:solidFill>
                  <a:srgbClr val="C4652D">
                    <a:lumMod val="50000"/>
                  </a:srgbClr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– часть поверхности тела, покрытая потом,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м²</a:t>
            </a:r>
            <a:r>
              <a:rPr lang="ru-RU" sz="2200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ru-RU" sz="2200" b="1" dirty="0">
                <a:solidFill>
                  <a:srgbClr val="C4652D">
                    <a:lumMod val="50000"/>
                  </a:srgb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lang="ru-RU" sz="2200" b="1" dirty="0" smtClean="0">
              <a:solidFill>
                <a:srgbClr val="C4652D">
                  <a:lumMod val="50000"/>
                </a:srgbClr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en-US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W</a:t>
            </a:r>
            <a:r>
              <a:rPr lang="ru-RU" sz="2400" b="1" dirty="0" smtClean="0">
                <a:solidFill>
                  <a:srgbClr val="C4652D">
                    <a:lumMod val="50000"/>
                  </a:srgbClr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– коэффициент увлажнения </a:t>
            </a: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тела,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равный для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нормальных условий 0,2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, а для горячих цехов –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1,0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; </a:t>
            </a:r>
            <a:endParaRPr lang="ru-RU" sz="2000" dirty="0" smtClean="0">
              <a:solidFill>
                <a:prstClr val="black"/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en-US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P</a:t>
            </a:r>
            <a:r>
              <a:rPr lang="ru-RU" sz="2400" b="1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– парциальное давление водяного пара в насыщенном воздухе при температуре поверхности кожи,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Па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,    (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1 мм рт. ст. = 133,322 Па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);   </a:t>
            </a:r>
            <a:endParaRPr lang="ru-RU" sz="2200" dirty="0" smtClean="0">
              <a:solidFill>
                <a:prstClr val="black"/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lvl="0" algn="just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en-US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P</a:t>
            </a:r>
            <a:r>
              <a:rPr lang="ru-RU" sz="2400" b="1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в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– парциальное давление водяного пара в окружающем воздухе, </a:t>
            </a:r>
            <a:r>
              <a:rPr lang="ru-RU" sz="2200" b="1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Па</a:t>
            </a:r>
            <a:r>
              <a:rPr lang="ru-RU" sz="2200" dirty="0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55576" y="5674895"/>
            <a:ext cx="7838481" cy="1066473"/>
          </a:xfrm>
          <a:prstGeom prst="roundRect">
            <a:avLst>
              <a:gd name="adj" fmla="val 10226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320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Вывод: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77EDD4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коли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чество теплоты, отдаваемой в окружающую среду с поверхности тела за счет испарения пота,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 основном зависит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от  относительной влажности воздуха</a:t>
            </a:r>
            <a:r>
              <a:rPr lang="ru-RU" sz="2000" b="1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</a:t>
            </a:r>
            <a:r>
              <a:rPr lang="ru-RU" sz="2000" b="1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от скорости его движения.</a:t>
            </a:r>
          </a:p>
        </p:txBody>
      </p:sp>
      <p:pic>
        <p:nvPicPr>
          <p:cNvPr id="20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6" y="597953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74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93518" y="548680"/>
            <a:ext cx="8510930" cy="1944216"/>
          </a:xfrm>
          <a:prstGeom prst="roundRect">
            <a:avLst>
              <a:gd name="adj" fmla="val 106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indent="457200" algn="just">
              <a:lnSpc>
                <a:spcPts val="3200"/>
              </a:lnSpc>
            </a:pP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Исследованиями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</a:rPr>
              <a:t> </a:t>
            </a:r>
            <a:r>
              <a:rPr lang="ru-RU" sz="2400" b="1" dirty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установлено, что в состоянии покоя и нормальных метеорологических условиях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теплоотдача </a:t>
            </a:r>
            <a:r>
              <a:rPr lang="ru-RU" sz="2400" b="1" dirty="0" smtClean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организмом человека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путем излучением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составляет в среднем 44 – 59% всей теплоотдачи,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конвекцией – 14 – 33%,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7030A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испарением пота – 22 – 29%.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77EDD4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93518" y="2708920"/>
            <a:ext cx="8510930" cy="2088232"/>
          </a:xfrm>
          <a:prstGeom prst="roundRect">
            <a:avLst>
              <a:gd name="adj" fmla="val 87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indent="457200" algn="just">
              <a:lnSpc>
                <a:spcPts val="3200"/>
              </a:lnSpc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пониженной температуре окружающей среды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удельный вес конвекционно-радиационных </a:t>
            </a:r>
            <a:r>
              <a:rPr lang="ru-RU" sz="2400" dirty="0" err="1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теплопотерь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возрастает.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В условиях повышенной температуры среды </a:t>
            </a:r>
            <a:r>
              <a:rPr lang="ru-RU" sz="2400" dirty="0" err="1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теплопотери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излучением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и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конвекцией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значительно уменьшаются, но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7030A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увеличиваются 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7030A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тепловые потери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7030A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 счет испарения пота. 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506568" y="10274"/>
            <a:ext cx="6120680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2.1  ТЕПЛООБМЕН ЧЕЛОВЕКА С ОКРУЖАЮЩЕЙ СРЕДОЙ.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15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0895" y="5013176"/>
            <a:ext cx="8472771" cy="1728193"/>
          </a:xfrm>
          <a:prstGeom prst="roundRect">
            <a:avLst>
              <a:gd name="adj" fmla="val 10226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 производственных помещениях с большими тепловыделениями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(горячие цеха)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теплоотдача излучением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конвекцией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теряет свое значение и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единственным путем теплоотдачи становится испарение пота.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071670" y="1571612"/>
            <a:ext cx="184731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endParaRPr lang="ru-RU" sz="28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214691" y="10274"/>
            <a:ext cx="4702751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2.2  УРАВНЕНИЯ ТЕПЛОВОГО КОМФОРТА.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210056" y="1772816"/>
            <a:ext cx="4282045" cy="648072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>
              <a:lnSpc>
                <a:spcPts val="2600"/>
              </a:lnSpc>
            </a:pPr>
            <a:r>
              <a:rPr lang="en-US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Q</a:t>
            </a:r>
            <a:r>
              <a:rPr lang="ru-RU" sz="3200" b="1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т </a:t>
            </a: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= </a:t>
            </a:r>
            <a:r>
              <a:rPr lang="en-US" sz="3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Q</a:t>
            </a:r>
            <a:r>
              <a:rPr lang="ru-RU" sz="3200" b="1" baseline="-25000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изл</a:t>
            </a:r>
            <a:r>
              <a:rPr lang="ru-RU" sz="3200" b="1" baseline="-2500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+</a:t>
            </a:r>
            <a:r>
              <a:rPr lang="en-US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en-US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Q</a:t>
            </a:r>
            <a:r>
              <a:rPr lang="ru-RU" sz="3200" b="1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конв</a:t>
            </a:r>
            <a:r>
              <a:rPr lang="ru-RU" sz="3200" b="1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+</a:t>
            </a:r>
            <a:r>
              <a:rPr lang="en-US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en-US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7030A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Q</a:t>
            </a:r>
            <a:r>
              <a:rPr lang="ru-RU" sz="3200" b="1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7030A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исп</a:t>
            </a:r>
            <a:r>
              <a:rPr lang="ru-RU" sz="3200" b="1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7030A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endParaRPr lang="ru-RU" sz="3200" b="1" baseline="-25000" dirty="0">
              <a:ln w="12700">
                <a:solidFill>
                  <a:prstClr val="black"/>
                </a:solidFill>
                <a:prstDash val="solid"/>
              </a:ln>
              <a:solidFill>
                <a:srgbClr val="7030A0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7" name="Прямоугольник 16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16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28286" y="476672"/>
            <a:ext cx="8476162" cy="1094940"/>
          </a:xfrm>
          <a:prstGeom prst="roundRect">
            <a:avLst>
              <a:gd name="adj" fmla="val 10254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>
              <a:lnSpc>
                <a:spcPts val="2800"/>
              </a:lnSpc>
            </a:pP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Нормальные для  определённого вида деятельности </a:t>
            </a:r>
            <a:r>
              <a:rPr lang="ru-RU" sz="24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теплоощущения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человека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характеризуются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уравнением теплового комфорта: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28286" y="2664597"/>
            <a:ext cx="8476162" cy="1340467"/>
          </a:xfrm>
          <a:prstGeom prst="roundRect">
            <a:avLst>
              <a:gd name="adj" fmla="val 8851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>
              <a:lnSpc>
                <a:spcPts val="2800"/>
              </a:lnSpc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 организме человека присутствует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99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психофизиологическая система терморегуляции,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позволяющая ему адаптироваться к изменениям климатических факторов и поддерживать нормальную постоянную температуру тела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ru-RU" sz="24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12997" y="4941168"/>
            <a:ext cx="8476162" cy="1728192"/>
          </a:xfrm>
          <a:prstGeom prst="roundRect">
            <a:avLst>
              <a:gd name="adj" fmla="val 8754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>
              <a:lnSpc>
                <a:spcPts val="2600"/>
              </a:lnSpc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99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Терморегуляция в организме</a:t>
            </a:r>
            <a:r>
              <a:rPr lang="ru-RU" sz="2400" b="1" dirty="0" smtClean="0">
                <a:solidFill>
                  <a:srgbClr val="0000FF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поддерживается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двумя процессами: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выработкой тепла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</a:t>
            </a: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7030A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теплоотдачей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,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течение которых регулируется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ЦНС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.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При нарушении такого баланса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(согласно уравнению, приведенному выше) 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возможно ухудшение самочувствия,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переохлаждение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или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перегрев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организма. </a:t>
            </a:r>
            <a:endParaRPr lang="ru-RU" sz="24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2997" y="4157465"/>
            <a:ext cx="8476162" cy="639687"/>
          </a:xfrm>
          <a:prstGeom prst="roundRect">
            <a:avLst>
              <a:gd name="adj" fmla="val 8851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>
              <a:lnSpc>
                <a:spcPts val="2400"/>
              </a:lnSpc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Отдел мозга, отвечающий за систему терморегуляции называется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99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гипоталамус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ru-RU" sz="24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450784" y="13712"/>
            <a:ext cx="2232248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2.3  ГИПОТЕРМИЯ.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267744" y="1916832"/>
            <a:ext cx="4896544" cy="720080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algn="ctr">
              <a:lnSpc>
                <a:spcPts val="3400"/>
              </a:lnSpc>
            </a:pP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(</a:t>
            </a:r>
            <a:r>
              <a:rPr lang="en-US" sz="3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Q</a:t>
            </a:r>
            <a:r>
              <a:rPr lang="ru-RU" sz="3200" b="1" baseline="-25000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изл</a:t>
            </a:r>
            <a:r>
              <a:rPr lang="ru-RU" sz="3200" b="1" baseline="-2500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+</a:t>
            </a:r>
            <a:r>
              <a:rPr lang="en-US" sz="3200" b="1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Q</a:t>
            </a:r>
            <a:r>
              <a:rPr lang="ru-RU" sz="3200" b="1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конв</a:t>
            </a:r>
            <a:r>
              <a:rPr lang="ru-RU" sz="3200" b="1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+</a:t>
            </a:r>
            <a:r>
              <a:rPr lang="en-US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77EDD4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en-US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7030A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Q</a:t>
            </a:r>
            <a:r>
              <a:rPr lang="ru-RU" sz="3200" b="1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7030A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исп</a:t>
            </a:r>
            <a:r>
              <a:rPr lang="ru-RU" sz="3200" b="1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7030A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3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)</a:t>
            </a:r>
            <a:r>
              <a:rPr lang="en-US" sz="3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&gt;</a:t>
            </a: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en-US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Q</a:t>
            </a:r>
            <a:r>
              <a:rPr lang="ru-RU" sz="3200" b="1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т</a:t>
            </a:r>
            <a:endParaRPr lang="ru-RU" sz="32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827584" y="4293096"/>
            <a:ext cx="7776863" cy="2088232"/>
          </a:xfrm>
          <a:prstGeom prst="roundRect">
            <a:avLst>
              <a:gd name="adj" fmla="val 771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>
              <a:lnSpc>
                <a:spcPts val="2800"/>
              </a:lnSpc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 результате гипотермии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33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наблюдается отклонение от нормального поведения, а затем наступает апатия, усталость, ложное ощущение благополучия, замедленные движения, угнетение психики,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а в тяжелых случаях – потеря сознания и летальный исход.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17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12716" y="608793"/>
            <a:ext cx="8491732" cy="1164023"/>
          </a:xfrm>
          <a:prstGeom prst="roundRect">
            <a:avLst>
              <a:gd name="adj" fmla="val 1131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>
              <a:lnSpc>
                <a:spcPts val="3200"/>
              </a:lnSpc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Гипотермия (переохлаждение)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начинается, когда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тепловые потери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становятся больше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99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теплопродукции</a:t>
            </a: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организма, а </a:t>
            </a:r>
            <a:r>
              <a:rPr lang="ru-RU" sz="2400" b="1" dirty="0">
                <a:ln w="900" cmpd="sng">
                  <a:solidFill>
                    <a:srgbClr val="C00000"/>
                  </a:solidFill>
                  <a:prstDash val="solid"/>
                </a:ln>
                <a:solidFill>
                  <a:srgbClr val="FF00FF"/>
                </a:solidFill>
                <a:latin typeface="Arial Narrow" pitchFamily="34" charset="0"/>
                <a:cs typeface="Times New Roman" pitchFamily="18" charset="0"/>
              </a:rPr>
              <a:t>система терморегуляции не справляется с этими изменениями: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28286" y="2822492"/>
            <a:ext cx="8476162" cy="1296144"/>
          </a:xfrm>
          <a:prstGeom prst="roundRect">
            <a:avLst>
              <a:gd name="adj" fmla="val 10254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>
              <a:lnSpc>
                <a:spcPts val="3200"/>
              </a:lnSpc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гипотермии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арушается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кровоснабжение,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что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ведет к простудным </a:t>
            </a:r>
            <a:r>
              <a:rPr lang="ru-RU" sz="240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заболеваниям таким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как: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невриты, радикулиты, заболевания верхних дыхательных путей.</a:t>
            </a:r>
          </a:p>
        </p:txBody>
      </p:sp>
      <p:pic>
        <p:nvPicPr>
          <p:cNvPr id="11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6" y="510861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3450784" y="13712"/>
            <a:ext cx="2232248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2.4  ГИПЕРТЕРМИЯ.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59632" y="2556700"/>
            <a:ext cx="6408712" cy="663501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algn="ctr">
              <a:lnSpc>
                <a:spcPts val="3600"/>
              </a:lnSpc>
            </a:pPr>
            <a:r>
              <a:rPr lang="en-US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(Q</a:t>
            </a:r>
            <a:r>
              <a:rPr lang="ru-RU" sz="3200" b="1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т </a:t>
            </a: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+</a:t>
            </a:r>
            <a:r>
              <a:rPr lang="ru-RU" sz="3200" b="1" cap="all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Q</a:t>
            </a:r>
            <a:r>
              <a:rPr lang="ru-RU" sz="3200" b="1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вт</a:t>
            </a:r>
            <a:r>
              <a:rPr lang="ru-RU" sz="3200" b="1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)</a:t>
            </a:r>
            <a:r>
              <a:rPr lang="ru-RU" sz="32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&gt; </a:t>
            </a:r>
            <a:r>
              <a:rPr lang="ru-RU" sz="3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( </a:t>
            </a:r>
            <a:r>
              <a:rPr lang="en-US" sz="3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Q</a:t>
            </a:r>
            <a:r>
              <a:rPr lang="ru-RU" sz="3200" b="1" baseline="-25000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изл</a:t>
            </a:r>
            <a:r>
              <a:rPr lang="ru-RU" sz="3200" b="1" baseline="-2500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+</a:t>
            </a:r>
            <a:r>
              <a:rPr lang="en-US" sz="3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Q</a:t>
            </a:r>
            <a:r>
              <a:rPr lang="ru-RU" sz="3200" b="1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конв</a:t>
            </a:r>
            <a:r>
              <a:rPr lang="ru-RU" sz="3200" b="1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+</a:t>
            </a:r>
            <a:r>
              <a:rPr lang="en-US" sz="3200" b="1" dirty="0">
                <a:solidFill>
                  <a:srgbClr val="C4652D">
                    <a:lumMod val="75000"/>
                  </a:srgbClr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7030A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Q</a:t>
            </a:r>
            <a:r>
              <a:rPr lang="ru-RU" sz="3200" b="1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7030A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исп</a:t>
            </a:r>
            <a:r>
              <a:rPr lang="ru-RU" sz="3200" b="1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7030A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)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7504" y="3501008"/>
            <a:ext cx="8496944" cy="1799080"/>
          </a:xfrm>
          <a:prstGeom prst="roundRect">
            <a:avLst>
              <a:gd name="adj" fmla="val 7426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>
              <a:lnSpc>
                <a:spcPts val="32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гипертермии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возникает головная боль, учащенный пульс, снижение артериального давления,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поверхностное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дыхание, тошнота.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При тяжелом поражении возможна потеря сознания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. Эти симптомы характерны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E61A98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для тепловых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для солнечных ударов.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55576" y="5589360"/>
            <a:ext cx="7848872" cy="792088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>
              <a:lnSpc>
                <a:spcPts val="3200"/>
              </a:lnSpc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Повышенная влажность воздуха более 75%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ускоряет развитие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гипертермии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и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гипотермии.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18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07504" y="621808"/>
            <a:ext cx="8496944" cy="1655064"/>
          </a:xfrm>
          <a:prstGeom prst="roundRect">
            <a:avLst>
              <a:gd name="adj" fmla="val 850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>
              <a:lnSpc>
                <a:spcPts val="3200"/>
              </a:lnSpc>
            </a:pPr>
            <a:r>
              <a:rPr lang="ru-RU" dirty="0" smtClean="0"/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Гипертермия (перегрев)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наблюдается при нарушении уравнения теплового комфорта, когда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внешняя теплота </a:t>
            </a:r>
            <a:r>
              <a:rPr lang="en-US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Q</a:t>
            </a:r>
            <a:r>
              <a:rPr lang="ru-RU" sz="3200" b="1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вт</a:t>
            </a:r>
            <a:r>
              <a:rPr lang="ru-RU" sz="3200" b="1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FF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суммируется с теплопродукцией организма, и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эта сумма превышает величину 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тепловых потерь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:</a:t>
            </a:r>
            <a:endParaRPr lang="ru-RU" dirty="0"/>
          </a:p>
        </p:txBody>
      </p:sp>
      <p:pic>
        <p:nvPicPr>
          <p:cNvPr id="11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75680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1722592" y="13712"/>
            <a:ext cx="5688632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3.0  ВИДЫ ПРОИЗВОДСТВЕННОГО МИКРОКЛИМАТА.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07504" y="511150"/>
            <a:ext cx="8496944" cy="1652150"/>
          </a:xfrm>
          <a:prstGeom prst="roundRect">
            <a:avLst>
              <a:gd name="adj" fmla="val 97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indent="457200" algn="just">
              <a:lnSpc>
                <a:spcPts val="2400"/>
              </a:lnSpc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Микроклимат в производственном помещении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зависит от ряда факторов: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климатического пояса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(местонахождения 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предприятия),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сезона года,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D87DB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характера технологического процесса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вида используемого оборудования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условий воздухообмена,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размеров помещения,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числа работающих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 т.д. 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7504" y="6145358"/>
            <a:ext cx="8488691" cy="6680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indent="457200" algn="just">
              <a:lnSpc>
                <a:spcPts val="2400"/>
              </a:lnSpc>
            </a:pPr>
            <a:r>
              <a:rPr lang="ru-RU" sz="2200" b="1" dirty="0" smtClean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b="1" dirty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5. 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D87DB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Переменный микроклимат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попеременно охлаждающий и нагревающий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(работа выполняется на открытом воздухе и в помещении).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07504" y="5454779"/>
            <a:ext cx="8499082" cy="6489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 indent="468000" algn="just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200" b="1" dirty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4. 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Охлаждающий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микроклимат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(морозильные камеры, работа вне помещений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);</a:t>
            </a:r>
            <a:endParaRPr lang="ru-RU" sz="22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93471" y="3225647"/>
            <a:ext cx="8510977" cy="6765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 indent="468000" algn="just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200" b="1" dirty="0" smtClean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1. 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Комфортный микроклимат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(операторские помещения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сборочных цехов,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помещения КБ, аналитических лабораторий и т.п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.);</a:t>
            </a:r>
            <a:endParaRPr lang="ru-RU" sz="2200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05366" y="3962771"/>
            <a:ext cx="8499082" cy="6941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 indent="468000" algn="just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200" b="1" dirty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2.  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Микроклимат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 повышенной влажностью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(гальванические и окрасочные цеха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);</a:t>
            </a:r>
            <a:endParaRPr lang="ru-RU" sz="2200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07504" y="4710119"/>
            <a:ext cx="8499082" cy="6928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 indent="468000" algn="just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200" b="1" dirty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3. 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Нагревающий микроклимат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(прокатные, литейные, турбинные, химические цеха, участки горячей штамповки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);</a:t>
            </a:r>
            <a:endParaRPr lang="ru-RU" sz="22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25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19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07504" y="2233851"/>
            <a:ext cx="8496944" cy="936103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 indent="468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учетом характера воздействия метеорологических условий на организм работающих</a:t>
            </a:r>
            <a:r>
              <a:rPr lang="ru-RU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различают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5 видов производственного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микроклимата: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563888" y="13042"/>
            <a:ext cx="2016224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prstClr val="white"/>
                </a:solidFill>
                <a:latin typeface="Arial Narrow" pitchFamily="34" charset="0"/>
              </a:rPr>
              <a:t>ТЕМЫ ЛЕКЦИИ.</a:t>
            </a:r>
            <a:endParaRPr lang="ru-RU" sz="2000" b="1" dirty="0">
              <a:solidFill>
                <a:prstClr val="white"/>
              </a:solidFill>
              <a:latin typeface="Arial Narrow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1520" y="750024"/>
            <a:ext cx="8455918" cy="302712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indent="457200">
              <a:lnSpc>
                <a:spcPts val="1400"/>
              </a:lnSpc>
            </a:pP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1.0  МИКРОКЛИМАТ </a:t>
            </a:r>
            <a:r>
              <a:rPr lang="ru-RU" sz="1400" b="1" dirty="0">
                <a:solidFill>
                  <a:srgbClr val="002060"/>
                </a:solidFill>
                <a:latin typeface="Arial Narrow" pitchFamily="34" charset="0"/>
              </a:rPr>
              <a:t>ПРОИЗВОДСТВЕННЫХ ПОМЕЩЕНИЙ</a:t>
            </a: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.                                                                               3</a:t>
            </a:r>
            <a:endParaRPr lang="ru-RU" sz="14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51520" y="1038056"/>
            <a:ext cx="8455918" cy="302712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indent="457200">
              <a:lnSpc>
                <a:spcPts val="1400"/>
              </a:lnSpc>
            </a:pP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1.1  ВЛИЯНИЕ </a:t>
            </a:r>
            <a:r>
              <a:rPr lang="ru-RU" sz="1400" b="1" dirty="0">
                <a:solidFill>
                  <a:srgbClr val="002060"/>
                </a:solidFill>
                <a:latin typeface="Arial Narrow" pitchFamily="34" charset="0"/>
              </a:rPr>
              <a:t>ПОКАЗАТЕЛЕЙ МИКРОКЛИМАТА НА ОРГАНИЗМ ЧЕЛОВЕКА</a:t>
            </a: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.                                              4  - 8</a:t>
            </a:r>
            <a:endParaRPr lang="ru-RU" sz="14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51520" y="1326088"/>
            <a:ext cx="8455918" cy="302712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indent="457200">
              <a:lnSpc>
                <a:spcPts val="1400"/>
              </a:lnSpc>
            </a:pP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2.0  ТЕПЛОВОЕ  </a:t>
            </a:r>
            <a:r>
              <a:rPr lang="ru-RU" sz="1400" b="1" dirty="0">
                <a:solidFill>
                  <a:srgbClr val="002060"/>
                </a:solidFill>
                <a:latin typeface="Arial Narrow" pitchFamily="34" charset="0"/>
              </a:rPr>
              <a:t>ИЗЛУЧЕНИЕ</a:t>
            </a: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.                                                                                                                              9 – 10 </a:t>
            </a:r>
            <a:endParaRPr lang="ru-RU" sz="14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51520" y="1614120"/>
            <a:ext cx="8455918" cy="302712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indent="457200">
              <a:lnSpc>
                <a:spcPts val="1400"/>
              </a:lnSpc>
            </a:pP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2.1  ТЕПЛООБМЕН </a:t>
            </a:r>
            <a:r>
              <a:rPr lang="ru-RU" sz="1400" b="1" dirty="0">
                <a:solidFill>
                  <a:srgbClr val="002060"/>
                </a:solidFill>
                <a:latin typeface="Arial Narrow" pitchFamily="34" charset="0"/>
              </a:rPr>
              <a:t>ЧЕЛОВЕКА С ОКРУЖАЮЩЕЙ СРЕДОЙ</a:t>
            </a: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.                                                                           11 - 15</a:t>
            </a:r>
            <a:endParaRPr lang="ru-RU" sz="14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51520" y="1902152"/>
            <a:ext cx="8455918" cy="302712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indent="457200">
              <a:lnSpc>
                <a:spcPts val="1400"/>
              </a:lnSpc>
            </a:pP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2.2  УРАВНЕНИЯ </a:t>
            </a:r>
            <a:r>
              <a:rPr lang="ru-RU" sz="1400" b="1" dirty="0">
                <a:solidFill>
                  <a:srgbClr val="002060"/>
                </a:solidFill>
                <a:latin typeface="Arial Narrow" pitchFamily="34" charset="0"/>
              </a:rPr>
              <a:t>ТЕПЛОВОГО КОМФОРТА</a:t>
            </a: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.                                                                                                         16</a:t>
            </a:r>
            <a:endParaRPr lang="ru-RU" sz="14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51520" y="2190184"/>
            <a:ext cx="8455918" cy="302712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indent="457200">
              <a:lnSpc>
                <a:spcPts val="1400"/>
              </a:lnSpc>
            </a:pP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2.3  ГИПОТЕРМИЯ.                                                                                                                                                   17</a:t>
            </a:r>
            <a:endParaRPr lang="ru-RU" sz="14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51520" y="2478216"/>
            <a:ext cx="8455918" cy="302712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indent="457200">
              <a:lnSpc>
                <a:spcPts val="1400"/>
              </a:lnSpc>
            </a:pP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2.4  ГИПЕРТЕРМИЯ.                                                                                                                                                 18</a:t>
            </a:r>
            <a:endParaRPr lang="ru-RU" sz="14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1520" y="2766248"/>
            <a:ext cx="8455918" cy="302712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indent="457200">
              <a:lnSpc>
                <a:spcPts val="1400"/>
              </a:lnSpc>
            </a:pP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3.0  ВИДЫ </a:t>
            </a:r>
            <a:r>
              <a:rPr lang="ru-RU" sz="1400" b="1" dirty="0">
                <a:solidFill>
                  <a:srgbClr val="002060"/>
                </a:solidFill>
                <a:latin typeface="Arial Narrow" pitchFamily="34" charset="0"/>
              </a:rPr>
              <a:t>ПРОИЗВОДСТВЕННОГО МИКРОКЛИМАТА</a:t>
            </a: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.                                                                                      19</a:t>
            </a:r>
            <a:endParaRPr lang="ru-RU" sz="14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51520" y="3054280"/>
            <a:ext cx="8455918" cy="302712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indent="457200">
              <a:lnSpc>
                <a:spcPts val="1400"/>
              </a:lnSpc>
            </a:pP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4.0  ГИГИЕНИЧЕСКОЕ </a:t>
            </a:r>
            <a:r>
              <a:rPr lang="ru-RU" sz="1400" b="1" dirty="0">
                <a:solidFill>
                  <a:srgbClr val="002060"/>
                </a:solidFill>
                <a:latin typeface="Arial Narrow" pitchFamily="34" charset="0"/>
              </a:rPr>
              <a:t>НОРМИРОВАНИЕ МИКРОКЛИМАТА</a:t>
            </a: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.                                                                          20 - 24</a:t>
            </a:r>
            <a:endParaRPr lang="ru-RU" sz="14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251520" y="3342312"/>
            <a:ext cx="8455918" cy="302712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indent="457200">
              <a:lnSpc>
                <a:spcPts val="1400"/>
              </a:lnSpc>
            </a:pP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5.0  МЕТОДЫ </a:t>
            </a:r>
            <a:r>
              <a:rPr lang="ru-RU" sz="1400" b="1" dirty="0">
                <a:solidFill>
                  <a:srgbClr val="002060"/>
                </a:solidFill>
                <a:latin typeface="Arial Narrow" pitchFamily="34" charset="0"/>
              </a:rPr>
              <a:t>ПРОФИЛАКТИКИ НЕБЛАГОПРИЯТНОГО ВЛИЯНИЯ МИКРОКЛИМАТА</a:t>
            </a: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.                               25 - 31</a:t>
            </a:r>
            <a:endParaRPr lang="ru-RU" sz="14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51520" y="3630344"/>
            <a:ext cx="8455918" cy="302712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indent="457200">
              <a:lnSpc>
                <a:spcPts val="1400"/>
              </a:lnSpc>
            </a:pP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5.1  ЕСТЕСТВЕННАЯ </a:t>
            </a:r>
            <a:r>
              <a:rPr lang="ru-RU" sz="1400" b="1" dirty="0">
                <a:solidFill>
                  <a:srgbClr val="002060"/>
                </a:solidFill>
                <a:latin typeface="Arial Narrow" pitchFamily="34" charset="0"/>
              </a:rPr>
              <a:t>ВЕНТИЛЯЦИЯ</a:t>
            </a: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.                                                                                                                     32 </a:t>
            </a:r>
            <a:endParaRPr lang="ru-RU" sz="14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251520" y="3918376"/>
            <a:ext cx="8455918" cy="302712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indent="457200">
              <a:lnSpc>
                <a:spcPts val="1400"/>
              </a:lnSpc>
            </a:pP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5.2  ИСКУССТВЕННАЯ </a:t>
            </a:r>
            <a:r>
              <a:rPr lang="ru-RU" sz="1400" b="1" dirty="0">
                <a:solidFill>
                  <a:srgbClr val="002060"/>
                </a:solidFill>
                <a:latin typeface="Arial Narrow" pitchFamily="34" charset="0"/>
              </a:rPr>
              <a:t>ВЕНТИЛЯЦИЯ</a:t>
            </a: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.                                                                                                               33 - 34</a:t>
            </a:r>
            <a:endParaRPr lang="ru-RU" sz="14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251520" y="4206408"/>
            <a:ext cx="8455918" cy="302712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indent="457200">
              <a:lnSpc>
                <a:spcPts val="1400"/>
              </a:lnSpc>
            </a:pP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5.3  СИСТЕМА </a:t>
            </a:r>
            <a:r>
              <a:rPr lang="ru-RU" sz="1400" b="1" dirty="0">
                <a:solidFill>
                  <a:srgbClr val="002060"/>
                </a:solidFill>
                <a:latin typeface="Arial Narrow" pitchFamily="34" charset="0"/>
              </a:rPr>
              <a:t>КОНДИЦИОНИРОВАНИЯ ВОЗДУХА (СКВ</a:t>
            </a: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).                                                                              35 - 36 </a:t>
            </a:r>
            <a:endParaRPr lang="ru-RU" sz="14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251520" y="4494440"/>
            <a:ext cx="8455918" cy="302712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indent="457200">
              <a:lnSpc>
                <a:spcPts val="1400"/>
              </a:lnSpc>
            </a:pP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6.0  КОНТРОЛЬ </a:t>
            </a:r>
            <a:r>
              <a:rPr lang="ru-RU" sz="1400" b="1" dirty="0">
                <a:solidFill>
                  <a:srgbClr val="002060"/>
                </a:solidFill>
                <a:latin typeface="Arial Narrow" pitchFamily="34" charset="0"/>
              </a:rPr>
              <a:t>ПАРАМЕТРОВ МИКРОКЛИМАТА</a:t>
            </a:r>
            <a:r>
              <a:rPr lang="ru-RU" sz="1400" b="1" dirty="0" smtClean="0">
                <a:solidFill>
                  <a:srgbClr val="002060"/>
                </a:solidFill>
                <a:latin typeface="Arial Narrow" pitchFamily="34" charset="0"/>
              </a:rPr>
              <a:t>.                                                                                            37 - 41</a:t>
            </a:r>
            <a:endParaRPr lang="ru-RU" sz="14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30" name="Прямоугольник 29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31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501090" y="6429396"/>
            <a:ext cx="500034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prstClr val="white"/>
                </a:solidFill>
              </a:rPr>
              <a:pPr/>
              <a:t>2</a:t>
            </a:fld>
            <a:endParaRPr lang="ru-RU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2037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1475656" y="13712"/>
            <a:ext cx="6192688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4.0  ГИГИЕНИЧЕСКОЕ НОРМИРОВАНИЕ МИКРОКЛИМАТА.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899592" y="692696"/>
            <a:ext cx="7704855" cy="2376264"/>
          </a:xfrm>
          <a:prstGeom prst="roundRect">
            <a:avLst>
              <a:gd name="adj" fmla="val 7484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соответствии с </a:t>
            </a:r>
            <a:r>
              <a:rPr lang="ru-RU" sz="2200" b="1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ГОСТ 12.1.005 – 88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 </a:t>
            </a:r>
            <a:r>
              <a:rPr lang="ru-RU" sz="2400" b="1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Arial" pitchFamily="34" charset="0"/>
              </a:rPr>
              <a:t>СанПиН 2.2.4.548 – 96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устанавливаются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оптимальные</a:t>
            </a: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</a:t>
            </a: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допустимые</a:t>
            </a: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показатели</a:t>
            </a: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температуры</a:t>
            </a: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относительной влажности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</a:t>
            </a:r>
            <a:r>
              <a:rPr lang="ru-RU" sz="2400" b="1" dirty="0"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скорости движения воздуха</a:t>
            </a:r>
            <a:r>
              <a:rPr lang="ru-RU" sz="2400" b="1" dirty="0"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D87DB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для рабочей зоны производственных помещений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 зависимости от</a:t>
            </a: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gradFill flip="none" rotWithShape="1">
                  <a:gsLst>
                    <a:gs pos="0">
                      <a:srgbClr val="00CCFF">
                        <a:tint val="66000"/>
                        <a:satMod val="160000"/>
                      </a:srgbClr>
                    </a:gs>
                    <a:gs pos="50000">
                      <a:srgbClr val="00CCFF">
                        <a:tint val="44500"/>
                        <a:satMod val="160000"/>
                      </a:srgbClr>
                    </a:gs>
                    <a:gs pos="100000">
                      <a:srgbClr val="00CC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Arial Narrow" pitchFamily="34" charset="0"/>
                <a:ea typeface="Cambria Math" pitchFamily="18" charset="0"/>
                <a:cs typeface="Arial" pitchFamily="34" charset="0"/>
              </a:rPr>
              <a:t>периода года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</a:t>
            </a: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66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категории тяжести выполняемой работы.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3908" y="3212976"/>
            <a:ext cx="8479580" cy="11521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indent="457200" algn="just">
              <a:lnSpc>
                <a:spcPts val="2800"/>
              </a:lnSpc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D87DB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Рабочая зона – это пространство, ограниченное по высоте 2 м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над уровнем пола или площадки, на которых находятся места постоянного или временного пребывания работающих. </a:t>
            </a:r>
            <a:endParaRPr lang="ru-RU" sz="22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20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03907" y="4509120"/>
            <a:ext cx="8501503" cy="2160240"/>
          </a:xfrm>
          <a:prstGeom prst="roundRect">
            <a:avLst>
              <a:gd name="adj" fmla="val 7484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b="1" dirty="0">
                <a:ln w="900" cmpd="sng">
                  <a:solidFill>
                    <a:srgbClr val="009900"/>
                  </a:solidFill>
                  <a:prstDash val="solid"/>
                </a:ln>
                <a:solidFill>
                  <a:srgbClr val="66FF33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Постоянным рабочим местом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считается место, на котором работающий находится большую часть своего рабочего времени – более 50% или более 2 часов непрерывно. Если при этом работа осуществляется в различных точках рабочей зоны, то постоянным рабочим местом считается вся рабочая зона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ru-RU" sz="24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6699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6" y="165222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97497" y="549375"/>
            <a:ext cx="8496944" cy="2591593"/>
          </a:xfrm>
          <a:prstGeom prst="roundRect">
            <a:avLst>
              <a:gd name="adj" fmla="val 58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Оптимальные микроклиматические условия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это такие сочетания количественных показателей микроклимата, которые при длительном и систематическом воздействии на человека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обеспечивают сохранение нормального теплового состояния организма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E61A98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без напряжения механизмов терморегуляции.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Они обеспечивают ощущение теплового комфорта и создают предпосылки для высокого уровня работоспособности.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97497" y="3294078"/>
            <a:ext cx="8496944" cy="3384376"/>
          </a:xfrm>
          <a:prstGeom prst="roundRect">
            <a:avLst>
              <a:gd name="adj" fmla="val 46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indent="457200" algn="just">
              <a:lnSpc>
                <a:spcPts val="26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C33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Допустимые микроклиматические условия </a:t>
            </a: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это такие сочетания количественных показателей микроклимата, которые при длительном и систематическом воздействии на человека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D87DB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могут вызвать преходящие и быстро нормализующиеся изменения теплового состояния организма,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сопровождающиеся напряжением механизмов терморегуляции, не выходящим за пределы физиологических приспособительных возможностей.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этом не возникает повреждений или нарушений состояния здоровья, но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могут наблюдаться дискомфортные </a:t>
            </a:r>
            <a:r>
              <a:rPr lang="ru-RU" sz="24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теплоощущения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, ухудшение самочувствия и понижение работоспособности.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75656" y="13712"/>
            <a:ext cx="6192688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4.0  ГИГИЕНИЧЕСКОЕ НОРМИРОВАНИЕ МИКРОКЛИМАТА.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1" name="Прямоугольник 10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2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21</a:t>
            </a:fld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07504" y="548680"/>
            <a:ext cx="8496944" cy="1944216"/>
          </a:xfrm>
          <a:prstGeom prst="roundRect">
            <a:avLst>
              <a:gd name="adj" fmla="val 70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Оптимальные показатели распространяются на всю рабочую зону,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C33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допустимые устанавливают раздельно для постоянных и непостоянных рабочих мест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 тех случаях, когда по технологическим, техническим или экономическим причинам невозможно обеспечить оптимальные значения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7504" y="2636912"/>
            <a:ext cx="8496944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Период года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определяется по среднесуточной температуре наружного воздуха. Различают</a:t>
            </a:r>
            <a:r>
              <a:rPr lang="ru-RU" sz="2400" b="1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теплый</a:t>
            </a:r>
            <a:r>
              <a:rPr lang="ru-RU" sz="2400" b="1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холодный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периоды года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7504" y="3543494"/>
            <a:ext cx="8496944" cy="1130424"/>
          </a:xfrm>
          <a:prstGeom prst="roundRect">
            <a:avLst>
              <a:gd name="adj" fmla="val 111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Теплый период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года  </a:t>
            </a:r>
            <a:r>
              <a:rPr lang="ru-RU" sz="2200" b="1" i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характеризуется  среднесуточной температурой наружного воздуха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+ 10° С и выше. </a:t>
            </a:r>
          </a:p>
          <a:p>
            <a:pPr lvl="0" indent="468000" algn="just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Холодный период года – ниже + 10° С.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7504" y="4797152"/>
            <a:ext cx="8496944" cy="1800200"/>
          </a:xfrm>
          <a:prstGeom prst="roundRect">
            <a:avLst>
              <a:gd name="adj" fmla="val 743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indent="468000" algn="just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E61A98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учете тяжести труда все виды работ, исходя из общих </a:t>
            </a:r>
            <a:r>
              <a:rPr lang="ru-RU" sz="24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E61A98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энергозатрат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E61A98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организма разделены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 три категории: </a:t>
            </a:r>
          </a:p>
          <a:p>
            <a:pPr lvl="0" indent="468000" algn="just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- легкие физические работы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(категория </a:t>
            </a:r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а, </a:t>
            </a:r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б);</a:t>
            </a:r>
          </a:p>
          <a:p>
            <a:pPr lvl="0" indent="468000" algn="just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- средней тяжести физические работы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(категория </a:t>
            </a:r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II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а, </a:t>
            </a:r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II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б);</a:t>
            </a:r>
          </a:p>
          <a:p>
            <a:pPr lvl="0" indent="468000" algn="just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- тяжелые физические работы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(категория </a:t>
            </a:r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III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475656" y="13712"/>
            <a:ext cx="6192688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4.0  ГИГИЕНИЧЕСКОЕ НОРМИРОВАНИЕ МИКРОКЛИМАТА.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22</a:t>
            </a:fld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23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14699"/>
              </p:ext>
            </p:extLst>
          </p:nvPr>
        </p:nvGraphicFramePr>
        <p:xfrm>
          <a:off x="214282" y="2192204"/>
          <a:ext cx="8333201" cy="4261132"/>
        </p:xfrm>
        <a:graphic>
          <a:graphicData uri="http://schemas.openxmlformats.org/drawingml/2006/table">
            <a:tbl>
              <a:tblPr/>
              <a:tblGrid>
                <a:gridCol w="279840"/>
                <a:gridCol w="1123873"/>
                <a:gridCol w="642942"/>
                <a:gridCol w="598429"/>
                <a:gridCol w="687455"/>
                <a:gridCol w="714380"/>
                <a:gridCol w="714380"/>
                <a:gridCol w="571504"/>
                <a:gridCol w="1357322"/>
                <a:gridCol w="636771"/>
                <a:gridCol w="1006305"/>
              </a:tblGrid>
              <a:tr h="464313">
                <a:tc rowSpan="5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ПЕРИОД </a:t>
                      </a:r>
                      <a:r>
                        <a:rPr lang="en-US" sz="16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ГОДА</a:t>
                      </a:r>
                      <a:endParaRPr lang="ru-RU" sz="16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600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0000"/>
                      </a:srgb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b="1" dirty="0">
                        <a:latin typeface="Arial Narrow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dirty="0" smtClean="0">
                        <a:latin typeface="Arial Narrow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dirty="0" smtClean="0">
                        <a:latin typeface="Arial Narrow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latin typeface="Arial Narrow" pitchFamily="34" charset="0"/>
                          <a:ea typeface="Times New Roman"/>
                        </a:rPr>
                        <a:t>Категория</a:t>
                      </a:r>
                      <a:endParaRPr lang="ru-RU" sz="1800" b="1" dirty="0">
                        <a:latin typeface="Arial Narrow" pitchFamily="34" charset="0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Arial Narrow" pitchFamily="34" charset="0"/>
                          <a:ea typeface="Times New Roman"/>
                        </a:rPr>
                        <a:t>работ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latin typeface="Arial Narrow" pitchFamily="34" charset="0"/>
                          <a:ea typeface="Times New Roman"/>
                        </a:rPr>
                        <a:t>ТЕМПЕРАТУРА ВОЗДУХА, </a:t>
                      </a:r>
                      <a:r>
                        <a:rPr lang="ru-RU" sz="1800" b="1" baseline="30000" dirty="0" smtClean="0">
                          <a:latin typeface="Arial Narrow" pitchFamily="34" charset="0"/>
                          <a:ea typeface="Times New Roman"/>
                        </a:rPr>
                        <a:t>О</a:t>
                      </a:r>
                      <a:r>
                        <a:rPr lang="ru-RU" sz="1800" b="1" dirty="0" smtClean="0">
                          <a:latin typeface="Arial Narrow" pitchFamily="34" charset="0"/>
                          <a:ea typeface="Times New Roman"/>
                        </a:rPr>
                        <a:t>С</a:t>
                      </a:r>
                      <a:endParaRPr lang="ru-RU" sz="1800" b="1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latin typeface="Arial Narrow" pitchFamily="34" charset="0"/>
                          <a:ea typeface="Times New Roman"/>
                        </a:rPr>
                        <a:t>ОТНОСИТЕЛЬНАЯ ВЛ. ВОЗДУХА, </a:t>
                      </a:r>
                      <a:r>
                        <a:rPr lang="ru-RU" sz="1800" b="1" dirty="0" smtClean="0">
                          <a:latin typeface="Arial Narrow" pitchFamily="34" charset="0"/>
                          <a:ea typeface="Times New Roman"/>
                        </a:rPr>
                        <a:t>%</a:t>
                      </a:r>
                      <a:endParaRPr lang="ru-RU" sz="1800" b="1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+mn-cs"/>
                        </a:rPr>
                        <a:t>СКОРОСТЬ ДВ. ВОЗДУХА</a:t>
                      </a:r>
                      <a:r>
                        <a:rPr lang="ru-RU" sz="16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Times New Roman"/>
                          <a:cs typeface="+mn-cs"/>
                        </a:rPr>
                        <a:t>, М/С</a:t>
                      </a:r>
                      <a:endParaRPr lang="ru-RU" sz="1600" b="1" kern="1200" dirty="0">
                        <a:solidFill>
                          <a:schemeClr val="bg1"/>
                        </a:solidFill>
                        <a:latin typeface="Arial Narrow" pitchFamily="34" charset="0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09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</a:rPr>
                        <a:t>ОПТИМАЛЬНАЯ</a:t>
                      </a:r>
                      <a:endParaRPr lang="ru-RU" sz="1400" b="1" dirty="0">
                        <a:solidFill>
                          <a:srgbClr val="0000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latin typeface="Arial Narrow"/>
                          <a:ea typeface="Times New Roman"/>
                        </a:rPr>
                        <a:t>ДОПУСТИМАЯ</a:t>
                      </a:r>
                      <a:endParaRPr lang="ru-RU" sz="1400" b="1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b="1" dirty="0" smtClean="0">
                        <a:latin typeface="Arial Narrow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ОПТИМАЛЬНАЯ</a:t>
                      </a:r>
                      <a:endParaRPr lang="ru-RU" sz="1400" b="1" kern="1200" dirty="0">
                        <a:solidFill>
                          <a:srgbClr val="0000FF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</a:txBody>
                  <a:tcPr marL="3600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b="1" dirty="0">
                        <a:latin typeface="Arial Narrow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+mn-cs"/>
                        </a:rPr>
                        <a:t>Допустимая, не более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CC">
                        <a:alpha val="5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b="1" dirty="0">
                        <a:latin typeface="Arial Narrow"/>
                        <a:ea typeface="Times New Roman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rgbClr val="0000FF"/>
                          </a:solidFill>
                          <a:latin typeface="Arial Narrow" pitchFamily="34" charset="0"/>
                          <a:ea typeface="Times New Roman"/>
                          <a:cs typeface="+mn-cs"/>
                        </a:rPr>
                        <a:t>Оптимальная</a:t>
                      </a:r>
                      <a:r>
                        <a:rPr lang="ru-RU" sz="1400" b="1" kern="1200" dirty="0">
                          <a:solidFill>
                            <a:srgbClr val="0000FF"/>
                          </a:solidFill>
                          <a:latin typeface="Arial Narrow" pitchFamily="34" charset="0"/>
                          <a:ea typeface="Times New Roman"/>
                          <a:cs typeface="+mn-cs"/>
                        </a:rPr>
                        <a:t>, не более</a:t>
                      </a:r>
                    </a:p>
                  </a:txBody>
                  <a:tcPr marL="3600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b="1" dirty="0">
                        <a:latin typeface="Arial Narrow"/>
                        <a:ea typeface="Times New Roman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+mn-cs"/>
                        </a:rPr>
                        <a:t>Допустимая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CC">
                        <a:alpha val="43000"/>
                      </a:srgbClr>
                    </a:solidFill>
                  </a:tcPr>
                </a:tc>
              </a:tr>
              <a:tr h="4018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bg1"/>
                          </a:solidFill>
                          <a:latin typeface="Arial Narrow"/>
                          <a:ea typeface="Times New Roman"/>
                        </a:rPr>
                        <a:t>ВЕРХНЯЯ</a:t>
                      </a: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bg1"/>
                          </a:solidFill>
                          <a:latin typeface="Arial Narrow"/>
                          <a:ea typeface="Times New Roman"/>
                        </a:rPr>
                        <a:t> ГРАНИЦА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bg1"/>
                          </a:solidFill>
                          <a:latin typeface="Arial Narrow"/>
                          <a:ea typeface="Times New Roman"/>
                        </a:rPr>
                        <a:t>НИЖНЯЯ </a:t>
                      </a: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bg1"/>
                          </a:solidFill>
                          <a:latin typeface="Arial Narrow"/>
                          <a:ea typeface="Times New Roman"/>
                        </a:rPr>
                        <a:t>ГРАНИЦА</a:t>
                      </a:r>
                      <a:endParaRPr lang="ru-RU" sz="1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09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latin typeface="Arial Narrow"/>
                          <a:ea typeface="Times New Roman"/>
                        </a:rPr>
                        <a:t>НА РАБОЧИХ МЕСТАХ</a:t>
                      </a:r>
                      <a:endParaRPr lang="ru-RU" sz="1400" b="1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5469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latin typeface="Arial Narrow"/>
                          <a:ea typeface="Times New Roman"/>
                        </a:rPr>
                        <a:t>ПОС-ТОЯН.</a:t>
                      </a:r>
                      <a:endParaRPr lang="ru-RU" sz="1200" b="1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НЕПОС-ТОЯН.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ПОС-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ТОЯН.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latin typeface="Arial Narrow"/>
                          <a:ea typeface="Times New Roman"/>
                        </a:rPr>
                        <a:t>НЕПОС-ТОЯН.</a:t>
                      </a:r>
                      <a:endParaRPr lang="ru-RU" sz="1200" b="1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43598"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ХОЛОДНЫЙ</a:t>
                      </a:r>
                      <a:endParaRPr lang="ru-RU" sz="1400" b="1" dirty="0">
                        <a:solidFill>
                          <a:srgbClr val="0000FF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600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</a:rPr>
                        <a:t>ЛЕГКАЯ  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I</a:t>
                      </a:r>
                      <a:r>
                        <a:rPr lang="ru-RU" sz="1600" b="1" kern="1200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а</a:t>
                      </a: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baseline="0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                   </a:t>
                      </a:r>
                      <a:r>
                        <a:rPr lang="en-US" sz="1600" b="1" kern="1200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I</a:t>
                      </a:r>
                      <a:r>
                        <a:rPr lang="ru-RU" sz="1600" b="1" kern="1200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б</a:t>
                      </a:r>
                      <a:r>
                        <a:rPr lang="en-US" sz="1600" b="1" kern="1200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 </a:t>
                      </a: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 smtClean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СР. ТЯЖЕС</a:t>
                      </a:r>
                      <a:r>
                        <a:rPr lang="ru-RU" sz="1600" b="1" kern="1200" dirty="0" smtClean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.</a:t>
                      </a:r>
                      <a:r>
                        <a:rPr lang="en-US" sz="1600" b="1" kern="1200" dirty="0" smtClean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   II</a:t>
                      </a:r>
                      <a:r>
                        <a:rPr lang="ru-RU" sz="1600" b="1" kern="1200" dirty="0" smtClean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а</a:t>
                      </a: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 smtClean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                   </a:t>
                      </a:r>
                      <a:r>
                        <a:rPr lang="en-US" sz="1600" b="1" kern="1200" dirty="0" smtClean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II</a:t>
                      </a:r>
                      <a:r>
                        <a:rPr lang="ru-RU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б</a:t>
                      </a: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ТЯЖЕЛАЯ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     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III</a:t>
                      </a:r>
                      <a:endParaRPr lang="ru-RU" sz="1600" b="1" kern="1200" dirty="0">
                        <a:solidFill>
                          <a:schemeClr val="tx1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22-24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21-23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18-20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17-19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16-18</a:t>
                      </a:r>
                      <a:endParaRPr lang="ru-RU" sz="1600" b="1" kern="1200" dirty="0">
                        <a:solidFill>
                          <a:schemeClr val="tx1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25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24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23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21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19</a:t>
                      </a:r>
                      <a:endParaRPr lang="ru-RU" sz="1600" b="1" kern="1200" dirty="0">
                        <a:solidFill>
                          <a:schemeClr val="tx1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26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25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24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23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20</a:t>
                      </a:r>
                      <a:endParaRPr lang="ru-RU" sz="1600" b="1" kern="1200" dirty="0">
                        <a:solidFill>
                          <a:schemeClr val="tx1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21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20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17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15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13</a:t>
                      </a:r>
                      <a:endParaRPr lang="ru-RU" sz="1600" b="1" kern="1200" dirty="0">
                        <a:solidFill>
                          <a:schemeClr val="tx1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18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17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15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13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12</a:t>
                      </a:r>
                      <a:endParaRPr lang="ru-RU" sz="1600" b="1" kern="1200" dirty="0">
                        <a:solidFill>
                          <a:schemeClr val="tx1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ru-RU" sz="1200" b="1" dirty="0">
                        <a:latin typeface="Arial Narrow"/>
                        <a:ea typeface="Times New Roman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latin typeface="Arial Narrow"/>
                        <a:ea typeface="Times New Roman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latin typeface="Arial Narrow"/>
                          <a:ea typeface="Times New Roman"/>
                        </a:rPr>
                        <a:t>40-60</a:t>
                      </a:r>
                      <a:endParaRPr lang="ru-RU" sz="1600" b="1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Arial Narrow"/>
                        <a:ea typeface="Times New Roman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ru-RU" sz="1200" b="1" dirty="0" smtClean="0">
                        <a:latin typeface="Arial Narrow"/>
                        <a:ea typeface="Times New Roman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75</a:t>
                      </a:r>
                      <a:endParaRPr lang="ru-RU" sz="1600" b="1" kern="1200" dirty="0">
                        <a:solidFill>
                          <a:schemeClr val="tx1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0,1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0,1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0,2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0,2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0,3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НЕ БОЛЕЕ</a:t>
                      </a:r>
                      <a:r>
                        <a:rPr lang="ru-RU" sz="1600" b="1" kern="1200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 </a:t>
                      </a:r>
                      <a:r>
                        <a:rPr lang="ru-RU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0,1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НЕ БОЛЕЕ </a:t>
                      </a:r>
                      <a:r>
                        <a:rPr lang="ru-RU" sz="1600" b="1" kern="1200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0,2</a:t>
                      </a:r>
                      <a:endParaRPr lang="ru-RU" sz="1600" b="1" kern="1200" dirty="0">
                        <a:solidFill>
                          <a:srgbClr val="0000FF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dirty="0" smtClean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НЕ БОЛЕЕ </a:t>
                      </a:r>
                      <a:r>
                        <a:rPr lang="ru-RU" sz="1600" b="1" kern="1200" dirty="0" smtClean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0,3</a:t>
                      </a:r>
                      <a:endParaRPr lang="ru-RU" sz="1600" b="1" kern="1200" dirty="0">
                        <a:solidFill>
                          <a:srgbClr val="C00000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dirty="0" smtClean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НЕ БОЛЕЕ </a:t>
                      </a:r>
                      <a:r>
                        <a:rPr lang="ru-RU" sz="1600" b="1" kern="1200" dirty="0" smtClean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0,4</a:t>
                      </a:r>
                      <a:endParaRPr lang="ru-RU" sz="1600" b="1" kern="1200" dirty="0">
                        <a:solidFill>
                          <a:srgbClr val="C00000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dirty="0" smtClean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НЕ БОЛЕЕ </a:t>
                      </a: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0,5</a:t>
                      </a:r>
                      <a:endParaRPr lang="ru-RU" sz="1600" b="1" kern="1200" dirty="0">
                        <a:solidFill>
                          <a:schemeClr val="tx1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177182"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ТЕПЛЫЙ</a:t>
                      </a:r>
                      <a:endParaRPr lang="ru-RU" sz="1400" b="1" dirty="0">
                        <a:solidFill>
                          <a:srgbClr val="FF000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600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ЛЕГКАЯ</a:t>
                      </a:r>
                      <a:r>
                        <a:rPr lang="ru-RU" sz="1200" b="1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</a:rPr>
                        <a:t>  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I</a:t>
                      </a:r>
                      <a:r>
                        <a:rPr lang="ru-RU" sz="1600" b="1" kern="1200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а</a:t>
                      </a:r>
                      <a:endParaRPr lang="en-US" sz="1600" b="1" kern="1200" dirty="0" smtClean="0">
                        <a:solidFill>
                          <a:srgbClr val="0000FF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baseline="0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                   </a:t>
                      </a:r>
                      <a:r>
                        <a:rPr lang="en-US" sz="1600" b="1" kern="1200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I</a:t>
                      </a:r>
                      <a:r>
                        <a:rPr lang="ru-RU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б</a:t>
                      </a:r>
                    </a:p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 smtClean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СР. ТЯЖЕС</a:t>
                      </a:r>
                      <a:r>
                        <a:rPr lang="ru-RU" sz="1200" b="1" dirty="0" smtClean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</a:rPr>
                        <a:t>. </a:t>
                      </a:r>
                      <a:r>
                        <a:rPr lang="en-US" sz="1200" b="1" dirty="0" smtClean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</a:rPr>
                        <a:t>  </a:t>
                      </a:r>
                      <a:r>
                        <a:rPr lang="ru-RU" sz="1200" b="1" dirty="0" smtClean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II</a:t>
                      </a:r>
                      <a:r>
                        <a:rPr lang="ru-RU" sz="1600" b="1" kern="1200" dirty="0" smtClean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а</a:t>
                      </a:r>
                      <a:endParaRPr lang="en-US" sz="1600" b="1" kern="1200" dirty="0" smtClean="0">
                        <a:solidFill>
                          <a:srgbClr val="C00000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                   II</a:t>
                      </a:r>
                      <a:r>
                        <a:rPr lang="ru-RU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б</a:t>
                      </a:r>
                    </a:p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ТЯЖЕЛАЯ</a:t>
                      </a:r>
                      <a:r>
                        <a:rPr lang="en-US" sz="1200" b="1" dirty="0" smtClean="0">
                          <a:latin typeface="Arial Narrow"/>
                          <a:ea typeface="Times New Roman"/>
                        </a:rPr>
                        <a:t>     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 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III</a:t>
                      </a:r>
                      <a:endParaRPr lang="ru-RU" sz="1600" b="1" kern="1200" dirty="0">
                        <a:solidFill>
                          <a:schemeClr val="tx1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23-25</a:t>
                      </a:r>
                      <a:endParaRPr lang="ru-RU" sz="1600" b="1" kern="1200" dirty="0">
                        <a:solidFill>
                          <a:srgbClr val="0000FF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22-24</a:t>
                      </a:r>
                      <a:endParaRPr lang="ru-RU" sz="1600" b="1" kern="1200" dirty="0">
                        <a:solidFill>
                          <a:srgbClr val="0000FF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21-23</a:t>
                      </a:r>
                      <a:endParaRPr lang="ru-RU" sz="1600" b="1" kern="1200" dirty="0">
                        <a:solidFill>
                          <a:srgbClr val="C00000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20-22</a:t>
                      </a:r>
                      <a:endParaRPr lang="ru-RU" sz="1600" b="1" kern="1200" dirty="0">
                        <a:solidFill>
                          <a:srgbClr val="C00000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18-20</a:t>
                      </a:r>
                      <a:endParaRPr lang="ru-RU" sz="1600" b="1" kern="1200" dirty="0">
                        <a:solidFill>
                          <a:schemeClr val="tx1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28</a:t>
                      </a:r>
                      <a:endParaRPr lang="ru-RU" sz="1600" b="1" kern="1200" dirty="0">
                        <a:solidFill>
                          <a:srgbClr val="0000FF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28</a:t>
                      </a:r>
                      <a:endParaRPr lang="ru-RU" sz="1600" b="1" kern="1200" dirty="0">
                        <a:solidFill>
                          <a:srgbClr val="0000FF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27</a:t>
                      </a:r>
                      <a:endParaRPr lang="ru-RU" sz="1600" b="1" kern="1200" dirty="0">
                        <a:solidFill>
                          <a:srgbClr val="C00000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27</a:t>
                      </a:r>
                      <a:endParaRPr lang="ru-RU" sz="1600" b="1" kern="1200" dirty="0">
                        <a:solidFill>
                          <a:srgbClr val="C00000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26</a:t>
                      </a:r>
                      <a:endParaRPr lang="ru-RU" sz="1600" b="1" kern="1200" dirty="0">
                        <a:solidFill>
                          <a:schemeClr val="tx1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30</a:t>
                      </a:r>
                      <a:endParaRPr lang="ru-RU" sz="1600" b="1" kern="1200" dirty="0" smtClean="0">
                        <a:solidFill>
                          <a:srgbClr val="0000FF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30</a:t>
                      </a:r>
                      <a:endParaRPr lang="ru-RU" sz="1600" b="1" kern="1200" dirty="0" smtClean="0">
                        <a:solidFill>
                          <a:srgbClr val="0000FF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29</a:t>
                      </a:r>
                      <a:endParaRPr lang="ru-RU" sz="1600" b="1" kern="1200" dirty="0">
                        <a:solidFill>
                          <a:srgbClr val="C00000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29</a:t>
                      </a:r>
                      <a:endParaRPr lang="ru-RU" sz="1600" b="1" kern="1200" dirty="0">
                        <a:solidFill>
                          <a:srgbClr val="C00000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28</a:t>
                      </a:r>
                      <a:endParaRPr lang="ru-RU" sz="1600" b="1" kern="1200" dirty="0">
                        <a:solidFill>
                          <a:schemeClr val="tx1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22</a:t>
                      </a:r>
                      <a:endParaRPr lang="ru-RU" sz="1600" b="1" kern="1200" dirty="0">
                        <a:solidFill>
                          <a:srgbClr val="0000FF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21</a:t>
                      </a:r>
                      <a:endParaRPr lang="ru-RU" sz="1600" b="1" kern="1200" dirty="0">
                        <a:solidFill>
                          <a:srgbClr val="0000FF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18</a:t>
                      </a:r>
                      <a:endParaRPr lang="ru-RU" sz="1600" b="1" kern="1200" dirty="0">
                        <a:solidFill>
                          <a:srgbClr val="C00000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16</a:t>
                      </a:r>
                      <a:endParaRPr lang="ru-RU" sz="1600" b="1" kern="1200" dirty="0">
                        <a:solidFill>
                          <a:srgbClr val="C00000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15</a:t>
                      </a:r>
                      <a:endParaRPr lang="ru-RU" sz="1600" b="1" kern="1200" dirty="0">
                        <a:solidFill>
                          <a:schemeClr val="tx1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20</a:t>
                      </a:r>
                      <a:endParaRPr lang="ru-RU" sz="1600" b="1" kern="1200" dirty="0">
                        <a:solidFill>
                          <a:srgbClr val="0000FF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19</a:t>
                      </a:r>
                      <a:endParaRPr lang="ru-RU" sz="1600" b="1" kern="1200" dirty="0">
                        <a:solidFill>
                          <a:srgbClr val="0000FF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17</a:t>
                      </a:r>
                      <a:endParaRPr lang="ru-RU" sz="1600" b="1" kern="1200" dirty="0">
                        <a:solidFill>
                          <a:srgbClr val="C00000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15</a:t>
                      </a:r>
                      <a:endParaRPr lang="ru-RU" sz="1600" b="1" kern="1200" dirty="0">
                        <a:solidFill>
                          <a:srgbClr val="C00000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13</a:t>
                      </a:r>
                      <a:endParaRPr lang="ru-RU" sz="1600" b="1" kern="1200" dirty="0">
                        <a:solidFill>
                          <a:schemeClr val="tx1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latin typeface="Arial Narrow"/>
                          <a:ea typeface="Times New Roman"/>
                        </a:rPr>
                        <a:t>40-60</a:t>
                      </a:r>
                      <a:endParaRPr lang="ru-RU" sz="1600" b="1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55 </a:t>
                      </a:r>
                      <a:r>
                        <a:rPr lang="ru-RU" sz="12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(при </a:t>
                      </a:r>
                      <a:r>
                        <a:rPr lang="ru-RU" sz="1200" b="1" kern="1200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28</a:t>
                      </a:r>
                      <a:r>
                        <a:rPr lang="ru-RU" sz="1200" b="1" kern="1200" baseline="50000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о</a:t>
                      </a:r>
                      <a:r>
                        <a:rPr lang="ru-RU" sz="1200" b="1" kern="1200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С</a:t>
                      </a:r>
                      <a:r>
                        <a:rPr lang="ru-RU" sz="12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)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60 </a:t>
                      </a:r>
                      <a:r>
                        <a:rPr lang="ru-RU" sz="12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(при </a:t>
                      </a:r>
                      <a:r>
                        <a:rPr lang="ru-RU" sz="1200" b="1" kern="1200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27</a:t>
                      </a:r>
                      <a:r>
                        <a:rPr lang="ru-RU" sz="1200" b="1" kern="1200" baseline="50000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о</a:t>
                      </a:r>
                      <a:r>
                        <a:rPr lang="ru-RU" sz="1200" b="1" kern="1200" dirty="0" smtClean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С</a:t>
                      </a:r>
                      <a:r>
                        <a:rPr lang="ru-RU" sz="12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)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65 (</a:t>
                      </a:r>
                      <a:r>
                        <a:rPr lang="ru-RU" sz="12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при </a:t>
                      </a:r>
                      <a:r>
                        <a:rPr lang="ru-RU" sz="1200" b="1" kern="1200" dirty="0" smtClean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26</a:t>
                      </a:r>
                      <a:r>
                        <a:rPr lang="ru-RU" sz="1200" b="1" kern="1200" baseline="50000" dirty="0" smtClean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о</a:t>
                      </a:r>
                      <a:r>
                        <a:rPr lang="ru-RU" sz="1200" b="1" kern="1200" dirty="0" smtClean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С</a:t>
                      </a:r>
                      <a:r>
                        <a:rPr lang="ru-RU" sz="12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)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70 </a:t>
                      </a:r>
                      <a:r>
                        <a:rPr lang="ru-RU" sz="12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(при </a:t>
                      </a:r>
                      <a:r>
                        <a:rPr lang="ru-RU" sz="1200" b="1" kern="1200" dirty="0" smtClean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25</a:t>
                      </a:r>
                      <a:r>
                        <a:rPr lang="ru-RU" sz="1200" b="1" kern="1200" baseline="50000" dirty="0" smtClean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о</a:t>
                      </a:r>
                      <a:r>
                        <a:rPr lang="ru-RU" sz="1200" b="1" kern="1200" dirty="0" smtClean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С)</a:t>
                      </a:r>
                      <a:endParaRPr lang="en-US" sz="1200" b="1" kern="1200" dirty="0" smtClean="0">
                        <a:solidFill>
                          <a:srgbClr val="C00000"/>
                        </a:solidFill>
                        <a:latin typeface="Arial Narrow"/>
                        <a:ea typeface="Times New Roman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70 </a:t>
                      </a:r>
                      <a:r>
                        <a:rPr lang="ru-RU" sz="1200" b="1" kern="120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+mn-cs"/>
                        </a:rPr>
                        <a:t>(при </a:t>
                      </a: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+mn-cs"/>
                        </a:rPr>
                        <a:t>24</a:t>
                      </a:r>
                      <a:r>
                        <a:rPr lang="ru-RU" sz="1200" b="1" kern="1200" baseline="500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+mn-cs"/>
                        </a:rPr>
                        <a:t>о</a:t>
                      </a: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+mn-cs"/>
                        </a:rPr>
                        <a:t> С и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+mn-cs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&lt;</a:t>
                      </a:r>
                      <a:r>
                        <a:rPr kumimoji="0" lang="ru-R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Times New Roman"/>
                          <a:cs typeface="+mn-cs"/>
                        </a:rPr>
                        <a:t> 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0,1</a:t>
                      </a: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0,2</a:t>
                      </a: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0,3</a:t>
                      </a: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0,3</a:t>
                      </a: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0,4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0,1 – 0,2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0000FF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0,1 – 0,3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0,2 – 0,4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C00000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0,2 -  0,5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tx1"/>
                          </a:solidFill>
                          <a:latin typeface="Arial Narrow"/>
                          <a:ea typeface="Times New Roman"/>
                          <a:cs typeface="+mn-cs"/>
                        </a:rPr>
                        <a:t>0 ,2 – 0,6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Скругленный прямоугольник 1"/>
          <p:cNvSpPr/>
          <p:nvPr/>
        </p:nvSpPr>
        <p:spPr>
          <a:xfrm>
            <a:off x="107504" y="883568"/>
            <a:ext cx="8496944" cy="10332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200" dirty="0" smtClean="0">
                <a:latin typeface="Arial Narrow" pitchFamily="34" charset="0"/>
              </a:rPr>
              <a:t>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Оптимальные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допустимые нормы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температуры,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относительной влажности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и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скорости движения воздуха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D87DB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рабочей зоне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производственных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помещений: 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475656" y="13712"/>
            <a:ext cx="6192688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4.0  ГИГИЕНИЧЕСКОЕ НОРМИРОВАНИЕ МИКРОКЛИМАТА.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3" name="Прямоугольник 12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5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23</a:t>
            </a:fld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755576" y="548681"/>
            <a:ext cx="7848871" cy="1512167"/>
          </a:xfrm>
          <a:prstGeom prst="roundRect">
            <a:avLst>
              <a:gd name="adj" fmla="val 1378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Величина допустимой интенсивности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теплового облучения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воздействующая на работающих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 соответствии с </a:t>
            </a:r>
            <a:r>
              <a:rPr lang="ru-RU" sz="22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ГОСТ 12.1.005 – 88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устанавливается в зависимости от площади облучаемой поверхности тела человека.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14300" y="2132856"/>
            <a:ext cx="8500538" cy="2304256"/>
          </a:xfrm>
          <a:prstGeom prst="roundRect">
            <a:avLst>
              <a:gd name="adj" fmla="val 58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Так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интенсивность теплового облучения от нагретых поверхностей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технологического оборудования, осветительных приборов, инсоляции на постоянных и непостоянных рабочих местах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не должна превышать:</a:t>
            </a: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35 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Вт/м²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gradFill flip="none" rotWithShape="1">
                  <a:gsLst>
                    <a:gs pos="0">
                      <a:srgbClr val="00CCFF">
                        <a:tint val="66000"/>
                        <a:satMod val="160000"/>
                      </a:srgbClr>
                    </a:gs>
                    <a:gs pos="50000">
                      <a:srgbClr val="00CCFF">
                        <a:tint val="44500"/>
                        <a:satMod val="160000"/>
                      </a:srgbClr>
                    </a:gs>
                    <a:gs pos="100000">
                      <a:srgbClr val="00CC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при облучении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50%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поверхности тела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и более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; </a:t>
            </a:r>
          </a:p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70 Вт/м²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при облучении поверхности тела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от 25 до 50%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;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 </a:t>
            </a:r>
          </a:p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100 Вт/м²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при облучении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не более 25%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поверхности тела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ru-RU" sz="24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55576" y="4581128"/>
            <a:ext cx="7848871" cy="2160240"/>
          </a:xfrm>
          <a:prstGeom prst="roundRect">
            <a:avLst>
              <a:gd name="adj" fmla="val 61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Интенсивность теплового облучения работающих у открытых источников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(нагретый или расплавленный металл, стекло, «открытое» пламя и др.)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не должна превышать 140 Вт/м²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CC3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этом облучению не должно подвергаться более 25% поверхности тела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 обязательным является использование средств индивидуальной защиты (СИЗ), в том числе средств защиты лица и глаз.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475656" y="13712"/>
            <a:ext cx="6192688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4.0  ГИГИЕНИЧЕСКОЕ НОРМИРОВАНИЕ МИКРОКЛИМАТА.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24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" y="543264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05" y="11613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1691680" y="13712"/>
            <a:ext cx="5760640" cy="670322"/>
          </a:xfrm>
          <a:prstGeom prst="roundRect">
            <a:avLst/>
          </a:prstGeom>
          <a:gradFill>
            <a:gsLst>
              <a:gs pos="26000">
                <a:srgbClr val="03D4A8"/>
              </a:gs>
              <a:gs pos="50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5.0  МЕТОДЫ ПРОФИЛАКТИКИ НЕБЛАГОПРИЯТНОГО ВЛИЯНИЯ МИКРОКЛИМАТА.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93518" y="908720"/>
            <a:ext cx="8510930" cy="2880320"/>
          </a:xfrm>
          <a:prstGeom prst="roundRect">
            <a:avLst>
              <a:gd name="adj" fmla="val 6205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Методы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предупреждения или уменьшения неблагоприятного влияния производственного микроклимата регламентируются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«Санитарными правилами по организации технологических процессов и гигиеническими требованиями к производственному оборудованию»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 осуществляются комплексом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D87DB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технологических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,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санитарно-технических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организационных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и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медико-профилактических мероприятий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755576" y="4038501"/>
            <a:ext cx="7848872" cy="2630859"/>
          </a:xfrm>
          <a:prstGeom prst="roundRect">
            <a:avLst>
              <a:gd name="adj" fmla="val 7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К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группе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санитарно-технических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организационных мероприятий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относится применение коллективных средств защиты (СКЗ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):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lvl="0" indent="468000" algn="just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теплоизоляция</a:t>
            </a:r>
            <a:r>
              <a:rPr lang="ru-RU" sz="2200" dirty="0">
                <a:solidFill>
                  <a:srgbClr val="7030A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горячих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поверхностей; </a:t>
            </a:r>
          </a:p>
          <a:p>
            <a:pPr lvl="0" indent="468000" algn="just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2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 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экранирование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источников теплового излучения или рабочих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мест; </a:t>
            </a:r>
          </a:p>
          <a:p>
            <a:pPr lvl="0" indent="468000" algn="just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3)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воздушное </a:t>
            </a:r>
            <a:r>
              <a:rPr lang="ru-RU" sz="2200" b="1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душирование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; </a:t>
            </a:r>
          </a:p>
          <a:p>
            <a:pPr lvl="0" indent="468000" algn="just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4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 </a:t>
            </a:r>
            <a:r>
              <a:rPr lang="ru-RU" sz="2200" b="1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99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водовоздушное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99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200" b="1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99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душирование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99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с мелкодисперсным распылением 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99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воды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;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</a:p>
          <a:p>
            <a:pPr lvl="0" indent="468000" algn="just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5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вентиляция помещений.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2" name="Прямоугольник 11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25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1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8932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755576" y="5229200"/>
            <a:ext cx="7848872" cy="1296144"/>
          </a:xfrm>
          <a:prstGeom prst="roundRect">
            <a:avLst>
              <a:gd name="adj" fmla="val 11055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indent="432000" algn="just">
              <a:lnSpc>
                <a:spcPts val="3100"/>
              </a:lnSpc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По действующим санитарным нормам температура наружных поверхностей оборудования и ограждений на рабочем месте не должна превышать 45</a:t>
            </a:r>
            <a:r>
              <a:rPr lang="ru-RU" sz="2400" b="1" baseline="36000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°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С.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93517" y="836712"/>
            <a:ext cx="8485845" cy="4104456"/>
          </a:xfrm>
          <a:prstGeom prst="roundRect">
            <a:avLst>
              <a:gd name="adj" fmla="val 332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>
              <a:lnSpc>
                <a:spcPts val="3000"/>
              </a:lnSpc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1) Теплоизоляция</a:t>
            </a:r>
            <a:r>
              <a:rPr lang="ru-RU" sz="2400" dirty="0" smtClean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является эффективным мероприятием по уменьшению интенсивности теплового излучения за счет снижения температуры нагретых поверхностей печей, котлов, ванн и трубопроводов с горячими газами и жидкостями. Так, например, расчеты показывают, что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теплоизоляция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стенок термических печей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снижающая температуру их поверхности со 130° С до 50° С, уменьшает тепловыделение источника излучения в 5 раз.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8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Кроме того, теплоизоляция горячих поверхностей служит средством для предотвращения ожогов при случайном прикосновении к этим поверхностям.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691680" y="13712"/>
            <a:ext cx="5760640" cy="670322"/>
          </a:xfrm>
          <a:prstGeom prst="roundRect">
            <a:avLst/>
          </a:prstGeom>
          <a:gradFill>
            <a:gsLst>
              <a:gs pos="26000">
                <a:srgbClr val="03D4A8"/>
              </a:gs>
              <a:gs pos="50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5.0  МЕТОДЫ ПРОФИЛАКТИКИ НЕБЛАГОПРИЯТНОГО ВЛИЯНИЯ МИКРОКЛИМАТА.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3" name="Прямоугольник 12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5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26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9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" y="564867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8331" y="717664"/>
            <a:ext cx="8516118" cy="1631216"/>
          </a:xfrm>
          <a:prstGeom prst="rect">
            <a:avLst/>
          </a:prstGeom>
        </p:spPr>
        <p:txBody>
          <a:bodyPr wrap="square" lIns="36000" tIns="36000" rIns="36000" bIns="0">
            <a:spAutoFit/>
          </a:bodyPr>
          <a:lstStyle/>
          <a:p>
            <a:pPr lvl="0" indent="468000" algn="just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2) Наиболее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распространенным и эффективным способом защиты от теплового излучения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является</a:t>
            </a:r>
            <a:r>
              <a:rPr lang="ru-RU" sz="2400" b="1" dirty="0">
                <a:solidFill>
                  <a:srgbClr val="00B05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экранирование.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Экраны применяют как для экранирования источников излучения, так и для защиты рабочих мест от теплового воздействия.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93518" y="2348880"/>
            <a:ext cx="8502382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indent="468000">
              <a:lnSpc>
                <a:spcPts val="3000"/>
              </a:lnSpc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По принципу действия экраны подразделяются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 три вида: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теплоотражающие,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D87DB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теплопоглощающие,</a:t>
            </a: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99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теплоотводящие. 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58003" y="5250937"/>
            <a:ext cx="7937897" cy="1237899"/>
          </a:xfrm>
          <a:prstGeom prst="roundRect">
            <a:avLst>
              <a:gd name="adj" fmla="val 1247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 зависимости от возможности осуществлять наблюдение за рабочим процессом экраны делят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33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 три группы: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66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непрозрачные,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полупрозрачные</a:t>
            </a: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</a:t>
            </a: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E61A98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прозрачные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gradFill flip="none" rotWithShape="1">
                  <a:gsLst>
                    <a:gs pos="0">
                      <a:srgbClr val="00CCFF">
                        <a:tint val="66000"/>
                        <a:satMod val="160000"/>
                      </a:srgbClr>
                    </a:gs>
                    <a:gs pos="50000">
                      <a:srgbClr val="00CCFF">
                        <a:tint val="44500"/>
                        <a:satMod val="160000"/>
                      </a:srgbClr>
                    </a:gs>
                    <a:gs pos="100000">
                      <a:srgbClr val="00CC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Arial Narrow" pitchFamily="34" charset="0"/>
                <a:ea typeface="Cambria Math" pitchFamily="18" charset="0"/>
                <a:cs typeface="Arial" pitchFamily="34" charset="0"/>
              </a:rPr>
              <a:t>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691680" y="13712"/>
            <a:ext cx="5760640" cy="670322"/>
          </a:xfrm>
          <a:prstGeom prst="roundRect">
            <a:avLst/>
          </a:prstGeom>
          <a:gradFill>
            <a:gsLst>
              <a:gs pos="26000">
                <a:srgbClr val="03D4A8"/>
              </a:gs>
              <a:gs pos="50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5.0  МЕТОДЫ ПРОФИЛАКТИКИ НЕБЛАГОПРИЯТНОГО ВЛИЯНИЯ МИКРОКЛИМАТА.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27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3518" y="3356992"/>
            <a:ext cx="8510930" cy="1639686"/>
          </a:xfrm>
          <a:prstGeom prst="roundRect">
            <a:avLst>
              <a:gd name="adj" fmla="val 11055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indent="4680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Это деление достаточно условно, так как любой экран обладает способностью отражать, поглощать и отводить тепло.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99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Отнесение экрана к той или иной группе зависит от того, какая способность выражена в нем в наибольшей степени.</a:t>
            </a:r>
          </a:p>
        </p:txBody>
      </p:sp>
      <p:pic>
        <p:nvPicPr>
          <p:cNvPr id="11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8" y="564128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93518" y="764704"/>
            <a:ext cx="8510930" cy="1440160"/>
          </a:xfrm>
          <a:prstGeom prst="roundRect">
            <a:avLst>
              <a:gd name="adj" fmla="val 101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>
              <a:lnSpc>
                <a:spcPts val="3200"/>
              </a:lnSpc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Материалом для непрозрачных теплоотражающих экранов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служат: </a:t>
            </a:r>
            <a:r>
              <a:rPr lang="ru-RU" sz="2400" b="1" i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листовой алюминий, белая жесть, алюминиевая фольга (</a:t>
            </a:r>
            <a:r>
              <a:rPr lang="ru-RU" sz="2400" b="1" i="1" dirty="0" err="1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альфоль</a:t>
            </a:r>
            <a:r>
              <a:rPr lang="ru-RU" sz="2400" b="1" i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 на асбестовом картоне или сетке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 другие материалы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93518" y="2276872"/>
            <a:ext cx="8510930" cy="2232248"/>
          </a:xfrm>
          <a:prstGeom prst="roundRect">
            <a:avLst>
              <a:gd name="adj" fmla="val 617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32000" algn="just">
              <a:lnSpc>
                <a:spcPts val="3200"/>
              </a:lnSpc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D87DB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Для теплопоглощающих экранов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применяют материалы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 малым коэффициентом теплопроводности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(асбестовые щиты на металлической сетке или листе,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огнеупорный, шамотный кирпич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 т.д.) вследствие чего температура наружной поверхности источника излучения резко уменьшается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27584" y="4581128"/>
            <a:ext cx="7776864" cy="2160240"/>
          </a:xfrm>
          <a:prstGeom prst="roundRect">
            <a:avLst>
              <a:gd name="adj" fmla="val 6875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8900000" scaled="1"/>
            <a:tileRect/>
          </a:gradFill>
          <a:ln w="25400"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>
              <a:lnSpc>
                <a:spcPts val="32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99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Теплоотводящие экраны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представляют собой специально рассчитанные, сварные или литые металлические конструкции с проточной внутри конструкции холодной водой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.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Такие экраны применяют при отводе больших  интенсивностей теплового излучения (плотностей мощности)!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691680" y="13712"/>
            <a:ext cx="5760640" cy="670322"/>
          </a:xfrm>
          <a:prstGeom prst="roundRect">
            <a:avLst/>
          </a:prstGeom>
          <a:gradFill>
            <a:gsLst>
              <a:gs pos="26000">
                <a:srgbClr val="03D4A8"/>
              </a:gs>
              <a:gs pos="50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5.0  МЕТОДЫ ПРОФИЛАКТИКИ НЕБЛАГОПРИЯТНОГО ВЛИЯНИЯ МИКРОКЛИМАТА.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28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41" y="543264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93518" y="1052736"/>
            <a:ext cx="8510930" cy="3240360"/>
          </a:xfrm>
          <a:prstGeom prst="roundRect">
            <a:avLst>
              <a:gd name="adj" fmla="val 345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>
              <a:lnSpc>
                <a:spcPts val="3600"/>
              </a:lnSpc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3) При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воздействии на работающего теплового облучения интенсивностью 0,35 кВт/м² и более,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применяют воздушное </a:t>
            </a:r>
            <a:r>
              <a:rPr lang="ru-RU" sz="2400" b="1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душирование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– подачу воздуха в виде воздушной струи, направленной на рабочее место.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Охлаждающий эффект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воздушного </a:t>
            </a:r>
            <a:r>
              <a:rPr lang="ru-RU" sz="2400" dirty="0" err="1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душирования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зависит от разности температур тела работающего и потока подаваемого воздуха, а также от скорости обтекания воздухом охлаждаемого тела. 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691680" y="13712"/>
            <a:ext cx="5760640" cy="670322"/>
          </a:xfrm>
          <a:prstGeom prst="roundRect">
            <a:avLst/>
          </a:prstGeom>
          <a:gradFill>
            <a:gsLst>
              <a:gs pos="26000">
                <a:srgbClr val="03D4A8"/>
              </a:gs>
              <a:gs pos="50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5.0  МЕТОДЫ ПРОФИЛАКТИКИ НЕБЛАГОПРИЯТНОГО ВЛИЯНИЯ МИКРОКЛИМАТА.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2" name="Прямоугольник 11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29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3518" y="4653136"/>
            <a:ext cx="8510930" cy="1440160"/>
          </a:xfrm>
          <a:prstGeom prst="roundRect">
            <a:avLst>
              <a:gd name="adj" fmla="val 6875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8900000" scaled="1"/>
            <a:tileRect/>
          </a:gradFill>
          <a:ln w="25400"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>
              <a:lnSpc>
                <a:spcPts val="3600"/>
              </a:lnSpc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Скорость обдува (1 – 3,5 м/с) выбирается в зависимости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от интенсивности облучения.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Расстояние от кромки </a:t>
            </a:r>
            <a:r>
              <a:rPr lang="ru-RU" sz="2400" dirty="0" err="1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душирующего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патрубка до рабочего места должно быть не менее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1 м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sz="24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C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259632" y="10274"/>
            <a:ext cx="6264696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1.0  МИКРОКЛИМАТ </a:t>
            </a:r>
            <a:r>
              <a:rPr lang="ru-RU" sz="2000" b="1" dirty="0">
                <a:solidFill>
                  <a:schemeClr val="bg1"/>
                </a:solidFill>
                <a:latin typeface="Arial Narrow" pitchFamily="34" charset="0"/>
              </a:rPr>
              <a:t>ПРОИЗВОДСТВЕННЫХ ПОМЕЩЕНИЙ.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71600" y="4869160"/>
            <a:ext cx="6696744" cy="1872208"/>
          </a:xfrm>
          <a:prstGeom prst="roundRect">
            <a:avLst>
              <a:gd name="adj" fmla="val 8897"/>
            </a:avLst>
          </a:prstGeom>
          <a:gradFill>
            <a:gsLst>
              <a:gs pos="0">
                <a:srgbClr val="00B0F0"/>
              </a:gs>
              <a:gs pos="50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r>
              <a:rPr lang="ru-RU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Температура воздуха </a:t>
            </a:r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t</a:t>
            </a:r>
            <a:r>
              <a:rPr lang="ru-RU" sz="3200" b="1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в</a:t>
            </a:r>
            <a:r>
              <a:rPr lang="ru-RU" sz="28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, </a:t>
            </a:r>
            <a:r>
              <a:rPr lang="ru-RU" sz="2800" b="1" baseline="30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ru-RU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</a:t>
            </a:r>
            <a:r>
              <a:rPr lang="ru-RU" sz="28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Скорость движения воздуха </a:t>
            </a:r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 V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в, </a:t>
            </a:r>
            <a:r>
              <a:rPr lang="ru-RU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м/с</a:t>
            </a:r>
            <a:r>
              <a:rPr lang="ru-RU" sz="28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Относительная влажность воздуха </a:t>
            </a:r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F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φ, </a:t>
            </a:r>
            <a:r>
              <a:rPr lang="ru-RU" sz="28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%.</a:t>
            </a:r>
          </a:p>
          <a:p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Интенсивность теплового излучения </a:t>
            </a: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D60093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Е, </a:t>
            </a:r>
            <a:r>
              <a:rPr lang="ru-RU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Вт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ru-RU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</a:t>
            </a:r>
            <a:r>
              <a:rPr lang="ru-RU" sz="2400" b="1" baseline="30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ru-RU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3" name="Прямоугольник 12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5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001024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3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03908" y="548680"/>
            <a:ext cx="8500539" cy="1368152"/>
          </a:xfrm>
          <a:prstGeom prst="roundRect">
            <a:avLst>
              <a:gd name="adj" fmla="val 90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57200" algn="just">
              <a:lnSpc>
                <a:spcPts val="2800"/>
              </a:lnSpc>
            </a:pPr>
            <a:r>
              <a:rPr lang="ru-RU" sz="2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Физическое</a:t>
            </a:r>
            <a:r>
              <a:rPr lang="ru-RU" sz="2400" b="1" dirty="0" smtClean="0">
                <a:solidFill>
                  <a:srgbClr val="0000FF"/>
                </a:solidFill>
                <a:latin typeface="Arial Narrow" pitchFamily="34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</a:rPr>
              <a:t>и</a:t>
            </a: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</a:rPr>
              <a:t> </a:t>
            </a:r>
            <a:r>
              <a:rPr lang="ru-RU" sz="24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Arial" pitchFamily="34" charset="0"/>
              </a:rPr>
              <a:t>психическое состояние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</a:rPr>
              <a:t>человека на производстве в значительной мере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зависит от теплового состояния организма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</a:rPr>
              <a:t>, определяемого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микроклиматом производственного помещения. 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03909" y="2060848"/>
            <a:ext cx="8511164" cy="1944216"/>
          </a:xfrm>
          <a:prstGeom prst="roundRect">
            <a:avLst>
              <a:gd name="adj" fmla="val 81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32000" algn="just">
              <a:lnSpc>
                <a:spcPts val="2800"/>
              </a:lnSpc>
            </a:pP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Микроклимат производственных помещений </a:t>
            </a:r>
            <a:r>
              <a:rPr lang="ru-RU" sz="2400" b="1" i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это метеорологические условия внутренней среды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таких помещений,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которые определяются действующими на организм человека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сочетаниями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температуры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влажности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скорости движения воздуха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теплового излучения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sz="24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66FFFF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3909" y="4149080"/>
            <a:ext cx="8500773" cy="648072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6000" tIns="36000" rIns="36000" bIns="36000" rtlCol="0" anchor="ctr"/>
          <a:lstStyle/>
          <a:p>
            <a:pPr lvl="0" indent="457200">
              <a:lnSpc>
                <a:spcPts val="2400"/>
              </a:lnSpc>
            </a:pP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</a:rPr>
              <a:t>Таким образом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микроклимат оценивают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</a:rPr>
              <a:t>сочетанием </a:t>
            </a:r>
            <a:r>
              <a:rPr lang="ru-RU" sz="2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четырёх факторов: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93518" y="836712"/>
            <a:ext cx="8510930" cy="2448272"/>
          </a:xfrm>
          <a:prstGeom prst="roundRect">
            <a:avLst>
              <a:gd name="adj" fmla="val 56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indent="457200" algn="just">
              <a:lnSpc>
                <a:spcPts val="3200"/>
              </a:lnSpc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4) При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интенсивности облучения свыше 2,1 кВт/м²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99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воздушный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99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душ не может обеспечить необходимого 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99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охлаждения!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 этом случае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уменьшают интенсивность облучения,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применяя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теплоизоляцию,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экранирование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или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99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водовоздушное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99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99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душирование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99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– подачу направленного потока воздуха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99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 мелкодисперсным распылением воды. 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691680" y="13712"/>
            <a:ext cx="5760640" cy="670322"/>
          </a:xfrm>
          <a:prstGeom prst="roundRect">
            <a:avLst/>
          </a:prstGeom>
          <a:gradFill>
            <a:gsLst>
              <a:gs pos="26000">
                <a:srgbClr val="03D4A8"/>
              </a:gs>
              <a:gs pos="50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5.0  МЕТОДЫ ПРОФИЛАКТИКИ НЕБЛАГОПРИЯТНОГО ВЛИЯНИЯ МИКРОКЛИМАТА.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30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3518" y="3501008"/>
            <a:ext cx="8501502" cy="3168352"/>
          </a:xfrm>
          <a:prstGeom prst="roundRect">
            <a:avLst>
              <a:gd name="adj" fmla="val 472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indent="457200" algn="just">
              <a:lnSpc>
                <a:spcPts val="3200"/>
              </a:lnSpc>
            </a:pPr>
            <a:r>
              <a:rPr lang="ru-RU" dirty="0" smtClean="0">
                <a:latin typeface="Arial Narrow" pitchFamily="34" charset="0"/>
              </a:rPr>
              <a:t> </a:t>
            </a:r>
            <a:r>
              <a:rPr lang="ru-RU" sz="2400" b="1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99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Водовоздушное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99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99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душирование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99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устраивают для увлажнения и охлаждения воздуха на рабочих местах, а также для увлажнения одежды и открытых участков тела работающих при значительном тепловом облучении. </a:t>
            </a:r>
            <a:r>
              <a:rPr lang="ru-RU" sz="2400" b="1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99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Водовоздушное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99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99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душирование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99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применяется при температуре окружающего воздуха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не менее 28</a:t>
            </a:r>
            <a:r>
              <a:rPr lang="ru-RU" sz="2400" b="1" baseline="46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,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а при интенсивном тепловом облучении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–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не менее 18</a:t>
            </a:r>
            <a:r>
              <a:rPr lang="ru-RU" sz="2400" b="1" baseline="46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.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99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Для распыления разрешается использовать только питьевую воду!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03909" y="908720"/>
            <a:ext cx="8490148" cy="2232248"/>
          </a:xfrm>
          <a:prstGeom prst="roundRect">
            <a:avLst>
              <a:gd name="adj" fmla="val 503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>
              <a:lnSpc>
                <a:spcPts val="3200"/>
              </a:lnSpc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5) В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производственных помещениях с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наличием мощных источников конвекционного и лучистого тепла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одной из важных мер по нормализации метеорологических условий является устройство</a:t>
            </a: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99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вентиляции</a:t>
            </a: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99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– естественной (аэрации)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механической вентиляции.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691680" y="13712"/>
            <a:ext cx="5760640" cy="670322"/>
          </a:xfrm>
          <a:prstGeom prst="roundRect">
            <a:avLst/>
          </a:prstGeom>
          <a:gradFill>
            <a:gsLst>
              <a:gs pos="26000">
                <a:srgbClr val="03D4A8"/>
              </a:gs>
              <a:gs pos="50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5.0  МЕТОДЫ ПРОФИЛАКТИКИ НЕБЛАГОПРИЯТНОГО ВЛИЯНИЯ МИКРОКЛИМАТА.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3" name="Прямоугольник 12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5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31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17166" y="3501008"/>
            <a:ext cx="8490148" cy="2944495"/>
          </a:xfrm>
          <a:prstGeom prst="roundRect">
            <a:avLst>
              <a:gd name="adj" fmla="val 5030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99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Аэрация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обеспечивает беспрепятственный выход нагретого воздуха через шахты и окна в верхней зоне помещений или через аэрационные фрамуги в стенах здания. Однако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99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одна аэрация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не может создать благоприятного микроклимата на всех рабочих местах,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поэтому применяются системы механической вентиляции </a:t>
            </a:r>
            <a:r>
              <a:rPr lang="ru-RU" sz="2400" b="1" i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– </a:t>
            </a:r>
            <a:r>
              <a:rPr lang="ru-RU" sz="24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общеобменной</a:t>
            </a:r>
            <a:r>
              <a:rPr lang="ru-RU" sz="2400" b="1" i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(вытяжной) и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местной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(приточной или вытяжной) вентиляции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sz="24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00FF00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Скругленный прямоугольник 63"/>
          <p:cNvSpPr/>
          <p:nvPr/>
        </p:nvSpPr>
        <p:spPr>
          <a:xfrm>
            <a:off x="2647501" y="13042"/>
            <a:ext cx="3837893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prstClr val="white"/>
                </a:solidFill>
                <a:latin typeface="Arial Narrow" pitchFamily="34" charset="0"/>
              </a:rPr>
              <a:t>5.1  ЕСТЕСТВЕННАЯ ВЕНТИЛЯЦИЯ.</a:t>
            </a:r>
            <a:endParaRPr lang="ru-RU" sz="2000" b="1" dirty="0">
              <a:solidFill>
                <a:prstClr val="white"/>
              </a:solidFill>
              <a:latin typeface="Arial Narrow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7504" y="642392"/>
            <a:ext cx="8498334" cy="1274440"/>
          </a:xfrm>
          <a:prstGeom prst="roundRect">
            <a:avLst>
              <a:gd name="adj" fmla="val 11775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indent="457200" algn="just">
              <a:lnSpc>
                <a:spcPts val="3000"/>
              </a:lnSpc>
            </a:pP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99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Естественная вентиляция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осуществляется гравитационным давлением за счёт разности плотностей холодного и тёплого воздуха, а также ветровым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напором.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7504" y="2045419"/>
            <a:ext cx="4308632" cy="70150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ts val="26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Организованная естественная вентиляция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- </a:t>
            </a:r>
            <a:r>
              <a:rPr lang="ru-RU" sz="2400" b="1" dirty="0">
                <a:ln w="12700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аэрация. </a:t>
            </a:r>
          </a:p>
        </p:txBody>
      </p:sp>
      <p:sp>
        <p:nvSpPr>
          <p:cNvPr id="69" name="Скругленный прямоугольник 68"/>
          <p:cNvSpPr/>
          <p:nvPr/>
        </p:nvSpPr>
        <p:spPr>
          <a:xfrm>
            <a:off x="4716016" y="2051364"/>
            <a:ext cx="3889822" cy="70150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ts val="2600"/>
              </a:lnSpc>
            </a:pP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6699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Естественная вентиляция -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дефлекторами. </a:t>
            </a:r>
          </a:p>
        </p:txBody>
      </p:sp>
      <p:grpSp>
        <p:nvGrpSpPr>
          <p:cNvPr id="14" name="Группа 13"/>
          <p:cNvGrpSpPr/>
          <p:nvPr/>
        </p:nvGrpSpPr>
        <p:grpSpPr>
          <a:xfrm>
            <a:off x="1115616" y="2898695"/>
            <a:ext cx="2279110" cy="3482633"/>
            <a:chOff x="1275036" y="3042711"/>
            <a:chExt cx="2279110" cy="3482633"/>
          </a:xfrm>
        </p:grpSpPr>
        <p:sp>
          <p:nvSpPr>
            <p:cNvPr id="96" name="Прямоугольник 95"/>
            <p:cNvSpPr/>
            <p:nvPr/>
          </p:nvSpPr>
          <p:spPr>
            <a:xfrm>
              <a:off x="3217702" y="3967691"/>
              <a:ext cx="69373" cy="378539"/>
            </a:xfrm>
            <a:prstGeom prst="rect">
              <a:avLst/>
            </a:prstGeom>
            <a:pattFill prst="wdUpDiag">
              <a:fgClr>
                <a:srgbClr val="0000FF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3203848" y="5027807"/>
              <a:ext cx="90382" cy="516900"/>
            </a:xfrm>
            <a:prstGeom prst="rect">
              <a:avLst/>
            </a:prstGeom>
            <a:pattFill prst="wdDnDiag">
              <a:fgClr>
                <a:srgbClr val="0000FF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1536445" y="3986565"/>
              <a:ext cx="69373" cy="378539"/>
            </a:xfrm>
            <a:prstGeom prst="rect">
              <a:avLst/>
            </a:prstGeom>
            <a:pattFill prst="wdDnDiag">
              <a:fgClr>
                <a:srgbClr val="0000FF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1529290" y="5013176"/>
              <a:ext cx="90382" cy="516900"/>
            </a:xfrm>
            <a:prstGeom prst="rect">
              <a:avLst/>
            </a:prstGeom>
            <a:pattFill prst="wdUpDiag">
              <a:fgClr>
                <a:srgbClr val="0000FF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2258290" y="3158836"/>
              <a:ext cx="62474" cy="251591"/>
            </a:xfrm>
            <a:prstGeom prst="rect">
              <a:avLst/>
            </a:prstGeom>
            <a:pattFill prst="pct60">
              <a:fgClr>
                <a:srgbClr val="13DF03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2523748" y="3154822"/>
              <a:ext cx="62474" cy="251591"/>
            </a:xfrm>
            <a:prstGeom prst="rect">
              <a:avLst/>
            </a:prstGeom>
            <a:pattFill prst="pct60">
              <a:fgClr>
                <a:srgbClr val="13DF03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8" name="AutoShape 36"/>
            <p:cNvSpPr>
              <a:spLocks noChangeArrowheads="1"/>
            </p:cNvSpPr>
            <p:nvPr/>
          </p:nvSpPr>
          <p:spPr bwMode="auto">
            <a:xfrm>
              <a:off x="1275036" y="5178868"/>
              <a:ext cx="609600" cy="228600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19" name="AutoShape 37"/>
            <p:cNvSpPr>
              <a:spLocks noChangeArrowheads="1"/>
            </p:cNvSpPr>
            <p:nvPr/>
          </p:nvSpPr>
          <p:spPr bwMode="auto">
            <a:xfrm>
              <a:off x="2944546" y="5178868"/>
              <a:ext cx="609600" cy="228600"/>
            </a:xfrm>
            <a:prstGeom prst="leftArrow">
              <a:avLst>
                <a:gd name="adj1" fmla="val 50000"/>
                <a:gd name="adj2" fmla="val 66667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20" name="AutoShape 38"/>
            <p:cNvSpPr>
              <a:spLocks noChangeArrowheads="1"/>
            </p:cNvSpPr>
            <p:nvPr/>
          </p:nvSpPr>
          <p:spPr bwMode="auto">
            <a:xfrm>
              <a:off x="1903686" y="4407768"/>
              <a:ext cx="228600" cy="533400"/>
            </a:xfrm>
            <a:prstGeom prst="upArrow">
              <a:avLst>
                <a:gd name="adj1" fmla="val 50000"/>
                <a:gd name="adj2" fmla="val 58333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21" name="AutoShape 39"/>
            <p:cNvSpPr>
              <a:spLocks noChangeArrowheads="1"/>
            </p:cNvSpPr>
            <p:nvPr/>
          </p:nvSpPr>
          <p:spPr bwMode="auto">
            <a:xfrm>
              <a:off x="2648773" y="4407567"/>
              <a:ext cx="228600" cy="533400"/>
            </a:xfrm>
            <a:prstGeom prst="upArrow">
              <a:avLst>
                <a:gd name="adj1" fmla="val 50000"/>
                <a:gd name="adj2" fmla="val 58333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22" name="AutoShape 40"/>
            <p:cNvSpPr>
              <a:spLocks noChangeArrowheads="1"/>
            </p:cNvSpPr>
            <p:nvPr/>
          </p:nvSpPr>
          <p:spPr bwMode="auto">
            <a:xfrm>
              <a:off x="2868346" y="4036356"/>
              <a:ext cx="685800" cy="2286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223" name="AutoShape 41"/>
            <p:cNvSpPr>
              <a:spLocks noChangeArrowheads="1"/>
            </p:cNvSpPr>
            <p:nvPr/>
          </p:nvSpPr>
          <p:spPr bwMode="auto">
            <a:xfrm>
              <a:off x="1275036" y="4039373"/>
              <a:ext cx="685800" cy="228600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1385454" y="6230476"/>
              <a:ext cx="2043545" cy="294868"/>
            </a:xfrm>
            <a:prstGeom prst="rect">
              <a:avLst/>
            </a:prstGeom>
            <a:pattFill prst="horzBrick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Прямоугольник 78"/>
            <p:cNvSpPr/>
            <p:nvPr/>
          </p:nvSpPr>
          <p:spPr>
            <a:xfrm>
              <a:off x="1475656" y="5546949"/>
              <a:ext cx="176945" cy="662703"/>
            </a:xfrm>
            <a:prstGeom prst="rect">
              <a:avLst/>
            </a:prstGeom>
            <a:pattFill prst="horzBrick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 80"/>
            <p:cNvSpPr/>
            <p:nvPr/>
          </p:nvSpPr>
          <p:spPr>
            <a:xfrm>
              <a:off x="1482583" y="4365104"/>
              <a:ext cx="176945" cy="662703"/>
            </a:xfrm>
            <a:prstGeom prst="rect">
              <a:avLst/>
            </a:prstGeom>
            <a:pattFill prst="horzBrick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 81"/>
            <p:cNvSpPr/>
            <p:nvPr/>
          </p:nvSpPr>
          <p:spPr>
            <a:xfrm>
              <a:off x="3163992" y="4365104"/>
              <a:ext cx="176945" cy="662703"/>
            </a:xfrm>
            <a:prstGeom prst="rect">
              <a:avLst/>
            </a:prstGeom>
            <a:pattFill prst="horzBrick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Прямоугольник 82"/>
            <p:cNvSpPr/>
            <p:nvPr/>
          </p:nvSpPr>
          <p:spPr>
            <a:xfrm>
              <a:off x="3157065" y="5544707"/>
              <a:ext cx="176945" cy="662703"/>
            </a:xfrm>
            <a:prstGeom prst="rect">
              <a:avLst/>
            </a:prstGeom>
            <a:pattFill prst="horzBrick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513873" y="3706414"/>
              <a:ext cx="1795773" cy="66290"/>
            </a:xfrm>
            <a:prstGeom prst="rect">
              <a:avLst/>
            </a:prstGeom>
            <a:pattFill prst="weave">
              <a:fgClr>
                <a:srgbClr val="13DF03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Прямоугольник 85"/>
            <p:cNvSpPr/>
            <p:nvPr/>
          </p:nvSpPr>
          <p:spPr>
            <a:xfrm>
              <a:off x="3197436" y="3761482"/>
              <a:ext cx="103820" cy="200751"/>
            </a:xfrm>
            <a:prstGeom prst="rect">
              <a:avLst/>
            </a:prstGeom>
            <a:pattFill prst="horzBrick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Прямоугольник 86"/>
            <p:cNvSpPr/>
            <p:nvPr/>
          </p:nvSpPr>
          <p:spPr>
            <a:xfrm>
              <a:off x="1520106" y="3759863"/>
              <a:ext cx="103820" cy="200751"/>
            </a:xfrm>
            <a:prstGeom prst="rect">
              <a:avLst/>
            </a:prstGeom>
            <a:pattFill prst="horzBrick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Фигура, имеющая форму буквы L 8"/>
            <p:cNvSpPr/>
            <p:nvPr/>
          </p:nvSpPr>
          <p:spPr>
            <a:xfrm rot="7995113">
              <a:off x="2285791" y="3042616"/>
              <a:ext cx="283336" cy="283526"/>
            </a:xfrm>
            <a:prstGeom prst="corner">
              <a:avLst>
                <a:gd name="adj1" fmla="val 15516"/>
                <a:gd name="adj2" fmla="val 15980"/>
              </a:avLst>
            </a:prstGeom>
            <a:pattFill prst="pct25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Прямоугольник 88"/>
            <p:cNvSpPr/>
            <p:nvPr/>
          </p:nvSpPr>
          <p:spPr>
            <a:xfrm rot="1200000">
              <a:off x="2515220" y="3541505"/>
              <a:ext cx="987432" cy="45719"/>
            </a:xfrm>
            <a:prstGeom prst="rect">
              <a:avLst/>
            </a:prstGeom>
            <a:pattFill prst="zigZ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Прямоугольник 89"/>
            <p:cNvSpPr/>
            <p:nvPr/>
          </p:nvSpPr>
          <p:spPr>
            <a:xfrm rot="9540000">
              <a:off x="1309638" y="3549039"/>
              <a:ext cx="1001560" cy="45719"/>
            </a:xfrm>
            <a:prstGeom prst="rect">
              <a:avLst/>
            </a:prstGeom>
            <a:pattFill prst="zigZ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Выгнутая вниз стрелка 9"/>
            <p:cNvSpPr/>
            <p:nvPr/>
          </p:nvSpPr>
          <p:spPr>
            <a:xfrm rot="13778870">
              <a:off x="1947357" y="3350355"/>
              <a:ext cx="665863" cy="220712"/>
            </a:xfrm>
            <a:prstGeom prst="curvedUpArrow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1" name="Выгнутая вниз стрелка 90"/>
            <p:cNvSpPr/>
            <p:nvPr/>
          </p:nvSpPr>
          <p:spPr>
            <a:xfrm rot="18507233" flipV="1">
              <a:off x="2214479" y="3360254"/>
              <a:ext cx="640655" cy="215528"/>
            </a:xfrm>
            <a:prstGeom prst="curvedUpArrow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18" name="Скругленный прямоугольник 17"/>
          <p:cNvSpPr/>
          <p:nvPr/>
        </p:nvSpPr>
        <p:spPr>
          <a:xfrm>
            <a:off x="5292080" y="5343634"/>
            <a:ext cx="2518940" cy="3896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algn="ctr">
              <a:lnSpc>
                <a:spcPts val="2400"/>
              </a:lnSpc>
            </a:pP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</a:t>
            </a:r>
            <a:r>
              <a:rPr lang="ru-RU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- </a:t>
            </a:r>
            <a:r>
              <a:rPr lang="ru-RU" sz="16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РАБОТАЕТ НА ПРИТОК</a:t>
            </a:r>
            <a:r>
              <a:rPr lang="ru-RU" sz="16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;</a:t>
            </a:r>
            <a:r>
              <a:rPr lang="ru-RU" sz="1600" dirty="0" smtClean="0">
                <a:latin typeface="Arial Narrow" pitchFamily="34" charset="0"/>
              </a:rPr>
              <a:t> </a:t>
            </a:r>
            <a:endParaRPr lang="ru-RU" sz="1600" dirty="0">
              <a:latin typeface="Arial Narrow" pitchFamily="34" charset="0"/>
            </a:endParaRPr>
          </a:p>
        </p:txBody>
      </p:sp>
      <p:sp>
        <p:nvSpPr>
          <p:cNvPr id="97" name="Скругленный прямоугольник 96"/>
          <p:cNvSpPr/>
          <p:nvPr/>
        </p:nvSpPr>
        <p:spPr>
          <a:xfrm>
            <a:off x="5292080" y="5805264"/>
            <a:ext cx="252028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>
              <a:lnSpc>
                <a:spcPts val="1600"/>
              </a:lnSpc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Б</a:t>
            </a:r>
            <a:r>
              <a:rPr lang="ru-RU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16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ЭЖЕКЦИОННЫЙ, РАБОТАЕТ НА ВЫТЯЖКУ</a:t>
            </a:r>
            <a:r>
              <a:rPr lang="ru-RU" sz="16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sz="1600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4912862" y="3047754"/>
            <a:ext cx="3649863" cy="1935691"/>
            <a:chOff x="4624189" y="3047754"/>
            <a:chExt cx="3649863" cy="1935691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4624189" y="4717516"/>
              <a:ext cx="3148211" cy="189941"/>
            </a:xfrm>
            <a:prstGeom prst="rect">
              <a:avLst/>
            </a:prstGeom>
            <a:pattFill prst="weave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7" name="Группа 16"/>
            <p:cNvGrpSpPr/>
            <p:nvPr/>
          </p:nvGrpSpPr>
          <p:grpSpPr>
            <a:xfrm>
              <a:off x="4875214" y="3315686"/>
              <a:ext cx="3398838" cy="1667759"/>
              <a:chOff x="4875214" y="3315686"/>
              <a:chExt cx="3398838" cy="1667759"/>
            </a:xfrm>
          </p:grpSpPr>
          <p:grpSp>
            <p:nvGrpSpPr>
              <p:cNvPr id="16" name="Группа 15"/>
              <p:cNvGrpSpPr/>
              <p:nvPr/>
            </p:nvGrpSpPr>
            <p:grpSpPr>
              <a:xfrm>
                <a:off x="4875214" y="3315686"/>
                <a:ext cx="3398838" cy="1667759"/>
                <a:chOff x="4875214" y="3315686"/>
                <a:chExt cx="3398838" cy="1667759"/>
              </a:xfrm>
            </p:grpSpPr>
            <p:grpSp>
              <p:nvGrpSpPr>
                <p:cNvPr id="3" name="Group 86"/>
                <p:cNvGrpSpPr>
                  <a:grpSpLocks/>
                </p:cNvGrpSpPr>
                <p:nvPr/>
              </p:nvGrpSpPr>
              <p:grpSpPr bwMode="auto">
                <a:xfrm>
                  <a:off x="4875214" y="3315686"/>
                  <a:ext cx="3398838" cy="1608860"/>
                  <a:chOff x="3215" y="2251"/>
                  <a:chExt cx="2141" cy="917"/>
                </a:xfrm>
              </p:grpSpPr>
              <p:sp>
                <p:nvSpPr>
                  <p:cNvPr id="255" name="Line 7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58" y="2593"/>
                    <a:ext cx="0" cy="199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8" name="Arc 50"/>
                  <p:cNvSpPr>
                    <a:spLocks/>
                  </p:cNvSpPr>
                  <p:nvPr/>
                </p:nvSpPr>
                <p:spPr bwMode="auto">
                  <a:xfrm rot="10568834" flipV="1">
                    <a:off x="3215" y="2441"/>
                    <a:ext cx="599" cy="704"/>
                  </a:xfrm>
                  <a:custGeom>
                    <a:avLst/>
                    <a:gdLst>
                      <a:gd name="G0" fmla="+- 0 0 0"/>
                      <a:gd name="G1" fmla="+- 21241 0 0"/>
                      <a:gd name="G2" fmla="+- 21600 0 0"/>
                      <a:gd name="T0" fmla="*/ 3920 w 21600"/>
                      <a:gd name="T1" fmla="*/ 0 h 26229"/>
                      <a:gd name="T2" fmla="*/ 21016 w 21600"/>
                      <a:gd name="T3" fmla="*/ 26229 h 26229"/>
                      <a:gd name="T4" fmla="*/ 0 w 21600"/>
                      <a:gd name="T5" fmla="*/ 21241 h 262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6229" fill="none" extrusionOk="0">
                        <a:moveTo>
                          <a:pt x="3920" y="-1"/>
                        </a:moveTo>
                        <a:cubicBezTo>
                          <a:pt x="14164" y="1890"/>
                          <a:pt x="21600" y="10823"/>
                          <a:pt x="21600" y="21241"/>
                        </a:cubicBezTo>
                        <a:cubicBezTo>
                          <a:pt x="21600" y="22920"/>
                          <a:pt x="21404" y="24594"/>
                          <a:pt x="21016" y="26229"/>
                        </a:cubicBezTo>
                      </a:path>
                      <a:path w="21600" h="26229" stroke="0" extrusionOk="0">
                        <a:moveTo>
                          <a:pt x="3920" y="-1"/>
                        </a:moveTo>
                        <a:cubicBezTo>
                          <a:pt x="14164" y="1890"/>
                          <a:pt x="21600" y="10823"/>
                          <a:pt x="21600" y="21241"/>
                        </a:cubicBezTo>
                        <a:cubicBezTo>
                          <a:pt x="21600" y="22920"/>
                          <a:pt x="21404" y="24594"/>
                          <a:pt x="21016" y="26229"/>
                        </a:cubicBezTo>
                        <a:lnTo>
                          <a:pt x="0" y="21241"/>
                        </a:lnTo>
                        <a:close/>
                      </a:path>
                    </a:pathLst>
                  </a:cu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9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614" y="2448"/>
                    <a:ext cx="0" cy="346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668" y="2418"/>
                    <a:ext cx="3" cy="376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1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567" y="2932"/>
                    <a:ext cx="0" cy="236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2" name="Freeform 56"/>
                  <p:cNvSpPr>
                    <a:spLocks/>
                  </p:cNvSpPr>
                  <p:nvPr/>
                </p:nvSpPr>
                <p:spPr bwMode="auto">
                  <a:xfrm>
                    <a:off x="3561" y="2794"/>
                    <a:ext cx="124" cy="138"/>
                  </a:xfrm>
                  <a:custGeom>
                    <a:avLst/>
                    <a:gdLst/>
                    <a:ahLst/>
                    <a:cxnLst>
                      <a:cxn ang="0">
                        <a:pos x="167" y="0"/>
                      </a:cxn>
                      <a:cxn ang="0">
                        <a:pos x="69" y="16"/>
                      </a:cxn>
                      <a:cxn ang="0">
                        <a:pos x="4" y="194"/>
                      </a:cxn>
                    </a:cxnLst>
                    <a:rect l="0" t="0" r="r" b="b"/>
                    <a:pathLst>
                      <a:path w="167" h="194">
                        <a:moveTo>
                          <a:pt x="167" y="0"/>
                        </a:moveTo>
                        <a:cubicBezTo>
                          <a:pt x="134" y="5"/>
                          <a:pt x="99" y="3"/>
                          <a:pt x="69" y="16"/>
                        </a:cubicBezTo>
                        <a:cubicBezTo>
                          <a:pt x="0" y="47"/>
                          <a:pt x="4" y="133"/>
                          <a:pt x="4" y="194"/>
                        </a:cubicBezTo>
                      </a:path>
                    </a:pathLst>
                  </a:custGeom>
                  <a:noFill/>
                  <a:ln w="508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4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448"/>
                    <a:ext cx="490" cy="135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5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437"/>
                    <a:ext cx="0" cy="313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6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784"/>
                    <a:ext cx="0" cy="384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7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14" y="2583"/>
                    <a:ext cx="138" cy="71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8" name="Line 6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721" y="2741"/>
                    <a:ext cx="137" cy="62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9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880"/>
                    <a:ext cx="0" cy="288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0" name="Line 6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16" y="2448"/>
                    <a:ext cx="0" cy="336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3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66" y="2251"/>
                    <a:ext cx="790" cy="14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36000" tIns="36000" rIns="36000" bIns="3600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ru-RU" sz="1200" b="1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rPr>
                      <a:t>СКОРОСТЬ ВЕТРА</a:t>
                    </a:r>
                    <a:endParaRPr lang="ru-RU" sz="1200" b="1" dirty="0">
                      <a:solidFill>
                        <a:prstClr val="black"/>
                      </a:solidFill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74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736"/>
                    <a:ext cx="144" cy="150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1" name="AutoShape 80"/>
                <p:cNvSpPr>
                  <a:spLocks noChangeArrowheads="1"/>
                </p:cNvSpPr>
                <p:nvPr/>
              </p:nvSpPr>
              <p:spPr bwMode="auto">
                <a:xfrm>
                  <a:off x="5714999" y="3913959"/>
                  <a:ext cx="584551" cy="210537"/>
                </a:xfrm>
                <a:prstGeom prst="leftArrow">
                  <a:avLst>
                    <a:gd name="adj1" fmla="val 50000"/>
                    <a:gd name="adj2" fmla="val 50000"/>
                  </a:avLst>
                </a:prstGeom>
                <a:solidFill>
                  <a:srgbClr val="00B0F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2" name="AutoShape 81"/>
                <p:cNvSpPr>
                  <a:spLocks noChangeArrowheads="1"/>
                </p:cNvSpPr>
                <p:nvPr/>
              </p:nvSpPr>
              <p:spPr bwMode="auto">
                <a:xfrm>
                  <a:off x="7543800" y="3998175"/>
                  <a:ext cx="650778" cy="222914"/>
                </a:xfrm>
                <a:prstGeom prst="leftArrow">
                  <a:avLst>
                    <a:gd name="adj1" fmla="val 50000"/>
                    <a:gd name="adj2" fmla="val 50000"/>
                  </a:avLst>
                </a:prstGeom>
                <a:solidFill>
                  <a:srgbClr val="00B0F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3" name="AutoShape 82"/>
                <p:cNvSpPr>
                  <a:spLocks noChangeArrowheads="1"/>
                </p:cNvSpPr>
                <p:nvPr/>
              </p:nvSpPr>
              <p:spPr bwMode="auto">
                <a:xfrm>
                  <a:off x="5075415" y="4284160"/>
                  <a:ext cx="216665" cy="699285"/>
                </a:xfrm>
                <a:prstGeom prst="downArrow">
                  <a:avLst>
                    <a:gd name="adj1" fmla="val 50000"/>
                    <a:gd name="adj2" fmla="val 75000"/>
                  </a:avLst>
                </a:prstGeom>
                <a:solidFill>
                  <a:srgbClr val="00B0F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4" name="AutoShape 83"/>
                <p:cNvSpPr>
                  <a:spLocks noChangeArrowheads="1"/>
                </p:cNvSpPr>
                <p:nvPr/>
              </p:nvSpPr>
              <p:spPr bwMode="auto">
                <a:xfrm>
                  <a:off x="7063534" y="4250820"/>
                  <a:ext cx="218728" cy="732625"/>
                </a:xfrm>
                <a:prstGeom prst="upArrow">
                  <a:avLst>
                    <a:gd name="adj1" fmla="val 50000"/>
                    <a:gd name="adj2" fmla="val 75000"/>
                  </a:avLst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5" name="Стрелка влево 14"/>
              <p:cNvSpPr/>
              <p:nvPr/>
            </p:nvSpPr>
            <p:spPr>
              <a:xfrm>
                <a:off x="7091639" y="3526410"/>
                <a:ext cx="1102939" cy="148124"/>
              </a:xfrm>
              <a:prstGeom prst="leftArrow">
                <a:avLst>
                  <a:gd name="adj1" fmla="val 50000"/>
                  <a:gd name="adj2" fmla="val 85715"/>
                </a:avLst>
              </a:prstGeom>
              <a:solidFill>
                <a:srgbClr val="00B0F0">
                  <a:alpha val="5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98" name="Скругленный прямоугольник 97"/>
            <p:cNvSpPr/>
            <p:nvPr/>
          </p:nvSpPr>
          <p:spPr>
            <a:xfrm>
              <a:off x="5033965" y="3053121"/>
              <a:ext cx="404811" cy="35379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1"/>
            <a:lstStyle/>
            <a:p>
              <a:pPr lvl="0" algn="ctr">
                <a:lnSpc>
                  <a:spcPts val="2600"/>
                </a:lnSpc>
              </a:pPr>
              <a:r>
                <a:rPr lang="ru-RU" sz="2400" b="1" dirty="0" smtClean="0">
                  <a:solidFill>
                    <a:prstClr val="black"/>
                  </a:solidFill>
                  <a:latin typeface="Arial Narrow" pitchFamily="34" charset="0"/>
                  <a:cs typeface="Arial" pitchFamily="34" charset="0"/>
                </a:rPr>
                <a:t>А</a:t>
              </a:r>
              <a:endParaRPr lang="ru-RU" dirty="0"/>
            </a:p>
          </p:txBody>
        </p:sp>
        <p:sp>
          <p:nvSpPr>
            <p:cNvPr id="99" name="Скругленный прямоугольник 98"/>
            <p:cNvSpPr/>
            <p:nvPr/>
          </p:nvSpPr>
          <p:spPr>
            <a:xfrm>
              <a:off x="6660927" y="3047754"/>
              <a:ext cx="359345" cy="35662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lvl="0" algn="ctr">
                <a:lnSpc>
                  <a:spcPts val="2600"/>
                </a:lnSpc>
              </a:pPr>
              <a:r>
                <a:rPr lang="ru-RU" sz="2400" b="1" dirty="0" smtClean="0">
                  <a:solidFill>
                    <a:prstClr val="black"/>
                  </a:solidFill>
                  <a:latin typeface="Arial Narrow" pitchFamily="34" charset="0"/>
                  <a:cs typeface="Arial" pitchFamily="34" charset="0"/>
                </a:rPr>
                <a:t>Б</a:t>
              </a:r>
              <a:endParaRPr lang="ru-RU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4538132" y="2051365"/>
            <a:ext cx="72008" cy="4329964"/>
          </a:xfrm>
          <a:prstGeom prst="rect">
            <a:avLst/>
          </a:prstGeom>
          <a:pattFill prst="weave">
            <a:fgClr>
              <a:srgbClr val="00B0F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0" name="Группа 69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71" name="Прямоугольник 70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72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prstClr val="white"/>
                </a:solidFill>
              </a:rPr>
              <a:pPr/>
              <a:t>32</a:t>
            </a:fld>
            <a:endParaRPr lang="ru-RU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83127" y="428604"/>
            <a:ext cx="8521322" cy="1169551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/>
          <a:p>
            <a:pPr indent="468000">
              <a:lnSpc>
                <a:spcPts val="28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При искусственной вентиляции 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воздух подаётся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осевыми 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или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центробежными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 (радиальными) вентиляторами.   Вентилятор характеризуется:</a:t>
            </a:r>
            <a:endParaRPr lang="ru-RU" sz="2400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555776" y="10274"/>
            <a:ext cx="4032448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5.2  ИСКУССТВЕННАЯ ВЕНТИЛЯЦИЯ.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5706" y="5445224"/>
            <a:ext cx="8538742" cy="126876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indent="457200" algn="just">
              <a:lnSpc>
                <a:spcPts val="3200"/>
              </a:lnSpc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Осевые вентиляторы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применяют, когда требуется получить значительную производительность</a:t>
            </a: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  <a:cs typeface="Arial" pitchFamily="34" charset="0"/>
              </a:rPr>
              <a:t>,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а центробежные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99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- для обеспечения высокого давления.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220073" y="3803904"/>
            <a:ext cx="2664295" cy="633208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 = 3600∙F∙V</a:t>
            </a:r>
            <a:r>
              <a:rPr lang="en-US" sz="2400" b="1" dirty="0" smtClean="0">
                <a:latin typeface="Arial Narrow" pitchFamily="34" charset="0"/>
              </a:rPr>
              <a:t>,</a:t>
            </a:r>
            <a:endParaRPr lang="ru-RU" sz="3200" b="1" dirty="0">
              <a:latin typeface="Arial Narrow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123728" y="1552068"/>
            <a:ext cx="6128794" cy="4367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>
              <a:lnSpc>
                <a:spcPts val="2400"/>
              </a:lnSpc>
            </a:pPr>
            <a:r>
              <a:rPr lang="en-US" dirty="0" smtClean="0"/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ПРОИЗВОДИТЕЛЬНОСТЬЮ (ПОДАЧЕЙ) </a:t>
            </a: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, м</a:t>
            </a:r>
            <a:r>
              <a:rPr lang="ru-RU" sz="2200" b="1" baseline="400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3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/ч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r>
              <a:rPr lang="en-US" sz="2200" dirty="0" smtClean="0">
                <a:latin typeface="Arial Narrow" pitchFamily="34" charset="0"/>
              </a:rPr>
              <a:t> 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2123728" y="2061517"/>
            <a:ext cx="6128794" cy="436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>
              <a:lnSpc>
                <a:spcPts val="24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99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РАЗВИВАЕМЫМ ДАВЛЕНИЕМ  </a:t>
            </a: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, Па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r>
              <a:rPr lang="en-US" sz="2200" dirty="0" smtClean="0">
                <a:latin typeface="Arial Narrow" pitchFamily="34" charset="0"/>
              </a:rPr>
              <a:t> 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2123728" y="2561946"/>
            <a:ext cx="6128794" cy="4367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/>
            <a:r>
              <a:rPr lang="en-US" dirty="0" smtClean="0"/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ЭЛЕКТРИЧЕСКОЙ МОЩНОСТЬЮ </a:t>
            </a:r>
            <a:r>
              <a:rPr lang="en-US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, кВт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</a:rPr>
              <a:t>.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2123728" y="3066638"/>
            <a:ext cx="6120680" cy="5063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>
              <a:lnSpc>
                <a:spcPts val="3200"/>
              </a:lnSpc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КОЭФФИЦИЕНТОМ ПОЛЕЗНОГО ДЕЙСТВИЯ </a:t>
            </a:r>
            <a:r>
              <a:rPr lang="el-GR" sz="3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η</a:t>
            </a:r>
            <a:endParaRPr lang="ru-RU" sz="36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8" name="Прямоугольник 17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20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33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03920" y="3808377"/>
            <a:ext cx="4528120" cy="62873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 algn="ctr">
              <a:lnSpc>
                <a:spcPts val="22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Производительность вентилятора определяется: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115616" y="4509121"/>
            <a:ext cx="6408712" cy="720079"/>
          </a:xfrm>
          <a:prstGeom prst="roundRect">
            <a:avLst>
              <a:gd name="adj" fmla="val 19460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144000" rIns="36000" bIns="0" rtlCol="0" anchor="ctr" anchorCtr="0"/>
          <a:lstStyle/>
          <a:p>
            <a:pPr lvl="0">
              <a:lnSpc>
                <a:spcPts val="1200"/>
              </a:lnSpc>
              <a:spcBef>
                <a:spcPct val="50000"/>
              </a:spcBef>
            </a:pP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где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 </a:t>
            </a:r>
            <a:r>
              <a:rPr lang="en-US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площадь сечения вентиляционного патрубка,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м</a:t>
            </a:r>
            <a:r>
              <a:rPr lang="ru-RU" sz="2400" b="1" baseline="400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2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;</a:t>
            </a:r>
          </a:p>
          <a:p>
            <a:pPr lvl="0">
              <a:lnSpc>
                <a:spcPts val="1200"/>
              </a:lnSpc>
              <a:spcBef>
                <a:spcPct val="50000"/>
              </a:spcBef>
            </a:pPr>
            <a:r>
              <a:rPr lang="en-US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sz="24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скорость движения воздуха,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м/с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.</a:t>
            </a:r>
            <a:endParaRPr lang="ru-RU" sz="24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00FF00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67" name="Рисунок 75" descr="Вентиляторы осевы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2" y="3356992"/>
            <a:ext cx="1419640" cy="168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72" name="Рисунок 80" descr="Картинка 183 из 518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758" y="422534"/>
            <a:ext cx="1621614" cy="149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76" name="Рисунок 84" descr="Картинка 288 из 518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72350"/>
            <a:ext cx="1224136" cy="142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78" name="Рисунок 86" descr="Картинка 316 из 518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648" y="1971380"/>
            <a:ext cx="212183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80" name="Рисунок 88" descr="Картинка 330 из 518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484" y="3645024"/>
            <a:ext cx="112710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82" name="Рисунок 90" descr="Картинка 445 из 496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27" y="2187656"/>
            <a:ext cx="1079385" cy="116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88" name="Рисунок 96" descr="Картинка 286 из 518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14723"/>
            <a:ext cx="2108173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90" name="Рисунок 98" descr="Картинка 261 из 518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200" y="2132856"/>
            <a:ext cx="1440160" cy="118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94" name="Рисунок 102" descr="Картинка 252 из 518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0762"/>
            <a:ext cx="23812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96" name="Рисунок 104" descr="Картинка 69 из 518">
            <a:hlinkClick r:id="rId20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051364"/>
            <a:ext cx="2407655" cy="269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Скругленный прямоугольник 25"/>
          <p:cNvSpPr/>
          <p:nvPr/>
        </p:nvSpPr>
        <p:spPr>
          <a:xfrm>
            <a:off x="395536" y="4994237"/>
            <a:ext cx="3507872" cy="5038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algn="ctr"/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ОСЕВЫЕ ВЕНТИЛЯТОРЫ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067944" y="4979038"/>
            <a:ext cx="4525813" cy="519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algn="ctr">
              <a:lnSpc>
                <a:spcPts val="2400"/>
              </a:lnSpc>
            </a:pP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ЦЕНТРОБЕЖНЫЕ ВЕНТИЛЯТОРЫ 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958897" y="5589430"/>
            <a:ext cx="2532983" cy="5038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algn="just">
              <a:lnSpc>
                <a:spcPts val="18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корпус;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2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- крылатка;</a:t>
            </a:r>
            <a:br>
              <a:rPr lang="ru-RU" sz="20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</a:b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3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- электродвигатель.</a:t>
            </a:r>
            <a:endParaRPr lang="ru-RU" sz="2000" dirty="0">
              <a:latin typeface="Arial Narrow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4654700" y="5589430"/>
            <a:ext cx="3445692" cy="5038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>
              <a:lnSpc>
                <a:spcPts val="18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электродвигатель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; 2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– кожух;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3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крылатка;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4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– станина</a:t>
            </a: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sz="22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55776" y="10274"/>
            <a:ext cx="4032448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5.2  ИСКУССТВЕННАЯ ВЕНТИЛЯЦИЯ.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23" name="Прямоугольник 22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25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96000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34</a:t>
            </a:fld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Скругленный прямоугольник 66"/>
          <p:cNvSpPr/>
          <p:nvPr/>
        </p:nvSpPr>
        <p:spPr>
          <a:xfrm>
            <a:off x="1585868" y="10274"/>
            <a:ext cx="5948734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prstClr val="white"/>
                </a:solidFill>
                <a:latin typeface="Arial Narrow" pitchFamily="34" charset="0"/>
              </a:rPr>
              <a:t>5.3  СИСТЕМА КОНДИЦИОНИРОВАНИЯ ВОЗДУХА (СКВ).</a:t>
            </a:r>
            <a:endParaRPr lang="ru-RU" sz="2000" b="1" dirty="0">
              <a:solidFill>
                <a:prstClr val="white"/>
              </a:solidFill>
              <a:latin typeface="Arial Narrow" pitchFamily="34" charset="0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611560" y="1988840"/>
            <a:ext cx="7052144" cy="2114054"/>
            <a:chOff x="760216" y="3429000"/>
            <a:chExt cx="7052144" cy="2114054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760216" y="4221088"/>
              <a:ext cx="7052144" cy="1321966"/>
              <a:chOff x="760216" y="4221088"/>
              <a:chExt cx="7052144" cy="1321966"/>
            </a:xfrm>
          </p:grpSpPr>
          <p:sp>
            <p:nvSpPr>
              <p:cNvPr id="84" name="Rectangle 28"/>
              <p:cNvSpPr>
                <a:spLocks noChangeArrowheads="1"/>
              </p:cNvSpPr>
              <p:nvPr/>
            </p:nvSpPr>
            <p:spPr bwMode="auto">
              <a:xfrm>
                <a:off x="3433266" y="4293096"/>
                <a:ext cx="274638" cy="1162050"/>
              </a:xfrm>
              <a:prstGeom prst="rect">
                <a:avLst/>
              </a:prstGeom>
              <a:pattFill prst="zigZag">
                <a:fgClr>
                  <a:schemeClr val="bg1"/>
                </a:fgClr>
                <a:bgClr>
                  <a:srgbClr val="00B0F0"/>
                </a:bgClr>
              </a:pattFill>
              <a:ln w="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Rectangle 28"/>
              <p:cNvSpPr>
                <a:spLocks noChangeArrowheads="1"/>
              </p:cNvSpPr>
              <p:nvPr/>
            </p:nvSpPr>
            <p:spPr bwMode="auto">
              <a:xfrm>
                <a:off x="5521498" y="4295776"/>
                <a:ext cx="274638" cy="1162050"/>
              </a:xfrm>
              <a:prstGeom prst="rect">
                <a:avLst/>
              </a:prstGeom>
              <a:pattFill prst="lgConfetti">
                <a:fgClr>
                  <a:schemeClr val="tx1"/>
                </a:fgClr>
                <a:bgClr>
                  <a:srgbClr val="FFFF00"/>
                </a:bgClr>
              </a:pattFill>
              <a:ln w="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Фигура, имеющая форму буквы L 8"/>
              <p:cNvSpPr/>
              <p:nvPr/>
            </p:nvSpPr>
            <p:spPr>
              <a:xfrm rot="16200000">
                <a:off x="4494735" y="3901703"/>
                <a:ext cx="449808" cy="2832893"/>
              </a:xfrm>
              <a:prstGeom prst="corner">
                <a:avLst>
                  <a:gd name="adj1" fmla="val 17429"/>
                  <a:gd name="adj2" fmla="val 16353"/>
                </a:avLst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7" name="Фигура, имеющая форму буквы L 76"/>
              <p:cNvSpPr/>
              <p:nvPr/>
            </p:nvSpPr>
            <p:spPr>
              <a:xfrm rot="10800000">
                <a:off x="3304860" y="4221088"/>
                <a:ext cx="2819400" cy="398165"/>
              </a:xfrm>
              <a:prstGeom prst="corner">
                <a:avLst>
                  <a:gd name="adj1" fmla="val 18584"/>
                  <a:gd name="adj2" fmla="val 19605"/>
                </a:avLst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Двойная волна 11"/>
              <p:cNvSpPr/>
              <p:nvPr/>
            </p:nvSpPr>
            <p:spPr>
              <a:xfrm rot="5400000">
                <a:off x="4542203" y="4760220"/>
                <a:ext cx="1151494" cy="227803"/>
              </a:xfrm>
              <a:prstGeom prst="doubleWave">
                <a:avLst/>
              </a:prstGeom>
              <a:pattFill prst="sphere">
                <a:fgClr>
                  <a:srgbClr val="FF0000"/>
                </a:fgClr>
                <a:bgClr>
                  <a:schemeClr val="bg1"/>
                </a:bgClr>
              </a:pattFill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8" name="Выноска со стрелкой влево 87"/>
              <p:cNvSpPr/>
              <p:nvPr/>
            </p:nvSpPr>
            <p:spPr>
              <a:xfrm>
                <a:off x="5854703" y="4606262"/>
                <a:ext cx="1957657" cy="520450"/>
              </a:xfrm>
              <a:prstGeom prst="leftArrowCallout">
                <a:avLst>
                  <a:gd name="adj1" fmla="val 26685"/>
                  <a:gd name="adj2" fmla="val 25508"/>
                  <a:gd name="adj3" fmla="val 47655"/>
                  <a:gd name="adj4" fmla="val 55758"/>
                </a:avLst>
              </a:prstGeom>
              <a:pattFill prst="smConfetti">
                <a:fgClr>
                  <a:srgbClr val="002060"/>
                </a:fgClr>
                <a:bgClr>
                  <a:srgbClr val="04D6EC"/>
                </a:bgClr>
              </a:pattFill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1"/>
              <a:lstStyle/>
              <a:p>
                <a:pPr algn="ctr">
                  <a:lnSpc>
                    <a:spcPts val="1800"/>
                  </a:lnSpc>
                </a:pPr>
                <a:r>
                  <a:rPr lang="ru-RU" sz="160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Arial Narrow" pitchFamily="34" charset="0"/>
                    <a:cs typeface="Arial" pitchFamily="34" charset="0"/>
                  </a:rPr>
                  <a:t>НАРУЖНЫЙ</a:t>
                </a:r>
              </a:p>
              <a:p>
                <a:pPr algn="ctr">
                  <a:lnSpc>
                    <a:spcPts val="1800"/>
                  </a:lnSpc>
                </a:pPr>
                <a:r>
                  <a:rPr lang="ru-RU" sz="160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Arial Narrow" pitchFamily="34" charset="0"/>
                    <a:cs typeface="Arial" pitchFamily="34" charset="0"/>
                  </a:rPr>
                  <a:t> </a:t>
                </a:r>
                <a:r>
                  <a:rPr lang="ru-RU" sz="16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Arial Narrow" pitchFamily="34" charset="0"/>
                    <a:cs typeface="Arial" pitchFamily="34" charset="0"/>
                  </a:rPr>
                  <a:t>ВОЗДУХ</a:t>
                </a:r>
                <a:endParaRPr lang="ru-RU" sz="16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89" name="Двойная волна 88"/>
              <p:cNvSpPr/>
              <p:nvPr/>
            </p:nvSpPr>
            <p:spPr>
              <a:xfrm rot="5400000">
                <a:off x="3566015" y="4798646"/>
                <a:ext cx="1151494" cy="140395"/>
              </a:xfrm>
              <a:prstGeom prst="doubleWave">
                <a:avLst/>
              </a:prstGeom>
              <a:pattFill prst="sphere">
                <a:fgClr>
                  <a:srgbClr val="FF0000"/>
                </a:fgClr>
                <a:bgClr>
                  <a:schemeClr val="bg1"/>
                </a:bgClr>
              </a:pattFill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0" name="Двойная волна 89"/>
              <p:cNvSpPr/>
              <p:nvPr/>
            </p:nvSpPr>
            <p:spPr>
              <a:xfrm rot="5400000">
                <a:off x="4068884" y="4780902"/>
                <a:ext cx="1151494" cy="227803"/>
              </a:xfrm>
              <a:prstGeom prst="doubleWave">
                <a:avLst/>
              </a:prstGeom>
              <a:pattFill prst="sphere">
                <a:fgClr>
                  <a:srgbClr val="0000FF"/>
                </a:fgClr>
                <a:bgClr>
                  <a:schemeClr val="bg1"/>
                </a:bgClr>
              </a:pattFill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2" name="Freeform 59"/>
              <p:cNvSpPr>
                <a:spLocks/>
              </p:cNvSpPr>
              <p:nvPr/>
            </p:nvSpPr>
            <p:spPr bwMode="auto">
              <a:xfrm>
                <a:off x="4788024" y="4941168"/>
                <a:ext cx="684213" cy="234950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111" y="37"/>
                  </a:cxn>
                  <a:cxn ang="0">
                    <a:pos x="431" y="37"/>
                  </a:cxn>
                  <a:cxn ang="0">
                    <a:pos x="431" y="111"/>
                  </a:cxn>
                  <a:cxn ang="0">
                    <a:pos x="111" y="111"/>
                  </a:cxn>
                  <a:cxn ang="0">
                    <a:pos x="111" y="148"/>
                  </a:cxn>
                  <a:cxn ang="0">
                    <a:pos x="0" y="74"/>
                  </a:cxn>
                  <a:cxn ang="0">
                    <a:pos x="111" y="0"/>
                  </a:cxn>
                </a:cxnLst>
                <a:rect l="0" t="0" r="r" b="b"/>
                <a:pathLst>
                  <a:path w="431" h="148">
                    <a:moveTo>
                      <a:pt x="111" y="0"/>
                    </a:moveTo>
                    <a:lnTo>
                      <a:pt x="111" y="37"/>
                    </a:lnTo>
                    <a:lnTo>
                      <a:pt x="431" y="37"/>
                    </a:lnTo>
                    <a:lnTo>
                      <a:pt x="431" y="111"/>
                    </a:lnTo>
                    <a:lnTo>
                      <a:pt x="111" y="111"/>
                    </a:lnTo>
                    <a:lnTo>
                      <a:pt x="111" y="148"/>
                    </a:lnTo>
                    <a:lnTo>
                      <a:pt x="0" y="74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60"/>
              <p:cNvSpPr>
                <a:spLocks/>
              </p:cNvSpPr>
              <p:nvPr/>
            </p:nvSpPr>
            <p:spPr bwMode="auto">
              <a:xfrm>
                <a:off x="4191584" y="4922242"/>
                <a:ext cx="339664" cy="253876"/>
              </a:xfrm>
              <a:custGeom>
                <a:avLst/>
                <a:gdLst/>
                <a:ahLst/>
                <a:cxnLst>
                  <a:cxn ang="0">
                    <a:pos x="74" y="0"/>
                  </a:cxn>
                  <a:cxn ang="0">
                    <a:pos x="74" y="37"/>
                  </a:cxn>
                  <a:cxn ang="0">
                    <a:pos x="284" y="37"/>
                  </a:cxn>
                  <a:cxn ang="0">
                    <a:pos x="284" y="111"/>
                  </a:cxn>
                  <a:cxn ang="0">
                    <a:pos x="74" y="111"/>
                  </a:cxn>
                  <a:cxn ang="0">
                    <a:pos x="74" y="148"/>
                  </a:cxn>
                  <a:cxn ang="0">
                    <a:pos x="0" y="74"/>
                  </a:cxn>
                  <a:cxn ang="0">
                    <a:pos x="74" y="0"/>
                  </a:cxn>
                </a:cxnLst>
                <a:rect l="0" t="0" r="r" b="b"/>
                <a:pathLst>
                  <a:path w="284" h="148">
                    <a:moveTo>
                      <a:pt x="74" y="0"/>
                    </a:moveTo>
                    <a:lnTo>
                      <a:pt x="74" y="37"/>
                    </a:lnTo>
                    <a:lnTo>
                      <a:pt x="284" y="37"/>
                    </a:lnTo>
                    <a:lnTo>
                      <a:pt x="284" y="111"/>
                    </a:lnTo>
                    <a:lnTo>
                      <a:pt x="74" y="111"/>
                    </a:lnTo>
                    <a:lnTo>
                      <a:pt x="74" y="148"/>
                    </a:lnTo>
                    <a:lnTo>
                      <a:pt x="0" y="74"/>
                    </a:lnTo>
                    <a:lnTo>
                      <a:pt x="74" y="0"/>
                    </a:lnTo>
                    <a:close/>
                  </a:path>
                </a:pathLst>
              </a:custGeom>
              <a:pattFill prst="sphere">
                <a:fgClr>
                  <a:srgbClr val="0000FF"/>
                </a:fgClr>
                <a:bgClr>
                  <a:schemeClr val="bg1"/>
                </a:bgClr>
              </a:patt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64"/>
              <p:cNvSpPr>
                <a:spLocks/>
              </p:cNvSpPr>
              <p:nvPr/>
            </p:nvSpPr>
            <p:spPr bwMode="auto">
              <a:xfrm>
                <a:off x="3707904" y="4562202"/>
                <a:ext cx="469900" cy="234950"/>
              </a:xfrm>
              <a:custGeom>
                <a:avLst/>
                <a:gdLst/>
                <a:ahLst/>
                <a:cxnLst>
                  <a:cxn ang="0">
                    <a:pos x="74" y="0"/>
                  </a:cxn>
                  <a:cxn ang="0">
                    <a:pos x="74" y="37"/>
                  </a:cxn>
                  <a:cxn ang="0">
                    <a:pos x="296" y="37"/>
                  </a:cxn>
                  <a:cxn ang="0">
                    <a:pos x="296" y="111"/>
                  </a:cxn>
                  <a:cxn ang="0">
                    <a:pos x="74" y="111"/>
                  </a:cxn>
                  <a:cxn ang="0">
                    <a:pos x="74" y="148"/>
                  </a:cxn>
                  <a:cxn ang="0">
                    <a:pos x="0" y="74"/>
                  </a:cxn>
                  <a:cxn ang="0">
                    <a:pos x="74" y="0"/>
                  </a:cxn>
                </a:cxnLst>
                <a:rect l="0" t="0" r="r" b="b"/>
                <a:pathLst>
                  <a:path w="296" h="148">
                    <a:moveTo>
                      <a:pt x="74" y="0"/>
                    </a:moveTo>
                    <a:lnTo>
                      <a:pt x="74" y="37"/>
                    </a:lnTo>
                    <a:lnTo>
                      <a:pt x="296" y="37"/>
                    </a:lnTo>
                    <a:lnTo>
                      <a:pt x="296" y="111"/>
                    </a:lnTo>
                    <a:lnTo>
                      <a:pt x="74" y="111"/>
                    </a:lnTo>
                    <a:lnTo>
                      <a:pt x="74" y="148"/>
                    </a:lnTo>
                    <a:lnTo>
                      <a:pt x="0" y="74"/>
                    </a:lnTo>
                    <a:lnTo>
                      <a:pt x="74" y="0"/>
                    </a:lnTo>
                    <a:close/>
                  </a:path>
                </a:pathLst>
              </a:custGeom>
              <a:pattFill prst="sphere">
                <a:fgClr>
                  <a:srgbClr val="FF0000"/>
                </a:fgClr>
                <a:bgClr>
                  <a:schemeClr val="bg1"/>
                </a:bgClr>
              </a:patt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Прямоугольник 13"/>
              <p:cNvSpPr/>
              <p:nvPr/>
            </p:nvSpPr>
            <p:spPr>
              <a:xfrm>
                <a:off x="3307968" y="4296906"/>
                <a:ext cx="60072" cy="117364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Стрелка влево 14"/>
              <p:cNvSpPr/>
              <p:nvPr/>
            </p:nvSpPr>
            <p:spPr>
              <a:xfrm>
                <a:off x="5149850" y="4581128"/>
                <a:ext cx="430215" cy="234950"/>
              </a:xfrm>
              <a:prstGeom prst="leftArrow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8" name="Стрелка влево 97"/>
              <p:cNvSpPr/>
              <p:nvPr/>
            </p:nvSpPr>
            <p:spPr>
              <a:xfrm>
                <a:off x="760216" y="4465605"/>
                <a:ext cx="685847" cy="281314"/>
              </a:xfrm>
              <a:prstGeom prst="leftArrow">
                <a:avLst>
                  <a:gd name="adj1" fmla="val 50000"/>
                  <a:gd name="adj2" fmla="val 80028"/>
                </a:avLst>
              </a:prstGeom>
              <a:pattFill prst="sphere">
                <a:fgClr>
                  <a:srgbClr val="FF0000"/>
                </a:fgClr>
                <a:bgClr>
                  <a:schemeClr val="bg1"/>
                </a:bgClr>
              </a:patt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9" name="Стрелка влево 98"/>
              <p:cNvSpPr/>
              <p:nvPr/>
            </p:nvSpPr>
            <p:spPr>
              <a:xfrm>
                <a:off x="1082010" y="4242369"/>
                <a:ext cx="685847" cy="281314"/>
              </a:xfrm>
              <a:prstGeom prst="leftArrow">
                <a:avLst>
                  <a:gd name="adj1" fmla="val 50000"/>
                  <a:gd name="adj2" fmla="val 80028"/>
                </a:avLst>
              </a:prstGeom>
              <a:pattFill prst="sphere">
                <a:fgClr>
                  <a:srgbClr val="0000FF"/>
                </a:fgClr>
                <a:bgClr>
                  <a:srgbClr val="92D050"/>
                </a:bgClr>
              </a:patt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0" name="Freeform 22"/>
              <p:cNvSpPr>
                <a:spLocks/>
              </p:cNvSpPr>
              <p:nvPr/>
            </p:nvSpPr>
            <p:spPr bwMode="auto">
              <a:xfrm>
                <a:off x="1886272" y="4380076"/>
                <a:ext cx="979488" cy="977900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24"/>
                  </a:cxn>
                  <a:cxn ang="0">
                    <a:pos x="24" y="49"/>
                  </a:cxn>
                  <a:cxn ang="0">
                    <a:pos x="49" y="25"/>
                  </a:cxn>
                  <a:cxn ang="0">
                    <a:pos x="26" y="0"/>
                  </a:cxn>
                  <a:cxn ang="0">
                    <a:pos x="2" y="0"/>
                  </a:cxn>
                  <a:cxn ang="0">
                    <a:pos x="2" y="7"/>
                  </a:cxn>
                  <a:cxn ang="0">
                    <a:pos x="7" y="8"/>
                  </a:cxn>
                </a:cxnLst>
                <a:rect l="0" t="0" r="r" b="b"/>
                <a:pathLst>
                  <a:path w="50" h="50">
                    <a:moveTo>
                      <a:pt x="7" y="8"/>
                    </a:moveTo>
                    <a:cubicBezTo>
                      <a:pt x="3" y="12"/>
                      <a:pt x="0" y="18"/>
                      <a:pt x="0" y="24"/>
                    </a:cubicBezTo>
                    <a:cubicBezTo>
                      <a:pt x="0" y="38"/>
                      <a:pt x="11" y="49"/>
                      <a:pt x="24" y="49"/>
                    </a:cubicBezTo>
                    <a:cubicBezTo>
                      <a:pt x="38" y="50"/>
                      <a:pt x="49" y="39"/>
                      <a:pt x="49" y="25"/>
                    </a:cubicBezTo>
                    <a:cubicBezTo>
                      <a:pt x="50" y="12"/>
                      <a:pt x="39" y="1"/>
                      <a:pt x="26" y="0"/>
                    </a:cubicBezTo>
                    <a:lnTo>
                      <a:pt x="2" y="0"/>
                    </a:lnTo>
                    <a:lnTo>
                      <a:pt x="2" y="7"/>
                    </a:lnTo>
                    <a:lnTo>
                      <a:pt x="7" y="8"/>
                    </a:lnTo>
                    <a:close/>
                  </a:path>
                </a:pathLst>
              </a:custGeom>
              <a:gradFill>
                <a:gsLst>
                  <a:gs pos="0">
                    <a:srgbClr val="00B050"/>
                  </a:gs>
                  <a:gs pos="78000">
                    <a:srgbClr val="00B0F0"/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 rot="3916127">
                <a:off x="2836669" y="3976820"/>
                <a:ext cx="69756" cy="964657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2" name="Прямоугольник 101"/>
              <p:cNvSpPr/>
              <p:nvPr/>
            </p:nvSpPr>
            <p:spPr>
              <a:xfrm rot="6952052">
                <a:off x="2834347" y="4820036"/>
                <a:ext cx="68280" cy="964657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Кольцо 15"/>
              <p:cNvSpPr/>
              <p:nvPr/>
            </p:nvSpPr>
            <p:spPr>
              <a:xfrm>
                <a:off x="2147416" y="4637887"/>
                <a:ext cx="457200" cy="457200"/>
              </a:xfrm>
              <a:prstGeom prst="donut">
                <a:avLst/>
              </a:prstGeom>
              <a:solidFill>
                <a:srgbClr val="66FF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7" name="Овальная выноска 106"/>
            <p:cNvSpPr/>
            <p:nvPr/>
          </p:nvSpPr>
          <p:spPr>
            <a:xfrm>
              <a:off x="5883384" y="3429000"/>
              <a:ext cx="504056" cy="350712"/>
            </a:xfrm>
            <a:prstGeom prst="wedgeEllipseCallout">
              <a:avLst>
                <a:gd name="adj1" fmla="val -94216"/>
                <a:gd name="adj2" fmla="val 261072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ru-RU" sz="3200" b="1" dirty="0" smtClean="0">
                  <a:latin typeface="Arial Narrow" pitchFamily="34" charset="0"/>
                </a:rPr>
                <a:t>6</a:t>
              </a:r>
              <a:r>
                <a:rPr lang="ru-RU" dirty="0" smtClean="0"/>
                <a:t> </a:t>
              </a:r>
              <a:endParaRPr lang="ru-RU" dirty="0"/>
            </a:p>
          </p:txBody>
        </p:sp>
        <p:sp>
          <p:nvSpPr>
            <p:cNvPr id="109" name="Овальная выноска 108"/>
            <p:cNvSpPr/>
            <p:nvPr/>
          </p:nvSpPr>
          <p:spPr>
            <a:xfrm>
              <a:off x="4749924" y="3429000"/>
              <a:ext cx="504056" cy="350712"/>
            </a:xfrm>
            <a:prstGeom prst="wedgeEllipseCallout">
              <a:avLst>
                <a:gd name="adj1" fmla="val -67004"/>
                <a:gd name="adj2" fmla="val 258899"/>
              </a:avLst>
            </a:prstGeom>
            <a:gradFill flip="none" rotWithShape="1">
              <a:gsLst>
                <a:gs pos="0">
                  <a:srgbClr val="0000FF">
                    <a:tint val="66000"/>
                    <a:satMod val="160000"/>
                  </a:srgbClr>
                </a:gs>
                <a:gs pos="50000">
                  <a:srgbClr val="0000FF">
                    <a:tint val="44500"/>
                    <a:satMod val="160000"/>
                  </a:srgbClr>
                </a:gs>
                <a:gs pos="100000">
                  <a:srgbClr val="0000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ru-RU" sz="3200" b="1" dirty="0" smtClean="0">
                  <a:latin typeface="Arial Narrow" pitchFamily="34" charset="0"/>
                </a:rPr>
                <a:t>4</a:t>
              </a:r>
              <a:r>
                <a:rPr lang="ru-RU" dirty="0" smtClean="0"/>
                <a:t> </a:t>
              </a:r>
              <a:endParaRPr lang="ru-RU" dirty="0"/>
            </a:p>
          </p:txBody>
        </p:sp>
        <p:sp>
          <p:nvSpPr>
            <p:cNvPr id="110" name="Овальная выноска 109"/>
            <p:cNvSpPr/>
            <p:nvPr/>
          </p:nvSpPr>
          <p:spPr>
            <a:xfrm>
              <a:off x="4189100" y="3429000"/>
              <a:ext cx="504056" cy="350712"/>
            </a:xfrm>
            <a:prstGeom prst="wedgeEllipseCallout">
              <a:avLst>
                <a:gd name="adj1" fmla="val -59446"/>
                <a:gd name="adj2" fmla="val 261072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ru-RU" sz="3200" b="1" dirty="0" smtClean="0">
                  <a:latin typeface="Arial Narrow" pitchFamily="34" charset="0"/>
                </a:rPr>
                <a:t>3</a:t>
              </a:r>
              <a:r>
                <a:rPr lang="ru-RU" dirty="0" smtClean="0"/>
                <a:t> </a:t>
              </a:r>
              <a:endParaRPr lang="ru-RU" dirty="0"/>
            </a:p>
          </p:txBody>
        </p:sp>
        <p:sp>
          <p:nvSpPr>
            <p:cNvPr id="111" name="Овальная выноска 110"/>
            <p:cNvSpPr/>
            <p:nvPr/>
          </p:nvSpPr>
          <p:spPr>
            <a:xfrm>
              <a:off x="3635896" y="3429000"/>
              <a:ext cx="504056" cy="350712"/>
            </a:xfrm>
            <a:prstGeom prst="wedgeEllipseCallout">
              <a:avLst>
                <a:gd name="adj1" fmla="val -62469"/>
                <a:gd name="adj2" fmla="val 256726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ru-RU" sz="3200" b="1" dirty="0" smtClean="0">
                  <a:latin typeface="Arial Narrow" pitchFamily="34" charset="0"/>
                </a:rPr>
                <a:t>2</a:t>
              </a:r>
              <a:r>
                <a:rPr lang="ru-RU" dirty="0" smtClean="0"/>
                <a:t> </a:t>
              </a:r>
              <a:endParaRPr lang="ru-RU" dirty="0"/>
            </a:p>
          </p:txBody>
        </p:sp>
        <p:sp>
          <p:nvSpPr>
            <p:cNvPr id="112" name="Овальная выноска 111"/>
            <p:cNvSpPr/>
            <p:nvPr/>
          </p:nvSpPr>
          <p:spPr>
            <a:xfrm>
              <a:off x="2699792" y="3429000"/>
              <a:ext cx="504056" cy="350712"/>
            </a:xfrm>
            <a:prstGeom prst="wedgeEllipseCallout">
              <a:avLst>
                <a:gd name="adj1" fmla="val -103286"/>
                <a:gd name="adj2" fmla="val 25238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ru-RU" sz="3200" b="1" dirty="0" smtClean="0">
                  <a:latin typeface="Arial Narrow" pitchFamily="34" charset="0"/>
                </a:rPr>
                <a:t>1</a:t>
              </a:r>
              <a:r>
                <a:rPr lang="ru-RU" dirty="0" smtClean="0"/>
                <a:t> </a:t>
              </a:r>
              <a:endParaRPr lang="ru-RU" dirty="0"/>
            </a:p>
          </p:txBody>
        </p:sp>
        <p:sp>
          <p:nvSpPr>
            <p:cNvPr id="113" name="Овальная выноска 112"/>
            <p:cNvSpPr/>
            <p:nvPr/>
          </p:nvSpPr>
          <p:spPr>
            <a:xfrm>
              <a:off x="5310748" y="3429000"/>
              <a:ext cx="504056" cy="350712"/>
            </a:xfrm>
            <a:prstGeom prst="wedgeEllipseCallout">
              <a:avLst>
                <a:gd name="adj1" fmla="val -85145"/>
                <a:gd name="adj2" fmla="val 254554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ru-RU" sz="3200" b="1" dirty="0">
                  <a:latin typeface="Arial Narrow" pitchFamily="34" charset="0"/>
                </a:rPr>
                <a:t>5</a:t>
              </a:r>
              <a:r>
                <a:rPr lang="ru-RU" dirty="0" smtClean="0"/>
                <a:t> </a:t>
              </a:r>
              <a:endParaRPr lang="ru-RU" dirty="0"/>
            </a:p>
          </p:txBody>
        </p:sp>
      </p:grpSp>
      <p:sp>
        <p:nvSpPr>
          <p:cNvPr id="25" name="Скругленный прямоугольник 24"/>
          <p:cNvSpPr/>
          <p:nvPr/>
        </p:nvSpPr>
        <p:spPr>
          <a:xfrm>
            <a:off x="251520" y="764704"/>
            <a:ext cx="8352928" cy="574944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rgbClr val="FFC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algn="ctr"/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СКВ обеспечивает  для человека оптимальный микроклимат </a:t>
            </a:r>
          </a:p>
        </p:txBody>
      </p:sp>
      <p:sp>
        <p:nvSpPr>
          <p:cNvPr id="114" name="Скругленный прямоугольник 113"/>
          <p:cNvSpPr/>
          <p:nvPr/>
        </p:nvSpPr>
        <p:spPr>
          <a:xfrm>
            <a:off x="37417" y="5596005"/>
            <a:ext cx="8618314" cy="3750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/>
            <a:r>
              <a:rPr lang="ru-RU" sz="2200" dirty="0" smtClean="0">
                <a:latin typeface="Arial Narrow" pitchFamily="34" charset="0"/>
              </a:rPr>
              <a:t>  </a:t>
            </a:r>
            <a:r>
              <a:rPr lang="ru-RU" sz="22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В РЕЖИМЕ ОХЛАЖДЕНИЯ ВОЗДУХ ОХЛАЖДАЕТСЯ И ОСУШАЕТСЯ (4,3)</a:t>
            </a:r>
            <a:endParaRPr lang="ru-RU" sz="22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5" name="Скругленный прямоугольник 114"/>
          <p:cNvSpPr/>
          <p:nvPr/>
        </p:nvSpPr>
        <p:spPr>
          <a:xfrm>
            <a:off x="35496" y="6078289"/>
            <a:ext cx="8618314" cy="3750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/>
            <a:r>
              <a:rPr lang="ru-RU" sz="2200" dirty="0" smtClean="0">
                <a:latin typeface="Arial Narrow" pitchFamily="34" charset="0"/>
              </a:rPr>
              <a:t>  </a:t>
            </a:r>
            <a:r>
              <a:rPr lang="ru-RU" sz="22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В РЕЖИМЕ ОТОПЛЕНИЯ ВОЗДУХ НАГРЕВАЕТСЯ И УВЛАЖНЯЕТСЯ (5,2) </a:t>
            </a:r>
            <a:endParaRPr lang="ru-RU" sz="2200" b="1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6" name="Скругленный прямоугольник 115"/>
          <p:cNvSpPr/>
          <p:nvPr/>
        </p:nvSpPr>
        <p:spPr>
          <a:xfrm>
            <a:off x="3170045" y="4293096"/>
            <a:ext cx="2842115" cy="37504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algn="ctr"/>
            <a:r>
              <a:rPr lang="ru-RU" sz="2200" dirty="0" smtClean="0">
                <a:latin typeface="Arial Narrow" pitchFamily="34" charset="0"/>
              </a:rPr>
              <a:t> 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СХЕМА КОНДИЦИОНЕРА</a:t>
            </a:r>
            <a:endParaRPr lang="ru-RU" sz="22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1979712" y="4694178"/>
            <a:ext cx="5140302" cy="8121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algn="ctr">
              <a:lnSpc>
                <a:spcPts val="2000"/>
              </a:lnSpc>
            </a:pPr>
            <a:r>
              <a:rPr lang="ru-RU" dirty="0" smtClean="0"/>
              <a:t>  </a:t>
            </a:r>
            <a:r>
              <a:rPr lang="ru-RU" sz="2000" b="1" dirty="0" smtClean="0">
                <a:latin typeface="Arial Narrow" pitchFamily="34" charset="0"/>
              </a:rPr>
              <a:t>1</a:t>
            </a:r>
            <a:r>
              <a:rPr lang="ru-RU" sz="2000" dirty="0" smtClean="0">
                <a:latin typeface="Arial Narrow" pitchFamily="34" charset="0"/>
              </a:rPr>
              <a:t> – вентилятор;  </a:t>
            </a:r>
            <a:r>
              <a:rPr lang="ru-RU" sz="2000" b="1" dirty="0" smtClean="0">
                <a:latin typeface="Arial Narrow" pitchFamily="34" charset="0"/>
              </a:rPr>
              <a:t>2</a:t>
            </a:r>
            <a:r>
              <a:rPr lang="ru-RU" sz="2000" dirty="0" smtClean="0">
                <a:latin typeface="Arial Narrow" pitchFamily="34" charset="0"/>
              </a:rPr>
              <a:t> – увлажнитель; </a:t>
            </a:r>
            <a:r>
              <a:rPr lang="ru-RU" sz="2000" b="1" dirty="0" smtClean="0">
                <a:latin typeface="Arial Narrow" pitchFamily="34" charset="0"/>
              </a:rPr>
              <a:t> 3 </a:t>
            </a:r>
            <a:r>
              <a:rPr lang="ru-RU" sz="2000" dirty="0" smtClean="0">
                <a:latin typeface="Arial Narrow" pitchFamily="34" charset="0"/>
              </a:rPr>
              <a:t>– калорифер второй ступени;  </a:t>
            </a:r>
            <a:r>
              <a:rPr lang="ru-RU" sz="2000" b="1" dirty="0" smtClean="0">
                <a:latin typeface="Arial Narrow" pitchFamily="34" charset="0"/>
              </a:rPr>
              <a:t>4</a:t>
            </a:r>
            <a:r>
              <a:rPr lang="ru-RU" sz="2000" dirty="0" smtClean="0">
                <a:latin typeface="Arial Narrow" pitchFamily="34" charset="0"/>
              </a:rPr>
              <a:t> – охладитель; </a:t>
            </a:r>
            <a:r>
              <a:rPr lang="ru-RU" sz="2000" b="1" dirty="0" smtClean="0">
                <a:latin typeface="Arial Narrow" pitchFamily="34" charset="0"/>
              </a:rPr>
              <a:t> 5 </a:t>
            </a:r>
            <a:r>
              <a:rPr lang="ru-RU" sz="2000" dirty="0" smtClean="0">
                <a:latin typeface="Arial Narrow" pitchFamily="34" charset="0"/>
              </a:rPr>
              <a:t>– калорифер первой ступени; </a:t>
            </a:r>
            <a:r>
              <a:rPr lang="ru-RU" sz="2000" b="1" dirty="0" smtClean="0">
                <a:latin typeface="Arial Narrow" pitchFamily="34" charset="0"/>
              </a:rPr>
              <a:t> 6 </a:t>
            </a:r>
            <a:r>
              <a:rPr lang="ru-RU" sz="2000" dirty="0" smtClean="0">
                <a:latin typeface="Arial Narrow" pitchFamily="34" charset="0"/>
              </a:rPr>
              <a:t>– воздушный фильтр.  </a:t>
            </a:r>
            <a:endParaRPr lang="ru-RU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40" name="Прямоугольник 39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41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prstClr val="white"/>
                </a:solidFill>
              </a:rPr>
              <a:pPr/>
              <a:t>35</a:t>
            </a:fld>
            <a:endParaRPr lang="ru-RU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41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2010534" y="10274"/>
            <a:ext cx="5112568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6.0  КОНТРОЛЬ ПАРАМЕТРОВ МИКРОКЛИМАТА.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07504" y="4869160"/>
            <a:ext cx="8466734" cy="11804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indent="457200">
              <a:lnSpc>
                <a:spcPts val="2400"/>
              </a:lnSpc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 Для измерения температуры воздуха в условиях теплового облучения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применяют парный термометр, состоящий из двух ртутных термометров: один – с зачерненной поверхностью, второй – со слоем серебра. 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27584" y="6118624"/>
            <a:ext cx="7737120" cy="622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 Для непрерывной регистрации температуры во времени применяют 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термограф.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07504" y="3850503"/>
            <a:ext cx="8466734" cy="94664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При измерениях температуры воздуха выше 0° С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обычно применяют ртутные термометры, а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при температуре ниже 0° С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– спиртовые.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07504" y="2621484"/>
            <a:ext cx="8466734" cy="11675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Измерение температуры воздуха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проводят в разное время в нескольких точках помещения на рабочих местах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на высоте 1,3 – 1,5 м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от уровня пола и не ближе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1 м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от отопительных приборов и других источников тепла, а также от наружных стен. </a:t>
            </a:r>
            <a:endParaRPr lang="ru-RU" sz="2200" b="1" dirty="0">
              <a:solidFill>
                <a:srgbClr val="FF00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07504" y="1572221"/>
            <a:ext cx="8466734" cy="9926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Контроль параметров микроклимата включает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измерение</a:t>
            </a:r>
            <a:r>
              <a:rPr lang="ru-RU" sz="2200" b="1" dirty="0">
                <a:solidFill>
                  <a:srgbClr val="0000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температуры,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относительной влажности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</a:t>
            </a:r>
            <a:r>
              <a:rPr lang="ru-RU" sz="2200" b="1" dirty="0">
                <a:solidFill>
                  <a:srgbClr val="0000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скорости движения воздуха</a:t>
            </a:r>
            <a:r>
              <a:rPr lang="ru-RU" sz="22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,</a:t>
            </a:r>
            <a:r>
              <a:rPr lang="ru-RU" sz="2200" b="1" dirty="0">
                <a:solidFill>
                  <a:srgbClr val="0000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 также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интенсивности теплового излучения. 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827584" y="548680"/>
            <a:ext cx="7746654" cy="942029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Госсанэпидемнадзор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 РФ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– государственная инспекция осуществляющая надзор за обеспечением допустимых норм микроклимата в помещениях организаций.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8" name="Прямоугольник 17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21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36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4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9109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13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827584" y="5981034"/>
            <a:ext cx="7765720" cy="792088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>
              <a:lnSpc>
                <a:spcPts val="2400"/>
              </a:lnSpc>
            </a:pPr>
            <a:r>
              <a:rPr lang="ru-RU" sz="22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Контроль изменения влажности воздуха во времени осуществляется с помощью </a:t>
            </a:r>
            <a:r>
              <a:rPr lang="ru-RU" sz="2400" b="1" dirty="0">
                <a:ln w="12700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гигрографа.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26570" y="5135681"/>
            <a:ext cx="8466734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>
              <a:lnSpc>
                <a:spcPts val="2000"/>
              </a:lnSpc>
            </a:pP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Относительная влажность определяется на основании показаний сухого и смоченного термометров по психрометрической таблице.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27584" y="2564904"/>
            <a:ext cx="7747448" cy="2520280"/>
          </a:xfrm>
          <a:prstGeom prst="roundRect">
            <a:avLst>
              <a:gd name="adj" fmla="val 49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>
              <a:lnSpc>
                <a:spcPts val="3000"/>
              </a:lnSpc>
            </a:pPr>
            <a:r>
              <a:rPr lang="ru-RU" sz="2200" b="1" dirty="0" smtClean="0">
                <a:latin typeface="Arial Narrow" pitchFamily="34" charset="0"/>
              </a:rPr>
              <a:t>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Принцип действия психрометра </a:t>
            </a:r>
            <a:r>
              <a:rPr lang="ru-RU" sz="24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99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Ассмана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основан на разности показаний сухого и смоченного термометров в зависимости от влажности окружающего воздуха. </a:t>
            </a:r>
            <a:r>
              <a:rPr lang="ru-RU" sz="2400" dirty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Перед измерениями один из термометров смачивается и заводится пружина вентилятора. Показания смоченного термометра будут меньше, так как он охлаждается вследствие испарения воды. </a:t>
            </a:r>
            <a:endParaRPr lang="ru-RU" sz="24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331641" y="1099697"/>
            <a:ext cx="5616623" cy="3850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 algn="just">
              <a:lnSpc>
                <a:spcPts val="2400"/>
              </a:lnSpc>
            </a:pPr>
            <a:r>
              <a:rPr lang="ru-RU" sz="2400" b="1" dirty="0">
                <a:ln w="12700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-</a:t>
            </a:r>
            <a:r>
              <a:rPr lang="ru-RU" sz="26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настольный</a:t>
            </a:r>
            <a:r>
              <a:rPr lang="ru-RU" sz="2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гигрометр</a:t>
            </a:r>
            <a:r>
              <a:rPr lang="ru-RU" sz="28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;</a:t>
            </a:r>
            <a:endParaRPr lang="ru-RU" sz="2800" dirty="0">
              <a:latin typeface="Arial Narrow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331640" y="1574462"/>
            <a:ext cx="5616624" cy="4143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 algn="just">
              <a:lnSpc>
                <a:spcPts val="2400"/>
              </a:lnSpc>
            </a:pPr>
            <a:r>
              <a:rPr lang="ru-RU" sz="2400" b="1" dirty="0">
                <a:ln w="12700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-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стационарный</a:t>
            </a:r>
            <a:r>
              <a:rPr lang="ru-RU" sz="2400" b="1" dirty="0">
                <a:ln w="12700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психрометр </a:t>
            </a:r>
            <a:r>
              <a:rPr lang="ru-RU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99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Августа</a:t>
            </a:r>
            <a:r>
              <a:rPr lang="ru-RU" sz="28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;</a:t>
            </a:r>
            <a:endParaRPr lang="ru-RU" sz="2800" dirty="0">
              <a:latin typeface="Arial Narrow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331640" y="2071556"/>
            <a:ext cx="5616624" cy="4213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 anchorCtr="0"/>
          <a:lstStyle/>
          <a:p>
            <a:pPr lvl="0">
              <a:lnSpc>
                <a:spcPts val="2400"/>
              </a:lnSpc>
            </a:pPr>
            <a:r>
              <a:rPr lang="ru-RU" sz="2400" b="1" dirty="0">
                <a:ln w="12700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-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аспирационный</a:t>
            </a:r>
            <a:r>
              <a:rPr lang="ru-RU" sz="2400" b="1" dirty="0">
                <a:ln w="12700">
                  <a:solidFill>
                    <a:srgbClr val="002060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психрометр </a:t>
            </a:r>
            <a:r>
              <a:rPr lang="ru-RU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99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Ассмана</a:t>
            </a:r>
            <a:r>
              <a:rPr lang="ru-RU" sz="28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;</a:t>
            </a:r>
            <a:r>
              <a:rPr lang="ru-RU" sz="2800" dirty="0" smtClean="0">
                <a:latin typeface="Arial Narrow" pitchFamily="34" charset="0"/>
              </a:rPr>
              <a:t> </a:t>
            </a:r>
            <a:endParaRPr lang="ru-RU" sz="2800" dirty="0">
              <a:latin typeface="Arial Narrow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08298" y="620688"/>
            <a:ext cx="8466734" cy="385087"/>
          </a:xfrm>
          <a:prstGeom prst="roundRect">
            <a:avLst>
              <a:gd name="adj" fmla="val 3825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>
              <a:lnSpc>
                <a:spcPts val="2400"/>
              </a:lnSpc>
            </a:pPr>
            <a:r>
              <a:rPr lang="ru-RU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Для измерения относительной влажности </a:t>
            </a:r>
            <a:r>
              <a:rPr lang="ru-RU" sz="26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используют:</a:t>
            </a:r>
            <a:endParaRPr lang="ru-RU" sz="2600" b="1" dirty="0">
              <a:latin typeface="Arial Narrow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010534" y="10274"/>
            <a:ext cx="5112568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6.0  КОНТРОЛЬ ПАРАМЕТРОВ МИКРОКЛИМАТА.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27" name="Прямоугольник 26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2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37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4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0" y="359644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0" y="617950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4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651798" y="780133"/>
            <a:ext cx="7923234" cy="14247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>
              <a:lnSpc>
                <a:spcPts val="2600"/>
              </a:lnSpc>
            </a:pPr>
            <a:r>
              <a:rPr lang="ru-RU" sz="2600" b="1" i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Анемометры</a:t>
            </a:r>
            <a:r>
              <a:rPr lang="ru-RU" sz="2600" b="1" dirty="0" smtClean="0">
                <a:solidFill>
                  <a:srgbClr val="0000FF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предназначены для</a:t>
            </a:r>
            <a:r>
              <a:rPr lang="ru-RU" sz="2400" b="1" dirty="0" smtClean="0">
                <a:solidFill>
                  <a:srgbClr val="0000FF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измерения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скорости движения воздуха 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и по конструктивным особенностям их разделяют на: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крыльчатые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, чашечные и тепловые.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51798" y="5733256"/>
            <a:ext cx="7909736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>
              <a:lnSpc>
                <a:spcPts val="2400"/>
              </a:lnSpc>
            </a:pPr>
            <a:r>
              <a:rPr lang="ru-RU" sz="2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Малые скорости движения воздуха (менее 0,5 м/с) измеряют </a:t>
            </a:r>
            <a:r>
              <a:rPr lang="ru-RU" sz="2200" b="1" i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кататермометрами (тепловыми анемометрами).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08298" y="2420888"/>
            <a:ext cx="8466734" cy="720080"/>
          </a:xfrm>
          <a:prstGeom prst="roundRect">
            <a:avLst/>
          </a:prstGeom>
          <a:gradFill flip="none" rotWithShape="1">
            <a:gsLst>
              <a:gs pos="0">
                <a:srgbClr val="FCFC3A">
                  <a:shade val="30000"/>
                  <a:satMod val="115000"/>
                </a:srgbClr>
              </a:gs>
              <a:gs pos="50000">
                <a:srgbClr val="FCFC3A">
                  <a:shade val="67500"/>
                  <a:satMod val="115000"/>
                </a:srgbClr>
              </a:gs>
              <a:gs pos="100000">
                <a:srgbClr val="FCFC3A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32000" algn="just">
              <a:lnSpc>
                <a:spcPts val="2400"/>
              </a:lnSpc>
            </a:pPr>
            <a:r>
              <a:rPr lang="ru-RU" sz="2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По принципу работы </a:t>
            </a:r>
            <a:r>
              <a:rPr lang="ru-RU" sz="2600" b="1" i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анемометры</a:t>
            </a:r>
            <a:r>
              <a:rPr lang="ru-RU" sz="26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6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бывают</a:t>
            </a:r>
            <a:r>
              <a:rPr lang="ru-RU" sz="26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механические</a:t>
            </a:r>
            <a:r>
              <a:rPr lang="ru-RU" sz="2600" b="1" i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6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</a:t>
            </a:r>
            <a:r>
              <a:rPr lang="ru-RU" sz="2600" b="1" i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6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C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электронные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.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51798" y="3368305"/>
            <a:ext cx="7923234" cy="12128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>
              <a:lnSpc>
                <a:spcPts val="2800"/>
              </a:lnSpc>
            </a:pPr>
            <a:r>
              <a:rPr lang="ru-RU" sz="2400" b="1" i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Крыльчатый</a:t>
            </a:r>
            <a:r>
              <a:rPr lang="ru-RU" sz="2400" b="1" i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анемометр </a:t>
            </a:r>
            <a:r>
              <a:rPr lang="ru-RU" sz="2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предназначен для измерения скорости воздушного потока 0,3 - 5 м/с,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i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чашечный</a:t>
            </a:r>
            <a:r>
              <a:rPr lang="ru-RU" sz="2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-  от 5 до 20 м/с.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8298" y="4797152"/>
            <a:ext cx="8466734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>
              <a:lnSpc>
                <a:spcPts val="2800"/>
              </a:lnSpc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Чашечный анемометр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служит в основном для измерения подачи воздуха вентиляционных систем и скоростей ветра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sz="2400" dirty="0">
              <a:latin typeface="Arial Narrow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010534" y="10274"/>
            <a:ext cx="5112568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6.0  КОНТРОЛЬ ПАРАМЕТРОВ МИКРОКЛИМАТА.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21" name="Прямоугольник 20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22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575032" y="6429396"/>
            <a:ext cx="525068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38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9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8" y="600871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8" y="374611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8" y="116823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928662" y="571480"/>
          <a:ext cx="6643734" cy="485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85" name="Scanned Photo" r:id="rId4" imgW="5609524" imgH="4382112" progId="">
                  <p:embed/>
                </p:oleObj>
              </mc:Choice>
              <mc:Fallback>
                <p:oleObj name="Scanned Photo" r:id="rId4" imgW="5609524" imgH="4382112" progId="">
                  <p:embed/>
                  <p:pic>
                    <p:nvPicPr>
                      <p:cNvPr id="0" name="Рисунок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571480"/>
                        <a:ext cx="6643734" cy="4857784"/>
                      </a:xfrm>
                      <a:prstGeom prst="rect">
                        <a:avLst/>
                      </a:prstGeom>
                      <a:solidFill>
                        <a:srgbClr val="CCFFCC">
                          <a:alpha val="47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Скругленный прямоугольник 11"/>
          <p:cNvSpPr/>
          <p:nvPr/>
        </p:nvSpPr>
        <p:spPr>
          <a:xfrm>
            <a:off x="323528" y="5299899"/>
            <a:ext cx="8136904" cy="5053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algn="just">
              <a:spcBef>
                <a:spcPct val="50000"/>
              </a:spcBef>
            </a:pP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ПРИБОРЫ ДЛЯ ИЗМЕРЕНИЯ СКОРОСТИ ДВИЖЕНИЯ ВОЗДУХА</a:t>
            </a:r>
            <a:r>
              <a:rPr lang="ru-RU" sz="2400" b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endParaRPr lang="ru-RU" sz="2400" dirty="0">
              <a:latin typeface="Arial Narrow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691680" y="5805264"/>
            <a:ext cx="5760640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algn="just">
              <a:lnSpc>
                <a:spcPts val="26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- </a:t>
            </a:r>
            <a:r>
              <a:rPr lang="ru-RU" sz="2000" dirty="0" err="1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крыльчатый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анемометр;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б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чашечный анемометр</a:t>
            </a: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;</a:t>
            </a:r>
          </a:p>
          <a:p>
            <a:pPr lvl="0" algn="just">
              <a:lnSpc>
                <a:spcPts val="2600"/>
              </a:lnSpc>
            </a:pP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кататермометр;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- вертушка;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2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- шкала </a:t>
            </a: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измерений.</a:t>
            </a:r>
            <a:r>
              <a:rPr lang="ru-RU" sz="2000" dirty="0" smtClean="0">
                <a:latin typeface="Arial Narrow" pitchFamily="34" charset="0"/>
              </a:rPr>
              <a:t> </a:t>
            </a:r>
            <a:endParaRPr lang="ru-RU" sz="2000" dirty="0">
              <a:latin typeface="Arial Narrow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010534" y="10274"/>
            <a:ext cx="5112568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6.0  КОНТРОЛЬ ПАРАМЕТРОВ МИКРОКЛИМАТА.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7" name="Прямоугольник 16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39</a:t>
            </a:fld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Скругленный прямоугольник 18"/>
          <p:cNvSpPr/>
          <p:nvPr/>
        </p:nvSpPr>
        <p:spPr>
          <a:xfrm>
            <a:off x="2010624" y="10274"/>
            <a:ext cx="5112568" cy="548680"/>
          </a:xfrm>
          <a:prstGeom prst="roundRect">
            <a:avLst/>
          </a:prstGeom>
          <a:gradFill>
            <a:gsLst>
              <a:gs pos="30000">
                <a:srgbClr val="03D4A8"/>
              </a:gs>
              <a:gs pos="46000">
                <a:srgbClr val="FFFF00"/>
              </a:gs>
              <a:gs pos="73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algn="ctr">
              <a:lnSpc>
                <a:spcPts val="1800"/>
              </a:lnSpc>
            </a:pPr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1.1  ВЛИЯНИЕ ПОКАЗАТЕЛЕЙ МИКРОКЛИМАТА</a:t>
            </a:r>
          </a:p>
          <a:p>
            <a:pPr algn="ctr">
              <a:lnSpc>
                <a:spcPts val="1800"/>
              </a:lnSpc>
            </a:pPr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НА ОРГАНИЗМ ЧЕЛОВЕКА.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501090" y="6429396"/>
            <a:ext cx="500034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4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93518" y="653824"/>
            <a:ext cx="8510930" cy="2199112"/>
          </a:xfrm>
          <a:prstGeom prst="roundRect">
            <a:avLst>
              <a:gd name="adj" fmla="val 67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57200" algn="just">
              <a:lnSpc>
                <a:spcPts val="2800"/>
              </a:lnSpc>
            </a:pPr>
            <a:r>
              <a:rPr lang="ru-RU" sz="24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Arial" pitchFamily="34" charset="0"/>
              </a:rPr>
              <a:t>  В процессе постоянного теплообмена,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происходящего между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организмом человека и окружающей его средой, показатели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микроклимата, в первую очередь,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температура воздуха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</a:t>
            </a:r>
            <a:r>
              <a:rPr lang="en-US" sz="2400" b="1" dirty="0">
                <a:solidFill>
                  <a:srgbClr val="0000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интенсивность теплового излучения,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оказывают большое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влияние на тепловое состояние человека, от которого зависит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его самочувствие и работоспособность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93518" y="2978862"/>
            <a:ext cx="8501501" cy="2199112"/>
          </a:xfrm>
          <a:prstGeom prst="roundRect">
            <a:avLst>
              <a:gd name="adj" fmla="val 721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>
              <a:lnSpc>
                <a:spcPts val="2800"/>
              </a:lnSpc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Высокая температура воздуха в производственных помещениях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вызывает быструю утомляемость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работающего, перегрев организма и интенсивное потоотделение.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Действие высокой температуры воздуха отрицательно сказывается на функциональном состоянии центральной нервной системы (ЦНС). 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55576" y="5301209"/>
            <a:ext cx="7839442" cy="1440160"/>
          </a:xfrm>
          <a:prstGeom prst="roundRect">
            <a:avLst>
              <a:gd name="adj" fmla="val 10173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6000" tIns="36000" rIns="36000" bIns="36000" rtlCol="0" anchor="ctr"/>
          <a:lstStyle/>
          <a:p>
            <a:pPr lvl="0" indent="468000" algn="just">
              <a:lnSpc>
                <a:spcPts val="24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99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Это проявляется в ослаблении внимания, нарушении точности и координации движений, замедлении ответных реакций, что может способствовать производственному травматизму.</a:t>
            </a:r>
          </a:p>
        </p:txBody>
      </p:sp>
      <p:pic>
        <p:nvPicPr>
          <p:cNvPr id="11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8" y="587727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323528" y="5299899"/>
            <a:ext cx="8136904" cy="5053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algn="just">
              <a:spcBef>
                <a:spcPct val="50000"/>
              </a:spcBef>
            </a:pP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ПРИБОРЫ ДЛЯ ИЗМЕРЕНИЯ СКОРОСТИ ДВИЖЕНИЯ ВОЗДУХА</a:t>
            </a:r>
            <a:r>
              <a:rPr lang="ru-RU" sz="2400" b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endParaRPr lang="ru-RU" sz="2400" dirty="0">
              <a:latin typeface="Arial Narrow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691680" y="5805264"/>
            <a:ext cx="5760640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algn="just">
              <a:lnSpc>
                <a:spcPts val="26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- </a:t>
            </a:r>
            <a:r>
              <a:rPr lang="ru-RU" sz="2000" dirty="0" err="1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крыльчатый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анемометр;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б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чашечный анемометр</a:t>
            </a: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;</a:t>
            </a:r>
          </a:p>
          <a:p>
            <a:pPr lvl="0" algn="just">
              <a:lnSpc>
                <a:spcPts val="2600"/>
              </a:lnSpc>
            </a:pP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 </a:t>
            </a: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- вертушка;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2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- шкала </a:t>
            </a: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измерений.</a:t>
            </a:r>
            <a:r>
              <a:rPr lang="ru-RU" sz="2000" dirty="0" smtClean="0">
                <a:latin typeface="Arial Narrow" pitchFamily="34" charset="0"/>
              </a:rPr>
              <a:t> </a:t>
            </a:r>
            <a:endParaRPr lang="ru-RU" sz="2000" dirty="0">
              <a:latin typeface="Arial Narrow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010534" y="10274"/>
            <a:ext cx="5112568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6.0  КОНТРОЛЬ ПАРАМЕТРОВ МИКРОКЛИМАТА.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7" name="Прямоугольник 16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40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12642" name="Picture 2" descr="C:\Users\ALEX\Desktop\Рисунки БЖД\1192-6_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" y="548680"/>
            <a:ext cx="2051142" cy="278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3" name="Picture 3" descr="C:\Users\ALEX\Desktop\Рисунки БЖД\386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34" y="653824"/>
            <a:ext cx="1720271" cy="231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4" name="Picture 4" descr="C:\Users\ALEX\Desktop\Рисунки БЖД\0013110-1.jpg"/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853161"/>
            <a:ext cx="2457525" cy="24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5" name="Picture 5" descr="C:\Users\ALEX\Desktop\Рисунки БЖД\187188493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006" y="724612"/>
            <a:ext cx="27146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7" name="Picture 7" descr="C:\Users\ALEX\Desktop\Рисунки БЖД\gm-8908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76674"/>
            <a:ext cx="2023225" cy="202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8" name="Picture 8" descr="C:\Users\ALEX\Desktop\Рисунки БЖД\ar826 _enl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301" y="3067373"/>
            <a:ext cx="2201230" cy="220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2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5589240"/>
            <a:ext cx="8678892" cy="117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68000" algn="just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Под воздействием теплового излучения «черные» пластины интенсивно нагреваются, 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и в цепи возникает электрический ток, 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Times New Roman" pitchFamily="18" charset="0"/>
              </a:rPr>
              <a:t>измеряемый встроенным в прибор гальванометром, шкала которого проградуирована в единицах интенсивности теплового излучения.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83568" y="564510"/>
            <a:ext cx="7848871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>
              <a:lnSpc>
                <a:spcPts val="2400"/>
              </a:lnSpc>
            </a:pP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Интенсивность теплового излучения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измеряют</a:t>
            </a:r>
            <a:r>
              <a:rPr lang="ru-RU" sz="2200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актинометрами. 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5706" y="1052736"/>
            <a:ext cx="8466734" cy="10801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>
              <a:lnSpc>
                <a:spcPts val="2400"/>
              </a:lnSpc>
            </a:pPr>
            <a:r>
              <a:rPr lang="ru-RU" sz="2200" b="1" i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Принцип действия актинометра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основан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на поглощении лучистой энергии и превращении ее в тепловую, количество которой регистрируется различными способами.</a:t>
            </a:r>
            <a:endParaRPr lang="ru-RU" sz="24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5706" y="2204864"/>
            <a:ext cx="8466734" cy="3312368"/>
          </a:xfrm>
          <a:prstGeom prst="roundRect">
            <a:avLst>
              <a:gd name="adj" fmla="val 544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Наибольшее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распространение получил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актинометр ЭТМ, </a:t>
            </a:r>
            <a:r>
              <a:rPr lang="ru-RU" sz="2200" b="1" i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принцип действия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которого основан на </a:t>
            </a:r>
            <a:r>
              <a:rPr lang="ru-RU" sz="2400" b="1" i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термоэлектрическом эффекте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возникновении электрического тока в замкнутой цепи, состоящей из разнородных металлов, при наличии разности температур на конце спаев.</a:t>
            </a:r>
          </a:p>
          <a:p>
            <a:pPr lvl="0" indent="468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 качестве приемника в приборе используется термоэлектрическая батарея в виде ряда термопар,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соединенных между собой последовательно, причем положительные спаи термопар присоединены к пластинам со степенью черноты, близкой к абсолютно черному телу, отрицательные – к пластинам с высокой отражательной способностью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.</a:t>
            </a:r>
            <a:r>
              <a:rPr lang="ru-RU" sz="2200" dirty="0" smtClean="0">
                <a:solidFill>
                  <a:srgbClr val="0000FF"/>
                </a:solidFill>
                <a:latin typeface="Arial Narrow" pitchFamily="34" charset="0"/>
                <a:cs typeface="Arial" pitchFamily="34" charset="0"/>
              </a:rPr>
              <a:t> </a:t>
            </a:r>
            <a:endParaRPr lang="ru-RU" sz="22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010534" y="10274"/>
            <a:ext cx="5112568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6.0  КОНТРОЛЬ ПАРАМЕТРОВ МИКРОКЛИМАТА.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8" name="Прямоугольник 17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21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41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1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" y="59553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1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2010534" y="10274"/>
            <a:ext cx="5112568" cy="643550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6.0  </a:t>
            </a:r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ВИДЫ ПРОИЗВОДСТВЕННОГО</a:t>
            </a:r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МИКРОКЛИМАТА.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7" name="Прямоугольник 16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100000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42</a:t>
            </a:fld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13666" name="Picture 2" descr="C:\Users\ALEX\Desktop\Рисунки БЖД\483959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98" y="836712"/>
            <a:ext cx="8086752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2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3929066"/>
            <a:ext cx="81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000260" y="10274"/>
            <a:ext cx="5112568" cy="548680"/>
          </a:xfrm>
          <a:prstGeom prst="roundRect">
            <a:avLst/>
          </a:prstGeom>
          <a:gradFill>
            <a:gsLst>
              <a:gs pos="30000">
                <a:srgbClr val="03D4A8"/>
              </a:gs>
              <a:gs pos="46000">
                <a:srgbClr val="FFFF00"/>
              </a:gs>
              <a:gs pos="73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algn="ctr">
              <a:lnSpc>
                <a:spcPts val="1800"/>
              </a:lnSpc>
            </a:pPr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1.1  ВЛИЯНИЕ ПОКАЗАТЕЛЕЙ МИКРОКЛИМАТА</a:t>
            </a:r>
          </a:p>
          <a:p>
            <a:pPr algn="ctr">
              <a:lnSpc>
                <a:spcPts val="1800"/>
              </a:lnSpc>
            </a:pPr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НА ОРГАНИЗМ ЧЕЛОВЕКА.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429652" y="6429396"/>
            <a:ext cx="571472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5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3518" y="908720"/>
            <a:ext cx="8501501" cy="2088232"/>
          </a:xfrm>
          <a:prstGeom prst="roundRect">
            <a:avLst>
              <a:gd name="adj" fmla="val 771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6000" tIns="36000" rIns="36000" bIns="36000" rtlCol="0" anchor="ctr"/>
          <a:lstStyle/>
          <a:p>
            <a:pPr lvl="0" indent="468000" algn="just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 работников,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постоянно подвергающихся воздействию высокой температуры воздуха,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отмечается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AE21C1"/>
                </a:solidFill>
                <a:latin typeface="Arial Narrow" pitchFamily="34" charset="0"/>
                <a:cs typeface="Times New Roman" pitchFamily="18" charset="0"/>
              </a:rPr>
              <a:t>снижение иммунобиологической активности организма,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что нередко проявляется в повышении уровня общей заболеваемости. </a:t>
            </a:r>
            <a:r>
              <a:rPr lang="ru-RU" sz="2400" b="1" dirty="0">
                <a:ln w="900" cmpd="sng">
                  <a:solidFill>
                    <a:srgbClr val="009900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Резкое перегревание организма </a:t>
            </a:r>
            <a:r>
              <a:rPr lang="ru-RU" sz="2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может привести к тепловому удару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endParaRPr lang="ru-RU" sz="24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00FF99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93518" y="3501008"/>
            <a:ext cx="8501502" cy="2880320"/>
          </a:xfrm>
          <a:prstGeom prst="roundRect">
            <a:avLst>
              <a:gd name="adj" fmla="val 5123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длительном действии высокой температуры воздуха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отмечается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нарушение деятельности желудочно-кишечного тракта. </a:t>
            </a:r>
            <a:r>
              <a:rPr lang="ru-RU" sz="24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Выделение из организма с потом ионов хлора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на фоне приема большого количества воды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ведет к угнетению желудочной секреции, снижению бактерицидности желудочного сока,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что создает благоприятные условия для развития воспалительных процессов в желудочно-кишечном тракте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57554" y="19288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010624" y="10274"/>
            <a:ext cx="5112568" cy="548680"/>
          </a:xfrm>
          <a:prstGeom prst="roundRect">
            <a:avLst/>
          </a:prstGeom>
          <a:gradFill>
            <a:gsLst>
              <a:gs pos="30000">
                <a:srgbClr val="03D4A8"/>
              </a:gs>
              <a:gs pos="46000">
                <a:srgbClr val="FFFF00"/>
              </a:gs>
              <a:gs pos="73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algn="ctr">
              <a:lnSpc>
                <a:spcPts val="1800"/>
              </a:lnSpc>
            </a:pPr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1.1  ВЛИЯНИЕ ПОКАЗАТЕЛЕЙ МИКРОКЛИМАТА</a:t>
            </a:r>
          </a:p>
          <a:p>
            <a:pPr algn="ctr">
              <a:lnSpc>
                <a:spcPts val="1800"/>
              </a:lnSpc>
            </a:pPr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НА ОРГАНИЗМ ЧЕЛОВЕКА.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8" name="Прямоугольник 17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20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001024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6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03908" y="653824"/>
            <a:ext cx="8500539" cy="1644310"/>
          </a:xfrm>
          <a:prstGeom prst="roundRect">
            <a:avLst>
              <a:gd name="adj" fmla="val 97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>
              <a:lnSpc>
                <a:spcPts val="32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5A4FE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Действие низких температур воздуха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приводит к понижению температуры кожи и ее тактильной чувствительности, местному и общему охлаждению организма, проявлением чего является снижение температуры тела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55576" y="2534416"/>
            <a:ext cx="7849834" cy="2190728"/>
          </a:xfrm>
          <a:prstGeom prst="roundRect">
            <a:avLst>
              <a:gd name="adj" fmla="val 6706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57200" algn="just">
              <a:lnSpc>
                <a:spcPts val="26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При общем охлаждении организма </a:t>
            </a:r>
            <a:r>
              <a:rPr lang="ru-RU" sz="24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AE21C1"/>
                </a:solidFill>
                <a:latin typeface="Arial Narrow" pitchFamily="34" charset="0"/>
                <a:cs typeface="Times New Roman" pitchFamily="18" charset="0"/>
              </a:rPr>
              <a:t>происходит изменение функционального состояния ЦНС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, что </a:t>
            </a:r>
            <a:r>
              <a:rPr lang="ru-RU" sz="2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проявляется в своеобразном наркотическом эффекте холода, ведущем к ослаблению мышечной деятельности, резкому снижению реакции на болевые раздражения, адинамии и сонливости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 </a:t>
            </a:r>
            <a:endParaRPr lang="ru-RU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55576" y="4953042"/>
            <a:ext cx="7849834" cy="1644310"/>
          </a:xfrm>
          <a:prstGeom prst="roundRect">
            <a:avLst>
              <a:gd name="adj" fmla="val 908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>
              <a:lnSpc>
                <a:spcPts val="26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Из медицинской практики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известно, что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общее охлаждение организма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может стать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причиной тяжелых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простудных заболеваний.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Способствует развитию простудных заболеваний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местное охлаждение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особенно ног.</a:t>
            </a:r>
          </a:p>
        </p:txBody>
      </p:sp>
      <p:pic>
        <p:nvPicPr>
          <p:cNvPr id="11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8" y="340118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:\НИУ ИТМО ЛЕКЦИИ\ЭЛЕКТРОБЕЗОПАСНОСТЬ ОК!\ЭЛ БЕЗОПАСНОСТЬ ОК!\Картинки\al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8" y="554659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612576" y="4400912"/>
            <a:ext cx="8716148" cy="487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68000" algn="just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endParaRPr lang="ru-RU" sz="2400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010624" y="10274"/>
            <a:ext cx="5112568" cy="548680"/>
          </a:xfrm>
          <a:prstGeom prst="roundRect">
            <a:avLst/>
          </a:prstGeom>
          <a:gradFill>
            <a:gsLst>
              <a:gs pos="30000">
                <a:srgbClr val="03D4A8"/>
              </a:gs>
              <a:gs pos="46000">
                <a:srgbClr val="FFFF00"/>
              </a:gs>
              <a:gs pos="73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algn="ctr">
              <a:lnSpc>
                <a:spcPts val="1800"/>
              </a:lnSpc>
            </a:pPr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1.1  ВЛИЯНИЕ ПОКАЗАТЕЛЕЙ МИКРОКЛИМАТА</a:t>
            </a:r>
          </a:p>
          <a:p>
            <a:pPr algn="ctr">
              <a:lnSpc>
                <a:spcPts val="1800"/>
              </a:lnSpc>
            </a:pPr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НА ОРГАНИЗМ ЧЕЛОВЕКА.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001024" y="6429396"/>
            <a:ext cx="1000100" cy="400110"/>
          </a:xfrm>
        </p:spPr>
        <p:txBody>
          <a:bodyPr lIns="72000">
            <a:noAutofit/>
          </a:bodyPr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7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93517" y="764704"/>
            <a:ext cx="8511893" cy="1280715"/>
          </a:xfrm>
          <a:prstGeom prst="roundRect">
            <a:avLst>
              <a:gd name="adj" fmla="val 1261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fontAlgn="base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Влажность воздуха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имеет большое значение как фактор, оказывающий влияние на процессы теплообмена организма с окружающей средой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3518" y="2306038"/>
            <a:ext cx="8511164" cy="1647800"/>
          </a:xfrm>
          <a:prstGeom prst="roundRect">
            <a:avLst>
              <a:gd name="adj" fmla="val 9730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 воздухе,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избыточно насыщенном водяными парами,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затрудняется испарение влаги с поверхности кожи и легких, что может резко ухудшить тепловое состояние человека и снизить его работоспособность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3517" y="4237855"/>
            <a:ext cx="8521555" cy="2215481"/>
          </a:xfrm>
          <a:prstGeom prst="roundRect">
            <a:avLst>
              <a:gd name="adj" fmla="val 6349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Низкая влажность воздуха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вызывает ускорение процесса отдачи тепла организмом человека за счет испарения пота.</a:t>
            </a:r>
          </a:p>
          <a:p>
            <a:pPr lvl="0" indent="468000" algn="just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По этому, при сухом воздухе, высокая температура окружающей среды переносится организмом легче, чем при влажном. 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2010624" y="10274"/>
            <a:ext cx="5112568" cy="548680"/>
          </a:xfrm>
          <a:prstGeom prst="roundRect">
            <a:avLst/>
          </a:prstGeom>
          <a:gradFill>
            <a:gsLst>
              <a:gs pos="30000">
                <a:srgbClr val="03D4A8"/>
              </a:gs>
              <a:gs pos="46000">
                <a:srgbClr val="FFFF00"/>
              </a:gs>
              <a:gs pos="73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algn="ctr">
              <a:lnSpc>
                <a:spcPts val="1800"/>
              </a:lnSpc>
            </a:pPr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1.1  ВЛИЯНИЕ ПОКАЗАТЕЛЕЙ МИКРОКЛИМАТА</a:t>
            </a:r>
          </a:p>
          <a:p>
            <a:pPr algn="ctr">
              <a:lnSpc>
                <a:spcPts val="1800"/>
              </a:lnSpc>
            </a:pPr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НА ОРГАНИЗМ ЧЕЛОВЕКА.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7" name="Прямоугольник 16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001024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8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93517" y="692696"/>
            <a:ext cx="8511893" cy="1656184"/>
          </a:xfrm>
          <a:prstGeom prst="roundRect">
            <a:avLst>
              <a:gd name="adj" fmla="val 7884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57200" algn="just">
              <a:lnSpc>
                <a:spcPts val="3200"/>
              </a:lnSpc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Влияние</a:t>
            </a: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скорости движения воздуха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</a:t>
            </a: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 err="1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Arial" pitchFamily="34" charset="0"/>
              </a:rPr>
              <a:t>теплоощущения</a:t>
            </a:r>
            <a:r>
              <a:rPr lang="ru-RU" sz="24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Arial" pitchFamily="34" charset="0"/>
              </a:rPr>
              <a:t> человека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зависит</a:t>
            </a:r>
            <a:r>
              <a:rPr lang="ru-RU" sz="2400" b="1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от температуры воздуха. </a:t>
            </a:r>
            <a:r>
              <a:rPr lang="ru-RU" sz="2400" b="1" dirty="0">
                <a:ln w="1905"/>
                <a:solidFill>
                  <a:srgbClr val="D6009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Arial" pitchFamily="34" charset="0"/>
              </a:rPr>
              <a:t>Организм человека начинает ощущать воздушные потоки при скорости около 0,15 м/с.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3518" y="2564904"/>
            <a:ext cx="8511164" cy="1800200"/>
          </a:xfrm>
          <a:prstGeom prst="roundRect">
            <a:avLst>
              <a:gd name="adj" fmla="val 80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fontAlgn="base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Причем,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если эти потоки имеют температуру до 36</a:t>
            </a:r>
            <a:r>
              <a:rPr lang="ru-RU" sz="2800" b="1" baseline="30000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°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организм человека воспринимает их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освежающее действие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, а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температуре свыше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40</a:t>
            </a:r>
            <a:r>
              <a:rPr lang="ru-RU" sz="2800" b="1" baseline="3000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°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они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5A4FE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действуют угнетающе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способствуют перегреванию организма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sz="2400" b="1" dirty="0">
              <a:ln w="1905"/>
              <a:solidFill>
                <a:srgbClr val="D6009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3517" y="4569265"/>
            <a:ext cx="8511893" cy="2223864"/>
          </a:xfrm>
          <a:prstGeom prst="roundRect">
            <a:avLst>
              <a:gd name="adj" fmla="val 638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lvl="0" indent="468000" algn="just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  </a:t>
            </a:r>
            <a:r>
              <a:rPr lang="ru-RU" sz="2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Arial" pitchFamily="34" charset="0"/>
              </a:rPr>
              <a:t>При одной и той же температуре воздуха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повышенная скорость его движения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способствует более быстрому охлаждению кожи человека,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что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благоприятно сказывается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 теплый период года,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но оказывает</a:t>
            </a:r>
            <a:r>
              <a:rPr lang="ru-RU" sz="2400" b="1" dirty="0">
                <a:ln w="900" cmpd="sng">
                  <a:solidFill>
                    <a:srgbClr val="009900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n w="900" cmpd="sng">
                  <a:solidFill>
                    <a:srgbClr val="009900"/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отрицательное воздействие при низкой температуре воздуха</a:t>
            </a:r>
            <a:r>
              <a:rPr lang="ru-RU" sz="2400" b="1" dirty="0">
                <a:ln w="900" cmpd="sng">
                  <a:solidFill>
                    <a:srgbClr val="009900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5A4FE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 холодный период года.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ChangeArrowheads="1"/>
          </p:cNvSpPr>
          <p:nvPr/>
        </p:nvSpPr>
        <p:spPr bwMode="auto">
          <a:xfrm>
            <a:off x="251520" y="5661248"/>
            <a:ext cx="8455918" cy="75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 где</a:t>
            </a: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 к = 5,67·10</a:t>
            </a:r>
            <a:r>
              <a:rPr lang="ru-RU" sz="2200" b="1" baseline="40000" dirty="0" smtClean="0">
                <a:latin typeface="Arial Narrow" pitchFamily="34" charset="0"/>
                <a:cs typeface="Arial" pitchFamily="34" charset="0"/>
              </a:rPr>
              <a:t>-8</a:t>
            </a: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 Вт / (м² · К</a:t>
            </a:r>
            <a:r>
              <a:rPr lang="ru-RU" sz="2200" b="1" baseline="40000" dirty="0" smtClean="0">
                <a:latin typeface="Arial Narrow" pitchFamily="34" charset="0"/>
                <a:cs typeface="Arial" pitchFamily="34" charset="0"/>
              </a:rPr>
              <a:t>4</a:t>
            </a: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)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– константа абсолютно черного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тела</a:t>
            </a: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; </a:t>
            </a:r>
          </a:p>
          <a:p>
            <a:pPr marL="0" marR="0" lvl="0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Т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 – абсолютная температура излучающего тела, </a:t>
            </a: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К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987824" y="10274"/>
            <a:ext cx="3168352" cy="422534"/>
          </a:xfrm>
          <a:prstGeom prst="roundRect">
            <a:avLst/>
          </a:prstGeom>
          <a:gradFill>
            <a:gsLst>
              <a:gs pos="0">
                <a:srgbClr val="03D4A8"/>
              </a:gs>
              <a:gs pos="9000">
                <a:srgbClr val="FFFF0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</a:rPr>
              <a:t>2.0  ТЕПЛОВОЕ  ИЗЛУЧЕНИЕ.</a:t>
            </a:r>
            <a:endParaRPr lang="ru-RU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3908" y="3140968"/>
            <a:ext cx="8500539" cy="1413886"/>
          </a:xfrm>
          <a:prstGeom prst="roundRect">
            <a:avLst>
              <a:gd name="adj" fmla="val 1005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68000" algn="just" fontAlgn="base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24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Согласно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  <a:ea typeface="Cambria Math" pitchFamily="18" charset="0"/>
                <a:cs typeface="Arial" pitchFamily="34" charset="0"/>
              </a:rPr>
              <a:t>закону Стефана – Больцмана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интенсивность излучения </a:t>
            </a: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Е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D6009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(Вт/м²) </a:t>
            </a:r>
            <a:r>
              <a:rPr lang="ru-RU" sz="24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увеличивается пропорционально абсолютной температуре излучающего тела в четвертой степени</a:t>
            </a:r>
            <a:r>
              <a:rPr lang="ru-RU" sz="24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:</a:t>
            </a:r>
            <a:endParaRPr lang="ru-RU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563888" y="4725144"/>
            <a:ext cx="1944216" cy="761911"/>
          </a:xfrm>
          <a:prstGeom prst="roundRect">
            <a:avLst/>
          </a:prstGeom>
          <a:gradFill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</a:gradFill>
          <a:ln w="25400">
            <a:solidFill>
              <a:srgbClr val="FFC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180975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</a:pPr>
            <a:r>
              <a:rPr lang="ru-RU" sz="3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Е = </a:t>
            </a:r>
            <a:r>
              <a:rPr lang="ru-RU" sz="3200" b="1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к∙</a:t>
            </a:r>
            <a:r>
              <a:rPr lang="ru-RU" sz="3200" b="1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Т</a:t>
            </a:r>
            <a:r>
              <a:rPr lang="ru-RU" sz="3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3200" b="1" baseline="50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4</a:t>
            </a:r>
            <a:r>
              <a:rPr lang="ru-RU" sz="3400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endParaRPr lang="ru-RU" sz="3400" dirty="0">
              <a:latin typeface="Arial Narrow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74498"/>
            <a:chOff x="8429554" y="-16498"/>
            <a:chExt cx="734162" cy="6874498"/>
          </a:xfrm>
        </p:grpSpPr>
        <p:sp>
          <p:nvSpPr>
            <p:cNvPr id="15" name="Прямоугольник 14"/>
            <p:cNvSpPr/>
            <p:nvPr/>
          </p:nvSpPr>
          <p:spPr bwMode="auto">
            <a:xfrm rot="5400000">
              <a:off x="5818191" y="3532188"/>
              <a:ext cx="6215062" cy="436562"/>
            </a:xfrm>
            <a:prstGeom prst="rect">
              <a:avLst/>
            </a:prstGeom>
            <a:gradFill>
              <a:gsLst>
                <a:gs pos="15000">
                  <a:srgbClr val="FFFF00"/>
                </a:gs>
                <a:gs pos="44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554" y="-16498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>
          <a:xfrm>
            <a:off x="8028384" y="6429396"/>
            <a:ext cx="1000100" cy="365125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bg1"/>
                </a:solidFill>
              </a:rPr>
              <a:pPr/>
              <a:t>9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03908" y="548680"/>
            <a:ext cx="8500773" cy="1224136"/>
          </a:xfrm>
          <a:prstGeom prst="roundRect">
            <a:avLst>
              <a:gd name="adj" fmla="val 11574"/>
            </a:avLst>
          </a:prstGeom>
          <a:gradFill flip="none" rotWithShape="1">
            <a:gsLst>
              <a:gs pos="0">
                <a:srgbClr val="33CC33">
                  <a:tint val="66000"/>
                  <a:satMod val="160000"/>
                </a:srgbClr>
              </a:gs>
              <a:gs pos="50000">
                <a:srgbClr val="33CC33">
                  <a:tint val="44500"/>
                  <a:satMod val="160000"/>
                </a:srgbClr>
              </a:gs>
              <a:gs pos="100000">
                <a:srgbClr val="33CC33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57200" algn="just">
              <a:lnSpc>
                <a:spcPts val="3200"/>
              </a:lnSpc>
            </a:pPr>
            <a:r>
              <a:rPr lang="ru-RU" sz="2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Тепловое излучение от нагретых поверхностей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играет существенную роль в создании неблагоприятных </a:t>
            </a:r>
            <a:r>
              <a:rPr lang="ru-RU" sz="2400" b="1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микроклимати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- </a:t>
            </a:r>
            <a:r>
              <a:rPr lang="ru-RU" sz="2400" b="1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ческих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условий в производственных помещениях.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3909" y="1844824"/>
            <a:ext cx="8511164" cy="1224136"/>
          </a:xfrm>
          <a:prstGeom prst="roundRect">
            <a:avLst>
              <a:gd name="adj" fmla="val 13272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 anchorCtr="1"/>
          <a:lstStyle/>
          <a:p>
            <a:pPr lvl="0" indent="457200" algn="just">
              <a:lnSpc>
                <a:spcPts val="3200"/>
              </a:lnSpc>
            </a:pPr>
            <a:r>
              <a:rPr lang="ru-RU" sz="2400" b="1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Arial" pitchFamily="34" charset="0"/>
              </a:rPr>
              <a:t>Все </a:t>
            </a:r>
            <a:r>
              <a:rPr lang="ru-RU" sz="24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Arial" pitchFamily="34" charset="0"/>
              </a:rPr>
              <a:t>нагретые тела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излучают с поверхности поток лучистой энергии. Характер этого излучения зависит от степени нагрева излучающего тела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sz="24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3366FF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6618</TotalTime>
  <Words>4855</Words>
  <Application>Microsoft Office PowerPoint</Application>
  <PresentationFormat>Экран (4:3)</PresentationFormat>
  <Paragraphs>504</Paragraphs>
  <Slides>42</Slides>
  <Notes>42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4" baseType="lpstr">
      <vt:lpstr>Тема Office</vt:lpstr>
      <vt:lpstr>Scanned Photo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Слободянюк А. А.</dc:creator>
  <cp:lastModifiedBy>Windows User</cp:lastModifiedBy>
  <cp:revision>768</cp:revision>
  <cp:lastPrinted>2010-03-18T07:44:25Z</cp:lastPrinted>
  <dcterms:created xsi:type="dcterms:W3CDTF">2008-02-01T16:00:45Z</dcterms:created>
  <dcterms:modified xsi:type="dcterms:W3CDTF">2014-10-14T12:11:43Z</dcterms:modified>
</cp:coreProperties>
</file>