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12" r:id="rId2"/>
    <p:sldId id="369" r:id="rId3"/>
    <p:sldId id="368" r:id="rId4"/>
    <p:sldId id="315" r:id="rId5"/>
    <p:sldId id="317" r:id="rId6"/>
    <p:sldId id="391" r:id="rId7"/>
    <p:sldId id="392" r:id="rId8"/>
    <p:sldId id="396" r:id="rId9"/>
    <p:sldId id="394" r:id="rId10"/>
    <p:sldId id="313" r:id="rId11"/>
    <p:sldId id="323" r:id="rId12"/>
    <p:sldId id="322" r:id="rId13"/>
    <p:sldId id="321" r:id="rId14"/>
    <p:sldId id="320" r:id="rId15"/>
    <p:sldId id="319" r:id="rId16"/>
    <p:sldId id="330" r:id="rId17"/>
    <p:sldId id="329" r:id="rId18"/>
    <p:sldId id="335" r:id="rId19"/>
    <p:sldId id="334" r:id="rId20"/>
    <p:sldId id="333" r:id="rId21"/>
    <p:sldId id="332" r:id="rId22"/>
    <p:sldId id="341" r:id="rId23"/>
    <p:sldId id="331" r:id="rId24"/>
    <p:sldId id="340" r:id="rId25"/>
    <p:sldId id="327" r:id="rId26"/>
    <p:sldId id="348" r:id="rId27"/>
    <p:sldId id="347" r:id="rId28"/>
    <p:sldId id="346" r:id="rId29"/>
    <p:sldId id="345" r:id="rId30"/>
    <p:sldId id="382" r:id="rId31"/>
    <p:sldId id="383" r:id="rId32"/>
    <p:sldId id="380" r:id="rId33"/>
    <p:sldId id="361" r:id="rId34"/>
    <p:sldId id="363" r:id="rId35"/>
    <p:sldId id="364" r:id="rId36"/>
    <p:sldId id="365" r:id="rId37"/>
    <p:sldId id="367" r:id="rId38"/>
    <p:sldId id="366" r:id="rId39"/>
    <p:sldId id="371" r:id="rId40"/>
    <p:sldId id="343" r:id="rId41"/>
    <p:sldId id="355" r:id="rId42"/>
    <p:sldId id="354" r:id="rId43"/>
    <p:sldId id="353" r:id="rId44"/>
    <p:sldId id="352" r:id="rId45"/>
    <p:sldId id="351" r:id="rId46"/>
    <p:sldId id="357" r:id="rId47"/>
    <p:sldId id="358" r:id="rId48"/>
    <p:sldId id="373" r:id="rId49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07E9"/>
    <a:srgbClr val="FFCC99"/>
    <a:srgbClr val="00FFFF"/>
    <a:srgbClr val="FFFF66"/>
    <a:srgbClr val="66FFFF"/>
    <a:srgbClr val="00FF00"/>
    <a:srgbClr val="3366FF"/>
    <a:srgbClr val="61D6FF"/>
    <a:srgbClr val="008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26" autoAdjust="0"/>
  </p:normalViewPr>
  <p:slideViewPr>
    <p:cSldViewPr>
      <p:cViewPr varScale="1">
        <p:scale>
          <a:sx n="68" d="100"/>
          <a:sy n="68" d="100"/>
        </p:scale>
        <p:origin x="-570" y="-102"/>
      </p:cViewPr>
      <p:guideLst>
        <p:guide orient="horz" pos="19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8322-6ED7-4117-AC28-CD8519315DCF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3D925-C51A-4B14-821A-8DA778F6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183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ru-RU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%D0%A4%D0%B0%D0%B9%D0%BB:Compactandlamps.jp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hitbiz.ru/wp-content/uploads/2009/07/h1287.jp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2.jpeg"/><Relationship Id="rId5" Type="http://schemas.openxmlformats.org/officeDocument/2006/relationships/image" Target="../media/image8.jpeg"/><Relationship Id="rId10" Type="http://schemas.openxmlformats.org/officeDocument/2006/relationships/hyperlink" Target="http://ru.wikipedia.org/wiki/%D0%A4%D0%B0%D0%B9%D0%BB:E27_with_38_LCD.JPG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0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88640"/>
            <a:ext cx="8136904" cy="5505349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prstTxWarp prst="textArchUpPour">
              <a:avLst>
                <a:gd name="adj1" fmla="val 7256495"/>
                <a:gd name="adj2" fmla="val 33005"/>
              </a:avLst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0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 Narrow" pitchFamily="34" charset="0"/>
              </a:rPr>
              <a:t>ПРОИЗВОДСТВЕННОЕ  ОСВЕЩЕНИЕ </a:t>
            </a:r>
            <a:endParaRPr kumimoji="0" lang="ru-RU" sz="3200" b="1" i="0" u="none" strike="noStrike" kern="0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 Narrow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60388" y="5693989"/>
            <a:ext cx="7684020" cy="615331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 anchorCtr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lnSpc>
                <a:spcPts val="4000"/>
              </a:lnSpc>
            </a:pPr>
            <a:r>
              <a:rPr lang="ru-RU" sz="3600" b="1" spc="50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Narrow" pitchFamily="34" charset="0"/>
              </a:rPr>
              <a:t>ПРОИЗВОДСТВЕННОЕ  ОСВЕЩЕНИЕ </a:t>
            </a:r>
            <a:endParaRPr lang="ru-RU" sz="1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915816" y="5157192"/>
            <a:ext cx="5728933" cy="84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68000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spc="1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Сила света </a:t>
            </a:r>
            <a:r>
              <a:rPr lang="ru-RU" sz="2000" b="1" spc="100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обычно зависит от направления; эта зависимость характеризуется </a:t>
            </a:r>
            <a:r>
              <a:rPr lang="ru-RU" sz="2000" b="1" spc="1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диаграммой направленности источника света.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25" name="Прямоугольник 2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3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691680" y="23986"/>
            <a:ext cx="5616624" cy="630386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2.1.  ОСНОВНЫЕ СВЕТОТЕХНИЧЕСКИЕ ВЕЛИЧИНЫ. ЕДИНИЦЫ ИЗМЕРЕНИЯ. СИЛА СВЕТА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94125" y="6165304"/>
            <a:ext cx="8550625" cy="4956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algn="ctr">
              <a:lnSpc>
                <a:spcPts val="3000"/>
              </a:lnSpc>
            </a:pP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 </a:t>
            </a: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За е</a:t>
            </a: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диницу силы света принята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кандела </a:t>
            </a:r>
            <a:r>
              <a:rPr lang="en-US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(КД= ЛМ</a:t>
            </a:r>
            <a:r>
              <a:rPr lang="en-US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/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СР).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65881" y="3861048"/>
            <a:ext cx="8541003" cy="11521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Сила света </a:t>
            </a:r>
            <a:r>
              <a:rPr lang="en-US" sz="20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I</a:t>
            </a:r>
            <a:r>
              <a:rPr lang="el-GR" sz="2000" b="1" baseline="-250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ν</a:t>
            </a:r>
            <a:r>
              <a:rPr lang="ru-RU" sz="2000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- 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(характеристика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источника света)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пространственная плотность светового потока.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Определяется как отношение элементарного светового 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потока</a:t>
            </a:r>
            <a:r>
              <a:rPr lang="en-US" sz="20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d</a:t>
            </a:r>
            <a:r>
              <a:rPr lang="ru-RU" sz="20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Ф</a:t>
            </a:r>
            <a:r>
              <a:rPr lang="el-GR" sz="2000" b="1" baseline="-250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ν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исходящего от источника и распространяющегося равномерно внутри элементарного телесного угла </a:t>
            </a:r>
            <a:r>
              <a:rPr lang="en-US" sz="20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d</a:t>
            </a:r>
            <a:r>
              <a:rPr lang="el-GR" sz="20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Ω</a:t>
            </a:r>
            <a:r>
              <a:rPr lang="ru-RU" sz="20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к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величине этого угла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:</a:t>
            </a:r>
            <a:r>
              <a:rPr lang="ru-RU" sz="20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ru-RU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72385" y="5229200"/>
            <a:ext cx="2736304" cy="792088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ts val="4800"/>
              </a:lnSpc>
            </a:pPr>
            <a:r>
              <a:rPr lang="ru-RU" sz="36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</a:t>
            </a:r>
            <a:r>
              <a:rPr lang="en-US" sz="36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I</a:t>
            </a:r>
            <a:r>
              <a:rPr lang="el-GR" sz="3600" baseline="-18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ν</a:t>
            </a:r>
            <a:r>
              <a:rPr lang="ru-RU" sz="36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=</a:t>
            </a:r>
            <a:r>
              <a:rPr lang="en-US" sz="36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d</a:t>
            </a:r>
            <a:r>
              <a:rPr lang="ru-RU" sz="36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Ф</a:t>
            </a:r>
            <a:r>
              <a:rPr lang="el-GR" sz="3600" baseline="-18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ν</a:t>
            </a:r>
            <a:r>
              <a:rPr lang="en-US" sz="36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/d</a:t>
            </a:r>
            <a:r>
              <a:rPr lang="el-GR" sz="36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Ω</a:t>
            </a:r>
            <a:endParaRPr lang="ru-RU" sz="3600" dirty="0">
              <a:ln w="900" cmpd="sng">
                <a:solidFill>
                  <a:prstClr val="black">
                    <a:alpha val="55000"/>
                  </a:prstClr>
                </a:solidFill>
                <a:prstDash val="solid"/>
              </a:ln>
              <a:solidFill>
                <a:srgbClr val="FF0000"/>
              </a:solidFill>
              <a:latin typeface="Cambria Math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4125" y="2999274"/>
            <a:ext cx="85127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2000"/>
              </a:lnSpc>
            </a:pPr>
            <a:r>
              <a:rPr lang="ru-RU" sz="2000" b="1" dirty="0">
                <a:latin typeface="Arial Narrow" pitchFamily="34" charset="0"/>
              </a:rPr>
              <a:t>Источник света</a:t>
            </a:r>
            <a:r>
              <a:rPr lang="ru-RU" sz="2000" dirty="0">
                <a:latin typeface="Arial Narrow" pitchFamily="34" charset="0"/>
              </a:rPr>
              <a:t>, размерами которого можно пренебречь по сравнению с расстоянием от места наблюдения до источника, называется </a:t>
            </a:r>
            <a:r>
              <a:rPr lang="ru-RU" sz="2000" b="1" dirty="0">
                <a:latin typeface="Arial Narrow" pitchFamily="34" charset="0"/>
              </a:rPr>
              <a:t>точечным</a:t>
            </a:r>
            <a:r>
              <a:rPr lang="ru-RU" sz="2000" dirty="0">
                <a:latin typeface="Arial Narrow" pitchFamily="34" charset="0"/>
              </a:rPr>
              <a:t>. </a:t>
            </a:r>
            <a:r>
              <a:rPr lang="ru-RU" sz="2000" b="1" dirty="0">
                <a:latin typeface="Arial Narrow" pitchFamily="34" charset="0"/>
              </a:rPr>
              <a:t>Точечные источники характеризуют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силой света</a:t>
            </a:r>
            <a:r>
              <a:rPr lang="ru-RU" sz="2000" dirty="0">
                <a:latin typeface="Arial Narrow" pitchFamily="34" charset="0"/>
              </a:rPr>
              <a:t>. 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88963" y="830129"/>
            <a:ext cx="8443478" cy="1374735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indent="457200" algn="just">
              <a:lnSpc>
                <a:spcPts val="2000"/>
              </a:lnSpc>
            </a:pPr>
            <a:r>
              <a:rPr lang="ru-RU" sz="2000" dirty="0" smtClean="0">
                <a:latin typeface="Arial Narrow" pitchFamily="34" charset="0"/>
              </a:rPr>
              <a:t>Экспериментальными </a:t>
            </a:r>
            <a:r>
              <a:rPr lang="ru-RU" sz="2000" dirty="0">
                <a:latin typeface="Arial Narrow" pitchFamily="34" charset="0"/>
              </a:rPr>
              <a:t>измерениями установлено, что </a:t>
            </a:r>
            <a:r>
              <a:rPr lang="ru-RU" sz="2000" b="1" dirty="0">
                <a:latin typeface="Arial Narrow" pitchFamily="34" charset="0"/>
              </a:rPr>
              <a:t>1 Вт </a:t>
            </a:r>
            <a:r>
              <a:rPr lang="ru-RU" sz="2000" dirty="0">
                <a:latin typeface="Arial Narrow" pitchFamily="34" charset="0"/>
              </a:rPr>
              <a:t>лучистого </a:t>
            </a:r>
            <a:r>
              <a:rPr lang="ru-RU" sz="2000" dirty="0" smtClean="0">
                <a:latin typeface="Arial Narrow" pitchFamily="34" charset="0"/>
              </a:rPr>
              <a:t>потока монохроматического </a:t>
            </a:r>
            <a:r>
              <a:rPr lang="ru-RU" sz="2000" dirty="0">
                <a:latin typeface="Arial Narrow" pitchFamily="34" charset="0"/>
              </a:rPr>
              <a:t>излучения с длиной волны </a:t>
            </a:r>
            <a:r>
              <a:rPr lang="ru-RU" sz="2000" b="1" dirty="0" err="1">
                <a:latin typeface="Arial Narrow" pitchFamily="34" charset="0"/>
              </a:rPr>
              <a:t>λ</a:t>
            </a:r>
            <a:r>
              <a:rPr lang="ru-RU" sz="2000" b="1" baseline="-25000" dirty="0" err="1">
                <a:latin typeface="Arial Narrow" pitchFamily="34" charset="0"/>
              </a:rPr>
              <a:t>max</a:t>
            </a:r>
            <a:r>
              <a:rPr lang="ru-RU" sz="2000" b="1" dirty="0">
                <a:latin typeface="Arial Narrow" pitchFamily="34" charset="0"/>
              </a:rPr>
              <a:t> = 555 </a:t>
            </a:r>
            <a:r>
              <a:rPr lang="ru-RU" sz="2000" b="1" dirty="0" err="1">
                <a:latin typeface="Arial Narrow" pitchFamily="34" charset="0"/>
              </a:rPr>
              <a:t>нм</a:t>
            </a:r>
            <a:r>
              <a:rPr lang="ru-RU" sz="2000" b="1" dirty="0">
                <a:latin typeface="Arial Narrow" pitchFamily="34" charset="0"/>
              </a:rPr>
              <a:t> </a:t>
            </a:r>
            <a:r>
              <a:rPr lang="ru-RU" sz="2000" dirty="0">
                <a:latin typeface="Arial Narrow" pitchFamily="34" charset="0"/>
              </a:rPr>
              <a:t>(соответствующей </a:t>
            </a:r>
            <a:r>
              <a:rPr lang="ru-RU" sz="2000" dirty="0" smtClean="0">
                <a:latin typeface="Arial Narrow" pitchFamily="34" charset="0"/>
              </a:rPr>
              <a:t>максимуму </a:t>
            </a:r>
            <a:r>
              <a:rPr lang="ru-RU" sz="2000" dirty="0" err="1" smtClean="0">
                <a:latin typeface="Arial Narrow" pitchFamily="34" charset="0"/>
              </a:rPr>
              <a:t>видности</a:t>
            </a:r>
            <a:r>
              <a:rPr lang="ru-RU" sz="2000" dirty="0">
                <a:latin typeface="Arial Narrow" pitchFamily="34" charset="0"/>
              </a:rPr>
              <a:t>) равен </a:t>
            </a:r>
            <a:r>
              <a:rPr lang="ru-RU" sz="2000" b="1" dirty="0">
                <a:latin typeface="Arial Narrow" pitchFamily="34" charset="0"/>
              </a:rPr>
              <a:t>683 лм </a:t>
            </a:r>
            <a:r>
              <a:rPr lang="ru-RU" sz="2000" dirty="0">
                <a:latin typeface="Arial Narrow" pitchFamily="34" charset="0"/>
              </a:rPr>
              <a:t>светового потока. Иначе говоря, </a:t>
            </a:r>
            <a:r>
              <a:rPr lang="ru-RU" sz="2000" b="1" dirty="0">
                <a:latin typeface="Arial Narrow" pitchFamily="34" charset="0"/>
              </a:rPr>
              <a:t>чувствительность среднего глаза </a:t>
            </a:r>
            <a:r>
              <a:rPr lang="ru-RU" sz="2000" b="1" dirty="0" smtClean="0">
                <a:latin typeface="Arial Narrow" pitchFamily="34" charset="0"/>
              </a:rPr>
              <a:t>в максимуме </a:t>
            </a:r>
            <a:r>
              <a:rPr lang="ru-RU" sz="2000" b="1" dirty="0">
                <a:latin typeface="Arial Narrow" pitchFamily="34" charset="0"/>
              </a:rPr>
              <a:t>кривой </a:t>
            </a:r>
            <a:r>
              <a:rPr lang="ru-RU" sz="2000" b="1" dirty="0" err="1">
                <a:latin typeface="Arial Narrow" pitchFamily="34" charset="0"/>
              </a:rPr>
              <a:t>видности</a:t>
            </a:r>
            <a:r>
              <a:rPr lang="ru-RU" sz="2000" b="1" dirty="0">
                <a:latin typeface="Arial Narrow" pitchFamily="34" charset="0"/>
              </a:rPr>
              <a:t> </a:t>
            </a:r>
            <a:r>
              <a:rPr lang="ru-RU" sz="2000" dirty="0">
                <a:latin typeface="Arial Narrow" pitchFamily="34" charset="0"/>
              </a:rPr>
              <a:t>(дина волны 555 </a:t>
            </a:r>
            <a:r>
              <a:rPr lang="ru-RU" sz="2000" dirty="0" err="1">
                <a:latin typeface="Arial Narrow" pitchFamily="34" charset="0"/>
              </a:rPr>
              <a:t>нм</a:t>
            </a:r>
            <a:r>
              <a:rPr lang="ru-RU" sz="2000" dirty="0">
                <a:latin typeface="Arial Narrow" pitchFamily="34" charset="0"/>
              </a:rPr>
              <a:t> – </a:t>
            </a:r>
            <a:r>
              <a:rPr lang="ru-RU" sz="2000" dirty="0" err="1" smtClean="0">
                <a:latin typeface="Arial Narrow" pitchFamily="34" charset="0"/>
              </a:rPr>
              <a:t>жето</a:t>
            </a:r>
            <a:r>
              <a:rPr lang="ru-RU" sz="2000" dirty="0" smtClean="0">
                <a:latin typeface="Arial Narrow" pitchFamily="34" charset="0"/>
              </a:rPr>
              <a:t>-зеленый </a:t>
            </a:r>
            <a:r>
              <a:rPr lang="ru-RU" sz="2000" dirty="0">
                <a:latin typeface="Arial Narrow" pitchFamily="34" charset="0"/>
              </a:rPr>
              <a:t>свет) численно равна</a:t>
            </a:r>
            <a:r>
              <a:rPr lang="ru-RU" sz="2000" b="1" dirty="0">
                <a:latin typeface="Arial Narrow" pitchFamily="34" charset="0"/>
              </a:rPr>
              <a:t> 683 лм/Вт</a:t>
            </a:r>
            <a:r>
              <a:rPr lang="ru-RU" sz="2000" dirty="0">
                <a:latin typeface="Arial Narrow" pitchFamily="34" charset="0"/>
              </a:rPr>
              <a:t>.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09048" y="2213248"/>
            <a:ext cx="8550625" cy="4956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algn="ctr">
              <a:lnSpc>
                <a:spcPts val="3000"/>
              </a:lnSpc>
            </a:pP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 </a:t>
            </a: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Единица измерения светового потока –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люмен </a:t>
            </a:r>
            <a:r>
              <a:rPr lang="en-US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(ЛМ= КД·СР).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xmlns:p14="http://schemas.microsoft.com/office/powerpoint/2010/main"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691680" y="23986"/>
            <a:ext cx="5616624" cy="630386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2.2.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ОСНОВНЫЕ СВЕТОТЕХНИЧЕСКИЕ ВЕЛИЧИНЫ. ЕДИНИЦЫ ИЗМЕРЕНИЯ. ОСВЕЩЕННОСТЬ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94125" y="5517232"/>
            <a:ext cx="8550625" cy="4956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algn="ctr">
              <a:lnSpc>
                <a:spcPts val="3000"/>
              </a:lnSpc>
            </a:pP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 </a:t>
            </a: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За е</a:t>
            </a: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диницу освещенности принят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люкс </a:t>
            </a:r>
            <a:r>
              <a:rPr lang="en-US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(ЛК= ЛМ</a:t>
            </a:r>
            <a:r>
              <a:rPr lang="en-US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/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</a:t>
            </a:r>
            <a:r>
              <a:rPr lang="ru-RU" sz="2400" b="1" baseline="50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94125" y="4653136"/>
            <a:ext cx="8550625" cy="792088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lvl="0" indent="457200" algn="just">
              <a:lnSpc>
                <a:spcPts val="2400"/>
              </a:lnSpc>
            </a:pPr>
            <a:r>
              <a:rPr lang="ru-RU" sz="2200" dirty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Это есть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основной закон освещенности, </a:t>
            </a:r>
            <a:r>
              <a:rPr lang="ru-RU" sz="2200" dirty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создаваемый точечным источником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(закон обратных квадратов). 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7504" y="2924944"/>
            <a:ext cx="8550625" cy="1584176"/>
          </a:xfrm>
          <a:prstGeom prst="roundRect">
            <a:avLst>
              <a:gd name="adj" fmla="val 852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indent="457200" algn="just">
              <a:lnSpc>
                <a:spcPts val="2400"/>
              </a:lnSpc>
            </a:pPr>
            <a:r>
              <a:rPr lang="ru-RU" sz="2000" dirty="0" smtClean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Вывод:</a:t>
            </a:r>
            <a:r>
              <a:rPr lang="ru-RU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Освещенность,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создаваемая точечным источником, обратно пропорциональна квадрату расстояния от источника до 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поверхности (</a:t>
            </a:r>
            <a:r>
              <a:rPr lang="en-US" sz="28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R</a:t>
            </a:r>
            <a:r>
              <a:rPr lang="en-US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 прямо пропорциональна косинусу угла составляемого направлением светового потока (осью узкого конуса, внутри которого распространяется поток) с нормалью к освещаемой поверхности.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52686" y="2173952"/>
            <a:ext cx="7547706" cy="678984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ts val="4800"/>
              </a:lnSpc>
            </a:pPr>
            <a:r>
              <a:rPr lang="ru-RU" sz="3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E</a:t>
            </a:r>
            <a:r>
              <a:rPr lang="el-GR" sz="3600" baseline="-18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ν</a:t>
            </a:r>
            <a:r>
              <a:rPr lang="ru-RU" sz="36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=</a:t>
            </a:r>
            <a:r>
              <a:rPr lang="en-US" sz="36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d</a:t>
            </a:r>
            <a:r>
              <a:rPr lang="ru-RU" sz="36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Ф</a:t>
            </a:r>
            <a:r>
              <a:rPr lang="el-GR" sz="3600" baseline="-18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ν</a:t>
            </a:r>
            <a:r>
              <a:rPr lang="en-US" sz="36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/</a:t>
            </a:r>
            <a:r>
              <a:rPr lang="en-US" sz="3600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dS</a:t>
            </a:r>
            <a:r>
              <a:rPr lang="en-US" sz="36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=</a:t>
            </a:r>
            <a:r>
              <a:rPr lang="en-US" sz="36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I</a:t>
            </a:r>
            <a:r>
              <a:rPr lang="el-GR" sz="3600" baseline="-18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ν</a:t>
            </a:r>
            <a:r>
              <a:rPr lang="el-GR" sz="36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∙</a:t>
            </a:r>
            <a:r>
              <a:rPr lang="en-US" sz="36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d</a:t>
            </a:r>
            <a:r>
              <a:rPr lang="el-GR" sz="36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Ω</a:t>
            </a:r>
            <a:r>
              <a:rPr lang="en-US" sz="36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/</a:t>
            </a:r>
            <a:r>
              <a:rPr lang="en-US" sz="3600" dirty="0" err="1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dS</a:t>
            </a:r>
            <a:r>
              <a:rPr lang="en-US" sz="36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=I</a:t>
            </a:r>
            <a:r>
              <a:rPr lang="el-GR" sz="3600" baseline="-18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ν</a:t>
            </a:r>
            <a:r>
              <a:rPr lang="el-GR" sz="36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∙</a:t>
            </a:r>
            <a:r>
              <a:rPr lang="en-US" sz="3600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cos</a:t>
            </a:r>
            <a:r>
              <a:rPr lang="el-GR" sz="36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θ</a:t>
            </a:r>
            <a:r>
              <a:rPr lang="en-US" sz="36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/R</a:t>
            </a:r>
            <a:r>
              <a:rPr lang="en-US" sz="3600" baseline="44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2</a:t>
            </a:r>
            <a:r>
              <a:rPr lang="en-US" sz="36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.</a:t>
            </a:r>
            <a:endParaRPr lang="ru-RU" sz="3600" dirty="0">
              <a:ln w="900" cmpd="sng">
                <a:solidFill>
                  <a:prstClr val="black">
                    <a:alpha val="55000"/>
                  </a:prstClr>
                </a:solidFill>
                <a:prstDash val="solid"/>
              </a:ln>
              <a:solidFill>
                <a:srgbClr val="FF0000"/>
              </a:solidFill>
              <a:latin typeface="Cambria Math"/>
              <a:cs typeface="Times New Roman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14905" y="692696"/>
            <a:ext cx="8541003" cy="1368152"/>
          </a:xfrm>
          <a:prstGeom prst="roundRect">
            <a:avLst>
              <a:gd name="adj" fmla="val 932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Освещенность</a:t>
            </a:r>
            <a:r>
              <a:rPr lang="ru-RU" sz="24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E</a:t>
            </a:r>
            <a:r>
              <a:rPr lang="el-GR" sz="2800" b="1" baseline="-250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ν</a:t>
            </a:r>
            <a:r>
              <a:rPr lang="ru-RU" sz="2800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-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(характеристика действия света на поверхность тел),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величина, равная отношению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светового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потока</a:t>
            </a:r>
            <a:r>
              <a:rPr lang="en-US" sz="28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d</a:t>
            </a:r>
            <a:r>
              <a:rPr lang="ru-RU" sz="28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Ф</a:t>
            </a:r>
            <a:r>
              <a:rPr lang="el-GR" sz="2800" b="1" baseline="-250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ν</a:t>
            </a:r>
            <a:r>
              <a:rPr lang="ru-RU" sz="2800" dirty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падающего на элемент поверхности </a:t>
            </a:r>
            <a:r>
              <a:rPr lang="en-US" sz="2800" b="1" dirty="0" err="1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dS</a:t>
            </a:r>
            <a:r>
              <a:rPr lang="ru-RU" sz="28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,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к площади этого элемента</a:t>
            </a:r>
            <a:r>
              <a:rPr lang="ru-RU" sz="24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(пространственная плотность светового потока):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42548" y="6104464"/>
            <a:ext cx="8520775" cy="70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1600"/>
              </a:lnSpc>
              <a:tabLst>
                <a:tab pos="4612640" algn="l"/>
              </a:tabLst>
            </a:pPr>
            <a:r>
              <a:rPr lang="ru-RU" sz="1600" b="1" dirty="0">
                <a:solidFill>
                  <a:srgbClr val="000000"/>
                </a:solidFill>
                <a:latin typeface="Arial Narrow"/>
                <a:ea typeface="Calibri"/>
                <a:cs typeface="Times New Roman"/>
              </a:rPr>
              <a:t>Фотометрическая величина </a:t>
            </a:r>
            <a:r>
              <a:rPr lang="ru-RU" sz="1600" b="1" dirty="0" smtClean="0">
                <a:solidFill>
                  <a:srgbClr val="000000"/>
                </a:solidFill>
                <a:latin typeface="Arial Narrow"/>
                <a:ea typeface="Calibri"/>
                <a:cs typeface="Times New Roman"/>
              </a:rPr>
              <a:t>освещенности </a:t>
            </a:r>
            <a:r>
              <a:rPr lang="ru-RU" sz="1600" dirty="0" smtClean="0">
                <a:solidFill>
                  <a:srgbClr val="000000"/>
                </a:solidFill>
                <a:latin typeface="Arial Narrow"/>
                <a:ea typeface="Calibri"/>
                <a:cs typeface="Times New Roman"/>
              </a:rPr>
              <a:t>измеряется в</a:t>
            </a:r>
            <a:r>
              <a:rPr lang="ru-RU" sz="1600" b="1" dirty="0" smtClean="0">
                <a:solidFill>
                  <a:srgbClr val="000000"/>
                </a:solidFill>
                <a:latin typeface="Arial Narrow"/>
                <a:ea typeface="Calibri"/>
                <a:cs typeface="Times New Roman"/>
              </a:rPr>
              <a:t> ЛК, </a:t>
            </a:r>
            <a:r>
              <a:rPr lang="ru-RU" sz="1600" dirty="0" smtClean="0">
                <a:solidFill>
                  <a:srgbClr val="000000"/>
                </a:solidFill>
                <a:latin typeface="Arial Narrow"/>
                <a:ea typeface="Calibri"/>
                <a:cs typeface="Times New Roman"/>
              </a:rPr>
              <a:t>а </a:t>
            </a:r>
            <a:r>
              <a:rPr lang="ru-RU" sz="1600" b="1" dirty="0">
                <a:solidFill>
                  <a:srgbClr val="000000"/>
                </a:solidFill>
                <a:latin typeface="Arial Narrow"/>
                <a:ea typeface="Calibri"/>
                <a:cs typeface="Times New Roman"/>
              </a:rPr>
              <a:t>энергетическая величина </a:t>
            </a:r>
            <a:r>
              <a:rPr lang="ru-RU" sz="1600" dirty="0" smtClean="0">
                <a:solidFill>
                  <a:srgbClr val="000000"/>
                </a:solidFill>
                <a:latin typeface="Arial Narrow"/>
                <a:ea typeface="Calibri"/>
                <a:cs typeface="Times New Roman"/>
              </a:rPr>
              <a:t>той же  </a:t>
            </a:r>
            <a:r>
              <a:rPr lang="ru-RU" sz="1600" b="1" dirty="0" smtClean="0">
                <a:solidFill>
                  <a:srgbClr val="000000"/>
                </a:solidFill>
                <a:latin typeface="Arial Narrow"/>
                <a:ea typeface="Calibri"/>
                <a:cs typeface="Times New Roman"/>
              </a:rPr>
              <a:t>освещенности</a:t>
            </a:r>
            <a:r>
              <a:rPr lang="ru-RU" sz="1600" dirty="0" smtClean="0">
                <a:solidFill>
                  <a:srgbClr val="000000"/>
                </a:solidFill>
                <a:latin typeface="Arial Narrow"/>
                <a:ea typeface="Calibri"/>
                <a:cs typeface="Times New Roman"/>
              </a:rPr>
              <a:t> в </a:t>
            </a:r>
            <a:r>
              <a:rPr lang="ru-RU" sz="1600" b="1" dirty="0" smtClean="0">
                <a:solidFill>
                  <a:srgbClr val="000000"/>
                </a:solidFill>
                <a:latin typeface="Arial Narrow"/>
                <a:ea typeface="Calibri"/>
                <a:cs typeface="Times New Roman"/>
              </a:rPr>
              <a:t>ВТ/М</a:t>
            </a:r>
            <a:r>
              <a:rPr lang="ru-RU" sz="1600" b="1" baseline="40000" dirty="0" smtClean="0">
                <a:solidFill>
                  <a:srgbClr val="000000"/>
                </a:solidFill>
                <a:latin typeface="Arial Narrow"/>
                <a:ea typeface="Calibri"/>
                <a:cs typeface="Times New Roman"/>
              </a:rPr>
              <a:t>2</a:t>
            </a:r>
            <a:r>
              <a:rPr lang="ru-RU" sz="1600" dirty="0" smtClean="0">
                <a:solidFill>
                  <a:srgbClr val="000000"/>
                </a:solidFill>
                <a:latin typeface="Arial Narrow"/>
                <a:ea typeface="Calibri"/>
                <a:cs typeface="Times New Roman"/>
              </a:rPr>
              <a:t>. </a:t>
            </a:r>
            <a:r>
              <a:rPr lang="ru-RU" sz="1600" dirty="0">
                <a:solidFill>
                  <a:srgbClr val="000000"/>
                </a:solidFill>
                <a:latin typeface="Arial Narrow"/>
                <a:ea typeface="Calibri"/>
                <a:cs typeface="Times New Roman"/>
              </a:rPr>
              <a:t>Фотометрическую </a:t>
            </a:r>
            <a:r>
              <a:rPr lang="ru-RU" sz="1600" dirty="0" smtClean="0">
                <a:solidFill>
                  <a:srgbClr val="000000"/>
                </a:solidFill>
                <a:latin typeface="Arial Narrow"/>
                <a:ea typeface="Calibri"/>
                <a:cs typeface="Times New Roman"/>
              </a:rPr>
              <a:t>систему единиц используют </a:t>
            </a:r>
            <a:r>
              <a:rPr lang="ru-RU" sz="1600" dirty="0">
                <a:solidFill>
                  <a:srgbClr val="000000"/>
                </a:solidFill>
                <a:latin typeface="Arial Narrow"/>
                <a:ea typeface="Calibri"/>
                <a:cs typeface="Times New Roman"/>
              </a:rPr>
              <a:t>для измерений в видимой области спектра, а энергетическую </a:t>
            </a:r>
            <a:r>
              <a:rPr lang="ru-RU" sz="1600" dirty="0" smtClean="0">
                <a:solidFill>
                  <a:srgbClr val="000000"/>
                </a:solidFill>
                <a:latin typeface="Arial Narrow"/>
                <a:ea typeface="Calibri"/>
                <a:cs typeface="Times New Roman"/>
              </a:rPr>
              <a:t>систему, соответственно, используют для </a:t>
            </a:r>
            <a:r>
              <a:rPr lang="ru-RU" sz="1600" dirty="0">
                <a:solidFill>
                  <a:srgbClr val="000000"/>
                </a:solidFill>
                <a:latin typeface="Arial Narrow"/>
                <a:ea typeface="Calibri"/>
                <a:cs typeface="Times New Roman"/>
              </a:rPr>
              <a:t>невидимой области спектра.</a:t>
            </a:r>
            <a:endParaRPr lang="ru-RU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xmlns:p14="http://schemas.microsoft.com/office/powerpoint/2010/main"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2431710" y="3830736"/>
            <a:ext cx="4660570" cy="53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где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l-GR" sz="28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θ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– угол между нормалью к излучающей поверхности и заданным направлением. </a:t>
            </a:r>
          </a:p>
        </p:txBody>
      </p:sp>
      <p:grpSp>
        <p:nvGrpSpPr>
          <p:cNvPr id="42" name="Группа 4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43" name="Прямоугольник 42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4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1691680" y="23986"/>
            <a:ext cx="5616624" cy="630386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2.3.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ОСНОВНЫЕ СВЕТОТЕХНИЧЕСКИЕ ВЕЛИЧИНЫ. ЕДИНИЦЫ ИЗМЕРЕНИЯ. ЯРКОСТЬ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5881" y="5034880"/>
            <a:ext cx="8506647" cy="16344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Яркость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наблюдаемых поверхностей –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важнейший показатель, 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влияющий на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условия зрительной работы.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 производственных условиях	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яркость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находящихся в поле зрения работающего поверхностей в значительной мере определяет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условия зрительной работы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 зависит от величины коэффициента отражения наблюдаемых поверхностей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ru-RU" dirty="0"/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43891" y="4365104"/>
            <a:ext cx="8550625" cy="4956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algn="ctr">
              <a:lnSpc>
                <a:spcPts val="3000"/>
              </a:lnSpc>
            </a:pP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 </a:t>
            </a: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Единица измерения </a:t>
            </a: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яркости </a:t>
            </a: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–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кд </a:t>
            </a:r>
            <a:r>
              <a:rPr lang="en-US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/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</a:t>
            </a:r>
            <a:r>
              <a:rPr lang="en-US" sz="2400" b="1" baseline="46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(КД </a:t>
            </a:r>
            <a:r>
              <a:rPr lang="en-US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М</a:t>
            </a:r>
            <a:r>
              <a:rPr lang="ru-RU" sz="2400" b="1" baseline="46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= ЛМ </a:t>
            </a:r>
            <a:r>
              <a:rPr lang="en-US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/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</a:t>
            </a:r>
            <a:r>
              <a:rPr lang="ru-RU" sz="2400" b="1" baseline="46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·СР).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14905" y="908720"/>
            <a:ext cx="8541003" cy="13681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Яркость</a:t>
            </a:r>
            <a:r>
              <a:rPr lang="ru-RU" sz="24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L</a:t>
            </a:r>
            <a:r>
              <a:rPr lang="el-GR" sz="2800" b="1" baseline="-250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ν</a:t>
            </a:r>
            <a:r>
              <a:rPr lang="ru-RU" sz="2800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- светящейся поверхности в некотором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направлении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l-GR" sz="28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θ </a:t>
            </a:r>
            <a:r>
              <a:rPr lang="ru-RU" sz="28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-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величина, равная отношению силы света</a:t>
            </a:r>
            <a:r>
              <a:rPr lang="en-US" sz="28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2800" b="1" dirty="0" err="1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I</a:t>
            </a:r>
            <a:r>
              <a:rPr lang="el-GR" sz="2800" b="1" baseline="-250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ν</a:t>
            </a:r>
            <a:r>
              <a:rPr lang="ru-RU" sz="2800" dirty="0" smtClean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 этом направлении к площади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dS</a:t>
            </a:r>
            <a:r>
              <a:rPr lang="ru-RU" sz="28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проекции светящейся поверхности на плоскость, перпендикулярную данному направлению: </a:t>
            </a:r>
            <a:endParaRPr lang="ru-RU" sz="24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107504" y="2432813"/>
            <a:ext cx="2160240" cy="1644259"/>
            <a:chOff x="-36512" y="2129901"/>
            <a:chExt cx="2160240" cy="1644259"/>
          </a:xfrm>
        </p:grpSpPr>
        <p:sp>
          <p:nvSpPr>
            <p:cNvPr id="5" name="Прямоугольник 4"/>
            <p:cNvSpPr/>
            <p:nvPr/>
          </p:nvSpPr>
          <p:spPr>
            <a:xfrm flipH="1">
              <a:off x="1290454" y="2287236"/>
              <a:ext cx="96557" cy="1217258"/>
            </a:xfrm>
            <a:prstGeom prst="rect">
              <a:avLst/>
            </a:prstGeom>
            <a:pattFill prst="weave">
              <a:fgClr>
                <a:schemeClr val="tx1"/>
              </a:fgClr>
              <a:bgClr>
                <a:srgbClr val="FFFF66"/>
              </a:bgClr>
            </a:patt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1603220" y="2420888"/>
              <a:ext cx="520508" cy="385161"/>
            </a:xfrm>
            <a:prstGeom prst="rect">
              <a:avLst/>
            </a:prstGeom>
          </p:spPr>
          <p:txBody>
            <a:bodyPr wrap="square" lIns="36000" tIns="36000" rIns="36000" bIns="36000" anchor="ctr" anchorCtr="1">
              <a:spAutoFit/>
            </a:bodyPr>
            <a:lstStyle/>
            <a:p>
              <a:pPr lvl="0">
                <a:lnSpc>
                  <a:spcPts val="2400"/>
                </a:lnSpc>
              </a:pPr>
              <a:r>
                <a:rPr lang="en-US" sz="28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r>
                <a:rPr lang="el-GR" sz="2800" b="1" baseline="-28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νθ</a:t>
              </a:r>
              <a:endParaRPr lang="ru-RU" sz="2800" b="1" baseline="-28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 rot="19032309">
              <a:off x="742921" y="2129901"/>
              <a:ext cx="102119" cy="1644259"/>
            </a:xfrm>
            <a:prstGeom prst="rect">
              <a:avLst/>
            </a:prstGeom>
            <a:pattFill prst="weave">
              <a:fgClr>
                <a:schemeClr val="tx1"/>
              </a:fgClr>
              <a:bgClr>
                <a:srgbClr val="66FFFF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6"/>
            <p:cNvCxnSpPr>
              <a:stCxn id="4" idx="3"/>
            </p:cNvCxnSpPr>
            <p:nvPr/>
          </p:nvCxnSpPr>
          <p:spPr>
            <a:xfrm flipV="1">
              <a:off x="831448" y="2373332"/>
              <a:ext cx="678853" cy="5440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827584" y="2917861"/>
              <a:ext cx="764910" cy="70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>
              <a:off x="246580" y="2287236"/>
              <a:ext cx="1092152" cy="14176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Скругленная прямоугольная выноска 19"/>
            <p:cNvSpPr/>
            <p:nvPr/>
          </p:nvSpPr>
          <p:spPr>
            <a:xfrm>
              <a:off x="-36512" y="3223250"/>
              <a:ext cx="936104" cy="234928"/>
            </a:xfrm>
            <a:prstGeom prst="wedgeRoundRectCallout">
              <a:avLst>
                <a:gd name="adj1" fmla="val 101238"/>
                <a:gd name="adj2" fmla="val -151229"/>
                <a:gd name="adj3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pPr lvl="0">
                <a:lnSpc>
                  <a:spcPts val="1600"/>
                </a:lnSpc>
              </a:pPr>
              <a:r>
                <a:rPr lang="en-US" sz="2000" b="1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d</a:t>
              </a:r>
              <a:r>
                <a:rPr lang="ru-RU" sz="2000" b="1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S∙</a:t>
              </a:r>
              <a:r>
                <a:rPr lang="en-US" sz="2000" b="1" dirty="0" err="1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cos</a:t>
              </a:r>
              <a:r>
                <a:rPr lang="el-GR" sz="2000" b="1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FF00"/>
                  </a:solidFill>
                  <a:latin typeface="Cambria Math"/>
                  <a:ea typeface="Cambria Math"/>
                  <a:cs typeface="Arial" pitchFamily="34" charset="0"/>
                </a:rPr>
                <a:t>θ</a:t>
              </a:r>
              <a:endParaRPr lang="ru-RU" dirty="0">
                <a:solidFill>
                  <a:srgbClr val="FFFF00"/>
                </a:solidFill>
              </a:endParaRPr>
            </a:p>
          </p:txBody>
        </p:sp>
        <p:sp>
          <p:nvSpPr>
            <p:cNvPr id="47" name="Дуга 46"/>
            <p:cNvSpPr/>
            <p:nvPr/>
          </p:nvSpPr>
          <p:spPr>
            <a:xfrm rot="17429496">
              <a:off x="1096820" y="3104766"/>
              <a:ext cx="303667" cy="269374"/>
            </a:xfrm>
            <a:prstGeom prst="arc">
              <a:avLst/>
            </a:prstGeom>
            <a:ln w="25400">
              <a:solidFill>
                <a:srgbClr val="3366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Дуга 47"/>
            <p:cNvSpPr/>
            <p:nvPr/>
          </p:nvSpPr>
          <p:spPr>
            <a:xfrm rot="314620">
              <a:off x="916413" y="2706835"/>
              <a:ext cx="280302" cy="380936"/>
            </a:xfrm>
            <a:prstGeom prst="arc">
              <a:avLst/>
            </a:prstGeom>
            <a:ln w="25400">
              <a:solidFill>
                <a:srgbClr val="3366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Скругленная прямоугольная выноска 38"/>
            <p:cNvSpPr/>
            <p:nvPr/>
          </p:nvSpPr>
          <p:spPr>
            <a:xfrm>
              <a:off x="-36512" y="2492896"/>
              <a:ext cx="288032" cy="295029"/>
            </a:xfrm>
            <a:prstGeom prst="wedgeRoundRectCallout">
              <a:avLst>
                <a:gd name="adj1" fmla="val 369756"/>
                <a:gd name="adj2" fmla="val 56525"/>
                <a:gd name="adj3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lvl="0">
                <a:lnSpc>
                  <a:spcPts val="2800"/>
                </a:lnSpc>
              </a:pPr>
              <a:r>
                <a:rPr lang="el-GR" sz="2400" b="1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3366FF"/>
                  </a:solidFill>
                  <a:latin typeface="Cambria Math"/>
                  <a:ea typeface="Cambria Math"/>
                  <a:cs typeface="Arial" pitchFamily="34" charset="0"/>
                </a:rPr>
                <a:t>θ</a:t>
              </a:r>
              <a:endParaRPr lang="ru-RU" dirty="0">
                <a:solidFill>
                  <a:srgbClr val="3366FF"/>
                </a:solidFill>
              </a:endParaRPr>
            </a:p>
          </p:txBody>
        </p:sp>
        <p:sp>
          <p:nvSpPr>
            <p:cNvPr id="54" name="Скругленная прямоугольная выноска 53"/>
            <p:cNvSpPr/>
            <p:nvPr/>
          </p:nvSpPr>
          <p:spPr>
            <a:xfrm>
              <a:off x="-36512" y="2852936"/>
              <a:ext cx="445484" cy="296157"/>
            </a:xfrm>
            <a:prstGeom prst="wedgeRoundRectCallout">
              <a:avLst>
                <a:gd name="adj1" fmla="val 146546"/>
                <a:gd name="adj2" fmla="val -16434"/>
                <a:gd name="adj3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lvl="0">
                <a:spcBef>
                  <a:spcPct val="50000"/>
                </a:spcBef>
              </a:pPr>
              <a:r>
                <a:rPr lang="en-US" sz="2200" b="1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66FFFF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d</a:t>
              </a:r>
              <a:r>
                <a:rPr lang="ru-RU" sz="2200" b="1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66FFFF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S</a:t>
              </a:r>
              <a:endParaRPr lang="ru-RU" sz="2200" dirty="0">
                <a:solidFill>
                  <a:srgbClr val="66FFFF"/>
                </a:solidFill>
              </a:endParaRPr>
            </a:p>
          </p:txBody>
        </p:sp>
        <p:sp>
          <p:nvSpPr>
            <p:cNvPr id="52" name="Стрелка влево 51"/>
            <p:cNvSpPr/>
            <p:nvPr/>
          </p:nvSpPr>
          <p:spPr>
            <a:xfrm>
              <a:off x="1619672" y="2791202"/>
              <a:ext cx="504056" cy="258875"/>
            </a:xfrm>
            <a:prstGeom prst="leftArrow">
              <a:avLst/>
            </a:prstGeom>
            <a:solidFill>
              <a:srgbClr val="FFFF00"/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Скругленный прямоугольник 61"/>
              <p:cNvSpPr/>
              <p:nvPr/>
            </p:nvSpPr>
            <p:spPr>
              <a:xfrm>
                <a:off x="2339752" y="2492896"/>
                <a:ext cx="4948602" cy="1121477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ts val="4800"/>
                  </a:lnSpc>
                </a:pPr>
                <a:r>
                  <a:rPr lang="ru-RU" sz="3200" dirty="0">
                    <a:ln w="900" cmpd="sng">
                      <a:solidFill>
                        <a:prstClr val="black">
                          <a:alpha val="55000"/>
                        </a:prst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 </a:t>
                </a:r>
                <a:r>
                  <a:rPr lang="en-US" sz="3200" dirty="0">
                    <a:ln w="900" cmpd="sng">
                      <a:solidFill>
                        <a:prstClr val="black">
                          <a:alpha val="55000"/>
                        </a:prst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L</a:t>
                </a:r>
                <a:r>
                  <a:rPr lang="el-GR" sz="3200" baseline="-25000" dirty="0">
                    <a:ln w="900" cmpd="sng">
                      <a:solidFill>
                        <a:prstClr val="black">
                          <a:alpha val="55000"/>
                        </a:prst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ν</a:t>
                </a:r>
                <a:r>
                  <a:rPr lang="ru-RU" sz="3200" b="1" dirty="0" smtClean="0">
                    <a:latin typeface="Cambria Math" pitchFamily="18" charset="0"/>
                    <a:ea typeface="Cambria Math" pitchFamily="18" charset="0"/>
                    <a:cs typeface="Times New Roman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dI</m:t>
                        </m:r>
                        <m:r>
                          <m:rPr>
                            <m:nor/>
                          </m:rPr>
                          <a:rPr lang="el-GR" sz="3200" baseline="-250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νθ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dS</m:t>
                        </m:r>
                        <m:r>
                          <m:rPr>
                            <m:nor/>
                          </m:rPr>
                          <a:rPr lang="en-US" sz="32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32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l-GR" sz="32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θ</m:t>
                        </m:r>
                      </m:den>
                    </m:f>
                  </m:oMath>
                </a14:m>
                <a:r>
                  <a:rPr lang="en-US" sz="3200" dirty="0">
                    <a:ln w="900" cmpd="sng">
                      <a:solidFill>
                        <a:prstClr val="black">
                          <a:alpha val="55000"/>
                        </a:prst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3200" baseline="400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sz="32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  <m:r>
                          <m:rPr>
                            <m:nor/>
                          </m:rPr>
                          <a:rPr lang="el-GR" sz="3200" baseline="-250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ν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l-GR" sz="32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32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32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dS</m:t>
                        </m:r>
                        <m:r>
                          <m:rPr>
                            <m:nor/>
                          </m:rPr>
                          <a:rPr lang="en-US" sz="32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32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l-GR" sz="32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θ</m:t>
                        </m:r>
                      </m:den>
                    </m:f>
                  </m:oMath>
                </a14:m>
                <a:r>
                  <a:rPr lang="en-US" sz="3200" dirty="0">
                    <a:ln w="900" cmpd="sng">
                      <a:solidFill>
                        <a:prstClr val="black">
                          <a:alpha val="55000"/>
                        </a:prst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  ,</a:t>
                </a:r>
                <a:endParaRPr lang="ru-RU" sz="3200" dirty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2" name="Скругленный прямоугольник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92896"/>
                <a:ext cx="4948602" cy="1121477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949" name="Группа 82948"/>
          <p:cNvGrpSpPr/>
          <p:nvPr/>
        </p:nvGrpSpPr>
        <p:grpSpPr>
          <a:xfrm>
            <a:off x="7380312" y="2542098"/>
            <a:ext cx="1244086" cy="1102926"/>
            <a:chOff x="7288354" y="3111710"/>
            <a:chExt cx="1244086" cy="1102926"/>
          </a:xfrm>
        </p:grpSpPr>
        <p:sp>
          <p:nvSpPr>
            <p:cNvPr id="60" name="Блок-схема: данные 59"/>
            <p:cNvSpPr/>
            <p:nvPr/>
          </p:nvSpPr>
          <p:spPr>
            <a:xfrm>
              <a:off x="7288354" y="3761740"/>
              <a:ext cx="1244086" cy="452896"/>
            </a:xfrm>
            <a:prstGeom prst="flowChartInputOutput">
              <a:avLst/>
            </a:prstGeom>
            <a:gradFill>
              <a:gsLst>
                <a:gs pos="0">
                  <a:srgbClr val="FFFF00"/>
                </a:gs>
                <a:gs pos="83000">
                  <a:srgbClr val="FFC000"/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444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Стрелка вниз 60"/>
            <p:cNvSpPr/>
            <p:nvPr/>
          </p:nvSpPr>
          <p:spPr>
            <a:xfrm>
              <a:off x="8114993" y="3438110"/>
              <a:ext cx="198022" cy="566954"/>
            </a:xfrm>
            <a:prstGeom prst="downArrow">
              <a:avLst/>
            </a:prstGeom>
            <a:gradFill>
              <a:gsLst>
                <a:gs pos="91000">
                  <a:srgbClr val="3366FF"/>
                </a:gs>
                <a:gs pos="6000">
                  <a:srgbClr val="FFC000"/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Стрелка вниз 65"/>
            <p:cNvSpPr/>
            <p:nvPr/>
          </p:nvSpPr>
          <p:spPr>
            <a:xfrm rot="10800000">
              <a:off x="7630751" y="3438109"/>
              <a:ext cx="181609" cy="566954"/>
            </a:xfrm>
            <a:prstGeom prst="downArrow">
              <a:avLst/>
            </a:prstGeom>
            <a:gradFill>
              <a:gsLst>
                <a:gs pos="0">
                  <a:srgbClr val="FFFF00"/>
                </a:gs>
                <a:gs pos="83000">
                  <a:srgbClr val="FFC000"/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945" name="Прямоугольник 82944"/>
            <p:cNvSpPr/>
            <p:nvPr/>
          </p:nvSpPr>
          <p:spPr>
            <a:xfrm>
              <a:off x="7352906" y="3111710"/>
              <a:ext cx="315438" cy="523220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 smtClean="0">
                  <a:ln w="12700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rgbClr val="FFFF00">
                          <a:shade val="30000"/>
                          <a:satMod val="115000"/>
                        </a:srgbClr>
                      </a:gs>
                      <a:gs pos="50000">
                        <a:srgbClr val="FFFF00">
                          <a:shade val="67500"/>
                          <a:satMod val="115000"/>
                        </a:srgbClr>
                      </a:gs>
                      <a:gs pos="100000">
                        <a:srgbClr val="FFFF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atin typeface="Cambria Math" pitchFamily="18" charset="0"/>
                  <a:ea typeface="Cambria Math" pitchFamily="18" charset="0"/>
                </a:rPr>
                <a:t>L</a:t>
              </a:r>
              <a:endParaRPr lang="ru-RU" sz="2800" b="1" cap="none" spc="0" dirty="0">
                <a:ln w="12700">
                  <a:solidFill>
                    <a:schemeClr val="tx1"/>
                  </a:solidFill>
                  <a:prstDash val="solid"/>
                </a:ln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82948" name="Прямоугольник 82947"/>
            <p:cNvSpPr/>
            <p:nvPr/>
          </p:nvSpPr>
          <p:spPr>
            <a:xfrm>
              <a:off x="7904692" y="3141312"/>
              <a:ext cx="201978" cy="473976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8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rgbClr val="3366FF"/>
                  </a:solidFill>
                  <a:latin typeface="Cambria Math" pitchFamily="18" charset="0"/>
                  <a:ea typeface="Cambria Math" pitchFamily="18" charset="0"/>
                </a:rPr>
                <a:t>E</a:t>
              </a:r>
              <a:endParaRPr lang="ru-RU" sz="2800" b="1" cap="none" spc="0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xmlns:p14="http://schemas.microsoft.com/office/powerpoint/2010/main"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907704" y="23986"/>
            <a:ext cx="5544616" cy="380678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2.3.  КАЧЕСТВЕННЫЕ ПОКАЗАТЕЛИ ОСВЕЩЕНИЯ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17341" y="1268760"/>
            <a:ext cx="3950603" cy="856838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algn="ctr">
              <a:lnSpc>
                <a:spcPts val="4800"/>
              </a:lnSpc>
            </a:pPr>
            <a:r>
              <a:rPr lang="ru-RU" sz="3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l-GR" sz="36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ρ</a:t>
            </a:r>
            <a:r>
              <a:rPr lang="ru-RU" sz="36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=</a:t>
            </a:r>
            <a:r>
              <a:rPr lang="ru-RU" sz="3600" dirty="0" err="1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Ф</a:t>
            </a:r>
            <a:r>
              <a:rPr lang="ru-RU" sz="3600" baseline="-25000" dirty="0" err="1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отр</a:t>
            </a:r>
            <a:r>
              <a:rPr lang="ru-RU" sz="3600" baseline="-25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</a:t>
            </a:r>
            <a:r>
              <a:rPr lang="en-US" sz="36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/</a:t>
            </a:r>
            <a:r>
              <a:rPr lang="ru-RU" sz="3600" dirty="0" err="1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Ф</a:t>
            </a:r>
            <a:r>
              <a:rPr lang="ru-RU" sz="3600" baseline="-25000" dirty="0" err="1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пад</a:t>
            </a:r>
            <a:r>
              <a:rPr lang="ru-RU" sz="3600" baseline="-25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</a:t>
            </a:r>
            <a:r>
              <a:rPr lang="en-US" sz="36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,</a:t>
            </a:r>
            <a:endParaRPr lang="ru-RU" sz="3600" dirty="0">
              <a:ln w="900" cmpd="sng">
                <a:solidFill>
                  <a:prstClr val="black">
                    <a:alpha val="55000"/>
                  </a:prstClr>
                </a:solidFill>
                <a:prstDash val="solid"/>
              </a:ln>
              <a:solidFill>
                <a:srgbClr val="FF0000"/>
              </a:solidFill>
              <a:latin typeface="Cambria Math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35227" y="1340768"/>
            <a:ext cx="431207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где</a:t>
            </a:r>
            <a:r>
              <a:rPr lang="en-US" sz="2200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000" dirty="0" err="1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Ф</a:t>
            </a:r>
            <a:r>
              <a:rPr lang="ru-RU" sz="2000" baseline="-25000" dirty="0" err="1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отр</a:t>
            </a:r>
            <a:r>
              <a:rPr lang="ru-RU" sz="2000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000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ru-RU" sz="2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</a:t>
            </a:r>
            <a:r>
              <a:rPr lang="ru-RU" sz="2000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Ф</a:t>
            </a:r>
            <a:r>
              <a:rPr lang="ru-RU" sz="2000" baseline="-25000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пад</a:t>
            </a:r>
            <a:r>
              <a:rPr lang="ru-RU" sz="2000" baseline="-25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</a:t>
            </a:r>
            <a:r>
              <a:rPr lang="ru-RU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</a:t>
            </a:r>
            <a:r>
              <a:rPr lang="ru-RU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отраженный </a:t>
            </a:r>
            <a:r>
              <a:rPr lang="ru-RU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от поверхности и падающий на нее световые потоки соответственно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17341" y="548680"/>
            <a:ext cx="8466559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468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Коэффициент отражения </a:t>
            </a:r>
            <a:r>
              <a:rPr lang="el-GR" sz="28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ρ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характеризует способность поверхности отражать падающий на нее световой поток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: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9057" y="2184316"/>
            <a:ext cx="8466559" cy="1512168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lvl="0" indent="468000" algn="just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К основным качественным показателям освещения относятся: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коэффициент пульсации освещенности, видимость, показатель </a:t>
            </a:r>
            <a:r>
              <a:rPr lang="ru-RU" sz="2400" b="1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ослепленности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и дискомфорта, спектральный состав света.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0124" y="3788950"/>
            <a:ext cx="8466559" cy="10801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45720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Для качественной оценки условий зрительной работы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используют также такие характеристики, как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фон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и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контраст объекта</a:t>
            </a:r>
            <a:r>
              <a:rPr lang="en-US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различения с фоном.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0125" y="4941168"/>
            <a:ext cx="8466559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indent="457200" algn="just">
              <a:lnSpc>
                <a:spcPts val="2400"/>
              </a:lnSpc>
            </a:pPr>
            <a:r>
              <a:rPr lang="ru-RU" dirty="0" smtClean="0"/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Фон</a:t>
            </a:r>
            <a:r>
              <a:rPr lang="ru-RU" sz="2200" i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это поверхность, непосредственно прилегающая к объекту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различения.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7230" y="5661248"/>
            <a:ext cx="8455217" cy="1080120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indent="468000" algn="just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Под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объектом различения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понимается минимальный элемент рассматриваемого предмета (точка, линия, знак, нить, пятно, трещина, риска и  т. п.), </a:t>
            </a:r>
            <a:r>
              <a:rPr lang="ru-RU" sz="2200" dirty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который необходимо выделить для зрительной работы.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xmlns:p14="http://schemas.microsoft.com/office/powerpoint/2010/main"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09398" y="6309320"/>
            <a:ext cx="5554890" cy="58566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lvl="0" algn="just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где</a:t>
            </a:r>
            <a:r>
              <a:rPr lang="ru-RU" sz="2000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Е</a:t>
            </a:r>
            <a:r>
              <a:rPr lang="ru-RU" sz="2000" b="1" baseline="-30000" dirty="0" err="1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max</a:t>
            </a:r>
            <a:r>
              <a:rPr lang="ru-RU" sz="2000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, </a:t>
            </a:r>
            <a:r>
              <a:rPr lang="ru-RU" sz="2000" b="1" dirty="0" err="1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Е</a:t>
            </a:r>
            <a:r>
              <a:rPr lang="ru-RU" sz="2000" b="1" baseline="-30000" dirty="0" err="1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min</a:t>
            </a:r>
            <a:r>
              <a:rPr lang="ru-RU" sz="2000" b="1" baseline="-30000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Е</a:t>
            </a:r>
            <a:r>
              <a:rPr lang="ru-RU" sz="2000" b="1" baseline="-30000" dirty="0" err="1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ср</a:t>
            </a:r>
            <a:r>
              <a:rPr lang="ru-RU" sz="2000" b="1" baseline="-30000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ru-RU" sz="2000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максимальное, минимальное и среднее значение освещенности за период колебаний.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609398" y="23986"/>
            <a:ext cx="5976664" cy="630386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2.4.  КАЧЕСТВЕННЫЕ ПОКАЗАТЕЛИ ОСВЕЩЕНИЯ. КОЭФФИЦИЕНТ ПУЛЬСАЦИИ ОСВЕЩЕННОСТИ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24422" y="710337"/>
            <a:ext cx="8466559" cy="5584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0" rtlCol="0" anchor="ctr"/>
          <a:lstStyle/>
          <a:p>
            <a:pPr indent="457200" algn="just">
              <a:lnSpc>
                <a:spcPts val="22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Фон</a:t>
            </a:r>
            <a:r>
              <a:rPr lang="ru-RU" sz="2400" b="1" dirty="0"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характеризуется</a:t>
            </a:r>
            <a:r>
              <a:rPr lang="ru-RU" sz="2400" b="1" dirty="0"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коэффициентом отражения 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способностью</a:t>
            </a:r>
            <a:r>
              <a:rPr lang="ru-RU" sz="2200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поверхности отражать падающий на нее световой поток. 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20803" y="1309946"/>
            <a:ext cx="8455217" cy="640517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 anchorCtr="1"/>
          <a:lstStyle/>
          <a:p>
            <a:pPr lvl="0" indent="432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коэффициенте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отражения</a:t>
            </a:r>
            <a:r>
              <a:rPr lang="ru-RU" sz="28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ρ &gt; 0,4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фон считается светлым;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</a:t>
            </a:r>
            <a:r>
              <a:rPr lang="ru-RU" sz="2800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ρ = 0,2 – 0,4 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</a:t>
            </a:r>
            <a:r>
              <a:rPr lang="ru-RU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средним</a:t>
            </a:r>
            <a:r>
              <a:rPr lang="ru-RU" sz="2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 при </a:t>
            </a:r>
            <a:r>
              <a:rPr lang="ru-RU" sz="24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ρ &lt; 0,2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</a:t>
            </a:r>
            <a:r>
              <a:rPr lang="ru-RU" sz="2200" i="1" dirty="0"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темным</a:t>
            </a:r>
            <a:r>
              <a:rPr lang="ru-RU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ru-RU" sz="2200" dirty="0">
              <a:solidFill>
                <a:schemeClr val="tx2">
                  <a:lumMod val="60000"/>
                  <a:lumOff val="40000"/>
                </a:schemeClr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24422" y="2060848"/>
            <a:ext cx="8466558" cy="12241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0" rtlCol="0" anchor="ctr" anchorCtr="1"/>
          <a:lstStyle/>
          <a:p>
            <a:pPr lvl="0" indent="468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Контраст объекта</a:t>
            </a:r>
            <a:r>
              <a:rPr lang="en-US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различения с фоном </a:t>
            </a:r>
            <a:r>
              <a:rPr lang="ru-RU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– степень различения объекта и фона – определяется отношением абсолютной величины разности между яркостью объекта </a:t>
            </a: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L</a:t>
            </a:r>
            <a:r>
              <a:rPr lang="ru-RU" sz="2800" b="1" baseline="-26000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о</a:t>
            </a:r>
            <a:r>
              <a:rPr lang="ru-RU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 яркостью фона </a:t>
            </a: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L</a:t>
            </a:r>
            <a:r>
              <a:rPr lang="ru-RU" sz="2800" b="1" baseline="-2500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Ф,</a:t>
            </a: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отнесенной к яркости фона </a:t>
            </a:r>
            <a:r>
              <a:rPr lang="en-US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L</a:t>
            </a:r>
            <a:r>
              <a:rPr lang="ru-RU" sz="2800" b="1" baseline="-25000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Ф</a:t>
            </a:r>
            <a:r>
              <a:rPr lang="ru-RU" sz="28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lang="ru-RU" sz="2800" b="1" baseline="-300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771800" y="3315806"/>
            <a:ext cx="2952328" cy="576063"/>
          </a:xfrm>
          <a:prstGeom prst="roundRect">
            <a:avLst/>
          </a:prstGeom>
          <a:gradFill flip="none" rotWithShape="1">
            <a:gsLst>
              <a:gs pos="0">
                <a:srgbClr val="FFFF66">
                  <a:shade val="30000"/>
                  <a:satMod val="115000"/>
                </a:srgbClr>
              </a:gs>
              <a:gs pos="50000">
                <a:srgbClr val="FFFF66">
                  <a:shade val="67500"/>
                  <a:satMod val="115000"/>
                </a:srgbClr>
              </a:gs>
              <a:gs pos="100000">
                <a:srgbClr val="FFFF66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0" rtlCol="0" anchor="ctr" anchorCtr="1"/>
          <a:lstStyle/>
          <a:p>
            <a:pPr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 = │</a:t>
            </a:r>
            <a:r>
              <a:rPr lang="en-US" sz="28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L</a:t>
            </a:r>
            <a:r>
              <a:rPr lang="ru-RU" sz="28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о</a:t>
            </a:r>
            <a:r>
              <a:rPr lang="ru-RU" sz="28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– </a:t>
            </a:r>
            <a:r>
              <a:rPr lang="en-US" sz="28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L</a:t>
            </a:r>
            <a:r>
              <a:rPr lang="ru-RU" sz="28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ф</a:t>
            </a:r>
            <a:r>
              <a:rPr lang="ru-RU" sz="28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│∕ </a:t>
            </a:r>
            <a:r>
              <a:rPr lang="en-US" sz="28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L</a:t>
            </a:r>
            <a:r>
              <a:rPr lang="ru-RU" sz="28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ф</a:t>
            </a:r>
            <a:r>
              <a:rPr lang="ru-RU" sz="28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38326" y="3971925"/>
            <a:ext cx="8455217" cy="866776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 anchorCtr="1"/>
          <a:lstStyle/>
          <a:p>
            <a:pPr lvl="0" indent="468000" algn="just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Контраст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считается</a:t>
            </a:r>
            <a:r>
              <a:rPr lang="ru-RU" sz="2400" i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большим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если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 &gt; 0,5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(объект резко выделяется на фоне),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средним</a:t>
            </a:r>
            <a:r>
              <a:rPr lang="ru-RU" sz="2400" i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</a:t>
            </a:r>
            <a:r>
              <a:rPr lang="ru-RU" sz="24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 = 0,2 – 0,5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(объект и фон заметно отличаются по яркости)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малым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</a:t>
            </a:r>
            <a:r>
              <a:rPr lang="ru-RU" sz="2400" i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 &lt; 0,2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(объект слабо заметен на фоне).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11507" y="4890588"/>
            <a:ext cx="8455217" cy="9146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0" rtlCol="0" anchor="ctr" anchorCtr="1"/>
          <a:lstStyle/>
          <a:p>
            <a:pPr lvl="0" indent="468000" algn="just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Коэффициент пульсации освещенности </a:t>
            </a:r>
            <a:r>
              <a:rPr lang="ru-RU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</a:t>
            </a:r>
            <a:r>
              <a:rPr lang="ru-RU" sz="2800" b="1" baseline="-22000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п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это критерий глубины колебаний освещенности в результате изменения во времени светового потока источников света: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907705" y="5825812"/>
            <a:ext cx="4824536" cy="448816"/>
          </a:xfrm>
          <a:prstGeom prst="roundRect">
            <a:avLst/>
          </a:prstGeom>
          <a:gradFill flip="none" rotWithShape="1">
            <a:gsLst>
              <a:gs pos="0">
                <a:srgbClr val="FFFF66">
                  <a:shade val="30000"/>
                  <a:satMod val="115000"/>
                </a:srgbClr>
              </a:gs>
              <a:gs pos="50000">
                <a:srgbClr val="FFFF66">
                  <a:shade val="67500"/>
                  <a:satMod val="115000"/>
                </a:srgbClr>
              </a:gs>
              <a:gs pos="100000">
                <a:srgbClr val="FFFF66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0" rtlCol="0" anchor="ctr" anchorCtr="1"/>
          <a:lstStyle/>
          <a:p>
            <a:pPr lvl="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</a:t>
            </a:r>
            <a:r>
              <a:rPr lang="ru-RU" sz="2800" b="1" baseline="-25000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п</a:t>
            </a:r>
            <a:r>
              <a:rPr lang="ru-RU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=(</a:t>
            </a:r>
            <a:r>
              <a:rPr lang="ru-RU" sz="28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Е</a:t>
            </a:r>
            <a:r>
              <a:rPr lang="ru-RU" sz="2800" b="1" baseline="-25000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max</a:t>
            </a: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– </a:t>
            </a:r>
            <a:r>
              <a:rPr lang="ru-RU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Е</a:t>
            </a:r>
            <a:r>
              <a:rPr lang="ru-RU" sz="2800" b="1" baseline="-25000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min</a:t>
            </a:r>
            <a:r>
              <a:rPr lang="ru-RU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)</a:t>
            </a:r>
            <a:r>
              <a:rPr lang="ru-RU" sz="28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8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·</a:t>
            </a:r>
            <a:r>
              <a:rPr lang="ru-RU" sz="28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100 </a:t>
            </a: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/2Е</a:t>
            </a:r>
            <a:r>
              <a:rPr lang="ru-RU" sz="2800" b="1" baseline="-2500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ср.</a:t>
            </a: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800" b="1" i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</a:t>
            </a:r>
            <a:endParaRPr lang="ru-RU" sz="28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00B050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xmlns:p14="http://schemas.microsoft.com/office/powerpoint/2010/main"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609398" y="23986"/>
            <a:ext cx="5976664" cy="630386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2.5.  КАЧЕСТВЕННЫЕ ПОКАЗАТЕЛИ ОСВЕЩЕНИЯ. ЗРИТЕЛЬНЫЕ УСЛОВИЯ ТРУДА.  ВИДИМОСТЬ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11507" y="723608"/>
            <a:ext cx="8455217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0" rtlCol="0" anchor="ctr" anchorCtr="1"/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 </a:t>
            </a:r>
            <a:r>
              <a:rPr lang="ru-RU" sz="2200" b="1" dirty="0" smtClean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Для обычных ламп накаливания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</a:t>
            </a:r>
            <a:r>
              <a:rPr lang="ru-RU" sz="2400" b="1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п</a:t>
            </a:r>
            <a:r>
              <a:rPr lang="ru-RU" sz="2400" b="1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= 7%,  </a:t>
            </a:r>
            <a:r>
              <a:rPr lang="ru-RU" sz="24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ru-RU" sz="2200" b="1" dirty="0" smtClean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для галогенных ламп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</a:t>
            </a:r>
            <a:r>
              <a:rPr lang="ru-RU" sz="2400" b="1" baseline="-2500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п</a:t>
            </a:r>
            <a:r>
              <a:rPr lang="ru-RU" sz="24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=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1%,</a:t>
            </a:r>
            <a:r>
              <a:rPr lang="ru-RU" sz="2200" b="1" dirty="0" smtClean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 для газоразрядных ламп </a:t>
            </a:r>
            <a:r>
              <a:rPr lang="ru-RU" sz="24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</a:t>
            </a:r>
            <a:r>
              <a:rPr lang="ru-RU" sz="2400" b="1" baseline="-2500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п</a:t>
            </a:r>
            <a:r>
              <a:rPr lang="ru-RU" sz="24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=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25% - 65%.</a:t>
            </a:r>
            <a:endParaRPr lang="ru-RU" sz="22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00B050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20803" y="1495058"/>
            <a:ext cx="8455217" cy="12885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0" rtlCol="0" anchor="ctr" anchorCtr="1"/>
          <a:lstStyle/>
          <a:p>
            <a:pPr lvl="0" indent="468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питании газоразрядных ламп переменным током наблюдается пульсация во времени величины светового потока таких ламп с частотой, вдвое большей частоты питающей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сети (т.е. 100Гц)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 как следствие, проявляется т. н. «стробоскопический эффект».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24422" y="2949118"/>
            <a:ext cx="8466558" cy="21360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0" rtlCol="0" anchor="ctr" anchorCtr="1"/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Видимость </a:t>
            </a:r>
            <a:r>
              <a:rPr lang="en-US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V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– величина, 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характеризующая зрительные условия труда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(способность глаза воспринимать объект).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Зависит от освещенности, размера объекта различения, его яркости, контраста объекта с фоном, длительности экспозиции.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Оценивается видимость числом пороговых контрастов, содержащихся в действительном контрасте объекта с фоном </a:t>
            </a: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</a:t>
            </a:r>
            <a:r>
              <a:rPr lang="ru-RU" sz="2800" b="1" baseline="-2500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д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: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202122" y="5116006"/>
            <a:ext cx="2233974" cy="576063"/>
          </a:xfrm>
          <a:prstGeom prst="roundRect">
            <a:avLst/>
          </a:prstGeom>
          <a:gradFill flip="none" rotWithShape="1">
            <a:gsLst>
              <a:gs pos="0">
                <a:srgbClr val="FFFF66">
                  <a:shade val="30000"/>
                  <a:satMod val="115000"/>
                </a:srgbClr>
              </a:gs>
              <a:gs pos="50000">
                <a:srgbClr val="FFFF66">
                  <a:shade val="67500"/>
                  <a:satMod val="115000"/>
                </a:srgbClr>
              </a:gs>
              <a:gs pos="100000">
                <a:srgbClr val="FFFF66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0" rtlCol="0" anchor="ctr" anchorCtr="1"/>
          <a:lstStyle/>
          <a:p>
            <a:pPr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V</a:t>
            </a:r>
            <a:r>
              <a:rPr lang="ru-RU" sz="28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= К</a:t>
            </a:r>
            <a:r>
              <a:rPr lang="ru-RU" sz="2800" b="1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д</a:t>
            </a:r>
            <a:r>
              <a:rPr lang="ru-RU" sz="28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8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∕ </a:t>
            </a:r>
            <a:r>
              <a:rPr lang="ru-RU" sz="2800" b="1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</a:t>
            </a:r>
            <a:r>
              <a:rPr lang="ru-RU" sz="2800" b="1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пор</a:t>
            </a:r>
            <a:r>
              <a:rPr lang="ru-RU" sz="28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endParaRPr lang="ru-RU" dirty="0">
              <a:solidFill>
                <a:srgbClr val="3366FF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11507" y="5775232"/>
            <a:ext cx="8455217" cy="9866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0" rtlCol="0" anchor="ctr" anchorCtr="1"/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 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Пороговый контраст </a:t>
            </a:r>
            <a:r>
              <a:rPr lang="ru-RU" sz="2800" b="1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К</a:t>
            </a:r>
            <a:r>
              <a:rPr lang="ru-RU" sz="2800" b="1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пор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–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наименьший различимый глазом контраст, </a:t>
            </a:r>
            <a:r>
              <a:rPr lang="ru-RU" sz="2200" b="1" dirty="0">
                <a:solidFill>
                  <a:schemeClr val="tx1"/>
                </a:solidFill>
                <a:latin typeface="Arial Narrow" pitchFamily="34" charset="0"/>
                <a:ea typeface="Times New Roman"/>
              </a:rPr>
              <a:t>при небольшом уменьшении которого объект становится неразличимым на данном </a:t>
            </a:r>
            <a:r>
              <a:rPr lang="ru-RU" sz="2200" b="1" dirty="0" smtClean="0">
                <a:solidFill>
                  <a:schemeClr val="tx1"/>
                </a:solidFill>
                <a:latin typeface="Arial Narrow" pitchFamily="34" charset="0"/>
                <a:ea typeface="Times New Roman"/>
              </a:rPr>
              <a:t>фоне.</a:t>
            </a:r>
            <a:endParaRPr lang="ru-RU" sz="22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xmlns:p14="http://schemas.microsoft.com/office/powerpoint/2010/main"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0"/>
          <p:cNvSpPr txBox="1">
            <a:spLocks noChangeArrowheads="1"/>
          </p:cNvSpPr>
          <p:nvPr/>
        </p:nvSpPr>
        <p:spPr bwMode="auto">
          <a:xfrm>
            <a:off x="-428625" y="1214438"/>
            <a:ext cx="24809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358775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58775" indent="358775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94978" y="13712"/>
            <a:ext cx="6933316" cy="630386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2.6.  КАЧЕСТВЕННЫЕ ПОКАЗАТЕЛИ ОСВЕЩЕНИЯ. ПОКАЗАТЕЛЬ ОСЛЕПЛЕННОСТИ.  ПОКАЗАТЕЛЬ ДИСКОМФОРТА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7890" y="980728"/>
            <a:ext cx="8466558" cy="7208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0" rtlCol="0" anchor="ctr" anchorCtr="1"/>
          <a:lstStyle/>
          <a:p>
            <a:pPr lvl="0" indent="468000" algn="just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Показатель </a:t>
            </a:r>
            <a:r>
              <a:rPr lang="ru-RU" sz="2400" b="1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ослепленности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Р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–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это критерий оценки слепящего действия источника света:</a:t>
            </a:r>
            <a:endParaRPr lang="ru-RU" sz="24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123728" y="1988840"/>
            <a:ext cx="4032448" cy="495672"/>
          </a:xfrm>
          <a:prstGeom prst="roundRect">
            <a:avLst/>
          </a:prstGeom>
          <a:gradFill flip="none" rotWithShape="1">
            <a:gsLst>
              <a:gs pos="0">
                <a:srgbClr val="FFFF66">
                  <a:shade val="30000"/>
                  <a:satMod val="115000"/>
                </a:srgbClr>
              </a:gs>
              <a:gs pos="50000">
                <a:srgbClr val="FFFF66">
                  <a:shade val="67500"/>
                  <a:satMod val="115000"/>
                </a:srgbClr>
              </a:gs>
              <a:gs pos="100000">
                <a:srgbClr val="FFFF66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0" rtlCol="0" anchor="ctr" anchorCtr="1"/>
          <a:lstStyle/>
          <a:p>
            <a:pPr lvl="0" algn="ctr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Р </a:t>
            </a:r>
            <a:r>
              <a:rPr lang="ru-RU" sz="3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= </a:t>
            </a:r>
            <a:r>
              <a:rPr lang="ru-RU" sz="3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1000∙( </a:t>
            </a:r>
            <a:r>
              <a:rPr lang="en-US" sz="3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V</a:t>
            </a:r>
            <a:r>
              <a:rPr lang="ru-RU" sz="3200" b="1" baseline="-2500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1 </a:t>
            </a:r>
            <a:r>
              <a:rPr lang="ru-RU" sz="3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/ </a:t>
            </a:r>
            <a:r>
              <a:rPr lang="en-US" sz="3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V</a:t>
            </a:r>
            <a:r>
              <a:rPr lang="ru-RU" sz="3200" b="1" baseline="-25000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2</a:t>
            </a:r>
            <a:r>
              <a:rPr lang="ru-RU" sz="3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– 1),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37890" y="2636912"/>
            <a:ext cx="8428834" cy="996033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pPr lvl="0" indent="4572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где</a:t>
            </a:r>
            <a:r>
              <a:rPr lang="ru-RU" sz="2800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V</a:t>
            </a:r>
            <a:r>
              <a:rPr lang="ru-RU" sz="2400" b="1" baseline="-25000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1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V</a:t>
            </a:r>
            <a:r>
              <a:rPr lang="ru-RU" sz="2400" b="1" baseline="-25000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2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видимость объекта различения соответственно при экранировании источников света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и наличии ярких источников света в поле зрения.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20803" y="3717032"/>
            <a:ext cx="8455217" cy="576064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 anchorCtr="1"/>
          <a:lstStyle/>
          <a:p>
            <a:pPr lvl="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Экранирование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осуществляется с помощью арматуры, щитков и т.п.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1507" y="4581128"/>
            <a:ext cx="8455217" cy="18722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0" rtlCol="0" anchor="ctr" anchorCtr="1"/>
          <a:lstStyle/>
          <a:p>
            <a:pPr lvl="0" indent="4680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 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Показатель дискомфорта </a:t>
            </a:r>
            <a:r>
              <a:rPr lang="ru-RU" sz="28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М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– характеристика качества освещения, </a:t>
            </a:r>
            <a:r>
              <a:rPr lang="ru-RU" sz="2200" dirty="0" smtClean="0">
                <a:solidFill>
                  <a:schemeClr val="tx1"/>
                </a:solidFill>
                <a:latin typeface="Arial Narrow" pitchFamily="34" charset="0"/>
                <a:ea typeface="Times New Roman"/>
              </a:rPr>
              <a:t>определяющая </a:t>
            </a:r>
            <a:r>
              <a:rPr lang="ru-RU" sz="2200" dirty="0">
                <a:solidFill>
                  <a:schemeClr val="tx1"/>
                </a:solidFill>
                <a:latin typeface="Arial Narrow" pitchFamily="34" charset="0"/>
                <a:ea typeface="Times New Roman"/>
              </a:rPr>
              <a:t>степень дополнительной напряженности зрительной работы, вызванной наличием резкой разницы яркостей одновременно видимых поверхностей в освещенном помещении</a:t>
            </a:r>
            <a:r>
              <a:rPr lang="ru-RU" sz="2200" dirty="0" smtClean="0">
                <a:solidFill>
                  <a:schemeClr val="tx1"/>
                </a:solidFill>
                <a:latin typeface="Arial Narrow" pitchFamily="34" charset="0"/>
                <a:ea typeface="Times New Roman"/>
              </a:rPr>
              <a:t>.</a:t>
            </a:r>
            <a:endParaRPr lang="ru-RU" sz="220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xmlns:p14="http://schemas.microsoft.com/office/powerpoint/2010/main"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0"/>
          <p:cNvSpPr txBox="1">
            <a:spLocks noChangeArrowheads="1"/>
          </p:cNvSpPr>
          <p:nvPr/>
        </p:nvSpPr>
        <p:spPr bwMode="auto">
          <a:xfrm>
            <a:off x="-428625" y="1214438"/>
            <a:ext cx="9890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8775" indent="358775"/>
            <a:r>
              <a:rPr lang="ru-RU" sz="24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58775" indent="358775"/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876355" y="13802"/>
            <a:ext cx="5370215" cy="630386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3.0.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ВИДЫ И СИСТЕМЫ ПРОИЗВОДСТВЕННОГО ОСВЕЩЕНИЯ.  ЕСТЕСТВЕННОЕ ОСВЕЩЕНИЕ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5881" y="764704"/>
            <a:ext cx="8538567" cy="20162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Для освещения производственных помещений используют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естественное освещение,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создаваемое прямым или отраженным светом неба,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искусственное освещение,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осуществляемое электрическими источниками света,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совмещенное освещение,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когда в светлое время суток недостаточное по нормам естественное освещение дополняется искусственным.</a:t>
            </a:r>
            <a:r>
              <a:rPr lang="ru-RU" sz="2200" dirty="0" smtClean="0"/>
              <a:t> </a:t>
            </a:r>
            <a:endParaRPr lang="ru-RU" sz="2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9939" y="2852936"/>
            <a:ext cx="8538567" cy="24482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Е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стественное освещение.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Естественный свет, проникая в помещение через световые проемы (окна, фонари, прозрачные перекрытия) и взаимодействуя с отраженным светом от стен, потолка, пола, оборудования, создает диффузное освещение помещения с относительно равномерным распределением яркости поверхностей, что оказывает положительный эффект не только на органы зрения, но и на общее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состояние организма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 целом.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endParaRPr lang="ru-RU" sz="22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5881" y="5383499"/>
            <a:ext cx="8532625" cy="13784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latin typeface="Arial Narrow" pitchFamily="34" charset="0"/>
              </a:rPr>
              <a:t>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Естественное освещение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успокаивает, тонизирует, повышает активность и работоспособность. </a:t>
            </a:r>
            <a:r>
              <a:rPr lang="ru-RU" sz="2200" dirty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 спектре естественного (солнечного) света присутствуют необходимые для нормальной жизнедеятельности человека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ультрафиолетовые лучи.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876355" y="13802"/>
            <a:ext cx="5370215" cy="630386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3.0.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ВИДЫ И СИСТЕМЫ ПРОИЗВОДСТВЕННОГО ОСВЕЩЕНИЯ.  ЕСТЕСТВЕННОЕ ОСВЕЩЕНИЕ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9939" y="692696"/>
            <a:ext cx="8538567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180000" algn="just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Е</a:t>
            </a:r>
            <a:r>
              <a:rPr lang="ru-RU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стественное освещение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помещений может быть нескольких видов: </a:t>
            </a:r>
            <a:r>
              <a:rPr lang="ru-RU" b="1" spc="1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боковое</a:t>
            </a:r>
            <a:r>
              <a:rPr lang="ru-RU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(</a:t>
            </a:r>
            <a:r>
              <a:rPr lang="ru-RU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А</a:t>
            </a:r>
            <a:r>
              <a:rPr lang="ru-RU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)</a:t>
            </a:r>
            <a:r>
              <a:rPr lang="ru-RU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(одностороннее или двустороннее), осуществляемое через световые проемы в наружных стенах; </a:t>
            </a:r>
            <a:r>
              <a:rPr lang="ru-RU" b="1" spc="2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верхнее</a:t>
            </a:r>
            <a:r>
              <a:rPr lang="ru-RU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(</a:t>
            </a:r>
            <a:r>
              <a:rPr lang="ru-RU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Б</a:t>
            </a:r>
            <a:r>
              <a:rPr lang="ru-RU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)</a:t>
            </a:r>
            <a:r>
              <a:rPr lang="ru-RU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осуществляемое через аэрационные фонари, устраиваемые на крышах зданий, световые проемы в кровле и местах перепада высот смежных пролетов зданий; </a:t>
            </a:r>
            <a:r>
              <a:rPr lang="ru-RU" b="1" spc="2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комбинированное</a:t>
            </a:r>
            <a:r>
              <a:rPr lang="ru-RU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(</a:t>
            </a:r>
            <a:r>
              <a:rPr lang="ru-RU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В</a:t>
            </a:r>
            <a:r>
              <a:rPr lang="ru-RU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)</a:t>
            </a:r>
            <a:r>
              <a:rPr lang="ru-RU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когда к верхнему освещению добавляется боковое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107504" y="2017173"/>
            <a:ext cx="1602546" cy="1627851"/>
            <a:chOff x="889674" y="4753477"/>
            <a:chExt cx="1602546" cy="1627851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1012696" y="4883790"/>
              <a:ext cx="1329741" cy="1497538"/>
              <a:chOff x="1215760" y="4883790"/>
              <a:chExt cx="1329741" cy="1497538"/>
            </a:xfrm>
          </p:grpSpPr>
          <p:sp>
            <p:nvSpPr>
              <p:cNvPr id="46" name="Прямоугольник 45"/>
              <p:cNvSpPr/>
              <p:nvPr/>
            </p:nvSpPr>
            <p:spPr>
              <a:xfrm>
                <a:off x="2382150" y="5216356"/>
                <a:ext cx="90382" cy="516900"/>
              </a:xfrm>
              <a:prstGeom prst="rect">
                <a:avLst/>
              </a:prstGeom>
              <a:solidFill>
                <a:srgbClr val="66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1215760" y="6086460"/>
                <a:ext cx="1329741" cy="294868"/>
              </a:xfrm>
              <a:prstGeom prst="rect">
                <a:avLst/>
              </a:prstGeom>
              <a:pattFill prst="horzBrick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1259632" y="4953852"/>
                <a:ext cx="136657" cy="1111784"/>
              </a:xfrm>
              <a:prstGeom prst="rect">
                <a:avLst/>
              </a:prstGeom>
              <a:pattFill prst="horzBrick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2339752" y="5733256"/>
                <a:ext cx="170019" cy="333594"/>
              </a:xfrm>
              <a:prstGeom prst="rect">
                <a:avLst/>
              </a:prstGeom>
              <a:pattFill prst="horzBrick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" name="Прямоугольник 54"/>
              <p:cNvSpPr/>
              <p:nvPr/>
            </p:nvSpPr>
            <p:spPr>
              <a:xfrm>
                <a:off x="2350025" y="4945488"/>
                <a:ext cx="154465" cy="283712"/>
              </a:xfrm>
              <a:prstGeom prst="rect">
                <a:avLst/>
              </a:prstGeom>
              <a:pattFill prst="horzBrick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" name="Прямоугольник 57"/>
              <p:cNvSpPr/>
              <p:nvPr/>
            </p:nvSpPr>
            <p:spPr>
              <a:xfrm>
                <a:off x="1259632" y="4883790"/>
                <a:ext cx="1243063" cy="57377"/>
              </a:xfrm>
              <a:prstGeom prst="rect">
                <a:avLst/>
              </a:prstGeom>
              <a:pattFill prst="weave">
                <a:fgClr>
                  <a:schemeClr val="tx1"/>
                </a:fgClr>
                <a:bgClr>
                  <a:sysClr val="window" lastClr="FFFFFF"/>
                </a:bgClr>
              </a:pattFill>
              <a:ln w="317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9" name="Прямоугольник 58"/>
            <p:cNvSpPr/>
            <p:nvPr/>
          </p:nvSpPr>
          <p:spPr>
            <a:xfrm rot="9540000">
              <a:off x="889674" y="4755238"/>
              <a:ext cx="836039" cy="50485"/>
            </a:xfrm>
            <a:prstGeom prst="rect">
              <a:avLst/>
            </a:prstGeom>
            <a:pattFill prst="zigZag">
              <a:fgClr>
                <a:sysClr val="windowText" lastClr="000000"/>
              </a:fgClr>
              <a:bgClr>
                <a:sysClr val="window" lastClr="FFFFFF"/>
              </a:bgClr>
            </a:patt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 rot="12060206">
              <a:off x="1656181" y="4753477"/>
              <a:ext cx="836039" cy="50485"/>
            </a:xfrm>
            <a:prstGeom prst="rect">
              <a:avLst/>
            </a:prstGeom>
            <a:pattFill prst="zigZag">
              <a:fgClr>
                <a:sysClr val="windowText" lastClr="000000"/>
              </a:fgClr>
              <a:bgClr>
                <a:sysClr val="window" lastClr="FFFFFF"/>
              </a:bgClr>
            </a:patt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1" name="Группа 60"/>
          <p:cNvGrpSpPr/>
          <p:nvPr/>
        </p:nvGrpSpPr>
        <p:grpSpPr>
          <a:xfrm>
            <a:off x="1979712" y="2017173"/>
            <a:ext cx="1602546" cy="1627851"/>
            <a:chOff x="889674" y="4753477"/>
            <a:chExt cx="1602546" cy="1627851"/>
          </a:xfrm>
        </p:grpSpPr>
        <p:grpSp>
          <p:nvGrpSpPr>
            <p:cNvPr id="62" name="Группа 61"/>
            <p:cNvGrpSpPr/>
            <p:nvPr/>
          </p:nvGrpSpPr>
          <p:grpSpPr>
            <a:xfrm>
              <a:off x="1012696" y="4883790"/>
              <a:ext cx="1329741" cy="1497538"/>
              <a:chOff x="1215760" y="4883790"/>
              <a:chExt cx="1329741" cy="1497538"/>
            </a:xfrm>
          </p:grpSpPr>
          <p:sp>
            <p:nvSpPr>
              <p:cNvPr id="65" name="Прямоугольник 64"/>
              <p:cNvSpPr/>
              <p:nvPr/>
            </p:nvSpPr>
            <p:spPr>
              <a:xfrm>
                <a:off x="2382150" y="5216356"/>
                <a:ext cx="90382" cy="516900"/>
              </a:xfrm>
              <a:prstGeom prst="rect">
                <a:avLst/>
              </a:prstGeom>
              <a:solidFill>
                <a:srgbClr val="66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" name="Прямоугольник 65"/>
              <p:cNvSpPr/>
              <p:nvPr/>
            </p:nvSpPr>
            <p:spPr>
              <a:xfrm>
                <a:off x="1300818" y="5216356"/>
                <a:ext cx="90382" cy="516900"/>
              </a:xfrm>
              <a:prstGeom prst="rect">
                <a:avLst/>
              </a:prstGeom>
              <a:solidFill>
                <a:srgbClr val="66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" name="Прямоугольник 66"/>
              <p:cNvSpPr/>
              <p:nvPr/>
            </p:nvSpPr>
            <p:spPr>
              <a:xfrm>
                <a:off x="1215760" y="6086460"/>
                <a:ext cx="1329741" cy="294868"/>
              </a:xfrm>
              <a:prstGeom prst="rect">
                <a:avLst/>
              </a:prstGeom>
              <a:pattFill prst="horzBrick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" name="Прямоугольник 67"/>
              <p:cNvSpPr/>
              <p:nvPr/>
            </p:nvSpPr>
            <p:spPr>
              <a:xfrm>
                <a:off x="1259632" y="5732042"/>
                <a:ext cx="170019" cy="333594"/>
              </a:xfrm>
              <a:prstGeom prst="rect">
                <a:avLst/>
              </a:prstGeom>
              <a:pattFill prst="horzBrick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Прямоугольник 68"/>
              <p:cNvSpPr/>
              <p:nvPr/>
            </p:nvSpPr>
            <p:spPr>
              <a:xfrm>
                <a:off x="2339752" y="5733256"/>
                <a:ext cx="170019" cy="333594"/>
              </a:xfrm>
              <a:prstGeom prst="rect">
                <a:avLst/>
              </a:prstGeom>
              <a:pattFill prst="horzBrick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Прямоугольник 69"/>
              <p:cNvSpPr/>
              <p:nvPr/>
            </p:nvSpPr>
            <p:spPr>
              <a:xfrm>
                <a:off x="2350025" y="4945488"/>
                <a:ext cx="154465" cy="283712"/>
              </a:xfrm>
              <a:prstGeom prst="rect">
                <a:avLst/>
              </a:prstGeom>
              <a:pattFill prst="horzBrick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" name="Прямоугольник 70"/>
              <p:cNvSpPr/>
              <p:nvPr/>
            </p:nvSpPr>
            <p:spPr>
              <a:xfrm>
                <a:off x="1269906" y="4941168"/>
                <a:ext cx="154465" cy="283712"/>
              </a:xfrm>
              <a:prstGeom prst="rect">
                <a:avLst/>
              </a:prstGeom>
              <a:pattFill prst="horzBrick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" name="Прямоугольник 71"/>
              <p:cNvSpPr/>
              <p:nvPr/>
            </p:nvSpPr>
            <p:spPr>
              <a:xfrm>
                <a:off x="1259632" y="4883790"/>
                <a:ext cx="1243063" cy="57377"/>
              </a:xfrm>
              <a:prstGeom prst="rect">
                <a:avLst/>
              </a:prstGeom>
              <a:pattFill prst="weave">
                <a:fgClr>
                  <a:schemeClr val="tx1"/>
                </a:fgClr>
                <a:bgClr>
                  <a:sysClr val="window" lastClr="FFFFFF"/>
                </a:bgClr>
              </a:pattFill>
              <a:ln w="317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3" name="Прямоугольник 62"/>
            <p:cNvSpPr/>
            <p:nvPr/>
          </p:nvSpPr>
          <p:spPr>
            <a:xfrm rot="9540000">
              <a:off x="889674" y="4755238"/>
              <a:ext cx="836039" cy="50485"/>
            </a:xfrm>
            <a:prstGeom prst="rect">
              <a:avLst/>
            </a:prstGeom>
            <a:pattFill prst="zigZag">
              <a:fgClr>
                <a:sysClr val="windowText" lastClr="000000"/>
              </a:fgClr>
              <a:bgClr>
                <a:sysClr val="window" lastClr="FFFFFF"/>
              </a:bgClr>
            </a:patt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 rot="12060206">
              <a:off x="1656181" y="4753477"/>
              <a:ext cx="836039" cy="50485"/>
            </a:xfrm>
            <a:prstGeom prst="rect">
              <a:avLst/>
            </a:prstGeom>
            <a:pattFill prst="zigZag">
              <a:fgClr>
                <a:sysClr val="windowText" lastClr="000000"/>
              </a:fgClr>
              <a:bgClr>
                <a:sysClr val="window" lastClr="FFFFFF"/>
              </a:bgClr>
            </a:patt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3" name="Группа 142"/>
          <p:cNvGrpSpPr/>
          <p:nvPr/>
        </p:nvGrpSpPr>
        <p:grpSpPr>
          <a:xfrm>
            <a:off x="4644008" y="1875646"/>
            <a:ext cx="1516939" cy="1769378"/>
            <a:chOff x="4520540" y="3429000"/>
            <a:chExt cx="1516939" cy="1769378"/>
          </a:xfrm>
        </p:grpSpPr>
        <p:sp>
          <p:nvSpPr>
            <p:cNvPr id="79" name="Прямоугольник 78"/>
            <p:cNvSpPr/>
            <p:nvPr/>
          </p:nvSpPr>
          <p:spPr>
            <a:xfrm>
              <a:off x="4520540" y="4903510"/>
              <a:ext cx="1516939" cy="294868"/>
            </a:xfrm>
            <a:prstGeom prst="rect">
              <a:avLst/>
            </a:prstGeom>
            <a:pattFill prst="horzBrick">
              <a:fgClr>
                <a:sysClr val="windowText" lastClr="000000"/>
              </a:fgClr>
              <a:bgClr>
                <a:sysClr val="window" lastClr="FFFFFF"/>
              </a:bgClr>
            </a:patt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Прямоугольник 97"/>
            <p:cNvSpPr/>
            <p:nvPr/>
          </p:nvSpPr>
          <p:spPr>
            <a:xfrm>
              <a:off x="4569902" y="3948036"/>
              <a:ext cx="136924" cy="963010"/>
            </a:xfrm>
            <a:prstGeom prst="rect">
              <a:avLst/>
            </a:prstGeom>
            <a:pattFill prst="horzBrick">
              <a:fgClr>
                <a:sysClr val="windowText" lastClr="000000"/>
              </a:fgClr>
              <a:bgClr>
                <a:sysClr val="window" lastClr="FFFFFF"/>
              </a:bgClr>
            </a:patt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Прямоугольник 98"/>
            <p:cNvSpPr/>
            <p:nvPr/>
          </p:nvSpPr>
          <p:spPr>
            <a:xfrm>
              <a:off x="5860596" y="3966873"/>
              <a:ext cx="144646" cy="944173"/>
            </a:xfrm>
            <a:prstGeom prst="rect">
              <a:avLst/>
            </a:prstGeom>
            <a:pattFill prst="horzBrick">
              <a:fgClr>
                <a:sysClr val="windowText" lastClr="000000"/>
              </a:fgClr>
              <a:bgClr>
                <a:sysClr val="window" lastClr="FFFFFF"/>
              </a:bgClr>
            </a:patt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Прямоугольник 101"/>
            <p:cNvSpPr/>
            <p:nvPr/>
          </p:nvSpPr>
          <p:spPr>
            <a:xfrm>
              <a:off x="5674937" y="3862246"/>
              <a:ext cx="327123" cy="77373"/>
            </a:xfrm>
            <a:prstGeom prst="rect">
              <a:avLst/>
            </a:prstGeom>
            <a:pattFill prst="weave">
              <a:fgClr>
                <a:schemeClr val="tx1"/>
              </a:fgClr>
              <a:bgClr>
                <a:sysClr val="window" lastClr="FFFFFF"/>
              </a:bgClr>
            </a:pattFill>
            <a:ln w="317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Прямоугольник 102"/>
            <p:cNvSpPr/>
            <p:nvPr/>
          </p:nvSpPr>
          <p:spPr>
            <a:xfrm>
              <a:off x="4561900" y="3841608"/>
              <a:ext cx="327123" cy="77373"/>
            </a:xfrm>
            <a:prstGeom prst="rect">
              <a:avLst/>
            </a:prstGeom>
            <a:pattFill prst="weave">
              <a:fgClr>
                <a:schemeClr val="tx1"/>
              </a:fgClr>
              <a:bgClr>
                <a:sysClr val="window" lastClr="FFFFFF"/>
              </a:bgClr>
            </a:pattFill>
            <a:ln w="317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1" name="Прямоугольник 130"/>
            <p:cNvSpPr/>
            <p:nvPr/>
          </p:nvSpPr>
          <p:spPr>
            <a:xfrm rot="18871469">
              <a:off x="5479571" y="3442872"/>
              <a:ext cx="74440" cy="505422"/>
            </a:xfrm>
            <a:prstGeom prst="rect">
              <a:avLst/>
            </a:prstGeom>
            <a:solidFill>
              <a:srgbClr val="66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 rot="2865091">
              <a:off x="5015863" y="3429916"/>
              <a:ext cx="75646" cy="505422"/>
            </a:xfrm>
            <a:prstGeom prst="rect">
              <a:avLst/>
            </a:prstGeom>
            <a:solidFill>
              <a:srgbClr val="66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Прямоугольник 129"/>
            <p:cNvSpPr/>
            <p:nvPr/>
          </p:nvSpPr>
          <p:spPr>
            <a:xfrm rot="2755992" flipH="1">
              <a:off x="5239465" y="3427127"/>
              <a:ext cx="87612" cy="91358"/>
            </a:xfrm>
            <a:prstGeom prst="rect">
              <a:avLst/>
            </a:prstGeom>
            <a:pattFill prst="horzBrick">
              <a:fgClr>
                <a:sysClr val="windowText" lastClr="000000"/>
              </a:fgClr>
              <a:bgClr>
                <a:sysClr val="window" lastClr="FFFFFF"/>
              </a:bgClr>
            </a:patt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Прямоугольник 132"/>
            <p:cNvSpPr/>
            <p:nvPr/>
          </p:nvSpPr>
          <p:spPr>
            <a:xfrm rot="2755992" flipH="1">
              <a:off x="4828055" y="3803583"/>
              <a:ext cx="87612" cy="91358"/>
            </a:xfrm>
            <a:prstGeom prst="rect">
              <a:avLst/>
            </a:prstGeom>
            <a:pattFill prst="horzBrick">
              <a:fgClr>
                <a:sysClr val="windowText" lastClr="000000"/>
              </a:fgClr>
              <a:bgClr>
                <a:sysClr val="window" lastClr="FFFFFF"/>
              </a:bgClr>
            </a:patt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 rot="2755992" flipH="1">
              <a:off x="5647945" y="3824131"/>
              <a:ext cx="87612" cy="91358"/>
            </a:xfrm>
            <a:prstGeom prst="rect">
              <a:avLst/>
            </a:prstGeom>
            <a:pattFill prst="horzBrick">
              <a:fgClr>
                <a:sysClr val="windowText" lastClr="000000"/>
              </a:fgClr>
              <a:bgClr>
                <a:sysClr val="window" lastClr="FFFFFF"/>
              </a:bgClr>
            </a:patt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6" name="Группа 135"/>
          <p:cNvGrpSpPr/>
          <p:nvPr/>
        </p:nvGrpSpPr>
        <p:grpSpPr>
          <a:xfrm>
            <a:off x="6772477" y="1876595"/>
            <a:ext cx="1543939" cy="1768429"/>
            <a:chOff x="6151405" y="3429000"/>
            <a:chExt cx="1543939" cy="1768429"/>
          </a:xfrm>
        </p:grpSpPr>
        <p:sp>
          <p:nvSpPr>
            <p:cNvPr id="115" name="Прямоугольник 114"/>
            <p:cNvSpPr/>
            <p:nvPr/>
          </p:nvSpPr>
          <p:spPr>
            <a:xfrm>
              <a:off x="6151405" y="4902561"/>
              <a:ext cx="1543939" cy="294868"/>
            </a:xfrm>
            <a:prstGeom prst="rect">
              <a:avLst/>
            </a:prstGeom>
            <a:pattFill prst="horzBrick">
              <a:fgClr>
                <a:sysClr val="windowText" lastClr="000000"/>
              </a:fgClr>
              <a:bgClr>
                <a:sysClr val="window" lastClr="FFFFFF"/>
              </a:bgClr>
            </a:patt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Прямоугольник 107"/>
            <p:cNvSpPr/>
            <p:nvPr/>
          </p:nvSpPr>
          <p:spPr>
            <a:xfrm>
              <a:off x="6204716" y="4035976"/>
              <a:ext cx="105840" cy="558637"/>
            </a:xfrm>
            <a:prstGeom prst="rect">
              <a:avLst/>
            </a:prstGeom>
            <a:solidFill>
              <a:srgbClr val="66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6192502" y="4602822"/>
              <a:ext cx="146654" cy="300352"/>
            </a:xfrm>
            <a:prstGeom prst="rect">
              <a:avLst/>
            </a:prstGeom>
            <a:pattFill prst="horzBrick">
              <a:fgClr>
                <a:sysClr val="windowText" lastClr="000000"/>
              </a:fgClr>
              <a:bgClr>
                <a:sysClr val="window" lastClr="FFFFFF"/>
              </a:bgClr>
            </a:patt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Прямоугольник 125"/>
            <p:cNvSpPr/>
            <p:nvPr/>
          </p:nvSpPr>
          <p:spPr>
            <a:xfrm>
              <a:off x="7530509" y="4056860"/>
              <a:ext cx="105840" cy="558637"/>
            </a:xfrm>
            <a:prstGeom prst="rect">
              <a:avLst/>
            </a:prstGeom>
            <a:solidFill>
              <a:srgbClr val="66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Прямоугольник 126"/>
            <p:cNvSpPr/>
            <p:nvPr/>
          </p:nvSpPr>
          <p:spPr>
            <a:xfrm>
              <a:off x="7520682" y="4582274"/>
              <a:ext cx="132617" cy="320900"/>
            </a:xfrm>
            <a:prstGeom prst="rect">
              <a:avLst/>
            </a:prstGeom>
            <a:pattFill prst="horzBrick">
              <a:fgClr>
                <a:sysClr val="windowText" lastClr="000000"/>
              </a:fgClr>
              <a:bgClr>
                <a:sysClr val="window" lastClr="FFFFFF"/>
              </a:bgClr>
            </a:patt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Прямоугольник 117"/>
            <p:cNvSpPr/>
            <p:nvPr/>
          </p:nvSpPr>
          <p:spPr>
            <a:xfrm>
              <a:off x="7305802" y="3864655"/>
              <a:ext cx="327123" cy="70339"/>
            </a:xfrm>
            <a:prstGeom prst="rect">
              <a:avLst/>
            </a:prstGeom>
            <a:pattFill prst="weave">
              <a:fgClr>
                <a:schemeClr val="tx1"/>
              </a:fgClr>
              <a:bgClr>
                <a:sysClr val="window" lastClr="FFFFFF"/>
              </a:bgClr>
            </a:pattFill>
            <a:ln w="317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Прямоугольник 118"/>
            <p:cNvSpPr/>
            <p:nvPr/>
          </p:nvSpPr>
          <p:spPr>
            <a:xfrm>
              <a:off x="6192765" y="3844017"/>
              <a:ext cx="327123" cy="70339"/>
            </a:xfrm>
            <a:prstGeom prst="rect">
              <a:avLst/>
            </a:prstGeom>
            <a:pattFill prst="weave">
              <a:fgClr>
                <a:schemeClr val="tx1"/>
              </a:fgClr>
              <a:bgClr>
                <a:sysClr val="window" lastClr="FFFFFF"/>
              </a:bgClr>
            </a:pattFill>
            <a:ln w="317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Прямоугольник 123"/>
            <p:cNvSpPr/>
            <p:nvPr/>
          </p:nvSpPr>
          <p:spPr>
            <a:xfrm>
              <a:off x="6204186" y="3929923"/>
              <a:ext cx="103820" cy="91250"/>
            </a:xfrm>
            <a:prstGeom prst="rect">
              <a:avLst/>
            </a:prstGeom>
            <a:pattFill prst="horzBrick">
              <a:fgClr>
                <a:sysClr val="windowText" lastClr="000000"/>
              </a:fgClr>
              <a:bgClr>
                <a:sysClr val="window" lastClr="FFFFFF"/>
              </a:bgClr>
            </a:patt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Прямоугольник 127"/>
            <p:cNvSpPr/>
            <p:nvPr/>
          </p:nvSpPr>
          <p:spPr>
            <a:xfrm>
              <a:off x="7532529" y="3950471"/>
              <a:ext cx="103820" cy="91250"/>
            </a:xfrm>
            <a:prstGeom prst="rect">
              <a:avLst/>
            </a:prstGeom>
            <a:pattFill prst="horzBrick">
              <a:fgClr>
                <a:sysClr val="windowText" lastClr="000000"/>
              </a:fgClr>
              <a:bgClr>
                <a:sysClr val="window" lastClr="FFFFFF"/>
              </a:bgClr>
            </a:patt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 rot="18871469">
              <a:off x="7121293" y="3442872"/>
              <a:ext cx="74440" cy="505422"/>
            </a:xfrm>
            <a:prstGeom prst="rect">
              <a:avLst/>
            </a:prstGeom>
            <a:solidFill>
              <a:srgbClr val="66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" name="Прямоугольник 138"/>
            <p:cNvSpPr/>
            <p:nvPr/>
          </p:nvSpPr>
          <p:spPr>
            <a:xfrm rot="2865091">
              <a:off x="6657585" y="3429916"/>
              <a:ext cx="75646" cy="505422"/>
            </a:xfrm>
            <a:prstGeom prst="rect">
              <a:avLst/>
            </a:prstGeom>
            <a:solidFill>
              <a:srgbClr val="66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0" name="Прямоугольник 139"/>
            <p:cNvSpPr/>
            <p:nvPr/>
          </p:nvSpPr>
          <p:spPr>
            <a:xfrm rot="2755992" flipH="1">
              <a:off x="6881187" y="3427127"/>
              <a:ext cx="87612" cy="91358"/>
            </a:xfrm>
            <a:prstGeom prst="rect">
              <a:avLst/>
            </a:prstGeom>
            <a:pattFill prst="horzBrick">
              <a:fgClr>
                <a:sysClr val="windowText" lastClr="000000"/>
              </a:fgClr>
              <a:bgClr>
                <a:sysClr val="window" lastClr="FFFFFF"/>
              </a:bgClr>
            </a:patt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1" name="Прямоугольник 140"/>
            <p:cNvSpPr/>
            <p:nvPr/>
          </p:nvSpPr>
          <p:spPr>
            <a:xfrm rot="2755992" flipH="1">
              <a:off x="6469777" y="3803583"/>
              <a:ext cx="87612" cy="91358"/>
            </a:xfrm>
            <a:prstGeom prst="rect">
              <a:avLst/>
            </a:prstGeom>
            <a:pattFill prst="horzBrick">
              <a:fgClr>
                <a:sysClr val="windowText" lastClr="000000"/>
              </a:fgClr>
              <a:bgClr>
                <a:sysClr val="window" lastClr="FFFFFF"/>
              </a:bgClr>
            </a:patt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Прямоугольник 141"/>
            <p:cNvSpPr/>
            <p:nvPr/>
          </p:nvSpPr>
          <p:spPr>
            <a:xfrm rot="2755992" flipH="1">
              <a:off x="7289667" y="3824131"/>
              <a:ext cx="87612" cy="91358"/>
            </a:xfrm>
            <a:prstGeom prst="rect">
              <a:avLst/>
            </a:prstGeom>
            <a:pattFill prst="horzBrick">
              <a:fgClr>
                <a:sysClr val="windowText" lastClr="000000"/>
              </a:fgClr>
              <a:bgClr>
                <a:sysClr val="window" lastClr="FFFFFF"/>
              </a:bgClr>
            </a:patt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7" name="Овальная выноска 146"/>
          <p:cNvSpPr/>
          <p:nvPr/>
        </p:nvSpPr>
        <p:spPr>
          <a:xfrm>
            <a:off x="6178442" y="1844824"/>
            <a:ext cx="481790" cy="345232"/>
          </a:xfrm>
          <a:prstGeom prst="wedgeEllipseCallout">
            <a:avLst>
              <a:gd name="adj1" fmla="val 84532"/>
              <a:gd name="adj2" fmla="val 74404"/>
            </a:avLst>
          </a:prstGeom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36000" bIns="36000" rtlCol="0" anchor="ctr" anchorCtr="0"/>
          <a:lstStyle/>
          <a:p>
            <a:pPr lvl="0" algn="just"/>
            <a:r>
              <a:rPr lang="ru-RU" dirty="0" smtClean="0"/>
              <a:t>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В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50" name="Овальная выноска 149"/>
          <p:cNvSpPr/>
          <p:nvPr/>
        </p:nvSpPr>
        <p:spPr>
          <a:xfrm>
            <a:off x="4018202" y="1844824"/>
            <a:ext cx="481790" cy="345232"/>
          </a:xfrm>
          <a:prstGeom prst="wedgeEllipseCallout">
            <a:avLst>
              <a:gd name="adj1" fmla="val 84532"/>
              <a:gd name="adj2" fmla="val 74404"/>
            </a:avLst>
          </a:prstGeom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36000" rtlCol="0" anchor="ctr" anchorCtr="0"/>
          <a:lstStyle/>
          <a:p>
            <a:pPr lvl="0">
              <a:lnSpc>
                <a:spcPts val="2800"/>
              </a:lnSpc>
            </a:pPr>
            <a:r>
              <a:rPr lang="ru-RU" dirty="0" smtClean="0"/>
              <a:t>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Б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51" name="Овальная выноска 150"/>
          <p:cNvSpPr/>
          <p:nvPr/>
        </p:nvSpPr>
        <p:spPr>
          <a:xfrm>
            <a:off x="1609533" y="1844824"/>
            <a:ext cx="481790" cy="345232"/>
          </a:xfrm>
          <a:prstGeom prst="wedgeEllipseCallout">
            <a:avLst>
              <a:gd name="adj1" fmla="val 39749"/>
              <a:gd name="adj2" fmla="val 32740"/>
            </a:avLst>
          </a:prstGeom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36000" bIns="0" rtlCol="0" anchor="ctr" anchorCtr="1"/>
          <a:lstStyle/>
          <a:p>
            <a:pPr lvl="0">
              <a:lnSpc>
                <a:spcPts val="2800"/>
              </a:lnSpc>
            </a:pPr>
            <a:r>
              <a:rPr lang="ru-RU" dirty="0" smtClean="0"/>
              <a:t>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48" name="Скругленный прямоугольник 147"/>
          <p:cNvSpPr/>
          <p:nvPr/>
        </p:nvSpPr>
        <p:spPr>
          <a:xfrm>
            <a:off x="65881" y="3742149"/>
            <a:ext cx="8538567" cy="6949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180000" algn="just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spc="150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Естественное освещение характеризуется тем, что создаваемая освещенность изменяется в чрезвычайно широких пределах.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Эти изменения обусловливаются временем дня, года и метеорологическими факторами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lang="ru-RU" dirty="0" smtClean="0">
                <a:latin typeface="Arial Narrow" pitchFamily="34" charset="0"/>
              </a:rPr>
              <a:t> 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149" name="Скругленный прямоугольник 148"/>
          <p:cNvSpPr/>
          <p:nvPr/>
        </p:nvSpPr>
        <p:spPr>
          <a:xfrm>
            <a:off x="59939" y="5810250"/>
            <a:ext cx="8529299" cy="1003126"/>
          </a:xfrm>
          <a:prstGeom prst="roundRect">
            <a:avLst/>
          </a:prstGeom>
          <a:gradFill flip="none" rotWithShape="1">
            <a:gsLst>
              <a:gs pos="0">
                <a:srgbClr val="FFFF66">
                  <a:tint val="66000"/>
                  <a:satMod val="160000"/>
                </a:srgbClr>
              </a:gs>
              <a:gs pos="50000">
                <a:srgbClr val="FFFF66">
                  <a:tint val="44500"/>
                  <a:satMod val="160000"/>
                </a:srgbClr>
              </a:gs>
              <a:gs pos="100000">
                <a:srgbClr val="FFFF66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180000" algn="just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 </a:t>
            </a:r>
            <a:r>
              <a:rPr lang="ru-RU" b="1" spc="1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Непостоянство освещенности в помещении при использовании только естественного освещения вызывает необходимость нормирования естественного освещения не по величине освещенности, а по относительной величине 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– </a:t>
            </a:r>
            <a:r>
              <a:rPr lang="ru-RU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коэффициенту естественной освещенности (</a:t>
            </a:r>
            <a:r>
              <a:rPr lang="ru-RU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КЕО</a:t>
            </a:r>
            <a:r>
              <a:rPr lang="ru-RU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).</a:t>
            </a:r>
          </a:p>
        </p:txBody>
      </p:sp>
      <p:grpSp>
        <p:nvGrpSpPr>
          <p:cNvPr id="73" name="Группа 72"/>
          <p:cNvGrpSpPr/>
          <p:nvPr/>
        </p:nvGrpSpPr>
        <p:grpSpPr>
          <a:xfrm>
            <a:off x="1403648" y="4507622"/>
            <a:ext cx="6291519" cy="1077136"/>
            <a:chOff x="600917" y="3721058"/>
            <a:chExt cx="6291519" cy="1077136"/>
          </a:xfrm>
        </p:grpSpPr>
        <p:grpSp>
          <p:nvGrpSpPr>
            <p:cNvPr id="74" name="Группа 73"/>
            <p:cNvGrpSpPr/>
            <p:nvPr/>
          </p:nvGrpSpPr>
          <p:grpSpPr>
            <a:xfrm>
              <a:off x="611560" y="3721058"/>
              <a:ext cx="6280876" cy="911433"/>
              <a:chOff x="755576" y="3721058"/>
              <a:chExt cx="6280876" cy="911433"/>
            </a:xfrm>
          </p:grpSpPr>
          <p:grpSp>
            <p:nvGrpSpPr>
              <p:cNvPr id="81" name="Группа 80"/>
              <p:cNvGrpSpPr/>
              <p:nvPr/>
            </p:nvGrpSpPr>
            <p:grpSpPr>
              <a:xfrm>
                <a:off x="755576" y="3721058"/>
                <a:ext cx="6280876" cy="911433"/>
                <a:chOff x="573608" y="4034230"/>
                <a:chExt cx="6280876" cy="911433"/>
              </a:xfrm>
            </p:grpSpPr>
            <p:sp>
              <p:nvSpPr>
                <p:cNvPr id="84" name="Прямоугольник 83"/>
                <p:cNvSpPr/>
                <p:nvPr/>
              </p:nvSpPr>
              <p:spPr>
                <a:xfrm>
                  <a:off x="5302966" y="4037265"/>
                  <a:ext cx="617715" cy="64063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85" name="Группа 84"/>
                <p:cNvGrpSpPr/>
                <p:nvPr/>
              </p:nvGrpSpPr>
              <p:grpSpPr>
                <a:xfrm>
                  <a:off x="573608" y="4034230"/>
                  <a:ext cx="6280876" cy="911433"/>
                  <a:chOff x="566916" y="4034230"/>
                  <a:chExt cx="6280876" cy="911433"/>
                </a:xfrm>
              </p:grpSpPr>
              <p:sp>
                <p:nvSpPr>
                  <p:cNvPr id="86" name="Прямоугольник 85"/>
                  <p:cNvSpPr/>
                  <p:nvPr/>
                </p:nvSpPr>
                <p:spPr>
                  <a:xfrm>
                    <a:off x="1588907" y="4037722"/>
                    <a:ext cx="617715" cy="64063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B0F0">
                          <a:tint val="66000"/>
                          <a:satMod val="160000"/>
                        </a:srgbClr>
                      </a:gs>
                      <a:gs pos="50000">
                        <a:srgbClr val="00B0F0">
                          <a:tint val="44500"/>
                          <a:satMod val="160000"/>
                        </a:srgbClr>
                      </a:gs>
                      <a:gs pos="100000">
                        <a:srgbClr val="00B0F0">
                          <a:tint val="23500"/>
                          <a:satMod val="160000"/>
                        </a:srgbClr>
                      </a:gs>
                    </a:gsLst>
                    <a:lin ang="10800000" scaled="1"/>
                    <a:tileRect/>
                  </a:gra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7" name="Прямоугольник 86"/>
                  <p:cNvSpPr/>
                  <p:nvPr/>
                </p:nvSpPr>
                <p:spPr>
                  <a:xfrm>
                    <a:off x="971599" y="4037722"/>
                    <a:ext cx="617715" cy="640635"/>
                  </a:xfrm>
                  <a:prstGeom prst="rect">
                    <a:avLst/>
                  </a:prstGeom>
                  <a:solidFill>
                    <a:srgbClr val="00B0F0">
                      <a:alpha val="24000"/>
                    </a:srgb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66916" y="4653136"/>
                    <a:ext cx="659402" cy="288147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ru-RU" sz="1400" b="1" dirty="0" smtClea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a:t>100000</a:t>
                    </a:r>
                    <a:endParaRPr lang="ru-RU" sz="1400" b="1" dirty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1297618" y="4657330"/>
                    <a:ext cx="561620" cy="288147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ru-RU" sz="1400" b="1" dirty="0" smtClea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a:t>10000</a:t>
                    </a:r>
                    <a:endParaRPr lang="ru-RU" sz="1400" b="1" dirty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1962134" y="4653136"/>
                    <a:ext cx="463836" cy="288147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ru-RU" sz="1400" b="1" dirty="0" smtClea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a:t>1000</a:t>
                    </a:r>
                    <a:endParaRPr lang="ru-RU" sz="1400" b="1" dirty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2627784" y="4653021"/>
                    <a:ext cx="366053" cy="288147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ru-RU" sz="1400" b="1" dirty="0" smtClea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a:t>100</a:t>
                    </a:r>
                    <a:endParaRPr lang="ru-RU" sz="1400" b="1" dirty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3297628" y="4657516"/>
                    <a:ext cx="268269" cy="288147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ru-RU" sz="1400" b="1" dirty="0" smtClea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a:t>10</a:t>
                    </a:r>
                    <a:endParaRPr lang="ru-RU" sz="1400" b="1" dirty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3963278" y="4653136"/>
                    <a:ext cx="170487" cy="288147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ru-RU" sz="1400" b="1" dirty="0" smtClea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a:t>1</a:t>
                    </a:r>
                    <a:endParaRPr lang="ru-RU" sz="1400" b="1" dirty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4510878" y="4653135"/>
                    <a:ext cx="305139" cy="288147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ru-RU" sz="1400" b="1" dirty="0" smtClea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a:t>0,1</a:t>
                    </a:r>
                    <a:endParaRPr lang="ru-RU" sz="1400" b="1" dirty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5083410" y="4653021"/>
                    <a:ext cx="402922" cy="288147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ru-RU" sz="1400" b="1" dirty="0" smtClea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a:t>0,01</a:t>
                    </a:r>
                    <a:endParaRPr lang="ru-RU" sz="1400" b="1" dirty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5663006" y="4657241"/>
                    <a:ext cx="500705" cy="288147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ru-RU" sz="1400" b="1" dirty="0" smtClea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a:t>0,001</a:t>
                    </a:r>
                    <a:endParaRPr lang="ru-RU" sz="1400" b="1" dirty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6249304" y="4657241"/>
                    <a:ext cx="598488" cy="288147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ru-RU" sz="1400" b="1" dirty="0" smtClea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a:t>0,0001</a:t>
                    </a:r>
                    <a:endParaRPr lang="ru-RU" sz="1400" b="1" dirty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100" name="Прямоугольник 99"/>
                  <p:cNvSpPr/>
                  <p:nvPr/>
                </p:nvSpPr>
                <p:spPr>
                  <a:xfrm>
                    <a:off x="2206622" y="4037722"/>
                    <a:ext cx="617715" cy="64063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B0F0">
                          <a:shade val="30000"/>
                          <a:satMod val="115000"/>
                        </a:srgbClr>
                      </a:gs>
                      <a:gs pos="100000">
                        <a:srgbClr val="00B0F0">
                          <a:shade val="100000"/>
                          <a:satMod val="115000"/>
                        </a:srgbClr>
                      </a:gs>
                    </a:gsLst>
                    <a:lin ang="10800000" scaled="1"/>
                    <a:tileRect/>
                  </a:gra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1" name="Прямоугольник 100"/>
                  <p:cNvSpPr/>
                  <p:nvPr/>
                </p:nvSpPr>
                <p:spPr>
                  <a:xfrm>
                    <a:off x="2822036" y="4035933"/>
                    <a:ext cx="617715" cy="640635"/>
                  </a:xfrm>
                  <a:prstGeom prst="rect">
                    <a:avLst/>
                  </a:prstGeom>
                  <a:solidFill>
                    <a:schemeClr val="bg2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4" name="Прямоугольник 103"/>
                  <p:cNvSpPr/>
                  <p:nvPr/>
                </p:nvSpPr>
                <p:spPr>
                  <a:xfrm>
                    <a:off x="3441644" y="4034230"/>
                    <a:ext cx="617715" cy="640635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5" name="Прямоугольник 104"/>
                  <p:cNvSpPr/>
                  <p:nvPr/>
                </p:nvSpPr>
                <p:spPr>
                  <a:xfrm>
                    <a:off x="4065643" y="4037265"/>
                    <a:ext cx="617715" cy="640635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6" name="Прямоугольник 105"/>
                  <p:cNvSpPr/>
                  <p:nvPr/>
                </p:nvSpPr>
                <p:spPr>
                  <a:xfrm>
                    <a:off x="4679910" y="4036929"/>
                    <a:ext cx="617715" cy="640635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7" name="Месяц 106"/>
                  <p:cNvSpPr/>
                  <p:nvPr/>
                </p:nvSpPr>
                <p:spPr>
                  <a:xfrm flipH="1">
                    <a:off x="5148064" y="4098930"/>
                    <a:ext cx="193200" cy="373678"/>
                  </a:xfrm>
                  <a:prstGeom prst="moon">
                    <a:avLst>
                      <a:gd name="adj" fmla="val 53783"/>
                    </a:avLst>
                  </a:prstGeom>
                  <a:solidFill>
                    <a:srgbClr val="FFFF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" name="Выноска-облако 108"/>
                  <p:cNvSpPr/>
                  <p:nvPr/>
                </p:nvSpPr>
                <p:spPr>
                  <a:xfrm>
                    <a:off x="4918937" y="4318882"/>
                    <a:ext cx="698376" cy="311604"/>
                  </a:xfrm>
                  <a:prstGeom prst="cloudCallout">
                    <a:avLst>
                      <a:gd name="adj1" fmla="val -17260"/>
                      <a:gd name="adj2" fmla="val -38779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0" name="Прямоугольник 109"/>
                  <p:cNvSpPr/>
                  <p:nvPr/>
                </p:nvSpPr>
                <p:spPr>
                  <a:xfrm>
                    <a:off x="5920273" y="4037722"/>
                    <a:ext cx="617715" cy="640635"/>
                  </a:xfrm>
                  <a:prstGeom prst="rect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1" name="Солнце 110"/>
                  <p:cNvSpPr/>
                  <p:nvPr/>
                </p:nvSpPr>
                <p:spPr>
                  <a:xfrm>
                    <a:off x="1014318" y="4091458"/>
                    <a:ext cx="523055" cy="528819"/>
                  </a:xfrm>
                  <a:prstGeom prst="sun">
                    <a:avLst/>
                  </a:prstGeom>
                  <a:solidFill>
                    <a:srgbClr val="FFFF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2" name="Овал 111"/>
                  <p:cNvSpPr/>
                  <p:nvPr/>
                </p:nvSpPr>
                <p:spPr>
                  <a:xfrm>
                    <a:off x="4226356" y="4163833"/>
                    <a:ext cx="296288" cy="316699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3" name="4-конечная звезда 112"/>
                  <p:cNvSpPr/>
                  <p:nvPr/>
                </p:nvSpPr>
                <p:spPr>
                  <a:xfrm>
                    <a:off x="6181328" y="4107112"/>
                    <a:ext cx="118864" cy="144016"/>
                  </a:xfrm>
                  <a:prstGeom prst="star4">
                    <a:avLst/>
                  </a:prstGeom>
                  <a:solidFill>
                    <a:srgbClr val="FFFF00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4" name="4-конечная звезда 113"/>
                  <p:cNvSpPr/>
                  <p:nvPr/>
                </p:nvSpPr>
                <p:spPr>
                  <a:xfrm>
                    <a:off x="6295221" y="4259512"/>
                    <a:ext cx="118864" cy="144016"/>
                  </a:xfrm>
                  <a:prstGeom prst="star4">
                    <a:avLst/>
                  </a:prstGeom>
                  <a:solidFill>
                    <a:srgbClr val="FFFF00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" name="4-конечная звезда 116"/>
                  <p:cNvSpPr/>
                  <p:nvPr/>
                </p:nvSpPr>
                <p:spPr>
                  <a:xfrm>
                    <a:off x="6349647" y="4411912"/>
                    <a:ext cx="118864" cy="144016"/>
                  </a:xfrm>
                  <a:prstGeom prst="star4">
                    <a:avLst/>
                  </a:prstGeom>
                  <a:solidFill>
                    <a:srgbClr val="FFFF00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0" name="4-конечная звезда 119"/>
                  <p:cNvSpPr/>
                  <p:nvPr/>
                </p:nvSpPr>
                <p:spPr>
                  <a:xfrm>
                    <a:off x="6144601" y="4497038"/>
                    <a:ext cx="118864" cy="144016"/>
                  </a:xfrm>
                  <a:prstGeom prst="star4">
                    <a:avLst/>
                  </a:prstGeom>
                  <a:solidFill>
                    <a:srgbClr val="FFFF00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1" name="4-конечная звезда 120"/>
                  <p:cNvSpPr/>
                  <p:nvPr/>
                </p:nvSpPr>
                <p:spPr>
                  <a:xfrm>
                    <a:off x="5896601" y="4437112"/>
                    <a:ext cx="118864" cy="144016"/>
                  </a:xfrm>
                  <a:prstGeom prst="star4">
                    <a:avLst/>
                  </a:prstGeom>
                  <a:solidFill>
                    <a:srgbClr val="FFFF00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2" name="4-конечная звезда 121"/>
                  <p:cNvSpPr/>
                  <p:nvPr/>
                </p:nvSpPr>
                <p:spPr>
                  <a:xfrm>
                    <a:off x="5965304" y="4077072"/>
                    <a:ext cx="118864" cy="144016"/>
                  </a:xfrm>
                  <a:prstGeom prst="star4">
                    <a:avLst/>
                  </a:prstGeom>
                  <a:solidFill>
                    <a:srgbClr val="FFFF00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3" name="5-конечная звезда 122"/>
                  <p:cNvSpPr/>
                  <p:nvPr/>
                </p:nvSpPr>
                <p:spPr>
                  <a:xfrm>
                    <a:off x="6003437" y="4221764"/>
                    <a:ext cx="102503" cy="121568"/>
                  </a:xfrm>
                  <a:prstGeom prst="star5">
                    <a:avLst/>
                  </a:prstGeom>
                  <a:solidFill>
                    <a:srgbClr val="FFFF00"/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5" name="5-конечная звезда 124"/>
                  <p:cNvSpPr/>
                  <p:nvPr/>
                </p:nvSpPr>
                <p:spPr>
                  <a:xfrm>
                    <a:off x="6402181" y="4085441"/>
                    <a:ext cx="132659" cy="144016"/>
                  </a:xfrm>
                  <a:prstGeom prst="star5">
                    <a:avLst/>
                  </a:prstGeom>
                  <a:solidFill>
                    <a:srgbClr val="FFFF00"/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9" name="5-конечная звезда 128"/>
                  <p:cNvSpPr/>
                  <p:nvPr/>
                </p:nvSpPr>
                <p:spPr>
                  <a:xfrm>
                    <a:off x="6051938" y="4382504"/>
                    <a:ext cx="132050" cy="144016"/>
                  </a:xfrm>
                  <a:prstGeom prst="star5">
                    <a:avLst/>
                  </a:prstGeom>
                  <a:solidFill>
                    <a:srgbClr val="FFFF00"/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2" name="5-конечная звезда 131"/>
                  <p:cNvSpPr/>
                  <p:nvPr/>
                </p:nvSpPr>
                <p:spPr>
                  <a:xfrm>
                    <a:off x="5837649" y="4304658"/>
                    <a:ext cx="102503" cy="132454"/>
                  </a:xfrm>
                  <a:prstGeom prst="star5">
                    <a:avLst/>
                  </a:prstGeom>
                  <a:solidFill>
                    <a:srgbClr val="FFFF00"/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sp>
            <p:nvSpPr>
              <p:cNvPr id="82" name="Овал 81"/>
              <p:cNvSpPr/>
              <p:nvPr/>
            </p:nvSpPr>
            <p:spPr>
              <a:xfrm>
                <a:off x="2047898" y="3807241"/>
                <a:ext cx="296288" cy="31669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Выноска-облако 82"/>
              <p:cNvSpPr/>
              <p:nvPr/>
            </p:nvSpPr>
            <p:spPr>
              <a:xfrm>
                <a:off x="1999204" y="3922020"/>
                <a:ext cx="817240" cy="405862"/>
              </a:xfrm>
              <a:prstGeom prst="cloudCallout">
                <a:avLst>
                  <a:gd name="adj1" fmla="val 340"/>
                  <a:gd name="adj2" fmla="val 4729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600917" y="4565151"/>
              <a:ext cx="1148319" cy="226591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ru-RU" sz="1200" b="1" dirty="0" smtClean="0">
                  <a:solidFill>
                    <a:prstClr val="black"/>
                  </a:solidFill>
                  <a:latin typeface="Arial Narrow" pitchFamily="34" charset="0"/>
                </a:rPr>
                <a:t>Солнечный день</a:t>
              </a:r>
              <a:endParaRPr lang="ru-RU" sz="1200" b="1" dirty="0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215555" y="4562078"/>
              <a:ext cx="1151525" cy="226591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ru-RU" sz="1200" b="1" dirty="0" smtClean="0">
                  <a:solidFill>
                    <a:prstClr val="black"/>
                  </a:solidFill>
                  <a:latin typeface="Arial Narrow" pitchFamily="34" charset="0"/>
                </a:rPr>
                <a:t>Пасмурный день</a:t>
              </a:r>
              <a:endParaRPr lang="ru-RU" sz="1200" b="1" dirty="0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73811" y="4570561"/>
              <a:ext cx="1002445" cy="226591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ru-RU" sz="1200" b="1" dirty="0" smtClean="0">
                  <a:solidFill>
                    <a:prstClr val="black"/>
                  </a:solidFill>
                  <a:latin typeface="Arial Narrow" pitchFamily="34" charset="0"/>
                </a:rPr>
                <a:t>Звёздная ночь</a:t>
              </a:r>
              <a:endParaRPr lang="ru-RU" sz="1200" b="1" dirty="0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21932" y="4571603"/>
              <a:ext cx="1034505" cy="226591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ru-RU" sz="1200" b="1" dirty="0" smtClean="0">
                  <a:solidFill>
                    <a:prstClr val="black"/>
                  </a:solidFill>
                  <a:latin typeface="Arial Narrow" pitchFamily="34" charset="0"/>
                </a:rPr>
                <a:t>Облачная ночь</a:t>
              </a:r>
              <a:endParaRPr lang="ru-RU" sz="1200" b="1" dirty="0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90636" y="4561036"/>
              <a:ext cx="869396" cy="226591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ru-RU" sz="1200" b="1" dirty="0" smtClean="0">
                  <a:solidFill>
                    <a:prstClr val="black"/>
                  </a:solidFill>
                  <a:latin typeface="Arial Narrow" pitchFamily="34" charset="0"/>
                </a:rPr>
                <a:t>Лунная ночь</a:t>
              </a:r>
              <a:endParaRPr lang="ru-RU" sz="1200" b="1" dirty="0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1792972" y="5578673"/>
            <a:ext cx="5522913" cy="2265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ts val="1200"/>
              </a:lnSpc>
            </a:pPr>
            <a:r>
              <a:rPr lang="ru-RU" b="1" dirty="0" smtClean="0">
                <a:solidFill>
                  <a:prstClr val="black"/>
                </a:solidFill>
                <a:latin typeface="Arial Narrow" pitchFamily="34" charset="0"/>
              </a:rPr>
              <a:t>Диапазон изменения естественной освещенности (люкс).</a:t>
            </a:r>
            <a:endParaRPr lang="ru-RU" b="1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Группа 4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44" name="Прямоугольник 4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4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1876355" y="13802"/>
            <a:ext cx="5370215" cy="630386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3.0.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ВИДЫ И СИСТЕМЫ ПРОИЗВОДСТВЕННОГО ОСВЕЩЕНИЯ.  ЕСТЕСТВЕННОЕ ОСВЕЩЕНИЕ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5881" y="764704"/>
            <a:ext cx="8538567" cy="19225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468000" algn="just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latin typeface="Arial Narrow" pitchFamily="34" charset="0"/>
              </a:rPr>
              <a:t>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Коэффициент естественной освещенности </a:t>
            </a: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е</a:t>
            </a:r>
            <a:r>
              <a:rPr lang="ru-RU" sz="2200" i="1" dirty="0" smtClean="0"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представляет собой отношение измеренной внутри помещения в данной точке рабочей поверхности освещенности </a:t>
            </a:r>
            <a:r>
              <a:rPr lang="ru-RU" sz="2800" b="1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Е</a:t>
            </a:r>
            <a:r>
              <a:rPr lang="ru-RU" sz="2800" b="1" baseline="-30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вн</a:t>
            </a:r>
            <a:r>
              <a:rPr lang="ru-RU" sz="2800" b="1" baseline="-30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 одновременно измеренной величине наружной горизонтальной освещенности </a:t>
            </a:r>
            <a:r>
              <a:rPr lang="ru-RU" sz="2800" b="1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Е</a:t>
            </a:r>
            <a:r>
              <a:rPr lang="ru-RU" sz="2800" b="1" baseline="-30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нар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создаваемой рассеянным светом полностью открытого небосвода: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кругленный прямоугольник 2"/>
              <p:cNvSpPr/>
              <p:nvPr/>
            </p:nvSpPr>
            <p:spPr>
              <a:xfrm>
                <a:off x="4790769" y="3264434"/>
                <a:ext cx="3455684" cy="936091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66">
                      <a:shade val="30000"/>
                      <a:satMod val="115000"/>
                    </a:srgbClr>
                  </a:gs>
                  <a:gs pos="50000">
                    <a:srgbClr val="FFFF66">
                      <a:shade val="67500"/>
                      <a:satMod val="115000"/>
                    </a:srgbClr>
                  </a:gs>
                  <a:gs pos="100000">
                    <a:srgbClr val="FFFF66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1"/>
              <a:lstStyle/>
              <a:p>
                <a:pPr algn="ctr">
                  <a:lnSpc>
                    <a:spcPts val="3800"/>
                  </a:lnSpc>
                </a:pPr>
                <a:r>
                  <a:rPr lang="ru-RU" dirty="0" smtClean="0"/>
                  <a:t> </a:t>
                </a:r>
                <a:r>
                  <a:rPr lang="ru-RU" sz="28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КЕО</a:t>
                </a:r>
                <a:r>
                  <a:rPr lang="ru-RU" sz="2800" b="1" dirty="0" smtClean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accent2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ru-RU" sz="28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</a:t>
                </a:r>
                <a:r>
                  <a:rPr lang="en-US" sz="28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2800" b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Е</m:t>
                        </m:r>
                        <m:r>
                          <m:rPr>
                            <m:nor/>
                          </m:rPr>
                          <a:rPr lang="ru-RU" sz="2800" b="1" baseline="-2000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вн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2800" b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Е</m:t>
                        </m:r>
                        <m:r>
                          <m:rPr>
                            <m:nor/>
                          </m:rPr>
                          <a:rPr lang="ru-RU" sz="2800" b="1" baseline="-2500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нар</m:t>
                        </m:r>
                      </m:den>
                    </m:f>
                  </m:oMath>
                </a14:m>
                <a:r>
                  <a:rPr lang="en-US" sz="28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ru-RU" sz="28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∙</a:t>
                </a:r>
                <a:r>
                  <a:rPr lang="en-US" sz="28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en-US" sz="28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100 </a:t>
                </a:r>
                <a:r>
                  <a:rPr lang="ru-RU" sz="28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lang="ru-RU" sz="2800" b="1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Скругленный 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769" y="3264434"/>
                <a:ext cx="3455684" cy="93609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Скругленный прямоугольник 3"/>
          <p:cNvSpPr/>
          <p:nvPr/>
        </p:nvSpPr>
        <p:spPr>
          <a:xfrm>
            <a:off x="65881" y="4653136"/>
            <a:ext cx="8538567" cy="12110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2000"/>
              </a:lnSpc>
            </a:pP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Величина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КЕО</a:t>
            </a:r>
            <a:r>
              <a:rPr lang="ru-RU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измеряется в нескольких точках (от 10 до 30) по продольному разрезу помещения и сравнивается с нормой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коэффициента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естественной освещенности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 минимальная величина, полученная при замерах.  </a:t>
            </a:r>
            <a:endParaRPr lang="ru-RU" sz="22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3366FF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5880" y="6015608"/>
            <a:ext cx="8538567" cy="725760"/>
          </a:xfrm>
          <a:prstGeom prst="roundRect">
            <a:avLst/>
          </a:prstGeom>
          <a:gradFill flip="none" rotWithShape="1">
            <a:gsLst>
              <a:gs pos="0">
                <a:srgbClr val="FFFF66">
                  <a:shade val="30000"/>
                  <a:satMod val="115000"/>
                </a:srgbClr>
              </a:gs>
              <a:gs pos="50000">
                <a:srgbClr val="FFFF66">
                  <a:shade val="67500"/>
                  <a:satMod val="115000"/>
                </a:srgbClr>
              </a:gs>
              <a:gs pos="100000">
                <a:srgbClr val="FFFF66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>
              <a:lnSpc>
                <a:spcPts val="2400"/>
              </a:lnSpc>
            </a:pPr>
            <a:r>
              <a:rPr lang="ru-RU" dirty="0" smtClean="0"/>
              <a:t> </a:t>
            </a:r>
            <a:r>
              <a:rPr lang="ru-RU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НОРМЫ ЕСТЕСТВЕННОГО ОСВЕЩЕНИЯ ВЫБИРАЮТ В ЗАВИСИМОСТИ ОТ УСЛОВИЙ ЗРИТЕЛЬНОЙ РАБОТЫ</a:t>
            </a:r>
            <a:r>
              <a:rPr lang="ru-RU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359408" y="2969924"/>
            <a:ext cx="4099488" cy="1614784"/>
            <a:chOff x="295331" y="2969924"/>
            <a:chExt cx="4099488" cy="1614784"/>
          </a:xfrm>
        </p:grpSpPr>
        <p:grpSp>
          <p:nvGrpSpPr>
            <p:cNvPr id="71" name="Group 52"/>
            <p:cNvGrpSpPr>
              <a:grpSpLocks/>
            </p:cNvGrpSpPr>
            <p:nvPr/>
          </p:nvGrpSpPr>
          <p:grpSpPr bwMode="auto">
            <a:xfrm>
              <a:off x="3357727" y="3844932"/>
              <a:ext cx="319010" cy="739776"/>
              <a:chOff x="4902" y="3526"/>
              <a:chExt cx="191" cy="466"/>
            </a:xfrm>
          </p:grpSpPr>
          <p:sp>
            <p:nvSpPr>
              <p:cNvPr id="72" name="Line 34"/>
              <p:cNvSpPr>
                <a:spLocks noChangeShapeType="1"/>
              </p:cNvSpPr>
              <p:nvPr/>
            </p:nvSpPr>
            <p:spPr bwMode="auto">
              <a:xfrm rot="21240000">
                <a:off x="4942" y="3797"/>
                <a:ext cx="151" cy="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3" name="Line 35"/>
              <p:cNvSpPr>
                <a:spLocks noChangeShapeType="1"/>
              </p:cNvSpPr>
              <p:nvPr/>
            </p:nvSpPr>
            <p:spPr bwMode="auto">
              <a:xfrm>
                <a:off x="4902" y="3714"/>
                <a:ext cx="1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4" name="Line 36"/>
              <p:cNvSpPr>
                <a:spLocks noChangeShapeType="1"/>
              </p:cNvSpPr>
              <p:nvPr/>
            </p:nvSpPr>
            <p:spPr bwMode="auto">
              <a:xfrm flipV="1">
                <a:off x="5053" y="3811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5" name="Line 37"/>
              <p:cNvSpPr>
                <a:spLocks noChangeShapeType="1"/>
              </p:cNvSpPr>
              <p:nvPr/>
            </p:nvSpPr>
            <p:spPr bwMode="auto">
              <a:xfrm>
                <a:off x="5056" y="3526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77" name="Group 54"/>
            <p:cNvGrpSpPr>
              <a:grpSpLocks/>
            </p:cNvGrpSpPr>
            <p:nvPr/>
          </p:nvGrpSpPr>
          <p:grpSpPr bwMode="auto">
            <a:xfrm>
              <a:off x="526237" y="3600449"/>
              <a:ext cx="2735807" cy="676275"/>
              <a:chOff x="3114" y="3462"/>
              <a:chExt cx="1638" cy="426"/>
            </a:xfrm>
          </p:grpSpPr>
          <p:sp>
            <p:nvSpPr>
              <p:cNvPr id="78" name="Line 25"/>
              <p:cNvSpPr>
                <a:spLocks noChangeShapeType="1"/>
              </p:cNvSpPr>
              <p:nvPr/>
            </p:nvSpPr>
            <p:spPr bwMode="auto">
              <a:xfrm>
                <a:off x="3792" y="3504"/>
                <a:ext cx="0" cy="384"/>
              </a:xfrm>
              <a:prstGeom prst="line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9" name="Line 26"/>
              <p:cNvSpPr>
                <a:spLocks noChangeShapeType="1"/>
              </p:cNvSpPr>
              <p:nvPr/>
            </p:nvSpPr>
            <p:spPr bwMode="auto">
              <a:xfrm>
                <a:off x="4032" y="3648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0" name="Line 27"/>
              <p:cNvSpPr>
                <a:spLocks noChangeShapeType="1"/>
              </p:cNvSpPr>
              <p:nvPr/>
            </p:nvSpPr>
            <p:spPr bwMode="auto">
              <a:xfrm>
                <a:off x="4266" y="3744"/>
                <a:ext cx="0" cy="144"/>
              </a:xfrm>
              <a:prstGeom prst="line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1" name="Line 28"/>
              <p:cNvSpPr>
                <a:spLocks noChangeShapeType="1"/>
              </p:cNvSpPr>
              <p:nvPr/>
            </p:nvSpPr>
            <p:spPr bwMode="auto">
              <a:xfrm>
                <a:off x="4512" y="3792"/>
                <a:ext cx="0" cy="96"/>
              </a:xfrm>
              <a:prstGeom prst="line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2" name="Line 29"/>
              <p:cNvSpPr>
                <a:spLocks noChangeShapeType="1"/>
              </p:cNvSpPr>
              <p:nvPr/>
            </p:nvSpPr>
            <p:spPr bwMode="auto">
              <a:xfrm>
                <a:off x="4752" y="3792"/>
                <a:ext cx="0" cy="9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4" name="AutoShape 31"/>
              <p:cNvSpPr>
                <a:spLocks noChangeArrowheads="1"/>
              </p:cNvSpPr>
              <p:nvPr/>
            </p:nvSpPr>
            <p:spPr bwMode="auto">
              <a:xfrm>
                <a:off x="3114" y="3552"/>
                <a:ext cx="384" cy="96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rgbClr val="00B0F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6" name="AutoShape 42"/>
              <p:cNvSpPr>
                <a:spLocks noChangeArrowheads="1"/>
              </p:cNvSpPr>
              <p:nvPr/>
            </p:nvSpPr>
            <p:spPr bwMode="auto">
              <a:xfrm>
                <a:off x="3750" y="3462"/>
                <a:ext cx="96" cy="96"/>
              </a:xfrm>
              <a:prstGeom prst="flowChartConnector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7" name="AutoShape 43"/>
              <p:cNvSpPr>
                <a:spLocks noChangeArrowheads="1"/>
              </p:cNvSpPr>
              <p:nvPr/>
            </p:nvSpPr>
            <p:spPr bwMode="auto">
              <a:xfrm>
                <a:off x="3990" y="3639"/>
                <a:ext cx="96" cy="96"/>
              </a:xfrm>
              <a:prstGeom prst="flowChartConnector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8" name="AutoShape 44"/>
              <p:cNvSpPr>
                <a:spLocks noChangeArrowheads="1"/>
              </p:cNvSpPr>
              <p:nvPr/>
            </p:nvSpPr>
            <p:spPr bwMode="auto">
              <a:xfrm>
                <a:off x="4221" y="3727"/>
                <a:ext cx="96" cy="96"/>
              </a:xfrm>
              <a:prstGeom prst="flowChartConnector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" name="AutoShape 45"/>
              <p:cNvSpPr>
                <a:spLocks noChangeArrowheads="1"/>
              </p:cNvSpPr>
              <p:nvPr/>
            </p:nvSpPr>
            <p:spPr bwMode="auto">
              <a:xfrm>
                <a:off x="4464" y="3762"/>
                <a:ext cx="96" cy="96"/>
              </a:xfrm>
              <a:prstGeom prst="flowChartConnector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1" name="AutoShape 49"/>
              <p:cNvSpPr>
                <a:spLocks noChangeArrowheads="1"/>
              </p:cNvSpPr>
              <p:nvPr/>
            </p:nvSpPr>
            <p:spPr bwMode="auto">
              <a:xfrm>
                <a:off x="3258" y="3660"/>
                <a:ext cx="96" cy="96"/>
              </a:xfrm>
              <a:prstGeom prst="flowChartConnector">
                <a:avLst/>
              </a:prstGeom>
              <a:solidFill>
                <a:srgbClr val="FF00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92" name="Arc 24"/>
            <p:cNvSpPr>
              <a:spLocks/>
            </p:cNvSpPr>
            <p:nvPr/>
          </p:nvSpPr>
          <p:spPr bwMode="auto">
            <a:xfrm rot="10336177">
              <a:off x="1507432" y="2969924"/>
              <a:ext cx="1758732" cy="12890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925"/>
                <a:gd name="T1" fmla="*/ 0 h 21600"/>
                <a:gd name="T2" fmla="*/ 20925 w 20925"/>
                <a:gd name="T3" fmla="*/ 16241 h 21600"/>
                <a:gd name="T4" fmla="*/ 0 w 209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25" h="21600" fill="none" extrusionOk="0">
                  <a:moveTo>
                    <a:pt x="-1" y="0"/>
                  </a:moveTo>
                  <a:cubicBezTo>
                    <a:pt x="9865" y="0"/>
                    <a:pt x="18477" y="6684"/>
                    <a:pt x="20924" y="16241"/>
                  </a:cubicBezTo>
                </a:path>
                <a:path w="20925" h="21600" stroke="0" extrusionOk="0">
                  <a:moveTo>
                    <a:pt x="-1" y="0"/>
                  </a:moveTo>
                  <a:cubicBezTo>
                    <a:pt x="9865" y="0"/>
                    <a:pt x="18477" y="6684"/>
                    <a:pt x="20924" y="1624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444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1043608" y="3044661"/>
              <a:ext cx="2552425" cy="1443911"/>
              <a:chOff x="5678784" y="3209225"/>
              <a:chExt cx="2552425" cy="1443911"/>
            </a:xfrm>
          </p:grpSpPr>
          <p:sp>
            <p:nvSpPr>
              <p:cNvPr id="60" name="Прямоугольник 59"/>
              <p:cNvSpPr/>
              <p:nvPr/>
            </p:nvSpPr>
            <p:spPr>
              <a:xfrm>
                <a:off x="5942416" y="3563303"/>
                <a:ext cx="98788" cy="709245"/>
              </a:xfrm>
              <a:prstGeom prst="rect">
                <a:avLst/>
              </a:prstGeom>
              <a:solidFill>
                <a:srgbClr val="66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Прямоугольник 60"/>
              <p:cNvSpPr/>
              <p:nvPr/>
            </p:nvSpPr>
            <p:spPr>
              <a:xfrm>
                <a:off x="5868144" y="4459440"/>
                <a:ext cx="2192956" cy="193696"/>
              </a:xfrm>
              <a:prstGeom prst="rect">
                <a:avLst/>
              </a:prstGeom>
              <a:pattFill prst="horzBrick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Прямоугольник 92"/>
              <p:cNvSpPr/>
              <p:nvPr/>
            </p:nvSpPr>
            <p:spPr>
              <a:xfrm>
                <a:off x="7891727" y="3428998"/>
                <a:ext cx="136657" cy="1018388"/>
              </a:xfrm>
              <a:prstGeom prst="rect">
                <a:avLst/>
              </a:prstGeom>
              <a:pattFill prst="horzBrick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Прямоугольник 93"/>
              <p:cNvSpPr/>
              <p:nvPr/>
            </p:nvSpPr>
            <p:spPr>
              <a:xfrm>
                <a:off x="5904693" y="4265440"/>
                <a:ext cx="179475" cy="181946"/>
              </a:xfrm>
              <a:prstGeom prst="rect">
                <a:avLst/>
              </a:prstGeom>
              <a:pattFill prst="horzBrick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" name="Прямоугольник 95"/>
              <p:cNvSpPr/>
              <p:nvPr/>
            </p:nvSpPr>
            <p:spPr>
              <a:xfrm>
                <a:off x="5897367" y="3358691"/>
                <a:ext cx="2120744" cy="70309"/>
              </a:xfrm>
              <a:prstGeom prst="rect">
                <a:avLst/>
              </a:prstGeom>
              <a:pattFill prst="weave">
                <a:fgClr>
                  <a:schemeClr val="tx1"/>
                </a:fgClr>
                <a:bgClr>
                  <a:sysClr val="window" lastClr="FFFFFF"/>
                </a:bgClr>
              </a:pattFill>
              <a:ln w="317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" name="Прямоугольник 57"/>
              <p:cNvSpPr/>
              <p:nvPr/>
            </p:nvSpPr>
            <p:spPr>
              <a:xfrm rot="10078623" flipV="1">
                <a:off x="5678784" y="3209225"/>
                <a:ext cx="1351549" cy="45719"/>
              </a:xfrm>
              <a:prstGeom prst="rect">
                <a:avLst/>
              </a:prstGeom>
              <a:pattFill prst="zigZag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 rot="11601879" flipV="1">
                <a:off x="6966063" y="3219210"/>
                <a:ext cx="1265146" cy="45719"/>
              </a:xfrm>
              <a:prstGeom prst="rect">
                <a:avLst/>
              </a:prstGeom>
              <a:pattFill prst="zigZag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Прямоугольник 96"/>
              <p:cNvSpPr/>
              <p:nvPr/>
            </p:nvSpPr>
            <p:spPr>
              <a:xfrm>
                <a:off x="5901359" y="3429000"/>
                <a:ext cx="182539" cy="134303"/>
              </a:xfrm>
              <a:prstGeom prst="rect">
                <a:avLst/>
              </a:prstGeom>
              <a:pattFill prst="horzBrick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" name="Прямоугольник 7"/>
            <p:cNvSpPr/>
            <p:nvPr/>
          </p:nvSpPr>
          <p:spPr>
            <a:xfrm>
              <a:off x="2059483" y="3311963"/>
              <a:ext cx="6687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b="1" dirty="0" err="1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Е</a:t>
              </a:r>
              <a:r>
                <a:rPr lang="ru-RU" sz="2400" b="1" baseline="-30000" dirty="0" err="1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вн</a:t>
              </a:r>
              <a:r>
                <a:rPr lang="ru-RU" sz="2400" b="1" baseline="-3000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. </a:t>
              </a:r>
              <a:endParaRPr lang="ru-RU" sz="24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95331" y="3264436"/>
              <a:ext cx="7280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b="1" dirty="0" err="1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Е</a:t>
              </a:r>
              <a:r>
                <a:rPr lang="ru-RU" sz="2400" b="1" baseline="-30000" dirty="0" err="1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нар</a:t>
              </a:r>
              <a:r>
                <a:rPr lang="ru-RU" sz="2400" b="1" baseline="-3000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.</a:t>
              </a:r>
              <a:endParaRPr lang="ru-RU" sz="2400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3419872" y="3429000"/>
              <a:ext cx="97494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ru-RU" sz="2400" b="1" dirty="0" err="1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Е</a:t>
              </a:r>
              <a:r>
                <a:rPr lang="ru-RU" sz="2400" b="1" baseline="-30000" dirty="0" err="1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норма</a:t>
              </a:r>
              <a:r>
                <a:rPr lang="ru-RU" sz="2400" b="1" baseline="-3000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 </a:t>
              </a:r>
              <a:endParaRPr lang="ru-RU" sz="24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629951" y="403417"/>
            <a:ext cx="1656184" cy="289279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400"/>
              </a:lnSpc>
            </a:pPr>
            <a:r>
              <a:rPr lang="ru-RU" sz="1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 </a:t>
            </a:r>
            <a:r>
              <a:rPr lang="ru-RU" sz="16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ТЕМЫ ЛЕКЦИИ</a:t>
            </a:r>
            <a:endParaRPr lang="ru-RU" sz="1600" b="1" dirty="0">
              <a:solidFill>
                <a:srgbClr val="0000FF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black"/>
                </a:solidFill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1519" y="802800"/>
            <a:ext cx="8455921" cy="201067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>
              <a:lnSpc>
                <a:spcPts val="2400"/>
              </a:lnSpc>
            </a:pPr>
            <a:r>
              <a:rPr lang="ru-RU" sz="1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 </a:t>
            </a:r>
            <a:r>
              <a:rPr lang="ru-RU" sz="1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ВВЕДЕНИЕ                                                                                                                                                                                                        3 - 5</a:t>
            </a:r>
            <a:endParaRPr lang="ru-RU" sz="1200" b="1" dirty="0">
              <a:solidFill>
                <a:srgbClr val="0000FF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1519" y="1010359"/>
            <a:ext cx="8455922" cy="180162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>
              <a:lnSpc>
                <a:spcPts val="24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12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.0.   СВЕТ И ЗРИТЕЛЬНЫЙ АНАЛИЗАТОР ЧЕЛОВЕКА                                                                                                                                6</a:t>
            </a:r>
            <a:endParaRPr lang="ru-RU" sz="12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51519" y="1196752"/>
            <a:ext cx="8455921" cy="200357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>
              <a:lnSpc>
                <a:spcPts val="24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12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.1.  ОТНОСИТЕЛЬНАЯ СПЕКТРАЛЬНАЯ ЧУВСТВИТЕЛЬНОСТЬ ГЛАЗА                                                                                                    7</a:t>
            </a:r>
            <a:endParaRPr lang="ru-RU" sz="12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51519" y="1412776"/>
            <a:ext cx="8455921" cy="220548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>
              <a:lnSpc>
                <a:spcPts val="23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2.0.  ОСНОВНЫЕ СВЕТОТЕХНИЧЕСКИЕ ВЕЛИЧИНЫ. ЕДИНИЦЫ ИЗМЕРЕНИЯ. СВЕТОВОЙ ПОТОК                                                     8</a:t>
            </a:r>
            <a:endParaRPr lang="ru-RU" sz="12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483768" y="16161"/>
            <a:ext cx="4176464" cy="388503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4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 ПРОИЗВОДСТВЕННОЕ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ОСВЕЩЕНИЕ</a:t>
            </a:r>
            <a:endParaRPr lang="ru-RU" sz="2000" b="1" dirty="0">
              <a:solidFill>
                <a:srgbClr val="0000FF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51519" y="1628800"/>
            <a:ext cx="8455921" cy="209919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>
              <a:lnSpc>
                <a:spcPts val="24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2.1.  ОСНОВНЫЕ СВЕТОТЕХНИЧЕСКИЕ ВЕЛИЧИНЫ. ЕДИНИЦЫ ИЗМЕРЕНИЯ. СИЛА СВЕТА                                                               9</a:t>
            </a:r>
            <a:endParaRPr lang="ru-RU" sz="12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19" y="1844824"/>
            <a:ext cx="8455921" cy="230111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>
              <a:lnSpc>
                <a:spcPts val="24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2.2. </a:t>
            </a:r>
            <a:r>
              <a:rPr lang="ru-RU" sz="1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ОСНОВНЫЕ СВЕТОТЕХНИЧЕСКИЕ ВЕЛИЧИНЫ. ЕДИНИЦЫ ИЗМЕРЕНИЯ. ОСВЕЩЕННОСТЬ                                                      10</a:t>
            </a:r>
            <a:endParaRPr lang="ru-RU" sz="12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51519" y="2060848"/>
            <a:ext cx="8455921" cy="216043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>
              <a:lnSpc>
                <a:spcPts val="2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2.3. </a:t>
            </a:r>
            <a:r>
              <a:rPr lang="ru-RU" sz="1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ОСНОВНЫЕ СВЕТОТЕХНИЧЕСКИЕ ВЕЛИЧИНЫ. ЕДИНИЦЫ ИЗМЕРЕНИЯ. ЯРКОСТЬ                                                                     11</a:t>
            </a:r>
            <a:endParaRPr lang="ru-RU" sz="12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51518" y="2276872"/>
            <a:ext cx="8455921" cy="209118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>
              <a:lnSpc>
                <a:spcPts val="2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2.3.  КАЧЕСТВЕННЫЕ ПОКАЗАТЕЛИ ОСВЕЩЕНИЯ                                                                                                                                        12</a:t>
            </a:r>
            <a:endParaRPr lang="ru-RU" sz="12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51517" y="2492896"/>
            <a:ext cx="8455923" cy="219215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>
              <a:lnSpc>
                <a:spcPts val="2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2.4.  КАЧЕСТВЕННЫЕ ПОКАЗАТЕЛИ ОСВЕЩЕНИЯ. КОЭФФИЦИЕНТ ПУЛЬСАЦИИ ОСВЕЩЕННОСТИ                                                 13</a:t>
            </a:r>
            <a:endParaRPr lang="ru-RU" sz="12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51516" y="2708920"/>
            <a:ext cx="8455923" cy="218948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>
              <a:lnSpc>
                <a:spcPts val="2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2.5.  КАЧЕСТВЕННЫЕ ПОКАЗАТЕЛИ ОСВЕЩЕНИЯ. ЗРИТЕЛЬНЫЕ УСЛОВИЯ ТРУДА.  ВИДИМОСТЬ                                                  14 </a:t>
            </a:r>
            <a:endParaRPr lang="ru-RU" sz="12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251519" y="2924944"/>
            <a:ext cx="8455920" cy="228244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>
              <a:lnSpc>
                <a:spcPts val="2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2.6.  КАЧЕСТВЕННЫЕ ПОКАЗАТЕЛИ ОСВЕЩЕНИЯ. ПОКАЗАТЕЛЬ ОСЛЕПЛЕННОСТИ.  ПОКАЗАТЕЛЬ ДИСКОМФОРТА                  15 </a:t>
            </a:r>
            <a:endParaRPr lang="ru-RU" sz="12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251519" y="3140968"/>
            <a:ext cx="8455919" cy="216024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>
              <a:lnSpc>
                <a:spcPts val="2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3.0.  ВИДЫ И СИСТЕМЫ ПРОИЗВОДСТВЕННОГО ОСВЕЩЕНИЯ.  ЕСТЕСТВЕННОЕ ОСВЕЩЕНИЕ                                                   16 - 18</a:t>
            </a:r>
            <a:endParaRPr lang="ru-RU" sz="12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251518" y="3356992"/>
            <a:ext cx="8455919" cy="198477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>
              <a:lnSpc>
                <a:spcPts val="2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3.1. </a:t>
            </a:r>
            <a:r>
              <a:rPr lang="ru-RU" sz="1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ВИДЫ И СИСТЕМЫ ПРОИЗВОДСТВЕННОГО ОСВЕЩЕНИЯ.  КЛАССИФИКАЦИЯ СИСТЕМ ОСВЕЩЕНИЯ                                   19 </a:t>
            </a:r>
            <a:endParaRPr lang="ru-RU" sz="12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251519" y="3564550"/>
            <a:ext cx="8455921" cy="225860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>
              <a:lnSpc>
                <a:spcPts val="2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3.2. </a:t>
            </a:r>
            <a:r>
              <a:rPr lang="ru-RU" sz="1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ВИДЫ И СИСТЕМЫ ПРОИЗВОДСТВЕННОГО ОСВЕЩЕНИЯ.  ИСКУССТВЕННОЕ ОСВЕЩЕНИЕ                                                20 - 23</a:t>
            </a:r>
            <a:endParaRPr lang="ru-RU" sz="12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51520" y="3798174"/>
            <a:ext cx="8455917" cy="257733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>
              <a:lnSpc>
                <a:spcPts val="2000"/>
              </a:lnSpc>
            </a:pPr>
            <a:r>
              <a:rPr lang="ru-RU" sz="12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4.0  ЭЛЕКТРИЧЕСКИЕ ИСТОЧНИКИ </a:t>
            </a: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СВЕТА                                                                                                                                                 24 - 30 </a:t>
            </a:r>
            <a:endParaRPr lang="ru-RU" sz="12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251517" y="4064373"/>
            <a:ext cx="8455920" cy="270911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5.0  </a:t>
            </a: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ОСВЕТИТЕЛЬНЫЕ </a:t>
            </a:r>
            <a:r>
              <a:rPr lang="ru-RU" sz="12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ПРИБОРЫ И ИХ </a:t>
            </a: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ХАРАКТЕРИСТИКИ                                                                                                                    31 - 34</a:t>
            </a:r>
            <a:endParaRPr lang="ru-RU" sz="12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251519" y="4343939"/>
            <a:ext cx="8455917" cy="270911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6.0  НОРМИРОВАНИЕ ПРОИЗВОДСТВЕННОГО </a:t>
            </a: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ОСВЕЩЕНИЯ                                                                                                                 35 - 37</a:t>
            </a:r>
            <a:endParaRPr lang="ru-RU" sz="12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251520" y="4623505"/>
            <a:ext cx="8455916" cy="288032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7.0.  РАСЧЕТ ИСКУССТВЕННОГО </a:t>
            </a: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ОСВЕЩЕНИЯ                                                                                                                                             38</a:t>
            </a:r>
            <a:endParaRPr lang="ru-RU" sz="12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261717" y="4907304"/>
            <a:ext cx="8455925" cy="297249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7.1.  РАСЧЕТ ИСКУССТВЕННОГО ОСВЕЩЕНИЯ</a:t>
            </a: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  МЕТОД  КОЭФФИЦИЕНТА  ИСПОЛЬЗОВАНИЯ  СВЕТОВОГО  ПОТОКА          39 - 40</a:t>
            </a:r>
            <a:endParaRPr lang="ru-RU" sz="12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61716" y="5212269"/>
            <a:ext cx="8445719" cy="277748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7.2.  РАСЧЕТ ИСКУССТВЕННОГО </a:t>
            </a: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ОСВЕЩЕНИЯ.  ТОЧЕЧНЫЙ  МЕТОД  РАСЧЕТА                                                                              41 - 43 </a:t>
            </a:r>
            <a:endParaRPr lang="ru-RU" sz="12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261794" y="5500300"/>
            <a:ext cx="8455919" cy="325839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7.3.  РАСЧЕТ ИСКУССТВЕННОГО </a:t>
            </a: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ОСВЕЩЕНИЯ.  МЕТОД  УДЕЛЬНОЙ  МОЩНОСТИ                                                                              44</a:t>
            </a:r>
            <a:endParaRPr lang="ru-RU" sz="12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253031" y="5832522"/>
            <a:ext cx="8454404" cy="295499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>
              <a:lnSpc>
                <a:spcPts val="2000"/>
              </a:lnSpc>
            </a:pP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8.0</a:t>
            </a:r>
            <a:r>
              <a:rPr lang="ru-RU" sz="12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   КОНТРОЛЬ ПРОИЗВОДСТВЕННОГО  </a:t>
            </a: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ОСВЕЩЕНИЯ                                                                                                                         45 - 46</a:t>
            </a:r>
            <a:endParaRPr lang="ru-RU" sz="12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251515" y="6144523"/>
            <a:ext cx="8455919" cy="288032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0">
            <a:noAutofit/>
          </a:bodyPr>
          <a:lstStyle/>
          <a:p>
            <a:pPr lvl="0">
              <a:lnSpc>
                <a:spcPts val="2000"/>
              </a:lnSpc>
            </a:pPr>
            <a:r>
              <a:rPr lang="ru-RU" sz="12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9.0 ОСВЕЩЕНИЕ РАБОЧИХ МЕСТ ОПЕРАТОРОВ </a:t>
            </a:r>
            <a:r>
              <a:rPr lang="ru-RU" sz="1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ЭВМ                                                                                                                                 47</a:t>
            </a:r>
            <a:endParaRPr lang="ru-RU" sz="12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4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38" name="Прямоугольник 37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39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lIns="36000" tIns="36000" rIns="36000" bIns="3600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1547664" y="13802"/>
            <a:ext cx="6192688" cy="630386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3.1.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ВИДЫ И СИСТЕМЫ ПРОИЗВОДСТВЕННОГО ОСВЕЩЕНИЯ.  КЛАССИФИКАЦИЯ СИСТЕМ ОСВЕЩЕНИЯ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524942" y="723608"/>
            <a:ext cx="8069232" cy="3398172"/>
            <a:chOff x="524942" y="723608"/>
            <a:chExt cx="8069232" cy="3398172"/>
          </a:xfrm>
        </p:grpSpPr>
        <p:sp>
          <p:nvSpPr>
            <p:cNvPr id="3" name="Стрелка вниз 2"/>
            <p:cNvSpPr/>
            <p:nvPr/>
          </p:nvSpPr>
          <p:spPr>
            <a:xfrm>
              <a:off x="4500562" y="2276872"/>
              <a:ext cx="112535" cy="1484868"/>
            </a:xfrm>
            <a:prstGeom prst="downArrow">
              <a:avLst>
                <a:gd name="adj1" fmla="val 50000"/>
                <a:gd name="adj2" fmla="val 87393"/>
              </a:avLst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Стрелка вниз 51"/>
            <p:cNvSpPr/>
            <p:nvPr/>
          </p:nvSpPr>
          <p:spPr>
            <a:xfrm rot="4231070">
              <a:off x="3235482" y="455601"/>
              <a:ext cx="147597" cy="1712820"/>
            </a:xfrm>
            <a:prstGeom prst="downArrow">
              <a:avLst>
                <a:gd name="adj1" fmla="val 50000"/>
                <a:gd name="adj2" fmla="val 6843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Стрелка вниз 52"/>
            <p:cNvSpPr/>
            <p:nvPr/>
          </p:nvSpPr>
          <p:spPr>
            <a:xfrm rot="17387435">
              <a:off x="5750438" y="461210"/>
              <a:ext cx="139987" cy="1712820"/>
            </a:xfrm>
            <a:prstGeom prst="downArrow">
              <a:avLst>
                <a:gd name="adj1" fmla="val 50000"/>
                <a:gd name="adj2" fmla="val 68430"/>
              </a:avLst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Стрелка вниз 49"/>
            <p:cNvSpPr/>
            <p:nvPr/>
          </p:nvSpPr>
          <p:spPr>
            <a:xfrm rot="17431008">
              <a:off x="5271554" y="1720864"/>
              <a:ext cx="111269" cy="1619147"/>
            </a:xfrm>
            <a:prstGeom prst="downArrow">
              <a:avLst>
                <a:gd name="adj1" fmla="val 50000"/>
                <a:gd name="adj2" fmla="val 87393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Стрелка вниз 46"/>
            <p:cNvSpPr/>
            <p:nvPr/>
          </p:nvSpPr>
          <p:spPr>
            <a:xfrm rot="4141488">
              <a:off x="3718385" y="1743295"/>
              <a:ext cx="109852" cy="1619147"/>
            </a:xfrm>
            <a:prstGeom prst="downArrow">
              <a:avLst>
                <a:gd name="adj1" fmla="val 50000"/>
                <a:gd name="adj2" fmla="val 87393"/>
              </a:avLst>
            </a:prstGeom>
            <a:gradFill flip="none" rotWithShape="1">
              <a:gsLst>
                <a:gs pos="0">
                  <a:srgbClr val="3366FF">
                    <a:tint val="66000"/>
                    <a:satMod val="160000"/>
                  </a:srgbClr>
                </a:gs>
                <a:gs pos="50000">
                  <a:srgbClr val="3366FF">
                    <a:tint val="44500"/>
                    <a:satMod val="160000"/>
                  </a:srgbClr>
                </a:gs>
                <a:gs pos="100000">
                  <a:srgbClr val="3366F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Стрелка вниз 48"/>
            <p:cNvSpPr/>
            <p:nvPr/>
          </p:nvSpPr>
          <p:spPr>
            <a:xfrm rot="3032892">
              <a:off x="3933900" y="2033067"/>
              <a:ext cx="112223" cy="1415078"/>
            </a:xfrm>
            <a:prstGeom prst="downArrow">
              <a:avLst>
                <a:gd name="adj1" fmla="val 50000"/>
                <a:gd name="adj2" fmla="val 87393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Стрелка вниз 47"/>
            <p:cNvSpPr/>
            <p:nvPr/>
          </p:nvSpPr>
          <p:spPr>
            <a:xfrm rot="18608488">
              <a:off x="5072087" y="2026021"/>
              <a:ext cx="109199" cy="1415078"/>
            </a:xfrm>
            <a:prstGeom prst="downArrow">
              <a:avLst>
                <a:gd name="adj1" fmla="val 50000"/>
                <a:gd name="adj2" fmla="val 87393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" name="Скругленный прямоугольник 1"/>
            <p:cNvSpPr/>
            <p:nvPr/>
          </p:nvSpPr>
          <p:spPr>
            <a:xfrm>
              <a:off x="2303654" y="723608"/>
              <a:ext cx="4500594" cy="3600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ru-RU" dirty="0" smtClean="0"/>
                <a:t> </a:t>
              </a:r>
              <a:r>
                <a:rPr lang="ru-RU" sz="2000" b="1" dirty="0" smtClean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ПРОИЗВОДСТВЕННОЕ ОСВЕЩЕНИЕ</a:t>
              </a:r>
              <a:endParaRPr lang="ru-RU" dirty="0"/>
            </a:p>
          </p:txBody>
        </p:sp>
        <p:sp>
          <p:nvSpPr>
            <p:cNvPr id="34" name="Скругленный прямоугольник 33"/>
            <p:cNvSpPr/>
            <p:nvPr/>
          </p:nvSpPr>
          <p:spPr>
            <a:xfrm>
              <a:off x="3019202" y="1556792"/>
              <a:ext cx="3085514" cy="36004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ru-RU" dirty="0" smtClean="0"/>
                <a:t> </a:t>
              </a:r>
              <a:r>
                <a:rPr lang="ru-RU" sz="2000" b="1" dirty="0" smtClean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cs typeface="Times New Roman" pitchFamily="18" charset="0"/>
                </a:rPr>
                <a:t>ИСКУССТВЕННОЕ</a:t>
              </a:r>
              <a:endParaRPr lang="ru-RU" dirty="0"/>
            </a:p>
          </p:txBody>
        </p:sp>
        <p:sp>
          <p:nvSpPr>
            <p:cNvPr id="35" name="Скругленный прямоугольник 34"/>
            <p:cNvSpPr/>
            <p:nvPr/>
          </p:nvSpPr>
          <p:spPr>
            <a:xfrm>
              <a:off x="3019202" y="1910506"/>
              <a:ext cx="3085514" cy="36004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ru-RU" dirty="0" smtClean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 </a:t>
              </a:r>
              <a:r>
                <a:rPr lang="ru-RU" sz="1400" b="1" dirty="0" smtClean="0">
                  <a:ln w="900" cmpd="sng">
                    <a:solidFill>
                      <a:schemeClr val="tx1"/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ПО ФУНКЦИОНАЛЬНОМУ НАЗНАЧЕНИЮ</a:t>
              </a:r>
              <a:endParaRPr lang="ru-RU" sz="1400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6" name="Скругленный прямоугольник 35"/>
            <p:cNvSpPr/>
            <p:nvPr/>
          </p:nvSpPr>
          <p:spPr>
            <a:xfrm>
              <a:off x="524942" y="1556792"/>
              <a:ext cx="1958826" cy="3600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ru-RU" dirty="0" smtClean="0"/>
                <a:t> </a:t>
              </a:r>
              <a:r>
                <a:rPr lang="ru-RU" sz="2000" b="1" dirty="0" smtClean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cs typeface="Times New Roman" pitchFamily="18" charset="0"/>
                </a:rPr>
                <a:t>ЕСТЕСТВЕННОЕ</a:t>
              </a:r>
              <a:endParaRPr lang="ru-RU" dirty="0"/>
            </a:p>
          </p:txBody>
        </p:sp>
        <p:sp>
          <p:nvSpPr>
            <p:cNvPr id="41" name="Скругленный прямоугольник 40"/>
            <p:cNvSpPr/>
            <p:nvPr/>
          </p:nvSpPr>
          <p:spPr>
            <a:xfrm>
              <a:off x="6649958" y="1556792"/>
              <a:ext cx="1944216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ru-RU" dirty="0" smtClean="0"/>
                <a:t> </a:t>
              </a:r>
              <a:r>
                <a:rPr lang="ru-RU" sz="2000" b="1" dirty="0" smtClean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cs typeface="Times New Roman" pitchFamily="18" charset="0"/>
                </a:rPr>
                <a:t>СОВМЕЩЕННОЕ</a:t>
              </a:r>
              <a:endParaRPr lang="ru-RU" dirty="0"/>
            </a:p>
          </p:txBody>
        </p:sp>
        <p:sp>
          <p:nvSpPr>
            <p:cNvPr id="42" name="Скругленный прямоугольник 41"/>
            <p:cNvSpPr/>
            <p:nvPr/>
          </p:nvSpPr>
          <p:spPr>
            <a:xfrm>
              <a:off x="1028998" y="2636912"/>
              <a:ext cx="1958826" cy="360040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49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ru-RU" dirty="0" smtClean="0"/>
                <a:t> </a:t>
              </a:r>
              <a:r>
                <a:rPr lang="ru-RU" sz="2000" b="1" dirty="0" smtClean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cs typeface="Times New Roman" pitchFamily="18" charset="0"/>
                </a:rPr>
                <a:t>РАБОЧЕЕ</a:t>
              </a:r>
              <a:endParaRPr lang="ru-RU" dirty="0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109118" y="3212976"/>
              <a:ext cx="1958826" cy="360040"/>
            </a:xfrm>
            <a:prstGeom prst="roundRect">
              <a:avLst/>
            </a:prstGeom>
            <a:gradFill>
              <a:gsLst>
                <a:gs pos="11000">
                  <a:schemeClr val="accent1">
                    <a:tint val="50000"/>
                    <a:satMod val="300000"/>
                  </a:schemeClr>
                </a:gs>
                <a:gs pos="52000">
                  <a:srgbClr val="FF0000"/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ru-RU" dirty="0" smtClean="0">
                  <a:solidFill>
                    <a:srgbClr val="FFFF00"/>
                  </a:solidFill>
                </a:rPr>
                <a:t> </a:t>
              </a:r>
              <a:r>
                <a:rPr lang="ru-RU" sz="2000" b="1" dirty="0" smtClean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FF00"/>
                  </a:solidFill>
                  <a:latin typeface="Arial Narrow" pitchFamily="34" charset="0"/>
                  <a:cs typeface="Times New Roman" pitchFamily="18" charset="0"/>
                </a:rPr>
                <a:t>АВАРИЙНОЕ</a:t>
              </a:r>
              <a:endParaRPr lang="ru-RU" dirty="0">
                <a:solidFill>
                  <a:srgbClr val="FFFF00"/>
                </a:solidFill>
              </a:endParaRPr>
            </a:p>
          </p:txBody>
        </p:sp>
        <p:sp>
          <p:nvSpPr>
            <p:cNvPr id="44" name="Скругленный прямоугольник 43"/>
            <p:cNvSpPr/>
            <p:nvPr/>
          </p:nvSpPr>
          <p:spPr>
            <a:xfrm>
              <a:off x="6106887" y="2636912"/>
              <a:ext cx="2147885" cy="36004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ru-RU" sz="2000" b="1" dirty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cs typeface="Times New Roman" pitchFamily="18" charset="0"/>
                </a:rPr>
                <a:t> ЭВАКУАЦИОННОЕ</a:t>
              </a:r>
            </a:p>
          </p:txBody>
        </p:sp>
        <p:sp>
          <p:nvSpPr>
            <p:cNvPr id="45" name="Скругленный прямоугольник 44"/>
            <p:cNvSpPr/>
            <p:nvPr/>
          </p:nvSpPr>
          <p:spPr>
            <a:xfrm>
              <a:off x="5004048" y="3212976"/>
              <a:ext cx="1958826" cy="360040"/>
            </a:xfrm>
            <a:prstGeom prst="roundRect">
              <a:avLst/>
            </a:prstGeom>
            <a:solidFill>
              <a:srgbClr val="FFFF6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ru-RU" dirty="0" smtClean="0"/>
                <a:t> </a:t>
              </a:r>
              <a:r>
                <a:rPr lang="ru-RU" sz="2000" b="1" dirty="0" smtClean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cs typeface="Times New Roman" pitchFamily="18" charset="0"/>
                </a:rPr>
                <a:t>ДЕЖУРНОЕ</a:t>
              </a:r>
              <a:endParaRPr lang="ru-RU" dirty="0"/>
            </a:p>
          </p:txBody>
        </p:sp>
        <p:sp>
          <p:nvSpPr>
            <p:cNvPr id="46" name="Скругленный прямоугольник 45"/>
            <p:cNvSpPr/>
            <p:nvPr/>
          </p:nvSpPr>
          <p:spPr>
            <a:xfrm>
              <a:off x="3592587" y="3761740"/>
              <a:ext cx="1958826" cy="360040"/>
            </a:xfrm>
            <a:prstGeom prst="round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ru-RU" dirty="0" smtClean="0"/>
                <a:t> </a:t>
              </a:r>
              <a:r>
                <a:rPr lang="ru-RU" sz="2000" b="1" dirty="0" smtClean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cs typeface="Times New Roman" pitchFamily="18" charset="0"/>
                </a:rPr>
                <a:t>СПЕЦИАЛЬНОЕ</a:t>
              </a:r>
              <a:endParaRPr lang="ru-RU" dirty="0"/>
            </a:p>
          </p:txBody>
        </p:sp>
        <p:sp>
          <p:nvSpPr>
            <p:cNvPr id="4" name="Стрелка вниз 3"/>
            <p:cNvSpPr/>
            <p:nvPr/>
          </p:nvSpPr>
          <p:spPr>
            <a:xfrm>
              <a:off x="4487596" y="1093832"/>
              <a:ext cx="156323" cy="478114"/>
            </a:xfrm>
            <a:prstGeom prst="downArrow">
              <a:avLst>
                <a:gd name="adj1" fmla="val 50000"/>
                <a:gd name="adj2" fmla="val 68430"/>
              </a:avLst>
            </a:prstGeom>
            <a:gradFill flip="none" rotWithShape="1">
              <a:gsLst>
                <a:gs pos="0">
                  <a:srgbClr val="3366FF">
                    <a:tint val="66000"/>
                    <a:satMod val="160000"/>
                  </a:srgbClr>
                </a:gs>
                <a:gs pos="50000">
                  <a:srgbClr val="3366FF">
                    <a:tint val="44500"/>
                    <a:satMod val="160000"/>
                  </a:srgbClr>
                </a:gs>
                <a:gs pos="100000">
                  <a:srgbClr val="3366FF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961" name="Группа 40960"/>
          <p:cNvGrpSpPr/>
          <p:nvPr/>
        </p:nvGrpSpPr>
        <p:grpSpPr>
          <a:xfrm>
            <a:off x="1879529" y="4365104"/>
            <a:ext cx="5428775" cy="811934"/>
            <a:chOff x="1879529" y="4282723"/>
            <a:chExt cx="5428775" cy="811934"/>
          </a:xfrm>
        </p:grpSpPr>
        <p:sp>
          <p:nvSpPr>
            <p:cNvPr id="54" name="Выгнутая вправо стрелка 53"/>
            <p:cNvSpPr/>
            <p:nvPr/>
          </p:nvSpPr>
          <p:spPr>
            <a:xfrm>
              <a:off x="6874716" y="4407426"/>
              <a:ext cx="433588" cy="626534"/>
            </a:xfrm>
            <a:prstGeom prst="curvedLeftArrow">
              <a:avLst>
                <a:gd name="adj1" fmla="val 25000"/>
                <a:gd name="adj2" fmla="val 50000"/>
                <a:gd name="adj3" fmla="val 65989"/>
              </a:avLst>
            </a:prstGeom>
            <a:ln w="317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" name="Выгнутая влево стрелка 8"/>
            <p:cNvSpPr/>
            <p:nvPr/>
          </p:nvSpPr>
          <p:spPr>
            <a:xfrm>
              <a:off x="1879529" y="4397152"/>
              <a:ext cx="413439" cy="636997"/>
            </a:xfrm>
            <a:prstGeom prst="curvedRightArrow">
              <a:avLst>
                <a:gd name="adj1" fmla="val 25000"/>
                <a:gd name="adj2" fmla="val 48546"/>
                <a:gd name="adj3" fmla="val 65191"/>
              </a:avLst>
            </a:prstGeom>
            <a:ln w="317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2285300" y="4745692"/>
              <a:ext cx="2502724" cy="348965"/>
            </a:xfrm>
            <a:prstGeom prst="ellipse">
              <a:avLst/>
            </a:prstGeom>
            <a:ln w="317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ru-RU" b="1" dirty="0" smtClean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cs typeface="Times New Roman" pitchFamily="18" charset="0"/>
                </a:rPr>
                <a:t>ЕСТЕСТВЕННОЕ</a:t>
              </a:r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4355976" y="4744928"/>
              <a:ext cx="2520280" cy="349729"/>
            </a:xfrm>
            <a:prstGeom prst="ellipse">
              <a:avLst/>
            </a:prstGeom>
            <a:ln w="317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lvl="0" algn="ctr"/>
              <a:r>
                <a:rPr lang="ru-RU" b="1" dirty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cs typeface="Times New Roman" pitchFamily="18" charset="0"/>
                </a:rPr>
                <a:t>И</a:t>
              </a:r>
              <a:r>
                <a:rPr lang="ru-RU" b="1" dirty="0" smtClean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cs typeface="Times New Roman" pitchFamily="18" charset="0"/>
                </a:rPr>
                <a:t>СКУССТВЕННОЕ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2213292" y="4282723"/>
              <a:ext cx="4734972" cy="349667"/>
            </a:xfrm>
            <a:prstGeom prst="ellipse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lvl="0" algn="ctr">
                <a:lnSpc>
                  <a:spcPts val="2800"/>
                </a:lnSpc>
              </a:pPr>
              <a:r>
                <a:rPr lang="ru-RU" dirty="0" smtClean="0"/>
                <a:t> </a:t>
              </a:r>
              <a:r>
                <a:rPr lang="ru-RU" sz="2000" b="1" dirty="0" smtClean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cs typeface="Times New Roman" pitchFamily="18" charset="0"/>
                </a:rPr>
                <a:t>СОВМЕЩЕННОЕ ОСВЕЩЕНИЕ</a:t>
              </a:r>
              <a:endParaRPr lang="ru-RU" dirty="0"/>
            </a:p>
          </p:txBody>
        </p:sp>
      </p:grpSp>
      <p:grpSp>
        <p:nvGrpSpPr>
          <p:cNvPr id="40963" name="Группа 40962"/>
          <p:cNvGrpSpPr/>
          <p:nvPr/>
        </p:nvGrpSpPr>
        <p:grpSpPr>
          <a:xfrm>
            <a:off x="570464" y="5496594"/>
            <a:ext cx="7772152" cy="1316782"/>
            <a:chOff x="570464" y="5496594"/>
            <a:chExt cx="7772152" cy="1316782"/>
          </a:xfrm>
        </p:grpSpPr>
        <p:sp>
          <p:nvSpPr>
            <p:cNvPr id="67" name="Стрелка вниз 66"/>
            <p:cNvSpPr/>
            <p:nvPr/>
          </p:nvSpPr>
          <p:spPr>
            <a:xfrm rot="18955026">
              <a:off x="7498410" y="6077924"/>
              <a:ext cx="118704" cy="402344"/>
            </a:xfrm>
            <a:prstGeom prst="downArrow">
              <a:avLst>
                <a:gd name="adj1" fmla="val 50000"/>
                <a:gd name="adj2" fmla="val 5424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030A0"/>
                </a:solidFill>
              </a:endParaRPr>
            </a:p>
          </p:txBody>
        </p:sp>
        <p:sp>
          <p:nvSpPr>
            <p:cNvPr id="40960" name="Стрелка вниз 40959"/>
            <p:cNvSpPr/>
            <p:nvPr/>
          </p:nvSpPr>
          <p:spPr>
            <a:xfrm rot="2391990">
              <a:off x="6790042" y="6081575"/>
              <a:ext cx="114598" cy="402344"/>
            </a:xfrm>
            <a:prstGeom prst="downArrow">
              <a:avLst>
                <a:gd name="adj1" fmla="val 50000"/>
                <a:gd name="adj2" fmla="val 54240"/>
              </a:avLst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030A0"/>
                </a:solidFill>
              </a:endParaRPr>
            </a:p>
          </p:txBody>
        </p:sp>
        <p:sp>
          <p:nvSpPr>
            <p:cNvPr id="55" name="Скругленный прямоугольник 54"/>
            <p:cNvSpPr/>
            <p:nvPr/>
          </p:nvSpPr>
          <p:spPr>
            <a:xfrm>
              <a:off x="571221" y="5496594"/>
              <a:ext cx="7729830" cy="360040"/>
            </a:xfrm>
            <a:prstGeom prst="roundRect">
              <a:avLst/>
            </a:prstGeom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36000" rIns="0" bIns="36000" rtlCol="0" anchor="ctr"/>
            <a:lstStyle/>
            <a:p>
              <a:pPr lvl="0" algn="ctr">
                <a:lnSpc>
                  <a:spcPts val="2000"/>
                </a:lnSpc>
              </a:pPr>
              <a:r>
                <a:rPr lang="ru-RU" sz="1400" b="1" dirty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ПО КОНСТРУКТИВНОМУ ИСПОЛНЕНИЮ ИСКУССТВЕННОЕ ОСВЕЩЕНИЕ МОЖЕТ БЫТЬ ТРЕХ СИСТЕМ:</a:t>
              </a: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570464" y="5862702"/>
              <a:ext cx="2340684" cy="322341"/>
            </a:xfrm>
            <a:prstGeom prst="roundRect">
              <a:avLst/>
            </a:prstGeom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36000" rIns="0" bIns="0" rtlCol="0" anchor="ctr"/>
            <a:lstStyle/>
            <a:p>
              <a:pPr lvl="0" algn="ctr">
                <a:lnSpc>
                  <a:spcPts val="2000"/>
                </a:lnSpc>
              </a:pPr>
              <a:r>
                <a:rPr lang="ru-RU" b="1" dirty="0" smtClean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cs typeface="Times New Roman" pitchFamily="18" charset="0"/>
                </a:rPr>
                <a:t>ОБЩЕЕ РАВНОМЕРНОЕ</a:t>
              </a:r>
              <a:r>
                <a:rPr lang="ru-RU" dirty="0" smtClean="0">
                  <a:solidFill>
                    <a:srgbClr val="FF0000"/>
                  </a:solidFill>
                  <a:latin typeface="Arial Narrow" pitchFamily="34" charset="0"/>
                </a:rPr>
                <a:t> </a:t>
              </a:r>
              <a:endParaRPr lang="ru-RU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58" name="Скругленный прямоугольник 57"/>
            <p:cNvSpPr/>
            <p:nvPr/>
          </p:nvSpPr>
          <p:spPr>
            <a:xfrm>
              <a:off x="6062658" y="5856724"/>
              <a:ext cx="2242133" cy="310351"/>
            </a:xfrm>
            <a:prstGeom prst="roundRect">
              <a:avLst/>
            </a:prstGeom>
            <a:ln w="444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36000" rIns="0" bIns="0" rtlCol="0" anchor="ctr"/>
            <a:lstStyle/>
            <a:p>
              <a:pPr lvl="0" algn="ctr">
                <a:lnSpc>
                  <a:spcPts val="2000"/>
                </a:lnSpc>
              </a:pPr>
              <a:r>
                <a:rPr lang="ru-RU" b="1" dirty="0" smtClean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cs typeface="Times New Roman" pitchFamily="18" charset="0"/>
                </a:rPr>
                <a:t>КОМБИНИРОВАННОЕ</a:t>
              </a:r>
              <a:r>
                <a:rPr lang="ru-RU" dirty="0" smtClean="0">
                  <a:solidFill>
                    <a:srgbClr val="FF0000"/>
                  </a:solidFill>
                  <a:latin typeface="Arial Narrow" pitchFamily="34" charset="0"/>
                </a:rPr>
                <a:t> </a:t>
              </a:r>
              <a:endParaRPr lang="ru-RU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59" name="Скругленный прямоугольник 58"/>
            <p:cNvSpPr/>
            <p:nvPr/>
          </p:nvSpPr>
          <p:spPr>
            <a:xfrm>
              <a:off x="3090744" y="5860177"/>
              <a:ext cx="2747100" cy="317172"/>
            </a:xfrm>
            <a:prstGeom prst="roundRect">
              <a:avLst/>
            </a:prstGeom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lvl="0" algn="ctr">
                <a:lnSpc>
                  <a:spcPts val="2000"/>
                </a:lnSpc>
              </a:pPr>
              <a:r>
                <a:rPr lang="ru-RU" b="1" dirty="0" smtClean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cs typeface="Times New Roman" pitchFamily="18" charset="0"/>
                </a:rPr>
                <a:t>ОБЩЕЕ ЛОКАЛИЗОВАННОЕ</a:t>
              </a:r>
              <a:r>
                <a:rPr lang="ru-RU" dirty="0" smtClean="0">
                  <a:solidFill>
                    <a:srgbClr val="FF0000"/>
                  </a:solidFill>
                  <a:latin typeface="Arial Narrow" pitchFamily="34" charset="0"/>
                </a:rPr>
                <a:t> </a:t>
              </a:r>
              <a:endParaRPr lang="ru-RU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6096655" y="6453336"/>
              <a:ext cx="1210537" cy="360040"/>
            </a:xfrm>
            <a:prstGeom prst="ellipse">
              <a:avLst/>
            </a:prstGeom>
            <a:ln w="34925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ru-RU" sz="1600" b="1" dirty="0" smtClean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cs typeface="Times New Roman" pitchFamily="18" charset="0"/>
                </a:rPr>
                <a:t>ОБЩЕЕ</a:t>
              </a:r>
              <a:endParaRPr lang="ru-RU" sz="1600" dirty="0"/>
            </a:p>
          </p:txBody>
        </p:sp>
        <p:sp>
          <p:nvSpPr>
            <p:cNvPr id="61" name="Овал 60"/>
            <p:cNvSpPr/>
            <p:nvPr/>
          </p:nvSpPr>
          <p:spPr>
            <a:xfrm>
              <a:off x="7048072" y="6453335"/>
              <a:ext cx="1294544" cy="360040"/>
            </a:xfrm>
            <a:prstGeom prst="ellipse">
              <a:avLst/>
            </a:prstGeom>
            <a:ln w="3492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lvl="0" algn="ctr"/>
              <a:r>
                <a:rPr lang="ru-RU" sz="1600" b="1" dirty="0" smtClean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cs typeface="Times New Roman" pitchFamily="18" charset="0"/>
                </a:rPr>
                <a:t>МЕСТНОЕ</a:t>
              </a:r>
              <a:endParaRPr lang="ru-RU" sz="16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u"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5733256"/>
            <a:ext cx="8715340" cy="99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6800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Комбинированное освещение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представляет собой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совокупность общего освещения и дополнительного местного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sz="2200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концентрирующего световой поток непосредственно на рабочих местах.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876355" y="13802"/>
            <a:ext cx="5370215" cy="630386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3.2.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ВИДЫ И СИСТЕМЫ ПРОИЗВОДСТВЕННОГО ОСВЕЩЕНИЯ.  ИСКУССТВЕННОЕ ОСВЕЩЕНИЕ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5881" y="703060"/>
            <a:ext cx="8538567" cy="18618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При проектировании и устройстве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естественного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и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искусственного освещения</a:t>
            </a:r>
            <a:r>
              <a:rPr lang="ru-RU" sz="2200" dirty="0" smtClean="0"/>
              <a:t>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необходимо руководствоваться действующими Строительными нормами и правилами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СНиП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23-05-95 «Естественное и искусственное освещение»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 Санитарными правилами и нормами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СанПиН 2.2.1</a:t>
            </a:r>
            <a:r>
              <a:rPr lang="en-US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/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2.1.1.1278 – 03 «Гигиенические требования к естественному, искусственному и совмещенному освещению жилых и общественных зданий».</a:t>
            </a:r>
            <a:endParaRPr lang="ru-RU" sz="2200" b="1" dirty="0">
              <a:ln w="900" cmpd="sng">
                <a:solidFill>
                  <a:prstClr val="black">
                    <a:alpha val="55000"/>
                  </a:prst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5880" y="2636912"/>
            <a:ext cx="8538567" cy="908804"/>
          </a:xfrm>
          <a:prstGeom prst="roundRect">
            <a:avLst/>
          </a:prstGeom>
          <a:gradFill flip="none" rotWithShape="1">
            <a:gsLst>
              <a:gs pos="0">
                <a:srgbClr val="FFFF66">
                  <a:shade val="30000"/>
                  <a:satMod val="115000"/>
                </a:srgbClr>
              </a:gs>
              <a:gs pos="50000">
                <a:srgbClr val="FFFF66">
                  <a:shade val="67500"/>
                  <a:satMod val="115000"/>
                </a:srgbClr>
              </a:gs>
              <a:gs pos="100000">
                <a:srgbClr val="FFFF66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 </a:t>
            </a:r>
            <a:r>
              <a:rPr lang="ru-RU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ИСКУС</a:t>
            </a:r>
            <a:r>
              <a:rPr lang="ru-RU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СТВЕННОЕ ОСВЕЩЕНИЕ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применяют при недостаточном в светлое время суток естественном освещении, а также при выполнении работ в темное время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суток.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4725" y="3618722"/>
            <a:ext cx="8538567" cy="209389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ОБЩЕЕ ОСВЕЩЕНИЕ </a:t>
            </a:r>
            <a:r>
              <a:rPr lang="ru-RU" sz="2200" dirty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предназначено для освещения всего помещения. При общем освещении светильники размещаются в верхней зоне помещения равномерно или локализовано (с учетом расположения оборудования и рабочих мест). Такое освещение рекомендуется применять там, где не требуется значительного зрительного напряжения, при отсутствии необходимости изменять направление светового потока, при высокой плотности рабочих мест</a:t>
            </a:r>
            <a:r>
              <a:rPr lang="ru-RU" sz="2200" dirty="0" smtClean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chemeClr val="tx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endParaRPr lang="ru-RU" sz="2200" b="1" dirty="0">
              <a:ln w="12700">
                <a:solidFill>
                  <a:prstClr val="black"/>
                </a:solidFill>
                <a:prstDash val="solid"/>
              </a:ln>
              <a:solidFill>
                <a:schemeClr val="tx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876355" y="13802"/>
            <a:ext cx="5370215" cy="630386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3.2.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ВИДЫ И СИСТЕМЫ ПРОИЗВОДСТВЕННОГО ОСВЕЩЕНИЯ.  ИСКУССТВЕННОЕ ОСВЕЩЕНИЕ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7230" y="5589240"/>
            <a:ext cx="8455217" cy="1080120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lvl="0" indent="432000" algn="just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 соответствии с требованиями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СНиП 23 – 05 - 95 применение одного местного освещения внутри производственных помещений запрещено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.</a:t>
            </a:r>
            <a:endParaRPr lang="ru-RU" sz="2200" dirty="0">
              <a:solidFill>
                <a:schemeClr val="tx1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97230" y="3541047"/>
            <a:ext cx="8446011" cy="16161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Местное освещение</a:t>
            </a:r>
            <a:r>
              <a:rPr lang="ru-RU" sz="2400" b="1" dirty="0" smtClean="0"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предназначено для освещения только рабочих поверхностей. Оно может быть стационарным и переносным. Переносное местное освещение используется при осмотре и ремонте оборудования для временного увеличения освещенности отдельных мест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ru-RU" sz="2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230" y="908720"/>
            <a:ext cx="8455758" cy="2232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468000" algn="just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Комбинированное освещение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целесообразно устраивать при выполнении точных зрительных работ, там, где оборудование создает глубокие, резкие тени или рабочие поверхности расположены наклонно или вертикально, на рабочих местах, требующих переменного направления падающего света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ru-RU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876355" y="13802"/>
            <a:ext cx="5370215" cy="630386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3.2.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ВИДЫ И СИСТЕМЫ ПРОИЗВОДСТВЕННОГО ОСВЕЩЕНИЯ.  ИСКУССТВЕННОЕ ОСВЕЩЕНИЕ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5881" y="764704"/>
            <a:ext cx="8538567" cy="1584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Рабочее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освещение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- освещение, обеспечивающее нормируемые осветительные условия (освещенность,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качественные показатели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освещения)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 производственных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помещениях и в местах производства работ вне зданий</a:t>
            </a:r>
            <a:r>
              <a:rPr lang="en-US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для обеспечения нормальной работы, прохода людей и движения транспорта.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6044" y="2420888"/>
            <a:ext cx="8548404" cy="1656184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 Аварийное освещение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устраивают для продолжения работы в тех случаях, когда внезапное отключение рабочего освещения может вызвать пожар, взрыв, отравление людей, а также на объектах, в которых недопустимо прекращение работ (электростанции, установки водоснабжения, больницы и т.п.)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5881" y="5489848"/>
            <a:ext cx="8548404" cy="1251520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 Светильники аварийного освещения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должны присоединяться к автономному источнику питания.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Включение аварийного освещения при выходе из строя рабочего освещения производится автоматически или вручную.</a:t>
            </a:r>
            <a:endParaRPr lang="ru-RU" sz="2200" dirty="0">
              <a:solidFill>
                <a:schemeClr val="tx1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6044" y="4148311"/>
            <a:ext cx="8558241" cy="12249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0" rtlCol="0" anchor="ctr" anchorCtr="1"/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tabLst>
                <a:tab pos="4211638" algn="l"/>
              </a:tabLst>
            </a:pP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Наименьшая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освещенность рабочих поверхностей, требуемая при аварийном режиме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, должна составлять 5% освещенности, нормируемой для рабочего освещения, и быть не менее 2 </a:t>
            </a:r>
            <a:r>
              <a:rPr lang="ru-RU" sz="22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лк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внутри здания.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876355" y="13802"/>
            <a:ext cx="5370215" cy="630386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3.2.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ВИДЫ И СИСТЕМЫ ПРОИЗВОДСТВЕННОГО ОСВЕЩЕНИЯ.  ИСКУССТВЕННОЕ ОСВЕЩЕНИЕ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07504" y="764704"/>
            <a:ext cx="8496944" cy="18722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Эвакуационное освещение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следует предусматривать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для эвакуации людей из помещений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внезапном отключении рабочего освещения в местах, опасных для прохода людей, на лестничных клетках, вдоль основных проходов производственных помещений,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 которых работает более 50 человек. 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13015" y="2780928"/>
            <a:ext cx="8501269" cy="1224220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lvl="0" indent="468000" algn="just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 Светильники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э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вакуационного освещения должны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обеспечивать наименьшую освещенность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 помещениях на полу основных проходов и на ступенях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не менее 0,2 </a:t>
            </a:r>
            <a:r>
              <a:rPr lang="ru-RU" sz="22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лк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7504" y="4149080"/>
            <a:ext cx="8496944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0" rtlCol="0" anchor="ctr" anchorCtr="0"/>
          <a:lstStyle/>
          <a:p>
            <a:pPr lvl="0" indent="468000" algn="just" eaLnBrk="0" fontAlgn="base" hangingPunct="0">
              <a:lnSpc>
                <a:spcPts val="3000"/>
              </a:lnSpc>
            </a:pP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Дежурное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освещение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устраивают для обеспечения минимальной освещенности во время несения дежурств по охране предприятия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7505" y="5157192"/>
            <a:ext cx="8496944" cy="1512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Специальное освещение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применяют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7030A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для восполнения недостающего ультрафиолетового облучения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работающих в производственных помещениях,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полностью или частично лишенных естественного света.</a:t>
            </a:r>
            <a:r>
              <a:rPr lang="ru-RU" sz="2200" dirty="0" smtClean="0">
                <a:latin typeface="Arial Narrow" pitchFamily="34" charset="0"/>
              </a:rPr>
              <a:t> </a:t>
            </a:r>
            <a:endParaRPr lang="ru-RU" sz="2200" dirty="0">
              <a:latin typeface="Arial Narrow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133475" y="24076"/>
            <a:ext cx="4866159" cy="398937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4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.0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ИСКУССТВЕННЫЕ ИСТОЧНИКИ СВЕТА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Скругленный прямоугольник 1"/>
              <p:cNvSpPr/>
              <p:nvPr/>
            </p:nvSpPr>
            <p:spPr>
              <a:xfrm>
                <a:off x="3779912" y="3933056"/>
                <a:ext cx="1584176" cy="318944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sz="24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H</a:t>
                </a:r>
                <a:r>
                  <a:rPr lang="ru-RU" sz="24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ru-RU" sz="2400" b="1" i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ru-RU" sz="2400" b="1" i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Ф</m:t>
                        </m:r>
                      </m:num>
                      <m:den>
                        <m:r>
                          <a:rPr lang="en-US" sz="2400" b="1" i="1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𝐰</m:t>
                        </m:r>
                        <m:r>
                          <a:rPr lang="ru-RU" sz="2400" b="1" i="1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.</m:t>
                        </m:r>
                      </m:den>
                    </m:f>
                  </m:oMath>
                </a14:m>
                <a:endParaRPr lang="ru-RU" sz="2400" b="1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Скругленный 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3933056"/>
                <a:ext cx="1584176" cy="318944"/>
              </a:xfrm>
              <a:prstGeom prst="roundRect">
                <a:avLst/>
              </a:prstGeom>
              <a:blipFill rotWithShape="1">
                <a:blip r:embed="rId4"/>
                <a:stretch>
                  <a:fillRect t="-171186" r="-27820" b="-264407"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Скругленный прямоугольник 3"/>
          <p:cNvSpPr/>
          <p:nvPr/>
        </p:nvSpPr>
        <p:spPr>
          <a:xfrm>
            <a:off x="117156" y="476672"/>
            <a:ext cx="8496944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32000" algn="just">
              <a:lnSpc>
                <a:spcPts val="1800"/>
              </a:lnSpc>
            </a:pP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cs typeface="Times New Roman" pitchFamily="18" charset="0"/>
              </a:rPr>
              <a:t>При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cs typeface="Times New Roman" pitchFamily="18" charset="0"/>
              </a:rPr>
              <a:t>сравнении искусственных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cs typeface="Times New Roman" pitchFamily="18" charset="0"/>
              </a:rPr>
              <a:t>источников света друг с другом и при их выборе пользуются следующими характеристиками: 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5248" y="1092122"/>
            <a:ext cx="8496944" cy="279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>
              <a:lnSpc>
                <a:spcPts val="1800"/>
              </a:lnSpc>
            </a:pP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ru-RU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Электрические: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номинальное напряжение </a:t>
            </a:r>
            <a:r>
              <a:rPr lang="en-US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U</a:t>
            </a:r>
            <a:r>
              <a:rPr lang="en-US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(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),</a:t>
            </a:r>
            <a:r>
              <a:rPr lang="en-US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мощность</a:t>
            </a:r>
            <a:r>
              <a:rPr lang="en-US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– </a:t>
            </a:r>
            <a:r>
              <a:rPr lang="en-US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W</a:t>
            </a:r>
            <a:r>
              <a:rPr lang="en-US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Вт)</a:t>
            </a:r>
            <a:r>
              <a:rPr lang="en-US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sz="2200" b="1" dirty="0">
              <a:ln w="900" cmpd="sng">
                <a:solidFill>
                  <a:prstClr val="black">
                    <a:alpha val="55000"/>
                  </a:prstClr>
                </a:solidFill>
                <a:prstDash val="solid"/>
              </a:ln>
              <a:solidFill>
                <a:srgbClr val="FFFF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7504" y="1431614"/>
            <a:ext cx="8496944" cy="2796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>
              <a:lnSpc>
                <a:spcPts val="1800"/>
              </a:lnSpc>
            </a:pP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2</a:t>
            </a:r>
            <a:r>
              <a:rPr lang="ru-RU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ru-RU" b="1" dirty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Светотехнические: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световой поток </a:t>
            </a: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Ф</a:t>
            </a:r>
            <a:r>
              <a:rPr lang="en-US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(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лм),</a:t>
            </a:r>
            <a:r>
              <a:rPr lang="en-US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максимальную силу света </a:t>
            </a:r>
            <a:r>
              <a:rPr lang="en-US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en-US" sz="20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max</a:t>
            </a:r>
            <a:r>
              <a:rPr lang="en-US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кд)</a:t>
            </a:r>
            <a:r>
              <a:rPr lang="en-US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ru-RU" sz="2200" b="1" dirty="0">
              <a:ln w="900" cmpd="sng">
                <a:solidFill>
                  <a:prstClr val="black">
                    <a:alpha val="55000"/>
                  </a:prstClr>
                </a:solidFill>
                <a:prstDash val="solid"/>
              </a:ln>
              <a:solidFill>
                <a:srgbClr val="FFFF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07504" y="1762722"/>
            <a:ext cx="8496944" cy="730174"/>
          </a:xfrm>
          <a:prstGeom prst="roundRect">
            <a:avLst>
              <a:gd name="adj" fmla="val 1007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>
              <a:lnSpc>
                <a:spcPts val="1600"/>
              </a:lnSpc>
            </a:pP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3</a:t>
            </a:r>
            <a:r>
              <a:rPr lang="ru-RU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Характеристика </a:t>
            </a:r>
            <a:r>
              <a:rPr lang="ru-RU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спектра излучения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ru-RU" b="1" dirty="0">
                <a:solidFill>
                  <a:srgbClr val="333333"/>
                </a:solidFill>
                <a:latin typeface="Arial Narrow" pitchFamily="34" charset="0"/>
              </a:rPr>
              <a:t> </a:t>
            </a:r>
            <a:r>
              <a:rPr lang="ru-RU" b="1" dirty="0" smtClean="0">
                <a:solidFill>
                  <a:srgbClr val="333333"/>
                </a:solidFill>
                <a:latin typeface="Arial Narrow" pitchFamily="34" charset="0"/>
              </a:rPr>
              <a:t>Цветовая температура,</a:t>
            </a:r>
            <a:r>
              <a:rPr lang="ru-RU" b="1" dirty="0">
                <a:solidFill>
                  <a:srgbClr val="333333"/>
                </a:solidFill>
                <a:latin typeface="Arial Narrow" pitchFamily="34" charset="0"/>
              </a:rPr>
              <a:t> </a:t>
            </a:r>
            <a:r>
              <a:rPr lang="ru-RU" b="1" dirty="0" err="1" smtClean="0">
                <a:solidFill>
                  <a:srgbClr val="333333"/>
                </a:solidFill>
                <a:latin typeface="Arial Narrow" pitchFamily="34" charset="0"/>
              </a:rPr>
              <a:t>Т</a:t>
            </a:r>
            <a:r>
              <a:rPr lang="ru-RU" b="1" baseline="-25000" dirty="0" err="1" smtClean="0">
                <a:solidFill>
                  <a:srgbClr val="333333"/>
                </a:solidFill>
                <a:latin typeface="Arial Narrow" pitchFamily="34" charset="0"/>
              </a:rPr>
              <a:t>цв</a:t>
            </a:r>
            <a:r>
              <a:rPr lang="ru-RU" sz="1200" b="1" dirty="0" smtClean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ru-RU" dirty="0">
                <a:solidFill>
                  <a:srgbClr val="333333"/>
                </a:solidFill>
                <a:latin typeface="Arial Narrow" pitchFamily="34" charset="0"/>
              </a:rPr>
              <a:t> – мера объективного впечатления от цвета данного источника света.</a:t>
            </a:r>
            <a:r>
              <a:rPr lang="ru-RU" b="1" dirty="0">
                <a:solidFill>
                  <a:srgbClr val="333333"/>
                </a:solidFill>
                <a:latin typeface="Arial Narrow" pitchFamily="34" charset="0"/>
              </a:rPr>
              <a:t> </a:t>
            </a:r>
            <a:r>
              <a:rPr lang="en-US" b="1" dirty="0" err="1">
                <a:solidFill>
                  <a:srgbClr val="333333"/>
                </a:solidFill>
                <a:latin typeface="Arial Narrow" pitchFamily="34" charset="0"/>
              </a:rPr>
              <a:t>Цветопередача</a:t>
            </a:r>
            <a:r>
              <a:rPr lang="en-US" b="1" dirty="0">
                <a:solidFill>
                  <a:srgbClr val="333333"/>
                </a:solidFill>
                <a:latin typeface="Arial Narrow" pitchFamily="34" charset="0"/>
              </a:rPr>
              <a:t> </a:t>
            </a:r>
            <a:r>
              <a:rPr lang="ru-RU" b="1" dirty="0" smtClean="0">
                <a:solidFill>
                  <a:srgbClr val="333333"/>
                </a:solidFill>
                <a:latin typeface="Arial Narrow" pitchFamily="34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Arial Narrow" pitchFamily="34" charset="0"/>
              </a:rPr>
              <a:t>- </a:t>
            </a:r>
            <a:r>
              <a:rPr lang="ru-RU" dirty="0" smtClean="0">
                <a:solidFill>
                  <a:srgbClr val="333333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Arial Narrow" pitchFamily="34" charset="0"/>
              </a:rPr>
              <a:t>способность</a:t>
            </a:r>
            <a:r>
              <a:rPr lang="en-US" dirty="0" smtClean="0">
                <a:solidFill>
                  <a:srgbClr val="333333"/>
                </a:solidFill>
                <a:latin typeface="Arial Narrow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 Narrow" pitchFamily="34" charset="0"/>
              </a:rPr>
              <a:t>воспроизводить</a:t>
            </a:r>
            <a:r>
              <a:rPr lang="en-US" dirty="0">
                <a:solidFill>
                  <a:srgbClr val="333333"/>
                </a:solidFill>
                <a:latin typeface="Arial Narrow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 Narrow" pitchFamily="34" charset="0"/>
              </a:rPr>
              <a:t>цвета</a:t>
            </a:r>
            <a:r>
              <a:rPr lang="en-US" dirty="0">
                <a:solidFill>
                  <a:srgbClr val="333333"/>
                </a:solidFill>
                <a:latin typeface="Arial Narrow" pitchFamily="34" charset="0"/>
              </a:rPr>
              <a:t>, </a:t>
            </a:r>
            <a:r>
              <a:rPr lang="ru-RU" dirty="0" smtClean="0">
                <a:solidFill>
                  <a:srgbClr val="333333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Arial Narrow" pitchFamily="34" charset="0"/>
              </a:rPr>
              <a:t>характеризуется</a:t>
            </a:r>
            <a:r>
              <a:rPr lang="en-US" dirty="0" smtClean="0">
                <a:solidFill>
                  <a:srgbClr val="333333"/>
                </a:solidFill>
                <a:latin typeface="Arial Narrow" pitchFamily="34" charset="0"/>
              </a:rPr>
              <a:t> </a:t>
            </a:r>
            <a:r>
              <a:rPr lang="ru-RU" b="1" dirty="0" smtClean="0">
                <a:solidFill>
                  <a:srgbClr val="333333"/>
                </a:solidFill>
                <a:latin typeface="Arial Narrow" pitchFamily="34" charset="0"/>
              </a:rPr>
              <a:t>коэффициентом</a:t>
            </a:r>
            <a:r>
              <a:rPr lang="en-US" b="1" dirty="0" smtClean="0">
                <a:solidFill>
                  <a:srgbClr val="333333"/>
                </a:solidFill>
                <a:latin typeface="Arial Narrow" pitchFamily="34" charset="0"/>
              </a:rPr>
              <a:t> </a:t>
            </a:r>
            <a:r>
              <a:rPr lang="en-US" b="1" dirty="0" err="1" smtClean="0">
                <a:solidFill>
                  <a:srgbClr val="333333"/>
                </a:solidFill>
                <a:latin typeface="Arial Narrow" pitchFamily="34" charset="0"/>
              </a:rPr>
              <a:t>цветопередачи</a:t>
            </a:r>
            <a:r>
              <a:rPr lang="ru-RU" b="1" dirty="0" smtClean="0">
                <a:solidFill>
                  <a:srgbClr val="333333"/>
                </a:solidFill>
                <a:latin typeface="Arial Narrow" pitchFamily="34" charset="0"/>
              </a:rPr>
              <a:t>, </a:t>
            </a:r>
            <a:r>
              <a:rPr lang="ru-RU" b="1" dirty="0" err="1">
                <a:solidFill>
                  <a:srgbClr val="333333"/>
                </a:solidFill>
                <a:latin typeface="Arial Narrow" pitchFamily="34" charset="0"/>
              </a:rPr>
              <a:t>R</a:t>
            </a:r>
            <a:r>
              <a:rPr lang="ru-RU" b="1" baseline="-25000" dirty="0" err="1">
                <a:solidFill>
                  <a:srgbClr val="333333"/>
                </a:solidFill>
                <a:latin typeface="Arial Narrow" pitchFamily="34" charset="0"/>
              </a:rPr>
              <a:t>a</a:t>
            </a:r>
            <a:r>
              <a:rPr lang="ru-RU" dirty="0">
                <a:solidFill>
                  <a:srgbClr val="333333"/>
                </a:solidFill>
                <a:latin typeface="Arial Narrow" pitchFamily="34" charset="0"/>
              </a:rPr>
              <a:t> </a:t>
            </a:r>
            <a:r>
              <a:rPr lang="ru-RU" b="1" dirty="0" smtClean="0">
                <a:solidFill>
                  <a:srgbClr val="333333"/>
                </a:solidFill>
                <a:latin typeface="Arial Narrow" pitchFamily="34" charset="0"/>
              </a:rPr>
              <a:t>(0 -100).</a:t>
            </a:r>
            <a:endParaRPr lang="ru-RU" dirty="0">
              <a:solidFill>
                <a:srgbClr val="333333"/>
              </a:solidFill>
              <a:latin typeface="Arial Narrow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07504" y="2554630"/>
            <a:ext cx="8496944" cy="5676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 algn="just">
              <a:lnSpc>
                <a:spcPts val="1800"/>
              </a:lnSpc>
            </a:pP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4</a:t>
            </a:r>
            <a:r>
              <a:rPr lang="ru-RU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ru-RU" b="1" dirty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Конструктивные: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размер и форма колбы, форма тела накала, наличие и состав газа, давление газа, тип цоколя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ru-RU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ru-RU" sz="2200" b="1" dirty="0">
              <a:ln w="900" cmpd="sng">
                <a:solidFill>
                  <a:prstClr val="black">
                    <a:alpha val="55000"/>
                  </a:prstClr>
                </a:solidFill>
                <a:prstDash val="solid"/>
              </a:ln>
              <a:solidFill>
                <a:srgbClr val="FFFF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7504" y="3192338"/>
            <a:ext cx="8496944" cy="7116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 algn="just">
              <a:lnSpc>
                <a:spcPts val="1800"/>
              </a:lnSpc>
            </a:pP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5</a:t>
            </a:r>
            <a:r>
              <a:rPr lang="ru-RU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ru-RU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7030A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Эксплуатационные: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срок службы лампы </a:t>
            </a:r>
            <a:r>
              <a:rPr lang="en-US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t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, 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(час),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световая отдача</a:t>
            </a:r>
            <a:r>
              <a:rPr lang="en-US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H 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(лм</a:t>
            </a:r>
            <a:r>
              <a:rPr lang="en-US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/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Вт),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(отношение излучаемого светового потока  к потребляемой мощности. Характеристика эффективности источника света): </a:t>
            </a:r>
            <a:endParaRPr lang="ru-RU" sz="2200" b="1" dirty="0">
              <a:ln w="900" cmpd="sng">
                <a:solidFill>
                  <a:prstClr val="black">
                    <a:alpha val="55000"/>
                  </a:prstClr>
                </a:solidFill>
                <a:prstDash val="solid"/>
              </a:ln>
              <a:solidFill>
                <a:srgbClr val="FFFF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07504" y="4293096"/>
            <a:ext cx="8496944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 indent="457200" algn="just">
              <a:lnSpc>
                <a:spcPts val="1400"/>
              </a:lnSpc>
            </a:pPr>
            <a:r>
              <a:rPr lang="ru-RU" sz="16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1600" b="1" dirty="0">
                <a:solidFill>
                  <a:srgbClr val="000000"/>
                </a:solidFill>
                <a:latin typeface="Arial Narrow" pitchFamily="34" charset="0"/>
              </a:rPr>
              <a:t>Цветовое ощущение</a:t>
            </a:r>
            <a:r>
              <a:rPr lang="ru-RU" sz="1600" dirty="0">
                <a:solidFill>
                  <a:srgbClr val="000000"/>
                </a:solidFill>
                <a:latin typeface="Arial Narrow" pitchFamily="34" charset="0"/>
              </a:rPr>
              <a:t> – общее, субъективное ощущение, которое человек испытывает, когда смотрит на источник света. </a:t>
            </a:r>
            <a:r>
              <a:rPr lang="ru-RU" sz="1600" b="1" dirty="0">
                <a:solidFill>
                  <a:srgbClr val="000000"/>
                </a:solidFill>
                <a:latin typeface="Arial Narrow" pitchFamily="34" charset="0"/>
              </a:rPr>
              <a:t>Свет может восприниматься как теплый белый, нейтральный белый, холодный белый. </a:t>
            </a:r>
            <a:r>
              <a:rPr lang="ru-RU" sz="1600" dirty="0">
                <a:solidFill>
                  <a:srgbClr val="000000"/>
                </a:solidFill>
                <a:latin typeface="Arial Narrow" pitchFamily="34" charset="0"/>
              </a:rPr>
              <a:t>Объективное впечатление от цвета источника света </a:t>
            </a:r>
            <a:r>
              <a:rPr lang="ru-RU" sz="1600" b="1" dirty="0">
                <a:solidFill>
                  <a:srgbClr val="000000"/>
                </a:solidFill>
                <a:latin typeface="Arial Narrow" pitchFamily="34" charset="0"/>
              </a:rPr>
              <a:t>определяется</a:t>
            </a:r>
            <a:r>
              <a:rPr lang="ru-RU" sz="16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ru-RU" sz="1600" b="1" dirty="0">
                <a:solidFill>
                  <a:srgbClr val="000000"/>
                </a:solidFill>
                <a:latin typeface="Arial Narrow" pitchFamily="34" charset="0"/>
              </a:rPr>
              <a:t>цветовой температурой</a:t>
            </a:r>
            <a:r>
              <a:rPr lang="ru-RU" sz="1600" dirty="0">
                <a:solidFill>
                  <a:srgbClr val="000000"/>
                </a:solidFill>
                <a:latin typeface="Arial Narrow" pitchFamily="34" charset="0"/>
              </a:rPr>
              <a:t>.</a:t>
            </a:r>
            <a:endParaRPr lang="ru-RU" sz="1600" b="1" dirty="0">
              <a:ln w="900" cmpd="sng">
                <a:solidFill>
                  <a:prstClr val="black">
                    <a:alpha val="55000"/>
                  </a:prstClr>
                </a:solidFill>
                <a:prstDash val="solid"/>
              </a:ln>
              <a:solidFill>
                <a:srgbClr val="FFFF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07504" y="5157192"/>
            <a:ext cx="8496944" cy="5676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 indent="457200" algn="just">
              <a:lnSpc>
                <a:spcPts val="1400"/>
              </a:lnSpc>
            </a:pPr>
            <a:r>
              <a:rPr lang="ru-RU" sz="1600" b="1" dirty="0">
                <a:solidFill>
                  <a:srgbClr val="000000"/>
                </a:solidFill>
                <a:latin typeface="Arial Narrow" pitchFamily="34" charset="0"/>
              </a:rPr>
              <a:t>Цветовая температура</a:t>
            </a:r>
            <a:r>
              <a:rPr lang="ru-RU" sz="1600" dirty="0">
                <a:solidFill>
                  <a:srgbClr val="000000"/>
                </a:solidFill>
                <a:latin typeface="Arial Narrow" pitchFamily="34" charset="0"/>
              </a:rPr>
              <a:t> – мера объективного впечатления от цвета данного источника света. Единица: кельвин (К).  </a:t>
            </a:r>
            <a:r>
              <a:rPr lang="ru-RU" sz="1600" b="1" dirty="0">
                <a:solidFill>
                  <a:srgbClr val="000000"/>
                </a:solidFill>
                <a:latin typeface="Arial Narrow" pitchFamily="34" charset="0"/>
              </a:rPr>
              <a:t>2700° К – сверхтеплый белый</a:t>
            </a:r>
            <a:r>
              <a:rPr lang="ru-RU" sz="1600" dirty="0">
                <a:solidFill>
                  <a:srgbClr val="000000"/>
                </a:solidFill>
                <a:latin typeface="Arial Narrow" pitchFamily="34" charset="0"/>
              </a:rPr>
              <a:t>; </a:t>
            </a:r>
            <a:r>
              <a:rPr lang="ru-RU" sz="1600" b="1" dirty="0">
                <a:solidFill>
                  <a:srgbClr val="000000"/>
                </a:solidFill>
                <a:latin typeface="Arial Narrow" pitchFamily="34" charset="0"/>
              </a:rPr>
              <a:t>3000° К – теплый белый</a:t>
            </a:r>
            <a:r>
              <a:rPr lang="ru-RU" sz="1600" dirty="0">
                <a:solidFill>
                  <a:srgbClr val="000000"/>
                </a:solidFill>
                <a:latin typeface="Arial Narrow" pitchFamily="34" charset="0"/>
              </a:rPr>
              <a:t>; </a:t>
            </a:r>
            <a:r>
              <a:rPr lang="ru-RU" sz="1600" b="1" dirty="0">
                <a:solidFill>
                  <a:srgbClr val="000000"/>
                </a:solidFill>
                <a:latin typeface="Arial Narrow" pitchFamily="34" charset="0"/>
              </a:rPr>
              <a:t>4000° К – естественный белый или нейтральный белый</a:t>
            </a:r>
            <a:r>
              <a:rPr lang="ru-RU" sz="1600" dirty="0">
                <a:solidFill>
                  <a:srgbClr val="000000"/>
                </a:solidFill>
                <a:latin typeface="Arial Narrow" pitchFamily="34" charset="0"/>
              </a:rPr>
              <a:t>; </a:t>
            </a:r>
            <a:r>
              <a:rPr lang="ru-RU" sz="1600" b="1" dirty="0">
                <a:solidFill>
                  <a:srgbClr val="000000"/>
                </a:solidFill>
                <a:latin typeface="Arial Narrow" pitchFamily="34" charset="0"/>
              </a:rPr>
              <a:t>&gt;5000° К – холодный белый (дневной</a:t>
            </a:r>
            <a:r>
              <a:rPr lang="ru-RU" sz="1600" b="1" dirty="0" smtClean="0">
                <a:solidFill>
                  <a:srgbClr val="000000"/>
                </a:solidFill>
                <a:latin typeface="Arial Narrow" pitchFamily="34" charset="0"/>
              </a:rPr>
              <a:t>).</a:t>
            </a:r>
            <a:endParaRPr lang="ru-RU" sz="1600" b="1" dirty="0">
              <a:ln w="900" cmpd="sng">
                <a:solidFill>
                  <a:prstClr val="black">
                    <a:alpha val="55000"/>
                  </a:prstClr>
                </a:solidFill>
                <a:prstDash val="solid"/>
              </a:ln>
              <a:solidFill>
                <a:srgbClr val="FFFF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07504" y="5805264"/>
            <a:ext cx="8496944" cy="10167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>
              <a:lnSpc>
                <a:spcPts val="1400"/>
              </a:lnSpc>
            </a:pPr>
            <a:r>
              <a:rPr lang="ru-RU" sz="14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ru-RU" sz="1600" b="1" dirty="0">
                <a:solidFill>
                  <a:srgbClr val="000000"/>
                </a:solidFill>
                <a:latin typeface="Arial Narrow" pitchFamily="34" charset="0"/>
              </a:rPr>
              <a:t>Коэффициент цветопередачи</a:t>
            </a:r>
            <a:r>
              <a:rPr lang="ru-RU" sz="1600" dirty="0">
                <a:solidFill>
                  <a:srgbClr val="000000"/>
                </a:solidFill>
                <a:latin typeface="Arial Narrow" pitchFamily="34" charset="0"/>
              </a:rPr>
              <a:t> – отношение цветов предметов при освещении их данным источником света к цветам этих же предметов, освещаемых источником света, принятым за эталон (чаще всего Солнцем), в строго определенных условиях. Символ: </a:t>
            </a:r>
            <a:r>
              <a:rPr lang="ru-RU" sz="1600" b="1" dirty="0" err="1">
                <a:solidFill>
                  <a:srgbClr val="000000"/>
                </a:solidFill>
                <a:latin typeface="Arial Narrow" pitchFamily="34" charset="0"/>
              </a:rPr>
              <a:t>R</a:t>
            </a:r>
            <a:r>
              <a:rPr lang="ru-RU" sz="1600" b="1" baseline="-25000" dirty="0" err="1">
                <a:solidFill>
                  <a:srgbClr val="000000"/>
                </a:solidFill>
                <a:latin typeface="Arial Narrow" pitchFamily="34" charset="0"/>
              </a:rPr>
              <a:t>a</a:t>
            </a:r>
            <a:r>
              <a:rPr lang="ru-RU" sz="1600" dirty="0">
                <a:solidFill>
                  <a:srgbClr val="000000"/>
                </a:solidFill>
                <a:latin typeface="Arial Narrow" pitchFamily="34" charset="0"/>
              </a:rPr>
              <a:t>. </a:t>
            </a:r>
            <a:br>
              <a:rPr lang="ru-RU" sz="1600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ru-RU" sz="1600" b="1" dirty="0" err="1">
                <a:solidFill>
                  <a:srgbClr val="000000"/>
                </a:solidFill>
                <a:latin typeface="Arial Narrow" pitchFamily="34" charset="0"/>
              </a:rPr>
              <a:t>R</a:t>
            </a:r>
            <a:r>
              <a:rPr lang="ru-RU" sz="1600" b="1" baseline="-25000" dirty="0" err="1">
                <a:solidFill>
                  <a:srgbClr val="000000"/>
                </a:solidFill>
                <a:latin typeface="Arial Narrow" pitchFamily="34" charset="0"/>
              </a:rPr>
              <a:t>a</a:t>
            </a:r>
            <a:r>
              <a:rPr lang="ru-RU" sz="1600" b="1" dirty="0">
                <a:solidFill>
                  <a:srgbClr val="000000"/>
                </a:solidFill>
                <a:latin typeface="Arial Narrow" pitchFamily="34" charset="0"/>
              </a:rPr>
              <a:t> 91 – 100 соответствует очень хорошей цветопередаче;  </a:t>
            </a:r>
            <a:r>
              <a:rPr lang="ru-RU" sz="1600" b="1" dirty="0" err="1">
                <a:solidFill>
                  <a:srgbClr val="000000"/>
                </a:solidFill>
                <a:latin typeface="Arial Narrow" pitchFamily="34" charset="0"/>
              </a:rPr>
              <a:t>R</a:t>
            </a:r>
            <a:r>
              <a:rPr lang="ru-RU" sz="1600" b="1" baseline="-25000" dirty="0" err="1">
                <a:solidFill>
                  <a:srgbClr val="000000"/>
                </a:solidFill>
                <a:latin typeface="Arial Narrow" pitchFamily="34" charset="0"/>
              </a:rPr>
              <a:t>a</a:t>
            </a:r>
            <a:r>
              <a:rPr lang="ru-RU" sz="1600" b="1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ru-RU" sz="1600" b="1" dirty="0" smtClean="0">
                <a:solidFill>
                  <a:srgbClr val="000000"/>
                </a:solidFill>
                <a:latin typeface="Arial Narrow" pitchFamily="34" charset="0"/>
              </a:rPr>
              <a:t>81 - 91</a:t>
            </a:r>
            <a:r>
              <a:rPr lang="ru-RU" sz="1600" b="1" dirty="0">
                <a:solidFill>
                  <a:srgbClr val="000000"/>
                </a:solidFill>
                <a:latin typeface="Arial Narrow" pitchFamily="34" charset="0"/>
              </a:rPr>
              <a:t> – хорошая цветопередача</a:t>
            </a:r>
            <a:r>
              <a:rPr lang="ru-RU" sz="1600" dirty="0">
                <a:solidFill>
                  <a:srgbClr val="000000"/>
                </a:solidFill>
                <a:latin typeface="Arial Narrow" pitchFamily="34" charset="0"/>
              </a:rPr>
              <a:t>; </a:t>
            </a:r>
            <a:r>
              <a:rPr lang="ru-RU" sz="1600" b="1" dirty="0" err="1">
                <a:solidFill>
                  <a:srgbClr val="000000"/>
                </a:solidFill>
                <a:latin typeface="Arial Narrow" pitchFamily="34" charset="0"/>
              </a:rPr>
              <a:t>R</a:t>
            </a:r>
            <a:r>
              <a:rPr lang="ru-RU" sz="1600" b="1" baseline="-25000" dirty="0" err="1">
                <a:solidFill>
                  <a:srgbClr val="000000"/>
                </a:solidFill>
                <a:latin typeface="Arial Narrow" pitchFamily="34" charset="0"/>
              </a:rPr>
              <a:t>a</a:t>
            </a:r>
            <a:r>
              <a:rPr lang="ru-RU" sz="16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ru-RU" sz="1600" b="1" dirty="0" smtClean="0">
                <a:solidFill>
                  <a:srgbClr val="000000"/>
                </a:solidFill>
                <a:latin typeface="Arial Narrow" pitchFamily="34" charset="0"/>
              </a:rPr>
              <a:t>51- 80</a:t>
            </a:r>
            <a:r>
              <a:rPr lang="ru-RU" sz="1600" b="1" dirty="0">
                <a:solidFill>
                  <a:srgbClr val="000000"/>
                </a:solidFill>
                <a:latin typeface="Arial Narrow" pitchFamily="34" charset="0"/>
              </a:rPr>
              <a:t> – средняя цветопередача</a:t>
            </a:r>
            <a:r>
              <a:rPr lang="ru-RU" sz="1600" dirty="0">
                <a:solidFill>
                  <a:srgbClr val="000000"/>
                </a:solidFill>
                <a:latin typeface="Arial Narrow" pitchFamily="34" charset="0"/>
              </a:rPr>
              <a:t>;  </a:t>
            </a:r>
            <a:r>
              <a:rPr lang="ru-RU" sz="1600" b="1" dirty="0" err="1">
                <a:solidFill>
                  <a:srgbClr val="000000"/>
                </a:solidFill>
                <a:latin typeface="Arial Narrow" pitchFamily="34" charset="0"/>
              </a:rPr>
              <a:t>R</a:t>
            </a:r>
            <a:r>
              <a:rPr lang="ru-RU" sz="1600" b="1" baseline="-25000" dirty="0" err="1">
                <a:solidFill>
                  <a:srgbClr val="000000"/>
                </a:solidFill>
                <a:latin typeface="Arial Narrow" pitchFamily="34" charset="0"/>
              </a:rPr>
              <a:t>a</a:t>
            </a:r>
            <a:r>
              <a:rPr lang="ru-RU" sz="16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ru-RU" sz="1600" b="1" dirty="0">
                <a:solidFill>
                  <a:srgbClr val="000000"/>
                </a:solidFill>
                <a:latin typeface="Arial Narrow" pitchFamily="34" charset="0"/>
              </a:rPr>
              <a:t>&lt; 51 – слабая цветопередача</a:t>
            </a:r>
            <a:r>
              <a:rPr lang="ru-RU" sz="1600" dirty="0">
                <a:solidFill>
                  <a:srgbClr val="000000"/>
                </a:solidFill>
                <a:latin typeface="Arial Narrow" pitchFamily="34" charset="0"/>
              </a:rPr>
              <a:t>.</a:t>
            </a:r>
          </a:p>
          <a:p>
            <a:pPr lvl="0" algn="just">
              <a:lnSpc>
                <a:spcPts val="1400"/>
              </a:lnSpc>
            </a:pPr>
            <a:endParaRPr lang="ru-RU" sz="2200" b="1" dirty="0">
              <a:ln w="900" cmpd="sng">
                <a:solidFill>
                  <a:prstClr val="black">
                    <a:alpha val="55000"/>
                  </a:prstClr>
                </a:solidFill>
                <a:prstDash val="solid"/>
              </a:ln>
              <a:solidFill>
                <a:srgbClr val="FFFF00"/>
              </a:solidFill>
              <a:latin typeface="Arial Narrow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8" name="Прямоугольник 17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9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133475" y="24076"/>
            <a:ext cx="4866159" cy="398937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4.0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 ИСКУССТВЕННЫЕ </a:t>
            </a:r>
            <a:r>
              <a:rPr lang="ru-RU" sz="20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ИСТОЧНИКИ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СВЕТА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7086" y="1946097"/>
            <a:ext cx="8534400" cy="1884040"/>
          </a:xfrm>
          <a:prstGeom prst="roundRect">
            <a:avLst>
              <a:gd name="adj" fmla="val 764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1800"/>
              </a:lnSpc>
            </a:pPr>
            <a:r>
              <a:rPr lang="ru-RU" dirty="0" smtClean="0"/>
              <a:t> </a:t>
            </a:r>
            <a:r>
              <a:rPr lang="ru-RU" sz="22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Достоинства ламп </a:t>
            </a:r>
            <a:r>
              <a:rPr lang="ru-RU" sz="22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накаливания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всего 8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): 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– малые габариты; 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2 - 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просты в изготовлении и эксплуатации (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включаются в сеть без дополнительных пусковых - регулирующих устройств)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;  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3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– выпускаются в широком диапазоне мощностей; 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4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- работают в широком диапазоне температур и атмосферного давления при любом положении в пространстве; </a:t>
            </a:r>
            <a:r>
              <a:rPr lang="ru-RU" b="1" dirty="0" smtClean="0">
                <a:solidFill>
                  <a:srgbClr val="000000"/>
                </a:solidFill>
                <a:latin typeface="Arial Narrow" pitchFamily="34" charset="0"/>
              </a:rPr>
              <a:t>5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-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могут использоваться в сетях малых напряжений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; </a:t>
            </a:r>
            <a:r>
              <a:rPr lang="ru-RU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6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способны продолжать работать при значительных отклонениях напряжения в сети от номинального;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 </a:t>
            </a:r>
            <a:r>
              <a:rPr lang="ru-RU" b="1" dirty="0" smtClean="0">
                <a:solidFill>
                  <a:srgbClr val="000000"/>
                </a:solidFill>
                <a:latin typeface="Arial Narrow" pitchFamily="34" charset="0"/>
              </a:rPr>
              <a:t>7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- в спектре света отсутствует ультрафиолетовое излучение; </a:t>
            </a:r>
            <a:r>
              <a:rPr lang="ru-RU" b="1" dirty="0" smtClean="0">
                <a:solidFill>
                  <a:srgbClr val="000000"/>
                </a:solidFill>
                <a:latin typeface="Arial Narrow" pitchFamily="34" charset="0"/>
              </a:rPr>
              <a:t>8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- материалы, из которых они изготовлены, экологически безопасны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.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7086" y="3881596"/>
            <a:ext cx="8534400" cy="2376264"/>
          </a:xfrm>
          <a:prstGeom prst="roundRect">
            <a:avLst>
              <a:gd name="adj" fmla="val 9618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indent="457200">
              <a:lnSpc>
                <a:spcPts val="1800"/>
              </a:lnSpc>
            </a:pPr>
            <a:r>
              <a:rPr lang="ru-RU" sz="2200" b="1" dirty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Недостатки ламп </a:t>
            </a:r>
            <a:r>
              <a:rPr lang="ru-RU" sz="2200" b="1" dirty="0" smtClean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накаливания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(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всего </a:t>
            </a:r>
            <a:r>
              <a:rPr lang="ru-RU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7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):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1 -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при создании высокого уровня освещенности возможен перегрев помещения; 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2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-малый срок службы (около 1000 часов);  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3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- неблагоприятный спектральный состав с преобладанием желтых и красных лучей (что вызывает искажение цветопередачи); 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4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-  низкая световая отдача (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 7- 20 лм/Вт);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 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5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- большая яркость (чтобы предотвратить прямое попадание света в глаза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и исключить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вредное воздействие большой яркости на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зрение -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нить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накала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лампы необходимо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экранировать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);  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6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- не дают равномерного распределения светового потока (при применении открытых ламп почти половина светового потока не используется для освещения рабочих поверхностей, поэтому лампы накаливания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необходимо устанавливать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в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осветительную арматуру);  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7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– низкий КПД, всего 5% энергии преобразуется в свет.     </a:t>
            </a:r>
            <a:endParaRPr lang="ru-RU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7086" y="484658"/>
            <a:ext cx="8534400" cy="14113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57200" algn="just">
              <a:lnSpc>
                <a:spcPts val="1800"/>
              </a:lnSpc>
            </a:pPr>
            <a:r>
              <a:rPr lang="ru-RU" sz="2200" b="1" dirty="0">
                <a:solidFill>
                  <a:srgbClr val="000000"/>
                </a:solidFill>
                <a:latin typeface="Arial Narrow" pitchFamily="34" charset="0"/>
              </a:rPr>
              <a:t>1.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Лампы накаливания</a:t>
            </a:r>
            <a:r>
              <a:rPr lang="ru-RU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.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В лампах накаливания используют способность нагретого до высокой температуры тела излучать свет: электрический ток, проходя через тонкую нить тугоплавкого металла (вольфрама), раскаляет ее, благодаря чему она начинает ярко светиться. Вольфрамовую нить для повышения температуры и уменьшения распыления помещают в стеклянную колбу, наполненную при изготовлении инертным газом (аргоном, ксеноном, криптоном и их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смесями).</a:t>
            </a:r>
            <a:endParaRPr lang="ru-RU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7086" y="6301545"/>
            <a:ext cx="8534400" cy="5118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>
              <a:lnSpc>
                <a:spcPts val="1800"/>
              </a:lnSpc>
            </a:pPr>
            <a:r>
              <a:rPr lang="ru-RU" sz="2000" dirty="0" smtClean="0"/>
              <a:t> </a:t>
            </a: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Типы </a:t>
            </a:r>
            <a:r>
              <a:rPr lang="ru-RU" sz="20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ламп накаливания:  </a:t>
            </a:r>
            <a:r>
              <a:rPr lang="ru-RU" sz="16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НВ</a:t>
            </a:r>
            <a:r>
              <a:rPr lang="ru-RU" sz="16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- накаливания вакуумная; </a:t>
            </a:r>
            <a:r>
              <a:rPr lang="ru-RU" sz="16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НГ </a:t>
            </a:r>
            <a:r>
              <a:rPr lang="ru-RU" sz="16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накаливания газонаполненная;  </a:t>
            </a:r>
            <a:r>
              <a:rPr lang="ru-RU" sz="16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НБ</a:t>
            </a:r>
            <a:r>
              <a:rPr lang="ru-RU" sz="16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16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- </a:t>
            </a:r>
            <a:r>
              <a:rPr lang="ru-RU" sz="16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накаливания </a:t>
            </a:r>
            <a:r>
              <a:rPr lang="ru-RU" sz="1600" b="1" dirty="0" err="1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биспиральная</a:t>
            </a:r>
            <a:r>
              <a:rPr lang="ru-RU" sz="16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;</a:t>
            </a:r>
            <a:r>
              <a:rPr lang="ru-RU" sz="16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 НБК</a:t>
            </a:r>
            <a:r>
              <a:rPr lang="ru-RU" sz="16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16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- </a:t>
            </a:r>
            <a:r>
              <a:rPr lang="ru-RU" sz="16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накаливания </a:t>
            </a:r>
            <a:r>
              <a:rPr lang="ru-RU" sz="1600" b="1" dirty="0" err="1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биспиральная</a:t>
            </a:r>
            <a:r>
              <a:rPr lang="ru-RU" sz="16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криптоновая.</a:t>
            </a:r>
            <a:endParaRPr lang="ru-RU" sz="16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7504" y="2132856"/>
            <a:ext cx="8496944" cy="1620214"/>
          </a:xfrm>
          <a:prstGeom prst="roundRect">
            <a:avLst>
              <a:gd name="adj" fmla="val 96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indent="457200" algn="just">
              <a:lnSpc>
                <a:spcPts val="2000"/>
              </a:lnSpc>
            </a:pP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3. </a:t>
            </a:r>
            <a:r>
              <a:rPr lang="ru-RU" sz="20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Газоразрядные </a:t>
            </a:r>
            <a:r>
              <a:rPr lang="ru-RU" sz="20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лампы</a:t>
            </a:r>
            <a:r>
              <a:rPr lang="ru-RU" sz="2000" b="1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Arial Narrow" pitchFamily="34" charset="0"/>
              </a:rPr>
              <a:t>.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В газоразрядных лампах видимое излучение возникает в результате электрического разряда в атмосфере инертных газов или паров металлов, которыми заполняется колба лампы. </a:t>
            </a:r>
            <a:r>
              <a:rPr lang="ru-RU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Газоразрядные лампы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называют </a:t>
            </a:r>
            <a:r>
              <a:rPr lang="ru-RU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3D07E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люминесцентными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, т.к. изнутри колбы покрыты люминофором, который под действием ультрафиолетового излучения электрического разряда светится; таким образом люминофор преобразует невидимое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УФ -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излучение в видимый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свет.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763688" y="3825010"/>
            <a:ext cx="4752528" cy="252062"/>
          </a:xfrm>
          <a:prstGeom prst="roundRect">
            <a:avLst>
              <a:gd name="adj" fmla="val 96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Газоразрядные </a:t>
            </a:r>
            <a:r>
              <a:rPr lang="ru-RU" sz="20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люминесцентные лампы:</a:t>
            </a:r>
            <a:r>
              <a:rPr lang="ru-RU" sz="2000" b="1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Arial Narrow" pitchFamily="34" charset="0"/>
              </a:rPr>
              <a:t> 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7504" y="6309320"/>
            <a:ext cx="8496944" cy="504056"/>
          </a:xfrm>
          <a:prstGeom prst="roundRect">
            <a:avLst>
              <a:gd name="adj" fmla="val 9648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57200">
              <a:lnSpc>
                <a:spcPts val="2000"/>
              </a:lnSpc>
            </a:pP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Для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производственных помещений машиностроительных предприятий (где работа не связана с различением цветов) и наружного освещения применяют лампы 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ДРЛ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.</a:t>
            </a:r>
            <a:r>
              <a:rPr lang="ru-RU" sz="2000" b="1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Arial Narrow" pitchFamily="34" charset="0"/>
              </a:rPr>
              <a:t> 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07504" y="5213137"/>
            <a:ext cx="8496944" cy="1024175"/>
          </a:xfrm>
          <a:prstGeom prst="roundRect">
            <a:avLst>
              <a:gd name="adj" fmla="val 964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57200" algn="just">
              <a:lnSpc>
                <a:spcPts val="2000"/>
              </a:lnSpc>
            </a:pP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2) </a:t>
            </a: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высокого давления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ДРЛ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- дуговые ртутные лампы с исправленной цветностью; </a:t>
            </a:r>
            <a:r>
              <a:rPr lang="ru-RU" b="1" dirty="0" err="1">
                <a:solidFill>
                  <a:srgbClr val="000000"/>
                </a:solidFill>
                <a:latin typeface="Arial Narrow" pitchFamily="34" charset="0"/>
              </a:rPr>
              <a:t>ДКсТ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- ксеноновые, основанные на излучении дугового разряда в тяжелых инертных газах; </a:t>
            </a:r>
            <a:r>
              <a:rPr lang="ru-RU" b="1" dirty="0" err="1">
                <a:solidFill>
                  <a:srgbClr val="000000"/>
                </a:solidFill>
                <a:latin typeface="Arial Narrow" pitchFamily="34" charset="0"/>
              </a:rPr>
              <a:t>ДHаТ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- натриевые высокого давления; 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ДРИ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- </a:t>
            </a:r>
            <a:r>
              <a:rPr lang="ru-RU" dirty="0" err="1">
                <a:solidFill>
                  <a:srgbClr val="000000"/>
                </a:solidFill>
                <a:latin typeface="Arial Narrow" pitchFamily="34" charset="0"/>
              </a:rPr>
              <a:t>металлогалогеновые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с добавкой йодидов металлов (применяют для освещения помещений большой высоты и площади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).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9230" y="4133017"/>
            <a:ext cx="8496944" cy="1024175"/>
          </a:xfrm>
          <a:prstGeom prst="roundRect">
            <a:avLst>
              <a:gd name="adj" fmla="val 9648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57200">
              <a:lnSpc>
                <a:spcPts val="2000"/>
              </a:lnSpc>
            </a:pP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1) </a:t>
            </a: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низкого давления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- с разным распределением светового потока по спектру лампы: 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ЛБ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- белого света (наиболее экономичные); 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ЛТБ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- теплого белого света;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 ЛХБ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- холодного белого света; 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ЛД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- дневного света; 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ЛДЦ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- с улучшенной цветопередачей; 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ЛЕ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- близкие по спектру к солнечному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свету.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09230" y="1484784"/>
            <a:ext cx="8495218" cy="576064"/>
          </a:xfrm>
          <a:prstGeom prst="roundRect">
            <a:avLst>
              <a:gd name="adj" fmla="val 96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2000"/>
              </a:lnSpc>
            </a:pPr>
            <a:r>
              <a:rPr lang="ru-RU" sz="20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Достоинства </a:t>
            </a:r>
            <a:r>
              <a:rPr lang="ru-RU" sz="20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галогенных ламп: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более высокая, чем у ламп накаливания световая отдача 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(до 40 лм/Вт),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срок службы 3000ч, </a:t>
            </a:r>
            <a:r>
              <a:rPr lang="ru-RU" b="1" spc="50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спектр излучения близок к естественному. 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07504" y="548680"/>
            <a:ext cx="8495218" cy="864096"/>
          </a:xfrm>
          <a:prstGeom prst="roundRect">
            <a:avLst>
              <a:gd name="adj" fmla="val 96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2000"/>
              </a:lnSpc>
            </a:pP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2. </a:t>
            </a:r>
            <a:r>
              <a:rPr lang="ru-RU" sz="2200" b="1" spc="5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FF33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Галогенные лампы накаливания</a:t>
            </a:r>
            <a:r>
              <a:rPr lang="ru-RU" sz="2200" b="1" spc="14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FF33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.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Наличие в колбе паров йода повышает температуру накала спирали; образующиеся пары вольфрама соединяются с йодом и вновь оседают на вольфрамовую спираль, препятствуя распылению вольфрамовой нити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133475" y="24076"/>
            <a:ext cx="4866159" cy="398937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4.0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 ИСКУССТВЕННЫЕ ИСТОЧНИКИ СВЕТА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133475" y="24076"/>
            <a:ext cx="4866159" cy="398937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4.0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 ИСКУССТВЕННЫЕ ИСТОЧНИКИ СВЕТА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5568" y="3429000"/>
            <a:ext cx="8538433" cy="936104"/>
          </a:xfrm>
          <a:prstGeom prst="roundRect">
            <a:avLst/>
          </a:prstGeom>
          <a:gradFill flip="none" rotWithShape="1">
            <a:gsLst>
              <a:gs pos="0">
                <a:srgbClr val="FFFF66">
                  <a:shade val="30000"/>
                  <a:satMod val="115000"/>
                </a:srgbClr>
              </a:gs>
              <a:gs pos="50000">
                <a:srgbClr val="FFFF66">
                  <a:shade val="67500"/>
                  <a:satMod val="115000"/>
                </a:srgbClr>
              </a:gs>
              <a:gs pos="100000">
                <a:srgbClr val="FFFF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lvl="0" indent="468000" algn="just">
              <a:lnSpc>
                <a:spcPts val="2200"/>
              </a:lnSpc>
            </a:pPr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rgbClr val="FFCC99"/>
                </a:solidFill>
                <a:latin typeface="Arial Narrow" pitchFamily="34" charset="0"/>
              </a:rPr>
              <a:t> </a:t>
            </a:r>
            <a:r>
              <a:rPr lang="ru-RU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 соответствии с требованиями </a:t>
            </a:r>
            <a:r>
              <a:rPr lang="ru-RU" sz="20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СНиП 23-05 – 95 </a:t>
            </a:r>
            <a:r>
              <a:rPr lang="ru-RU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общее освещение помещений, предназначенных для постоянного пребывания людей, должно обеспечиваться газоразрядными лампами.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843808" y="548680"/>
            <a:ext cx="3456384" cy="360040"/>
          </a:xfrm>
          <a:prstGeom prst="roundRect">
            <a:avLst>
              <a:gd name="adj" fmla="val 96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Люминесцентные лампы (ЛЛ):</a:t>
            </a:r>
            <a:r>
              <a:rPr lang="ru-RU" sz="2000" b="1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Arial Narrow" pitchFamily="34" charset="0"/>
              </a:rPr>
              <a:t> 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7086" y="980728"/>
            <a:ext cx="8534400" cy="2304256"/>
          </a:xfrm>
          <a:prstGeom prst="roundRect">
            <a:avLst>
              <a:gd name="adj" fmla="val 764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2200"/>
              </a:lnSpc>
            </a:pPr>
            <a:r>
              <a:rPr lang="ru-RU" dirty="0" smtClean="0"/>
              <a:t> </a:t>
            </a:r>
            <a:r>
              <a:rPr lang="ru-RU" sz="20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Достоинства ЛЛ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(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всего </a:t>
            </a:r>
            <a:r>
              <a:rPr lang="ru-RU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4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): </a:t>
            </a:r>
            <a:r>
              <a:rPr lang="ru-RU" sz="2000" b="1" dirty="0" smtClean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1 - 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значительная световая отдача 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(40 – 110 лм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/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Вт);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2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-  большой срок службы – 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(</a:t>
            </a:r>
            <a:r>
              <a:rPr lang="ru-RU" b="1" dirty="0" smtClean="0">
                <a:solidFill>
                  <a:srgbClr val="000000"/>
                </a:solidFill>
                <a:latin typeface="Arial Narrow" pitchFamily="34" charset="0"/>
              </a:rPr>
              <a:t>8000 - 20000 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часов);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 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3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- благоприятный и разнообразный спектральный состав (подбирая сочетание инертных газов, паров металла, заполняющих колбы ламп, и люминофоров, можно получить свет практически любого спектрального диапазона - красный, желтый, зеленый, в том числе близкий к спектру солнечного освещения - «дневной свет»);  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4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- лампы высокого давления (в отличие от ламп низкого давления), например ДРЛ, </a:t>
            </a:r>
            <a:r>
              <a:rPr lang="ru-RU" dirty="0" err="1">
                <a:solidFill>
                  <a:srgbClr val="000000"/>
                </a:solidFill>
                <a:latin typeface="Arial Narrow" pitchFamily="34" charset="0"/>
              </a:rPr>
              <a:t>ДHаТ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и др. отлично работают в очень широком диапазоне температур окружающего воздуха - от минус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60</a:t>
            </a:r>
            <a:r>
              <a:rPr lang="ru-RU" baseline="44000" dirty="0" smtClean="0">
                <a:solidFill>
                  <a:srgbClr val="000000"/>
                </a:solidFill>
                <a:latin typeface="Arial Narrow" pitchFamily="34" charset="0"/>
              </a:rPr>
              <a:t>о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С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до плюс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40</a:t>
            </a:r>
            <a:r>
              <a:rPr lang="ru-RU" baseline="44000" dirty="0" smtClean="0">
                <a:solidFill>
                  <a:srgbClr val="000000"/>
                </a:solidFill>
                <a:latin typeface="Arial Narrow" pitchFamily="34" charset="0"/>
              </a:rPr>
              <a:t>о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С.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6956" y="4509120"/>
            <a:ext cx="8538433" cy="2232248"/>
          </a:xfrm>
          <a:prstGeom prst="roundRect">
            <a:avLst>
              <a:gd name="adj" fmla="val 6905"/>
            </a:avLst>
          </a:prstGeom>
          <a:gradFill flip="none" rotWithShape="1">
            <a:gsLst>
              <a:gs pos="0">
                <a:srgbClr val="FFFF66">
                  <a:shade val="30000"/>
                  <a:satMod val="115000"/>
                </a:srgbClr>
              </a:gs>
              <a:gs pos="50000">
                <a:srgbClr val="FFFF66">
                  <a:shade val="67500"/>
                  <a:satMod val="115000"/>
                </a:srgbClr>
              </a:gs>
              <a:gs pos="100000">
                <a:srgbClr val="FFFF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lvl="0" indent="457200" algn="just">
              <a:lnSpc>
                <a:spcPts val="2200"/>
              </a:lnSpc>
            </a:pPr>
            <a:r>
              <a:rPr lang="ru-RU" sz="2000" b="1" dirty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Недостатки люминесцентных </a:t>
            </a:r>
            <a:r>
              <a:rPr lang="ru-RU" sz="2000" b="1" dirty="0" smtClean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ламп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(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всего </a:t>
            </a:r>
            <a:r>
              <a:rPr lang="ru-RU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9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):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1 –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пульсация светового потока;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 2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-  относительно сложная схема включения и необходимость применения специальных пускорегулирующих устройств;   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3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– большие габариты; 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4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– слепящее действие; 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5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–чувствительность к низкой температуре;  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6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– относительная длительность </a:t>
            </a:r>
            <a:r>
              <a:rPr lang="ru-RU" dirty="0" err="1">
                <a:solidFill>
                  <a:srgbClr val="000000"/>
                </a:solidFill>
                <a:latin typeface="Arial Narrow" pitchFamily="34" charset="0"/>
              </a:rPr>
              <a:t>разгорания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 (у некоторых типов ламп 10 – 15 минут); 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7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– чувствительность к снижению напряжения питающей их сети; 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8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– высокая стоимость; 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9 -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ртутьсодержащие газоразрядные лампы по окончании срока эксплуатации подлежат специальному складированию (переработке) в целях обеспечения безопасности человека и окружающей среды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.</a:t>
            </a:r>
            <a:endParaRPr lang="ru-RU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CC99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133475" y="24076"/>
            <a:ext cx="4866159" cy="398937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4.0  </a:t>
            </a:r>
            <a:r>
              <a:rPr lang="ru-RU" sz="20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ИСКУССТВЕННЫЕ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ИСТОЧНИКИ СВЕТА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5568" y="6021288"/>
            <a:ext cx="8538433" cy="648072"/>
          </a:xfrm>
          <a:prstGeom prst="roundRect">
            <a:avLst/>
          </a:prstGeom>
          <a:gradFill flip="none" rotWithShape="1">
            <a:gsLst>
              <a:gs pos="0">
                <a:srgbClr val="FFFF66">
                  <a:shade val="30000"/>
                  <a:satMod val="115000"/>
                </a:srgbClr>
              </a:gs>
              <a:gs pos="50000">
                <a:srgbClr val="FFFF66">
                  <a:shade val="67500"/>
                  <a:satMod val="115000"/>
                </a:srgbClr>
              </a:gs>
              <a:gs pos="100000">
                <a:srgbClr val="FFFF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lvl="0" indent="468000" algn="just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Для стабилизации светового потока газоразрядных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ламп во времени подключают лампы в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разные фазы трехфазной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сети.</a:t>
            </a:r>
            <a:endParaRPr lang="ru-RU" sz="2200" b="1" dirty="0">
              <a:ln w="900" cmpd="sng">
                <a:solidFill>
                  <a:prstClr val="black">
                    <a:alpha val="55000"/>
                  </a:prst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8154" y="2276872"/>
            <a:ext cx="8538433" cy="876201"/>
          </a:xfrm>
          <a:prstGeom prst="roundRect">
            <a:avLst/>
          </a:prstGeom>
          <a:gradFill flip="none" rotWithShape="1">
            <a:gsLst>
              <a:gs pos="0">
                <a:srgbClr val="FFFF66">
                  <a:shade val="30000"/>
                  <a:satMod val="115000"/>
                </a:srgbClr>
              </a:gs>
              <a:gs pos="50000">
                <a:srgbClr val="FFFF66">
                  <a:shade val="67500"/>
                  <a:satMod val="115000"/>
                </a:srgbClr>
              </a:gs>
              <a:gs pos="100000">
                <a:srgbClr val="FFFF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lvl="0" indent="468000" algn="just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Пульсация светового потока ухудшает условия зрительной работы и может стать причиной стробоскопического эффекта.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4846" y="541924"/>
            <a:ext cx="8538433" cy="166294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Наиболее существенным недостатком газоразрядных ламп является пульсация светового потока,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вызываемая включением источников света в сеть переменного тока, а также </a:t>
            </a:r>
            <a:r>
              <a:rPr lang="ru-RU" sz="2200" dirty="0" err="1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безинерционностью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излучения газоразрядных ламп, так как люминофор, покрывающий стенку колбы лампы, обладает недостаточным послесвечением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 </a:t>
            </a:r>
            <a:endParaRPr lang="ru-RU" sz="2200" b="1" dirty="0">
              <a:ln w="900" cmpd="sng">
                <a:solidFill>
                  <a:prstClr val="black">
                    <a:alpha val="55000"/>
                  </a:prst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75569" y="3212976"/>
            <a:ext cx="8538432" cy="2448272"/>
          </a:xfrm>
          <a:prstGeom prst="roundRect">
            <a:avLst>
              <a:gd name="adj" fmla="val 555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Сущность эффекта заключается в том, что в пульсирующем </a:t>
            </a:r>
            <a:r>
              <a:rPr lang="ru-RU" sz="2200" b="1" dirty="0" smtClean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свете</a:t>
            </a:r>
            <a:r>
              <a:rPr lang="ru-RU" sz="2200" b="1" dirty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(для ЛЛ – частота пульсаций </a:t>
            </a:r>
            <a:r>
              <a:rPr lang="ru-RU" sz="2200" b="1" dirty="0" smtClean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100 </a:t>
            </a:r>
            <a:r>
              <a:rPr lang="ru-RU" sz="2200" b="1" dirty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Гц)</a:t>
            </a:r>
            <a:r>
              <a:rPr lang="ru-RU" sz="2200" b="1" dirty="0" smtClean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происходят </a:t>
            </a:r>
            <a:r>
              <a:rPr lang="ru-RU" sz="2200" b="1" dirty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искажения зрительного восприятия вращающихся, движущихся или сменяющихся объектов, </a:t>
            </a:r>
            <a:r>
              <a:rPr lang="ru-RU" sz="2200" b="1" dirty="0" smtClean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возникающие </a:t>
            </a:r>
            <a:r>
              <a:rPr lang="ru-RU" sz="2200" b="1" dirty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совпадении во времени кратности частотных характеристик движений объекта и пульсаций светового </a:t>
            </a:r>
            <a:r>
              <a:rPr lang="ru-RU" sz="2200" b="1" dirty="0" smtClean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потока (</a:t>
            </a:r>
            <a:r>
              <a:rPr lang="ru-RU" sz="2200" b="1" dirty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движущиеся объекты кажутся неподвижными, вместо одного объекта видны изображения нескольких, искажаются направление и скорость движения),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в результате возрастает опасность травматизма.  </a:t>
            </a:r>
            <a:endParaRPr lang="ru-RU" sz="2200" b="1" dirty="0">
              <a:ln w="1905"/>
              <a:gradFill flip="none" rotWithShape="1">
                <a:gsLst>
                  <a:gs pos="0">
                    <a:srgbClr val="3D07E9">
                      <a:shade val="30000"/>
                      <a:satMod val="115000"/>
                    </a:srgbClr>
                  </a:gs>
                  <a:gs pos="50000">
                    <a:srgbClr val="3D07E9">
                      <a:shade val="67500"/>
                      <a:satMod val="115000"/>
                    </a:srgbClr>
                  </a:gs>
                  <a:gs pos="100000">
                    <a:srgbClr val="3D07E9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" y="4206567"/>
            <a:ext cx="870743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indent="468000" algn="just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При световом голодании отмечается ослабление защитных сил организма, его предрасположенность ко многим заболеваниям, в частности, простудного характера.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Недостаток естественного света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0504D">
                    <a:lumMod val="75000"/>
                  </a:srgbClr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проявляется также в обострении хронических заболеваний, особенно туберкулезного процесса в легких, радикулита, функциональных расстройств нервной системы.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851920" y="16161"/>
            <a:ext cx="1512168" cy="388503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400"/>
              </a:lnSpc>
            </a:pPr>
            <a:r>
              <a:rPr lang="ru-RU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ВВЕДЕНИЕ</a:t>
            </a:r>
            <a:endParaRPr lang="ru-RU" sz="2000" b="1" dirty="0">
              <a:solidFill>
                <a:srgbClr val="0000FF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7504" y="620688"/>
            <a:ext cx="8496944" cy="2088232"/>
          </a:xfrm>
          <a:prstGeom prst="roundRect">
            <a:avLst>
              <a:gd name="adj" fmla="val 832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indent="457200">
              <a:lnSpc>
                <a:spcPts val="2600"/>
              </a:lnSpc>
            </a:pPr>
            <a:r>
              <a:rPr lang="ru-RU" sz="2400" b="1" dirty="0">
                <a:ln w="1905"/>
                <a:gradFill flip="none" rotWithShape="1">
                  <a:gsLst>
                    <a:gs pos="0">
                      <a:srgbClr val="008000">
                        <a:shade val="30000"/>
                        <a:satMod val="115000"/>
                      </a:srgbClr>
                    </a:gs>
                    <a:gs pos="50000">
                      <a:srgbClr val="008000">
                        <a:shade val="67500"/>
                        <a:satMod val="115000"/>
                      </a:srgbClr>
                    </a:gs>
                    <a:gs pos="100000">
                      <a:srgbClr val="008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 Необходимым фактором окружающей среды для человека является освещение и особенно солнечное освещение –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источник наиболее благоприятного дневного света и необходимого ультрафиолетового излучения. </a:t>
            </a:r>
            <a:r>
              <a:rPr lang="ru-RU" sz="24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Свет</a:t>
            </a:r>
            <a:r>
              <a:rPr lang="ru-RU" sz="24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через</a:t>
            </a:r>
            <a:r>
              <a:rPr lang="ru-RU" sz="24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вегетативную нервную систему,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ведающую деятельностью внутренних органов, оказывает огромное влияние на функции всех органов и систем человека.</a:t>
            </a:r>
            <a:endParaRPr lang="ru-RU" sz="240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07504" y="2924944"/>
            <a:ext cx="8496944" cy="1182177"/>
          </a:xfrm>
          <a:prstGeom prst="roundRect">
            <a:avLst>
              <a:gd name="adj" fmla="val 1206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indent="432000" algn="just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Ограничение или лишение человека естественного света может привести к развитию патологического состояния, получившего название светового голодания. 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black"/>
                </a:solidFill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4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9" name="Прямоугольник 18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black"/>
                </a:solidFill>
              </a:endParaRPr>
            </a:p>
          </p:txBody>
        </p:sp>
        <p:pic>
          <p:nvPicPr>
            <p:cNvPr id="20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133475" y="24076"/>
            <a:ext cx="4866159" cy="398937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4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.0 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ИСКУССТВЕННЫЕ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ИСТОЧНИКИ СВЕТА 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67938" name="Рисунок 2" descr="Рис. 1. ЛАМПА НАКАЛИВАНИЯ. 1 – нить накала (в некоторых лампах монтируется вертикально – вдоль оси стеклянной опорной ножки); 2 – цоколь; 3 – стеклянный баллон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1" y="602399"/>
            <a:ext cx="1647987" cy="284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7504" y="3469333"/>
            <a:ext cx="2664296" cy="990015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>
              <a:lnSpc>
                <a:spcPts val="1400"/>
              </a:lnSpc>
            </a:pPr>
            <a:r>
              <a:rPr lang="ru-RU" sz="1400" b="1" dirty="0">
                <a:solidFill>
                  <a:srgbClr val="000000"/>
                </a:solidFill>
                <a:latin typeface="Arial Narrow" pitchFamily="34" charset="0"/>
              </a:rPr>
              <a:t>Рис. 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4</a:t>
            </a:r>
            <a:r>
              <a:rPr lang="ru-RU" sz="1400" b="1" dirty="0" smtClean="0">
                <a:solidFill>
                  <a:srgbClr val="000000"/>
                </a:solidFill>
                <a:latin typeface="Arial Narrow" pitchFamily="34" charset="0"/>
              </a:rPr>
              <a:t>.1. </a:t>
            </a:r>
            <a:r>
              <a:rPr lang="ru-RU" sz="1400" b="1" dirty="0">
                <a:solidFill>
                  <a:srgbClr val="000000"/>
                </a:solidFill>
                <a:latin typeface="Arial Narrow" pitchFamily="34" charset="0"/>
              </a:rPr>
              <a:t>ЛАМПА НАКАЛИВАНИЯ. 1 – нить накала (в некоторых лампах монтируется вертикально – вдоль оси стеклянной опорной ножки); 2 – цоколь; 3 – стеклянный баллон</a:t>
            </a:r>
            <a:r>
              <a:rPr lang="ru-RU" sz="1400" b="1" dirty="0" smtClean="0">
                <a:solidFill>
                  <a:srgbClr val="000000"/>
                </a:solidFill>
                <a:latin typeface="Arial Narrow" pitchFamily="34" charset="0"/>
              </a:rPr>
              <a:t>.</a:t>
            </a:r>
            <a:endParaRPr lang="ru-RU" sz="1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  <p:pic>
        <p:nvPicPr>
          <p:cNvPr id="166914" name="Рисунок 2" descr="ЛАМПЫ: ВОДОНЕПРОНИЦАЕМЫЕ, ГАЗОРАЗРЯДНЫЕ И КЕРОСИНОВЫЕ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1381" r="1067" b="2465"/>
          <a:stretch/>
        </p:blipFill>
        <p:spPr bwMode="auto">
          <a:xfrm>
            <a:off x="6588224" y="3573016"/>
            <a:ext cx="208823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916" name="Рисунок 4" descr="http://www.krugosvet.ru/uploads/enc/images/15/1235985232294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378" y="821886"/>
            <a:ext cx="5023006" cy="15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915816" y="2511961"/>
            <a:ext cx="5328592" cy="134908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>
              <a:lnSpc>
                <a:spcPts val="1400"/>
              </a:lnSpc>
            </a:pPr>
            <a:r>
              <a:rPr lang="ru-RU" sz="1400" b="1" dirty="0">
                <a:solidFill>
                  <a:srgbClr val="000000"/>
                </a:solidFill>
                <a:latin typeface="Arial Narrow" pitchFamily="34" charset="0"/>
              </a:rPr>
              <a:t>Рис. </a:t>
            </a:r>
            <a:r>
              <a:rPr lang="ru-RU" sz="1400" b="1" dirty="0" smtClean="0">
                <a:solidFill>
                  <a:srgbClr val="000000"/>
                </a:solidFill>
                <a:latin typeface="Arial Narrow" pitchFamily="34" charset="0"/>
              </a:rPr>
              <a:t>4.2. </a:t>
            </a:r>
            <a:r>
              <a:rPr lang="ru-RU" sz="1400" b="1" dirty="0">
                <a:solidFill>
                  <a:srgbClr val="000000"/>
                </a:solidFill>
                <a:latin typeface="Arial Narrow" pitchFamily="34" charset="0"/>
              </a:rPr>
              <a:t>ЛЮМИНЕСЦЕНТНАЯ ЛАМПА – типичная конструкция лампы с холодными катодами, рассчитанной на токи ниже средних. 1 – ртуть; 2 – штампованная стеклянная ножка с </a:t>
            </a:r>
            <a:r>
              <a:rPr lang="ru-RU" sz="1400" b="1" dirty="0" err="1">
                <a:solidFill>
                  <a:srgbClr val="000000"/>
                </a:solidFill>
                <a:latin typeface="Arial Narrow" pitchFamily="34" charset="0"/>
              </a:rPr>
              <a:t>электровводами</a:t>
            </a:r>
            <a:r>
              <a:rPr lang="ru-RU" sz="1400" b="1" dirty="0">
                <a:solidFill>
                  <a:srgbClr val="000000"/>
                </a:solidFill>
                <a:latin typeface="Arial Narrow" pitchFamily="34" charset="0"/>
              </a:rPr>
              <a:t>; 3 – трубка для откачки (при изготовлении); 4 – выводные штырьки; 5 – концевая панелька; 6 – катод с эмиттерным покрытием. Трубка наполнена инертным газом и парами ртути. Внутренние стенки трубки покрыты </a:t>
            </a:r>
            <a:r>
              <a:rPr lang="ru-RU" sz="1400" b="1" dirty="0" smtClean="0">
                <a:solidFill>
                  <a:srgbClr val="000000"/>
                </a:solidFill>
                <a:latin typeface="Arial Narrow" pitchFamily="34" charset="0"/>
              </a:rPr>
              <a:t>люминофором.</a:t>
            </a:r>
            <a:endParaRPr lang="ru-RU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pic>
        <p:nvPicPr>
          <p:cNvPr id="166918" name="Рисунок 6" descr="http://www.krugosvet.ru/uploads/enc/images/15/1235985232090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458884"/>
            <a:ext cx="3600400" cy="156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131750" y="6038418"/>
            <a:ext cx="3013519" cy="630942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>
              <a:lnSpc>
                <a:spcPts val="1400"/>
              </a:lnSpc>
            </a:pPr>
            <a:r>
              <a:rPr lang="ru-RU" sz="1400" b="1" dirty="0">
                <a:solidFill>
                  <a:srgbClr val="000000"/>
                </a:solidFill>
                <a:latin typeface="Arial Narrow" pitchFamily="34" charset="0"/>
              </a:rPr>
              <a:t>Рис. </a:t>
            </a:r>
            <a:r>
              <a:rPr lang="ru-RU" sz="1400" b="1" dirty="0" smtClean="0">
                <a:solidFill>
                  <a:srgbClr val="000000"/>
                </a:solidFill>
                <a:latin typeface="Arial Narrow" pitchFamily="34" charset="0"/>
              </a:rPr>
              <a:t>4.3. </a:t>
            </a:r>
            <a:r>
              <a:rPr lang="ru-RU" sz="1400" b="1" dirty="0">
                <a:solidFill>
                  <a:srgbClr val="000000"/>
                </a:solidFill>
                <a:latin typeface="Arial Narrow" pitchFamily="34" charset="0"/>
              </a:rPr>
              <a:t>ЛЮМИНЕСЦЕНТНАЯ ЛАМПА с </a:t>
            </a:r>
            <a:r>
              <a:rPr lang="ru-RU" sz="1400" b="1" dirty="0" err="1">
                <a:solidFill>
                  <a:srgbClr val="000000"/>
                </a:solidFill>
                <a:latin typeface="Arial Narrow" pitchFamily="34" charset="0"/>
              </a:rPr>
              <a:t>подогревными</a:t>
            </a:r>
            <a:r>
              <a:rPr lang="ru-RU" sz="1400" b="1" dirty="0">
                <a:solidFill>
                  <a:srgbClr val="000000"/>
                </a:solidFill>
                <a:latin typeface="Arial Narrow" pitchFamily="34" charset="0"/>
              </a:rPr>
              <a:t> катодами, рассчитанная на большие токи.</a:t>
            </a:r>
          </a:p>
        </p:txBody>
      </p:sp>
      <p:pic>
        <p:nvPicPr>
          <p:cNvPr id="16" name="Рисунок 7" descr="http://upload.wikimedia.org/wikipedia/commons/thumb/d/d7/Compactandlamps.jpg/250px-Compactandlamps.jp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4" y="4437112"/>
            <a:ext cx="238125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6358931" y="6353048"/>
            <a:ext cx="2330629" cy="381634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pPr lvl="0" algn="ctr">
              <a:lnSpc>
                <a:spcPts val="1200"/>
              </a:lnSpc>
            </a:pPr>
            <a:r>
              <a:rPr lang="ru-RU" sz="1400" b="1" dirty="0">
                <a:solidFill>
                  <a:srgbClr val="000000"/>
                </a:solidFill>
                <a:latin typeface="Arial Narrow" pitchFamily="34" charset="0"/>
              </a:rPr>
              <a:t>Компактные люминесцентные </a:t>
            </a:r>
            <a:r>
              <a:rPr lang="ru-RU" sz="1400" b="1" dirty="0" smtClean="0">
                <a:solidFill>
                  <a:srgbClr val="000000"/>
                </a:solidFill>
                <a:latin typeface="Arial Narrow" pitchFamily="34" charset="0"/>
              </a:rPr>
              <a:t>лампы.</a:t>
            </a:r>
            <a:endParaRPr lang="ru-RU" sz="1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51520" y="6359734"/>
            <a:ext cx="2330629" cy="381634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pPr lvl="0" algn="ctr">
              <a:lnSpc>
                <a:spcPts val="1200"/>
              </a:lnSpc>
            </a:pPr>
            <a:r>
              <a:rPr lang="ru-RU" sz="1400" b="1" dirty="0">
                <a:solidFill>
                  <a:srgbClr val="000000"/>
                </a:solidFill>
                <a:latin typeface="Arial Narrow" pitchFamily="34" charset="0"/>
              </a:rPr>
              <a:t>Компактные люминесцентные </a:t>
            </a:r>
            <a:r>
              <a:rPr lang="ru-RU" sz="1400" b="1" dirty="0" smtClean="0">
                <a:solidFill>
                  <a:srgbClr val="000000"/>
                </a:solidFill>
                <a:latin typeface="Arial Narrow" pitchFamily="34" charset="0"/>
              </a:rPr>
              <a:t>лампы.</a:t>
            </a:r>
            <a:endParaRPr lang="ru-RU" sz="1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26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9" name="Прямоугольник 18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black"/>
                </a:solidFill>
              </a:endParaRPr>
            </a:p>
          </p:txBody>
        </p:sp>
        <p:pic>
          <p:nvPicPr>
            <p:cNvPr id="20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133475" y="44624"/>
            <a:ext cx="4866159" cy="398937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4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.0 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ИСКУССТВЕННЫЕ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ИСТОЧНИКИ СВЕТА 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73060" name="Рисунок 4" descr="http://upload.wikimedia.org/wikipedia/ru/thumb/3/30/%D0%A3%D1%81%D1%82%D1%80%D0%BE%D0%B9%D1%81%D1%82%D0%B2%D0%BE_%D0%BB%D0%B0%D0%BC%D0%BF%D1%8B_%D0%94%D0%A0%D0%9B.svg/200px-%D0%A3%D1%81%D1%82%D1%80%D0%BE%D0%B9%D1%81%D1%82%D0%B2%D0%BE_%D0%BB%D0%B0%D0%BC%D0%BF%D1%8B_%D0%94%D0%A0%D0%9B.sv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" b="2950"/>
          <a:stretch/>
        </p:blipFill>
        <p:spPr bwMode="auto">
          <a:xfrm>
            <a:off x="6353991" y="476672"/>
            <a:ext cx="1731818" cy="287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220071" y="3356992"/>
            <a:ext cx="3312369" cy="790848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pPr>
              <a:lnSpc>
                <a:spcPts val="1400"/>
              </a:lnSpc>
            </a:pPr>
            <a:r>
              <a:rPr lang="ru-RU" sz="1400" b="1" dirty="0" smtClean="0">
                <a:solidFill>
                  <a:srgbClr val="000000"/>
                </a:solidFill>
                <a:latin typeface="Arial Narrow" pitchFamily="34" charset="0"/>
              </a:rPr>
              <a:t>Устройство лампы ДРЛ: 1.Колба; 2.Цоколь; 3.Горелка; 4.Основной </a:t>
            </a:r>
            <a:r>
              <a:rPr lang="ru-RU" sz="1400" b="1" dirty="0">
                <a:solidFill>
                  <a:srgbClr val="000000"/>
                </a:solidFill>
                <a:latin typeface="Arial Narrow" pitchFamily="34" charset="0"/>
              </a:rPr>
              <a:t>электрод</a:t>
            </a:r>
            <a:r>
              <a:rPr lang="ru-RU" sz="1400" b="1" dirty="0" smtClean="0">
                <a:solidFill>
                  <a:srgbClr val="000000"/>
                </a:solidFill>
                <a:latin typeface="Arial Narrow" pitchFamily="34" charset="0"/>
              </a:rPr>
              <a:t>; 5.Поджигающий </a:t>
            </a:r>
            <a:r>
              <a:rPr lang="ru-RU" sz="1400" b="1" dirty="0">
                <a:solidFill>
                  <a:srgbClr val="000000"/>
                </a:solidFill>
                <a:latin typeface="Arial Narrow" pitchFamily="34" charset="0"/>
              </a:rPr>
              <a:t>электрод</a:t>
            </a:r>
            <a:r>
              <a:rPr lang="ru-RU" sz="1400" b="1" dirty="0" smtClean="0">
                <a:solidFill>
                  <a:srgbClr val="000000"/>
                </a:solidFill>
                <a:latin typeface="Arial Narrow" pitchFamily="34" charset="0"/>
              </a:rPr>
              <a:t>; 6.Токоограничительный резистор.</a:t>
            </a:r>
            <a:endParaRPr lang="ru-RU" sz="1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  <p:pic>
        <p:nvPicPr>
          <p:cNvPr id="173066" name="Рисунок 10" descr="Классификация источников света. Часть 2. Газоразрядные лампы высокого и низкого давлен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12894" y="1915589"/>
            <a:ext cx="1584176" cy="173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3528" y="3717032"/>
            <a:ext cx="2287191" cy="359073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>
              <a:lnSpc>
                <a:spcPts val="1400"/>
              </a:lnSpc>
            </a:pPr>
            <a:r>
              <a:rPr lang="ru-RU" sz="1400" b="1" dirty="0">
                <a:solidFill>
                  <a:srgbClr val="333333"/>
                </a:solidFill>
                <a:latin typeface="Arial Narrow" pitchFamily="34" charset="0"/>
              </a:rPr>
              <a:t>Дуговые </a:t>
            </a:r>
            <a:r>
              <a:rPr lang="ru-RU" sz="1400" b="1" dirty="0" err="1">
                <a:solidFill>
                  <a:srgbClr val="333333"/>
                </a:solidFill>
                <a:latin typeface="Arial Narrow" pitchFamily="34" charset="0"/>
              </a:rPr>
              <a:t>металлогалогенные</a:t>
            </a:r>
            <a:r>
              <a:rPr lang="ru-RU" sz="1400" b="1" dirty="0">
                <a:solidFill>
                  <a:srgbClr val="333333"/>
                </a:solidFill>
                <a:latin typeface="Arial Narrow" pitchFamily="34" charset="0"/>
              </a:rPr>
              <a:t> лампы (ДРИ, МГЛ, HMI, </a:t>
            </a:r>
            <a:r>
              <a:rPr lang="ru-RU" sz="1400" b="1" dirty="0" smtClean="0">
                <a:solidFill>
                  <a:srgbClr val="333333"/>
                </a:solidFill>
                <a:latin typeface="Arial Narrow" pitchFamily="34" charset="0"/>
              </a:rPr>
              <a:t>HTI).</a:t>
            </a:r>
            <a:endParaRPr lang="ru-RU" sz="1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412776"/>
            <a:ext cx="2160240" cy="438381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ru-RU" sz="1400" b="1" dirty="0" smtClean="0">
                <a:solidFill>
                  <a:srgbClr val="333333"/>
                </a:solidFill>
                <a:latin typeface="Arial Narrow" pitchFamily="34" charset="0"/>
              </a:rPr>
              <a:t>Натриевая лампа </a:t>
            </a:r>
            <a:r>
              <a:rPr lang="ru-RU" sz="1400" b="1" dirty="0">
                <a:solidFill>
                  <a:srgbClr val="333333"/>
                </a:solidFill>
                <a:latin typeface="Arial Narrow" pitchFamily="34" charset="0"/>
              </a:rPr>
              <a:t>высокого давления (</a:t>
            </a:r>
            <a:r>
              <a:rPr lang="ru-RU" sz="1400" b="1" dirty="0" err="1">
                <a:solidFill>
                  <a:srgbClr val="333333"/>
                </a:solidFill>
                <a:latin typeface="Arial Narrow" pitchFamily="34" charset="0"/>
              </a:rPr>
              <a:t>ДНаТ</a:t>
            </a:r>
            <a:r>
              <a:rPr lang="ru-RU" sz="1400" b="1" dirty="0" smtClean="0">
                <a:solidFill>
                  <a:srgbClr val="333333"/>
                </a:solidFill>
                <a:latin typeface="Arial Narrow" pitchFamily="34" charset="0"/>
              </a:rPr>
              <a:t>).</a:t>
            </a:r>
            <a:endParaRPr lang="ru-RU" sz="1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  <p:pic>
        <p:nvPicPr>
          <p:cNvPr id="173070" name="Рисунок 14" descr="Лампа Comtech ДНАТ LHP-T 400 E40, лампы Comtech ДНАТ купить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9" b="21047"/>
          <a:stretch/>
        </p:blipFill>
        <p:spPr bwMode="auto">
          <a:xfrm>
            <a:off x="294108" y="476672"/>
            <a:ext cx="3148760" cy="94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Скругленный прямоугольник 15"/>
          <p:cNvSpPr/>
          <p:nvPr/>
        </p:nvSpPr>
        <p:spPr>
          <a:xfrm>
            <a:off x="467544" y="6237312"/>
            <a:ext cx="2808312" cy="351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algn="ctr">
              <a:lnSpc>
                <a:spcPts val="1200"/>
              </a:lnSpc>
            </a:pPr>
            <a:r>
              <a:rPr lang="ru-RU" sz="1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НЕКОТОРЫЕ </a:t>
            </a:r>
            <a:r>
              <a:rPr lang="ru-RU" sz="1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ТИПЫ ЛЮМИНЕСЦЕНТНЫХ ЭНЕРГОСБЕРЕГАЮЩИХ ЛАМП. </a:t>
            </a:r>
            <a:endParaRPr lang="ru-RU" sz="12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pic>
        <p:nvPicPr>
          <p:cNvPr id="22" name="Рисунок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446" y="4814664"/>
            <a:ext cx="13144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Рисунок 3" descr="h1287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t="3272" r="4467" b="5717"/>
          <a:stretch/>
        </p:blipFill>
        <p:spPr bwMode="auto">
          <a:xfrm>
            <a:off x="3311503" y="1988840"/>
            <a:ext cx="1520668" cy="145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131840" y="3573016"/>
            <a:ext cx="1872208" cy="541614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>
              <a:lnSpc>
                <a:spcPts val="1200"/>
              </a:lnSpc>
            </a:pPr>
            <a:r>
              <a:rPr lang="ru-RU" sz="1400" b="1" dirty="0">
                <a:solidFill>
                  <a:prstClr val="black"/>
                </a:solidFill>
                <a:latin typeface="Arial Narrow" pitchFamily="34" charset="0"/>
              </a:rPr>
              <a:t>Галогенная лампа </a:t>
            </a:r>
            <a:r>
              <a:rPr lang="ru-RU" sz="1400" b="1" dirty="0">
                <a:solidFill>
                  <a:srgbClr val="000000"/>
                </a:solidFill>
                <a:latin typeface="Arial Narrow" pitchFamily="34" charset="0"/>
              </a:rPr>
              <a:t>накаливания  с цоколем E27 (27 </a:t>
            </a:r>
            <a:r>
              <a:rPr lang="ru-RU" sz="1400" b="1" dirty="0" err="1">
                <a:solidFill>
                  <a:srgbClr val="000000"/>
                </a:solidFill>
                <a:latin typeface="Arial Narrow" pitchFamily="34" charset="0"/>
              </a:rPr>
              <a:t>mm</a:t>
            </a:r>
            <a:r>
              <a:rPr lang="ru-RU" sz="1400" b="1" dirty="0">
                <a:solidFill>
                  <a:srgbClr val="000000"/>
                </a:solidFill>
                <a:latin typeface="Arial Narrow" pitchFamily="34" charset="0"/>
              </a:rPr>
              <a:t>) 230/240 </a:t>
            </a:r>
            <a:r>
              <a:rPr lang="ru-RU" sz="1400" b="1" dirty="0" smtClean="0">
                <a:solidFill>
                  <a:srgbClr val="000000"/>
                </a:solidFill>
                <a:latin typeface="Arial Narrow" pitchFamily="34" charset="0"/>
              </a:rPr>
              <a:t>В. </a:t>
            </a:r>
            <a:endParaRPr lang="ru-RU" sz="1400" b="1" dirty="0"/>
          </a:p>
        </p:txBody>
      </p:sp>
      <p:pic>
        <p:nvPicPr>
          <p:cNvPr id="24" name="Рисунок 5" descr="http://upload.wikimedia.org/wikipedia/commons/thumb/8/84/E27_with_38_LCD.JPG/180px-E27_with_38_LCD.JP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17145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рямоугольник 24"/>
          <p:cNvSpPr/>
          <p:nvPr/>
        </p:nvSpPr>
        <p:spPr>
          <a:xfrm>
            <a:off x="179512" y="5805264"/>
            <a:ext cx="1938831" cy="380480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>
              <a:lnSpc>
                <a:spcPts val="1200"/>
              </a:lnSpc>
            </a:pPr>
            <a:r>
              <a:rPr lang="ru-RU" sz="1400" b="1" dirty="0" smtClean="0">
                <a:latin typeface="Arial Narrow" pitchFamily="34" charset="0"/>
              </a:rPr>
              <a:t>Светодиодная</a:t>
            </a:r>
            <a:r>
              <a:rPr lang="ru-RU" sz="1400" b="1" dirty="0">
                <a:latin typeface="Arial Narrow" pitchFamily="34" charset="0"/>
              </a:rPr>
              <a:t> с цоколем E27 (27 </a:t>
            </a:r>
            <a:r>
              <a:rPr lang="ru-RU" sz="1400" b="1" dirty="0" err="1" smtClean="0">
                <a:latin typeface="Arial Narrow" pitchFamily="34" charset="0"/>
              </a:rPr>
              <a:t>mm</a:t>
            </a:r>
            <a:r>
              <a:rPr lang="ru-RU" sz="1400" b="1" dirty="0" smtClean="0">
                <a:latin typeface="Arial Narrow" pitchFamily="34" charset="0"/>
              </a:rPr>
              <a:t>).</a:t>
            </a:r>
            <a:endParaRPr lang="ru-RU" sz="1400" b="1" dirty="0">
              <a:latin typeface="Arial Narrow" pitchFamily="34" charset="0"/>
            </a:endParaRPr>
          </a:p>
        </p:txBody>
      </p:sp>
      <p:pic>
        <p:nvPicPr>
          <p:cNvPr id="26" name="Рисунок 9" descr="Файл:LPS Lamp 35W running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6"/>
          <a:stretch/>
        </p:blipFill>
        <p:spPr bwMode="auto">
          <a:xfrm>
            <a:off x="3917885" y="548680"/>
            <a:ext cx="2166283" cy="72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Прямоугольник 26"/>
          <p:cNvSpPr/>
          <p:nvPr/>
        </p:nvSpPr>
        <p:spPr>
          <a:xfrm>
            <a:off x="3779912" y="1292468"/>
            <a:ext cx="2376264" cy="535522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ru-RU" sz="1400" b="1" dirty="0" smtClean="0">
                <a:solidFill>
                  <a:srgbClr val="333333"/>
                </a:solidFill>
                <a:latin typeface="Arial Narrow" pitchFamily="34" charset="0"/>
              </a:rPr>
              <a:t>Натриевая лампа низкого </a:t>
            </a:r>
            <a:r>
              <a:rPr lang="ru-RU" sz="1400" b="1" dirty="0">
                <a:solidFill>
                  <a:srgbClr val="333333"/>
                </a:solidFill>
                <a:latin typeface="Arial Narrow" pitchFamily="34" charset="0"/>
              </a:rPr>
              <a:t>давления </a:t>
            </a:r>
            <a:r>
              <a:rPr lang="ru-RU" sz="1400" b="1" dirty="0" smtClean="0">
                <a:solidFill>
                  <a:srgbClr val="333333"/>
                </a:solidFill>
                <a:latin typeface="Arial Narrow" pitchFamily="34" charset="0"/>
              </a:rPr>
              <a:t>(НЛНД) мощностью 35 Вт.</a:t>
            </a:r>
            <a:endParaRPr lang="ru-RU" sz="1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3923928" y="4149080"/>
            <a:ext cx="4465241" cy="1728192"/>
            <a:chOff x="4211215" y="4437112"/>
            <a:chExt cx="4465241" cy="1728192"/>
          </a:xfrm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4211716" y="4444795"/>
              <a:ext cx="4464740" cy="1720509"/>
            </a:xfrm>
            <a:prstGeom prst="roundRect">
              <a:avLst>
                <a:gd name="adj" fmla="val 8009"/>
              </a:avLst>
            </a:prstGeom>
            <a:gradFill flip="none" rotWithShape="1">
              <a:gsLst>
                <a:gs pos="0">
                  <a:srgbClr val="008000">
                    <a:shade val="30000"/>
                    <a:satMod val="115000"/>
                  </a:srgbClr>
                </a:gs>
                <a:gs pos="50000">
                  <a:srgbClr val="008000">
                    <a:shade val="67500"/>
                    <a:satMod val="115000"/>
                  </a:srgbClr>
                </a:gs>
                <a:gs pos="100000">
                  <a:srgbClr val="008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4211215" y="4437112"/>
              <a:ext cx="4465241" cy="1619890"/>
              <a:chOff x="3779167" y="4689487"/>
              <a:chExt cx="4465241" cy="1619890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4773217" y="4735418"/>
                <a:ext cx="45719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4777750" y="4951442"/>
                <a:ext cx="10756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Прямоугольник 29"/>
              <p:cNvSpPr/>
              <p:nvPr/>
            </p:nvSpPr>
            <p:spPr>
              <a:xfrm>
                <a:off x="4776724" y="5171852"/>
                <a:ext cx="803388" cy="23762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Прямоугольник 30"/>
              <p:cNvSpPr/>
              <p:nvPr/>
            </p:nvSpPr>
            <p:spPr>
              <a:xfrm>
                <a:off x="4776724" y="5413078"/>
                <a:ext cx="457200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4780465" y="5630238"/>
                <a:ext cx="1250466" cy="22755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/>
              <p:cNvSpPr/>
              <p:nvPr/>
            </p:nvSpPr>
            <p:spPr>
              <a:xfrm>
                <a:off x="4776724" y="5856269"/>
                <a:ext cx="596660" cy="2278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Прямоугольник 33"/>
              <p:cNvSpPr/>
              <p:nvPr/>
            </p:nvSpPr>
            <p:spPr>
              <a:xfrm>
                <a:off x="4776724" y="6082301"/>
                <a:ext cx="2758904" cy="22707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09274" y="4689487"/>
                <a:ext cx="306742" cy="27699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t" anchorCtr="0">
                <a:spAutoFit/>
              </a:bodyPr>
              <a:lstStyle/>
              <a:p>
                <a:r>
                  <a:rPr lang="ru-RU" b="1" dirty="0" err="1" smtClean="0">
                    <a:solidFill>
                      <a:schemeClr val="bg1"/>
                    </a:solidFill>
                    <a:latin typeface="Arial Narrow" pitchFamily="34" charset="0"/>
                  </a:rPr>
                  <a:t>лн</a:t>
                </a:r>
                <a:endParaRPr lang="ru-RU" b="1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330727" y="4880193"/>
                <a:ext cx="385289" cy="27699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t" anchorCtr="0">
                <a:spAutoFit/>
              </a:bodyPr>
              <a:lstStyle/>
              <a:p>
                <a:r>
                  <a:rPr lang="ru-RU" b="1" dirty="0" err="1" smtClean="0">
                    <a:solidFill>
                      <a:schemeClr val="bg1"/>
                    </a:solidFill>
                    <a:latin typeface="Arial Narrow" pitchFamily="34" charset="0"/>
                  </a:rPr>
                  <a:t>глн</a:t>
                </a:r>
                <a:endParaRPr lang="ru-RU" b="1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407436" y="5116765"/>
                <a:ext cx="313154" cy="27699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t" anchorCtr="0">
                <a:spAutoFit/>
              </a:bodyPr>
              <a:lstStyle/>
              <a:p>
                <a:r>
                  <a:rPr lang="ru-RU" b="1" dirty="0" err="1" smtClean="0">
                    <a:solidFill>
                      <a:schemeClr val="bg1"/>
                    </a:solidFill>
                    <a:latin typeface="Arial Narrow" pitchFamily="34" charset="0"/>
                  </a:rPr>
                  <a:t>лл</a:t>
                </a:r>
                <a:endParaRPr lang="ru-RU" b="1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28833" y="5353427"/>
                <a:ext cx="407731" cy="27699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t" anchorCtr="0">
                <a:spAutoFit/>
              </a:bodyPr>
              <a:lstStyle/>
              <a:p>
                <a:r>
                  <a:rPr lang="ru-RU" b="1" dirty="0" err="1" smtClean="0">
                    <a:solidFill>
                      <a:schemeClr val="bg1"/>
                    </a:solidFill>
                    <a:latin typeface="Arial Narrow" pitchFamily="34" charset="0"/>
                  </a:rPr>
                  <a:t>клл</a:t>
                </a:r>
                <a:endParaRPr lang="ru-RU" b="1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211960" y="5600273"/>
                <a:ext cx="543986" cy="27699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t" anchorCtr="0">
                <a:spAutoFit/>
              </a:bodyPr>
              <a:lstStyle/>
              <a:p>
                <a:r>
                  <a:rPr lang="ru-RU" b="1" dirty="0" err="1" smtClean="0">
                    <a:solidFill>
                      <a:schemeClr val="bg1"/>
                    </a:solidFill>
                    <a:latin typeface="Arial Narrow" pitchFamily="34" charset="0"/>
                  </a:rPr>
                  <a:t>нлвд</a:t>
                </a:r>
                <a:endParaRPr lang="ru-RU" b="1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346265" y="5816297"/>
                <a:ext cx="410937" cy="27699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t" anchorCtr="0">
                <a:spAutoFit/>
              </a:bodyPr>
              <a:lstStyle/>
              <a:p>
                <a:r>
                  <a:rPr lang="ru-RU" b="1" dirty="0" err="1" smtClean="0">
                    <a:solidFill>
                      <a:schemeClr val="bg1"/>
                    </a:solidFill>
                    <a:latin typeface="Arial Narrow" pitchFamily="34" charset="0"/>
                  </a:rPr>
                  <a:t>мгл</a:t>
                </a:r>
                <a:endParaRPr lang="ru-RU" b="1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779167" y="6093876"/>
                <a:ext cx="1008857" cy="21544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t" anchorCtr="0">
                <a:spAutoFit/>
              </a:bodyPr>
              <a:lstStyle/>
              <a:p>
                <a:r>
                  <a:rPr lang="ru-RU" sz="1400" b="1" dirty="0">
                    <a:solidFill>
                      <a:schemeClr val="bg1"/>
                    </a:solidFill>
                    <a:latin typeface="Arial Narrow" pitchFamily="34" charset="0"/>
                  </a:rPr>
                  <a:t>С</a:t>
                </a:r>
                <a:r>
                  <a:rPr lang="ru-RU" sz="14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ветодиоды</a:t>
                </a:r>
                <a:endParaRPr lang="ru-RU" sz="1400" b="1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901218" y="4941748"/>
                <a:ext cx="526353" cy="21544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t" anchorCtr="0">
                <a:spAutoFit/>
              </a:bodyPr>
              <a:lstStyle/>
              <a:p>
                <a:r>
                  <a:rPr lang="ru-RU" sz="14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3000 ч</a:t>
                </a:r>
                <a:endParaRPr lang="ru-RU" sz="1400" b="1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052126" y="5631006"/>
                <a:ext cx="608106" cy="21544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t" anchorCtr="0">
                <a:spAutoFit/>
              </a:bodyPr>
              <a:lstStyle/>
              <a:p>
                <a:r>
                  <a:rPr lang="ru-RU" sz="1400" b="1" dirty="0">
                    <a:solidFill>
                      <a:schemeClr val="bg1"/>
                    </a:solidFill>
                    <a:latin typeface="Arial Narrow" pitchFamily="34" charset="0"/>
                  </a:rPr>
                  <a:t>32000 ч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436096" y="5877852"/>
                <a:ext cx="608106" cy="21544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t" anchorCtr="0">
                <a:spAutoFit/>
              </a:bodyPr>
              <a:lstStyle/>
              <a:p>
                <a:r>
                  <a:rPr lang="ru-RU" sz="1400" b="1" dirty="0">
                    <a:solidFill>
                      <a:schemeClr val="bg1"/>
                    </a:solidFill>
                    <a:latin typeface="Arial Narrow" pitchFamily="34" charset="0"/>
                  </a:rPr>
                  <a:t>15000 ч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554548" y="6093876"/>
                <a:ext cx="689860" cy="21544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t" anchorCtr="0">
                <a:spAutoFit/>
              </a:bodyPr>
              <a:lstStyle/>
              <a:p>
                <a:r>
                  <a:rPr lang="ru-RU" sz="1400" b="1" dirty="0">
                    <a:solidFill>
                      <a:schemeClr val="bg1"/>
                    </a:solidFill>
                    <a:latin typeface="Arial Narrow" pitchFamily="34" charset="0"/>
                  </a:rPr>
                  <a:t>100000 ч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580112" y="5167565"/>
                <a:ext cx="608106" cy="21544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t" anchorCtr="1">
                <a:spAutoFit/>
              </a:bodyPr>
              <a:lstStyle/>
              <a:p>
                <a:r>
                  <a:rPr lang="ru-RU" sz="1400" b="1" dirty="0">
                    <a:solidFill>
                      <a:schemeClr val="bg1"/>
                    </a:solidFill>
                    <a:latin typeface="Arial Narrow" pitchFamily="34" charset="0"/>
                  </a:rPr>
                  <a:t>20000 ч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260038" y="5404618"/>
                <a:ext cx="608106" cy="21544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t" anchorCtr="0">
                <a:spAutoFit/>
              </a:bodyPr>
              <a:lstStyle/>
              <a:p>
                <a:r>
                  <a:rPr lang="ru-RU" sz="14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12000 ч</a:t>
                </a:r>
                <a:endParaRPr lang="ru-RU" sz="1400" b="1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837735" y="4725144"/>
                <a:ext cx="526353" cy="21544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t" anchorCtr="0">
                <a:spAutoFit/>
              </a:bodyPr>
              <a:lstStyle/>
              <a:p>
                <a:r>
                  <a:rPr lang="ru-RU" sz="1400" b="1" dirty="0">
                    <a:solidFill>
                      <a:schemeClr val="bg1"/>
                    </a:solidFill>
                    <a:latin typeface="Arial Narrow" pitchFamily="34" charset="0"/>
                  </a:rPr>
                  <a:t>1</a:t>
                </a:r>
                <a:r>
                  <a:rPr lang="ru-RU" sz="14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000 ч</a:t>
                </a:r>
                <a:endParaRPr lang="ru-RU" sz="1400" b="1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p:grpSp>
      </p:grpSp>
      <p:sp>
        <p:nvSpPr>
          <p:cNvPr id="14" name="Скругленный прямоугольник 13"/>
          <p:cNvSpPr/>
          <p:nvPr/>
        </p:nvSpPr>
        <p:spPr>
          <a:xfrm>
            <a:off x="4211960" y="5897820"/>
            <a:ext cx="3883423" cy="8585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>
              <a:lnSpc>
                <a:spcPts val="1200"/>
              </a:lnSpc>
            </a:pPr>
            <a:r>
              <a:rPr lang="ru-RU" sz="1400" b="1" dirty="0">
                <a:solidFill>
                  <a:srgbClr val="333333"/>
                </a:solidFill>
                <a:latin typeface="Arial Narrow" pitchFamily="34" charset="0"/>
              </a:rPr>
              <a:t>Срок службы: Ламп накаливания (ЛН). Галогенных ламп накаливания (ГЛН). Люминесцентных ламп (ЛЛ). Компактных люминесцентных ламп (КЛЛ). Натриевых  ламп   высокого давления (НЛВД). </a:t>
            </a:r>
            <a:r>
              <a:rPr lang="ru-RU" sz="1400" b="1" dirty="0" err="1">
                <a:solidFill>
                  <a:srgbClr val="333333"/>
                </a:solidFill>
                <a:latin typeface="Arial Narrow" pitchFamily="34" charset="0"/>
              </a:rPr>
              <a:t>Металло</a:t>
            </a:r>
            <a:r>
              <a:rPr lang="ru-RU" sz="1400" b="1" dirty="0">
                <a:solidFill>
                  <a:srgbClr val="333333"/>
                </a:solidFill>
                <a:latin typeface="Arial Narrow" pitchFamily="34" charset="0"/>
              </a:rPr>
              <a:t> - галогеновых ламп (МГЛ). Светодиодов</a:t>
            </a:r>
            <a:endParaRPr lang="ru-RU" sz="1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9" name="Прямоугольник 18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black"/>
                </a:solidFill>
              </a:endParaRPr>
            </a:p>
          </p:txBody>
        </p:sp>
        <p:pic>
          <p:nvPicPr>
            <p:cNvPr id="20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6" name="Прямоуг. 3"/>
          <p:cNvSpPr>
            <a:spLocks noChangeArrowheads="1"/>
          </p:cNvSpPr>
          <p:nvPr/>
        </p:nvSpPr>
        <p:spPr bwMode="auto">
          <a:xfrm flipV="1">
            <a:off x="3779912" y="1576425"/>
            <a:ext cx="816443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9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ru-RU" sz="6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7504" y="3647326"/>
            <a:ext cx="8496944" cy="2589986"/>
          </a:xfrm>
          <a:prstGeom prst="roundRect">
            <a:avLst>
              <a:gd name="adj" fmla="val 578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indent="457200">
              <a:lnSpc>
                <a:spcPts val="1800"/>
              </a:lnSpc>
            </a:pP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 </a:t>
            </a:r>
            <a:r>
              <a:rPr lang="ru-RU" b="1" dirty="0">
                <a:solidFill>
                  <a:srgbClr val="150A07"/>
                </a:solidFill>
                <a:latin typeface="Arial Narrow" pitchFamily="34" charset="0"/>
              </a:rPr>
              <a:t>Светильники </a:t>
            </a:r>
            <a:r>
              <a:rPr lang="ru-RU" dirty="0">
                <a:solidFill>
                  <a:srgbClr val="150A07"/>
                </a:solidFill>
                <a:latin typeface="Arial Narrow" pitchFamily="34" charset="0"/>
              </a:rPr>
              <a:t>— это ОП, световой поток в которых от источников света распределяется внутри больших телесных углов. Как правило, светильники освещают объекты, находящиеся от них на достаточно близких расстояниях, соизмеримых с размерами самих светильников. Светильники могут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освещать поверхности и предметы как внутри, так и снаружи помещений.</a:t>
            </a:r>
          </a:p>
          <a:p>
            <a:pPr indent="457200">
              <a:lnSpc>
                <a:spcPts val="1800"/>
              </a:lnSpc>
            </a:pP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Прожекторы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– это ОП, сосредотачивающие поток света от источников света в достаточно малых телесных углах и освещающие объекты, находящиеся от ОП на расстояниях, значительно превышающих размеры самих ОП. Прожекторы, как правило, освещают объекты снаружи помещений.</a:t>
            </a:r>
          </a:p>
          <a:p>
            <a:pPr indent="457200">
              <a:lnSpc>
                <a:spcPts val="1800"/>
              </a:lnSpc>
            </a:pP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Проекторы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— это ОП, концентрирующие световой поток источника света на определенной четко ограниченной площади или в определенном объеме. Всем известный вид проектора - это кинопроектор. </a:t>
            </a:r>
            <a:endParaRPr lang="ru-RU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7504" y="6276596"/>
            <a:ext cx="8496944" cy="5367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indent="457200" algn="just">
              <a:lnSpc>
                <a:spcPts val="1800"/>
              </a:lnSpc>
            </a:pPr>
            <a:r>
              <a:rPr lang="ru-RU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 основному назначению: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. 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Производственные;  2.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Общественные; 3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. Световые приборы жилых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зданий;  4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. Световые приборы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улиц;  5.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Киносъемочные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.</a:t>
            </a:r>
            <a:endParaRPr lang="ru-RU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07504" y="620688"/>
            <a:ext cx="8496944" cy="1440160"/>
          </a:xfrm>
          <a:prstGeom prst="roundRect">
            <a:avLst>
              <a:gd name="adj" fmla="val 986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indent="457200">
              <a:lnSpc>
                <a:spcPts val="1800"/>
              </a:lnSpc>
            </a:pPr>
            <a:r>
              <a:rPr lang="ru-RU" sz="20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Осветительным </a:t>
            </a: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прибором 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(ОП) называется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устройство, содержащее источник света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(лампу), светотехническую (осветительную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) арматуру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и</a:t>
            </a:r>
            <a:r>
              <a:rPr lang="ru-RU" dirty="0" smtClean="0">
                <a:solidFill>
                  <a:srgbClr val="2E2E2E"/>
                </a:solidFill>
                <a:latin typeface="Verdana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перераспределяющее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световой поток источников света в пространстве требуемым образом.</a:t>
            </a:r>
          </a:p>
          <a:p>
            <a:pPr indent="457200">
              <a:lnSpc>
                <a:spcPts val="1800"/>
              </a:lnSpc>
            </a:pP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Классификация </a:t>
            </a:r>
            <a:r>
              <a:rPr lang="ru-RU" sz="20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осветительных </a:t>
            </a: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приборов осуществляется по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главным</a:t>
            </a: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и дополнительным признакам. </a:t>
            </a:r>
            <a:r>
              <a:rPr lang="ru-RU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Главные признаки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– основная светотехническая функция, характер распределения света, условия эксплуатации,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основное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назначения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.</a:t>
            </a:r>
            <a:endParaRPr lang="ru-RU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7504" y="2863210"/>
            <a:ext cx="8496944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indent="457200">
              <a:lnSpc>
                <a:spcPts val="1800"/>
              </a:lnSpc>
            </a:pPr>
            <a:r>
              <a:rPr lang="ru-RU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 характеру </a:t>
            </a:r>
            <a:r>
              <a:rPr lang="ru-RU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распределения светового  потока ОП </a:t>
            </a:r>
            <a:r>
              <a:rPr lang="ru-RU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условно можно разделить на три группы: </a:t>
            </a:r>
            <a:r>
              <a:rPr lang="ru-RU" b="1" dirty="0" smtClean="0">
                <a:solidFill>
                  <a:srgbClr val="000000"/>
                </a:solidFill>
                <a:latin typeface="Arial Narrow" pitchFamily="34" charset="0"/>
              </a:rPr>
              <a:t>светильники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, </a:t>
            </a:r>
            <a:r>
              <a:rPr lang="ru-RU" b="1" dirty="0" smtClean="0">
                <a:solidFill>
                  <a:srgbClr val="000000"/>
                </a:solidFill>
                <a:latin typeface="Arial Narrow" pitchFamily="34" charset="0"/>
              </a:rPr>
              <a:t>прожекторы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, и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 проекторы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.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ru-RU" b="1" dirty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По условиям </a:t>
            </a:r>
            <a:r>
              <a:rPr lang="ru-RU" b="1" dirty="0" smtClean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эксплуатации: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. 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Для помещений;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 2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. Для открытых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пространств;  3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. Для экстремальных средств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.</a:t>
            </a:r>
            <a:endParaRPr lang="ru-RU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07504" y="2108581"/>
            <a:ext cx="8496944" cy="7168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0" bIns="36000" rtlCol="0" anchor="ctr"/>
          <a:lstStyle/>
          <a:p>
            <a:pPr indent="457200">
              <a:lnSpc>
                <a:spcPts val="1800"/>
              </a:lnSpc>
            </a:pPr>
            <a:r>
              <a:rPr lang="ru-RU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 основной светотехнической функции </a:t>
            </a:r>
            <a:r>
              <a:rPr lang="ru-RU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осветительные  </a:t>
            </a:r>
            <a:r>
              <a:rPr lang="ru-RU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приборы </a:t>
            </a:r>
            <a:r>
              <a:rPr lang="ru-RU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делятся </a:t>
            </a:r>
            <a:r>
              <a:rPr lang="ru-RU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на:</a:t>
            </a:r>
          </a:p>
          <a:p>
            <a:pPr indent="457200">
              <a:lnSpc>
                <a:spcPts val="1800"/>
              </a:lnSpc>
            </a:pP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.</a:t>
            </a: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 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Приборы для освещения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– осветительные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приборы;</a:t>
            </a:r>
          </a:p>
          <a:p>
            <a:pPr indent="457200">
              <a:lnSpc>
                <a:spcPts val="1800"/>
              </a:lnSpc>
            </a:pP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2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. 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Приборы для световой сигнализации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– светосигнальные приборы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 </a:t>
            </a:r>
            <a:endParaRPr lang="ru-RU" sz="1600" dirty="0">
              <a:solidFill>
                <a:prstClr val="black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699792" y="23986"/>
            <a:ext cx="3675273" cy="541823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2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5.0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ОСВЕТИТЕЛЬНЫЕ ПРИБОРЫ И ИХ ХАРАКТЕРИСТИКИ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407298"/>
      </p:ext>
    </p:extLst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9" name="Прямоугольник 18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20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699792" y="23986"/>
            <a:ext cx="3675273" cy="541823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2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5.0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ОСВЕТИТЕЛЬНЫЕ ПРИБОРЫ И ИХ ХАРАКТЕРИСТИКИ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5880" y="625282"/>
            <a:ext cx="8538567" cy="16515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0" rtlCol="0" anchor="ctr"/>
          <a:lstStyle/>
          <a:p>
            <a:pPr lvl="0" indent="457200" algn="just">
              <a:lnSpc>
                <a:spcPts val="2000"/>
              </a:lnSpc>
            </a:pPr>
            <a:r>
              <a:rPr lang="ru-RU" dirty="0" smtClean="0"/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Характеристики светильников: </a:t>
            </a:r>
          </a:p>
          <a:p>
            <a:pPr lvl="0" indent="457200" algn="just">
              <a:lnSpc>
                <a:spcPts val="2000"/>
              </a:lnSpc>
            </a:pP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1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- </a:t>
            </a:r>
            <a:r>
              <a:rPr lang="ru-RU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 </a:t>
            </a:r>
            <a:r>
              <a:rPr lang="ru-RU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распределению светового потока в пространстве; </a:t>
            </a:r>
          </a:p>
          <a:p>
            <a:pPr lvl="0" indent="457200" algn="just">
              <a:lnSpc>
                <a:spcPts val="2000"/>
              </a:lnSpc>
            </a:pPr>
            <a:r>
              <a:rPr lang="ru-RU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2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- </a:t>
            </a:r>
            <a:r>
              <a:rPr lang="ru-RU" b="1" dirty="0" smtClean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Times New Roman" pitchFamily="18" charset="0"/>
              </a:rPr>
              <a:t>п</a:t>
            </a:r>
            <a:r>
              <a:rPr lang="ru-RU" b="1" dirty="0" smtClean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 типовым кривым </a:t>
            </a:r>
            <a:r>
              <a:rPr lang="ru-RU" b="1" dirty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силы света; </a:t>
            </a:r>
          </a:p>
          <a:p>
            <a:pPr lvl="0" indent="457200" algn="just">
              <a:lnSpc>
                <a:spcPts val="2000"/>
              </a:lnSpc>
            </a:pP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3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</a:t>
            </a:r>
            <a:r>
              <a:rPr lang="ru-RU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по защитному углу</a:t>
            </a:r>
            <a:r>
              <a:rPr lang="en-US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светильника (от ослепления); </a:t>
            </a:r>
          </a:p>
          <a:p>
            <a:pPr lvl="0" indent="457200" algn="just">
              <a:lnSpc>
                <a:spcPts val="2000"/>
              </a:lnSpc>
            </a:pP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4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- </a:t>
            </a: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КПД светильника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, как отношение фактического светового потока светильника 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к                 световому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потоку помещенной в него лампы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</a:t>
            </a:r>
            <a:endParaRPr lang="ru-RU" dirty="0"/>
          </a:p>
        </p:txBody>
      </p:sp>
      <p:pic>
        <p:nvPicPr>
          <p:cNvPr id="16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0" y="5536654"/>
            <a:ext cx="19145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Рисунок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518745"/>
            <a:ext cx="18097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Рисунок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202510"/>
            <a:ext cx="19335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Прямоугольник 21"/>
          <p:cNvSpPr/>
          <p:nvPr/>
        </p:nvSpPr>
        <p:spPr>
          <a:xfrm>
            <a:off x="420485" y="6228020"/>
            <a:ext cx="968782" cy="318924"/>
          </a:xfrm>
          <a:prstGeom prst="rect">
            <a:avLst/>
          </a:prstGeom>
        </p:spPr>
        <p:txBody>
          <a:bodyPr wrap="none" lIns="36000" tIns="36000" rIns="36000" bIns="36000" anchor="t" anchorCtr="1">
            <a:spAutoFit/>
          </a:bodyPr>
          <a:lstStyle/>
          <a:p>
            <a:r>
              <a:rPr lang="ru-RU" sz="1600" b="1" dirty="0">
                <a:solidFill>
                  <a:prstClr val="black"/>
                </a:solidFill>
                <a:latin typeface="Arial Narrow" pitchFamily="34" charset="0"/>
              </a:rPr>
              <a:t>РКУ-06-250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261117" y="6228020"/>
            <a:ext cx="968782" cy="318924"/>
          </a:xfrm>
          <a:prstGeom prst="rect">
            <a:avLst/>
          </a:prstGeom>
        </p:spPr>
        <p:txBody>
          <a:bodyPr wrap="none" lIns="36000" tIns="36000" rIns="36000" bIns="36000" anchor="t" anchorCtr="1">
            <a:spAutoFit/>
          </a:bodyPr>
          <a:lstStyle/>
          <a:p>
            <a:r>
              <a:rPr lang="ru-RU" sz="1600" b="1" dirty="0">
                <a:solidFill>
                  <a:prstClr val="black"/>
                </a:solidFill>
                <a:latin typeface="Arial Narrow" pitchFamily="34" charset="0"/>
              </a:rPr>
              <a:t>РКУ-28-250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2190314" y="6504904"/>
            <a:ext cx="4325902" cy="380480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  <a:latin typeface="ArialMT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</a:rPr>
              <a:t>Светильники уличные под лампу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ДРЛ.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7452320" y="6228020"/>
            <a:ext cx="1224136" cy="318924"/>
          </a:xfrm>
          <a:prstGeom prst="rect">
            <a:avLst/>
          </a:prstGeom>
        </p:spPr>
        <p:txBody>
          <a:bodyPr wrap="square" lIns="36000" tIns="36000" rIns="36000" bIns="36000" anchor="t" anchorCtr="1">
            <a:spAutoFit/>
          </a:bodyPr>
          <a:lstStyle/>
          <a:p>
            <a:r>
              <a:rPr lang="ru-RU" sz="1600" b="1" dirty="0">
                <a:solidFill>
                  <a:prstClr val="black"/>
                </a:solidFill>
                <a:latin typeface="Arial Narrow" pitchFamily="34" charset="0"/>
              </a:rPr>
              <a:t>РКУ-01В-250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83982" y="4653136"/>
            <a:ext cx="8538566" cy="504056"/>
          </a:xfrm>
          <a:prstGeom prst="roundRect">
            <a:avLst>
              <a:gd name="adj" fmla="val 10564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algn="ctr">
              <a:lnSpc>
                <a:spcPts val="1800"/>
              </a:lnSpc>
            </a:pPr>
            <a:r>
              <a:rPr lang="ru-RU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  </a:t>
            </a:r>
            <a:r>
              <a:rPr lang="ru-RU" sz="16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ПО ИСПОЛНЕНИЮ СВЕТИЛЬНИКИ ДЕЛЯТ: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/>
            </a:r>
            <a:br>
              <a:rPr lang="ru-RU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</a:br>
            <a:r>
              <a:rPr lang="ru-RU" b="1" dirty="0" smtClean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1) Открытые</a:t>
            </a:r>
            <a:r>
              <a:rPr lang="ru-RU" b="1" dirty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; </a:t>
            </a:r>
            <a:r>
              <a:rPr lang="ru-RU" b="1" dirty="0" smtClean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2) </a:t>
            </a:r>
            <a:r>
              <a:rPr lang="ru-RU" b="1" dirty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З</a:t>
            </a:r>
            <a:r>
              <a:rPr lang="ru-RU" b="1" dirty="0" smtClean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ащищённые</a:t>
            </a:r>
            <a:r>
              <a:rPr lang="ru-RU" b="1" dirty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; </a:t>
            </a:r>
            <a:r>
              <a:rPr lang="ru-RU" b="1" dirty="0" smtClean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3) </a:t>
            </a:r>
            <a:r>
              <a:rPr lang="ru-RU" b="1" dirty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Б</a:t>
            </a:r>
            <a:r>
              <a:rPr lang="ru-RU" b="1" dirty="0" smtClean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рызгозащищённые</a:t>
            </a:r>
            <a:r>
              <a:rPr lang="ru-RU" b="1" dirty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; </a:t>
            </a:r>
            <a:r>
              <a:rPr lang="ru-RU" b="1" dirty="0" smtClean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4) </a:t>
            </a:r>
            <a:r>
              <a:rPr lang="ru-RU" b="1" dirty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В</a:t>
            </a:r>
            <a:r>
              <a:rPr lang="ru-RU" b="1" dirty="0" smtClean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зрывозащищённые </a:t>
            </a:r>
            <a:r>
              <a:rPr lang="ru-RU" b="1" dirty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и др.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5881" y="2348880"/>
            <a:ext cx="8538566" cy="1340853"/>
          </a:xfrm>
          <a:prstGeom prst="roundRect">
            <a:avLst>
              <a:gd name="adj" fmla="val 10564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>
              <a:lnSpc>
                <a:spcPts val="1800"/>
              </a:lnSpc>
            </a:pPr>
            <a:r>
              <a:rPr lang="ru-RU" dirty="0" smtClean="0">
                <a:latin typeface="Arial Narrow" pitchFamily="34" charset="0"/>
              </a:rPr>
              <a:t> 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В зависимости </a:t>
            </a:r>
            <a:r>
              <a:rPr lang="ru-RU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от доли распределения светового потока, 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приходящегося на нижнюю полусферу, </a:t>
            </a:r>
            <a:r>
              <a:rPr lang="ru-RU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осветительные приборы делят на 5 классов :</a:t>
            </a:r>
          </a:p>
          <a:p>
            <a:pPr lvl="0">
              <a:lnSpc>
                <a:spcPts val="1800"/>
              </a:lnSpc>
            </a:pPr>
            <a:r>
              <a:rPr lang="ru-RU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1</a:t>
            </a:r>
            <a:r>
              <a:rPr lang="ru-RU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) Прямого </a:t>
            </a:r>
            <a:r>
              <a:rPr lang="ru-RU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света </a:t>
            </a:r>
            <a:r>
              <a:rPr lang="ru-RU" spc="-30" dirty="0" smtClean="0">
                <a:solidFill>
                  <a:srgbClr val="000000"/>
                </a:solidFill>
                <a:latin typeface="Arial Narrow" pitchFamily="34" charset="0"/>
              </a:rPr>
              <a:t>(если эта доля более 80%) (</a:t>
            </a:r>
            <a:r>
              <a:rPr lang="ru-RU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П</a:t>
            </a:r>
            <a:r>
              <a:rPr lang="ru-RU" spc="-30" dirty="0" smtClean="0">
                <a:solidFill>
                  <a:srgbClr val="000000"/>
                </a:solidFill>
                <a:latin typeface="Arial Narrow" pitchFamily="34" charset="0"/>
              </a:rPr>
              <a:t>)</a:t>
            </a:r>
            <a:r>
              <a:rPr lang="ru-RU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;  </a:t>
            </a:r>
            <a:r>
              <a:rPr lang="ru-RU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2) Преимущественно  прямого    </a:t>
            </a:r>
            <a:r>
              <a:rPr lang="ru-RU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света </a:t>
            </a:r>
            <a:r>
              <a:rPr lang="ru-RU" spc="-30" dirty="0">
                <a:solidFill>
                  <a:srgbClr val="000000"/>
                </a:solidFill>
                <a:latin typeface="Arial Narrow" pitchFamily="34" charset="0"/>
              </a:rPr>
              <a:t>(60 – 80</a:t>
            </a:r>
            <a:r>
              <a:rPr lang="ru-RU" spc="-30" dirty="0" smtClean="0">
                <a:solidFill>
                  <a:srgbClr val="000000"/>
                </a:solidFill>
                <a:latin typeface="Arial Narrow" pitchFamily="34" charset="0"/>
              </a:rPr>
              <a:t>%) (</a:t>
            </a:r>
            <a:r>
              <a:rPr lang="ru-RU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Н</a:t>
            </a:r>
            <a:r>
              <a:rPr lang="ru-RU" spc="-30" dirty="0" smtClean="0">
                <a:solidFill>
                  <a:srgbClr val="000000"/>
                </a:solidFill>
                <a:latin typeface="Arial Narrow" pitchFamily="34" charset="0"/>
              </a:rPr>
              <a:t>)</a:t>
            </a:r>
            <a:r>
              <a:rPr lang="ru-RU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;  </a:t>
            </a:r>
            <a:r>
              <a:rPr lang="ru-RU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3) Рассеянного </a:t>
            </a:r>
            <a:r>
              <a:rPr lang="ru-RU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света </a:t>
            </a:r>
            <a:r>
              <a:rPr lang="ru-RU" spc="-30" dirty="0" smtClean="0">
                <a:solidFill>
                  <a:srgbClr val="000000"/>
                </a:solidFill>
                <a:latin typeface="Arial Narrow" pitchFamily="34" charset="0"/>
              </a:rPr>
              <a:t>(40 </a:t>
            </a:r>
            <a:r>
              <a:rPr lang="ru-RU" spc="-30" dirty="0">
                <a:solidFill>
                  <a:srgbClr val="000000"/>
                </a:solidFill>
                <a:latin typeface="Arial Narrow" pitchFamily="34" charset="0"/>
              </a:rPr>
              <a:t>– </a:t>
            </a:r>
            <a:r>
              <a:rPr lang="ru-RU" spc="-30" dirty="0" smtClean="0">
                <a:solidFill>
                  <a:srgbClr val="000000"/>
                </a:solidFill>
                <a:latin typeface="Arial Narrow" pitchFamily="34" charset="0"/>
              </a:rPr>
              <a:t>60%) (</a:t>
            </a:r>
            <a:r>
              <a:rPr lang="ru-RU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Р</a:t>
            </a:r>
            <a:r>
              <a:rPr lang="ru-RU" spc="-30" dirty="0" smtClean="0">
                <a:solidFill>
                  <a:srgbClr val="000000"/>
                </a:solidFill>
                <a:latin typeface="Arial Narrow" pitchFamily="34" charset="0"/>
              </a:rPr>
              <a:t>)</a:t>
            </a:r>
            <a:r>
              <a:rPr lang="ru-RU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; 4</a:t>
            </a:r>
            <a:r>
              <a:rPr lang="ru-RU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) Преимущественно  </a:t>
            </a:r>
            <a:r>
              <a:rPr lang="ru-RU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отраженного света</a:t>
            </a:r>
            <a:r>
              <a:rPr lang="ru-RU" spc="-30" dirty="0">
                <a:solidFill>
                  <a:srgbClr val="000000"/>
                </a:solidFill>
                <a:latin typeface="Arial Narrow" pitchFamily="34" charset="0"/>
              </a:rPr>
              <a:t> (20 – 40</a:t>
            </a:r>
            <a:r>
              <a:rPr lang="ru-RU" spc="-30" dirty="0" smtClean="0">
                <a:solidFill>
                  <a:srgbClr val="000000"/>
                </a:solidFill>
                <a:latin typeface="Arial Narrow" pitchFamily="34" charset="0"/>
              </a:rPr>
              <a:t>%) (</a:t>
            </a:r>
            <a:r>
              <a:rPr lang="ru-RU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В</a:t>
            </a:r>
            <a:r>
              <a:rPr lang="ru-RU" spc="-30" dirty="0" smtClean="0">
                <a:solidFill>
                  <a:srgbClr val="000000"/>
                </a:solidFill>
                <a:latin typeface="Arial Narrow" pitchFamily="34" charset="0"/>
              </a:rPr>
              <a:t>)</a:t>
            </a:r>
            <a:r>
              <a:rPr lang="ru-RU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;  </a:t>
            </a:r>
            <a:r>
              <a:rPr lang="ru-RU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5) Отраженного </a:t>
            </a:r>
            <a:r>
              <a:rPr lang="ru-RU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света </a:t>
            </a:r>
            <a:r>
              <a:rPr lang="ru-RU" spc="-30" dirty="0" smtClean="0">
                <a:solidFill>
                  <a:srgbClr val="000000"/>
                </a:solidFill>
                <a:latin typeface="Arial Narrow" pitchFamily="34" charset="0"/>
              </a:rPr>
              <a:t>(менее 20%) (</a:t>
            </a:r>
            <a:r>
              <a:rPr lang="ru-RU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О</a:t>
            </a:r>
            <a:r>
              <a:rPr lang="ru-RU" spc="-30" dirty="0" smtClean="0">
                <a:solidFill>
                  <a:srgbClr val="000000"/>
                </a:solidFill>
                <a:latin typeface="Arial Narrow" pitchFamily="34" charset="0"/>
              </a:rPr>
              <a:t>)</a:t>
            </a:r>
            <a:r>
              <a:rPr lang="ru-RU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.</a:t>
            </a:r>
            <a:endParaRPr lang="ru-RU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grpSp>
        <p:nvGrpSpPr>
          <p:cNvPr id="40989" name="Группа 40988"/>
          <p:cNvGrpSpPr/>
          <p:nvPr/>
        </p:nvGrpSpPr>
        <p:grpSpPr>
          <a:xfrm>
            <a:off x="2987824" y="3750767"/>
            <a:ext cx="2402363" cy="902369"/>
            <a:chOff x="3465781" y="3750767"/>
            <a:chExt cx="2402363" cy="902369"/>
          </a:xfrm>
        </p:grpSpPr>
        <p:grpSp>
          <p:nvGrpSpPr>
            <p:cNvPr id="40987" name="Группа 40986"/>
            <p:cNvGrpSpPr/>
            <p:nvPr/>
          </p:nvGrpSpPr>
          <p:grpSpPr>
            <a:xfrm>
              <a:off x="3465781" y="3750767"/>
              <a:ext cx="2402363" cy="617552"/>
              <a:chOff x="2915816" y="3750767"/>
              <a:chExt cx="2402363" cy="617552"/>
            </a:xfrm>
          </p:grpSpPr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3261117" y="3811014"/>
                <a:ext cx="0" cy="18461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Трапеция 87"/>
              <p:cNvSpPr/>
              <p:nvPr/>
            </p:nvSpPr>
            <p:spPr>
              <a:xfrm>
                <a:off x="3080380" y="3933056"/>
                <a:ext cx="354300" cy="196921"/>
              </a:xfrm>
              <a:prstGeom prst="trapezoid">
                <a:avLst>
                  <a:gd name="adj" fmla="val 66353"/>
                </a:avLst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40986" name="Группа 40985"/>
              <p:cNvGrpSpPr/>
              <p:nvPr/>
            </p:nvGrpSpPr>
            <p:grpSpPr>
              <a:xfrm>
                <a:off x="2915816" y="3750767"/>
                <a:ext cx="2402363" cy="617552"/>
                <a:chOff x="2915816" y="3750767"/>
                <a:chExt cx="2402363" cy="617552"/>
              </a:xfrm>
            </p:grpSpPr>
            <p:grpSp>
              <p:nvGrpSpPr>
                <p:cNvPr id="87" name="Группа 86"/>
                <p:cNvGrpSpPr/>
                <p:nvPr/>
              </p:nvGrpSpPr>
              <p:grpSpPr>
                <a:xfrm>
                  <a:off x="2915816" y="3750767"/>
                  <a:ext cx="2402363" cy="617552"/>
                  <a:chOff x="2915816" y="3750767"/>
                  <a:chExt cx="2402363" cy="617552"/>
                </a:xfrm>
              </p:grpSpPr>
              <p:grpSp>
                <p:nvGrpSpPr>
                  <p:cNvPr id="86" name="Группа 85"/>
                  <p:cNvGrpSpPr/>
                  <p:nvPr/>
                </p:nvGrpSpPr>
                <p:grpSpPr>
                  <a:xfrm>
                    <a:off x="3587784" y="3816737"/>
                    <a:ext cx="713384" cy="499816"/>
                    <a:chOff x="5750345" y="3373373"/>
                    <a:chExt cx="2350040" cy="1423775"/>
                  </a:xfrm>
                </p:grpSpPr>
                <p:cxnSp>
                  <p:nvCxnSpPr>
                    <p:cNvPr id="12" name="Прямая соединительная линия 11"/>
                    <p:cNvCxnSpPr/>
                    <p:nvPr/>
                  </p:nvCxnSpPr>
                  <p:spPr>
                    <a:xfrm>
                      <a:off x="6916964" y="4052871"/>
                      <a:ext cx="8404" cy="744277"/>
                    </a:xfrm>
                    <a:prstGeom prst="line">
                      <a:avLst/>
                    </a:prstGeom>
                    <a:ln w="15875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Прямая соединительная линия 30"/>
                    <p:cNvCxnSpPr/>
                    <p:nvPr/>
                  </p:nvCxnSpPr>
                  <p:spPr>
                    <a:xfrm flipH="1">
                      <a:off x="5750345" y="4052910"/>
                      <a:ext cx="235004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Прямая соединительная линия 33"/>
                    <p:cNvCxnSpPr/>
                    <p:nvPr/>
                  </p:nvCxnSpPr>
                  <p:spPr>
                    <a:xfrm flipH="1" flipV="1">
                      <a:off x="6094498" y="3535545"/>
                      <a:ext cx="1661733" cy="1034730"/>
                    </a:xfrm>
                    <a:prstGeom prst="line">
                      <a:avLst/>
                    </a:prstGeom>
                    <a:ln w="15875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Прямая соединительная линия 35"/>
                    <p:cNvCxnSpPr/>
                    <p:nvPr/>
                  </p:nvCxnSpPr>
                  <p:spPr>
                    <a:xfrm flipH="1">
                      <a:off x="6094508" y="3512736"/>
                      <a:ext cx="1603731" cy="1070116"/>
                    </a:xfrm>
                    <a:prstGeom prst="line">
                      <a:avLst/>
                    </a:prstGeom>
                    <a:ln w="15875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Прямая соединительная линия 43"/>
                    <p:cNvCxnSpPr/>
                    <p:nvPr/>
                  </p:nvCxnSpPr>
                  <p:spPr>
                    <a:xfrm>
                      <a:off x="6520367" y="3373373"/>
                      <a:ext cx="786304" cy="1364980"/>
                    </a:xfrm>
                    <a:prstGeom prst="line">
                      <a:avLst/>
                    </a:prstGeom>
                    <a:ln w="15875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Прямая соединительная линия 46"/>
                    <p:cNvCxnSpPr/>
                    <p:nvPr/>
                  </p:nvCxnSpPr>
                  <p:spPr>
                    <a:xfrm flipH="1">
                      <a:off x="6485656" y="3373373"/>
                      <a:ext cx="821014" cy="1364980"/>
                    </a:xfrm>
                    <a:prstGeom prst="line">
                      <a:avLst/>
                    </a:prstGeom>
                    <a:ln w="15875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Прямая соединительная линия 54"/>
                    <p:cNvCxnSpPr/>
                    <p:nvPr/>
                  </p:nvCxnSpPr>
                  <p:spPr>
                    <a:xfrm flipH="1">
                      <a:off x="5872907" y="3722961"/>
                      <a:ext cx="2098190" cy="633707"/>
                    </a:xfrm>
                    <a:prstGeom prst="line">
                      <a:avLst/>
                    </a:prstGeom>
                    <a:ln w="15875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Прямая соединительная линия 57"/>
                    <p:cNvCxnSpPr/>
                    <p:nvPr/>
                  </p:nvCxnSpPr>
                  <p:spPr>
                    <a:xfrm flipH="1" flipV="1">
                      <a:off x="5872907" y="3796524"/>
                      <a:ext cx="2153118" cy="514887"/>
                    </a:xfrm>
                    <a:prstGeom prst="line">
                      <a:avLst/>
                    </a:prstGeom>
                    <a:ln w="158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3" name="Группа 82"/>
                  <p:cNvGrpSpPr/>
                  <p:nvPr/>
                </p:nvGrpSpPr>
                <p:grpSpPr>
                  <a:xfrm>
                    <a:off x="2915816" y="3750767"/>
                    <a:ext cx="2402363" cy="617552"/>
                    <a:chOff x="2915816" y="3750767"/>
                    <a:chExt cx="2402363" cy="617552"/>
                  </a:xfrm>
                </p:grpSpPr>
                <p:cxnSp>
                  <p:nvCxnSpPr>
                    <p:cNvPr id="28" name="Прямая соединительная линия 27"/>
                    <p:cNvCxnSpPr/>
                    <p:nvPr/>
                  </p:nvCxnSpPr>
                  <p:spPr>
                    <a:xfrm>
                      <a:off x="3944476" y="3819862"/>
                      <a:ext cx="0" cy="184611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977" name="Группа 40976"/>
                    <p:cNvGrpSpPr/>
                    <p:nvPr/>
                  </p:nvGrpSpPr>
                  <p:grpSpPr>
                    <a:xfrm>
                      <a:off x="2915816" y="3750767"/>
                      <a:ext cx="2402363" cy="617552"/>
                      <a:chOff x="2819495" y="3750767"/>
                      <a:chExt cx="2402363" cy="617552"/>
                    </a:xfrm>
                  </p:grpSpPr>
                  <p:sp>
                    <p:nvSpPr>
                      <p:cNvPr id="27" name="Прямоугольник 26"/>
                      <p:cNvSpPr/>
                      <p:nvPr/>
                    </p:nvSpPr>
                    <p:spPr>
                      <a:xfrm>
                        <a:off x="2819495" y="3750767"/>
                        <a:ext cx="2328569" cy="60247"/>
                      </a:xfrm>
                      <a:prstGeom prst="rect">
                        <a:avLst/>
                      </a:prstGeom>
                      <a:pattFill prst="weave">
                        <a:fgClr>
                          <a:schemeClr val="tx1"/>
                        </a:fgClr>
                        <a:bgClr>
                          <a:sysClr val="window" lastClr="FFFFFF"/>
                        </a:bgClr>
                      </a:patt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lIns="0" tIns="0" rIns="0" bIns="0"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" name="Хорда 5"/>
                      <p:cNvSpPr/>
                      <p:nvPr/>
                    </p:nvSpPr>
                    <p:spPr>
                      <a:xfrm rot="16200000">
                        <a:off x="4617435" y="3815605"/>
                        <a:ext cx="269169" cy="360041"/>
                      </a:xfrm>
                      <a:prstGeom prst="chord">
                        <a:avLst>
                          <a:gd name="adj1" fmla="val 5596506"/>
                          <a:gd name="adj2" fmla="val 16200000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  <p:cxnSp>
                    <p:nvCxnSpPr>
                      <p:cNvPr id="29" name="Прямая соединительная линия 28"/>
                      <p:cNvCxnSpPr/>
                      <p:nvPr/>
                    </p:nvCxnSpPr>
                    <p:spPr>
                      <a:xfrm>
                        <a:off x="4757112" y="3799314"/>
                        <a:ext cx="0" cy="184611"/>
                      </a:xfrm>
                      <a:prstGeom prst="line">
                        <a:avLst/>
                      </a:prstGeom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9" name="Группа 48"/>
                      <p:cNvGrpSpPr/>
                      <p:nvPr/>
                    </p:nvGrpSpPr>
                    <p:grpSpPr>
                      <a:xfrm>
                        <a:off x="4808662" y="3807876"/>
                        <a:ext cx="287320" cy="548367"/>
                        <a:chOff x="5036962" y="3821987"/>
                        <a:chExt cx="287320" cy="548367"/>
                      </a:xfrm>
                    </p:grpSpPr>
                    <p:cxnSp>
                      <p:nvCxnSpPr>
                        <p:cNvPr id="50" name="Прямая соединительная линия 49"/>
                        <p:cNvCxnSpPr/>
                        <p:nvPr/>
                      </p:nvCxnSpPr>
                      <p:spPr>
                        <a:xfrm flipH="1">
                          <a:off x="5036962" y="3821987"/>
                          <a:ext cx="69295" cy="188771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Прямая соединительная линия 50"/>
                        <p:cNvCxnSpPr/>
                        <p:nvPr/>
                      </p:nvCxnSpPr>
                      <p:spPr>
                        <a:xfrm>
                          <a:off x="5128517" y="3823699"/>
                          <a:ext cx="195765" cy="546655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Группа 62"/>
                      <p:cNvGrpSpPr/>
                      <p:nvPr/>
                    </p:nvGrpSpPr>
                    <p:grpSpPr>
                      <a:xfrm>
                        <a:off x="4868596" y="3809588"/>
                        <a:ext cx="287320" cy="548367"/>
                        <a:chOff x="5036962" y="3821987"/>
                        <a:chExt cx="287320" cy="548367"/>
                      </a:xfrm>
                    </p:grpSpPr>
                    <p:cxnSp>
                      <p:nvCxnSpPr>
                        <p:cNvPr id="64" name="Прямая соединительная линия 63"/>
                        <p:cNvCxnSpPr/>
                        <p:nvPr/>
                      </p:nvCxnSpPr>
                      <p:spPr>
                        <a:xfrm flipH="1">
                          <a:off x="5036962" y="3821987"/>
                          <a:ext cx="69295" cy="188771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5" name="Прямая соединительная линия 64"/>
                        <p:cNvCxnSpPr/>
                        <p:nvPr/>
                      </p:nvCxnSpPr>
                      <p:spPr>
                        <a:xfrm>
                          <a:off x="5128517" y="3823699"/>
                          <a:ext cx="195765" cy="546655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6" name="Группа 65"/>
                      <p:cNvGrpSpPr/>
                      <p:nvPr/>
                    </p:nvGrpSpPr>
                    <p:grpSpPr>
                      <a:xfrm>
                        <a:off x="4934538" y="3819862"/>
                        <a:ext cx="287320" cy="548367"/>
                        <a:chOff x="5036962" y="3821987"/>
                        <a:chExt cx="287320" cy="548367"/>
                      </a:xfrm>
                    </p:grpSpPr>
                    <p:cxnSp>
                      <p:nvCxnSpPr>
                        <p:cNvPr id="67" name="Прямая соединительная линия 66"/>
                        <p:cNvCxnSpPr/>
                        <p:nvPr/>
                      </p:nvCxnSpPr>
                      <p:spPr>
                        <a:xfrm flipH="1">
                          <a:off x="5036962" y="3821987"/>
                          <a:ext cx="69295" cy="188771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8" name="Прямая соединительная линия 67"/>
                        <p:cNvCxnSpPr/>
                        <p:nvPr/>
                      </p:nvCxnSpPr>
                      <p:spPr>
                        <a:xfrm>
                          <a:off x="5128517" y="3823699"/>
                          <a:ext cx="195765" cy="546655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9" name="Группа 68"/>
                      <p:cNvGrpSpPr/>
                      <p:nvPr/>
                    </p:nvGrpSpPr>
                    <p:grpSpPr>
                      <a:xfrm flipH="1">
                        <a:off x="4427984" y="3819952"/>
                        <a:ext cx="288744" cy="548367"/>
                        <a:chOff x="5036962" y="3821987"/>
                        <a:chExt cx="287320" cy="548367"/>
                      </a:xfrm>
                    </p:grpSpPr>
                    <p:cxnSp>
                      <p:nvCxnSpPr>
                        <p:cNvPr id="70" name="Прямая соединительная линия 69"/>
                        <p:cNvCxnSpPr/>
                        <p:nvPr/>
                      </p:nvCxnSpPr>
                      <p:spPr>
                        <a:xfrm flipH="1">
                          <a:off x="5036962" y="3821987"/>
                          <a:ext cx="69295" cy="188771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" name="Прямая соединительная линия 70"/>
                        <p:cNvCxnSpPr/>
                        <p:nvPr/>
                      </p:nvCxnSpPr>
                      <p:spPr>
                        <a:xfrm>
                          <a:off x="5128517" y="3823699"/>
                          <a:ext cx="195765" cy="546655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2" name="Группа 71"/>
                      <p:cNvGrpSpPr/>
                      <p:nvPr/>
                    </p:nvGrpSpPr>
                    <p:grpSpPr>
                      <a:xfrm flipH="1">
                        <a:off x="4366340" y="3819952"/>
                        <a:ext cx="288744" cy="548367"/>
                        <a:chOff x="5036962" y="3821987"/>
                        <a:chExt cx="287320" cy="548367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5036962" y="3821987"/>
                          <a:ext cx="69295" cy="188771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" name="Прямая соединительная линия 73"/>
                        <p:cNvCxnSpPr/>
                        <p:nvPr/>
                      </p:nvCxnSpPr>
                      <p:spPr>
                        <a:xfrm>
                          <a:off x="5128517" y="3823699"/>
                          <a:ext cx="195765" cy="546655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5" name="Группа 74"/>
                      <p:cNvGrpSpPr/>
                      <p:nvPr/>
                    </p:nvGrpSpPr>
                    <p:grpSpPr>
                      <a:xfrm flipH="1">
                        <a:off x="4303804" y="3816737"/>
                        <a:ext cx="288744" cy="548367"/>
                        <a:chOff x="5036962" y="3821987"/>
                        <a:chExt cx="287320" cy="548367"/>
                      </a:xfrm>
                    </p:grpSpPr>
                    <p:cxnSp>
                      <p:nvCxnSpPr>
                        <p:cNvPr id="76" name="Прямая соединительная линия 75"/>
                        <p:cNvCxnSpPr/>
                        <p:nvPr/>
                      </p:nvCxnSpPr>
                      <p:spPr>
                        <a:xfrm flipH="1">
                          <a:off x="5036962" y="3821987"/>
                          <a:ext cx="69295" cy="188771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Прямая соединительная линия 76"/>
                        <p:cNvCxnSpPr/>
                        <p:nvPr/>
                      </p:nvCxnSpPr>
                      <p:spPr>
                        <a:xfrm>
                          <a:off x="5128517" y="3823699"/>
                          <a:ext cx="195765" cy="546655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" name="Овал 4"/>
                    <p:cNvSpPr/>
                    <p:nvPr/>
                  </p:nvSpPr>
                  <p:spPr>
                    <a:xfrm>
                      <a:off x="3775886" y="3936285"/>
                      <a:ext cx="328062" cy="197013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FFFF00">
                            <a:shade val="30000"/>
                            <a:satMod val="115000"/>
                          </a:srgbClr>
                        </a:gs>
                        <a:gs pos="50000">
                          <a:srgbClr val="FFFF00">
                            <a:shade val="67500"/>
                            <a:satMod val="115000"/>
                          </a:srgbClr>
                        </a:gs>
                        <a:gs pos="100000">
                          <a:srgbClr val="FFFF0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</p:grpSp>
            <p:grpSp>
              <p:nvGrpSpPr>
                <p:cNvPr id="40985" name="Группа 40984"/>
                <p:cNvGrpSpPr/>
                <p:nvPr/>
              </p:nvGrpSpPr>
              <p:grpSpPr>
                <a:xfrm>
                  <a:off x="2958957" y="4126558"/>
                  <a:ext cx="618553" cy="241761"/>
                  <a:chOff x="4975990" y="3451188"/>
                  <a:chExt cx="3556450" cy="1287606"/>
                </a:xfrm>
              </p:grpSpPr>
              <p:cxnSp>
                <p:nvCxnSpPr>
                  <p:cNvPr id="91" name="Прямая соединительная линия 90"/>
                  <p:cNvCxnSpPr/>
                  <p:nvPr/>
                </p:nvCxnSpPr>
                <p:spPr>
                  <a:xfrm>
                    <a:off x="6748176" y="3451188"/>
                    <a:ext cx="0" cy="1287606"/>
                  </a:xfrm>
                  <a:prstGeom prst="line">
                    <a:avLst/>
                  </a:prstGeom>
                  <a:ln w="15875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Прямая соединительная линия 92"/>
                  <p:cNvCxnSpPr/>
                  <p:nvPr/>
                </p:nvCxnSpPr>
                <p:spPr>
                  <a:xfrm>
                    <a:off x="6876346" y="3451188"/>
                    <a:ext cx="216024" cy="1287606"/>
                  </a:xfrm>
                  <a:prstGeom prst="line">
                    <a:avLst/>
                  </a:prstGeom>
                  <a:ln w="15875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Прямая соединительная линия 94"/>
                  <p:cNvCxnSpPr/>
                  <p:nvPr/>
                </p:nvCxnSpPr>
                <p:spPr>
                  <a:xfrm>
                    <a:off x="7071822" y="3451188"/>
                    <a:ext cx="360040" cy="1287606"/>
                  </a:xfrm>
                  <a:prstGeom prst="line">
                    <a:avLst/>
                  </a:prstGeom>
                  <a:ln w="15875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61" name="Прямая соединительная линия 40960"/>
                  <p:cNvCxnSpPr/>
                  <p:nvPr/>
                </p:nvCxnSpPr>
                <p:spPr>
                  <a:xfrm>
                    <a:off x="7241568" y="3451188"/>
                    <a:ext cx="540060" cy="1287606"/>
                  </a:xfrm>
                  <a:prstGeom prst="line">
                    <a:avLst/>
                  </a:prstGeom>
                  <a:ln w="15875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63" name="Прямая соединительная линия 40962"/>
                  <p:cNvCxnSpPr/>
                  <p:nvPr/>
                </p:nvCxnSpPr>
                <p:spPr>
                  <a:xfrm>
                    <a:off x="7431862" y="3451188"/>
                    <a:ext cx="720080" cy="1287606"/>
                  </a:xfrm>
                  <a:prstGeom prst="line">
                    <a:avLst/>
                  </a:prstGeom>
                  <a:ln w="15875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68" name="Прямая соединительная линия 40967"/>
                  <p:cNvCxnSpPr/>
                  <p:nvPr/>
                </p:nvCxnSpPr>
                <p:spPr>
                  <a:xfrm>
                    <a:off x="7596336" y="3451188"/>
                    <a:ext cx="936104" cy="1287606"/>
                  </a:xfrm>
                  <a:prstGeom prst="line">
                    <a:avLst/>
                  </a:prstGeom>
                  <a:ln w="15875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0984" name="Группа 40983"/>
                  <p:cNvGrpSpPr/>
                  <p:nvPr/>
                </p:nvGrpSpPr>
                <p:grpSpPr>
                  <a:xfrm>
                    <a:off x="4975990" y="3451188"/>
                    <a:ext cx="1643057" cy="1287606"/>
                    <a:chOff x="4975990" y="3451188"/>
                    <a:chExt cx="1643057" cy="1287606"/>
                  </a:xfrm>
                </p:grpSpPr>
                <p:cxnSp>
                  <p:nvCxnSpPr>
                    <p:cNvPr id="40972" name="Прямая соединительная линия 40971"/>
                    <p:cNvCxnSpPr/>
                    <p:nvPr/>
                  </p:nvCxnSpPr>
                  <p:spPr>
                    <a:xfrm flipH="1">
                      <a:off x="6421348" y="3451188"/>
                      <a:ext cx="197699" cy="1285199"/>
                    </a:xfrm>
                    <a:prstGeom prst="line">
                      <a:avLst/>
                    </a:prstGeom>
                    <a:ln w="15875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976" name="Прямая соединительная линия 40975"/>
                    <p:cNvCxnSpPr/>
                    <p:nvPr/>
                  </p:nvCxnSpPr>
                  <p:spPr>
                    <a:xfrm flipH="1">
                      <a:off x="6065932" y="3451188"/>
                      <a:ext cx="409188" cy="1285199"/>
                    </a:xfrm>
                    <a:prstGeom prst="line">
                      <a:avLst/>
                    </a:prstGeom>
                    <a:ln w="15875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979" name="Прямая соединительная линия 40978"/>
                    <p:cNvCxnSpPr/>
                    <p:nvPr/>
                  </p:nvCxnSpPr>
                  <p:spPr>
                    <a:xfrm flipH="1">
                      <a:off x="5703670" y="3451188"/>
                      <a:ext cx="578929" cy="1287606"/>
                    </a:xfrm>
                    <a:prstGeom prst="line">
                      <a:avLst/>
                    </a:prstGeom>
                    <a:ln w="15875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981" name="Прямая соединительная линия 40980"/>
                    <p:cNvCxnSpPr/>
                    <p:nvPr/>
                  </p:nvCxnSpPr>
                  <p:spPr>
                    <a:xfrm flipH="1">
                      <a:off x="5256535" y="3451188"/>
                      <a:ext cx="837997" cy="1287606"/>
                    </a:xfrm>
                    <a:prstGeom prst="line">
                      <a:avLst/>
                    </a:prstGeom>
                    <a:ln w="15875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983" name="Прямая соединительная линия 40982"/>
                    <p:cNvCxnSpPr/>
                    <p:nvPr/>
                  </p:nvCxnSpPr>
                  <p:spPr>
                    <a:xfrm flipH="1">
                      <a:off x="4975990" y="3451188"/>
                      <a:ext cx="871606" cy="1287606"/>
                    </a:xfrm>
                    <a:prstGeom prst="line">
                      <a:avLst/>
                    </a:prstGeom>
                    <a:ln w="15875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sp>
          <p:nvSpPr>
            <p:cNvPr id="40988" name="Прямоугольник 40987"/>
            <p:cNvSpPr/>
            <p:nvPr/>
          </p:nvSpPr>
          <p:spPr>
            <a:xfrm>
              <a:off x="3685828" y="4303434"/>
              <a:ext cx="293918" cy="349702"/>
            </a:xfrm>
            <a:prstGeom prst="rect">
              <a:avLst/>
            </a:prstGeom>
          </p:spPr>
          <p:txBody>
            <a:bodyPr wrap="none" lIns="36000" tIns="36000" rIns="36000" bIns="36000">
              <a:spAutoFit/>
            </a:bodyPr>
            <a:lstStyle/>
            <a:p>
              <a:r>
                <a:rPr lang="ru-RU" b="1" dirty="0">
                  <a:ln w="1905"/>
                  <a:solidFill>
                    <a:srgbClr val="C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Cambria Math" pitchFamily="18" charset="0"/>
                  <a:cs typeface="Arial" pitchFamily="34" charset="0"/>
                </a:rPr>
                <a:t>1) </a:t>
              </a:r>
              <a:endParaRPr lang="ru-RU" dirty="0"/>
            </a:p>
          </p:txBody>
        </p:sp>
        <p:sp>
          <p:nvSpPr>
            <p:cNvPr id="125" name="Прямоугольник 124"/>
            <p:cNvSpPr/>
            <p:nvPr/>
          </p:nvSpPr>
          <p:spPr>
            <a:xfrm>
              <a:off x="4401550" y="4303434"/>
              <a:ext cx="293918" cy="349702"/>
            </a:xfrm>
            <a:prstGeom prst="rect">
              <a:avLst/>
            </a:prstGeom>
          </p:spPr>
          <p:txBody>
            <a:bodyPr wrap="none" lIns="36000" tIns="36000" rIns="36000" bIns="36000">
              <a:spAutoFit/>
            </a:bodyPr>
            <a:lstStyle/>
            <a:p>
              <a:r>
                <a:rPr lang="ru-RU" b="1" dirty="0" smtClean="0">
                  <a:ln w="1905"/>
                  <a:solidFill>
                    <a:srgbClr val="C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Cambria Math" pitchFamily="18" charset="0"/>
                  <a:cs typeface="Arial" pitchFamily="34" charset="0"/>
                </a:rPr>
                <a:t>3) </a:t>
              </a:r>
              <a:endParaRPr lang="ru-RU" dirty="0"/>
            </a:p>
          </p:txBody>
        </p:sp>
        <p:sp>
          <p:nvSpPr>
            <p:cNvPr id="126" name="Прямоугольник 125"/>
            <p:cNvSpPr/>
            <p:nvPr/>
          </p:nvSpPr>
          <p:spPr>
            <a:xfrm>
              <a:off x="5292080" y="4293096"/>
              <a:ext cx="293918" cy="349702"/>
            </a:xfrm>
            <a:prstGeom prst="rect">
              <a:avLst/>
            </a:prstGeom>
          </p:spPr>
          <p:txBody>
            <a:bodyPr wrap="none" lIns="36000" tIns="36000" rIns="36000" bIns="36000">
              <a:spAutoFit/>
            </a:bodyPr>
            <a:lstStyle/>
            <a:p>
              <a:r>
                <a:rPr lang="ru-RU" b="1" dirty="0" smtClean="0">
                  <a:ln w="1905"/>
                  <a:solidFill>
                    <a:srgbClr val="C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Cambria Math" pitchFamily="18" charset="0"/>
                  <a:cs typeface="Arial" pitchFamily="34" charset="0"/>
                </a:rPr>
                <a:t>5) </a:t>
              </a:r>
              <a:endParaRPr lang="ru-RU" dirty="0"/>
            </a:p>
          </p:txBody>
        </p:sp>
      </p:grp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788428" y="6330304"/>
            <a:ext cx="4888028" cy="48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Рис.5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.3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lang="ru-RU" sz="1600" b="1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ЗАЩИТНЫЙ УГОЛ СВЕТИЛЬНИКА: </a:t>
            </a:r>
            <a:r>
              <a:rPr lang="ru-RU" sz="16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а)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</a:t>
            </a:r>
            <a:r>
              <a:rPr lang="ru-RU" sz="1600" b="1" dirty="0" smtClean="0">
                <a:latin typeface="Arial Narrow" pitchFamily="34" charset="0"/>
                <a:cs typeface="Times New Roman" pitchFamily="18" charset="0"/>
              </a:rPr>
              <a:t>с лампой накаливания</a:t>
            </a:r>
            <a:r>
              <a:rPr kumimoji="0" lang="ru-RU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kumimoji="0" lang="ru-RU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б)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</a:t>
            </a:r>
            <a:r>
              <a:rPr lang="ru-RU" sz="1600" b="1" dirty="0" smtClean="0">
                <a:latin typeface="Arial Narrow" pitchFamily="34" charset="0"/>
                <a:cs typeface="Times New Roman" pitchFamily="18" charset="0"/>
              </a:rPr>
              <a:t>с люминесцентными лампами.</a:t>
            </a:r>
          </a:p>
        </p:txBody>
      </p:sp>
      <p:grpSp>
        <p:nvGrpSpPr>
          <p:cNvPr id="62" name="Группа 6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64" name="Прямоугольник 6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6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2699792" y="23986"/>
            <a:ext cx="3675273" cy="541823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2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5.0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ОСВЕТИТЕЛЬНЫЕ ПРИБОРЫ И ИХ ХАРАКТЕРИСТИКИ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102" name="Группа 101"/>
          <p:cNvGrpSpPr/>
          <p:nvPr/>
        </p:nvGrpSpPr>
        <p:grpSpPr>
          <a:xfrm>
            <a:off x="5934056" y="5120524"/>
            <a:ext cx="2742400" cy="1044780"/>
            <a:chOff x="5866118" y="4653136"/>
            <a:chExt cx="2742400" cy="1044780"/>
          </a:xfrm>
        </p:grpSpPr>
        <p:sp>
          <p:nvSpPr>
            <p:cNvPr id="98" name="TextBox 97"/>
            <p:cNvSpPr txBox="1"/>
            <p:nvPr/>
          </p:nvSpPr>
          <p:spPr>
            <a:xfrm>
              <a:off x="6426809" y="4653136"/>
              <a:ext cx="285752" cy="38048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ru-RU" sz="2000" b="1" dirty="0" smtClean="0">
                  <a:latin typeface="Arial Narrow" pitchFamily="34" charset="0"/>
                  <a:cs typeface="Arial" pitchFamily="34" charset="0"/>
                </a:rPr>
                <a:t>б)</a:t>
              </a:r>
              <a:endParaRPr lang="ru-RU" sz="2000" b="1" dirty="0">
                <a:latin typeface="Arial Narrow" pitchFamily="34" charset="0"/>
                <a:cs typeface="Arial" pitchFamily="34" charset="0"/>
              </a:endParaRPr>
            </a:p>
          </p:txBody>
        </p:sp>
        <p:grpSp>
          <p:nvGrpSpPr>
            <p:cNvPr id="101" name="Группа 100"/>
            <p:cNvGrpSpPr/>
            <p:nvPr/>
          </p:nvGrpSpPr>
          <p:grpSpPr>
            <a:xfrm>
              <a:off x="5866118" y="4653136"/>
              <a:ext cx="2742400" cy="1044780"/>
              <a:chOff x="5805834" y="4869160"/>
              <a:chExt cx="2742400" cy="1044780"/>
            </a:xfrm>
          </p:grpSpPr>
          <p:grpSp>
            <p:nvGrpSpPr>
              <p:cNvPr id="25" name="Группа 24"/>
              <p:cNvGrpSpPr/>
              <p:nvPr/>
            </p:nvGrpSpPr>
            <p:grpSpPr>
              <a:xfrm>
                <a:off x="5951876" y="4972780"/>
                <a:ext cx="2595536" cy="832484"/>
                <a:chOff x="5796136" y="4972780"/>
                <a:chExt cx="2595536" cy="832484"/>
              </a:xfrm>
            </p:grpSpPr>
            <p:sp>
              <p:nvSpPr>
                <p:cNvPr id="59" name="Трапеция 58"/>
                <p:cNvSpPr/>
                <p:nvPr/>
              </p:nvSpPr>
              <p:spPr>
                <a:xfrm>
                  <a:off x="6506438" y="4972780"/>
                  <a:ext cx="1569306" cy="616460"/>
                </a:xfrm>
                <a:prstGeom prst="trapezoid">
                  <a:avLst>
                    <a:gd name="adj" fmla="val 29428"/>
                  </a:avLst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17" name="Группа 16"/>
                <p:cNvGrpSpPr/>
                <p:nvPr/>
              </p:nvGrpSpPr>
              <p:grpSpPr>
                <a:xfrm>
                  <a:off x="6785173" y="5001816"/>
                  <a:ext cx="335853" cy="360040"/>
                  <a:chOff x="3300046" y="4437112"/>
                  <a:chExt cx="335853" cy="360040"/>
                </a:xfrm>
              </p:grpSpPr>
              <p:sp>
                <p:nvSpPr>
                  <p:cNvPr id="5" name="Овал 4"/>
                  <p:cNvSpPr/>
                  <p:nvPr/>
                </p:nvSpPr>
                <p:spPr>
                  <a:xfrm>
                    <a:off x="3394082" y="4546519"/>
                    <a:ext cx="158082" cy="15603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C000">
                          <a:shade val="30000"/>
                          <a:satMod val="115000"/>
                        </a:srgbClr>
                      </a:gs>
                      <a:gs pos="50000">
                        <a:srgbClr val="FFC000">
                          <a:shade val="67500"/>
                          <a:satMod val="115000"/>
                        </a:srgbClr>
                      </a:gs>
                      <a:gs pos="100000">
                        <a:srgbClr val="FFC0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7" name="Прямая соединительная линия 6"/>
                  <p:cNvCxnSpPr/>
                  <p:nvPr/>
                </p:nvCxnSpPr>
                <p:spPr>
                  <a:xfrm>
                    <a:off x="3472670" y="4437112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Прямая соединительная линия 8"/>
                  <p:cNvCxnSpPr/>
                  <p:nvPr/>
                </p:nvCxnSpPr>
                <p:spPr>
                  <a:xfrm flipH="1" flipV="1">
                    <a:off x="3300046" y="4620756"/>
                    <a:ext cx="335853" cy="564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Группа 71"/>
                <p:cNvGrpSpPr/>
                <p:nvPr/>
              </p:nvGrpSpPr>
              <p:grpSpPr>
                <a:xfrm>
                  <a:off x="7515022" y="4988551"/>
                  <a:ext cx="876650" cy="360040"/>
                  <a:chOff x="3394082" y="4437112"/>
                  <a:chExt cx="876650" cy="360040"/>
                </a:xfrm>
              </p:grpSpPr>
              <p:sp>
                <p:nvSpPr>
                  <p:cNvPr id="76" name="Овал 75"/>
                  <p:cNvSpPr/>
                  <p:nvPr/>
                </p:nvSpPr>
                <p:spPr>
                  <a:xfrm>
                    <a:off x="3394082" y="4546519"/>
                    <a:ext cx="158082" cy="15603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C000">
                          <a:shade val="30000"/>
                          <a:satMod val="115000"/>
                        </a:srgbClr>
                      </a:gs>
                      <a:gs pos="50000">
                        <a:srgbClr val="FFC000">
                          <a:shade val="67500"/>
                          <a:satMod val="115000"/>
                        </a:srgbClr>
                      </a:gs>
                      <a:gs pos="100000">
                        <a:srgbClr val="FFC0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77" name="Прямая соединительная линия 76"/>
                  <p:cNvCxnSpPr/>
                  <p:nvPr/>
                </p:nvCxnSpPr>
                <p:spPr>
                  <a:xfrm>
                    <a:off x="3472670" y="4437112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Прямая соединительная линия 80"/>
                  <p:cNvCxnSpPr>
                    <a:endCxn id="76" idx="6"/>
                  </p:cNvCxnSpPr>
                  <p:nvPr/>
                </p:nvCxnSpPr>
                <p:spPr>
                  <a:xfrm flipH="1">
                    <a:off x="3552164" y="4617132"/>
                    <a:ext cx="718568" cy="740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" name="Прямая соединительная линия 18"/>
                <p:cNvCxnSpPr>
                  <a:stCxn id="76" idx="5"/>
                </p:cNvCxnSpPr>
                <p:nvPr/>
              </p:nvCxnSpPr>
              <p:spPr>
                <a:xfrm flipH="1">
                  <a:off x="5868144" y="5231139"/>
                  <a:ext cx="1781809" cy="5741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Прямая соединительная линия 21"/>
                <p:cNvCxnSpPr/>
                <p:nvPr/>
              </p:nvCxnSpPr>
              <p:spPr>
                <a:xfrm flipH="1">
                  <a:off x="5796136" y="5589240"/>
                  <a:ext cx="259553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Прямая соединительная линия 35"/>
              <p:cNvCxnSpPr/>
              <p:nvPr/>
            </p:nvCxnSpPr>
            <p:spPr>
              <a:xfrm>
                <a:off x="8477041" y="5175973"/>
                <a:ext cx="0" cy="41326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единительная линия 38"/>
              <p:cNvCxnSpPr/>
              <p:nvPr/>
            </p:nvCxnSpPr>
            <p:spPr>
              <a:xfrm>
                <a:off x="7446831" y="4869160"/>
                <a:ext cx="9109" cy="104478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>
                <a:off x="6660232" y="5589240"/>
                <a:ext cx="4337" cy="3247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Прямая соединительная линия 87"/>
              <p:cNvCxnSpPr/>
              <p:nvPr/>
            </p:nvCxnSpPr>
            <p:spPr>
              <a:xfrm flipH="1">
                <a:off x="6660232" y="5868806"/>
                <a:ext cx="7911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8136977" y="5276452"/>
                <a:ext cx="411257" cy="224989"/>
              </a:xfrm>
              <a:prstGeom prst="rect">
                <a:avLst/>
              </a:prstGeom>
              <a:noFill/>
            </p:spPr>
            <p:txBody>
              <a:bodyPr vert="vert270" wrap="none" lIns="36000" tIns="36000" rIns="36000" bIns="36000" rtlCol="0">
                <a:spAutoFit/>
              </a:bodyPr>
              <a:lstStyle/>
              <a:p>
                <a:r>
                  <a:rPr lang="en-US" sz="22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rPr>
                  <a:t>h</a:t>
                </a:r>
                <a:endParaRPr lang="ru-RU" sz="2200" b="1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ea typeface="Cambria Math"/>
                  <a:cs typeface="Arial" pitchFamily="34" charset="0"/>
                </a:endParaRPr>
              </a:p>
            </p:txBody>
          </p:sp>
          <p:sp>
            <p:nvSpPr>
              <p:cNvPr id="105" name="Прямоугольник 104"/>
              <p:cNvSpPr/>
              <p:nvPr/>
            </p:nvSpPr>
            <p:spPr>
              <a:xfrm>
                <a:off x="5805834" y="5517232"/>
                <a:ext cx="231401" cy="359073"/>
              </a:xfrm>
              <a:prstGeom prst="rect">
                <a:avLst/>
              </a:prstGeom>
            </p:spPr>
            <p:txBody>
              <a:bodyPr wrap="none" lIns="36000" tIns="0" rIns="36000" bIns="0" anchor="ctr" anchorCtr="1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en-US" sz="22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rPr>
                  <a:t>α</a:t>
                </a:r>
                <a:endParaRPr lang="ru-RU" sz="2200" dirty="0"/>
              </a:p>
            </p:txBody>
          </p:sp>
          <p:sp>
            <p:nvSpPr>
              <p:cNvPr id="107" name="Прямоугольник 106"/>
              <p:cNvSpPr/>
              <p:nvPr/>
            </p:nvSpPr>
            <p:spPr>
              <a:xfrm>
                <a:off x="6896134" y="5572308"/>
                <a:ext cx="226591" cy="341632"/>
              </a:xfrm>
              <a:prstGeom prst="rect">
                <a:avLst/>
              </a:prstGeom>
            </p:spPr>
            <p:txBody>
              <a:bodyPr wrap="none" lIns="36000" tIns="0" rIns="36000" bIns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en-US" sz="22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rPr>
                  <a:t>d</a:t>
                </a:r>
                <a:endParaRPr lang="ru-RU" sz="2200" dirty="0"/>
              </a:p>
            </p:txBody>
          </p:sp>
          <p:sp>
            <p:nvSpPr>
              <p:cNvPr id="110" name="Дуга 109"/>
              <p:cNvSpPr/>
              <p:nvPr/>
            </p:nvSpPr>
            <p:spPr>
              <a:xfrm rot="13368640">
                <a:off x="6050986" y="5571371"/>
                <a:ext cx="304388" cy="233586"/>
              </a:xfrm>
              <a:prstGeom prst="arc">
                <a:avLst/>
              </a:prstGeom>
              <a:ln w="2222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40994" name="Группа 40993"/>
          <p:cNvGrpSpPr/>
          <p:nvPr/>
        </p:nvGrpSpPr>
        <p:grpSpPr>
          <a:xfrm>
            <a:off x="3839183" y="4829086"/>
            <a:ext cx="2172977" cy="1336218"/>
            <a:chOff x="2543039" y="4577722"/>
            <a:chExt cx="2172977" cy="1336218"/>
          </a:xfrm>
        </p:grpSpPr>
        <p:sp>
          <p:nvSpPr>
            <p:cNvPr id="97" name="TextBox 96"/>
            <p:cNvSpPr txBox="1"/>
            <p:nvPr/>
          </p:nvSpPr>
          <p:spPr>
            <a:xfrm>
              <a:off x="2939060" y="4651267"/>
              <a:ext cx="260255" cy="38048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ru-RU" sz="2000" b="1" dirty="0" smtClean="0">
                  <a:latin typeface="Arial Narrow" pitchFamily="34" charset="0"/>
                  <a:cs typeface="Arial" pitchFamily="34" charset="0"/>
                </a:rPr>
                <a:t>а)</a:t>
              </a:r>
              <a:endParaRPr lang="ru-RU" sz="2000" b="1" dirty="0">
                <a:latin typeface="Arial Narrow" pitchFamily="34" charset="0"/>
                <a:cs typeface="Arial" pitchFamily="34" charset="0"/>
              </a:endParaRPr>
            </a:p>
          </p:txBody>
        </p:sp>
        <p:grpSp>
          <p:nvGrpSpPr>
            <p:cNvPr id="40993" name="Группа 40992"/>
            <p:cNvGrpSpPr/>
            <p:nvPr/>
          </p:nvGrpSpPr>
          <p:grpSpPr>
            <a:xfrm>
              <a:off x="2543039" y="4577722"/>
              <a:ext cx="2172977" cy="1336218"/>
              <a:chOff x="2639508" y="4577722"/>
              <a:chExt cx="2172977" cy="1336218"/>
            </a:xfrm>
          </p:grpSpPr>
          <p:sp>
            <p:nvSpPr>
              <p:cNvPr id="106" name="Прямоугольник 105"/>
              <p:cNvSpPr/>
              <p:nvPr/>
            </p:nvSpPr>
            <p:spPr>
              <a:xfrm>
                <a:off x="2639508" y="5512337"/>
                <a:ext cx="231401" cy="359073"/>
              </a:xfrm>
              <a:prstGeom prst="rect">
                <a:avLst/>
              </a:prstGeom>
            </p:spPr>
            <p:txBody>
              <a:bodyPr wrap="none" lIns="36000" tIns="0" rIns="36000" bIns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en-US" sz="22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rPr>
                  <a:t>α</a:t>
                </a:r>
                <a:endParaRPr lang="ru-RU" sz="2200" dirty="0"/>
              </a:p>
            </p:txBody>
          </p:sp>
          <p:sp>
            <p:nvSpPr>
              <p:cNvPr id="109" name="Дуга 108"/>
              <p:cNvSpPr/>
              <p:nvPr/>
            </p:nvSpPr>
            <p:spPr>
              <a:xfrm rot="13173041">
                <a:off x="2883335" y="5571712"/>
                <a:ext cx="304388" cy="233586"/>
              </a:xfrm>
              <a:prstGeom prst="arc">
                <a:avLst/>
              </a:prstGeom>
              <a:ln w="2222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40974" name="Группа 40973"/>
              <p:cNvGrpSpPr/>
              <p:nvPr/>
            </p:nvGrpSpPr>
            <p:grpSpPr>
              <a:xfrm>
                <a:off x="3194859" y="4577722"/>
                <a:ext cx="1617626" cy="1336218"/>
                <a:chOff x="3199904" y="4577722"/>
                <a:chExt cx="1617626" cy="1336218"/>
              </a:xfrm>
            </p:grpSpPr>
            <p:sp>
              <p:nvSpPr>
                <p:cNvPr id="104" name="TextBox 103"/>
                <p:cNvSpPr txBox="1"/>
                <p:nvPr/>
              </p:nvSpPr>
              <p:spPr>
                <a:xfrm>
                  <a:off x="4406273" y="5219038"/>
                  <a:ext cx="411257" cy="224989"/>
                </a:xfrm>
                <a:prstGeom prst="rect">
                  <a:avLst/>
                </a:prstGeom>
                <a:noFill/>
              </p:spPr>
              <p:txBody>
                <a:bodyPr vert="vert270" wrap="none" lIns="36000" tIns="36000" rIns="36000" bIns="36000" rtlCol="0">
                  <a:spAutoFit/>
                </a:bodyPr>
                <a:lstStyle/>
                <a:p>
                  <a:r>
                    <a:rPr lang="en-US" sz="2200" b="1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ea typeface="Cambria Math"/>
                      <a:cs typeface="Arial" pitchFamily="34" charset="0"/>
                    </a:rPr>
                    <a:t>h</a:t>
                  </a:r>
                  <a:endParaRPr lang="ru-RU" sz="22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endParaRPr>
                </a:p>
              </p:txBody>
            </p:sp>
            <p:sp>
              <p:nvSpPr>
                <p:cNvPr id="108" name="Прямоугольник 107"/>
                <p:cNvSpPr/>
                <p:nvPr/>
              </p:nvSpPr>
              <p:spPr>
                <a:xfrm>
                  <a:off x="3370037" y="5572308"/>
                  <a:ext cx="226591" cy="341632"/>
                </a:xfrm>
                <a:prstGeom prst="rect">
                  <a:avLst/>
                </a:prstGeom>
              </p:spPr>
              <p:txBody>
                <a:bodyPr wrap="none" lIns="36000" tIns="0" rIns="36000" bIns="0">
                  <a:spAutoFit/>
                </a:bodyPr>
                <a:lstStyle/>
                <a:p>
                  <a:pPr>
                    <a:lnSpc>
                      <a:spcPts val="2800"/>
                    </a:lnSpc>
                  </a:pPr>
                  <a:r>
                    <a:rPr lang="en-US" sz="2200" b="1" dirty="0" smtClean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ea typeface="Cambria Math"/>
                      <a:cs typeface="Arial" pitchFamily="34" charset="0"/>
                    </a:rPr>
                    <a:t>d</a:t>
                  </a:r>
                  <a:endParaRPr lang="ru-RU" sz="2200" dirty="0"/>
                </a:p>
              </p:txBody>
            </p:sp>
            <p:grpSp>
              <p:nvGrpSpPr>
                <p:cNvPr id="115" name="Группа 114"/>
                <p:cNvGrpSpPr/>
                <p:nvPr/>
              </p:nvGrpSpPr>
              <p:grpSpPr>
                <a:xfrm>
                  <a:off x="3203848" y="4661120"/>
                  <a:ext cx="1303413" cy="928120"/>
                  <a:chOff x="3203848" y="4661120"/>
                  <a:chExt cx="1303413" cy="928120"/>
                </a:xfrm>
              </p:grpSpPr>
              <p:sp>
                <p:nvSpPr>
                  <p:cNvPr id="4" name="Трапеция 3"/>
                  <p:cNvSpPr/>
                  <p:nvPr/>
                </p:nvSpPr>
                <p:spPr>
                  <a:xfrm>
                    <a:off x="3203848" y="4661120"/>
                    <a:ext cx="1303413" cy="928120"/>
                  </a:xfrm>
                  <a:prstGeom prst="trapezoid">
                    <a:avLst>
                      <a:gd name="adj" fmla="val 29428"/>
                    </a:avLst>
                  </a:prstGeom>
                  <a:gradFill flip="none" rotWithShape="1">
                    <a:gsLst>
                      <a:gs pos="0">
                        <a:srgbClr val="FFFF00">
                          <a:shade val="30000"/>
                          <a:satMod val="115000"/>
                        </a:srgbClr>
                      </a:gs>
                      <a:gs pos="50000">
                        <a:srgbClr val="FFFF00">
                          <a:shade val="67500"/>
                          <a:satMod val="115000"/>
                        </a:srgbClr>
                      </a:gs>
                      <a:gs pos="100000">
                        <a:srgbClr val="FFFF00">
                          <a:shade val="100000"/>
                          <a:satMod val="115000"/>
                        </a:srgbClr>
                      </a:gs>
                    </a:gsLst>
                    <a:lin ang="5400000" scaled="1"/>
                    <a:tileRect/>
                  </a:gra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grpSp>
                <p:nvGrpSpPr>
                  <p:cNvPr id="114" name="Группа 113"/>
                  <p:cNvGrpSpPr/>
                  <p:nvPr/>
                </p:nvGrpSpPr>
                <p:grpSpPr>
                  <a:xfrm>
                    <a:off x="3709880" y="4863337"/>
                    <a:ext cx="271470" cy="387855"/>
                    <a:chOff x="6127729" y="4103285"/>
                    <a:chExt cx="271470" cy="387855"/>
                  </a:xfrm>
                </p:grpSpPr>
                <p:sp>
                  <p:nvSpPr>
                    <p:cNvPr id="112" name="Овал 111"/>
                    <p:cNvSpPr/>
                    <p:nvPr/>
                  </p:nvSpPr>
                  <p:spPr>
                    <a:xfrm>
                      <a:off x="6127729" y="4103285"/>
                      <a:ext cx="271470" cy="387855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3366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13" name="Равнобедренный треугольник 112"/>
                    <p:cNvSpPr/>
                    <p:nvPr/>
                  </p:nvSpPr>
                  <p:spPr>
                    <a:xfrm>
                      <a:off x="6208203" y="4124773"/>
                      <a:ext cx="113874" cy="172439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16" name="Полилиния 115"/>
                    <p:cNvSpPr/>
                    <p:nvPr/>
                  </p:nvSpPr>
                  <p:spPr>
                    <a:xfrm>
                      <a:off x="6189036" y="4271695"/>
                      <a:ext cx="148856" cy="101480"/>
                    </a:xfrm>
                    <a:custGeom>
                      <a:avLst/>
                      <a:gdLst>
                        <a:gd name="connsiteX0" fmla="*/ 148856 w 148856"/>
                        <a:gd name="connsiteY0" fmla="*/ 10633 h 101480"/>
                        <a:gd name="connsiteX1" fmla="*/ 95693 w 148856"/>
                        <a:gd name="connsiteY1" fmla="*/ 42530 h 101480"/>
                        <a:gd name="connsiteX2" fmla="*/ 85060 w 148856"/>
                        <a:gd name="connsiteY2" fmla="*/ 0 h 101480"/>
                        <a:gd name="connsiteX3" fmla="*/ 53163 w 148856"/>
                        <a:gd name="connsiteY3" fmla="*/ 10633 h 101480"/>
                        <a:gd name="connsiteX4" fmla="*/ 42530 w 148856"/>
                        <a:gd name="connsiteY4" fmla="*/ 53163 h 101480"/>
                        <a:gd name="connsiteX5" fmla="*/ 21265 w 148856"/>
                        <a:gd name="connsiteY5" fmla="*/ 21265 h 101480"/>
                        <a:gd name="connsiteX6" fmla="*/ 0 w 148856"/>
                        <a:gd name="connsiteY6" fmla="*/ 0 h 101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48856" h="101480">
                          <a:moveTo>
                            <a:pt x="148856" y="10633"/>
                          </a:moveTo>
                          <a:cubicBezTo>
                            <a:pt x="104374" y="77355"/>
                            <a:pt x="112536" y="101480"/>
                            <a:pt x="95693" y="42530"/>
                          </a:cubicBezTo>
                          <a:cubicBezTo>
                            <a:pt x="91679" y="28479"/>
                            <a:pt x="88604" y="14177"/>
                            <a:pt x="85060" y="0"/>
                          </a:cubicBezTo>
                          <a:cubicBezTo>
                            <a:pt x="74428" y="3544"/>
                            <a:pt x="60164" y="1881"/>
                            <a:pt x="53163" y="10633"/>
                          </a:cubicBezTo>
                          <a:cubicBezTo>
                            <a:pt x="44034" y="22044"/>
                            <a:pt x="56393" y="48542"/>
                            <a:pt x="42530" y="53163"/>
                          </a:cubicBezTo>
                          <a:cubicBezTo>
                            <a:pt x="30407" y="57204"/>
                            <a:pt x="29248" y="31244"/>
                            <a:pt x="21265" y="21265"/>
                          </a:cubicBezTo>
                          <a:cubicBezTo>
                            <a:pt x="15003" y="13437"/>
                            <a:pt x="7088" y="7088"/>
                            <a:pt x="0" y="0"/>
                          </a:cubicBezTo>
                        </a:path>
                      </a:pathLst>
                    </a:custGeom>
                    <a:solidFill>
                      <a:srgbClr val="FFFF00"/>
                    </a:solidFill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  <p:sp>
                <p:nvSpPr>
                  <p:cNvPr id="111" name="Прямоугольник 110"/>
                  <p:cNvSpPr/>
                  <p:nvPr/>
                </p:nvSpPr>
                <p:spPr>
                  <a:xfrm>
                    <a:off x="3780439" y="4663075"/>
                    <a:ext cx="143489" cy="212172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cxnSp>
              <p:nvCxnSpPr>
                <p:cNvPr id="118" name="Прямая соединительная линия 117"/>
                <p:cNvCxnSpPr>
                  <a:stCxn id="112" idx="4"/>
                </p:cNvCxnSpPr>
                <p:nvPr/>
              </p:nvCxnSpPr>
              <p:spPr>
                <a:xfrm>
                  <a:off x="3845615" y="5251192"/>
                  <a:ext cx="1676" cy="6627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Прямая соединительная линия 119"/>
                <p:cNvCxnSpPr>
                  <a:endCxn id="111" idx="0"/>
                </p:cNvCxnSpPr>
                <p:nvPr/>
              </p:nvCxnSpPr>
              <p:spPr>
                <a:xfrm>
                  <a:off x="3852183" y="4577722"/>
                  <a:ext cx="1" cy="8535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Прямая соединительная линия 121"/>
                <p:cNvCxnSpPr/>
                <p:nvPr/>
              </p:nvCxnSpPr>
              <p:spPr>
                <a:xfrm>
                  <a:off x="3199904" y="5589240"/>
                  <a:ext cx="0" cy="3247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Прямая соединительная линия 123"/>
                <p:cNvCxnSpPr/>
                <p:nvPr/>
              </p:nvCxnSpPr>
              <p:spPr>
                <a:xfrm flipH="1">
                  <a:off x="3199904" y="5868806"/>
                  <a:ext cx="64571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60" name="Прямая соединительная линия 40959"/>
                <p:cNvCxnSpPr/>
                <p:nvPr/>
              </p:nvCxnSpPr>
              <p:spPr>
                <a:xfrm>
                  <a:off x="4507261" y="5589240"/>
                  <a:ext cx="27982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63" name="Прямая соединительная линия 40962"/>
                <p:cNvCxnSpPr/>
                <p:nvPr/>
              </p:nvCxnSpPr>
              <p:spPr>
                <a:xfrm>
                  <a:off x="3979168" y="5064370"/>
                  <a:ext cx="80791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72" name="Прямая соединительная линия 40971"/>
                <p:cNvCxnSpPr/>
                <p:nvPr/>
              </p:nvCxnSpPr>
              <p:spPr>
                <a:xfrm flipV="1">
                  <a:off x="4738647" y="5064370"/>
                  <a:ext cx="0" cy="52487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976" name="Прямая соединительная линия 40975"/>
              <p:cNvCxnSpPr/>
              <p:nvPr/>
            </p:nvCxnSpPr>
            <p:spPr>
              <a:xfrm flipH="1">
                <a:off x="2917043" y="5068989"/>
                <a:ext cx="1053400" cy="728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78" name="Прямая соединительная линия 40977"/>
              <p:cNvCxnSpPr/>
              <p:nvPr/>
            </p:nvCxnSpPr>
            <p:spPr>
              <a:xfrm flipH="1">
                <a:off x="2843808" y="5589240"/>
                <a:ext cx="35609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1003" name="Прямая соединительная линия 41002"/>
          <p:cNvCxnSpPr>
            <a:stCxn id="76" idx="6"/>
          </p:cNvCxnSpPr>
          <p:nvPr/>
        </p:nvCxnSpPr>
        <p:spPr>
          <a:xfrm flipH="1">
            <a:off x="7701179" y="5427338"/>
            <a:ext cx="2558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7" name="Скругленный прямоугольник 41006"/>
          <p:cNvSpPr/>
          <p:nvPr/>
        </p:nvSpPr>
        <p:spPr>
          <a:xfrm>
            <a:off x="65881" y="4653136"/>
            <a:ext cx="3642024" cy="2077647"/>
          </a:xfrm>
          <a:prstGeom prst="roundRect">
            <a:avLst>
              <a:gd name="adj" fmla="val 675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 indent="468000" algn="just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3 - </a:t>
            </a:r>
            <a:r>
              <a:rPr lang="ru-RU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Возможность </a:t>
            </a:r>
            <a:r>
              <a:rPr lang="ru-RU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ограничения слепящего действия источника света определяется величиной защитного угла светильника. </a:t>
            </a:r>
            <a:r>
              <a:rPr lang="ru-RU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Защитный угол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α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</a:t>
            </a:r>
            <a:r>
              <a:rPr lang="ru-RU" dirty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угол между горизонталью и линией, соединяющей нить накала (поверхность лампы) с противоположным краем непрозрачной осветительной арматуры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8" name="Скругленный прямоугольник 207"/>
          <p:cNvSpPr/>
          <p:nvPr/>
        </p:nvSpPr>
        <p:spPr>
          <a:xfrm>
            <a:off x="68644" y="1412776"/>
            <a:ext cx="4048074" cy="1825566"/>
          </a:xfrm>
          <a:prstGeom prst="roundRect">
            <a:avLst>
              <a:gd name="adj" fmla="val 554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</a:t>
            </a:r>
            <a:r>
              <a:rPr lang="ru-RU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b="1" dirty="0" smtClean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Times New Roman" pitchFamily="18" charset="0"/>
              </a:rPr>
              <a:t>П</a:t>
            </a:r>
            <a:r>
              <a:rPr lang="ru-RU" b="1" dirty="0" smtClean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 типовым кривым </a:t>
            </a:r>
            <a:r>
              <a:rPr lang="ru-RU" b="1" dirty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силы света </a:t>
            </a:r>
            <a:r>
              <a:rPr lang="ru-RU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светильники</a:t>
            </a:r>
            <a:r>
              <a:rPr lang="ru-RU" b="1" dirty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делятся на 7 видов:</a:t>
            </a:r>
            <a:r>
              <a:rPr lang="ru-RU" dirty="0" smtClean="0"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концентрированного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(К), 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FF9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глубокого (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FF9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Г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FF9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), 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99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косинусного (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99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Д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99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),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полуширокого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 (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Л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), 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широкого (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Ш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), 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равномерного (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М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) </a:t>
            </a:r>
            <a:r>
              <a:rPr lang="ru-RU" dirty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и</a:t>
            </a:r>
            <a:r>
              <a:rPr lang="ru-RU" b="1" dirty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синусного (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С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) </a:t>
            </a:r>
            <a:r>
              <a:rPr lang="ru-RU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светораспределения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.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4499992" y="4005064"/>
            <a:ext cx="4183838" cy="3595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ru-RU" sz="1600" b="1" dirty="0" smtClean="0">
                <a:latin typeface="Arial Narrow" pitchFamily="34" charset="0"/>
                <a:cs typeface="Arial" pitchFamily="34" charset="0"/>
              </a:rPr>
              <a:t>Рис.</a:t>
            </a:r>
            <a:r>
              <a:rPr lang="ru-RU" sz="1600" b="1" dirty="0">
                <a:latin typeface="Arial Narrow" pitchFamily="34" charset="0"/>
                <a:cs typeface="Arial" pitchFamily="34" charset="0"/>
              </a:rPr>
              <a:t>5</a:t>
            </a:r>
            <a:r>
              <a:rPr lang="en-US" sz="1600" b="1" dirty="0" smtClean="0">
                <a:latin typeface="Arial Narrow" pitchFamily="34" charset="0"/>
                <a:cs typeface="Arial" pitchFamily="34" charset="0"/>
              </a:rPr>
              <a:t>.2</a:t>
            </a:r>
            <a:r>
              <a:rPr lang="ru-RU" sz="1600" b="1" dirty="0" smtClean="0">
                <a:latin typeface="Arial Narrow" pitchFamily="34" charset="0"/>
                <a:cs typeface="Arial" pitchFamily="34" charset="0"/>
              </a:rPr>
              <a:t>   </a:t>
            </a:r>
            <a:r>
              <a:rPr lang="ru-RU" sz="1600" b="1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КРИВЫЕ СИЛЫ СВЕТА СВЕТИЛЬНИКОВ </a:t>
            </a:r>
          </a:p>
          <a:p>
            <a:pPr algn="ctr">
              <a:lnSpc>
                <a:spcPts val="1400"/>
              </a:lnSpc>
            </a:pPr>
            <a:r>
              <a:rPr lang="ru-RU" sz="1600" b="1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(индикатрисы рассеяния).</a:t>
            </a:r>
            <a:endParaRPr lang="ru-RU" sz="1600" b="1" dirty="0"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grpSp>
        <p:nvGrpSpPr>
          <p:cNvPr id="89" name="Группа 88"/>
          <p:cNvGrpSpPr/>
          <p:nvPr/>
        </p:nvGrpSpPr>
        <p:grpSpPr>
          <a:xfrm>
            <a:off x="5148064" y="-34379"/>
            <a:ext cx="3440371" cy="3319363"/>
            <a:chOff x="5122412" y="743264"/>
            <a:chExt cx="3440371" cy="3319363"/>
          </a:xfrm>
        </p:grpSpPr>
        <p:grpSp>
          <p:nvGrpSpPr>
            <p:cNvPr id="90" name="Группа 89"/>
            <p:cNvGrpSpPr/>
            <p:nvPr/>
          </p:nvGrpSpPr>
          <p:grpSpPr>
            <a:xfrm>
              <a:off x="5122412" y="743264"/>
              <a:ext cx="3338020" cy="3159129"/>
              <a:chOff x="5122412" y="743264"/>
              <a:chExt cx="3338020" cy="3159129"/>
            </a:xfrm>
          </p:grpSpPr>
          <p:grpSp>
            <p:nvGrpSpPr>
              <p:cNvPr id="119" name="Группа 118"/>
              <p:cNvGrpSpPr/>
              <p:nvPr/>
            </p:nvGrpSpPr>
            <p:grpSpPr>
              <a:xfrm>
                <a:off x="5122412" y="743264"/>
                <a:ext cx="3338020" cy="3096344"/>
                <a:chOff x="5122412" y="743264"/>
                <a:chExt cx="3338020" cy="3096344"/>
              </a:xfrm>
            </p:grpSpPr>
            <p:grpSp>
              <p:nvGrpSpPr>
                <p:cNvPr id="123" name="Группа 122"/>
                <p:cNvGrpSpPr/>
                <p:nvPr/>
              </p:nvGrpSpPr>
              <p:grpSpPr>
                <a:xfrm>
                  <a:off x="5122412" y="743264"/>
                  <a:ext cx="3338020" cy="3096344"/>
                  <a:chOff x="5122412" y="743264"/>
                  <a:chExt cx="3338020" cy="3096344"/>
                </a:xfrm>
              </p:grpSpPr>
              <p:grpSp>
                <p:nvGrpSpPr>
                  <p:cNvPr id="129" name="Группа 128"/>
                  <p:cNvGrpSpPr/>
                  <p:nvPr/>
                </p:nvGrpSpPr>
                <p:grpSpPr>
                  <a:xfrm>
                    <a:off x="5122412" y="743264"/>
                    <a:ext cx="3168352" cy="3096344"/>
                    <a:chOff x="4920225" y="1988840"/>
                    <a:chExt cx="3096344" cy="3096344"/>
                  </a:xfrm>
                </p:grpSpPr>
                <p:grpSp>
                  <p:nvGrpSpPr>
                    <p:cNvPr id="135" name="Группа 134"/>
                    <p:cNvGrpSpPr/>
                    <p:nvPr/>
                  </p:nvGrpSpPr>
                  <p:grpSpPr>
                    <a:xfrm>
                      <a:off x="4920225" y="1988840"/>
                      <a:ext cx="3096344" cy="3096344"/>
                      <a:chOff x="5370206" y="1543480"/>
                      <a:chExt cx="3096344" cy="3096344"/>
                    </a:xfrm>
                  </p:grpSpPr>
                  <p:grpSp>
                    <p:nvGrpSpPr>
                      <p:cNvPr id="137" name="Группа 136"/>
                      <p:cNvGrpSpPr/>
                      <p:nvPr/>
                    </p:nvGrpSpPr>
                    <p:grpSpPr>
                      <a:xfrm>
                        <a:off x="5370206" y="1543480"/>
                        <a:ext cx="3096344" cy="3096344"/>
                        <a:chOff x="5364088" y="1882964"/>
                        <a:chExt cx="3096344" cy="3096344"/>
                      </a:xfrm>
                    </p:grpSpPr>
                    <p:grpSp>
                      <p:nvGrpSpPr>
                        <p:cNvPr id="139" name="Группа 138"/>
                        <p:cNvGrpSpPr/>
                        <p:nvPr/>
                      </p:nvGrpSpPr>
                      <p:grpSpPr>
                        <a:xfrm>
                          <a:off x="5364088" y="1882964"/>
                          <a:ext cx="3096344" cy="3096344"/>
                          <a:chOff x="5191497" y="1882964"/>
                          <a:chExt cx="3096344" cy="3096344"/>
                        </a:xfrm>
                      </p:grpSpPr>
                      <p:cxnSp>
                        <p:nvCxnSpPr>
                          <p:cNvPr id="141" name="Прямая соединительная линия 140"/>
                          <p:cNvCxnSpPr/>
                          <p:nvPr/>
                        </p:nvCxnSpPr>
                        <p:spPr>
                          <a:xfrm>
                            <a:off x="6735417" y="3432313"/>
                            <a:ext cx="1093305" cy="1096617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42" name="Группа 141"/>
                          <p:cNvGrpSpPr/>
                          <p:nvPr/>
                        </p:nvGrpSpPr>
                        <p:grpSpPr>
                          <a:xfrm>
                            <a:off x="5191497" y="1882964"/>
                            <a:ext cx="3096344" cy="3096344"/>
                            <a:chOff x="5186204" y="1882964"/>
                            <a:chExt cx="3096344" cy="3096344"/>
                          </a:xfrm>
                        </p:grpSpPr>
                        <p:grpSp>
                          <p:nvGrpSpPr>
                            <p:cNvPr id="143" name="Группа 142"/>
                            <p:cNvGrpSpPr/>
                            <p:nvPr/>
                          </p:nvGrpSpPr>
                          <p:grpSpPr>
                            <a:xfrm>
                              <a:off x="5186204" y="1882964"/>
                              <a:ext cx="3096344" cy="3096344"/>
                              <a:chOff x="5186204" y="1882964"/>
                              <a:chExt cx="3096344" cy="3096344"/>
                            </a:xfrm>
                          </p:grpSpPr>
                          <p:grpSp>
                            <p:nvGrpSpPr>
                              <p:cNvPr id="146" name="Группа 145"/>
                              <p:cNvGrpSpPr/>
                              <p:nvPr/>
                            </p:nvGrpSpPr>
                            <p:grpSpPr>
                              <a:xfrm>
                                <a:off x="5186204" y="1882964"/>
                                <a:ext cx="3096344" cy="3096344"/>
                                <a:chOff x="866056" y="1529991"/>
                                <a:chExt cx="3096344" cy="3096344"/>
                              </a:xfrm>
                            </p:grpSpPr>
                            <p:grpSp>
                              <p:nvGrpSpPr>
                                <p:cNvPr id="155" name="Группа 154"/>
                                <p:cNvGrpSpPr/>
                                <p:nvPr/>
                              </p:nvGrpSpPr>
                              <p:grpSpPr>
                                <a:xfrm>
                                  <a:off x="866056" y="1529991"/>
                                  <a:ext cx="3096344" cy="3096344"/>
                                  <a:chOff x="861492" y="1885578"/>
                                  <a:chExt cx="3096344" cy="3096344"/>
                                </a:xfrm>
                              </p:grpSpPr>
                              <p:sp>
                                <p:nvSpPr>
                                  <p:cNvPr id="157" name="Пирог 156"/>
                                  <p:cNvSpPr/>
                                  <p:nvPr/>
                                </p:nvSpPr>
                                <p:spPr>
                                  <a:xfrm>
                                    <a:off x="861492" y="1885578"/>
                                    <a:ext cx="3096344" cy="3096344"/>
                                  </a:xfrm>
                                  <a:prstGeom prst="pie">
                                    <a:avLst>
                                      <a:gd name="adj1" fmla="val 21596367"/>
                                      <a:gd name="adj2" fmla="val 5403850"/>
                                    </a:avLst>
                                  </a:prstGeom>
                                  <a:noFill/>
                                  <a:ln w="1905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lIns="36000" tIns="36000" rIns="36000" bIns="36000" rtlCol="0" anchor="ctr" anchorCtr="0"/>
                                  <a:lstStyle/>
                                  <a:p>
                                    <a:pPr algn="ctr"/>
                                    <a:endParaRPr lang="ru-RU">
                                      <a:solidFill>
                                        <a:schemeClr val="tx1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" name="Пирог 157"/>
                                  <p:cNvSpPr/>
                                  <p:nvPr/>
                                </p:nvSpPr>
                                <p:spPr>
                                  <a:xfrm>
                                    <a:off x="1115305" y="2135931"/>
                                    <a:ext cx="2585610" cy="2590389"/>
                                  </a:xfrm>
                                  <a:prstGeom prst="pie">
                                    <a:avLst>
                                      <a:gd name="adj1" fmla="val 2296"/>
                                      <a:gd name="adj2" fmla="val 5406037"/>
                                    </a:avLst>
                                  </a:prstGeom>
                                  <a:noFill/>
                                  <a:ln w="1905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lIns="36000" tIns="36000" rIns="36000" bIns="36000" rtlCol="0" anchor="ctr" anchorCtr="0"/>
                                  <a:lstStyle/>
                                  <a:p>
                                    <a:pPr algn="ctr"/>
                                    <a:endParaRPr lang="ru-RU">
                                      <a:solidFill>
                                        <a:schemeClr val="tx1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9" name="Пирог 158"/>
                                  <p:cNvSpPr/>
                                  <p:nvPr/>
                                </p:nvSpPr>
                                <p:spPr>
                                  <a:xfrm>
                                    <a:off x="1546002" y="2563597"/>
                                    <a:ext cx="1719184" cy="1734921"/>
                                  </a:xfrm>
                                  <a:prstGeom prst="pie">
                                    <a:avLst>
                                      <a:gd name="adj1" fmla="val 21596367"/>
                                      <a:gd name="adj2" fmla="val 5393499"/>
                                    </a:avLst>
                                  </a:prstGeom>
                                  <a:noFill/>
                                  <a:ln w="1905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lIns="36000" tIns="36000" rIns="36000" bIns="36000" rtlCol="0" anchor="ctr" anchorCtr="0"/>
                                  <a:lstStyle/>
                                  <a:p>
                                    <a:pPr algn="ctr"/>
                                    <a:endParaRPr lang="ru-RU">
                                      <a:solidFill>
                                        <a:schemeClr val="tx1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56" name="Пирог 155"/>
                                <p:cNvSpPr/>
                                <p:nvPr/>
                              </p:nvSpPr>
                              <p:spPr>
                                <a:xfrm>
                                  <a:off x="1991200" y="2655270"/>
                                  <a:ext cx="844825" cy="844827"/>
                                </a:xfrm>
                                <a:prstGeom prst="pie">
                                  <a:avLst>
                                    <a:gd name="adj1" fmla="val 21596367"/>
                                    <a:gd name="adj2" fmla="val 5402433"/>
                                  </a:avLst>
                                </a:prstGeom>
                                <a:noFill/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lIns="36000" tIns="36000" rIns="36000" bIns="36000" rtlCol="0" anchor="ctr" anchorCtr="0"/>
                                <a:lstStyle/>
                                <a:p>
                                  <a:pPr algn="ctr"/>
                                  <a:endParaRPr lang="ru-RU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147" name="Прямая соединительная линия 146"/>
                              <p:cNvCxnSpPr/>
                              <p:nvPr/>
                            </p:nvCxnSpPr>
                            <p:spPr>
                              <a:xfrm>
                                <a:off x="6742043" y="3429000"/>
                                <a:ext cx="134213" cy="1550308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48" name="Прямая соединительная линия 147"/>
                              <p:cNvCxnSpPr/>
                              <p:nvPr/>
                            </p:nvCxnSpPr>
                            <p:spPr>
                              <a:xfrm>
                                <a:off x="6728791" y="3438939"/>
                                <a:ext cx="642731" cy="1411357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49" name="Прямая соединительная линия 148"/>
                              <p:cNvCxnSpPr/>
                              <p:nvPr/>
                            </p:nvCxnSpPr>
                            <p:spPr>
                              <a:xfrm rot="1800000">
                                <a:off x="6383743" y="3629342"/>
                                <a:ext cx="1095519" cy="1097794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50" name="Прямая соединительная линия 149"/>
                              <p:cNvCxnSpPr/>
                              <p:nvPr/>
                            </p:nvCxnSpPr>
                            <p:spPr>
                              <a:xfrm>
                                <a:off x="6728338" y="3429000"/>
                                <a:ext cx="878410" cy="1292087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51" name="Прямая соединительная линия 150"/>
                              <p:cNvCxnSpPr/>
                              <p:nvPr/>
                            </p:nvCxnSpPr>
                            <p:spPr>
                              <a:xfrm>
                                <a:off x="6734676" y="3426055"/>
                                <a:ext cx="1272950" cy="870962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52" name="Прямая соединительная линия 151"/>
                              <p:cNvCxnSpPr/>
                              <p:nvPr/>
                            </p:nvCxnSpPr>
                            <p:spPr>
                              <a:xfrm>
                                <a:off x="6735417" y="3432313"/>
                                <a:ext cx="1507435" cy="36443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53" name="Прямая соединительная линия 152"/>
                              <p:cNvCxnSpPr/>
                              <p:nvPr/>
                            </p:nvCxnSpPr>
                            <p:spPr>
                              <a:xfrm>
                                <a:off x="6732240" y="3427200"/>
                                <a:ext cx="1434412" cy="62796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54" name="Прямая соединительная линия 153"/>
                              <p:cNvCxnSpPr/>
                              <p:nvPr/>
                            </p:nvCxnSpPr>
                            <p:spPr>
                              <a:xfrm>
                                <a:off x="6728791" y="3435626"/>
                                <a:ext cx="1550505" cy="106018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44" name="Дуга 143"/>
                            <p:cNvSpPr/>
                            <p:nvPr/>
                          </p:nvSpPr>
                          <p:spPr>
                            <a:xfrm rot="5400000">
                              <a:off x="6796628" y="2991783"/>
                              <a:ext cx="849179" cy="936713"/>
                            </a:xfrm>
                            <a:prstGeom prst="arc">
                              <a:avLst>
                                <a:gd name="adj1" fmla="val 15987084"/>
                                <a:gd name="adj2" fmla="val 5558038"/>
                              </a:avLst>
                            </a:prstGeom>
                            <a:ln w="25400">
                              <a:solidFill>
                                <a:srgbClr val="C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lIns="36000" tIns="36000" rIns="36000" bIns="36000" rtlCol="0" anchor="ctr" anchorCtr="0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  <p:sp>
                          <p:nvSpPr>
                            <p:cNvPr id="145" name="Дуга 144"/>
                            <p:cNvSpPr/>
                            <p:nvPr/>
                          </p:nvSpPr>
                          <p:spPr>
                            <a:xfrm>
                              <a:off x="5955010" y="3443494"/>
                              <a:ext cx="1567168" cy="1483984"/>
                            </a:xfrm>
                            <a:prstGeom prst="arc">
                              <a:avLst>
                                <a:gd name="adj1" fmla="val 16200000"/>
                                <a:gd name="adj2" fmla="val 5395431"/>
                              </a:avLst>
                            </a:prstGeom>
                            <a:ln w="31750">
                              <a:solidFill>
                                <a:srgbClr val="008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lIns="36000" tIns="36000" rIns="36000" bIns="36000" rtlCol="0" anchor="ctr" anchorCtr="0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</p:grpSp>
                    </p:grpSp>
                    <p:sp>
                      <p:nvSpPr>
                        <p:cNvPr id="140" name="Полилиния 139"/>
                        <p:cNvSpPr/>
                        <p:nvPr/>
                      </p:nvSpPr>
                      <p:spPr>
                        <a:xfrm>
                          <a:off x="6939352" y="3444060"/>
                          <a:ext cx="905532" cy="953654"/>
                        </a:xfrm>
                        <a:custGeom>
                          <a:avLst/>
                          <a:gdLst>
                            <a:gd name="connsiteX0" fmla="*/ 10066 w 905532"/>
                            <a:gd name="connsiteY0" fmla="*/ 0 h 953654"/>
                            <a:gd name="connsiteX1" fmla="*/ 137066 w 905532"/>
                            <a:gd name="connsiteY1" fmla="*/ 27709 h 953654"/>
                            <a:gd name="connsiteX2" fmla="*/ 257139 w 905532"/>
                            <a:gd name="connsiteY2" fmla="*/ 71581 h 953654"/>
                            <a:gd name="connsiteX3" fmla="*/ 361048 w 905532"/>
                            <a:gd name="connsiteY3" fmla="*/ 129309 h 953654"/>
                            <a:gd name="connsiteX4" fmla="*/ 446485 w 905532"/>
                            <a:gd name="connsiteY4" fmla="*/ 191654 h 953654"/>
                            <a:gd name="connsiteX5" fmla="*/ 504212 w 905532"/>
                            <a:gd name="connsiteY5" fmla="*/ 235527 h 953654"/>
                            <a:gd name="connsiteX6" fmla="*/ 603503 w 905532"/>
                            <a:gd name="connsiteY6" fmla="*/ 318654 h 953654"/>
                            <a:gd name="connsiteX7" fmla="*/ 679703 w 905532"/>
                            <a:gd name="connsiteY7" fmla="*/ 394854 h 953654"/>
                            <a:gd name="connsiteX8" fmla="*/ 748976 w 905532"/>
                            <a:gd name="connsiteY8" fmla="*/ 477981 h 953654"/>
                            <a:gd name="connsiteX9" fmla="*/ 797466 w 905532"/>
                            <a:gd name="connsiteY9" fmla="*/ 554181 h 953654"/>
                            <a:gd name="connsiteX10" fmla="*/ 848266 w 905532"/>
                            <a:gd name="connsiteY10" fmla="*/ 641927 h 953654"/>
                            <a:gd name="connsiteX11" fmla="*/ 882903 w 905532"/>
                            <a:gd name="connsiteY11" fmla="*/ 713509 h 953654"/>
                            <a:gd name="connsiteX12" fmla="*/ 903685 w 905532"/>
                            <a:gd name="connsiteY12" fmla="*/ 796636 h 953654"/>
                            <a:gd name="connsiteX13" fmla="*/ 901376 w 905532"/>
                            <a:gd name="connsiteY13" fmla="*/ 854363 h 953654"/>
                            <a:gd name="connsiteX14" fmla="*/ 875976 w 905532"/>
                            <a:gd name="connsiteY14" fmla="*/ 905163 h 953654"/>
                            <a:gd name="connsiteX15" fmla="*/ 820557 w 905532"/>
                            <a:gd name="connsiteY15" fmla="*/ 939800 h 953654"/>
                            <a:gd name="connsiteX16" fmla="*/ 709721 w 905532"/>
                            <a:gd name="connsiteY16" fmla="*/ 953654 h 953654"/>
                            <a:gd name="connsiteX17" fmla="*/ 624285 w 905532"/>
                            <a:gd name="connsiteY17" fmla="*/ 939800 h 953654"/>
                            <a:gd name="connsiteX18" fmla="*/ 536539 w 905532"/>
                            <a:gd name="connsiteY18" fmla="*/ 900545 h 953654"/>
                            <a:gd name="connsiteX19" fmla="*/ 469576 w 905532"/>
                            <a:gd name="connsiteY19" fmla="*/ 856672 h 953654"/>
                            <a:gd name="connsiteX20" fmla="*/ 384139 w 905532"/>
                            <a:gd name="connsiteY20" fmla="*/ 798945 h 953654"/>
                            <a:gd name="connsiteX21" fmla="*/ 317176 w 905532"/>
                            <a:gd name="connsiteY21" fmla="*/ 755072 h 953654"/>
                            <a:gd name="connsiteX22" fmla="*/ 243285 w 905532"/>
                            <a:gd name="connsiteY22" fmla="*/ 718127 h 953654"/>
                            <a:gd name="connsiteX23" fmla="*/ 171703 w 905532"/>
                            <a:gd name="connsiteY23" fmla="*/ 695036 h 953654"/>
                            <a:gd name="connsiteX24" fmla="*/ 109357 w 905532"/>
                            <a:gd name="connsiteY24" fmla="*/ 681181 h 953654"/>
                            <a:gd name="connsiteX25" fmla="*/ 72412 w 905532"/>
                            <a:gd name="connsiteY25" fmla="*/ 681181 h 953654"/>
                            <a:gd name="connsiteX26" fmla="*/ 30848 w 905532"/>
                            <a:gd name="connsiteY26" fmla="*/ 683491 h 953654"/>
                            <a:gd name="connsiteX27" fmla="*/ 830 w 905532"/>
                            <a:gd name="connsiteY27" fmla="*/ 685800 h 953654"/>
                            <a:gd name="connsiteX28" fmla="*/ 7757 w 905532"/>
                            <a:gd name="connsiteY28" fmla="*/ 688109 h 953654"/>
                            <a:gd name="connsiteX29" fmla="*/ 7757 w 905532"/>
                            <a:gd name="connsiteY29" fmla="*/ 688109 h 95365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</a:cxnLst>
                          <a:rect l="l" t="t" r="r" b="b"/>
                          <a:pathLst>
                            <a:path w="905532" h="953654">
                              <a:moveTo>
                                <a:pt x="10066" y="0"/>
                              </a:moveTo>
                              <a:cubicBezTo>
                                <a:pt x="52976" y="7889"/>
                                <a:pt x="95887" y="15779"/>
                                <a:pt x="137066" y="27709"/>
                              </a:cubicBezTo>
                              <a:cubicBezTo>
                                <a:pt x="178245" y="39639"/>
                                <a:pt x="219809" y="54648"/>
                                <a:pt x="257139" y="71581"/>
                              </a:cubicBezTo>
                              <a:cubicBezTo>
                                <a:pt x="294469" y="88514"/>
                                <a:pt x="329490" y="109297"/>
                                <a:pt x="361048" y="129309"/>
                              </a:cubicBezTo>
                              <a:cubicBezTo>
                                <a:pt x="392606" y="149321"/>
                                <a:pt x="422624" y="173951"/>
                                <a:pt x="446485" y="191654"/>
                              </a:cubicBezTo>
                              <a:cubicBezTo>
                                <a:pt x="470346" y="209357"/>
                                <a:pt x="478042" y="214360"/>
                                <a:pt x="504212" y="235527"/>
                              </a:cubicBezTo>
                              <a:cubicBezTo>
                                <a:pt x="530382" y="256694"/>
                                <a:pt x="574255" y="292100"/>
                                <a:pt x="603503" y="318654"/>
                              </a:cubicBezTo>
                              <a:cubicBezTo>
                                <a:pt x="632751" y="345208"/>
                                <a:pt x="655457" y="368299"/>
                                <a:pt x="679703" y="394854"/>
                              </a:cubicBezTo>
                              <a:cubicBezTo>
                                <a:pt x="703949" y="421409"/>
                                <a:pt x="729349" y="451427"/>
                                <a:pt x="748976" y="477981"/>
                              </a:cubicBezTo>
                              <a:cubicBezTo>
                                <a:pt x="768603" y="504535"/>
                                <a:pt x="780918" y="526857"/>
                                <a:pt x="797466" y="554181"/>
                              </a:cubicBezTo>
                              <a:cubicBezTo>
                                <a:pt x="814014" y="581505"/>
                                <a:pt x="834027" y="615372"/>
                                <a:pt x="848266" y="641927"/>
                              </a:cubicBezTo>
                              <a:cubicBezTo>
                                <a:pt x="862505" y="668482"/>
                                <a:pt x="873667" y="687724"/>
                                <a:pt x="882903" y="713509"/>
                              </a:cubicBezTo>
                              <a:cubicBezTo>
                                <a:pt x="892139" y="739294"/>
                                <a:pt x="900606" y="773160"/>
                                <a:pt x="903685" y="796636"/>
                              </a:cubicBezTo>
                              <a:cubicBezTo>
                                <a:pt x="906764" y="820112"/>
                                <a:pt x="905994" y="836275"/>
                                <a:pt x="901376" y="854363"/>
                              </a:cubicBezTo>
                              <a:cubicBezTo>
                                <a:pt x="896758" y="872451"/>
                                <a:pt x="889446" y="890924"/>
                                <a:pt x="875976" y="905163"/>
                              </a:cubicBezTo>
                              <a:cubicBezTo>
                                <a:pt x="862506" y="919402"/>
                                <a:pt x="848266" y="931718"/>
                                <a:pt x="820557" y="939800"/>
                              </a:cubicBezTo>
                              <a:cubicBezTo>
                                <a:pt x="792848" y="947882"/>
                                <a:pt x="742433" y="953654"/>
                                <a:pt x="709721" y="953654"/>
                              </a:cubicBezTo>
                              <a:cubicBezTo>
                                <a:pt x="677009" y="953654"/>
                                <a:pt x="653149" y="948651"/>
                                <a:pt x="624285" y="939800"/>
                              </a:cubicBezTo>
                              <a:cubicBezTo>
                                <a:pt x="595421" y="930949"/>
                                <a:pt x="562324" y="914400"/>
                                <a:pt x="536539" y="900545"/>
                              </a:cubicBezTo>
                              <a:cubicBezTo>
                                <a:pt x="510754" y="886690"/>
                                <a:pt x="469576" y="856672"/>
                                <a:pt x="469576" y="856672"/>
                              </a:cubicBezTo>
                              <a:lnTo>
                                <a:pt x="384139" y="798945"/>
                              </a:lnTo>
                              <a:cubicBezTo>
                                <a:pt x="358739" y="782012"/>
                                <a:pt x="340652" y="768542"/>
                                <a:pt x="317176" y="755072"/>
                              </a:cubicBezTo>
                              <a:cubicBezTo>
                                <a:pt x="293700" y="741602"/>
                                <a:pt x="267531" y="728133"/>
                                <a:pt x="243285" y="718127"/>
                              </a:cubicBezTo>
                              <a:cubicBezTo>
                                <a:pt x="219040" y="708121"/>
                                <a:pt x="194024" y="701194"/>
                                <a:pt x="171703" y="695036"/>
                              </a:cubicBezTo>
                              <a:cubicBezTo>
                                <a:pt x="149382" y="688878"/>
                                <a:pt x="125905" y="683490"/>
                                <a:pt x="109357" y="681181"/>
                              </a:cubicBezTo>
                              <a:cubicBezTo>
                                <a:pt x="92809" y="678872"/>
                                <a:pt x="85497" y="680796"/>
                                <a:pt x="72412" y="681181"/>
                              </a:cubicBezTo>
                              <a:cubicBezTo>
                                <a:pt x="59327" y="681566"/>
                                <a:pt x="42778" y="682721"/>
                                <a:pt x="30848" y="683491"/>
                              </a:cubicBezTo>
                              <a:cubicBezTo>
                                <a:pt x="18918" y="684261"/>
                                <a:pt x="4678" y="685030"/>
                                <a:pt x="830" y="685800"/>
                              </a:cubicBezTo>
                              <a:cubicBezTo>
                                <a:pt x="-3018" y="686570"/>
                                <a:pt x="7757" y="688109"/>
                                <a:pt x="7757" y="688109"/>
                              </a:cubicBezTo>
                              <a:lnTo>
                                <a:pt x="7757" y="688109"/>
                              </a:lnTo>
                            </a:path>
                          </a:pathLst>
                        </a:custGeom>
                        <a:ln w="3175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lIns="36000" tIns="36000" rIns="36000" bIns="36000"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sp>
                    <p:nvSpPr>
                      <p:cNvPr id="138" name="Полилиния 137"/>
                      <p:cNvSpPr/>
                      <p:nvPr/>
                    </p:nvSpPr>
                    <p:spPr>
                      <a:xfrm>
                        <a:off x="6936160" y="3101955"/>
                        <a:ext cx="1352710" cy="454679"/>
                      </a:xfrm>
                      <a:custGeom>
                        <a:avLst/>
                        <a:gdLst>
                          <a:gd name="connsiteX0" fmla="*/ 12271 w 1461531"/>
                          <a:gd name="connsiteY0" fmla="*/ 0 h 643069"/>
                          <a:gd name="connsiteX1" fmla="*/ 227619 w 1461531"/>
                          <a:gd name="connsiteY1" fmla="*/ 36444 h 643069"/>
                          <a:gd name="connsiteX2" fmla="*/ 502602 w 1461531"/>
                          <a:gd name="connsiteY2" fmla="*/ 96079 h 643069"/>
                          <a:gd name="connsiteX3" fmla="*/ 926671 w 1461531"/>
                          <a:gd name="connsiteY3" fmla="*/ 228600 h 643069"/>
                          <a:gd name="connsiteX4" fmla="*/ 1148645 w 1461531"/>
                          <a:gd name="connsiteY4" fmla="*/ 318053 h 643069"/>
                          <a:gd name="connsiteX5" fmla="*/ 1317611 w 1461531"/>
                          <a:gd name="connsiteY5" fmla="*/ 404192 h 643069"/>
                          <a:gd name="connsiteX6" fmla="*/ 1443506 w 1461531"/>
                          <a:gd name="connsiteY6" fmla="*/ 526774 h 643069"/>
                          <a:gd name="connsiteX7" fmla="*/ 1453445 w 1461531"/>
                          <a:gd name="connsiteY7" fmla="*/ 619540 h 643069"/>
                          <a:gd name="connsiteX8" fmla="*/ 1373932 w 1461531"/>
                          <a:gd name="connsiteY8" fmla="*/ 642731 h 643069"/>
                          <a:gd name="connsiteX9" fmla="*/ 1241411 w 1461531"/>
                          <a:gd name="connsiteY9" fmla="*/ 629479 h 643069"/>
                          <a:gd name="connsiteX10" fmla="*/ 1049254 w 1461531"/>
                          <a:gd name="connsiteY10" fmla="*/ 579783 h 643069"/>
                          <a:gd name="connsiteX11" fmla="*/ 790837 w 1461531"/>
                          <a:gd name="connsiteY11" fmla="*/ 496957 h 643069"/>
                          <a:gd name="connsiteX12" fmla="*/ 605306 w 1461531"/>
                          <a:gd name="connsiteY12" fmla="*/ 460514 h 643069"/>
                          <a:gd name="connsiteX13" fmla="*/ 399898 w 1461531"/>
                          <a:gd name="connsiteY13" fmla="*/ 437322 h 643069"/>
                          <a:gd name="connsiteX14" fmla="*/ 227619 w 1461531"/>
                          <a:gd name="connsiteY14" fmla="*/ 427383 h 643069"/>
                          <a:gd name="connsiteX15" fmla="*/ 128228 w 1461531"/>
                          <a:gd name="connsiteY15" fmla="*/ 424070 h 643069"/>
                          <a:gd name="connsiteX16" fmla="*/ 8958 w 1461531"/>
                          <a:gd name="connsiteY16" fmla="*/ 430696 h 643069"/>
                          <a:gd name="connsiteX17" fmla="*/ 8958 w 1461531"/>
                          <a:gd name="connsiteY17" fmla="*/ 427383 h 643069"/>
                          <a:gd name="connsiteX18" fmla="*/ 12271 w 1461531"/>
                          <a:gd name="connsiteY18" fmla="*/ 424070 h 643069"/>
                          <a:gd name="connsiteX19" fmla="*/ 12271 w 1461531"/>
                          <a:gd name="connsiteY19" fmla="*/ 424070 h 643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461531" h="643069">
                            <a:moveTo>
                              <a:pt x="12271" y="0"/>
                            </a:moveTo>
                            <a:cubicBezTo>
                              <a:pt x="79084" y="10215"/>
                              <a:pt x="145897" y="20431"/>
                              <a:pt x="227619" y="36444"/>
                            </a:cubicBezTo>
                            <a:cubicBezTo>
                              <a:pt x="309341" y="52457"/>
                              <a:pt x="386093" y="64053"/>
                              <a:pt x="502602" y="96079"/>
                            </a:cubicBezTo>
                            <a:cubicBezTo>
                              <a:pt x="619111" y="128105"/>
                              <a:pt x="818997" y="191604"/>
                              <a:pt x="926671" y="228600"/>
                            </a:cubicBezTo>
                            <a:cubicBezTo>
                              <a:pt x="1034345" y="265596"/>
                              <a:pt x="1083488" y="288788"/>
                              <a:pt x="1148645" y="318053"/>
                            </a:cubicBezTo>
                            <a:cubicBezTo>
                              <a:pt x="1213802" y="347318"/>
                              <a:pt x="1268468" y="369405"/>
                              <a:pt x="1317611" y="404192"/>
                            </a:cubicBezTo>
                            <a:cubicBezTo>
                              <a:pt x="1366754" y="438979"/>
                              <a:pt x="1420867" y="490883"/>
                              <a:pt x="1443506" y="526774"/>
                            </a:cubicBezTo>
                            <a:cubicBezTo>
                              <a:pt x="1466145" y="562665"/>
                              <a:pt x="1465041" y="600214"/>
                              <a:pt x="1453445" y="619540"/>
                            </a:cubicBezTo>
                            <a:cubicBezTo>
                              <a:pt x="1441849" y="638866"/>
                              <a:pt x="1409271" y="641075"/>
                              <a:pt x="1373932" y="642731"/>
                            </a:cubicBezTo>
                            <a:cubicBezTo>
                              <a:pt x="1338593" y="644387"/>
                              <a:pt x="1295524" y="639970"/>
                              <a:pt x="1241411" y="629479"/>
                            </a:cubicBezTo>
                            <a:cubicBezTo>
                              <a:pt x="1187298" y="618988"/>
                              <a:pt x="1124350" y="601870"/>
                              <a:pt x="1049254" y="579783"/>
                            </a:cubicBezTo>
                            <a:cubicBezTo>
                              <a:pt x="974158" y="557696"/>
                              <a:pt x="864828" y="516835"/>
                              <a:pt x="790837" y="496957"/>
                            </a:cubicBezTo>
                            <a:cubicBezTo>
                              <a:pt x="716846" y="477079"/>
                              <a:pt x="670463" y="470453"/>
                              <a:pt x="605306" y="460514"/>
                            </a:cubicBezTo>
                            <a:cubicBezTo>
                              <a:pt x="540150" y="450575"/>
                              <a:pt x="462846" y="442844"/>
                              <a:pt x="399898" y="437322"/>
                            </a:cubicBezTo>
                            <a:cubicBezTo>
                              <a:pt x="336950" y="431800"/>
                              <a:pt x="272897" y="429592"/>
                              <a:pt x="227619" y="427383"/>
                            </a:cubicBezTo>
                            <a:cubicBezTo>
                              <a:pt x="182341" y="425174"/>
                              <a:pt x="164671" y="423518"/>
                              <a:pt x="128228" y="424070"/>
                            </a:cubicBezTo>
                            <a:cubicBezTo>
                              <a:pt x="91785" y="424622"/>
                              <a:pt x="28836" y="430144"/>
                              <a:pt x="8958" y="430696"/>
                            </a:cubicBezTo>
                            <a:cubicBezTo>
                              <a:pt x="-10920" y="431248"/>
                              <a:pt x="8406" y="428487"/>
                              <a:pt x="8958" y="427383"/>
                            </a:cubicBezTo>
                            <a:cubicBezTo>
                              <a:pt x="9510" y="426279"/>
                              <a:pt x="12271" y="424070"/>
                              <a:pt x="12271" y="424070"/>
                            </a:cubicBezTo>
                            <a:lnTo>
                              <a:pt x="12271" y="424070"/>
                            </a:lnTo>
                          </a:path>
                        </a:pathLst>
                      </a:custGeom>
                      <a:ln w="317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lIns="36000" tIns="36000" rIns="36000" bIns="36000"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  <p:sp>
                  <p:nvSpPr>
                    <p:cNvPr id="136" name="Дуга 135"/>
                    <p:cNvSpPr/>
                    <p:nvPr/>
                  </p:nvSpPr>
                  <p:spPr>
                    <a:xfrm rot="5400000">
                      <a:off x="5613899" y="2691762"/>
                      <a:ext cx="1734920" cy="1685119"/>
                    </a:xfrm>
                    <a:prstGeom prst="arc">
                      <a:avLst>
                        <a:gd name="adj1" fmla="val 16220613"/>
                        <a:gd name="adj2" fmla="val 60481"/>
                      </a:avLst>
                    </a:prstGeom>
                    <a:ln w="31750">
                      <a:solidFill>
                        <a:srgbClr val="3D07E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lIns="36000" tIns="36000" rIns="36000" bIns="36000" rtlCol="0" anchor="ctr" anchorCtr="0"/>
                    <a:lstStyle/>
                    <a:p>
                      <a:pPr algn="ctr"/>
                      <a:endParaRPr lang="ru-RU"/>
                    </a:p>
                  </p:txBody>
                </p:sp>
              </p:grpSp>
              <p:sp>
                <p:nvSpPr>
                  <p:cNvPr id="130" name="Овальная выноска 129"/>
                  <p:cNvSpPr/>
                  <p:nvPr/>
                </p:nvSpPr>
                <p:spPr>
                  <a:xfrm>
                    <a:off x="8172400" y="2022747"/>
                    <a:ext cx="288032" cy="222083"/>
                  </a:xfrm>
                  <a:prstGeom prst="wedgeEllipseCallout">
                    <a:avLst>
                      <a:gd name="adj1" fmla="val -227846"/>
                      <a:gd name="adj2" fmla="val 137235"/>
                    </a:avLst>
                  </a:prstGeom>
                  <a:solidFill>
                    <a:srgbClr val="C00000"/>
                  </a:solidFill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 anchorCtr="1"/>
                  <a:lstStyle/>
                  <a:p>
                    <a:pPr algn="ctr">
                      <a:lnSpc>
                        <a:spcPts val="1800"/>
                      </a:lnSpc>
                    </a:pPr>
                    <a:r>
                      <a:rPr lang="ru-RU" sz="20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с</a:t>
                    </a:r>
                    <a:endParaRPr lang="ru-RU" sz="2000" b="1" dirty="0">
                      <a:solidFill>
                        <a:schemeClr val="bg1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" name="Овальная выноска 130"/>
                  <p:cNvSpPr/>
                  <p:nvPr/>
                </p:nvSpPr>
                <p:spPr>
                  <a:xfrm>
                    <a:off x="7452320" y="2047090"/>
                    <a:ext cx="288032" cy="197740"/>
                  </a:xfrm>
                  <a:prstGeom prst="wedgeEllipseCallout">
                    <a:avLst>
                      <a:gd name="adj1" fmla="val -82443"/>
                      <a:gd name="adj2" fmla="val 129581"/>
                    </a:avLst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 anchorCtr="1"/>
                  <a:lstStyle/>
                  <a:p>
                    <a:pPr algn="ctr">
                      <a:lnSpc>
                        <a:spcPts val="1800"/>
                      </a:lnSpc>
                    </a:pPr>
                    <a:r>
                      <a:rPr lang="ru-RU" sz="20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ш</a:t>
                    </a:r>
                    <a:endParaRPr lang="ru-RU" sz="2000" b="1" dirty="0">
                      <a:solidFill>
                        <a:schemeClr val="bg1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" name="Овальная выноска 131"/>
                  <p:cNvSpPr/>
                  <p:nvPr/>
                </p:nvSpPr>
                <p:spPr>
                  <a:xfrm>
                    <a:off x="7103915" y="2034918"/>
                    <a:ext cx="276397" cy="209912"/>
                  </a:xfrm>
                  <a:prstGeom prst="wedgeEllipseCallout">
                    <a:avLst>
                      <a:gd name="adj1" fmla="val -40433"/>
                      <a:gd name="adj2" fmla="val 147940"/>
                    </a:avLst>
                  </a:prstGeom>
                  <a:solidFill>
                    <a:srgbClr val="00B0F0"/>
                  </a:solidFill>
                  <a:ln w="127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 anchorCtr="1"/>
                  <a:lstStyle/>
                  <a:p>
                    <a:pPr algn="ctr">
                      <a:lnSpc>
                        <a:spcPts val="1800"/>
                      </a:lnSpc>
                    </a:pPr>
                    <a:r>
                      <a:rPr lang="ru-RU" sz="20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л</a:t>
                    </a:r>
                    <a:endParaRPr lang="ru-RU" sz="2000" b="1" dirty="0">
                      <a:solidFill>
                        <a:schemeClr val="bg1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" name="Овальная выноска 132"/>
                  <p:cNvSpPr/>
                  <p:nvPr/>
                </p:nvSpPr>
                <p:spPr>
                  <a:xfrm>
                    <a:off x="6732240" y="2022747"/>
                    <a:ext cx="288032" cy="209910"/>
                  </a:xfrm>
                  <a:prstGeom prst="wedgeEllipseCallout">
                    <a:avLst>
                      <a:gd name="adj1" fmla="val 85575"/>
                      <a:gd name="adj2" fmla="val 129670"/>
                    </a:avLst>
                  </a:prstGeom>
                  <a:solidFill>
                    <a:srgbClr val="009900"/>
                  </a:solidFill>
                  <a:ln w="12700">
                    <a:solidFill>
                      <a:srgbClr val="00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>
                      <a:lnSpc>
                        <a:spcPts val="1800"/>
                      </a:lnSpc>
                    </a:pPr>
                    <a:r>
                      <a:rPr lang="ru-RU" sz="2000" b="1" dirty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д</a:t>
                    </a:r>
                  </a:p>
                </p:txBody>
              </p:sp>
              <p:sp>
                <p:nvSpPr>
                  <p:cNvPr id="134" name="Овальная выноска 133"/>
                  <p:cNvSpPr/>
                  <p:nvPr/>
                </p:nvSpPr>
                <p:spPr>
                  <a:xfrm>
                    <a:off x="7812360" y="2022747"/>
                    <a:ext cx="288032" cy="222083"/>
                  </a:xfrm>
                  <a:prstGeom prst="wedgeEllipseCallout">
                    <a:avLst>
                      <a:gd name="adj1" fmla="val -128868"/>
                      <a:gd name="adj2" fmla="val 127239"/>
                    </a:avLst>
                  </a:prstGeom>
                  <a:solidFill>
                    <a:srgbClr val="3D07E9"/>
                  </a:solidFill>
                  <a:ln w="12700">
                    <a:solidFill>
                      <a:srgbClr val="3D07E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 anchorCtr="1"/>
                  <a:lstStyle/>
                  <a:p>
                    <a:pPr algn="ctr">
                      <a:lnSpc>
                        <a:spcPts val="1800"/>
                      </a:lnSpc>
                    </a:pPr>
                    <a:r>
                      <a:rPr lang="ru-RU" sz="20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м</a:t>
                    </a:r>
                    <a:endParaRPr lang="ru-RU" sz="2000" b="1" dirty="0">
                      <a:solidFill>
                        <a:schemeClr val="bg1"/>
                      </a:solidFill>
                      <a:latin typeface="Arial Narrow" pitchFamily="34" charset="0"/>
                    </a:endParaRPr>
                  </a:p>
                </p:txBody>
              </p:sp>
            </p:grpSp>
            <p:sp>
              <p:nvSpPr>
                <p:cNvPr id="125" name="TextBox 124"/>
                <p:cNvSpPr txBox="1"/>
                <p:nvPr/>
              </p:nvSpPr>
              <p:spPr>
                <a:xfrm>
                  <a:off x="6510883" y="2123290"/>
                  <a:ext cx="224012" cy="25736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r>
                    <a:rPr lang="ru-RU" sz="1200" b="1" dirty="0" smtClean="0">
                      <a:latin typeface="Arial Narrow" pitchFamily="34" charset="0"/>
                      <a:cs typeface="Arial" pitchFamily="34" charset="0"/>
                    </a:rPr>
                    <a:t>0</a:t>
                  </a:r>
                  <a:endParaRPr lang="ru-RU" sz="1200" b="1" dirty="0"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6377044" y="3452702"/>
                  <a:ext cx="362439" cy="25736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0" bIns="36000" rtlCol="0" anchor="ctr" anchorCtr="0">
                  <a:spAutoFit/>
                </a:bodyPr>
                <a:lstStyle/>
                <a:p>
                  <a:r>
                    <a:rPr lang="ru-RU" sz="1200" b="1" dirty="0" smtClean="0">
                      <a:latin typeface="Arial Narrow" pitchFamily="34" charset="0"/>
                      <a:cs typeface="Arial" pitchFamily="34" charset="0"/>
                    </a:rPr>
                    <a:t>300</a:t>
                  </a:r>
                  <a:endParaRPr lang="ru-RU" sz="1200" b="1" dirty="0"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377288" y="3027519"/>
                  <a:ext cx="362439" cy="25736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0" bIns="36000" rtlCol="0" anchor="ctr" anchorCtr="0">
                  <a:spAutoFit/>
                </a:bodyPr>
                <a:lstStyle/>
                <a:p>
                  <a:r>
                    <a:rPr lang="ru-RU" sz="1200" b="1" dirty="0">
                      <a:latin typeface="Arial Narrow" pitchFamily="34" charset="0"/>
                      <a:cs typeface="Arial" pitchFamily="34" charset="0"/>
                    </a:rPr>
                    <a:t>2</a:t>
                  </a:r>
                  <a:r>
                    <a:rPr lang="ru-RU" sz="1200" b="1" dirty="0" smtClean="0">
                      <a:latin typeface="Arial Narrow" pitchFamily="34" charset="0"/>
                      <a:cs typeface="Arial" pitchFamily="34" charset="0"/>
                    </a:rPr>
                    <a:t>00</a:t>
                  </a:r>
                  <a:endParaRPr lang="ru-RU" sz="1200" b="1" dirty="0"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6376596" y="2568163"/>
                  <a:ext cx="362439" cy="25736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0" bIns="36000" rtlCol="0" anchor="ctr" anchorCtr="0">
                  <a:spAutoFit/>
                </a:bodyPr>
                <a:lstStyle/>
                <a:p>
                  <a:r>
                    <a:rPr lang="ru-RU" sz="1200" b="1" dirty="0">
                      <a:latin typeface="Arial Narrow" pitchFamily="34" charset="0"/>
                      <a:cs typeface="Arial" pitchFamily="34" charset="0"/>
                    </a:rPr>
                    <a:t>1</a:t>
                  </a:r>
                  <a:r>
                    <a:rPr lang="ru-RU" sz="1200" b="1" dirty="0" smtClean="0">
                      <a:latin typeface="Arial Narrow" pitchFamily="34" charset="0"/>
                      <a:cs typeface="Arial" pitchFamily="34" charset="0"/>
                    </a:rPr>
                    <a:t>00</a:t>
                  </a:r>
                  <a:endParaRPr lang="ru-RU" sz="1200" b="1" dirty="0">
                    <a:latin typeface="Arial Narrow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6376354" y="3645024"/>
                <a:ext cx="298058" cy="257369"/>
              </a:xfrm>
              <a:prstGeom prst="rect">
                <a:avLst/>
              </a:prstGeom>
              <a:noFill/>
            </p:spPr>
            <p:txBody>
              <a:bodyPr wrap="square" lIns="36000" tIns="36000" rIns="0" bIns="36000" rtlCol="0" anchor="ctr" anchorCtr="0">
                <a:spAutoFit/>
              </a:bodyPr>
              <a:lstStyle/>
              <a:p>
                <a:r>
                  <a:rPr lang="en-US" sz="1200" b="1" dirty="0" smtClean="0"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lang="ru-RU" sz="1200" b="1" dirty="0" smtClean="0">
                    <a:latin typeface="Arial Narrow" pitchFamily="34" charset="0"/>
                    <a:cs typeface="Arial" pitchFamily="34" charset="0"/>
                  </a:rPr>
                  <a:t>, кд</a:t>
                </a:r>
                <a:endParaRPr lang="ru-RU" sz="1200" b="1" dirty="0">
                  <a:latin typeface="Arial Narrow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7779242" y="3327782"/>
              <a:ext cx="272163" cy="257369"/>
            </a:xfrm>
            <a:prstGeom prst="rect">
              <a:avLst/>
            </a:prstGeom>
            <a:noFill/>
          </p:spPr>
          <p:txBody>
            <a:bodyPr wrap="square" lIns="36000" tIns="36000" rIns="0" bIns="36000" rtlCol="0" anchor="ctr" anchorCtr="0">
              <a:spAutoFit/>
            </a:bodyPr>
            <a:lstStyle/>
            <a:p>
              <a:r>
                <a:rPr lang="ru-RU" sz="1200" b="1" dirty="0" smtClean="0">
                  <a:latin typeface="Arial Narrow" pitchFamily="34" charset="0"/>
                  <a:cs typeface="Arial" pitchFamily="34" charset="0"/>
                </a:rPr>
                <a:t>45</a:t>
              </a:r>
              <a:r>
                <a:rPr lang="ru-RU" sz="1200" b="1" baseline="44000" dirty="0" smtClean="0">
                  <a:latin typeface="Arial Narrow" pitchFamily="34" charset="0"/>
                  <a:cs typeface="Arial" pitchFamily="34" charset="0"/>
                </a:rPr>
                <a:t>0</a:t>
              </a:r>
              <a:endParaRPr lang="ru-RU" sz="1200" b="1" baseline="440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290620" y="2293547"/>
              <a:ext cx="272163" cy="257369"/>
            </a:xfrm>
            <a:prstGeom prst="rect">
              <a:avLst/>
            </a:prstGeom>
            <a:noFill/>
          </p:spPr>
          <p:txBody>
            <a:bodyPr wrap="square" lIns="36000" tIns="36000" rIns="0" bIns="36000" rtlCol="0" anchor="ctr" anchorCtr="0">
              <a:spAutoFit/>
            </a:bodyPr>
            <a:lstStyle/>
            <a:p>
              <a:r>
                <a:rPr lang="ru-RU" sz="1200" b="1" dirty="0">
                  <a:latin typeface="Arial Narrow" pitchFamily="34" charset="0"/>
                  <a:cs typeface="Arial" pitchFamily="34" charset="0"/>
                </a:rPr>
                <a:t>8</a:t>
              </a:r>
              <a:r>
                <a:rPr lang="ru-RU" sz="1200" b="1" dirty="0" smtClean="0">
                  <a:latin typeface="Arial Narrow" pitchFamily="34" charset="0"/>
                  <a:cs typeface="Arial" pitchFamily="34" charset="0"/>
                </a:rPr>
                <a:t>5</a:t>
              </a:r>
              <a:r>
                <a:rPr lang="ru-RU" sz="1200" b="1" baseline="44000" dirty="0" smtClean="0">
                  <a:latin typeface="Arial Narrow" pitchFamily="34" charset="0"/>
                  <a:cs typeface="Arial" pitchFamily="34" charset="0"/>
                </a:rPr>
                <a:t>0</a:t>
              </a:r>
              <a:endParaRPr lang="ru-RU" sz="1200" b="1" baseline="440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240647" y="2550916"/>
              <a:ext cx="272163" cy="257369"/>
            </a:xfrm>
            <a:prstGeom prst="rect">
              <a:avLst/>
            </a:prstGeom>
            <a:noFill/>
          </p:spPr>
          <p:txBody>
            <a:bodyPr wrap="square" lIns="36000" tIns="36000" rIns="0" bIns="36000" rtlCol="0" anchor="ctr" anchorCtr="0">
              <a:spAutoFit/>
            </a:bodyPr>
            <a:lstStyle/>
            <a:p>
              <a:r>
                <a:rPr lang="ru-RU" sz="1200" b="1" dirty="0" smtClean="0">
                  <a:latin typeface="Arial Narrow" pitchFamily="34" charset="0"/>
                  <a:cs typeface="Arial" pitchFamily="34" charset="0"/>
                </a:rPr>
                <a:t>75</a:t>
              </a:r>
              <a:r>
                <a:rPr lang="ru-RU" sz="1200" b="1" baseline="44000" dirty="0" smtClean="0">
                  <a:latin typeface="Arial Narrow" pitchFamily="34" charset="0"/>
                  <a:cs typeface="Arial" pitchFamily="34" charset="0"/>
                </a:rPr>
                <a:t>0</a:t>
              </a:r>
              <a:endParaRPr lang="ru-RU" sz="1200" b="1" baseline="440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154682" y="2800509"/>
              <a:ext cx="272163" cy="257369"/>
            </a:xfrm>
            <a:prstGeom prst="rect">
              <a:avLst/>
            </a:prstGeom>
            <a:noFill/>
          </p:spPr>
          <p:txBody>
            <a:bodyPr wrap="square" lIns="36000" tIns="36000" rIns="0" bIns="36000" rtlCol="0" anchor="ctr" anchorCtr="0">
              <a:spAutoFit/>
            </a:bodyPr>
            <a:lstStyle/>
            <a:p>
              <a:r>
                <a:rPr lang="ru-RU" sz="1200" b="1" dirty="0">
                  <a:latin typeface="Arial Narrow" pitchFamily="34" charset="0"/>
                  <a:cs typeface="Arial" pitchFamily="34" charset="0"/>
                </a:rPr>
                <a:t>6</a:t>
              </a:r>
              <a:r>
                <a:rPr lang="ru-RU" sz="1200" b="1" dirty="0" smtClean="0">
                  <a:latin typeface="Arial Narrow" pitchFamily="34" charset="0"/>
                  <a:cs typeface="Arial" pitchFamily="34" charset="0"/>
                </a:rPr>
                <a:t>5</a:t>
              </a:r>
              <a:r>
                <a:rPr lang="ru-RU" sz="1200" b="1" baseline="44000" dirty="0" smtClean="0">
                  <a:latin typeface="Arial Narrow" pitchFamily="34" charset="0"/>
                  <a:cs typeface="Arial" pitchFamily="34" charset="0"/>
                </a:rPr>
                <a:t>0</a:t>
              </a:r>
              <a:endParaRPr lang="ru-RU" sz="1200" b="1" baseline="440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13014" y="3068638"/>
              <a:ext cx="272163" cy="257369"/>
            </a:xfrm>
            <a:prstGeom prst="rect">
              <a:avLst/>
            </a:prstGeom>
            <a:noFill/>
          </p:spPr>
          <p:txBody>
            <a:bodyPr wrap="square" lIns="36000" tIns="36000" rIns="0" bIns="36000" rtlCol="0" anchor="ctr" anchorCtr="0">
              <a:spAutoFit/>
            </a:bodyPr>
            <a:lstStyle/>
            <a:p>
              <a:r>
                <a:rPr lang="ru-RU" sz="1200" b="1" dirty="0">
                  <a:latin typeface="Arial Narrow" pitchFamily="34" charset="0"/>
                  <a:cs typeface="Arial" pitchFamily="34" charset="0"/>
                </a:rPr>
                <a:t>5</a:t>
              </a:r>
              <a:r>
                <a:rPr lang="ru-RU" sz="1200" b="1" dirty="0" smtClean="0">
                  <a:latin typeface="Arial Narrow" pitchFamily="34" charset="0"/>
                  <a:cs typeface="Arial" pitchFamily="34" charset="0"/>
                </a:rPr>
                <a:t>5</a:t>
              </a:r>
              <a:r>
                <a:rPr lang="ru-RU" sz="1200" b="1" baseline="44000" dirty="0" smtClean="0">
                  <a:latin typeface="Arial Narrow" pitchFamily="34" charset="0"/>
                  <a:cs typeface="Arial" pitchFamily="34" charset="0"/>
                </a:rPr>
                <a:t>0</a:t>
              </a:r>
              <a:endParaRPr lang="ru-RU" sz="1200" b="1" baseline="440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522131" y="3537114"/>
              <a:ext cx="272163" cy="257369"/>
            </a:xfrm>
            <a:prstGeom prst="rect">
              <a:avLst/>
            </a:prstGeom>
            <a:noFill/>
          </p:spPr>
          <p:txBody>
            <a:bodyPr wrap="square" lIns="36000" tIns="36000" rIns="0" bIns="36000" rtlCol="0" anchor="ctr" anchorCtr="0">
              <a:spAutoFit/>
            </a:bodyPr>
            <a:lstStyle/>
            <a:p>
              <a:r>
                <a:rPr lang="ru-RU" sz="1200" b="1" dirty="0">
                  <a:latin typeface="Arial Narrow" pitchFamily="34" charset="0"/>
                  <a:cs typeface="Arial" pitchFamily="34" charset="0"/>
                </a:rPr>
                <a:t>3</a:t>
              </a:r>
              <a:r>
                <a:rPr lang="ru-RU" sz="1200" b="1" dirty="0" smtClean="0">
                  <a:latin typeface="Arial Narrow" pitchFamily="34" charset="0"/>
                  <a:cs typeface="Arial" pitchFamily="34" charset="0"/>
                </a:rPr>
                <a:t>5</a:t>
              </a:r>
              <a:r>
                <a:rPr lang="ru-RU" sz="1200" b="1" baseline="44000" dirty="0" smtClean="0">
                  <a:latin typeface="Arial Narrow" pitchFamily="34" charset="0"/>
                  <a:cs typeface="Arial" pitchFamily="34" charset="0"/>
                </a:rPr>
                <a:t>0</a:t>
              </a:r>
              <a:endParaRPr lang="ru-RU" sz="1200" b="1" baseline="440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291515" y="3661353"/>
              <a:ext cx="272163" cy="257369"/>
            </a:xfrm>
            <a:prstGeom prst="rect">
              <a:avLst/>
            </a:prstGeom>
            <a:noFill/>
          </p:spPr>
          <p:txBody>
            <a:bodyPr wrap="square" lIns="36000" tIns="36000" rIns="0" bIns="36000" rtlCol="0" anchor="ctr" anchorCtr="0">
              <a:spAutoFit/>
            </a:bodyPr>
            <a:lstStyle/>
            <a:p>
              <a:r>
                <a:rPr lang="ru-RU" sz="1200" b="1" dirty="0">
                  <a:latin typeface="Arial Narrow" pitchFamily="34" charset="0"/>
                  <a:cs typeface="Arial" pitchFamily="34" charset="0"/>
                </a:rPr>
                <a:t>2</a:t>
              </a:r>
              <a:r>
                <a:rPr lang="ru-RU" sz="1200" b="1" dirty="0" smtClean="0">
                  <a:latin typeface="Arial Narrow" pitchFamily="34" charset="0"/>
                  <a:cs typeface="Arial" pitchFamily="34" charset="0"/>
                </a:rPr>
                <a:t>5</a:t>
              </a:r>
              <a:r>
                <a:rPr lang="ru-RU" sz="1200" b="1" baseline="44000" dirty="0" smtClean="0">
                  <a:latin typeface="Arial Narrow" pitchFamily="34" charset="0"/>
                  <a:cs typeface="Arial" pitchFamily="34" charset="0"/>
                </a:rPr>
                <a:t>0</a:t>
              </a:r>
              <a:endParaRPr lang="ru-RU" sz="1200" b="1" baseline="440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018826" y="3749690"/>
              <a:ext cx="272163" cy="257369"/>
            </a:xfrm>
            <a:prstGeom prst="rect">
              <a:avLst/>
            </a:prstGeom>
            <a:noFill/>
          </p:spPr>
          <p:txBody>
            <a:bodyPr wrap="square" lIns="36000" tIns="36000" rIns="0" bIns="36000" rtlCol="0" anchor="ctr" anchorCtr="0">
              <a:spAutoFit/>
            </a:bodyPr>
            <a:lstStyle/>
            <a:p>
              <a:r>
                <a:rPr lang="ru-RU" sz="1200" b="1" dirty="0">
                  <a:latin typeface="Arial Narrow" pitchFamily="34" charset="0"/>
                  <a:cs typeface="Arial" pitchFamily="34" charset="0"/>
                </a:rPr>
                <a:t>1</a:t>
              </a:r>
              <a:r>
                <a:rPr lang="ru-RU" sz="1200" b="1" dirty="0" smtClean="0">
                  <a:latin typeface="Arial Narrow" pitchFamily="34" charset="0"/>
                  <a:cs typeface="Arial" pitchFamily="34" charset="0"/>
                </a:rPr>
                <a:t>5</a:t>
              </a:r>
              <a:r>
                <a:rPr lang="ru-RU" sz="1200" b="1" baseline="44000" dirty="0" smtClean="0">
                  <a:latin typeface="Arial Narrow" pitchFamily="34" charset="0"/>
                  <a:cs typeface="Arial" pitchFamily="34" charset="0"/>
                </a:rPr>
                <a:t>0</a:t>
              </a:r>
              <a:endParaRPr lang="ru-RU" sz="1200" b="1" baseline="440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75784" y="3805258"/>
              <a:ext cx="203338" cy="257369"/>
            </a:xfrm>
            <a:prstGeom prst="rect">
              <a:avLst/>
            </a:prstGeom>
            <a:noFill/>
          </p:spPr>
          <p:txBody>
            <a:bodyPr wrap="square" lIns="36000" tIns="36000" rIns="0" bIns="36000" rtlCol="0" anchor="ctr" anchorCtr="0">
              <a:spAutoFit/>
            </a:bodyPr>
            <a:lstStyle/>
            <a:p>
              <a:r>
                <a:rPr lang="ru-RU" sz="1200" b="1" dirty="0" smtClean="0">
                  <a:latin typeface="Arial Narrow" pitchFamily="34" charset="0"/>
                  <a:cs typeface="Arial" pitchFamily="34" charset="0"/>
                </a:rPr>
                <a:t>5</a:t>
              </a:r>
              <a:r>
                <a:rPr lang="ru-RU" sz="1200" b="1" baseline="44000" dirty="0" smtClean="0">
                  <a:latin typeface="Arial Narrow" pitchFamily="34" charset="0"/>
                  <a:cs typeface="Arial" pitchFamily="34" charset="0"/>
                </a:rPr>
                <a:t>0</a:t>
              </a:r>
              <a:endParaRPr lang="ru-RU" sz="1200" b="1" baseline="44000" dirty="0"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878693" y="641982"/>
            <a:ext cx="1493507" cy="3190663"/>
            <a:chOff x="4874623" y="641982"/>
            <a:chExt cx="1493507" cy="3190663"/>
          </a:xfrm>
        </p:grpSpPr>
        <p:grpSp>
          <p:nvGrpSpPr>
            <p:cNvPr id="160" name="Группа 159"/>
            <p:cNvGrpSpPr/>
            <p:nvPr/>
          </p:nvGrpSpPr>
          <p:grpSpPr>
            <a:xfrm>
              <a:off x="4874623" y="641982"/>
              <a:ext cx="1376313" cy="3190663"/>
              <a:chOff x="4860032" y="1284549"/>
              <a:chExt cx="1376313" cy="3190663"/>
            </a:xfrm>
          </p:grpSpPr>
          <p:grpSp>
            <p:nvGrpSpPr>
              <p:cNvPr id="161" name="Группа 160"/>
              <p:cNvGrpSpPr/>
              <p:nvPr/>
            </p:nvGrpSpPr>
            <p:grpSpPr>
              <a:xfrm>
                <a:off x="4860032" y="1383305"/>
                <a:ext cx="1376313" cy="3091907"/>
                <a:chOff x="4860032" y="1383305"/>
                <a:chExt cx="1376313" cy="3091907"/>
              </a:xfrm>
            </p:grpSpPr>
            <p:grpSp>
              <p:nvGrpSpPr>
                <p:cNvPr id="170" name="Группа 169"/>
                <p:cNvGrpSpPr/>
                <p:nvPr/>
              </p:nvGrpSpPr>
              <p:grpSpPr>
                <a:xfrm>
                  <a:off x="4860032" y="1412776"/>
                  <a:ext cx="1307492" cy="2830524"/>
                  <a:chOff x="5080140" y="2349528"/>
                  <a:chExt cx="1307492" cy="2830524"/>
                </a:xfrm>
              </p:grpSpPr>
              <p:cxnSp>
                <p:nvCxnSpPr>
                  <p:cNvPr id="177" name="Прямая соединительная линия 176"/>
                  <p:cNvCxnSpPr/>
                  <p:nvPr/>
                </p:nvCxnSpPr>
                <p:spPr>
                  <a:xfrm>
                    <a:off x="5500974" y="2370531"/>
                    <a:ext cx="545094" cy="2809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8" name="Группа 177"/>
                  <p:cNvGrpSpPr/>
                  <p:nvPr/>
                </p:nvGrpSpPr>
                <p:grpSpPr>
                  <a:xfrm>
                    <a:off x="5080140" y="2349528"/>
                    <a:ext cx="1307492" cy="2824423"/>
                    <a:chOff x="240172" y="1108633"/>
                    <a:chExt cx="1307492" cy="2824423"/>
                  </a:xfrm>
                </p:grpSpPr>
                <p:grpSp>
                  <p:nvGrpSpPr>
                    <p:cNvPr id="210" name="Группа 209"/>
                    <p:cNvGrpSpPr/>
                    <p:nvPr/>
                  </p:nvGrpSpPr>
                  <p:grpSpPr>
                    <a:xfrm>
                      <a:off x="240172" y="1108633"/>
                      <a:ext cx="1307492" cy="2824423"/>
                      <a:chOff x="-36512" y="899475"/>
                      <a:chExt cx="1307492" cy="2824423"/>
                    </a:xfrm>
                  </p:grpSpPr>
                  <p:sp>
                    <p:nvSpPr>
                      <p:cNvPr id="212" name="Дуга 211"/>
                      <p:cNvSpPr/>
                      <p:nvPr/>
                    </p:nvSpPr>
                    <p:spPr>
                      <a:xfrm rot="5103724">
                        <a:off x="406260" y="1909101"/>
                        <a:ext cx="438422" cy="1291018"/>
                      </a:xfrm>
                      <a:prstGeom prst="arc">
                        <a:avLst>
                          <a:gd name="adj1" fmla="val 17639903"/>
                          <a:gd name="adj2" fmla="val 3104385"/>
                        </a:avLst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  <p:grpSp>
                    <p:nvGrpSpPr>
                      <p:cNvPr id="213" name="Группа 212"/>
                      <p:cNvGrpSpPr/>
                      <p:nvPr/>
                    </p:nvGrpSpPr>
                    <p:grpSpPr>
                      <a:xfrm>
                        <a:off x="-36512" y="899475"/>
                        <a:ext cx="1302281" cy="2824423"/>
                        <a:chOff x="3203848" y="895088"/>
                        <a:chExt cx="1302281" cy="2824423"/>
                      </a:xfrm>
                    </p:grpSpPr>
                    <p:grpSp>
                      <p:nvGrpSpPr>
                        <p:cNvPr id="215" name="Группа 214"/>
                        <p:cNvGrpSpPr/>
                        <p:nvPr/>
                      </p:nvGrpSpPr>
                      <p:grpSpPr>
                        <a:xfrm>
                          <a:off x="3203848" y="895088"/>
                          <a:ext cx="1302281" cy="2824423"/>
                          <a:chOff x="-20038" y="339237"/>
                          <a:chExt cx="1302281" cy="2824423"/>
                        </a:xfrm>
                      </p:grpSpPr>
                      <p:sp>
                        <p:nvSpPr>
                          <p:cNvPr id="224" name="Прямоугольник 223"/>
                          <p:cNvSpPr/>
                          <p:nvPr/>
                        </p:nvSpPr>
                        <p:spPr>
                          <a:xfrm>
                            <a:off x="395536" y="351076"/>
                            <a:ext cx="648072" cy="2812584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25" name="Дуга 224"/>
                          <p:cNvSpPr/>
                          <p:nvPr/>
                        </p:nvSpPr>
                        <p:spPr>
                          <a:xfrm rot="2812164">
                            <a:off x="387279" y="129623"/>
                            <a:ext cx="506762" cy="925990"/>
                          </a:xfrm>
                          <a:prstGeom prst="arc">
                            <a:avLst>
                              <a:gd name="adj1" fmla="val 16792536"/>
                              <a:gd name="adj2" fmla="val 4677079"/>
                            </a:avLst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26" name="Дуга 225"/>
                          <p:cNvSpPr/>
                          <p:nvPr/>
                        </p:nvSpPr>
                        <p:spPr>
                          <a:xfrm rot="4299006">
                            <a:off x="433869" y="630012"/>
                            <a:ext cx="405728" cy="871137"/>
                          </a:xfrm>
                          <a:prstGeom prst="arc">
                            <a:avLst>
                              <a:gd name="adj1" fmla="val 16944200"/>
                              <a:gd name="adj2" fmla="val 3784029"/>
                            </a:avLst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27" name="Дуга 226"/>
                          <p:cNvSpPr/>
                          <p:nvPr/>
                        </p:nvSpPr>
                        <p:spPr>
                          <a:xfrm rot="4428303">
                            <a:off x="432389" y="836391"/>
                            <a:ext cx="405728" cy="981276"/>
                          </a:xfrm>
                          <a:prstGeom prst="arc">
                            <a:avLst>
                              <a:gd name="adj1" fmla="val 17229462"/>
                              <a:gd name="adj2" fmla="val 3784029"/>
                            </a:avLst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28" name="Дуга 227"/>
                          <p:cNvSpPr/>
                          <p:nvPr/>
                        </p:nvSpPr>
                        <p:spPr>
                          <a:xfrm rot="5103724">
                            <a:off x="406260" y="1909101"/>
                            <a:ext cx="438422" cy="1291018"/>
                          </a:xfrm>
                          <a:prstGeom prst="arc">
                            <a:avLst>
                              <a:gd name="adj1" fmla="val 17517593"/>
                              <a:gd name="adj2" fmla="val 3104385"/>
                            </a:avLst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229" name="Дуга 228"/>
                          <p:cNvSpPr/>
                          <p:nvPr/>
                        </p:nvSpPr>
                        <p:spPr>
                          <a:xfrm rot="5103724">
                            <a:off x="417523" y="2188370"/>
                            <a:ext cx="438422" cy="1291018"/>
                          </a:xfrm>
                          <a:prstGeom prst="arc">
                            <a:avLst>
                              <a:gd name="adj1" fmla="val 17567342"/>
                              <a:gd name="adj2" fmla="val 3104385"/>
                            </a:avLst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</p:grpSp>
                    <p:grpSp>
                      <p:nvGrpSpPr>
                        <p:cNvPr id="216" name="Группа 215"/>
                        <p:cNvGrpSpPr/>
                        <p:nvPr/>
                      </p:nvGrpSpPr>
                      <p:grpSpPr>
                        <a:xfrm>
                          <a:off x="3619422" y="901700"/>
                          <a:ext cx="656245" cy="1679497"/>
                          <a:chOff x="3619422" y="901700"/>
                          <a:chExt cx="656245" cy="1679497"/>
                        </a:xfrm>
                      </p:grpSpPr>
                      <p:cxnSp>
                        <p:nvCxnSpPr>
                          <p:cNvPr id="217" name="Прямая соединительная линия 216"/>
                          <p:cNvCxnSpPr/>
                          <p:nvPr/>
                        </p:nvCxnSpPr>
                        <p:spPr>
                          <a:xfrm>
                            <a:off x="3619422" y="906927"/>
                            <a:ext cx="652319" cy="167427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8" name="Прямая соединительная линия 217"/>
                          <p:cNvCxnSpPr/>
                          <p:nvPr/>
                        </p:nvCxnSpPr>
                        <p:spPr>
                          <a:xfrm>
                            <a:off x="3619422" y="906927"/>
                            <a:ext cx="647778" cy="102770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9" name="Прямая соединительная линия 218"/>
                          <p:cNvCxnSpPr/>
                          <p:nvPr/>
                        </p:nvCxnSpPr>
                        <p:spPr>
                          <a:xfrm>
                            <a:off x="3619422" y="906927"/>
                            <a:ext cx="652011" cy="70174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0" name="Прямая соединительная линия 219"/>
                          <p:cNvCxnSpPr/>
                          <p:nvPr/>
                        </p:nvCxnSpPr>
                        <p:spPr>
                          <a:xfrm>
                            <a:off x="3619422" y="906927"/>
                            <a:ext cx="652011" cy="48584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1" name="Прямая соединительная линия 220"/>
                          <p:cNvCxnSpPr/>
                          <p:nvPr/>
                        </p:nvCxnSpPr>
                        <p:spPr>
                          <a:xfrm>
                            <a:off x="3619422" y="906927"/>
                            <a:ext cx="652011" cy="34190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2" name="Прямая соединительная линия 221"/>
                          <p:cNvCxnSpPr/>
                          <p:nvPr/>
                        </p:nvCxnSpPr>
                        <p:spPr>
                          <a:xfrm>
                            <a:off x="3619422" y="906927"/>
                            <a:ext cx="656245" cy="223373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3" name="Прямая соединительная линия 222"/>
                          <p:cNvCxnSpPr/>
                          <p:nvPr/>
                        </p:nvCxnSpPr>
                        <p:spPr>
                          <a:xfrm>
                            <a:off x="3619500" y="901700"/>
                            <a:ext cx="647700" cy="110067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214" name="Полилиния 213"/>
                      <p:cNvSpPr/>
                      <p:nvPr/>
                    </p:nvSpPr>
                    <p:spPr>
                      <a:xfrm>
                        <a:off x="395536" y="911314"/>
                        <a:ext cx="612866" cy="2788238"/>
                      </a:xfrm>
                      <a:custGeom>
                        <a:avLst/>
                        <a:gdLst>
                          <a:gd name="connsiteX0" fmla="*/ 12558 w 646773"/>
                          <a:gd name="connsiteY0" fmla="*/ 0 h 2797520"/>
                          <a:gd name="connsiteX1" fmla="*/ 320376 w 646773"/>
                          <a:gd name="connsiteY1" fmla="*/ 570368 h 2797520"/>
                          <a:gd name="connsiteX2" fmla="*/ 451651 w 646773"/>
                          <a:gd name="connsiteY2" fmla="*/ 864605 h 2797520"/>
                          <a:gd name="connsiteX3" fmla="*/ 587453 w 646773"/>
                          <a:gd name="connsiteY3" fmla="*/ 1222217 h 2797520"/>
                          <a:gd name="connsiteX4" fmla="*/ 641774 w 646773"/>
                          <a:gd name="connsiteY4" fmla="*/ 1543615 h 2797520"/>
                          <a:gd name="connsiteX5" fmla="*/ 641774 w 646773"/>
                          <a:gd name="connsiteY5" fmla="*/ 1851433 h 2797520"/>
                          <a:gd name="connsiteX6" fmla="*/ 619140 w 646773"/>
                          <a:gd name="connsiteY6" fmla="*/ 2091350 h 2797520"/>
                          <a:gd name="connsiteX7" fmla="*/ 573873 w 646773"/>
                          <a:gd name="connsiteY7" fmla="*/ 2304106 h 2797520"/>
                          <a:gd name="connsiteX8" fmla="*/ 460705 w 646773"/>
                          <a:gd name="connsiteY8" fmla="*/ 2530443 h 2797520"/>
                          <a:gd name="connsiteX9" fmla="*/ 406384 w 646773"/>
                          <a:gd name="connsiteY9" fmla="*/ 2611924 h 2797520"/>
                          <a:gd name="connsiteX10" fmla="*/ 324903 w 646773"/>
                          <a:gd name="connsiteY10" fmla="*/ 2702459 h 2797520"/>
                          <a:gd name="connsiteX11" fmla="*/ 225315 w 646773"/>
                          <a:gd name="connsiteY11" fmla="*/ 2756780 h 2797520"/>
                          <a:gd name="connsiteX12" fmla="*/ 229841 w 646773"/>
                          <a:gd name="connsiteY12" fmla="*/ 2756780 h 2797520"/>
                          <a:gd name="connsiteX13" fmla="*/ 125727 w 646773"/>
                          <a:gd name="connsiteY13" fmla="*/ 2788467 h 2797520"/>
                          <a:gd name="connsiteX14" fmla="*/ 3505 w 646773"/>
                          <a:gd name="connsiteY14" fmla="*/ 2797520 h 2797520"/>
                          <a:gd name="connsiteX15" fmla="*/ 30665 w 646773"/>
                          <a:gd name="connsiteY15" fmla="*/ 2788467 h 2797520"/>
                          <a:gd name="connsiteX16" fmla="*/ 30665 w 646773"/>
                          <a:gd name="connsiteY16" fmla="*/ 2788467 h 27975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646773" h="2797520">
                            <a:moveTo>
                              <a:pt x="12558" y="0"/>
                            </a:moveTo>
                            <a:cubicBezTo>
                              <a:pt x="129876" y="213133"/>
                              <a:pt x="247194" y="426267"/>
                              <a:pt x="320376" y="570368"/>
                            </a:cubicBezTo>
                            <a:cubicBezTo>
                              <a:pt x="393558" y="714469"/>
                              <a:pt x="407138" y="755963"/>
                              <a:pt x="451651" y="864605"/>
                            </a:cubicBezTo>
                            <a:cubicBezTo>
                              <a:pt x="496164" y="973247"/>
                              <a:pt x="555766" y="1109049"/>
                              <a:pt x="587453" y="1222217"/>
                            </a:cubicBezTo>
                            <a:cubicBezTo>
                              <a:pt x="619140" y="1335385"/>
                              <a:pt x="632721" y="1438746"/>
                              <a:pt x="641774" y="1543615"/>
                            </a:cubicBezTo>
                            <a:cubicBezTo>
                              <a:pt x="650828" y="1648484"/>
                              <a:pt x="645546" y="1760144"/>
                              <a:pt x="641774" y="1851433"/>
                            </a:cubicBezTo>
                            <a:cubicBezTo>
                              <a:pt x="638002" y="1942722"/>
                              <a:pt x="630457" y="2015905"/>
                              <a:pt x="619140" y="2091350"/>
                            </a:cubicBezTo>
                            <a:cubicBezTo>
                              <a:pt x="607823" y="2166796"/>
                              <a:pt x="600279" y="2230924"/>
                              <a:pt x="573873" y="2304106"/>
                            </a:cubicBezTo>
                            <a:cubicBezTo>
                              <a:pt x="547467" y="2377288"/>
                              <a:pt x="488620" y="2479140"/>
                              <a:pt x="460705" y="2530443"/>
                            </a:cubicBezTo>
                            <a:cubicBezTo>
                              <a:pt x="432790" y="2581746"/>
                              <a:pt x="429018" y="2583255"/>
                              <a:pt x="406384" y="2611924"/>
                            </a:cubicBezTo>
                            <a:cubicBezTo>
                              <a:pt x="383750" y="2640593"/>
                              <a:pt x="355081" y="2678316"/>
                              <a:pt x="324903" y="2702459"/>
                            </a:cubicBezTo>
                            <a:cubicBezTo>
                              <a:pt x="294725" y="2726602"/>
                              <a:pt x="241159" y="2747727"/>
                              <a:pt x="225315" y="2756780"/>
                            </a:cubicBezTo>
                            <a:cubicBezTo>
                              <a:pt x="209471" y="2765834"/>
                              <a:pt x="246439" y="2751499"/>
                              <a:pt x="229841" y="2756780"/>
                            </a:cubicBezTo>
                            <a:cubicBezTo>
                              <a:pt x="213243" y="2762061"/>
                              <a:pt x="163450" y="2781677"/>
                              <a:pt x="125727" y="2788467"/>
                            </a:cubicBezTo>
                            <a:cubicBezTo>
                              <a:pt x="88004" y="2795257"/>
                              <a:pt x="19349" y="2797520"/>
                              <a:pt x="3505" y="2797520"/>
                            </a:cubicBezTo>
                            <a:cubicBezTo>
                              <a:pt x="-12339" y="2797520"/>
                              <a:pt x="30665" y="2788467"/>
                              <a:pt x="30665" y="2788467"/>
                            </a:cubicBezTo>
                            <a:lnTo>
                              <a:pt x="30665" y="2788467"/>
                            </a:lnTo>
                          </a:path>
                        </a:pathLst>
                      </a:custGeom>
                      <a:ln w="3175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  <p:sp>
                  <p:nvSpPr>
                    <p:cNvPr id="211" name="Полилиния 210"/>
                    <p:cNvSpPr/>
                    <p:nvPr/>
                  </p:nvSpPr>
                  <p:spPr>
                    <a:xfrm>
                      <a:off x="659607" y="1130912"/>
                      <a:ext cx="384001" cy="982813"/>
                    </a:xfrm>
                    <a:custGeom>
                      <a:avLst/>
                      <a:gdLst>
                        <a:gd name="connsiteX0" fmla="*/ 21166 w 384001"/>
                        <a:gd name="connsiteY0" fmla="*/ 0 h 982813"/>
                        <a:gd name="connsiteX1" fmla="*/ 186266 w 384001"/>
                        <a:gd name="connsiteY1" fmla="*/ 169334 h 982813"/>
                        <a:gd name="connsiteX2" fmla="*/ 283633 w 384001"/>
                        <a:gd name="connsiteY2" fmla="*/ 304800 h 982813"/>
                        <a:gd name="connsiteX3" fmla="*/ 376766 w 384001"/>
                        <a:gd name="connsiteY3" fmla="*/ 558800 h 982813"/>
                        <a:gd name="connsiteX4" fmla="*/ 372533 w 384001"/>
                        <a:gd name="connsiteY4" fmla="*/ 800100 h 982813"/>
                        <a:gd name="connsiteX5" fmla="*/ 330200 w 384001"/>
                        <a:gd name="connsiteY5" fmla="*/ 910167 h 982813"/>
                        <a:gd name="connsiteX6" fmla="*/ 215900 w 384001"/>
                        <a:gd name="connsiteY6" fmla="*/ 982134 h 982813"/>
                        <a:gd name="connsiteX7" fmla="*/ 0 w 384001"/>
                        <a:gd name="connsiteY7" fmla="*/ 948267 h 982813"/>
                        <a:gd name="connsiteX8" fmla="*/ 0 w 384001"/>
                        <a:gd name="connsiteY8" fmla="*/ 948267 h 982813"/>
                        <a:gd name="connsiteX9" fmla="*/ 0 w 384001"/>
                        <a:gd name="connsiteY9" fmla="*/ 948267 h 982813"/>
                        <a:gd name="connsiteX10" fmla="*/ 0 w 384001"/>
                        <a:gd name="connsiteY10" fmla="*/ 948267 h 9828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84001" h="982813">
                          <a:moveTo>
                            <a:pt x="21166" y="0"/>
                          </a:moveTo>
                          <a:cubicBezTo>
                            <a:pt x="81844" y="59267"/>
                            <a:pt x="142522" y="118534"/>
                            <a:pt x="186266" y="169334"/>
                          </a:cubicBezTo>
                          <a:cubicBezTo>
                            <a:pt x="230010" y="220134"/>
                            <a:pt x="251883" y="239889"/>
                            <a:pt x="283633" y="304800"/>
                          </a:cubicBezTo>
                          <a:cubicBezTo>
                            <a:pt x="315383" y="369711"/>
                            <a:pt x="361949" y="476250"/>
                            <a:pt x="376766" y="558800"/>
                          </a:cubicBezTo>
                          <a:cubicBezTo>
                            <a:pt x="391583" y="641350"/>
                            <a:pt x="380294" y="741539"/>
                            <a:pt x="372533" y="800100"/>
                          </a:cubicBezTo>
                          <a:cubicBezTo>
                            <a:pt x="364772" y="858661"/>
                            <a:pt x="356305" y="879828"/>
                            <a:pt x="330200" y="910167"/>
                          </a:cubicBezTo>
                          <a:cubicBezTo>
                            <a:pt x="304095" y="940506"/>
                            <a:pt x="270933" y="975784"/>
                            <a:pt x="215900" y="982134"/>
                          </a:cubicBezTo>
                          <a:cubicBezTo>
                            <a:pt x="160867" y="988484"/>
                            <a:pt x="0" y="948267"/>
                            <a:pt x="0" y="948267"/>
                          </a:cubicBezTo>
                          <a:lnTo>
                            <a:pt x="0" y="948267"/>
                          </a:lnTo>
                          <a:lnTo>
                            <a:pt x="0" y="948267"/>
                          </a:lnTo>
                          <a:lnTo>
                            <a:pt x="0" y="948267"/>
                          </a:lnTo>
                        </a:path>
                      </a:pathLst>
                    </a:custGeom>
                    <a:ln w="31750">
                      <a:solidFill>
                        <a:srgbClr val="00FF9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</p:grpSp>
            <p:sp>
              <p:nvSpPr>
                <p:cNvPr id="171" name="TextBox 170"/>
                <p:cNvSpPr txBox="1"/>
                <p:nvPr/>
              </p:nvSpPr>
              <p:spPr>
                <a:xfrm>
                  <a:off x="5724128" y="4217843"/>
                  <a:ext cx="272163" cy="25736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0" bIns="36000" rtlCol="0" anchor="ctr" anchorCtr="0">
                  <a:spAutoFit/>
                </a:bodyPr>
                <a:lstStyle/>
                <a:p>
                  <a:r>
                    <a:rPr lang="ru-RU" sz="1200" b="1" dirty="0" smtClean="0">
                      <a:latin typeface="Arial Narrow" pitchFamily="34" charset="0"/>
                      <a:cs typeface="Arial" pitchFamily="34" charset="0"/>
                    </a:rPr>
                    <a:t>10</a:t>
                  </a:r>
                  <a:r>
                    <a:rPr lang="ru-RU" sz="1200" b="1" baseline="44000" dirty="0" smtClean="0">
                      <a:latin typeface="Arial Narrow" pitchFamily="34" charset="0"/>
                      <a:cs typeface="Arial" pitchFamily="34" charset="0"/>
                    </a:rPr>
                    <a:t>0</a:t>
                  </a:r>
                  <a:endParaRPr lang="ru-RU" sz="1200" b="1" baseline="44000" dirty="0"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5940781" y="3064768"/>
                  <a:ext cx="272163" cy="25736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0" bIns="36000" rtlCol="0" anchor="ctr" anchorCtr="0">
                  <a:spAutoFit/>
                </a:bodyPr>
                <a:lstStyle/>
                <a:p>
                  <a:r>
                    <a:rPr lang="ru-RU" sz="1200" b="1" dirty="0" smtClean="0">
                      <a:latin typeface="Arial Narrow" pitchFamily="34" charset="0"/>
                      <a:cs typeface="Arial" pitchFamily="34" charset="0"/>
                    </a:rPr>
                    <a:t>20</a:t>
                  </a:r>
                  <a:r>
                    <a:rPr lang="ru-RU" sz="1200" b="1" baseline="44000" dirty="0" smtClean="0">
                      <a:latin typeface="Arial Narrow" pitchFamily="34" charset="0"/>
                      <a:cs typeface="Arial" pitchFamily="34" charset="0"/>
                    </a:rPr>
                    <a:t>0</a:t>
                  </a:r>
                  <a:endParaRPr lang="ru-RU" sz="1200" b="1" baseline="44000" dirty="0"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5940152" y="2276872"/>
                  <a:ext cx="272163" cy="25736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0" bIns="36000" rtlCol="0" anchor="ctr" anchorCtr="0">
                  <a:spAutoFit/>
                </a:bodyPr>
                <a:lstStyle/>
                <a:p>
                  <a:r>
                    <a:rPr lang="ru-RU" sz="1200" b="1" dirty="0" smtClean="0">
                      <a:latin typeface="Arial Narrow" pitchFamily="34" charset="0"/>
                      <a:cs typeface="Arial" pitchFamily="34" charset="0"/>
                    </a:rPr>
                    <a:t>30</a:t>
                  </a:r>
                  <a:r>
                    <a:rPr lang="ru-RU" sz="1200" b="1" baseline="44000" dirty="0" smtClean="0">
                      <a:latin typeface="Arial Narrow" pitchFamily="34" charset="0"/>
                      <a:cs typeface="Arial" pitchFamily="34" charset="0"/>
                    </a:rPr>
                    <a:t>0</a:t>
                  </a:r>
                  <a:endParaRPr lang="ru-RU" sz="1200" b="1" baseline="44000" dirty="0"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5940152" y="1956862"/>
                  <a:ext cx="272163" cy="25736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0" bIns="36000" rtlCol="0" anchor="ctr" anchorCtr="0">
                  <a:spAutoFit/>
                </a:bodyPr>
                <a:lstStyle/>
                <a:p>
                  <a:r>
                    <a:rPr lang="ru-RU" sz="1200" b="1" dirty="0">
                      <a:latin typeface="Arial Narrow" pitchFamily="34" charset="0"/>
                      <a:cs typeface="Arial" pitchFamily="34" charset="0"/>
                    </a:rPr>
                    <a:t>4</a:t>
                  </a:r>
                  <a:r>
                    <a:rPr lang="ru-RU" sz="1200" b="1" dirty="0" smtClean="0">
                      <a:latin typeface="Arial Narrow" pitchFamily="34" charset="0"/>
                      <a:cs typeface="Arial" pitchFamily="34" charset="0"/>
                    </a:rPr>
                    <a:t>0</a:t>
                  </a:r>
                  <a:r>
                    <a:rPr lang="ru-RU" sz="1200" b="1" baseline="44000" dirty="0" smtClean="0">
                      <a:latin typeface="Arial Narrow" pitchFamily="34" charset="0"/>
                      <a:cs typeface="Arial" pitchFamily="34" charset="0"/>
                    </a:rPr>
                    <a:t>0</a:t>
                  </a:r>
                  <a:endParaRPr lang="ru-RU" sz="1200" b="1" baseline="44000" dirty="0"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5962110" y="1775308"/>
                  <a:ext cx="272163" cy="25736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0" bIns="36000" rtlCol="0" anchor="ctr" anchorCtr="0">
                  <a:spAutoFit/>
                </a:bodyPr>
                <a:lstStyle/>
                <a:p>
                  <a:r>
                    <a:rPr lang="ru-RU" sz="1200" b="1" dirty="0">
                      <a:latin typeface="Arial Narrow" pitchFamily="34" charset="0"/>
                      <a:cs typeface="Arial" pitchFamily="34" charset="0"/>
                    </a:rPr>
                    <a:t>5</a:t>
                  </a:r>
                  <a:r>
                    <a:rPr lang="ru-RU" sz="1200" b="1" dirty="0" smtClean="0">
                      <a:latin typeface="Arial Narrow" pitchFamily="34" charset="0"/>
                      <a:cs typeface="Arial" pitchFamily="34" charset="0"/>
                    </a:rPr>
                    <a:t>0</a:t>
                  </a:r>
                  <a:r>
                    <a:rPr lang="ru-RU" sz="1200" b="1" baseline="44000" dirty="0" smtClean="0">
                      <a:latin typeface="Arial Narrow" pitchFamily="34" charset="0"/>
                      <a:cs typeface="Arial" pitchFamily="34" charset="0"/>
                    </a:rPr>
                    <a:t>0</a:t>
                  </a:r>
                  <a:endParaRPr lang="ru-RU" sz="1200" b="1" baseline="44000" dirty="0"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5964182" y="1383305"/>
                  <a:ext cx="272163" cy="25736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0" bIns="36000" rtlCol="0" anchor="ctr" anchorCtr="0">
                  <a:spAutoFit/>
                </a:bodyPr>
                <a:lstStyle/>
                <a:p>
                  <a:r>
                    <a:rPr lang="ru-RU" sz="1200" b="1" dirty="0">
                      <a:latin typeface="Arial Narrow" pitchFamily="34" charset="0"/>
                      <a:cs typeface="Arial" pitchFamily="34" charset="0"/>
                    </a:rPr>
                    <a:t>8</a:t>
                  </a:r>
                  <a:r>
                    <a:rPr lang="ru-RU" sz="1200" b="1" dirty="0" smtClean="0">
                      <a:latin typeface="Arial Narrow" pitchFamily="34" charset="0"/>
                      <a:cs typeface="Arial" pitchFamily="34" charset="0"/>
                    </a:rPr>
                    <a:t>0</a:t>
                  </a:r>
                  <a:r>
                    <a:rPr lang="ru-RU" sz="1200" b="1" baseline="44000" dirty="0" smtClean="0">
                      <a:latin typeface="Arial Narrow" pitchFamily="34" charset="0"/>
                      <a:cs typeface="Arial" pitchFamily="34" charset="0"/>
                    </a:rPr>
                    <a:t>0</a:t>
                  </a:r>
                  <a:endParaRPr lang="ru-RU" sz="1200" b="1" baseline="44000" dirty="0">
                    <a:latin typeface="Arial Narrow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62" name="TextBox 161"/>
              <p:cNvSpPr txBox="1"/>
              <p:nvPr/>
            </p:nvSpPr>
            <p:spPr>
              <a:xfrm>
                <a:off x="4924208" y="4179743"/>
                <a:ext cx="298058" cy="257369"/>
              </a:xfrm>
              <a:prstGeom prst="rect">
                <a:avLst/>
              </a:prstGeom>
              <a:noFill/>
            </p:spPr>
            <p:txBody>
              <a:bodyPr wrap="square" lIns="36000" tIns="36000" rIns="0" bIns="36000" rtlCol="0" anchor="ctr" anchorCtr="0">
                <a:spAutoFit/>
              </a:bodyPr>
              <a:lstStyle/>
              <a:p>
                <a:r>
                  <a:rPr lang="en-US" sz="1200" b="1" dirty="0" smtClean="0"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lang="ru-RU" sz="1200" b="1" dirty="0" smtClean="0">
                    <a:latin typeface="Arial Narrow" pitchFamily="34" charset="0"/>
                    <a:cs typeface="Arial" pitchFamily="34" charset="0"/>
                  </a:rPr>
                  <a:t>, кд</a:t>
                </a:r>
                <a:endParaRPr lang="ru-RU" sz="1200" b="1" dirty="0"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4929641" y="3990007"/>
                <a:ext cx="362439" cy="257369"/>
              </a:xfrm>
              <a:prstGeom prst="rect">
                <a:avLst/>
              </a:prstGeom>
              <a:noFill/>
            </p:spPr>
            <p:txBody>
              <a:bodyPr wrap="square" lIns="36000" tIns="36000" rIns="0" bIns="36000" rtlCol="0" anchor="ctr" anchorCtr="0">
                <a:spAutoFit/>
              </a:bodyPr>
              <a:lstStyle/>
              <a:p>
                <a:r>
                  <a:rPr lang="ru-RU" sz="1200" b="1" dirty="0" smtClean="0">
                    <a:latin typeface="Arial Narrow" pitchFamily="34" charset="0"/>
                    <a:cs typeface="Arial" pitchFamily="34" charset="0"/>
                  </a:rPr>
                  <a:t>2200</a:t>
                </a:r>
                <a:endParaRPr lang="ru-RU" sz="1200" b="1" dirty="0"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4929641" y="3717032"/>
                <a:ext cx="362439" cy="257369"/>
              </a:xfrm>
              <a:prstGeom prst="rect">
                <a:avLst/>
              </a:prstGeom>
              <a:noFill/>
            </p:spPr>
            <p:txBody>
              <a:bodyPr wrap="square" lIns="36000" tIns="36000" rIns="0" bIns="36000" rtlCol="0" anchor="ctr" anchorCtr="0">
                <a:spAutoFit/>
              </a:bodyPr>
              <a:lstStyle/>
              <a:p>
                <a:r>
                  <a:rPr lang="ru-RU" sz="1200" b="1" dirty="0" smtClean="0">
                    <a:latin typeface="Arial Narrow" pitchFamily="34" charset="0"/>
                    <a:cs typeface="Arial" pitchFamily="34" charset="0"/>
                  </a:rPr>
                  <a:t>2000</a:t>
                </a:r>
                <a:endParaRPr lang="ru-RU" sz="1200" b="1" dirty="0"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4929641" y="3140968"/>
                <a:ext cx="362439" cy="257369"/>
              </a:xfrm>
              <a:prstGeom prst="rect">
                <a:avLst/>
              </a:prstGeom>
              <a:noFill/>
            </p:spPr>
            <p:txBody>
              <a:bodyPr wrap="square" lIns="36000" tIns="36000" rIns="0" bIns="36000" rtlCol="0" anchor="ctr" anchorCtr="0">
                <a:spAutoFit/>
              </a:bodyPr>
              <a:lstStyle/>
              <a:p>
                <a:r>
                  <a:rPr lang="ru-RU" sz="1200" b="1" dirty="0" smtClean="0">
                    <a:latin typeface="Arial Narrow" pitchFamily="34" charset="0"/>
                    <a:cs typeface="Arial" pitchFamily="34" charset="0"/>
                  </a:rPr>
                  <a:t>1500</a:t>
                </a:r>
                <a:endParaRPr lang="ru-RU" sz="1200" b="1" dirty="0"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4922525" y="2522301"/>
                <a:ext cx="362439" cy="257369"/>
              </a:xfrm>
              <a:prstGeom prst="rect">
                <a:avLst/>
              </a:prstGeom>
              <a:noFill/>
            </p:spPr>
            <p:txBody>
              <a:bodyPr wrap="square" lIns="36000" tIns="36000" rIns="0" bIns="36000" rtlCol="0" anchor="ctr" anchorCtr="0">
                <a:spAutoFit/>
              </a:bodyPr>
              <a:lstStyle/>
              <a:p>
                <a:r>
                  <a:rPr lang="ru-RU" sz="1200" b="1" dirty="0" smtClean="0">
                    <a:latin typeface="Arial Narrow" pitchFamily="34" charset="0"/>
                    <a:cs typeface="Arial" pitchFamily="34" charset="0"/>
                  </a:rPr>
                  <a:t>1000</a:t>
                </a:r>
                <a:endParaRPr lang="ru-RU" sz="1200" b="1" dirty="0"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4974205" y="2249692"/>
                <a:ext cx="268355" cy="257369"/>
              </a:xfrm>
              <a:prstGeom prst="rect">
                <a:avLst/>
              </a:prstGeom>
              <a:noFill/>
            </p:spPr>
            <p:txBody>
              <a:bodyPr wrap="square" lIns="36000" tIns="36000" rIns="0" bIns="36000" rtlCol="0" anchor="ctr" anchorCtr="0">
                <a:spAutoFit/>
              </a:bodyPr>
              <a:lstStyle/>
              <a:p>
                <a:r>
                  <a:rPr lang="ru-RU" sz="1200" b="1" dirty="0">
                    <a:latin typeface="Arial Narrow" pitchFamily="34" charset="0"/>
                    <a:cs typeface="Arial" pitchFamily="34" charset="0"/>
                  </a:rPr>
                  <a:t>8</a:t>
                </a:r>
                <a:r>
                  <a:rPr lang="ru-RU" sz="1200" b="1" dirty="0" smtClean="0">
                    <a:latin typeface="Arial Narrow" pitchFamily="34" charset="0"/>
                    <a:cs typeface="Arial" pitchFamily="34" charset="0"/>
                  </a:rPr>
                  <a:t>00</a:t>
                </a:r>
                <a:endParaRPr lang="ru-RU" sz="1200" b="1" dirty="0"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989753" y="1894513"/>
                <a:ext cx="278234" cy="257369"/>
              </a:xfrm>
              <a:prstGeom prst="rect">
                <a:avLst/>
              </a:prstGeom>
              <a:noFill/>
            </p:spPr>
            <p:txBody>
              <a:bodyPr wrap="square" lIns="36000" tIns="36000" rIns="0" bIns="36000" rtlCol="0" anchor="ctr" anchorCtr="0">
                <a:spAutoFit/>
              </a:bodyPr>
              <a:lstStyle/>
              <a:p>
                <a:r>
                  <a:rPr lang="ru-RU" sz="1200" b="1" dirty="0" smtClean="0">
                    <a:latin typeface="Arial Narrow" pitchFamily="34" charset="0"/>
                    <a:cs typeface="Arial" pitchFamily="34" charset="0"/>
                  </a:rPr>
                  <a:t>500</a:t>
                </a:r>
                <a:endParaRPr lang="ru-RU" sz="1200" b="1" dirty="0"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080955" y="1284549"/>
                <a:ext cx="139117" cy="257369"/>
              </a:xfrm>
              <a:prstGeom prst="rect">
                <a:avLst/>
              </a:prstGeom>
              <a:noFill/>
            </p:spPr>
            <p:txBody>
              <a:bodyPr wrap="square" lIns="36000" tIns="36000" rIns="0" bIns="36000" rtlCol="0" anchor="ctr" anchorCtr="0">
                <a:spAutoFit/>
              </a:bodyPr>
              <a:lstStyle/>
              <a:p>
                <a:r>
                  <a:rPr lang="ru-RU" sz="1200" b="1" dirty="0" smtClean="0">
                    <a:latin typeface="Arial Narrow" pitchFamily="34" charset="0"/>
                    <a:cs typeface="Arial" pitchFamily="34" charset="0"/>
                  </a:rPr>
                  <a:t>0</a:t>
                </a:r>
                <a:endParaRPr lang="ru-RU" sz="1200" b="1" dirty="0">
                  <a:latin typeface="Arial Narrow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0" name="Овальная выноска 229"/>
            <p:cNvSpPr/>
            <p:nvPr/>
          </p:nvSpPr>
          <p:spPr>
            <a:xfrm>
              <a:off x="6021441" y="1922236"/>
              <a:ext cx="288032" cy="209910"/>
            </a:xfrm>
            <a:prstGeom prst="wedgeEllipseCallout">
              <a:avLst>
                <a:gd name="adj1" fmla="val -107550"/>
                <a:gd name="adj2" fmla="val -40946"/>
              </a:avLst>
            </a:prstGeom>
            <a:solidFill>
              <a:srgbClr val="7030A0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800"/>
                </a:lnSpc>
              </a:pPr>
              <a:r>
                <a:rPr lang="ru-RU" sz="2000" b="1" dirty="0" smtClean="0">
                  <a:solidFill>
                    <a:schemeClr val="bg1"/>
                  </a:solidFill>
                  <a:latin typeface="Arial Narrow" pitchFamily="34" charset="0"/>
                </a:rPr>
                <a:t>к</a:t>
              </a:r>
              <a:endParaRPr lang="ru-RU" sz="2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231" name="Овальная выноска 230"/>
            <p:cNvSpPr/>
            <p:nvPr/>
          </p:nvSpPr>
          <p:spPr>
            <a:xfrm>
              <a:off x="6080098" y="952976"/>
              <a:ext cx="288032" cy="209910"/>
            </a:xfrm>
            <a:prstGeom prst="wedgeEllipseCallout">
              <a:avLst>
                <a:gd name="adj1" fmla="val -200144"/>
                <a:gd name="adj2" fmla="val 67958"/>
              </a:avLst>
            </a:prstGeom>
            <a:solidFill>
              <a:srgbClr val="00FF99"/>
            </a:solidFill>
            <a:ln w="12700">
              <a:solidFill>
                <a:srgbClr val="00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800"/>
                </a:lnSpc>
              </a:pPr>
              <a:r>
                <a:rPr lang="ru-RU" sz="2000" b="1" dirty="0" smtClean="0">
                  <a:solidFill>
                    <a:schemeClr val="bg1"/>
                  </a:solidFill>
                  <a:latin typeface="Arial Narrow" pitchFamily="34" charset="0"/>
                </a:rPr>
                <a:t>г</a:t>
              </a:r>
              <a:endParaRPr lang="ru-RU" sz="2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3527" y="2157927"/>
            <a:ext cx="6624737" cy="68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tabLst>
                <a:tab pos="85725" algn="l"/>
              </a:tabLst>
            </a:pPr>
            <a:r>
              <a:rPr lang="ru-RU" sz="2000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где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L </a:t>
            </a:r>
            <a:r>
              <a:rPr kumimoji="0" lang="ru-RU" sz="2000" i="1" u="none" strike="noStrike" cap="none" normalizeH="0" baseline="0" dirty="0" smtClean="0">
                <a:ln>
                  <a:noFill/>
                </a:ln>
                <a:effectLst/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расстояние между центрами соседних светильников</a:t>
            </a:r>
            <a:r>
              <a:rPr lang="ru-RU" sz="2000" dirty="0">
                <a:latin typeface="Arial Narrow" pitchFamily="34" charset="0"/>
                <a:cs typeface="Times New Roman" pitchFamily="18" charset="0"/>
              </a:rPr>
              <a:t>;</a:t>
            </a:r>
            <a:endParaRPr kumimoji="0" lang="ru-RU" sz="2000" i="0" u="none" strike="noStrike" cap="none" normalizeH="0" baseline="0" dirty="0" smtClean="0">
              <a:ln>
                <a:noFill/>
              </a:ln>
              <a:effectLst/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  <a:p>
            <a:pPr lvl="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tabLst>
                <a:tab pos="85725" algn="l"/>
              </a:tabLst>
            </a:pPr>
            <a:r>
              <a:rPr lang="en-US" sz="28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h </a:t>
            </a:r>
            <a:r>
              <a:rPr kumimoji="0" lang="ru-RU" sz="2000" i="1" u="none" strike="noStrike" cap="none" normalizeH="0" baseline="0" dirty="0" smtClean="0">
                <a:ln>
                  <a:noFill/>
                </a:ln>
                <a:effectLst/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effectLst/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i="1" u="none" strike="noStrike" cap="none" normalizeH="0" baseline="0" dirty="0" smtClean="0">
                <a:ln>
                  <a:noFill/>
                </a:ln>
                <a:effectLst/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высота подвеса светильника.</a:t>
            </a:r>
            <a:endParaRPr kumimoji="0" lang="ru-RU" sz="2000" i="0" u="none" strike="noStrike" cap="none" normalizeH="0" baseline="0" dirty="0" smtClean="0">
              <a:ln>
                <a:noFill/>
              </a:ln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259632" y="6309320"/>
            <a:ext cx="6408712" cy="38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000" algn="ctr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Рис.</a:t>
            </a:r>
            <a:r>
              <a:rPr lang="en-US" sz="1600" b="1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.4</a:t>
            </a:r>
            <a:r>
              <a:rPr kumimoji="0" lang="ru-RU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.   </a:t>
            </a:r>
            <a:r>
              <a:rPr lang="ru-RU" sz="1600" b="1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СХЕМА РАЗМЕЩЕНИЯ СВЕТИЛЬНИКОВ ОБЩЕГО ОСВЕЩЕНИЯ.</a:t>
            </a:r>
          </a:p>
        </p:txBody>
      </p:sp>
      <p:grpSp>
        <p:nvGrpSpPr>
          <p:cNvPr id="53" name="Группа 5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73" name="Прямоугольник 72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75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ru-RU" sz="2000" dirty="0">
              <a:solidFill>
                <a:srgbClr val="002060"/>
              </a:solidFill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2411760" y="2876765"/>
            <a:ext cx="3691712" cy="3246483"/>
            <a:chOff x="2339752" y="2876765"/>
            <a:chExt cx="3691712" cy="3246483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2339752" y="2876765"/>
              <a:ext cx="3691712" cy="3246483"/>
              <a:chOff x="2699792" y="2876765"/>
              <a:chExt cx="3691712" cy="3246483"/>
            </a:xfrm>
          </p:grpSpPr>
          <p:grpSp>
            <p:nvGrpSpPr>
              <p:cNvPr id="54" name="Группа 53"/>
              <p:cNvGrpSpPr/>
              <p:nvPr/>
            </p:nvGrpSpPr>
            <p:grpSpPr>
              <a:xfrm>
                <a:off x="2915816" y="2929691"/>
                <a:ext cx="3322757" cy="2929032"/>
                <a:chOff x="3000364" y="3001129"/>
                <a:chExt cx="3322757" cy="2929032"/>
              </a:xfrm>
            </p:grpSpPr>
            <p:grpSp>
              <p:nvGrpSpPr>
                <p:cNvPr id="13" name="Группа 12"/>
                <p:cNvGrpSpPr/>
                <p:nvPr/>
              </p:nvGrpSpPr>
              <p:grpSpPr>
                <a:xfrm>
                  <a:off x="3000364" y="3001129"/>
                  <a:ext cx="3322757" cy="2929032"/>
                  <a:chOff x="4761403" y="1786720"/>
                  <a:chExt cx="3322757" cy="3071834"/>
                </a:xfrm>
              </p:grpSpPr>
              <p:cxnSp>
                <p:nvCxnSpPr>
                  <p:cNvPr id="17" name="Прямая соединительная линия 16"/>
                  <p:cNvCxnSpPr/>
                  <p:nvPr/>
                </p:nvCxnSpPr>
                <p:spPr>
                  <a:xfrm rot="5400000" flipH="1" flipV="1">
                    <a:off x="7726176" y="4500570"/>
                    <a:ext cx="714380" cy="1588"/>
                  </a:xfrm>
                  <a:prstGeom prst="line">
                    <a:avLst/>
                  </a:prstGeom>
                  <a:ln w="38100">
                    <a:solidFill>
                      <a:srgbClr val="00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Прямая соединительная линия 17"/>
                  <p:cNvCxnSpPr/>
                  <p:nvPr/>
                </p:nvCxnSpPr>
                <p:spPr>
                  <a:xfrm rot="5400000" flipH="1" flipV="1">
                    <a:off x="7154672" y="4500570"/>
                    <a:ext cx="714380" cy="1588"/>
                  </a:xfrm>
                  <a:prstGeom prst="line">
                    <a:avLst/>
                  </a:prstGeom>
                  <a:ln w="38100">
                    <a:solidFill>
                      <a:srgbClr val="00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Прямая соединительная линия 22"/>
                  <p:cNvCxnSpPr>
                    <a:endCxn id="79" idx="0"/>
                  </p:cNvCxnSpPr>
                  <p:nvPr/>
                </p:nvCxnSpPr>
                <p:spPr>
                  <a:xfrm>
                    <a:off x="5512392" y="1786720"/>
                    <a:ext cx="514" cy="402467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Прямая соединительная линия 28"/>
                  <p:cNvCxnSpPr/>
                  <p:nvPr/>
                </p:nvCxnSpPr>
                <p:spPr>
                  <a:xfrm>
                    <a:off x="5506952" y="2350439"/>
                    <a:ext cx="1" cy="289804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Прямая соединительная линия 29"/>
                  <p:cNvCxnSpPr/>
                  <p:nvPr/>
                </p:nvCxnSpPr>
                <p:spPr>
                  <a:xfrm flipH="1">
                    <a:off x="5168400" y="2347259"/>
                    <a:ext cx="12888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Прямая со стрелкой 30"/>
                  <p:cNvCxnSpPr/>
                  <p:nvPr/>
                </p:nvCxnSpPr>
                <p:spPr>
                  <a:xfrm rot="5400000">
                    <a:off x="4369256" y="3201563"/>
                    <a:ext cx="1713718" cy="1169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stealth" w="med" len="lg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761403" y="3193424"/>
                    <a:ext cx="553998" cy="96903"/>
                  </a:xfrm>
                  <a:prstGeom prst="rect">
                    <a:avLst/>
                  </a:prstGeom>
                  <a:noFill/>
                </p:spPr>
                <p:txBody>
                  <a:bodyPr vert="vert270" wrap="none" rtlCol="0">
                    <a:spAutoFit/>
                  </a:bodyPr>
                  <a:lstStyle/>
                  <a:p>
                    <a:endParaRPr lang="ru-RU" sz="2400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42" name="Прямая соединительная линия 41"/>
                  <p:cNvCxnSpPr/>
                  <p:nvPr/>
                </p:nvCxnSpPr>
                <p:spPr>
                  <a:xfrm flipH="1">
                    <a:off x="5142258" y="4072917"/>
                    <a:ext cx="150088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Прямая соединительная линия 42"/>
                  <p:cNvCxnSpPr/>
                  <p:nvPr/>
                </p:nvCxnSpPr>
                <p:spPr>
                  <a:xfrm rot="5400000">
                    <a:off x="6357950" y="4500570"/>
                    <a:ext cx="714380" cy="1588"/>
                  </a:xfrm>
                  <a:prstGeom prst="line">
                    <a:avLst/>
                  </a:prstGeom>
                  <a:ln w="38100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Прямая соединительная линия 43"/>
                  <p:cNvCxnSpPr/>
                  <p:nvPr/>
                </p:nvCxnSpPr>
                <p:spPr>
                  <a:xfrm rot="10800000">
                    <a:off x="7500958" y="4357694"/>
                    <a:ext cx="571504" cy="1588"/>
                  </a:xfrm>
                  <a:prstGeom prst="line">
                    <a:avLst/>
                  </a:prstGeom>
                  <a:ln w="38100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Прямая соединительная линия 44"/>
                  <p:cNvCxnSpPr/>
                  <p:nvPr/>
                </p:nvCxnSpPr>
                <p:spPr>
                  <a:xfrm rot="10800000">
                    <a:off x="7500958" y="4572008"/>
                    <a:ext cx="571504" cy="1588"/>
                  </a:xfrm>
                  <a:prstGeom prst="line">
                    <a:avLst/>
                  </a:prstGeom>
                  <a:ln w="38100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Прямая соединительная линия 45"/>
                  <p:cNvCxnSpPr/>
                  <p:nvPr/>
                </p:nvCxnSpPr>
                <p:spPr>
                  <a:xfrm rot="10800000">
                    <a:off x="7715272" y="4214818"/>
                    <a:ext cx="142876" cy="1588"/>
                  </a:xfrm>
                  <a:prstGeom prst="line">
                    <a:avLst/>
                  </a:prstGeom>
                  <a:ln w="19050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Прямая соединительная линия 46"/>
                  <p:cNvCxnSpPr/>
                  <p:nvPr/>
                </p:nvCxnSpPr>
                <p:spPr>
                  <a:xfrm rot="10800000">
                    <a:off x="7715272" y="4429132"/>
                    <a:ext cx="142876" cy="1588"/>
                  </a:xfrm>
                  <a:prstGeom prst="line">
                    <a:avLst/>
                  </a:prstGeom>
                  <a:ln w="19050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Группа 62"/>
                <p:cNvGrpSpPr/>
                <p:nvPr/>
              </p:nvGrpSpPr>
              <p:grpSpPr>
                <a:xfrm>
                  <a:off x="4572177" y="3027697"/>
                  <a:ext cx="1971" cy="766801"/>
                  <a:chOff x="4572177" y="3027697"/>
                  <a:chExt cx="1971" cy="766801"/>
                </a:xfrm>
              </p:grpSpPr>
              <p:cxnSp>
                <p:nvCxnSpPr>
                  <p:cNvPr id="56" name="Прямая соединительная линия 55"/>
                  <p:cNvCxnSpPr>
                    <a:endCxn id="80" idx="0"/>
                  </p:cNvCxnSpPr>
                  <p:nvPr/>
                </p:nvCxnSpPr>
                <p:spPr>
                  <a:xfrm flipH="1">
                    <a:off x="4572177" y="3027697"/>
                    <a:ext cx="617" cy="357185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Прямая соединительная линия 60"/>
                  <p:cNvCxnSpPr/>
                  <p:nvPr/>
                </p:nvCxnSpPr>
                <p:spPr>
                  <a:xfrm>
                    <a:off x="4574147" y="3544734"/>
                    <a:ext cx="1" cy="249764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5" name="Прямая соединительная линия 64"/>
                <p:cNvCxnSpPr/>
                <p:nvPr/>
              </p:nvCxnSpPr>
              <p:spPr>
                <a:xfrm flipH="1">
                  <a:off x="5404515" y="3027252"/>
                  <a:ext cx="4050" cy="355422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Прямая соединительная линия 71"/>
                <p:cNvCxnSpPr/>
                <p:nvPr/>
              </p:nvCxnSpPr>
              <p:spPr>
                <a:xfrm flipH="1" flipV="1">
                  <a:off x="3741970" y="3709890"/>
                  <a:ext cx="830033" cy="657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headEnd type="stealth" w="med" len="lg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3936468" y="3214686"/>
                  <a:ext cx="384848" cy="492443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>
                  <a:spAutoFit/>
                </a:bodyPr>
                <a:lstStyle/>
                <a:p>
                  <a:r>
                    <a:rPr lang="en-US" sz="2400" b="1" dirty="0" smtClean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ea typeface="Cambria Math"/>
                      <a:cs typeface="Arial" pitchFamily="34" charset="0"/>
                    </a:rPr>
                    <a:t> </a:t>
                  </a:r>
                  <a:r>
                    <a:rPr lang="en-US" sz="3200" b="1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ea typeface="Cambria Math"/>
                      <a:cs typeface="Arial" pitchFamily="34" charset="0"/>
                    </a:rPr>
                    <a:t>L</a:t>
                  </a:r>
                  <a:endParaRPr lang="ru-RU" sz="32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4858321" y="3214686"/>
                  <a:ext cx="321279" cy="492443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>
                  <a:spAutoFit/>
                </a:bodyPr>
                <a:lstStyle/>
                <a:p>
                  <a:r>
                    <a:rPr lang="en-US" sz="3200" b="1" dirty="0" smtClean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ea typeface="Cambria Math"/>
                      <a:cs typeface="Arial" pitchFamily="34" charset="0"/>
                    </a:rPr>
                    <a:t>L</a:t>
                  </a:r>
                  <a:endParaRPr lang="ru-RU" sz="32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1" name="Прямоугольник 70"/>
              <p:cNvSpPr/>
              <p:nvPr/>
            </p:nvSpPr>
            <p:spPr>
              <a:xfrm>
                <a:off x="2739984" y="2973969"/>
                <a:ext cx="165998" cy="3028387"/>
              </a:xfrm>
              <a:prstGeom prst="rect">
                <a:avLst/>
              </a:prstGeom>
              <a:pattFill prst="horzBrick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" name="Прямоугольник 54"/>
              <p:cNvSpPr/>
              <p:nvPr/>
            </p:nvSpPr>
            <p:spPr>
              <a:xfrm>
                <a:off x="2699792" y="5877272"/>
                <a:ext cx="3679150" cy="245976"/>
              </a:xfrm>
              <a:prstGeom prst="rect">
                <a:avLst/>
              </a:prstGeom>
              <a:pattFill prst="horzBrick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Прямоугольник 61"/>
              <p:cNvSpPr/>
              <p:nvPr/>
            </p:nvSpPr>
            <p:spPr>
              <a:xfrm>
                <a:off x="2730704" y="2876765"/>
                <a:ext cx="3660800" cy="89508"/>
              </a:xfrm>
              <a:prstGeom prst="rect">
                <a:avLst/>
              </a:prstGeom>
              <a:pattFill prst="weave">
                <a:fgClr>
                  <a:schemeClr val="tx1"/>
                </a:fgClr>
                <a:bgClr>
                  <a:sysClr val="window" lastClr="FFFFFF"/>
                </a:bgClr>
              </a:pattFill>
              <a:ln w="317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9" name="Трапеция 78"/>
            <p:cNvSpPr/>
            <p:nvPr/>
          </p:nvSpPr>
          <p:spPr>
            <a:xfrm>
              <a:off x="3092748" y="3313448"/>
              <a:ext cx="429062" cy="145387"/>
            </a:xfrm>
            <a:prstGeom prst="trapezoid">
              <a:avLst>
                <a:gd name="adj" fmla="val 77266"/>
              </a:avLst>
            </a:prstGeom>
            <a:gradFill flip="none" rotWithShape="1">
              <a:gsLst>
                <a:gs pos="0">
                  <a:srgbClr val="FFFF66">
                    <a:shade val="30000"/>
                    <a:satMod val="115000"/>
                  </a:srgbClr>
                </a:gs>
                <a:gs pos="35000">
                  <a:srgbClr val="FFFF66">
                    <a:shade val="67500"/>
                    <a:satMod val="115000"/>
                  </a:srgbClr>
                </a:gs>
                <a:gs pos="100000">
                  <a:srgbClr val="FFFF6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Трапеция 79"/>
            <p:cNvSpPr/>
            <p:nvPr/>
          </p:nvSpPr>
          <p:spPr>
            <a:xfrm>
              <a:off x="3913058" y="3313444"/>
              <a:ext cx="429062" cy="145387"/>
            </a:xfrm>
            <a:prstGeom prst="trapezoid">
              <a:avLst>
                <a:gd name="adj" fmla="val 77266"/>
              </a:avLst>
            </a:prstGeom>
            <a:gradFill flip="none" rotWithShape="1">
              <a:gsLst>
                <a:gs pos="0">
                  <a:srgbClr val="FFFF66">
                    <a:shade val="30000"/>
                    <a:satMod val="115000"/>
                  </a:srgbClr>
                </a:gs>
                <a:gs pos="35000">
                  <a:srgbClr val="FFFF66">
                    <a:shade val="67500"/>
                    <a:satMod val="115000"/>
                  </a:srgbClr>
                </a:gs>
                <a:gs pos="100000">
                  <a:srgbClr val="FFFF6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Трапеция 80"/>
            <p:cNvSpPr/>
            <p:nvPr/>
          </p:nvSpPr>
          <p:spPr>
            <a:xfrm>
              <a:off x="4745200" y="3313440"/>
              <a:ext cx="429062" cy="145387"/>
            </a:xfrm>
            <a:prstGeom prst="trapezoid">
              <a:avLst>
                <a:gd name="adj" fmla="val 77266"/>
              </a:avLst>
            </a:prstGeom>
            <a:gradFill flip="none" rotWithShape="1">
              <a:gsLst>
                <a:gs pos="0">
                  <a:srgbClr val="FFFF66">
                    <a:shade val="30000"/>
                    <a:satMod val="115000"/>
                  </a:srgbClr>
                </a:gs>
                <a:gs pos="35000">
                  <a:srgbClr val="FFFF66">
                    <a:shade val="67500"/>
                    <a:satMod val="115000"/>
                  </a:srgbClr>
                </a:gs>
                <a:gs pos="100000">
                  <a:srgbClr val="FFFF6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Скругленный прямоугольник 81"/>
            <p:cNvSpPr/>
            <p:nvPr/>
          </p:nvSpPr>
          <p:spPr>
            <a:xfrm>
              <a:off x="4437509" y="5104234"/>
              <a:ext cx="1510308" cy="71138"/>
            </a:xfrm>
            <a:prstGeom prst="roundRect">
              <a:avLst/>
            </a:prstGeom>
            <a:solidFill>
              <a:srgbClr val="FFFF66"/>
            </a:solidFill>
            <a:ln w="381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3" name="Прямая соединительная линия 82"/>
            <p:cNvCxnSpPr/>
            <p:nvPr/>
          </p:nvCxnSpPr>
          <p:spPr>
            <a:xfrm flipH="1" flipV="1">
              <a:off x="4128983" y="3645024"/>
              <a:ext cx="830033" cy="6572"/>
            </a:xfrm>
            <a:prstGeom prst="line">
              <a:avLst/>
            </a:prstGeom>
            <a:ln w="19050">
              <a:solidFill>
                <a:srgbClr val="C0000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/>
            <p:nvPr/>
          </p:nvCxnSpPr>
          <p:spPr>
            <a:xfrm>
              <a:off x="4959015" y="3453248"/>
              <a:ext cx="1" cy="249764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496468" y="4153655"/>
              <a:ext cx="565146" cy="295521"/>
            </a:xfrm>
            <a:prstGeom prst="rect">
              <a:avLst/>
            </a:prstGeom>
            <a:noFill/>
          </p:spPr>
          <p:txBody>
            <a:bodyPr vert="vert270" wrap="none" lIns="36000" tIns="36000" rIns="36000" bIns="36000" rtlCol="0">
              <a:spAutoFit/>
            </a:bodyPr>
            <a:lstStyle/>
            <a:p>
              <a:r>
                <a:rPr lang="en-US" sz="3200" b="1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ea typeface="Cambria Math"/>
                  <a:cs typeface="Arial" pitchFamily="34" charset="0"/>
                </a:rPr>
                <a:t>h</a:t>
              </a:r>
              <a:endPara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endParaRPr>
            </a:p>
          </p:txBody>
        </p:sp>
      </p:grpSp>
      <p:sp>
        <p:nvSpPr>
          <p:cNvPr id="48" name="Скругленный прямоугольник 47"/>
          <p:cNvSpPr/>
          <p:nvPr/>
        </p:nvSpPr>
        <p:spPr>
          <a:xfrm>
            <a:off x="102742" y="764704"/>
            <a:ext cx="8501706" cy="1368152"/>
          </a:xfrm>
          <a:prstGeom prst="roundRect">
            <a:avLst>
              <a:gd name="adj" fmla="val 11479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36000" rtlCol="0" anchor="ctr" anchorCtr="1"/>
          <a:lstStyle/>
          <a:p>
            <a:pPr lvl="0" indent="4680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Важной </a:t>
            </a:r>
            <a:r>
              <a:rPr lang="ru-RU" sz="2200" b="1" dirty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характеристикой светильника, соблюдение которой обеспечивает равномерность освещения,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является рекомендуемое для каждого типа светильника </a:t>
            </a:r>
            <a:r>
              <a:rPr lang="ru-RU" sz="22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наивыгоднейшее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отношение   </a:t>
            </a:r>
            <a:r>
              <a:rPr lang="en-US" sz="28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L/h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endParaRPr lang="ru-RU" sz="22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00FF99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2699792" y="23986"/>
            <a:ext cx="3675273" cy="541823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2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5.0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ОСВЕТИТЕЛЬНЫЕ ПРИБОРЫ И ИХ ХАРАКТЕРИСТИКИ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9" name="Прямоугольник 8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5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336887" y="13892"/>
            <a:ext cx="4467361" cy="541823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200"/>
              </a:lnSpc>
            </a:pPr>
            <a:r>
              <a:rPr lang="ru-RU" sz="20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6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.0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НОРМИРОВАНИЕ ПРОИЗВОДСТВЕННОГО ОСВЕЩЕНИЯ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2466" y="5085184"/>
            <a:ext cx="8511981" cy="1584176"/>
          </a:xfrm>
          <a:prstGeom prst="roundRect">
            <a:avLst>
              <a:gd name="adj" fmla="val 11479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36000" rtlCol="0" anchor="ctr" anchorCtr="1"/>
          <a:lstStyle/>
          <a:p>
            <a:pPr lvl="0" indent="468000" algn="just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Для систем искусственного освещения нормируются величина минимальной освещенности 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Е</a:t>
            </a:r>
            <a:r>
              <a:rPr lang="en-US" sz="2200" b="1" baseline="-36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min</a:t>
            </a:r>
            <a:r>
              <a:rPr lang="en-US" sz="2200" b="1" baseline="-36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 качественные показатели: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показатель </a:t>
            </a:r>
            <a:r>
              <a:rPr lang="ru-RU" sz="22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ослепленности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Р</a:t>
            </a:r>
            <a:r>
              <a:rPr lang="ru-RU" sz="2200" i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коэффициент пульсации освещенности </a:t>
            </a:r>
            <a:r>
              <a:rPr lang="ru-RU" sz="2200" b="1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</a:t>
            </a:r>
            <a:r>
              <a:rPr lang="ru-RU" sz="2200" b="1" baseline="-22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п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endParaRPr lang="ru-RU" sz="22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00FF99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2741" y="2636912"/>
            <a:ext cx="8510647" cy="2232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Характеристика зрительной работы определяется наименьшим размером объекта различения. </a:t>
            </a:r>
            <a:r>
              <a:rPr lang="ru-RU" sz="2200" b="1" dirty="0"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 зависимости от размера объекта различения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все виды работ, </a:t>
            </a:r>
            <a:r>
              <a:rPr lang="ru-RU" sz="2200" b="1" dirty="0"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связанные со зрительным напряжением,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делятся</a:t>
            </a:r>
            <a:r>
              <a:rPr lang="ru-RU" sz="2200" b="1" dirty="0"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на восемь разрядов,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которые,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в свою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очередь,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с учетом характеристики фона и контраста объекта с фоном делятся на четыре </a:t>
            </a:r>
            <a:r>
              <a:rPr lang="ru-RU" sz="2200" b="1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подразряда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      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(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см. табл. и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з СНиП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23-05-95).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5807" y="754431"/>
            <a:ext cx="8539463" cy="16561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36000" rIns="36000" bIns="36000" rtlCol="0" anchor="ctr"/>
          <a:lstStyle/>
          <a:p>
            <a:pPr lvl="0" indent="468000" algn="just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Искусственное и естественное освещение</a:t>
            </a:r>
            <a:r>
              <a:rPr lang="ru-RU" sz="2200" b="1" dirty="0"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регламентируется нормами СНиП 23-05 – 95 </a:t>
            </a:r>
            <a:r>
              <a:rPr lang="ru-RU" sz="2200" b="1" dirty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в зависимости от характеристики зрительной работы, системы и вида освещения, контраста объекта с фоном, характеристики фона.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336887" y="13892"/>
            <a:ext cx="4467361" cy="541823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200"/>
              </a:lnSpc>
            </a:pPr>
            <a:r>
              <a:rPr lang="ru-RU" sz="20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6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.0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НОРМИРОВАНИЕ ПРОИЗВОДСТВЕННОГО ОСВЕЩЕНИЯ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2192" y="5085184"/>
            <a:ext cx="8522255" cy="1584176"/>
          </a:xfrm>
          <a:prstGeom prst="roundRect">
            <a:avLst>
              <a:gd name="adj" fmla="val 114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36000" rIns="36000" bIns="36000" rtlCol="0" anchor="ctr" anchorCtr="1"/>
          <a:lstStyle/>
          <a:p>
            <a:pPr lvl="0" indent="468000" algn="just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n w="1905"/>
                <a:solidFill>
                  <a:srgbClr val="3366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Таким </a:t>
            </a:r>
            <a:r>
              <a:rPr lang="ru-RU" sz="2200" b="1" dirty="0">
                <a:ln w="1905"/>
                <a:solidFill>
                  <a:srgbClr val="3366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образом, в нормы заложена тенденция повышения освещенности на рабочих местах во всех случаях, когда ее можно увеличить за счет повышения экономичности осветительной установки</a:t>
            </a:r>
            <a:r>
              <a:rPr lang="ru-RU" sz="2200" b="1" dirty="0" smtClean="0">
                <a:ln w="1905"/>
                <a:solidFill>
                  <a:srgbClr val="3366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lang="ru-RU" sz="2400" b="1" dirty="0" smtClean="0">
                <a:ln w="1905"/>
                <a:solidFill>
                  <a:srgbClr val="3366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endParaRPr lang="ru-RU" sz="2200" b="1" dirty="0">
              <a:ln w="1905"/>
              <a:solidFill>
                <a:srgbClr val="3366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02741" y="764704"/>
            <a:ext cx="8511543" cy="1008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2400"/>
              </a:lnSpc>
            </a:pPr>
            <a:r>
              <a:rPr lang="ru-RU" sz="2200" b="1" dirty="0" smtClean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 </a:t>
            </a:r>
            <a:r>
              <a:rPr lang="ru-RU" sz="2200" b="1" dirty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Принято раздельное нормирование искусственного освещения в зависимости от типа применяемых источников света и системы освещения.</a:t>
            </a:r>
            <a:endParaRPr lang="ru-RU" sz="2200" b="1" dirty="0">
              <a:ln w="1905"/>
              <a:solidFill>
                <a:srgbClr val="3D07E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2467" y="1988840"/>
            <a:ext cx="8520176" cy="27363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 indent="468000" algn="just">
              <a:lnSpc>
                <a:spcPts val="28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Нормативное значение освещенности для газоразрядных ламп,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приведенное </a:t>
            </a:r>
            <a:r>
              <a:rPr lang="ru-RU" sz="2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>
                    <a:lumMod val="95000"/>
                    <a:lumOff val="5000"/>
                  </a:prstClr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 </a:t>
            </a:r>
            <a:r>
              <a:rPr lang="ru-RU" sz="22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СНиП 23-05-95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, при прочих равных условиях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cs typeface="Times New Roman" pitchFamily="18" charset="0"/>
              </a:rPr>
              <a:t>из-за их большей светоотдачи выше, чем для ламп накаливания.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Для ламп накаливания нормы снижаются на одну ступень по специальной шкале освещенности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ru-RU" sz="2200" b="1" dirty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Система комбинированного освещения, как более эффективная, имеет нормы освещенности выше, чем для общего освещения. </a:t>
            </a:r>
            <a:endParaRPr lang="ru-RU" sz="2400" b="1" dirty="0">
              <a:ln w="12700">
                <a:solidFill>
                  <a:prstClr val="black"/>
                </a:solidFill>
                <a:prstDash val="solid"/>
              </a:ln>
              <a:gradFill flip="none" rotWithShape="1">
                <a:gsLst>
                  <a:gs pos="0">
                    <a:srgbClr val="3D07E9">
                      <a:shade val="30000"/>
                      <a:satMod val="115000"/>
                    </a:srgbClr>
                  </a:gs>
                  <a:gs pos="50000">
                    <a:srgbClr val="3D07E9">
                      <a:shade val="67500"/>
                      <a:satMod val="115000"/>
                    </a:srgbClr>
                  </a:gs>
                  <a:gs pos="100000">
                    <a:srgbClr val="3D07E9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336887" y="13892"/>
            <a:ext cx="4467361" cy="541823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200"/>
              </a:lnSpc>
            </a:pPr>
            <a:r>
              <a:rPr lang="ru-RU" sz="20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6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.0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НОРМИРОВАНИЕ ПРОИЗВОДСТВЕННОГО ОСВЕЩЕНИЯ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13016" y="620688"/>
            <a:ext cx="8491432" cy="869065"/>
          </a:xfrm>
          <a:prstGeom prst="roundRect">
            <a:avLst>
              <a:gd name="adj" fmla="val 11479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36000" rtlCol="0" anchor="ctr" anchorCtr="1"/>
          <a:lstStyle/>
          <a:p>
            <a:pPr lvl="0" indent="468000" algn="just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При естественном освещении нормируемым параметром является коэффициент естественной освещенности (КЕО, </a:t>
            </a:r>
            <a:r>
              <a:rPr lang="ru-RU" sz="2800" b="1" dirty="0" err="1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е</a:t>
            </a:r>
            <a:r>
              <a:rPr lang="ru-RU" sz="2800" b="1" baseline="-25000" dirty="0" err="1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н</a:t>
            </a:r>
            <a:r>
              <a:rPr lang="ru-RU" sz="2800" b="1" baseline="-25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, %).</a:t>
            </a:r>
            <a:endParaRPr lang="ru-RU" sz="22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00FF99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92466" y="1533853"/>
            <a:ext cx="8486455" cy="12470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Значения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КЕО, </a:t>
            </a:r>
            <a:r>
              <a:rPr lang="ru-RU" sz="2800" b="1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е</a:t>
            </a:r>
            <a:r>
              <a:rPr lang="ru-RU" sz="2800" b="1" baseline="-25000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н</a:t>
            </a:r>
            <a:r>
              <a:rPr lang="ru-RU" sz="2200" dirty="0"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для помещений промышленных предприятий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нормируются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согласно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СНиП 23-05 – 95 </a:t>
            </a:r>
            <a:r>
              <a:rPr lang="ru-RU" sz="2200" b="1" dirty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в зависимости от характеристики зрительной работы, вида и системы производственного освещения.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2742" y="2834844"/>
            <a:ext cx="8476179" cy="16022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 indent="468000" algn="just">
              <a:lnSpc>
                <a:spcPts val="2400"/>
              </a:lnSpc>
            </a:pP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Нормативные значения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КЕО, </a:t>
            </a:r>
            <a:r>
              <a:rPr lang="ru-RU" sz="3200" b="1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е</a:t>
            </a:r>
            <a:r>
              <a:rPr lang="ru-RU" sz="2400" b="1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для зданий, расположенных в </a:t>
            </a:r>
            <a:r>
              <a:rPr lang="en-US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III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поясе светового климата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РФ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(С-Петербург, Новгород, др.)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приведенные </a:t>
            </a:r>
            <a:r>
              <a:rPr lang="ru-RU" sz="2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>
                    <a:lumMod val="95000"/>
                    <a:lumOff val="5000"/>
                  </a:prstClr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 </a:t>
            </a:r>
            <a:r>
              <a:rPr lang="ru-RU" sz="22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СНиП </a:t>
            </a:r>
            <a:r>
              <a:rPr lang="ru-RU" sz="22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23-05-95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lang="ru-RU" sz="2200" b="1" dirty="0" smtClean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Для </a:t>
            </a:r>
            <a:r>
              <a:rPr lang="ru-RU" sz="2200" b="1" dirty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зданий, расположенных в </a:t>
            </a:r>
            <a:r>
              <a:rPr lang="en-US" sz="2200" b="1" dirty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ru-RU" sz="2200" b="1" dirty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II</a:t>
            </a:r>
            <a:r>
              <a:rPr lang="ru-RU" sz="2200" b="1" dirty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IV</a:t>
            </a:r>
            <a:r>
              <a:rPr lang="ru-RU" sz="2200" b="1" dirty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и </a:t>
            </a:r>
            <a:r>
              <a:rPr lang="en-US" sz="2200" b="1" dirty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V</a:t>
            </a:r>
            <a:r>
              <a:rPr lang="ru-RU" sz="2200" b="1" dirty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поясах светового климата, нормированные значения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КЕО</a:t>
            </a:r>
            <a:r>
              <a:rPr lang="ru-RU" sz="2200" b="1" dirty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е</a:t>
            </a:r>
            <a:r>
              <a:rPr lang="en-US" sz="24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N</a:t>
            </a:r>
            <a:r>
              <a:rPr lang="en-US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200" b="1" dirty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определяются по </a:t>
            </a:r>
            <a:r>
              <a:rPr lang="ru-RU" sz="2200" b="1" dirty="0" smtClean="0">
                <a:ln w="1905"/>
                <a:gradFill flip="none" rotWithShape="1">
                  <a:gsLst>
                    <a:gs pos="0">
                      <a:srgbClr val="3D07E9">
                        <a:shade val="30000"/>
                        <a:satMod val="115000"/>
                      </a:srgbClr>
                    </a:gs>
                    <a:gs pos="50000">
                      <a:srgbClr val="3D07E9">
                        <a:shade val="67500"/>
                        <a:satMod val="115000"/>
                      </a:srgbClr>
                    </a:gs>
                    <a:gs pos="100000">
                      <a:srgbClr val="3D07E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формуле:</a:t>
            </a:r>
            <a:endParaRPr lang="ru-RU" sz="2200" b="1" dirty="0">
              <a:ln w="1905"/>
              <a:gradFill flip="none" rotWithShape="1">
                <a:gsLst>
                  <a:gs pos="0">
                    <a:srgbClr val="3D07E9">
                      <a:shade val="30000"/>
                      <a:satMod val="115000"/>
                    </a:srgbClr>
                  </a:gs>
                  <a:gs pos="50000">
                    <a:srgbClr val="3D07E9">
                      <a:shade val="67500"/>
                      <a:satMod val="115000"/>
                    </a:srgbClr>
                  </a:gs>
                  <a:gs pos="100000">
                    <a:srgbClr val="3D07E9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2467" y="6093296"/>
            <a:ext cx="8486454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n w="1905"/>
                <a:solidFill>
                  <a:srgbClr val="008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 </a:t>
            </a:r>
            <a:r>
              <a:rPr lang="ru-RU" sz="2200" b="1" dirty="0">
                <a:ln w="1905"/>
                <a:solidFill>
                  <a:srgbClr val="008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Нормированное значение КЕО используют для расчета требуемой площади световых проемов в помещении.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365688" y="4478208"/>
            <a:ext cx="1929115" cy="513102"/>
          </a:xfrm>
          <a:prstGeom prst="roundRect">
            <a:avLst/>
          </a:prstGeom>
          <a:gradFill flip="none" rotWithShape="1">
            <a:gsLst>
              <a:gs pos="0">
                <a:srgbClr val="FFFF66">
                  <a:shade val="30000"/>
                  <a:satMod val="115000"/>
                </a:srgbClr>
              </a:gs>
              <a:gs pos="50000">
                <a:srgbClr val="FFFF66">
                  <a:shade val="67500"/>
                  <a:satMod val="115000"/>
                </a:srgbClr>
              </a:gs>
              <a:gs pos="100000">
                <a:srgbClr val="FFFF66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 algn="just">
              <a:lnSpc>
                <a:spcPts val="3600"/>
              </a:lnSpc>
            </a:pP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е</a:t>
            </a:r>
            <a:r>
              <a:rPr lang="en-US" sz="24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N</a:t>
            </a:r>
            <a:r>
              <a:rPr lang="en-US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= </a:t>
            </a:r>
            <a:r>
              <a:rPr lang="ru-RU" sz="3200" b="1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е</a:t>
            </a:r>
            <a:r>
              <a:rPr lang="ru-RU" sz="2400" b="1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</a:t>
            </a:r>
            <a:r>
              <a:rPr lang="ru-RU" sz="2400" b="1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∙ </a:t>
            </a:r>
            <a:r>
              <a:rPr lang="en-US" sz="3200" b="1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m</a:t>
            </a:r>
            <a:r>
              <a:rPr lang="en-US" sz="2400" b="1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N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endParaRPr lang="ru-RU" sz="2200" b="1" dirty="0">
              <a:ln w="1905"/>
              <a:gradFill flip="none" rotWithShape="1">
                <a:gsLst>
                  <a:gs pos="0">
                    <a:srgbClr val="3D07E9">
                      <a:shade val="30000"/>
                      <a:satMod val="115000"/>
                    </a:srgbClr>
                  </a:gs>
                  <a:gs pos="50000">
                    <a:srgbClr val="3D07E9">
                      <a:shade val="67500"/>
                      <a:satMod val="115000"/>
                    </a:srgbClr>
                  </a:gs>
                  <a:gs pos="100000">
                    <a:srgbClr val="3D07E9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712228" y="5082542"/>
            <a:ext cx="5380052" cy="9387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>
              <a:lnSpc>
                <a:spcPts val="2400"/>
              </a:lnSpc>
            </a:pP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где</a:t>
            </a: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е</a:t>
            </a:r>
            <a:r>
              <a:rPr lang="en-US" sz="2400" b="1" baseline="-36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H</a:t>
            </a:r>
            <a:r>
              <a:rPr lang="ru-RU" sz="2000" baseline="-25000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значение КЕО, выбранное из СНиП 23 – 05 - 95 ; </a:t>
            </a:r>
          </a:p>
          <a:p>
            <a:pPr lvl="0">
              <a:lnSpc>
                <a:spcPts val="2400"/>
              </a:lnSpc>
            </a:pPr>
            <a:r>
              <a:rPr lang="en-US" sz="2400" b="1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m</a:t>
            </a:r>
            <a:r>
              <a:rPr lang="en-US" sz="2400" b="1" baseline="-36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N</a:t>
            </a:r>
            <a:r>
              <a:rPr lang="ru-RU" sz="2000" baseline="-25000" dirty="0" smtClean="0">
                <a:solidFill>
                  <a:prstClr val="black"/>
                </a:solidFill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коэффициент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светового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климата</a:t>
            </a:r>
            <a:r>
              <a:rPr lang="ru-RU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; 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ts val="2400"/>
              </a:lnSpc>
            </a:pPr>
            <a:r>
              <a:rPr lang="en-US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N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номер пояса светового климата</a:t>
            </a: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21" name="Прямоугольник 2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black"/>
                </a:solidFill>
              </a:endParaRPr>
            </a:p>
          </p:txBody>
        </p:sp>
        <p:pic>
          <p:nvPicPr>
            <p:cNvPr id="22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051719" y="13802"/>
            <a:ext cx="5040561" cy="397038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2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7.0. </a:t>
            </a:r>
            <a:r>
              <a:rPr lang="ru-RU" sz="2000" b="1" i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РАСЧЕТ ИСКУССТВЕННОГО ОСВЕЩЕНИЯ 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02741" y="692696"/>
            <a:ext cx="8511543" cy="648072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lvl="0" indent="468000" algn="just">
              <a:lnSpc>
                <a:spcPts val="2400"/>
              </a:lnSpc>
            </a:pP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Прежде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чем приступить к расчету необходимо, </a:t>
            </a:r>
            <a:r>
              <a:rPr lang="ru-RU" sz="24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исходя из условий труда и характеристики зрительной работы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, выбрать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lang="ru-RU" sz="22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00FF99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92467" y="1412776"/>
            <a:ext cx="8521818" cy="1008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1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. систему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освещения.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Более экономичной является система комбинированного освещения, но в гигиеническом отношении система общего освещения более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совершенна;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02742" y="2541965"/>
            <a:ext cx="8501706" cy="12470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50400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2.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выбор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типа источника света. </a:t>
            </a:r>
            <a:r>
              <a:rPr lang="ru-RU" sz="24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Рекомендуется применять газоразрядные лампы, </a:t>
            </a:r>
            <a:r>
              <a:rPr lang="ru-RU" sz="2400" dirty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а для помещений, где температура воздуха может быть </a:t>
            </a:r>
            <a:r>
              <a:rPr lang="ru-RU" sz="24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менее +10</a:t>
            </a:r>
            <a:r>
              <a:rPr lang="ru-RU" sz="2400" b="1" baseline="48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о</a:t>
            </a:r>
            <a:r>
              <a:rPr lang="ru-RU" sz="24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С, следует отдавать предпочтение лампам </a:t>
            </a:r>
            <a:r>
              <a:rPr lang="ru-RU" sz="24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накаливания;</a:t>
            </a:r>
            <a:endParaRPr lang="ru-RU" sz="2400" b="1" dirty="0">
              <a:ln w="900" cmpd="sng">
                <a:solidFill>
                  <a:prstClr val="black">
                    <a:alpha val="55000"/>
                  </a:prst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92466" y="3933056"/>
            <a:ext cx="8511981" cy="9406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2400"/>
              </a:lnSpc>
            </a:pPr>
            <a:r>
              <a:rPr lang="ru-RU" sz="24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3.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выбор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типа светильника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с учётом загрязнённости воздушной среды, распределения яркостей и с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требованиями к </a:t>
            </a:r>
            <a:r>
              <a:rPr lang="ru-RU" sz="2400" dirty="0" err="1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взрыво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-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и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пожаробезопасности;</a:t>
            </a:r>
            <a:endParaRPr lang="ru-RU" sz="2400" b="1" dirty="0">
              <a:ln w="900" cmpd="sng">
                <a:solidFill>
                  <a:prstClr val="black">
                    <a:alpha val="55000"/>
                  </a:prst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92466" y="5013176"/>
            <a:ext cx="8501707" cy="3646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 indent="468000">
              <a:lnSpc>
                <a:spcPts val="2400"/>
              </a:lnSpc>
            </a:pPr>
            <a:r>
              <a:rPr lang="ru-RU" sz="24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4.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целесообразную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высоту подвеса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светильников.</a:t>
            </a:r>
            <a:endParaRPr lang="ru-RU" sz="24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00FF99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02742" y="5561856"/>
            <a:ext cx="8501706" cy="1107504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lvl="0" indent="432000" algn="just">
              <a:lnSpc>
                <a:spcPts val="2800"/>
              </a:lnSpc>
            </a:pP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Для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расчёта искусственного освещения применяют </a:t>
            </a:r>
            <a:r>
              <a:rPr lang="ru-RU" sz="24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метод коэффициента использования светового потока, точечный метод, метод удельной мощности. </a:t>
            </a:r>
            <a:endParaRPr lang="ru-RU" sz="22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00FF99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20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-7902" y="620688"/>
            <a:ext cx="8715340" cy="142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68000" algn="just">
              <a:lnSpc>
                <a:spcPts val="2600"/>
              </a:lnSpc>
            </a:pPr>
            <a:r>
              <a:rPr lang="ru-RU" sz="2400" b="1" dirty="0">
                <a:ln w="1905"/>
                <a:solidFill>
                  <a:srgbClr val="00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Свет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выступает не только необходимым компонентом для нормального функционирования организма человека, но и обязательным фактором, обеспечивающим зрительное восприятие информации об окружающей среде. 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29051" y="2132856"/>
            <a:ext cx="8433185" cy="1182177"/>
          </a:xfrm>
          <a:prstGeom prst="roundRect">
            <a:avLst>
              <a:gd name="adj" fmla="val 1022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32000" algn="just">
              <a:lnSpc>
                <a:spcPts val="3000"/>
              </a:lnSpc>
            </a:pP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Около 90% всей информации из внешнего мира поступает в мозг человека через зрительный анализатор, испытывающий постоянную нагрузку.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29051" y="3501008"/>
            <a:ext cx="8424936" cy="1656183"/>
          </a:xfrm>
          <a:prstGeom prst="roundRect">
            <a:avLst>
              <a:gd name="adj" fmla="val 9437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indent="457200" algn="just">
              <a:lnSpc>
                <a:spcPts val="2600"/>
              </a:lnSpc>
            </a:pP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Не соответствующее гигиеническим требованиям производственное освещение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затрудняет, а в некоторых случаях делает невозможным осуществление рабочих операций, снижает производительность труда и может стать причиной профессиональных заболеваний, аварий, несчастных случаев.</a:t>
            </a:r>
            <a:endParaRPr lang="ru-RU" sz="2400" dirty="0">
              <a:latin typeface="Arial Narrow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373216"/>
            <a:ext cx="869918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68000" algn="just">
              <a:lnSpc>
                <a:spcPts val="30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Анализ травматизма свидетельствует, что примерно 25% всех несчастных случаев на производстве связаны с неудовлетворительным освещением. </a:t>
            </a:r>
          </a:p>
        </p:txBody>
      </p:sp>
      <p:grpSp>
        <p:nvGrpSpPr>
          <p:cNvPr id="16" name="Группа 15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851920" y="16161"/>
            <a:ext cx="1512168" cy="388503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400"/>
              </a:lnSpc>
            </a:pPr>
            <a:r>
              <a:rPr lang="ru-RU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ВВЕДЕНИЕ</a:t>
            </a:r>
            <a:endParaRPr lang="ru-RU" sz="2000" b="1" dirty="0">
              <a:solidFill>
                <a:srgbClr val="0000FF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969349" y="13802"/>
            <a:ext cx="5184576" cy="822910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200"/>
              </a:lnSpc>
            </a:pPr>
            <a:r>
              <a:rPr lang="ru-RU" sz="20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7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.1.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РАСЧЕТ ИСКУССТВЕННОГО ОСВЕЩЕНИЯ.</a:t>
            </a:r>
          </a:p>
          <a:p>
            <a:pPr algn="ctr">
              <a:lnSpc>
                <a:spcPts val="22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МЕТОД  КОЭФФИЦИЕНТА  ИСПОЛЬЗОВАНИЯ СВЕТОВОГО  ПОТОКА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Скругленный прямоугольник 15"/>
              <p:cNvSpPr/>
              <p:nvPr/>
            </p:nvSpPr>
            <p:spPr>
              <a:xfrm>
                <a:off x="2507382" y="2176636"/>
                <a:ext cx="3312368" cy="966926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44000" rIns="36000" bIns="0" rtlCol="0" anchor="ctr" anchorCtr="0"/>
              <a:lstStyle/>
              <a:p>
                <a:pPr algn="ctr">
                  <a:lnSpc>
                    <a:spcPts val="4400"/>
                  </a:lnSpc>
                </a:pPr>
                <a:r>
                  <a:rPr lang="ru-RU" dirty="0" smtClean="0"/>
                  <a:t> </a:t>
                </a:r>
                <a:r>
                  <a:rPr lang="ru-RU" sz="3600" b="1" dirty="0" err="1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Ф</a:t>
                </a:r>
                <a:r>
                  <a:rPr lang="ru-RU" sz="3600" b="1" baseline="-36000" dirty="0" err="1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л</a:t>
                </a:r>
                <a:r>
                  <a:rPr lang="ru-RU" sz="3600" b="1" dirty="0" smtClean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accent2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ru-RU" sz="36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3600" b="1" i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ru-RU" sz="3600" b="1" i="1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Е</m:t>
                        </m:r>
                        <m:r>
                          <a:rPr lang="ru-RU" sz="3600" b="1" i="1" baseline="-2200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Н</m:t>
                        </m:r>
                        <m:r>
                          <a:rPr lang="el-GR" sz="3600" b="1" i="1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∙</m:t>
                        </m:r>
                        <m:r>
                          <a:rPr lang="en-US" sz="3600" b="1" i="1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 </m:t>
                        </m:r>
                        <m:r>
                          <a:rPr lang="en-US" sz="3600" b="1" i="1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𝐒</m:t>
                        </m:r>
                        <m:r>
                          <a:rPr lang="en-US" sz="3600" b="1" i="1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 ∙ КЗ ∙ </m:t>
                        </m:r>
                        <m:r>
                          <a:rPr lang="en-US" sz="3600" b="1" i="1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𝐙</m:t>
                        </m:r>
                      </m:num>
                      <m:den>
                        <m:r>
                          <a:rPr lang="en-US" sz="3600" b="1" i="1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𝐍</m:t>
                        </m:r>
                        <m:r>
                          <a:rPr lang="en-US" sz="3600" b="1" i="1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 ∙ </m:t>
                        </m:r>
                        <m:r>
                          <a:rPr lang="en-US" sz="3600" b="1" i="1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𝐧</m:t>
                        </m:r>
                        <m:r>
                          <a:rPr lang="en-US" sz="3600" b="1" i="1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 ∙ </m:t>
                        </m:r>
                        <m:r>
                          <m:rPr>
                            <m:sty m:val="p"/>
                          </m:rPr>
                          <a:rPr lang="el-GR" sz="3600" b="1" i="1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η</m:t>
                        </m:r>
                        <m:r>
                          <a:rPr lang="ru-RU" sz="3600" b="1" i="1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н</m:t>
                        </m:r>
                        <m:r>
                          <a:rPr lang="el-GR" sz="3600" b="1" i="1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l-GR" sz="3600" b="1" i="1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γ</m:t>
                        </m:r>
                        <m:r>
                          <a:rPr lang="en-US" sz="3600" b="1" i="1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 </m:t>
                        </m:r>
                      </m:den>
                    </m:f>
                    <m:r>
                      <a:rPr lang="en-US" sz="3600" b="1" i="1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,</m:t>
                    </m:r>
                  </m:oMath>
                </a14:m>
                <a:endParaRPr lang="ru-RU" sz="3600" b="1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6" name="Скругленный 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382" y="2176636"/>
                <a:ext cx="3312368" cy="96692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Скругленный прямоугольник 16"/>
          <p:cNvSpPr/>
          <p:nvPr/>
        </p:nvSpPr>
        <p:spPr>
          <a:xfrm>
            <a:off x="102741" y="908720"/>
            <a:ext cx="8496729" cy="1251520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lvl="0" indent="432000" algn="just">
              <a:lnSpc>
                <a:spcPts val="2800"/>
              </a:lnSpc>
            </a:pP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Метод  коэффициента  использования светового  потока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применяют для расчета общего равномерного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освещения</a:t>
            </a:r>
            <a:r>
              <a:rPr lang="ru-RU" sz="24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горизонтальной рабочей 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поверхности.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Основная расчетная формула метода имеет вид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endParaRPr lang="ru-RU" sz="22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00FF99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281468" y="3284985"/>
                <a:ext cx="8106956" cy="3456383"/>
              </a:xfrm>
              <a:prstGeom prst="roundRect">
                <a:avLst>
                  <a:gd name="adj" fmla="val 3640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lvl="0">
                  <a:lnSpc>
                    <a:spcPts val="2600"/>
                  </a:lnSpc>
                </a:pPr>
                <a:r>
                  <a:rPr lang="ru-RU" sz="2200" dirty="0" smtClean="0">
                    <a:solidFill>
                      <a:prstClr val="black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где</a:t>
                </a:r>
                <a:r>
                  <a:rPr lang="ru-RU" sz="2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800" b="1" dirty="0" err="1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Ф</a:t>
                </a:r>
                <a:r>
                  <a:rPr lang="ru-RU" sz="2800" b="1" baseline="-36000" dirty="0" err="1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л</a:t>
                </a:r>
                <a:r>
                  <a:rPr lang="ru-RU" sz="2000" baseline="-25000" dirty="0" smtClean="0">
                    <a:solidFill>
                      <a:prstClr val="black"/>
                    </a:solidFill>
                  </a:rPr>
                  <a:t> </a:t>
                </a:r>
                <a:r>
                  <a:rPr lang="ru-RU" sz="2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ru-RU" sz="2200" dirty="0">
                    <a:solidFill>
                      <a:prstClr val="black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световой</a:t>
                </a:r>
                <a:r>
                  <a:rPr lang="ru-RU" sz="2000" b="1" dirty="0">
                    <a:solidFill>
                      <a:prstClr val="black"/>
                    </a:solidFill>
                    <a:latin typeface="Arial Narrow" pitchFamily="34" charset="0"/>
                    <a:cs typeface="Times New Roman" pitchFamily="18" charset="0"/>
                  </a:rPr>
                  <a:t> </a:t>
                </a:r>
                <a:r>
                  <a:rPr lang="ru-RU" sz="2200" dirty="0">
                    <a:solidFill>
                      <a:prstClr val="black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поток одной лампы, </a:t>
                </a:r>
                <a:r>
                  <a:rPr lang="ru-RU" sz="2000" b="1" dirty="0">
                    <a:solidFill>
                      <a:prstClr val="black"/>
                    </a:solidFill>
                    <a:latin typeface="Arial Narrow" pitchFamily="34" charset="0"/>
                    <a:cs typeface="Arial" pitchFamily="34" charset="0"/>
                  </a:rPr>
                  <a:t>лм</a:t>
                </a:r>
                <a:r>
                  <a:rPr lang="ru-RU" sz="2000" b="1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;</a:t>
                </a:r>
                <a:r>
                  <a:rPr lang="ru-RU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lvl="0">
                  <a:lnSpc>
                    <a:spcPts val="2600"/>
                  </a:lnSpc>
                </a:pPr>
                <a:r>
                  <a:rPr lang="ru-RU" sz="2800" b="1" dirty="0" err="1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Е</a:t>
                </a:r>
                <a:r>
                  <a:rPr lang="ru-RU" sz="2800" b="1" baseline="-36000" dirty="0" err="1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н</a:t>
                </a:r>
                <a:r>
                  <a:rPr lang="ru-RU" sz="2000" baseline="-25000" dirty="0" smtClean="0">
                    <a:solidFill>
                      <a:prstClr val="black"/>
                    </a:solidFill>
                  </a:rPr>
                  <a:t> </a:t>
                </a:r>
                <a:r>
                  <a:rPr lang="ru-RU" sz="2200" dirty="0">
                    <a:solidFill>
                      <a:prstClr val="black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– нормированное значение освещенности,  </a:t>
                </a:r>
                <a:r>
                  <a:rPr lang="ru-RU" sz="2000" b="1" dirty="0" err="1">
                    <a:solidFill>
                      <a:prstClr val="black"/>
                    </a:solidFill>
                    <a:latin typeface="Arial Narrow" pitchFamily="34" charset="0"/>
                    <a:cs typeface="Arial" pitchFamily="34" charset="0"/>
                  </a:rPr>
                  <a:t>лк</a:t>
                </a:r>
                <a:r>
                  <a:rPr lang="ru-RU" sz="2000" b="1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;</a:t>
                </a:r>
                <a:r>
                  <a:rPr lang="ru-RU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2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0">
                  <a:lnSpc>
                    <a:spcPts val="2600"/>
                  </a:lnSpc>
                </a:pPr>
                <a:r>
                  <a:rPr lang="en-US" sz="28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S</a:t>
                </a:r>
                <a:r>
                  <a:rPr lang="ru-RU" sz="2000" b="1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200" dirty="0">
                    <a:solidFill>
                      <a:prstClr val="black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– площадь помещения,  </a:t>
                </a:r>
                <a:r>
                  <a:rPr lang="ru-RU" sz="2000" b="1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м</a:t>
                </a:r>
                <a:r>
                  <a:rPr lang="ru-RU" sz="2000" b="1" baseline="30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ru-RU" sz="2000" b="1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; </a:t>
                </a:r>
                <a:endParaRPr lang="en-US" sz="20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0">
                  <a:lnSpc>
                    <a:spcPts val="2600"/>
                  </a:lnSpc>
                </a:pPr>
                <a:r>
                  <a:rPr lang="ru-RU" sz="2800" b="1" dirty="0" err="1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К</a:t>
                </a:r>
                <a:r>
                  <a:rPr lang="ru-RU" sz="2800" b="1" baseline="-36000" dirty="0" err="1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з</a:t>
                </a:r>
                <a:r>
                  <a:rPr lang="ru-RU" sz="2200" dirty="0" smtClean="0">
                    <a:solidFill>
                      <a:prstClr val="black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ru-RU" sz="2200" dirty="0">
                    <a:solidFill>
                      <a:prstClr val="black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коэффициент запаса; </a:t>
                </a:r>
                <a:endParaRPr lang="en-US" sz="2200" dirty="0">
                  <a:solidFill>
                    <a:prstClr val="black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ts val="2600"/>
                  </a:lnSpc>
                </a:pPr>
                <a:r>
                  <a:rPr lang="en-US" sz="28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Z</a:t>
                </a:r>
                <a:r>
                  <a:rPr lang="ru-RU" sz="2000" b="1" i="1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200" dirty="0">
                    <a:solidFill>
                      <a:prstClr val="black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– коэффициент минимальной </a:t>
                </a:r>
                <a:r>
                  <a:rPr lang="ru-RU" sz="2200" dirty="0" smtClean="0">
                    <a:solidFill>
                      <a:prstClr val="black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освещенности</a:t>
                </a:r>
                <a:r>
                  <a:rPr lang="en-US" sz="2200" dirty="0" smtClean="0">
                    <a:solidFill>
                      <a:prstClr val="black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:</a:t>
                </a:r>
                <a:r>
                  <a:rPr lang="ru-RU" sz="2200" dirty="0" smtClean="0">
                    <a:solidFill>
                      <a:prstClr val="black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endParaRPr lang="en-US" sz="2200" dirty="0" smtClean="0">
                  <a:solidFill>
                    <a:prstClr val="black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ts val="2600"/>
                  </a:lnSpc>
                </a:pPr>
                <a:r>
                  <a:rPr lang="ru-RU" sz="2000" b="1" dirty="0" smtClean="0">
                    <a:solidFill>
                      <a:prstClr val="black"/>
                    </a:solidFill>
                    <a:latin typeface="Arial Narrow" pitchFamily="34" charset="0"/>
                    <a:cs typeface="Times New Roman" pitchFamily="18" charset="0"/>
                  </a:rPr>
                  <a:t>(</a:t>
                </a:r>
                <a:r>
                  <a:rPr lang="ru-RU" sz="24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1,1 </a:t>
                </a:r>
                <a:r>
                  <a:rPr lang="ru-RU" sz="24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≤</a:t>
                </a:r>
                <a:r>
                  <a:rPr lang="en-US" sz="24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en-US" sz="24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Z</a:t>
                </a:r>
                <a:r>
                  <a:rPr lang="ru-RU" sz="24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ru-RU" sz="2400" i="1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ru-RU" sz="2400" b="0" i="1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Е</m:t>
                        </m:r>
                        <m:r>
                          <a:rPr lang="ru-RU" sz="2400" b="0" i="1" baseline="-2500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ср</m:t>
                        </m:r>
                        <m:r>
                          <a:rPr lang="ru-RU" sz="2400" i="1" baseline="-1800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.</m:t>
                        </m:r>
                        <m:r>
                          <a:rPr lang="ru-RU" sz="2400" i="1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2400" b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Е</m:t>
                        </m:r>
                        <m:r>
                          <a:rPr lang="en-US" sz="2400" b="1" i="1" baseline="-3000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𝐦𝐢𝐧</m:t>
                        </m:r>
                      </m:den>
                    </m:f>
                  </m:oMath>
                </a14:m>
                <a:r>
                  <a:rPr lang="ru-RU" sz="24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ru-RU" sz="24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≤</a:t>
                </a:r>
                <a:r>
                  <a:rPr lang="en-US" sz="24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1,5</a:t>
                </a:r>
                <a:r>
                  <a:rPr lang="ru-RU" sz="2000" b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); 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200" dirty="0" smtClean="0">
                    <a:solidFill>
                      <a:prstClr val="black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Для люминесцентных ламп </a:t>
                </a:r>
                <a:r>
                  <a:rPr lang="en-US" sz="2200" b="1" dirty="0" smtClean="0">
                    <a:solidFill>
                      <a:prstClr val="black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Z = 1,1</a:t>
                </a:r>
                <a:r>
                  <a:rPr lang="en-US" sz="2200" dirty="0" smtClean="0">
                    <a:solidFill>
                      <a:prstClr val="black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;</a:t>
                </a:r>
                <a:endParaRPr lang="en-US" sz="20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0">
                  <a:lnSpc>
                    <a:spcPts val="2600"/>
                  </a:lnSpc>
                </a:pPr>
                <a:r>
                  <a:rPr lang="en-US" sz="28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N</a:t>
                </a:r>
                <a:r>
                  <a:rPr lang="ru-RU" sz="2200" dirty="0">
                    <a:solidFill>
                      <a:prstClr val="black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 – количество светильников,  </a:t>
                </a:r>
                <a:r>
                  <a:rPr lang="ru-RU" sz="2000" b="1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шт</a:t>
                </a:r>
                <a:r>
                  <a:rPr lang="ru-RU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; </a:t>
                </a:r>
                <a:endParaRPr lang="en-US" sz="2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0">
                  <a:lnSpc>
                    <a:spcPts val="2600"/>
                  </a:lnSpc>
                </a:pPr>
                <a:r>
                  <a:rPr lang="en-US" sz="28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n</a:t>
                </a:r>
                <a:r>
                  <a: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200" dirty="0">
                    <a:solidFill>
                      <a:prstClr val="black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– число ламп в светильнике,  </a:t>
                </a:r>
                <a:r>
                  <a:rPr lang="ru-RU" sz="2000" b="1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шт</a:t>
                </a:r>
                <a:r>
                  <a:rPr lang="ru-RU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; </a:t>
                </a:r>
                <a:endParaRPr lang="en-US" sz="2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0">
                  <a:lnSpc>
                    <a:spcPts val="2600"/>
                  </a:lnSpc>
                </a:pPr>
                <a:r>
                  <a:rPr lang="el-GR" sz="28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η</a:t>
                </a:r>
                <a:r>
                  <a:rPr lang="ru-RU" sz="2800" b="1" baseline="-25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н</a:t>
                </a:r>
                <a:r>
                  <a:rPr lang="ru-RU" sz="2200" dirty="0" smtClean="0">
                    <a:solidFill>
                      <a:prstClr val="black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ru-RU" sz="2200" dirty="0">
                    <a:solidFill>
                      <a:prstClr val="black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коэффициент использования светового потока</a:t>
                </a:r>
                <a:r>
                  <a:rPr lang="ru-RU" sz="2200" dirty="0" smtClean="0">
                    <a:solidFill>
                      <a:prstClr val="black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0">
                  <a:lnSpc>
                    <a:spcPts val="26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b="1" i="1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γ</m:t>
                    </m:r>
                  </m:oMath>
                </a14:m>
                <a:r>
                  <a:rPr lang="ru-RU" sz="2200" dirty="0" smtClean="0">
                    <a:solidFill>
                      <a:prstClr val="black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 – коэффициент затенения рабочего места работающим, обычно </a:t>
                </a:r>
                <a:r>
                  <a:rPr lang="el-GR" sz="2200" b="1" dirty="0" smtClean="0">
                    <a:solidFill>
                      <a:prstClr val="black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γ</a:t>
                </a:r>
                <a:r>
                  <a:rPr lang="ru-RU" sz="2200" b="1" dirty="0" smtClean="0">
                    <a:solidFill>
                      <a:prstClr val="black"/>
                    </a:solidFill>
                    <a:latin typeface="Arial Narrow" pitchFamily="34" charset="0"/>
                    <a:ea typeface="Cambria Math"/>
                    <a:cs typeface="Times New Roman" pitchFamily="18" charset="0"/>
                  </a:rPr>
                  <a:t>=0,9</a:t>
                </a:r>
                <a:r>
                  <a:rPr lang="ru-RU" sz="2200" dirty="0" smtClean="0">
                    <a:solidFill>
                      <a:prstClr val="black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.</a:t>
                </a:r>
                <a:endParaRPr lang="ru-RU" sz="2200" dirty="0">
                  <a:solidFill>
                    <a:prstClr val="black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0" name="Скругленный 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68" y="3284985"/>
                <a:ext cx="8106956" cy="3456383"/>
              </a:xfrm>
              <a:prstGeom prst="roundRect">
                <a:avLst>
                  <a:gd name="adj" fmla="val 364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51520" y="839275"/>
            <a:ext cx="8463884" cy="152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68000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Значение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коэффициента использования светового потока </a:t>
            </a:r>
            <a:r>
              <a:rPr lang="el-GR" sz="36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η</a:t>
            </a:r>
            <a:r>
              <a:rPr lang="ru-RU" sz="36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определяют по таблицам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 зависимости от типа светильника, индекса помещения  </a:t>
            </a:r>
            <a:r>
              <a:rPr lang="en-US" sz="36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i</a:t>
            </a:r>
            <a:r>
              <a:rPr kumimoji="0" lang="ru-RU" sz="3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коэффициента отражения потолка  </a:t>
            </a:r>
            <a:r>
              <a:rPr lang="ru-RU" sz="36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ρ</a:t>
            </a:r>
            <a:r>
              <a:rPr lang="ru-RU" sz="2400" b="1" baseline="-4400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П</a:t>
            </a:r>
            <a:r>
              <a:rPr lang="ru-RU" sz="2400" b="1" baseline="-44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.</a:t>
            </a:r>
            <a:r>
              <a:rPr lang="ru-RU" sz="36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и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стен  </a:t>
            </a:r>
            <a:r>
              <a:rPr lang="ru-RU" sz="36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ρ</a:t>
            </a:r>
            <a:r>
              <a:rPr lang="ru-RU" sz="2400" b="1" baseline="-3600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СТ</a:t>
            </a:r>
            <a:r>
              <a:rPr lang="ru-RU" sz="2400" b="1" baseline="-36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.   </a:t>
            </a:r>
            <a:r>
              <a:rPr lang="ru-RU" sz="2200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Индекс помещения рассчитывают по формуле: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97167" y="5033692"/>
            <a:ext cx="4277527" cy="1149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360000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где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A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000" dirty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</a:t>
            </a:r>
            <a:r>
              <a:rPr kumimoji="0" lang="ru-RU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B</a:t>
            </a:r>
            <a:r>
              <a:rPr lang="ru-RU" sz="28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ru-RU" sz="2000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длина и ширина помещения  соответственно,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м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360000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высота подвеса светильников,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Прямая соединительная линия 66"/>
          <p:cNvCxnSpPr/>
          <p:nvPr/>
        </p:nvCxnSpPr>
        <p:spPr>
          <a:xfrm flipH="1">
            <a:off x="6250792" y="3496946"/>
            <a:ext cx="250032" cy="266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00760" y="6351711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Рис. 3.5 </a:t>
            </a:r>
          </a:p>
        </p:txBody>
      </p:sp>
      <p:grpSp>
        <p:nvGrpSpPr>
          <p:cNvPr id="74" name="Группа 7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76" name="Прямоугольник 7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7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1969349" y="13802"/>
            <a:ext cx="5184576" cy="822910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200"/>
              </a:lnSpc>
            </a:pPr>
            <a:r>
              <a:rPr lang="ru-RU" sz="20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7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.1.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РАСЧЕТ ИСКУССТВЕННОГО ОСВЕЩЕНИЯ.</a:t>
            </a:r>
          </a:p>
          <a:p>
            <a:pPr algn="ctr">
              <a:lnSpc>
                <a:spcPts val="22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МЕТОД  КОЭФФИЦИЕНТА  ИСПОЛЬЗОВАНИЯ СВЕТОВОГО  ПОТОКА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Скругленный прямоугольник 68"/>
              <p:cNvSpPr/>
              <p:nvPr/>
            </p:nvSpPr>
            <p:spPr>
              <a:xfrm>
                <a:off x="1331640" y="3140968"/>
                <a:ext cx="2160240" cy="859513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66">
                      <a:shade val="30000"/>
                      <a:satMod val="115000"/>
                    </a:srgbClr>
                  </a:gs>
                  <a:gs pos="50000">
                    <a:srgbClr val="FFFF66">
                      <a:shade val="67500"/>
                      <a:satMod val="115000"/>
                    </a:srgbClr>
                  </a:gs>
                  <a:gs pos="100000">
                    <a:srgbClr val="FFFF66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1"/>
              <a:lstStyle/>
              <a:p>
                <a:pPr algn="ctr">
                  <a:lnSpc>
                    <a:spcPts val="4000"/>
                  </a:lnSpc>
                </a:pPr>
                <a:r>
                  <a:rPr lang="ru-RU" dirty="0" smtClean="0"/>
                  <a:t> </a:t>
                </a:r>
                <a:r>
                  <a:rPr lang="en-US" sz="36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rPr>
                  <a:t>i</a:t>
                </a:r>
                <a:r>
                  <a:rPr lang="en-US" sz="2800" b="1" dirty="0" smtClean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accent2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ru-RU" sz="28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</a:t>
                </a:r>
                <a:r>
                  <a:rPr lang="en-US" sz="28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A</m:t>
                        </m:r>
                        <m:r>
                          <a:rPr lang="en-US" sz="3200" i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 ∙</m:t>
                        </m:r>
                        <m:r>
                          <m:rPr>
                            <m:sty m:val="p"/>
                          </m:rPr>
                          <a:rPr lang="en-US" sz="3200" i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i="1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h</m:t>
                        </m:r>
                        <m:r>
                          <a:rPr lang="en-US" sz="3200" i="1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 ∙(</m:t>
                        </m:r>
                        <m:r>
                          <m:rPr>
                            <m:sty m:val="p"/>
                          </m:rPr>
                          <a:rPr lang="en-US" sz="3200" i="1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A</m:t>
                        </m:r>
                        <m:r>
                          <a:rPr lang="en-US" sz="3200" i="1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200" i="1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B</m:t>
                        </m:r>
                        <m:r>
                          <a:rPr lang="en-US" sz="3200" i="1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ru-RU" sz="28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en-US" sz="28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,</a:t>
                </a:r>
                <a:endParaRPr lang="ru-RU" sz="2800" b="1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9" name="Скругленный прямоугольник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140968"/>
                <a:ext cx="2160240" cy="859513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Группа 29"/>
          <p:cNvGrpSpPr/>
          <p:nvPr/>
        </p:nvGrpSpPr>
        <p:grpSpPr>
          <a:xfrm>
            <a:off x="4296444" y="2214554"/>
            <a:ext cx="4308004" cy="4042408"/>
            <a:chOff x="4296444" y="2214554"/>
            <a:chExt cx="4308004" cy="4042408"/>
          </a:xfrm>
        </p:grpSpPr>
        <p:sp>
          <p:nvSpPr>
            <p:cNvPr id="83" name="Прямоугольник 82"/>
            <p:cNvSpPr/>
            <p:nvPr/>
          </p:nvSpPr>
          <p:spPr>
            <a:xfrm>
              <a:off x="4928396" y="2876765"/>
              <a:ext cx="3660800" cy="89508"/>
            </a:xfrm>
            <a:prstGeom prst="rect">
              <a:avLst/>
            </a:prstGeom>
            <a:pattFill prst="weave">
              <a:fgClr>
                <a:schemeClr val="tx1"/>
              </a:fgClr>
              <a:bgClr>
                <a:sysClr val="window" lastClr="FFFFFF"/>
              </a:bgClr>
            </a:pattFill>
            <a:ln w="317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4296444" y="2214554"/>
              <a:ext cx="4308004" cy="4042408"/>
              <a:chOff x="4296246" y="2214554"/>
              <a:chExt cx="4308004" cy="4042408"/>
            </a:xfrm>
          </p:grpSpPr>
          <p:sp>
            <p:nvSpPr>
              <p:cNvPr id="71" name="Трапеция 70"/>
              <p:cNvSpPr/>
              <p:nvPr/>
            </p:nvSpPr>
            <p:spPr>
              <a:xfrm>
                <a:off x="6506502" y="3350642"/>
                <a:ext cx="429062" cy="145387"/>
              </a:xfrm>
              <a:prstGeom prst="trapezoid">
                <a:avLst>
                  <a:gd name="adj" fmla="val 77266"/>
                </a:avLst>
              </a:prstGeom>
              <a:gradFill flip="none" rotWithShape="1">
                <a:gsLst>
                  <a:gs pos="0">
                    <a:srgbClr val="FFFF66">
                      <a:shade val="30000"/>
                      <a:satMod val="115000"/>
                    </a:srgbClr>
                  </a:gs>
                  <a:gs pos="35000">
                    <a:srgbClr val="FFFF66">
                      <a:shade val="67500"/>
                      <a:satMod val="115000"/>
                    </a:srgbClr>
                  </a:gs>
                  <a:gs pos="100000">
                    <a:srgbClr val="FFFF66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5" name="Прямая соединительная линия 74"/>
              <p:cNvCxnSpPr/>
              <p:nvPr/>
            </p:nvCxnSpPr>
            <p:spPr>
              <a:xfrm flipH="1" flipV="1">
                <a:off x="6363799" y="2973969"/>
                <a:ext cx="3517" cy="527263"/>
              </a:xfrm>
              <a:prstGeom prst="line">
                <a:avLst/>
              </a:prstGeom>
              <a:ln w="19050" cmpd="sng">
                <a:solidFill>
                  <a:srgbClr val="C00000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Прямая соединительная линия 85"/>
              <p:cNvCxnSpPr/>
              <p:nvPr/>
            </p:nvCxnSpPr>
            <p:spPr>
              <a:xfrm rot="10800000">
                <a:off x="4572000" y="2977423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Прямая соединительная линия 87"/>
              <p:cNvCxnSpPr/>
              <p:nvPr/>
            </p:nvCxnSpPr>
            <p:spPr>
              <a:xfrm rot="10800000">
                <a:off x="4572000" y="5986914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4296246" y="4301637"/>
                <a:ext cx="369332" cy="279491"/>
              </a:xfrm>
              <a:prstGeom prst="rect">
                <a:avLst/>
              </a:prstGeom>
              <a:noFill/>
            </p:spPr>
            <p:txBody>
              <a:bodyPr vert="vert270" wrap="none" lIns="0" tIns="36000" rIns="0" bIns="36000" rtlCol="0">
                <a:spAutoFit/>
              </a:bodyPr>
              <a:lstStyle/>
              <a:p>
                <a:r>
                  <a:rPr lang="en-US" sz="24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rPr>
                  <a:t>H</a:t>
                </a:r>
                <a:endParaRPr lang="ru-RU" sz="2400" b="1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ea typeface="Cambria Math"/>
                  <a:cs typeface="Arial" pitchFamily="34" charset="0"/>
                </a:endParaRPr>
              </a:p>
            </p:txBody>
          </p:sp>
          <p:grpSp>
            <p:nvGrpSpPr>
              <p:cNvPr id="68" name="Группа 67"/>
              <p:cNvGrpSpPr/>
              <p:nvPr/>
            </p:nvGrpSpPr>
            <p:grpSpPr>
              <a:xfrm>
                <a:off x="4642644" y="2214554"/>
                <a:ext cx="3961606" cy="3787008"/>
                <a:chOff x="4642644" y="2500306"/>
                <a:chExt cx="3961606" cy="3787008"/>
              </a:xfrm>
            </p:grpSpPr>
            <p:grpSp>
              <p:nvGrpSpPr>
                <p:cNvPr id="14" name="Группа 13"/>
                <p:cNvGrpSpPr/>
                <p:nvPr/>
              </p:nvGrpSpPr>
              <p:grpSpPr>
                <a:xfrm>
                  <a:off x="5796556" y="3215480"/>
                  <a:ext cx="2573356" cy="3071834"/>
                  <a:chOff x="5510804" y="1786720"/>
                  <a:chExt cx="2573356" cy="3071834"/>
                </a:xfrm>
              </p:grpSpPr>
              <p:cxnSp>
                <p:nvCxnSpPr>
                  <p:cNvPr id="18" name="Прямая соединительная линия 17"/>
                  <p:cNvCxnSpPr/>
                  <p:nvPr/>
                </p:nvCxnSpPr>
                <p:spPr>
                  <a:xfrm rot="5400000" flipH="1" flipV="1">
                    <a:off x="7726176" y="4500570"/>
                    <a:ext cx="714380" cy="1588"/>
                  </a:xfrm>
                  <a:prstGeom prst="line">
                    <a:avLst/>
                  </a:prstGeom>
                  <a:ln w="38100">
                    <a:solidFill>
                      <a:srgbClr val="00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Прямая соединительная линия 18"/>
                  <p:cNvCxnSpPr/>
                  <p:nvPr/>
                </p:nvCxnSpPr>
                <p:spPr>
                  <a:xfrm rot="5400000" flipH="1" flipV="1">
                    <a:off x="7154672" y="4500570"/>
                    <a:ext cx="714380" cy="1588"/>
                  </a:xfrm>
                  <a:prstGeom prst="line">
                    <a:avLst/>
                  </a:prstGeom>
                  <a:ln w="38100">
                    <a:solidFill>
                      <a:srgbClr val="00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Прямая соединительная линия 23"/>
                  <p:cNvCxnSpPr/>
                  <p:nvPr/>
                </p:nvCxnSpPr>
                <p:spPr>
                  <a:xfrm rot="5400000">
                    <a:off x="5297284" y="2000240"/>
                    <a:ext cx="428628" cy="1588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Прямая со стрелкой 31"/>
                  <p:cNvCxnSpPr/>
                  <p:nvPr/>
                </p:nvCxnSpPr>
                <p:spPr>
                  <a:xfrm rot="5400000">
                    <a:off x="5221188" y="3208440"/>
                    <a:ext cx="1713718" cy="1169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stealth" w="med" len="lg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622584" y="3066753"/>
                    <a:ext cx="442035" cy="239415"/>
                  </a:xfrm>
                  <a:prstGeom prst="rect">
                    <a:avLst/>
                  </a:prstGeom>
                  <a:noFill/>
                </p:spPr>
                <p:txBody>
                  <a:bodyPr vert="vert270" wrap="none" lIns="36000" tIns="36000" rIns="36000" bIns="36000" rtlCol="0">
                    <a:spAutoFit/>
                  </a:bodyPr>
                  <a:lstStyle/>
                  <a:p>
                    <a:r>
                      <a:rPr lang="en-US" sz="2400" b="1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a:t>h</a:t>
                    </a:r>
                    <a:endParaRPr lang="ru-RU" sz="2400" b="1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ea typeface="Cambria Math"/>
                      <a:cs typeface="Arial" pitchFamily="34" charset="0"/>
                    </a:endParaRPr>
                  </a:p>
                </p:txBody>
              </p:sp>
              <p:cxnSp>
                <p:nvCxnSpPr>
                  <p:cNvPr id="43" name="Прямая соединительная линия 42"/>
                  <p:cNvCxnSpPr/>
                  <p:nvPr/>
                </p:nvCxnSpPr>
                <p:spPr>
                  <a:xfrm rot="10800000">
                    <a:off x="5929322" y="4071942"/>
                    <a:ext cx="714380" cy="158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Прямая соединительная линия 43"/>
                  <p:cNvCxnSpPr/>
                  <p:nvPr/>
                </p:nvCxnSpPr>
                <p:spPr>
                  <a:xfrm rot="5400000">
                    <a:off x="6357950" y="4500570"/>
                    <a:ext cx="714380" cy="1588"/>
                  </a:xfrm>
                  <a:prstGeom prst="line">
                    <a:avLst/>
                  </a:prstGeom>
                  <a:ln w="38100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Прямая соединительная линия 44"/>
                  <p:cNvCxnSpPr/>
                  <p:nvPr/>
                </p:nvCxnSpPr>
                <p:spPr>
                  <a:xfrm rot="10800000">
                    <a:off x="7500958" y="4357694"/>
                    <a:ext cx="571504" cy="1588"/>
                  </a:xfrm>
                  <a:prstGeom prst="line">
                    <a:avLst/>
                  </a:prstGeom>
                  <a:ln w="38100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Прямая соединительная линия 45"/>
                  <p:cNvCxnSpPr/>
                  <p:nvPr/>
                </p:nvCxnSpPr>
                <p:spPr>
                  <a:xfrm rot="10800000">
                    <a:off x="7500958" y="4572008"/>
                    <a:ext cx="571504" cy="1588"/>
                  </a:xfrm>
                  <a:prstGeom prst="line">
                    <a:avLst/>
                  </a:prstGeom>
                  <a:ln w="38100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Прямая соединительная линия 46"/>
                  <p:cNvCxnSpPr/>
                  <p:nvPr/>
                </p:nvCxnSpPr>
                <p:spPr>
                  <a:xfrm rot="10800000">
                    <a:off x="7715272" y="4214818"/>
                    <a:ext cx="142876" cy="1588"/>
                  </a:xfrm>
                  <a:prstGeom prst="line">
                    <a:avLst/>
                  </a:prstGeom>
                  <a:ln w="19050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Прямая соединительная линия 47"/>
                  <p:cNvCxnSpPr/>
                  <p:nvPr/>
                </p:nvCxnSpPr>
                <p:spPr>
                  <a:xfrm rot="10800000">
                    <a:off x="7715272" y="4429132"/>
                    <a:ext cx="142876" cy="1588"/>
                  </a:xfrm>
                  <a:prstGeom prst="line">
                    <a:avLst/>
                  </a:prstGeom>
                  <a:ln w="19050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Группа 49"/>
                <p:cNvGrpSpPr/>
                <p:nvPr/>
              </p:nvGrpSpPr>
              <p:grpSpPr>
                <a:xfrm>
                  <a:off x="6713598" y="3216870"/>
                  <a:ext cx="2336" cy="742524"/>
                  <a:chOff x="4570458" y="3029881"/>
                  <a:chExt cx="2336" cy="742524"/>
                </a:xfrm>
              </p:grpSpPr>
              <p:cxnSp>
                <p:nvCxnSpPr>
                  <p:cNvPr id="51" name="Прямая соединительная линия 50"/>
                  <p:cNvCxnSpPr/>
                  <p:nvPr/>
                </p:nvCxnSpPr>
                <p:spPr>
                  <a:xfrm rot="5400000">
                    <a:off x="4367649" y="3233438"/>
                    <a:ext cx="408702" cy="1588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Прямая соединительная линия 55"/>
                  <p:cNvCxnSpPr/>
                  <p:nvPr/>
                </p:nvCxnSpPr>
                <p:spPr>
                  <a:xfrm>
                    <a:off x="4570458" y="3455755"/>
                    <a:ext cx="24" cy="316650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8" name="Прямая соединительная линия 57"/>
                <p:cNvCxnSpPr/>
                <p:nvPr/>
              </p:nvCxnSpPr>
              <p:spPr>
                <a:xfrm rot="5400000">
                  <a:off x="7332704" y="3419982"/>
                  <a:ext cx="408702" cy="158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Прямая соединительная линия 63"/>
                <p:cNvCxnSpPr/>
                <p:nvPr/>
              </p:nvCxnSpPr>
              <p:spPr>
                <a:xfrm>
                  <a:off x="6709587" y="3864367"/>
                  <a:ext cx="81561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headEnd type="stealth" w="med" len="lg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Прямоугольник 64"/>
                <p:cNvSpPr/>
                <p:nvPr/>
              </p:nvSpPr>
              <p:spPr>
                <a:xfrm>
                  <a:off x="6929454" y="3459822"/>
                  <a:ext cx="3465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ea typeface="Cambria Math"/>
                      <a:cs typeface="Arial" pitchFamily="34" charset="0"/>
                    </a:rPr>
                    <a:t>L</a:t>
                  </a:r>
                  <a:endParaRPr lang="ru-RU" sz="24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endParaRPr>
                </a:p>
              </p:txBody>
            </p:sp>
            <p:cxnSp>
              <p:nvCxnSpPr>
                <p:cNvPr id="73" name="Прямая соединительная линия 72"/>
                <p:cNvCxnSpPr/>
                <p:nvPr/>
              </p:nvCxnSpPr>
              <p:spPr>
                <a:xfrm rot="5400000">
                  <a:off x="5965041" y="5893611"/>
                  <a:ext cx="785818" cy="1588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headEnd type="stealth" w="med" len="lg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/>
                <p:cNvSpPr txBox="1"/>
                <p:nvPr/>
              </p:nvSpPr>
              <p:spPr>
                <a:xfrm>
                  <a:off x="5877207" y="3302334"/>
                  <a:ext cx="442035" cy="433379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txBody>
                <a:bodyPr vert="vert270" wrap="none" lIns="36000" tIns="36000" rIns="36000" bIns="36000" rtlCol="0" anchor="ctr" anchorCtr="1">
                  <a:spAutoFit/>
                </a:bodyPr>
                <a:lstStyle/>
                <a:p>
                  <a:r>
                    <a:rPr lang="en-US" sz="2400" b="1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ea typeface="Cambria Math"/>
                      <a:cs typeface="Arial" pitchFamily="34" charset="0"/>
                    </a:rPr>
                    <a:t>h</a:t>
                  </a:r>
                  <a:r>
                    <a:rPr lang="ru-RU" sz="2400" b="1" baseline="-28000" dirty="0" err="1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ea typeface="Cambria Math"/>
                      <a:cs typeface="Arial" pitchFamily="34" charset="0"/>
                    </a:rPr>
                    <a:t>св</a:t>
                  </a:r>
                  <a:endParaRPr lang="ru-RU" sz="2400" b="1" baseline="-2800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5858157" y="5647739"/>
                  <a:ext cx="442035" cy="487881"/>
                </a:xfrm>
                <a:prstGeom prst="rect">
                  <a:avLst/>
                </a:prstGeom>
                <a:noFill/>
              </p:spPr>
              <p:txBody>
                <a:bodyPr vert="vert270" wrap="none" lIns="36000" tIns="36000" rIns="36000" bIns="36000" rtlCol="0">
                  <a:spAutoFit/>
                </a:bodyPr>
                <a:lstStyle>
                  <a:lvl1pPr>
                    <a:defRPr sz="2400" b="1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ea typeface="Cambria Math"/>
                      <a:cs typeface="Arial" pitchFamily="34" charset="0"/>
                    </a:defRPr>
                  </a:lvl1pPr>
                </a:lstStyle>
                <a:p>
                  <a:r>
                    <a:rPr lang="en-US" dirty="0"/>
                    <a:t>h</a:t>
                  </a:r>
                  <a:r>
                    <a:rPr lang="ru-RU" baseline="-28000" dirty="0" err="1"/>
                    <a:t>рм</a:t>
                  </a:r>
                  <a:endParaRPr lang="ru-RU" baseline="-28000" dirty="0"/>
                </a:p>
              </p:txBody>
            </p:sp>
            <p:cxnSp>
              <p:nvCxnSpPr>
                <p:cNvPr id="90" name="Прямая соединительная линия 89"/>
                <p:cNvCxnSpPr/>
                <p:nvPr/>
              </p:nvCxnSpPr>
              <p:spPr>
                <a:xfrm>
                  <a:off x="4642644" y="3264764"/>
                  <a:ext cx="1364" cy="300790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headEnd type="stealth" w="med" len="lg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Прямая соединительная линия 92"/>
                <p:cNvCxnSpPr/>
                <p:nvPr/>
              </p:nvCxnSpPr>
              <p:spPr>
                <a:xfrm rot="5400000" flipH="1" flipV="1">
                  <a:off x="8383614" y="3000372"/>
                  <a:ext cx="428628" cy="1588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Прямая соединительная линия 94"/>
                <p:cNvCxnSpPr/>
                <p:nvPr/>
              </p:nvCxnSpPr>
              <p:spPr>
                <a:xfrm rot="5400000" flipH="1" flipV="1">
                  <a:off x="4906836" y="3000372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Прямая соединительная линия 96"/>
                <p:cNvCxnSpPr/>
                <p:nvPr/>
              </p:nvCxnSpPr>
              <p:spPr>
                <a:xfrm flipH="1" flipV="1">
                  <a:off x="5121944" y="2931318"/>
                  <a:ext cx="3482306" cy="2384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headEnd type="stealth" w="med" len="lg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6500826" y="2500306"/>
                  <a:ext cx="5000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ea typeface="Cambria Math"/>
                      <a:cs typeface="Arial" pitchFamily="34" charset="0"/>
                    </a:rPr>
                    <a:t>B</a:t>
                  </a:r>
                  <a:endParaRPr lang="ru-RU" sz="24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endParaRPr>
                </a:p>
              </p:txBody>
            </p:sp>
          </p:grpSp>
          <p:sp>
            <p:nvSpPr>
              <p:cNvPr id="80" name="Прямоугольник 79"/>
              <p:cNvSpPr/>
              <p:nvPr/>
            </p:nvSpPr>
            <p:spPr>
              <a:xfrm>
                <a:off x="4929984" y="2973969"/>
                <a:ext cx="165998" cy="3028387"/>
              </a:xfrm>
              <a:prstGeom prst="rect">
                <a:avLst/>
              </a:prstGeom>
              <a:pattFill prst="horzBrick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Прямоугольник 80"/>
              <p:cNvSpPr/>
              <p:nvPr/>
            </p:nvSpPr>
            <p:spPr>
              <a:xfrm>
                <a:off x="4904282" y="6010986"/>
                <a:ext cx="3679150" cy="245976"/>
              </a:xfrm>
              <a:prstGeom prst="rect">
                <a:avLst/>
              </a:prstGeom>
              <a:pattFill prst="horzBrick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" name="Скругленный прямоугольник 4"/>
              <p:cNvSpPr/>
              <p:nvPr/>
            </p:nvSpPr>
            <p:spPr>
              <a:xfrm>
                <a:off x="6929455" y="5217370"/>
                <a:ext cx="1510308" cy="71138"/>
              </a:xfrm>
              <a:prstGeom prst="roundRect">
                <a:avLst/>
              </a:prstGeom>
              <a:solidFill>
                <a:srgbClr val="FFFF66"/>
              </a:solidFill>
              <a:ln w="3810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Трапеция 5"/>
              <p:cNvSpPr/>
              <p:nvPr/>
            </p:nvSpPr>
            <p:spPr>
              <a:xfrm>
                <a:off x="5587338" y="3356992"/>
                <a:ext cx="429062" cy="145387"/>
              </a:xfrm>
              <a:prstGeom prst="trapezoid">
                <a:avLst>
                  <a:gd name="adj" fmla="val 77266"/>
                </a:avLst>
              </a:prstGeom>
              <a:gradFill flip="none" rotWithShape="1">
                <a:gsLst>
                  <a:gs pos="0">
                    <a:srgbClr val="FFFF66">
                      <a:shade val="30000"/>
                      <a:satMod val="115000"/>
                    </a:srgbClr>
                  </a:gs>
                  <a:gs pos="35000">
                    <a:srgbClr val="FFFF66">
                      <a:shade val="67500"/>
                      <a:satMod val="115000"/>
                    </a:srgbClr>
                  </a:gs>
                  <a:gs pos="100000">
                    <a:srgbClr val="FFFF66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2" name="Трапеция 71"/>
              <p:cNvSpPr/>
              <p:nvPr/>
            </p:nvSpPr>
            <p:spPr>
              <a:xfrm>
                <a:off x="7324348" y="3347599"/>
                <a:ext cx="429062" cy="145387"/>
              </a:xfrm>
              <a:prstGeom prst="trapezoid">
                <a:avLst>
                  <a:gd name="adj" fmla="val 77266"/>
                </a:avLst>
              </a:prstGeom>
              <a:gradFill flip="none" rotWithShape="1">
                <a:gsLst>
                  <a:gs pos="0">
                    <a:srgbClr val="FFFF66">
                      <a:shade val="30000"/>
                      <a:satMod val="115000"/>
                    </a:srgbClr>
                  </a:gs>
                  <a:gs pos="35000">
                    <a:srgbClr val="FFFF66">
                      <a:shade val="67500"/>
                      <a:satMod val="115000"/>
                    </a:srgbClr>
                  </a:gs>
                  <a:gs pos="100000">
                    <a:srgbClr val="FFFF66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4" name="Прямая соединительная линия 83"/>
              <p:cNvCxnSpPr/>
              <p:nvPr/>
            </p:nvCxnSpPr>
            <p:spPr>
              <a:xfrm>
                <a:off x="7536361" y="3356261"/>
                <a:ext cx="24" cy="31665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51520" y="5284791"/>
            <a:ext cx="8463820" cy="151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где</a:t>
            </a:r>
            <a:r>
              <a:rPr kumimoji="0" lang="ru-RU" sz="3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6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I</a:t>
            </a:r>
            <a:r>
              <a:rPr lang="en-US" sz="36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α</a:t>
            </a:r>
            <a:r>
              <a:rPr kumimoji="0" lang="en-US" sz="3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сила света светильника в направлении от источника света на данную точку рабочей поверхности,  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КД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 </a:t>
            </a:r>
          </a:p>
          <a:p>
            <a:pPr marL="0" marR="0" lvl="0" algn="just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36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α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– угол между нормалью горизонтальной поверхности и направлением светового потока от источника; </a:t>
            </a:r>
          </a:p>
          <a:p>
            <a:pPr marL="0" marR="0" lvl="0" algn="just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r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– расстояние от светильника до расчетной точки,  </a:t>
            </a:r>
            <a:r>
              <a:rPr lang="ru-RU" sz="2400" b="1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м. 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8" name="Прямоугольник 17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9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010535" y="13802"/>
            <a:ext cx="5112568" cy="651678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200"/>
              </a:lnSpc>
            </a:pPr>
            <a:r>
              <a:rPr lang="ru-RU" sz="20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7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.2.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РАСЧЕТ ИСКУССТВЕННОГО ОСВЕЩЕНИЯ.</a:t>
            </a:r>
          </a:p>
          <a:p>
            <a:pPr algn="ctr">
              <a:lnSpc>
                <a:spcPts val="22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ТОЧЕЧНЫЙ МЕТОД РАСЧЕТА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Скругленный прямоугольник 15"/>
              <p:cNvSpPr/>
              <p:nvPr/>
            </p:nvSpPr>
            <p:spPr>
              <a:xfrm>
                <a:off x="3059832" y="4509120"/>
                <a:ext cx="2520280" cy="792088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1"/>
              <a:lstStyle/>
              <a:p>
                <a:pPr algn="ctr">
                  <a:lnSpc>
                    <a:spcPts val="3800"/>
                  </a:lnSpc>
                </a:pPr>
                <a:r>
                  <a:rPr lang="ru-RU" dirty="0" smtClean="0"/>
                  <a:t> </a:t>
                </a:r>
                <a:r>
                  <a:rPr lang="ru-RU" sz="36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Е</a:t>
                </a:r>
                <a:r>
                  <a:rPr lang="ru-RU" sz="3600" b="1" dirty="0" smtClean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accent2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ru-RU" sz="36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</a:t>
                </a:r>
                <a:r>
                  <a:rPr lang="en-US" sz="36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lang="el-GR" sz="3600" b="1" baseline="-25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rPr>
                  <a:t>α</a:t>
                </a:r>
                <a:r>
                  <a:rPr lang="el-GR" sz="36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rPr>
                  <a:t>∙</a:t>
                </a:r>
                <a:r>
                  <a:rPr lang="ru-RU" sz="36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3200" b="1" i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1" i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cos</m:t>
                        </m:r>
                        <m:r>
                          <a:rPr lang="en-US" sz="3200" b="1" i="1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3200" b="1" i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α</m:t>
                        </m:r>
                      </m:num>
                      <m:den>
                        <m:r>
                          <a:rPr lang="en-US" sz="3200" b="1" i="1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𝐫</m:t>
                        </m:r>
                        <m:r>
                          <a:rPr lang="en-US" sz="3200" b="1" i="1" baseline="38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ru-RU" sz="28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,</a:t>
                </a:r>
                <a:endParaRPr lang="ru-RU" sz="2800" b="1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Скругленный 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509120"/>
                <a:ext cx="2520280" cy="792088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Скругленный прямоугольник 1"/>
          <p:cNvSpPr/>
          <p:nvPr/>
        </p:nvSpPr>
        <p:spPr>
          <a:xfrm>
            <a:off x="102742" y="785639"/>
            <a:ext cx="8501706" cy="17792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Данный метод применяют для расчета локализованного общего освещения, местного освещения, освещения наклонных и вертикальных рабочих поверхностей,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а также для проверки расчета равномерного общего освещения, когда отраженным световым потоком можно пренебречь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ru-RU" sz="2200" dirty="0" smtClean="0"/>
              <a:t> </a:t>
            </a:r>
            <a:endParaRPr lang="ru-RU" sz="2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2742" y="2708920"/>
            <a:ext cx="8501705" cy="576064"/>
          </a:xfrm>
          <a:prstGeom prst="roundRect">
            <a:avLst/>
          </a:prstGeom>
          <a:gradFill flip="none" rotWithShape="1">
            <a:gsLst>
              <a:gs pos="0">
                <a:srgbClr val="FFFF66">
                  <a:shade val="30000"/>
                  <a:satMod val="115000"/>
                </a:srgbClr>
              </a:gs>
              <a:gs pos="50000">
                <a:srgbClr val="FFFF66">
                  <a:shade val="67500"/>
                  <a:satMod val="115000"/>
                </a:srgbClr>
              </a:gs>
              <a:gs pos="100000">
                <a:srgbClr val="FFFF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основу точечного метода положена формула расчета освещенности в данной точке на рабочей поверхности.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7504" y="3387814"/>
            <a:ext cx="8496944" cy="9772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0" rIns="36000" bIns="36000" rtlCol="0" anchor="ctr" anchorCtr="0"/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Если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рабочая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поверхность для зрительных работ -  горизонтальна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см.</a:t>
            </a:r>
            <a:r>
              <a:rPr lang="en-US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рисунок на следующем слайде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), то формула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будет выглядеть следующим образом: </a:t>
            </a:r>
            <a:endParaRPr lang="ru-RU" sz="2200" dirty="0">
              <a:solidFill>
                <a:prstClr val="black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50020" y="1340768"/>
                <a:ext cx="8488160" cy="739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indent="457200" algn="just" fontAlgn="base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sz="2200" dirty="0" smtClean="0"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Заменив в предыдущей формуле  </a:t>
                </a:r>
                <a:r>
                  <a:rPr lang="ru-RU" sz="24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r</a:t>
                </a:r>
                <a:r>
                  <a:rPr lang="ru-RU" sz="36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200" dirty="0" smtClean="0"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на</a:t>
                </a:r>
                <a:r>
                  <a:rPr lang="ru-RU" sz="2400" dirty="0" smtClean="0"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ru-RU" sz="2400" b="1" i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𝐡</m:t>
                        </m:r>
                      </m:num>
                      <m:den>
                        <m:r>
                          <a:rPr lang="en-US" sz="2400" b="1" i="1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𝐜𝐨𝐬</m:t>
                        </m:r>
                        <m:r>
                          <a:rPr lang="ru-RU" sz="2400" b="1" i="1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 </m:t>
                        </m:r>
                        <m:r>
                          <a:rPr lang="el-GR" sz="2400" b="1" i="1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𝛂</m:t>
                        </m:r>
                      </m:den>
                    </m:f>
                  </m:oMath>
                </a14:m>
                <a:r>
                  <a:rPr kumimoji="0" lang="ru-RU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и введя в формулу </a:t>
                </a:r>
                <a:r>
                  <a:rPr lang="ru-RU" sz="24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коэффициент запаса  К</a:t>
                </a:r>
                <a:r>
                  <a:rPr lang="ru-RU" sz="2400" b="1" baseline="-3000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З</a:t>
                </a:r>
                <a:r>
                  <a:rPr lang="ru-RU" sz="2400" dirty="0">
                    <a:solidFill>
                      <a:prstClr val="black"/>
                    </a:solidFill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,   </a:t>
                </a:r>
                <a:r>
                  <a:rPr lang="ru-RU" sz="2200" dirty="0">
                    <a:solidFill>
                      <a:prstClr val="black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получим</a:t>
                </a:r>
                <a:r>
                  <a:rPr lang="ru-RU" sz="2200" dirty="0" smtClean="0">
                    <a:solidFill>
                      <a:prstClr val="black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:</a:t>
                </a:r>
                <a:endParaRPr kumimoji="0" lang="ru-RU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20" y="1340768"/>
                <a:ext cx="8488160" cy="739552"/>
              </a:xfrm>
              <a:prstGeom prst="rect">
                <a:avLst/>
              </a:prstGeom>
              <a:blipFill rotWithShape="1">
                <a:blip r:embed="rId3"/>
                <a:stretch>
                  <a:fillRect l="-1723" t="-39669" r="-2297" b="-2066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3646238" y="4767535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Рис. 3.6 </a:t>
            </a:r>
          </a:p>
        </p:txBody>
      </p:sp>
      <p:grpSp>
        <p:nvGrpSpPr>
          <p:cNvPr id="56" name="Группа 55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57" name="Прямоугольник 56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5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2010535" y="13802"/>
            <a:ext cx="5112568" cy="651678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200"/>
              </a:lnSpc>
            </a:pPr>
            <a:r>
              <a:rPr lang="ru-RU" sz="20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7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.2.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РАСЧЕТ ИСКУССТВЕННОГО ОСВЕЩЕНИЯ.</a:t>
            </a:r>
          </a:p>
          <a:p>
            <a:pPr algn="ctr">
              <a:lnSpc>
                <a:spcPts val="22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ТОЧЕЧНЫЙ МЕТОД РАСЧЕТА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Скругленный прямоугольник 52"/>
              <p:cNvSpPr/>
              <p:nvPr/>
            </p:nvSpPr>
            <p:spPr>
              <a:xfrm>
                <a:off x="1115616" y="2567541"/>
                <a:ext cx="2808312" cy="1293507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1"/>
              <a:lstStyle/>
              <a:p>
                <a:pPr algn="ctr">
                  <a:lnSpc>
                    <a:spcPts val="3800"/>
                  </a:lnSpc>
                </a:pPr>
                <a:r>
                  <a:rPr lang="ru-RU" dirty="0" smtClean="0"/>
                  <a:t> </a:t>
                </a:r>
                <a:r>
                  <a:rPr lang="ru-RU" sz="36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Е</a:t>
                </a:r>
                <a:r>
                  <a:rPr lang="ru-RU" sz="3600" b="1" dirty="0" smtClean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accent2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ru-RU" sz="36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</a:t>
                </a:r>
                <a:r>
                  <a:rPr lang="en-US" sz="36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lang="el-GR" sz="3600" b="1" baseline="-25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rPr>
                  <a:t>α</a:t>
                </a:r>
                <a:r>
                  <a:rPr lang="el-GR" sz="36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rPr>
                  <a:t>∙</a:t>
                </a:r>
                <a:r>
                  <a:rPr lang="ru-RU" sz="36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3600" b="1" i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600" b="1" i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cos</m:t>
                        </m:r>
                        <m:r>
                          <a:rPr lang="en-US" sz="3600" b="1" i="1" baseline="3000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l-GR" sz="3600" b="1" i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α</m:t>
                        </m:r>
                      </m:num>
                      <m:den>
                        <m:r>
                          <a:rPr lang="en-US" sz="3600" b="1" i="1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𝐡</m:t>
                        </m:r>
                        <m:r>
                          <a:rPr lang="en-US" sz="3600" b="1" i="1" baseline="38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sz="3600" b="1" i="1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∙</m:t>
                        </m:r>
                        <m:r>
                          <a:rPr lang="ru-RU" sz="3600" b="1" i="1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К</m:t>
                        </m:r>
                        <m:r>
                          <a:rPr lang="ru-RU" sz="3600" b="1" i="1" baseline="-32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З</m:t>
                        </m:r>
                      </m:den>
                    </m:f>
                  </m:oMath>
                </a14:m>
                <a:r>
                  <a:rPr lang="ru-RU" sz="36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lang="ru-RU" sz="3600" b="1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3" name="Скругленный прямоугольник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567541"/>
                <a:ext cx="2808312" cy="1293507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Скругленный прямоугольник 53"/>
          <p:cNvSpPr/>
          <p:nvPr/>
        </p:nvSpPr>
        <p:spPr>
          <a:xfrm>
            <a:off x="107504" y="5157192"/>
            <a:ext cx="8455758" cy="14401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При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необходимости расчета освещенности в точке, создаваемой несколькими светильниками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подсчитывают освещенность от каждого из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них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, а затем полученные значения складывают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ru-RU" sz="24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00B050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1835696" y="713245"/>
            <a:ext cx="5544616" cy="627524"/>
          </a:xfrm>
          <a:prstGeom prst="roundRect">
            <a:avLst/>
          </a:prstGeom>
          <a:gradFill flip="none" rotWithShape="1">
            <a:gsLst>
              <a:gs pos="0">
                <a:srgbClr val="FFFF66">
                  <a:shade val="30000"/>
                  <a:satMod val="115000"/>
                </a:srgbClr>
              </a:gs>
              <a:gs pos="50000">
                <a:srgbClr val="FFFF66">
                  <a:shade val="67500"/>
                  <a:satMod val="115000"/>
                </a:srgbClr>
              </a:gs>
              <a:gs pos="100000">
                <a:srgbClr val="FFFF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lvl="0" algn="ctr">
              <a:lnSpc>
                <a:spcPts val="2400"/>
              </a:lnSpc>
            </a:pPr>
            <a:r>
              <a:rPr lang="ru-RU" sz="20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РАСЧЕТ </a:t>
            </a:r>
            <a:r>
              <a:rPr lang="ru-RU" sz="20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ОСВЕЩЕННОСТИ ТОЧЕЧНЫМ МЕТОДОМ ГОРИЗОНТАЛЬНОЙ РАБОЧЕЙ </a:t>
            </a:r>
            <a:r>
              <a:rPr lang="ru-RU" sz="20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ПОВЕРХНОСТИ.</a:t>
            </a:r>
            <a:endParaRPr lang="ru-RU" sz="2000" b="1" dirty="0">
              <a:ln w="900" cmpd="sng">
                <a:solidFill>
                  <a:prstClr val="black">
                    <a:alpha val="55000"/>
                  </a:prst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4960079" y="1845731"/>
            <a:ext cx="3572361" cy="3239453"/>
            <a:chOff x="5016835" y="1845731"/>
            <a:chExt cx="3572361" cy="3239453"/>
          </a:xfrm>
        </p:grpSpPr>
        <p:sp>
          <p:nvSpPr>
            <p:cNvPr id="3" name="Стрелка вниз 2"/>
            <p:cNvSpPr/>
            <p:nvPr/>
          </p:nvSpPr>
          <p:spPr>
            <a:xfrm rot="18664785">
              <a:off x="6083550" y="2261948"/>
              <a:ext cx="76589" cy="979596"/>
            </a:xfrm>
            <a:prstGeom prst="downArrow">
              <a:avLst>
                <a:gd name="adj1" fmla="val 50000"/>
                <a:gd name="adj2" fmla="val 103910"/>
              </a:avLst>
            </a:prstGeom>
            <a:gradFill flip="none" rotWithShape="1">
              <a:gsLst>
                <a:gs pos="0">
                  <a:srgbClr val="FFFF66">
                    <a:shade val="30000"/>
                    <a:satMod val="115000"/>
                  </a:srgbClr>
                </a:gs>
                <a:gs pos="50000">
                  <a:srgbClr val="FFFF66">
                    <a:shade val="67500"/>
                    <a:satMod val="115000"/>
                  </a:srgbClr>
                </a:gs>
                <a:gs pos="100000">
                  <a:srgbClr val="FFFF6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Скругленный прямоугольник 64"/>
            <p:cNvSpPr/>
            <p:nvPr/>
          </p:nvSpPr>
          <p:spPr>
            <a:xfrm>
              <a:off x="6916217" y="4170852"/>
              <a:ext cx="1510308" cy="71138"/>
            </a:xfrm>
            <a:prstGeom prst="roundRect">
              <a:avLst/>
            </a:prstGeom>
            <a:solidFill>
              <a:srgbClr val="FFFF66"/>
            </a:solidFill>
            <a:ln w="381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Трапеция 63"/>
            <p:cNvSpPr/>
            <p:nvPr/>
          </p:nvSpPr>
          <p:spPr>
            <a:xfrm>
              <a:off x="5571009" y="2283121"/>
              <a:ext cx="429062" cy="145387"/>
            </a:xfrm>
            <a:prstGeom prst="trapezoid">
              <a:avLst>
                <a:gd name="adj" fmla="val 77266"/>
              </a:avLst>
            </a:prstGeom>
            <a:gradFill flip="none" rotWithShape="1">
              <a:gsLst>
                <a:gs pos="0">
                  <a:srgbClr val="FFFF66">
                    <a:shade val="30000"/>
                    <a:satMod val="115000"/>
                  </a:srgbClr>
                </a:gs>
                <a:gs pos="35000">
                  <a:srgbClr val="FFFF66">
                    <a:shade val="67500"/>
                    <a:satMod val="115000"/>
                  </a:srgbClr>
                </a:gs>
                <a:gs pos="100000">
                  <a:srgbClr val="FFFF6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8" name="Группа 97"/>
            <p:cNvGrpSpPr/>
            <p:nvPr/>
          </p:nvGrpSpPr>
          <p:grpSpPr>
            <a:xfrm>
              <a:off x="5016835" y="1869334"/>
              <a:ext cx="3353077" cy="3071834"/>
              <a:chOff x="4731083" y="1786720"/>
              <a:chExt cx="3353077" cy="3071834"/>
            </a:xfrm>
          </p:grpSpPr>
          <p:cxnSp>
            <p:nvCxnSpPr>
              <p:cNvPr id="21" name="Прямая соединительная линия 20"/>
              <p:cNvCxnSpPr/>
              <p:nvPr/>
            </p:nvCxnSpPr>
            <p:spPr>
              <a:xfrm rot="5400000" flipH="1" flipV="1">
                <a:off x="7726176" y="4500570"/>
                <a:ext cx="714380" cy="1588"/>
              </a:xfrm>
              <a:prstGeom prst="line">
                <a:avLst/>
              </a:prstGeom>
              <a:ln w="381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/>
              <p:cNvCxnSpPr/>
              <p:nvPr/>
            </p:nvCxnSpPr>
            <p:spPr>
              <a:xfrm rot="5400000" flipH="1" flipV="1">
                <a:off x="7154672" y="4500570"/>
                <a:ext cx="714380" cy="1588"/>
              </a:xfrm>
              <a:prstGeom prst="line">
                <a:avLst/>
              </a:prstGeom>
              <a:ln w="381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/>
              <p:cNvCxnSpPr/>
              <p:nvPr/>
            </p:nvCxnSpPr>
            <p:spPr>
              <a:xfrm flipV="1">
                <a:off x="5489826" y="1963900"/>
                <a:ext cx="336751" cy="3772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>
                <a:endCxn id="64" idx="0"/>
              </p:cNvCxnSpPr>
              <p:nvPr/>
            </p:nvCxnSpPr>
            <p:spPr>
              <a:xfrm>
                <a:off x="5499498" y="1786720"/>
                <a:ext cx="290" cy="41378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>
              <a:xfrm>
                <a:off x="5485177" y="2358224"/>
                <a:ext cx="3725" cy="5298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>
              <a:xfrm flipH="1" flipV="1">
                <a:off x="5072065" y="2342680"/>
                <a:ext cx="217165" cy="158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H="1">
                <a:off x="5138646" y="2341102"/>
                <a:ext cx="11698" cy="173084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>
                <a:off x="6215074" y="3000372"/>
                <a:ext cx="1214446" cy="107157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Dot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Дуга 41"/>
              <p:cNvSpPr/>
              <p:nvPr/>
            </p:nvSpPr>
            <p:spPr>
              <a:xfrm rot="821995" flipV="1">
                <a:off x="5391210" y="2411485"/>
                <a:ext cx="371695" cy="366916"/>
              </a:xfrm>
              <a:prstGeom prst="arc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5" name="Прямая соединительная линия 44"/>
              <p:cNvCxnSpPr/>
              <p:nvPr/>
            </p:nvCxnSpPr>
            <p:spPr>
              <a:xfrm>
                <a:off x="5777591" y="2012886"/>
                <a:ext cx="1984176" cy="1687244"/>
              </a:xfrm>
              <a:prstGeom prst="line">
                <a:avLst/>
              </a:prstGeom>
              <a:ln w="19050">
                <a:solidFill>
                  <a:srgbClr val="C00000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6752553" y="2349450"/>
                <a:ext cx="197992" cy="50359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lvl="0"/>
                <a:r>
                  <a:rPr lang="en-US" sz="28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rPr>
                  <a:t>r</a:t>
                </a:r>
                <a:endParaRPr lang="ru-RU" sz="28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215206" y="3571876"/>
                <a:ext cx="3898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Arial Narrow" pitchFamily="34" charset="0"/>
                    <a:cs typeface="Arial" pitchFamily="34" charset="0"/>
                  </a:rPr>
                  <a:t>A</a:t>
                </a:r>
                <a:endParaRPr lang="ru-RU" sz="2400" b="1" dirty="0"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731083" y="3060749"/>
                <a:ext cx="430887" cy="193964"/>
              </a:xfrm>
              <a:prstGeom prst="rect">
                <a:avLst/>
              </a:prstGeom>
              <a:noFill/>
            </p:spPr>
            <p:txBody>
              <a:bodyPr vert="vert270" wrap="none" lIns="0" tIns="0" rIns="0" bIns="0" rtlCol="0" anchor="ctr" anchorCtr="0">
                <a:spAutoFit/>
              </a:bodyPr>
              <a:lstStyle/>
              <a:p>
                <a:r>
                  <a:rPr lang="en-US" sz="28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rPr>
                  <a:t>h</a:t>
                </a:r>
                <a:endParaRPr lang="ru-RU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2" name="Прямая соединительная линия 61"/>
              <p:cNvCxnSpPr/>
              <p:nvPr/>
            </p:nvCxnSpPr>
            <p:spPr>
              <a:xfrm flipH="1" flipV="1">
                <a:off x="5072065" y="4071941"/>
                <a:ext cx="1571637" cy="15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Прямая соединительная линия 65"/>
              <p:cNvCxnSpPr/>
              <p:nvPr/>
            </p:nvCxnSpPr>
            <p:spPr>
              <a:xfrm rot="5400000">
                <a:off x="6357950" y="4500570"/>
                <a:ext cx="714380" cy="158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Прямая соединительная линия 67"/>
              <p:cNvCxnSpPr/>
              <p:nvPr/>
            </p:nvCxnSpPr>
            <p:spPr>
              <a:xfrm rot="10800000">
                <a:off x="7500958" y="4357694"/>
                <a:ext cx="571504" cy="158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Прямая соединительная линия 69"/>
              <p:cNvCxnSpPr/>
              <p:nvPr/>
            </p:nvCxnSpPr>
            <p:spPr>
              <a:xfrm rot="10800000">
                <a:off x="7500958" y="4572008"/>
                <a:ext cx="571504" cy="1588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Прямая соединительная линия 74"/>
              <p:cNvCxnSpPr/>
              <p:nvPr/>
            </p:nvCxnSpPr>
            <p:spPr>
              <a:xfrm rot="10800000">
                <a:off x="7715272" y="4214818"/>
                <a:ext cx="142876" cy="1588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единительная линия 77"/>
              <p:cNvCxnSpPr/>
              <p:nvPr/>
            </p:nvCxnSpPr>
            <p:spPr>
              <a:xfrm rot="10800000">
                <a:off x="7715272" y="4429132"/>
                <a:ext cx="142876" cy="1588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Прямая соединительная линия 87"/>
              <p:cNvCxnSpPr/>
              <p:nvPr/>
            </p:nvCxnSpPr>
            <p:spPr>
              <a:xfrm flipV="1">
                <a:off x="7429520" y="3623972"/>
                <a:ext cx="394585" cy="4479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Прямоугольник 60"/>
            <p:cNvSpPr/>
            <p:nvPr/>
          </p:nvSpPr>
          <p:spPr>
            <a:xfrm>
              <a:off x="5029200" y="4839208"/>
              <a:ext cx="3554232" cy="245976"/>
            </a:xfrm>
            <a:prstGeom prst="rect">
              <a:avLst/>
            </a:prstGeom>
            <a:pattFill prst="horzBrick">
              <a:fgClr>
                <a:sysClr val="windowText" lastClr="000000"/>
              </a:fgClr>
              <a:bgClr>
                <a:sysClr val="window" lastClr="FFFFFF"/>
              </a:bgClr>
            </a:patt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5029200" y="1845731"/>
              <a:ext cx="3559996" cy="86483"/>
            </a:xfrm>
            <a:prstGeom prst="rect">
              <a:avLst/>
            </a:prstGeom>
            <a:pattFill prst="weave">
              <a:fgClr>
                <a:schemeClr val="tx1"/>
              </a:fgClr>
              <a:bgClr>
                <a:sysClr val="window" lastClr="FFFFFF"/>
              </a:bgClr>
            </a:pattFill>
            <a:ln w="317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6156176" y="2307650"/>
              <a:ext cx="344650" cy="430887"/>
            </a:xfrm>
            <a:prstGeom prst="rect">
              <a:avLst/>
            </a:prstGeom>
          </p:spPr>
          <p:txBody>
            <a:bodyPr wrap="square" lIns="36000" tIns="0" rIns="36000" bIns="0" anchor="ctr" anchorCtr="1">
              <a:spAutoFit/>
            </a:bodyPr>
            <a:lstStyle/>
            <a:p>
              <a:r>
                <a:rPr lang="en-US" sz="2800" b="1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I</a:t>
              </a:r>
              <a:r>
                <a:rPr lang="en-US" sz="2800" b="1" baseline="-2500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α</a:t>
              </a:r>
              <a:r>
                <a:rPr lang="en-US" sz="28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 </a:t>
              </a:r>
              <a:endParaRPr lang="ru-RU" sz="28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881495" y="2780928"/>
              <a:ext cx="274681" cy="359073"/>
            </a:xfrm>
            <a:prstGeom prst="rect">
              <a:avLst/>
            </a:prstGeom>
          </p:spPr>
          <p:txBody>
            <a:bodyPr wrap="none" lIns="36000" tIns="0" rIns="36000" b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800" b="1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ea typeface="Cambria Math"/>
                  <a:cs typeface="Arial" pitchFamily="34" charset="0"/>
                </a:rPr>
                <a:t>α</a:t>
              </a:r>
              <a:endParaRPr lang="ru-RU" sz="28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70" y="5805264"/>
            <a:ext cx="8535700" cy="810478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indent="504000" algn="just">
              <a:lnSpc>
                <a:spcPts val="2800"/>
              </a:lnSpc>
              <a:tabLst>
                <a:tab pos="7264400" algn="l"/>
              </a:tabLst>
            </a:pPr>
            <a:r>
              <a:rPr lang="ru-RU" sz="2000" dirty="0" smtClean="0">
                <a:latin typeface="Arial Narrow" pitchFamily="34" charset="0"/>
                <a:cs typeface="Arial" pitchFamily="34" charset="0"/>
              </a:rPr>
              <a:t>где</a:t>
            </a:r>
            <a:r>
              <a:rPr lang="ru-RU" sz="28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/>
                <a:cs typeface="Arial" pitchFamily="34" charset="0"/>
              </a:rPr>
              <a:t>β</a:t>
            </a:r>
            <a:r>
              <a:rPr lang="ru-RU" sz="28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000" dirty="0">
                <a:latin typeface="Arial Narrow" pitchFamily="34" charset="0"/>
                <a:cs typeface="Arial" pitchFamily="34" charset="0"/>
              </a:rPr>
              <a:t>– угол между нормалью к рабочей поверхности и направлением светового потока от источника.</a:t>
            </a:r>
          </a:p>
        </p:txBody>
      </p:sp>
      <p:grpSp>
        <p:nvGrpSpPr>
          <p:cNvPr id="47" name="Группа 46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55" name="Прямоугольник 5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5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2010535" y="13802"/>
            <a:ext cx="5112568" cy="651678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200"/>
              </a:lnSpc>
            </a:pPr>
            <a:r>
              <a:rPr lang="ru-RU" sz="20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7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.2.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РАСЧЕТ ИСКУССТВЕННОГО ОСВЕЩЕНИЯ.</a:t>
            </a:r>
          </a:p>
          <a:p>
            <a:pPr algn="ctr">
              <a:lnSpc>
                <a:spcPts val="22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ТОЧЕЧНЫЙ МЕТОД РАСЧЕТА 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Скругленный прямоугольник 50"/>
              <p:cNvSpPr/>
              <p:nvPr/>
            </p:nvSpPr>
            <p:spPr>
              <a:xfrm>
                <a:off x="574923" y="3278501"/>
                <a:ext cx="3709045" cy="1124013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1"/>
              <a:lstStyle/>
              <a:p>
                <a:pPr algn="ctr">
                  <a:lnSpc>
                    <a:spcPts val="3800"/>
                  </a:lnSpc>
                </a:pPr>
                <a:r>
                  <a:rPr lang="ru-RU" dirty="0" smtClean="0"/>
                  <a:t> </a:t>
                </a:r>
                <a:r>
                  <a:rPr lang="ru-RU" sz="36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Е</a:t>
                </a:r>
                <a:r>
                  <a:rPr lang="ru-RU" sz="3600" b="1" dirty="0" smtClean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accent2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ru-RU" sz="36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</a:t>
                </a:r>
                <a:r>
                  <a:rPr lang="en-US" sz="36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lang="el-GR" sz="3600" b="1" baseline="-25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rPr>
                  <a:t>α</a:t>
                </a:r>
                <a:r>
                  <a:rPr lang="el-GR" sz="36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rPr>
                  <a:t>∙</a:t>
                </a:r>
                <a:r>
                  <a:rPr lang="ru-RU" sz="36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3600" b="1" i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600" b="1" i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cos</m:t>
                        </m:r>
                        <m:r>
                          <a:rPr lang="en-US" sz="3600" b="1" i="1" baseline="3600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𝟐</m:t>
                        </m:r>
                        <m:r>
                          <m:rPr>
                            <m:sty m:val="p"/>
                          </m:rPr>
                          <a:rPr lang="el-GR" sz="3600" b="1" i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α</m:t>
                        </m:r>
                        <m:r>
                          <a:rPr lang="en-US" sz="3600" b="1" i="1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 </m:t>
                        </m:r>
                        <m:r>
                          <a:rPr lang="el-GR" sz="3600" b="1" i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∙</m:t>
                        </m:r>
                        <m:r>
                          <a:rPr lang="en-US" sz="3600" b="1" i="1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 </m:t>
                        </m:r>
                        <m:r>
                          <a:rPr lang="en-US" sz="3600" b="1" i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𝐜𝐨𝐬</m:t>
                        </m:r>
                        <m:r>
                          <m:rPr>
                            <m:sty m:val="p"/>
                          </m:rPr>
                          <a:rPr lang="el-GR" sz="3600" b="1" i="1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β</m:t>
                        </m:r>
                      </m:num>
                      <m:den>
                        <m:r>
                          <a:rPr lang="en-US" sz="3600" b="1" i="1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𝐡</m:t>
                        </m:r>
                        <m:r>
                          <a:rPr lang="en-US" sz="3600" b="1" i="1" baseline="3600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𝟐</m:t>
                        </m:r>
                        <m:r>
                          <a:rPr lang="en-US" sz="3600" b="1" i="1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∙</m:t>
                        </m:r>
                        <m:r>
                          <a:rPr lang="en-US" sz="3600" b="1" i="1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 </m:t>
                        </m:r>
                        <m:r>
                          <a:rPr lang="ru-RU" sz="3600" b="1" i="1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К</m:t>
                        </m:r>
                        <m:r>
                          <a:rPr lang="ru-RU" sz="3600" b="1" i="1" baseline="-2200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З</m:t>
                        </m:r>
                      </m:den>
                    </m:f>
                    <m:r>
                      <a:rPr lang="en-US" sz="3600" b="1" i="1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,</m:t>
                    </m:r>
                  </m:oMath>
                </a14:m>
                <a:endParaRPr lang="ru-RU" sz="3600" b="1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1" name="Скругленный прямоугольник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23" y="3278501"/>
                <a:ext cx="3709045" cy="1124013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Скругленный прямоугольник 52"/>
          <p:cNvSpPr/>
          <p:nvPr/>
        </p:nvSpPr>
        <p:spPr>
          <a:xfrm>
            <a:off x="1763688" y="713245"/>
            <a:ext cx="5544616" cy="627524"/>
          </a:xfrm>
          <a:prstGeom prst="roundRect">
            <a:avLst/>
          </a:prstGeom>
          <a:gradFill flip="none" rotWithShape="1">
            <a:gsLst>
              <a:gs pos="0">
                <a:srgbClr val="FFFF66">
                  <a:shade val="30000"/>
                  <a:satMod val="115000"/>
                </a:srgbClr>
              </a:gs>
              <a:gs pos="50000">
                <a:srgbClr val="FFFF66">
                  <a:shade val="67500"/>
                  <a:satMod val="115000"/>
                </a:srgbClr>
              </a:gs>
              <a:gs pos="100000">
                <a:srgbClr val="FFFF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lvl="0" algn="ctr">
              <a:lnSpc>
                <a:spcPts val="2400"/>
              </a:lnSpc>
            </a:pPr>
            <a:r>
              <a:rPr lang="ru-RU" sz="20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РАСЧЕТ </a:t>
            </a:r>
            <a:r>
              <a:rPr lang="ru-RU" sz="20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ОСВЕЩЕННОСТИ ТОЧЕЧНЫМ МЕТОДОМ </a:t>
            </a:r>
            <a:r>
              <a:rPr lang="ru-RU" sz="20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НАКЛОННОЙ </a:t>
            </a:r>
            <a:r>
              <a:rPr lang="ru-RU" sz="20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РАБОЧЕЙ </a:t>
            </a:r>
            <a:r>
              <a:rPr lang="ru-RU" sz="20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ПОВЕРХНОСТИ.</a:t>
            </a:r>
            <a:endParaRPr lang="ru-RU" sz="2000" b="1" dirty="0">
              <a:ln w="900" cmpd="sng">
                <a:solidFill>
                  <a:prstClr val="black">
                    <a:alpha val="55000"/>
                  </a:prst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92467" y="1484784"/>
            <a:ext cx="8510825" cy="8434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При</a:t>
            </a:r>
            <a:r>
              <a:rPr lang="ru-RU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ОСВЕЩЕНИ</a:t>
            </a:r>
            <a:r>
              <a:rPr lang="ru-RU" sz="2400" b="1" dirty="0"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НАКЛОННЫХ</a:t>
            </a:r>
            <a:r>
              <a:rPr lang="ru-RU" sz="2400" b="1" dirty="0" smtClean="0"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или</a:t>
            </a:r>
            <a:r>
              <a:rPr lang="ru-RU" sz="2400" b="1" dirty="0"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ВЕРТИКАЛЬНЫХ</a:t>
            </a:r>
            <a:r>
              <a:rPr lang="ru-RU" sz="2400" b="1" dirty="0" smtClean="0"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РАБОЧИХ ПОВЕРХНОСТЕЙ </a:t>
            </a:r>
            <a:r>
              <a:rPr lang="ru-RU" sz="2400" b="1" dirty="0"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расчет  производят по следующей формуле:</a:t>
            </a:r>
          </a:p>
        </p:txBody>
      </p:sp>
      <p:grpSp>
        <p:nvGrpSpPr>
          <p:cNvPr id="25" name="Группа 24"/>
          <p:cNvGrpSpPr/>
          <p:nvPr/>
        </p:nvGrpSpPr>
        <p:grpSpPr>
          <a:xfrm>
            <a:off x="4853290" y="2403388"/>
            <a:ext cx="3679150" cy="3401876"/>
            <a:chOff x="4854532" y="2403388"/>
            <a:chExt cx="3679150" cy="3401876"/>
          </a:xfrm>
        </p:grpSpPr>
        <p:sp>
          <p:nvSpPr>
            <p:cNvPr id="62" name="Стрелка вниз 61"/>
            <p:cNvSpPr/>
            <p:nvPr/>
          </p:nvSpPr>
          <p:spPr>
            <a:xfrm rot="18142447">
              <a:off x="6137164" y="2790988"/>
              <a:ext cx="112728" cy="1091659"/>
            </a:xfrm>
            <a:prstGeom prst="downArrow">
              <a:avLst>
                <a:gd name="adj1" fmla="val 50000"/>
                <a:gd name="adj2" fmla="val 103910"/>
              </a:avLst>
            </a:prstGeom>
            <a:gradFill flip="none" rotWithShape="1">
              <a:gsLst>
                <a:gs pos="0">
                  <a:srgbClr val="FFFF66">
                    <a:shade val="30000"/>
                    <a:satMod val="115000"/>
                  </a:srgbClr>
                </a:gs>
                <a:gs pos="50000">
                  <a:srgbClr val="FFFF66">
                    <a:shade val="67500"/>
                    <a:satMod val="115000"/>
                  </a:srgbClr>
                </a:gs>
                <a:gs pos="100000">
                  <a:srgbClr val="FFFF6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61" name="Скругленный прямоугольник 60"/>
            <p:cNvSpPr/>
            <p:nvPr/>
          </p:nvSpPr>
          <p:spPr>
            <a:xfrm rot="16984820">
              <a:off x="7867450" y="4537331"/>
              <a:ext cx="450730" cy="45719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Трапеция 53"/>
            <p:cNvSpPr/>
            <p:nvPr/>
          </p:nvSpPr>
          <p:spPr>
            <a:xfrm>
              <a:off x="5508104" y="2885594"/>
              <a:ext cx="429062" cy="145387"/>
            </a:xfrm>
            <a:prstGeom prst="trapezoid">
              <a:avLst>
                <a:gd name="adj" fmla="val 77266"/>
              </a:avLst>
            </a:prstGeom>
            <a:gradFill flip="none" rotWithShape="1">
              <a:gsLst>
                <a:gs pos="0">
                  <a:srgbClr val="FFFF66">
                    <a:shade val="30000"/>
                    <a:satMod val="115000"/>
                  </a:srgbClr>
                </a:gs>
                <a:gs pos="35000">
                  <a:srgbClr val="FFFF66">
                    <a:shade val="67500"/>
                    <a:satMod val="115000"/>
                  </a:srgbClr>
                </a:gs>
                <a:gs pos="100000">
                  <a:srgbClr val="FFFF6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" name="Группа 1"/>
            <p:cNvGrpSpPr/>
            <p:nvPr/>
          </p:nvGrpSpPr>
          <p:grpSpPr>
            <a:xfrm>
              <a:off x="4854532" y="2403388"/>
              <a:ext cx="3679150" cy="3401876"/>
              <a:chOff x="4924830" y="2403388"/>
              <a:chExt cx="3679150" cy="3401876"/>
            </a:xfrm>
          </p:grpSpPr>
          <p:grpSp>
            <p:nvGrpSpPr>
              <p:cNvPr id="122" name="Группа 121"/>
              <p:cNvGrpSpPr/>
              <p:nvPr/>
            </p:nvGrpSpPr>
            <p:grpSpPr>
              <a:xfrm>
                <a:off x="5002804" y="2492896"/>
                <a:ext cx="3476300" cy="3071834"/>
                <a:chOff x="4645614" y="2501100"/>
                <a:chExt cx="3476300" cy="3071834"/>
              </a:xfrm>
            </p:grpSpPr>
            <p:cxnSp>
              <p:nvCxnSpPr>
                <p:cNvPr id="98" name="Прямая соединительная линия 97"/>
                <p:cNvCxnSpPr/>
                <p:nvPr/>
              </p:nvCxnSpPr>
              <p:spPr>
                <a:xfrm rot="5400000" flipH="1" flipV="1">
                  <a:off x="5368722" y="2643182"/>
                  <a:ext cx="500066" cy="35719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Прямая соединительная линия 18"/>
                <p:cNvCxnSpPr/>
                <p:nvPr/>
              </p:nvCxnSpPr>
              <p:spPr>
                <a:xfrm rot="5400000" flipH="1" flipV="1">
                  <a:off x="7654738" y="5214950"/>
                  <a:ext cx="714380" cy="1588"/>
                </a:xfrm>
                <a:prstGeom prst="line">
                  <a:avLst/>
                </a:prstGeom>
                <a:ln w="38100">
                  <a:solidFill>
                    <a:srgbClr val="00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Прямая соединительная линия 22"/>
                <p:cNvCxnSpPr/>
                <p:nvPr/>
              </p:nvCxnSpPr>
              <p:spPr>
                <a:xfrm rot="5400000" flipH="1" flipV="1">
                  <a:off x="7083234" y="5214950"/>
                  <a:ext cx="714380" cy="1588"/>
                </a:xfrm>
                <a:prstGeom prst="line">
                  <a:avLst/>
                </a:prstGeom>
                <a:ln w="38100">
                  <a:solidFill>
                    <a:srgbClr val="00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Прямая соединительная линия 47"/>
                <p:cNvCxnSpPr/>
                <p:nvPr/>
              </p:nvCxnSpPr>
              <p:spPr>
                <a:xfrm flipV="1">
                  <a:off x="7983919" y="4346161"/>
                  <a:ext cx="2331" cy="440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Прямая соединительная линия 49"/>
                <p:cNvCxnSpPr/>
                <p:nvPr/>
              </p:nvCxnSpPr>
              <p:spPr>
                <a:xfrm rot="10800000">
                  <a:off x="7869052" y="4357694"/>
                  <a:ext cx="142876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Прямая соединительная линия 59"/>
                <p:cNvCxnSpPr>
                  <a:endCxn id="54" idx="0"/>
                </p:cNvCxnSpPr>
                <p:nvPr/>
              </p:nvCxnSpPr>
              <p:spPr>
                <a:xfrm flipH="1">
                  <a:off x="5435743" y="2501100"/>
                  <a:ext cx="5211" cy="39269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Прямая соединительная линия 71"/>
                <p:cNvCxnSpPr/>
                <p:nvPr/>
              </p:nvCxnSpPr>
              <p:spPr>
                <a:xfrm>
                  <a:off x="5434604" y="3053554"/>
                  <a:ext cx="0" cy="36782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Прямая соединительная линия 73"/>
                <p:cNvCxnSpPr/>
                <p:nvPr/>
              </p:nvCxnSpPr>
              <p:spPr>
                <a:xfrm flipH="1">
                  <a:off x="5005188" y="3040740"/>
                  <a:ext cx="2206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Прямая со стрелкой 75"/>
                <p:cNvCxnSpPr/>
                <p:nvPr/>
              </p:nvCxnSpPr>
              <p:spPr>
                <a:xfrm flipH="1">
                  <a:off x="5077196" y="3039152"/>
                  <a:ext cx="11698" cy="174717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stealth" w="med" len="lg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Прямая соединительная линия 77"/>
                <p:cNvCxnSpPr>
                  <a:stCxn id="62" idx="2"/>
                </p:cNvCxnSpPr>
                <p:nvPr/>
              </p:nvCxnSpPr>
              <p:spPr>
                <a:xfrm>
                  <a:off x="6367627" y="3637283"/>
                  <a:ext cx="1501425" cy="9347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Прямая соединительная линия 84"/>
                <p:cNvCxnSpPr/>
                <p:nvPr/>
              </p:nvCxnSpPr>
              <p:spPr>
                <a:xfrm flipH="1" flipV="1">
                  <a:off x="7028308" y="4332554"/>
                  <a:ext cx="769310" cy="16801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lgDash"/>
                  <a:head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Дуга 90"/>
                <p:cNvSpPr/>
                <p:nvPr/>
              </p:nvSpPr>
              <p:spPr>
                <a:xfrm rot="609240" flipV="1">
                  <a:off x="5318738" y="2999482"/>
                  <a:ext cx="278196" cy="314206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4" name="Дуга 93"/>
                <p:cNvSpPr/>
                <p:nvPr/>
              </p:nvSpPr>
              <p:spPr>
                <a:xfrm rot="15608834">
                  <a:off x="7087757" y="4213846"/>
                  <a:ext cx="304388" cy="233586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00" name="Прямая соединительная линия 99"/>
                <p:cNvCxnSpPr/>
                <p:nvPr/>
              </p:nvCxnSpPr>
              <p:spPr>
                <a:xfrm rot="5400000" flipH="1" flipV="1">
                  <a:off x="7712717" y="4091373"/>
                  <a:ext cx="494094" cy="3243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Прямая соединительная линия 101"/>
                <p:cNvCxnSpPr/>
                <p:nvPr/>
              </p:nvCxnSpPr>
              <p:spPr>
                <a:xfrm>
                  <a:off x="5732908" y="2675204"/>
                  <a:ext cx="2335844" cy="1437597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headEnd type="stealth" w="med" len="lg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/>
                <p:cNvSpPr txBox="1"/>
                <p:nvPr/>
              </p:nvSpPr>
              <p:spPr>
                <a:xfrm>
                  <a:off x="6868920" y="2928934"/>
                  <a:ext cx="2244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800" b="1" dirty="0" smtClean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r</a:t>
                  </a:r>
                  <a:r>
                    <a:rPr lang="ru-RU" sz="2800" i="1" dirty="0" smtClean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  <a:cs typeface="Times New Roman" pitchFamily="18" charset="0"/>
                    </a:rPr>
                    <a:t> </a:t>
                  </a:r>
                  <a:endParaRPr lang="ru-RU" sz="2800" b="1" dirty="0">
                    <a:latin typeface="Cambria Math" pitchFamily="18" charset="0"/>
                    <a:ea typeface="Cambria Math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7598950" y="4022276"/>
                  <a:ext cx="285751" cy="369332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>
                  <a:spAutoFit/>
                </a:bodyPr>
                <a:lstStyle/>
                <a:p>
                  <a:r>
                    <a:rPr lang="en-US" sz="2400" b="1" dirty="0" smtClean="0">
                      <a:latin typeface="Arial Narrow" pitchFamily="34" charset="0"/>
                      <a:cs typeface="Arial" pitchFamily="34" charset="0"/>
                    </a:rPr>
                    <a:t>A</a:t>
                  </a:r>
                  <a:endParaRPr lang="ru-RU" sz="2400" b="1" dirty="0"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4645614" y="3797244"/>
                  <a:ext cx="503590" cy="269741"/>
                </a:xfrm>
                <a:prstGeom prst="rect">
                  <a:avLst/>
                </a:prstGeom>
                <a:noFill/>
              </p:spPr>
              <p:txBody>
                <a:bodyPr vert="vert270" wrap="square" lIns="36000" tIns="0" rIns="36000" bIns="0" rtlCol="0">
                  <a:spAutoFit/>
                </a:bodyPr>
                <a:lstStyle/>
                <a:p>
                  <a:r>
                    <a:rPr lang="en-US" sz="2800" b="1" dirty="0" smtClean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ea typeface="Cambria Math"/>
                      <a:cs typeface="Arial" pitchFamily="34" charset="0"/>
                    </a:rPr>
                    <a:t>h</a:t>
                  </a:r>
                  <a:endParaRPr lang="ru-RU" sz="24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7" name="Прямая соединительная линия 116"/>
                <p:cNvCxnSpPr/>
                <p:nvPr/>
              </p:nvCxnSpPr>
              <p:spPr>
                <a:xfrm flipH="1">
                  <a:off x="5005188" y="4787910"/>
                  <a:ext cx="2281456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Прямоугольник 45"/>
              <p:cNvSpPr/>
              <p:nvPr/>
            </p:nvSpPr>
            <p:spPr>
              <a:xfrm>
                <a:off x="4924830" y="5559288"/>
                <a:ext cx="3679150" cy="245976"/>
              </a:xfrm>
              <a:prstGeom prst="rect">
                <a:avLst/>
              </a:prstGeom>
              <a:pattFill prst="horzBrick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Прямоугольник 48"/>
              <p:cNvSpPr/>
              <p:nvPr/>
            </p:nvSpPr>
            <p:spPr>
              <a:xfrm>
                <a:off x="4928396" y="2403388"/>
                <a:ext cx="3660800" cy="89508"/>
              </a:xfrm>
              <a:prstGeom prst="rect">
                <a:avLst/>
              </a:prstGeom>
              <a:pattFill prst="weave">
                <a:fgClr>
                  <a:schemeClr val="tx1"/>
                </a:fgClr>
                <a:bgClr>
                  <a:sysClr val="window" lastClr="FFFFFF"/>
                </a:bgClr>
              </a:pattFill>
              <a:ln w="317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9" name="Скругленный прямоугольник 58"/>
            <p:cNvSpPr/>
            <p:nvPr/>
          </p:nvSpPr>
          <p:spPr>
            <a:xfrm>
              <a:off x="7585235" y="4791709"/>
              <a:ext cx="791343" cy="71138"/>
            </a:xfrm>
            <a:prstGeom prst="roundRect">
              <a:avLst/>
            </a:prstGeom>
            <a:solidFill>
              <a:srgbClr val="FFFF66"/>
            </a:solidFill>
            <a:ln w="381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6156176" y="2817746"/>
              <a:ext cx="344650" cy="503590"/>
            </a:xfrm>
            <a:prstGeom prst="rect">
              <a:avLst/>
            </a:prstGeom>
          </p:spPr>
          <p:txBody>
            <a:bodyPr wrap="square" lIns="36000" tIns="36000" rIns="36000" bIns="36000" anchor="ctr" anchorCtr="1">
              <a:spAutoFit/>
            </a:bodyPr>
            <a:lstStyle/>
            <a:p>
              <a:r>
                <a:rPr lang="en-US" sz="2800" b="1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I</a:t>
              </a:r>
              <a:r>
                <a:rPr lang="en-US" sz="2800" b="1" baseline="-2500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α</a:t>
              </a:r>
              <a:r>
                <a:rPr lang="en-US" sz="28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 </a:t>
              </a:r>
              <a:endParaRPr lang="ru-RU" sz="28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7011180" y="3923764"/>
              <a:ext cx="297124" cy="369332"/>
            </a:xfrm>
            <a:prstGeom prst="rect">
              <a:avLst/>
            </a:prstGeom>
          </p:spPr>
          <p:txBody>
            <a:bodyPr wrap="none" lIns="36000" tIns="0" rIns="36000" bIns="0" anchor="ctr" anchorCtr="0">
              <a:spAutoFit/>
            </a:bodyPr>
            <a:lstStyle/>
            <a:p>
              <a:r>
                <a:rPr lang="ru-RU" sz="2400" b="1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Cambria Math"/>
                  <a:cs typeface="Arial" pitchFamily="34" charset="0"/>
                </a:rPr>
                <a:t>β</a:t>
              </a:r>
              <a:r>
                <a:rPr lang="ru-RU" sz="2400" dirty="0">
                  <a:solidFill>
                    <a:prstClr val="black"/>
                  </a:solidFill>
                  <a:latin typeface="Arial Narrow" pitchFamily="34" charset="0"/>
                  <a:cs typeface="Times New Roman" pitchFamily="18" charset="0"/>
                </a:rPr>
                <a:t> </a:t>
              </a:r>
              <a:endParaRPr lang="ru-RU" sz="2400" dirty="0"/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5763478" y="3235715"/>
              <a:ext cx="274681" cy="359073"/>
            </a:xfrm>
            <a:prstGeom prst="rect">
              <a:avLst/>
            </a:prstGeom>
          </p:spPr>
          <p:txBody>
            <a:bodyPr wrap="none" lIns="36000" tIns="0" rIns="36000" b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800" b="1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ea typeface="Cambria Math"/>
                  <a:cs typeface="Arial" pitchFamily="34" charset="0"/>
                </a:rPr>
                <a:t>α</a:t>
              </a:r>
              <a:endParaRPr lang="ru-RU" sz="28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2327783"/>
            <a:ext cx="8455758" cy="122686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 indent="432000" algn="just">
              <a:lnSpc>
                <a:spcPts val="3000"/>
              </a:lnSpc>
            </a:pPr>
            <a:r>
              <a:rPr lang="ru-RU" sz="2400" dirty="0" smtClean="0">
                <a:latin typeface="Arial Narrow" pitchFamily="34" charset="0"/>
                <a:cs typeface="Times New Roman" pitchFamily="18" charset="0"/>
              </a:rPr>
              <a:t>Основная формула метода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позволяет определить мощность лампы </a:t>
            </a:r>
            <a:r>
              <a:rPr lang="ru-RU" sz="2800" b="1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Р</a:t>
            </a:r>
            <a:r>
              <a:rPr lang="ru-RU" sz="2800" b="1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л</a:t>
            </a:r>
            <a:r>
              <a:rPr lang="ru-RU" sz="28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для создания в помещении нормируемой освещенности :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707904" y="3729111"/>
            <a:ext cx="4896544" cy="99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где</a:t>
            </a:r>
            <a:r>
              <a:rPr kumimoji="0" lang="ru-RU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Р</a:t>
            </a:r>
            <a:r>
              <a:rPr kumimoji="0" lang="ru-RU" sz="3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– удельная мощность,   </a:t>
            </a:r>
            <a:r>
              <a:rPr lang="ru-RU" sz="2200" b="1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Вт/м</a:t>
            </a:r>
            <a:r>
              <a:rPr lang="ru-RU" sz="2200" b="1" baseline="34000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lang="ru-RU" sz="2200" b="1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; </a:t>
            </a:r>
          </a:p>
          <a:p>
            <a:pPr marL="0" marR="0" lvl="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S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– площадь помещения,   </a:t>
            </a:r>
            <a:r>
              <a:rPr kumimoji="0" lang="ru-RU" sz="2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м</a:t>
            </a:r>
            <a:r>
              <a:rPr kumimoji="0" lang="ru-RU" sz="2200" b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 </a:t>
            </a:r>
          </a:p>
          <a:p>
            <a:pPr marL="0" marR="0" lvl="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n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– число ламп в осветительной </a:t>
            </a:r>
            <a:r>
              <a:rPr lang="ru-RU" sz="2000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установке, 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шт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8" name="Прямоугольник 17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9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010535" y="13802"/>
            <a:ext cx="5112568" cy="651678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200"/>
              </a:lnSpc>
            </a:pPr>
            <a:r>
              <a:rPr lang="ru-RU" sz="20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7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.3. </a:t>
            </a:r>
            <a:r>
              <a:rPr lang="ru-RU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РАСЧЕТ ИСКУССТВЕННОГО ОСВЕЩЕНИЯ.</a:t>
            </a:r>
          </a:p>
          <a:p>
            <a:pPr algn="ctr">
              <a:lnSpc>
                <a:spcPts val="22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МЕТОД УДЕЛЬНОЙ МОЩНОСТИ</a:t>
            </a:r>
            <a:endParaRPr lang="ru-RU" sz="20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Скругленный прямоугольник 15"/>
              <p:cNvSpPr/>
              <p:nvPr/>
            </p:nvSpPr>
            <p:spPr>
              <a:xfrm>
                <a:off x="539552" y="3716942"/>
                <a:ext cx="2736304" cy="962988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1"/>
              <a:lstStyle/>
              <a:p>
                <a:pPr algn="ctr">
                  <a:lnSpc>
                    <a:spcPts val="3800"/>
                  </a:lnSpc>
                </a:pPr>
                <a:r>
                  <a:rPr lang="ru-RU" dirty="0" smtClean="0"/>
                  <a:t> </a:t>
                </a:r>
                <a:r>
                  <a:rPr lang="ru-RU" sz="3600" b="1" dirty="0" err="1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Р</a:t>
                </a:r>
                <a:r>
                  <a:rPr lang="ru-RU" sz="3600" b="1" baseline="-25000" dirty="0" err="1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л</a:t>
                </a:r>
                <a:r>
                  <a:rPr lang="ru-RU" sz="36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ru-RU" sz="36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sz="4000" b="1" i="1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4000" b="1" i="1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𝐏</m:t>
                        </m:r>
                        <m:r>
                          <a:rPr lang="en-US" sz="4000" b="1" i="1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∙</m:t>
                        </m:r>
                        <m:r>
                          <a:rPr lang="en-US" sz="4000" b="1" i="1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𝐒</m:t>
                        </m:r>
                      </m:num>
                      <m:den>
                        <m:r>
                          <a:rPr lang="en-US" sz="4000" b="1" i="1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𝐧</m:t>
                        </m:r>
                      </m:den>
                    </m:f>
                    <m:r>
                      <a:rPr lang="en-US" sz="4000" b="1" i="1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,</m:t>
                    </m:r>
                  </m:oMath>
                </a14:m>
                <a:endParaRPr lang="ru-RU" sz="4000" b="1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Скругленный 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716942"/>
                <a:ext cx="2736304" cy="962988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Скругленный прямоугольник 16"/>
          <p:cNvSpPr/>
          <p:nvPr/>
        </p:nvSpPr>
        <p:spPr>
          <a:xfrm>
            <a:off x="107504" y="4972505"/>
            <a:ext cx="8455758" cy="1696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600" dirty="0" smtClean="0"/>
              <a:t> </a:t>
            </a:r>
            <a:r>
              <a:rPr lang="ru-RU" sz="26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Значения </a:t>
            </a:r>
            <a:r>
              <a:rPr lang="ru-RU" sz="26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удельной мощности </a:t>
            </a:r>
            <a:r>
              <a:rPr lang="ru-RU" sz="2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приводятся в справочниках в зависимости от требуемого уровня освещенности, площади помещения, высоты подвеса и типа светильника.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07504" y="810410"/>
            <a:ext cx="8455758" cy="139445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>
              <a:lnSpc>
                <a:spcPts val="3000"/>
              </a:lnSpc>
            </a:pPr>
            <a:r>
              <a:rPr lang="ru-RU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Метод </a:t>
            </a:r>
            <a:r>
              <a:rPr lang="ru-RU" sz="24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удельной мощности 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является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наиболее простым, но и наименее точным, поэтому </a:t>
            </a:r>
            <a:r>
              <a:rPr lang="ru-RU" sz="2400" b="1" dirty="0">
                <a:ln w="900" cmpd="sng">
                  <a:solidFill>
                    <a:srgbClr val="009900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cs typeface="Times New Roman" pitchFamily="18" charset="0"/>
              </a:rPr>
              <a:t>его применяют только при ориентировочных </a:t>
            </a:r>
            <a:r>
              <a:rPr lang="en-US" sz="2400" b="1" dirty="0" smtClean="0"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 smtClean="0">
                <a:ln w="900" cmpd="sng">
                  <a:solidFill>
                    <a:srgbClr val="009900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cs typeface="Times New Roman" pitchFamily="18" charset="0"/>
              </a:rPr>
              <a:t>расчетах</a:t>
            </a:r>
            <a:r>
              <a:rPr lang="ru-RU" sz="2400" b="1" dirty="0" smtClean="0">
                <a:ln>
                  <a:solidFill>
                    <a:srgbClr val="009900"/>
                  </a:solidFill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ru-RU" sz="2400" b="1" dirty="0">
              <a:ln>
                <a:solidFill>
                  <a:srgbClr val="009900"/>
                </a:solidFill>
              </a:ln>
              <a:solidFill>
                <a:srgbClr val="66FFFF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1520" y="3140968"/>
            <a:ext cx="832915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1" compatLnSpc="1">
            <a:prstTxWarp prst="textNoShape">
              <a:avLst/>
            </a:prstTxWarp>
            <a:spAutoFit/>
          </a:bodyPr>
          <a:lstStyle/>
          <a:p>
            <a:pPr lvl="0" indent="4572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где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ru-RU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- индекс</a:t>
            </a:r>
            <a:r>
              <a:rPr lang="en-US" sz="20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помещения, округленный до следующего большего целого числа, за исключением того, что для всех значений</a:t>
            </a:r>
            <a:r>
              <a:rPr lang="en-US" sz="20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200" b="1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ru-RU" sz="2000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, равных или более </a:t>
            </a:r>
            <a:r>
              <a:rPr lang="ru-RU" sz="2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200" b="1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ru-RU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берется равным </a:t>
            </a:r>
            <a:r>
              <a:rPr lang="ru-RU" sz="2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lang="ru-RU" sz="2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lang="ru-RU" sz="2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На практике это обычно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от</a:t>
            </a:r>
            <a:r>
              <a:rPr lang="en-US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10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до 30 точек измерения. </a:t>
            </a:r>
            <a:r>
              <a:rPr lang="ru-RU" sz="2000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Контрольные точки должны выбираться на рабочих местах, расположенных под светильниками и между ними, у стен и в центре помещения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506478" y="13802"/>
            <a:ext cx="6120680" cy="388503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4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  </a:t>
            </a:r>
            <a:r>
              <a:rPr lang="ru-RU" sz="20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8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.0.   КОНТРОЛЬ ПРОИЗВОДСТВЕННОГО  ОСВЕЩЕНИЯ</a:t>
            </a:r>
            <a:endParaRPr lang="ru-RU" sz="2000" b="1" dirty="0">
              <a:solidFill>
                <a:srgbClr val="0000FF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2742" y="665479"/>
            <a:ext cx="8501705" cy="1170627"/>
          </a:xfrm>
          <a:prstGeom prst="roundRect">
            <a:avLst/>
          </a:prstGeom>
          <a:gradFill flip="none" rotWithShape="1">
            <a:gsLst>
              <a:gs pos="0">
                <a:srgbClr val="FFFF66">
                  <a:shade val="30000"/>
                  <a:satMod val="115000"/>
                </a:srgbClr>
              </a:gs>
              <a:gs pos="50000">
                <a:srgbClr val="FFFF66">
                  <a:shade val="67500"/>
                  <a:satMod val="115000"/>
                </a:srgbClr>
              </a:gs>
              <a:gs pos="100000">
                <a:srgbClr val="FFFF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Контроль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освещенности на рабочих местах</a:t>
            </a:r>
            <a:r>
              <a:rPr lang="ru-RU" sz="2200" b="1" dirty="0"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производственных помещениях производится в сроки, зависящие от характера производства, но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не реже одного раза в год. 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25920" y="2060848"/>
            <a:ext cx="7962504" cy="792088"/>
          </a:xfrm>
          <a:prstGeom prst="roundRect">
            <a:avLst/>
          </a:prstGeom>
          <a:gradFill flip="none" rotWithShape="1">
            <a:gsLst>
              <a:gs pos="0">
                <a:srgbClr val="FFFF66">
                  <a:shade val="30000"/>
                  <a:satMod val="115000"/>
                </a:srgbClr>
              </a:gs>
              <a:gs pos="50000">
                <a:srgbClr val="FFFF66">
                  <a:shade val="67500"/>
                  <a:satMod val="115000"/>
                </a:srgbClr>
              </a:gs>
              <a:gs pos="100000">
                <a:srgbClr val="FFFF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Минимальное число контрольных точек измерения освещенности </a:t>
            </a:r>
            <a:r>
              <a:rPr lang="en-US" sz="28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 = (i + 2)</a:t>
            </a:r>
            <a:r>
              <a:rPr lang="en-US" sz="2800" b="1" baseline="44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</a:t>
            </a:r>
            <a:endParaRPr lang="ru-RU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2742" y="5085184"/>
            <a:ext cx="8477933" cy="15281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572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Измерение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уровня освещенности, создаваемой системами искусственного освещения производится в темное время суток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При комбинированной системе освещения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рабочих мест сначала измеряется освещенность от светильников только общего освещения, а затем включается местное освещение и измеряется суммарная освещенность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ru-RU" sz="2200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3719304" y="3009088"/>
                <a:ext cx="4741128" cy="688256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1">
                <a:spAutoFit/>
              </a:bodyPr>
              <a:lstStyle/>
              <a:p>
                <a:pPr algn="just">
                  <a:lnSpc>
                    <a:spcPts val="2400"/>
                  </a:lnSpc>
                </a:pPr>
                <a:r>
                  <a:rPr lang="ru-RU" dirty="0" smtClean="0">
                    <a:latin typeface="Arial Narrow" pitchFamily="34" charset="0"/>
                    <a:ea typeface="Times New Roman" pitchFamily="18" charset="0"/>
                    <a:cs typeface="Arial" pitchFamily="34" charset="0"/>
                  </a:rPr>
                  <a:t>где</a:t>
                </a:r>
                <a:r>
                  <a:rPr lang="ru-RU" sz="2000" dirty="0" smtClean="0"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smtClean="0"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4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Е</a:t>
                </a:r>
                <a:r>
                  <a:rPr lang="en-US" sz="2400" b="1" baseline="-25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lang="ru-RU" sz="24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ru-RU" dirty="0" smtClean="0">
                    <a:latin typeface="Arial Narrow" pitchFamily="34" charset="0"/>
                    <a:ea typeface="Times New Roman" pitchFamily="18" charset="0"/>
                    <a:cs typeface="Arial" pitchFamily="34" charset="0"/>
                  </a:rPr>
                  <a:t>– измеренная освещенность в контрольных точках, </a:t>
                </a:r>
                <a:r>
                  <a:rPr lang="ru-RU" sz="2400" b="1" dirty="0" smtClean="0"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лк</a:t>
                </a:r>
                <a:r>
                  <a:rPr lang="ru-RU" sz="2400" dirty="0" smtClean="0"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ru-RU" sz="2400" b="1" i="1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  </m:t>
                    </m:r>
                    <m:r>
                      <a:rPr lang="en-US" sz="2400" b="1" i="1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m:t>𝐧</m:t>
                    </m:r>
                    <m:r>
                      <a:rPr lang="en-US" sz="2400" b="1" i="1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m:t>  −</m:t>
                    </m:r>
                  </m:oMath>
                </a14:m>
                <a:r>
                  <a:rPr lang="en-US" sz="2200" b="1" dirty="0" smtClean="0">
                    <a:solidFill>
                      <a:schemeClr val="tx1"/>
                    </a:solidFill>
                    <a:latin typeface="Arial Narrow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lang="ru-RU" sz="2200" dirty="0">
                    <a:latin typeface="Arial Narrow" pitchFamily="34" charset="0"/>
                    <a:ea typeface="Times New Roman" pitchFamily="18" charset="0"/>
                    <a:cs typeface="Arial" pitchFamily="34" charset="0"/>
                  </a:rPr>
                  <a:t>число контрольных точек.</a:t>
                </a: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304" y="3009088"/>
                <a:ext cx="4741128" cy="688256"/>
              </a:xfrm>
              <a:prstGeom prst="rect">
                <a:avLst/>
              </a:prstGeom>
              <a:blipFill rotWithShape="1">
                <a:blip r:embed="rId3"/>
                <a:stretch>
                  <a:fillRect l="-2185" t="-25664" r="-3213" b="-203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9" name="Прямоугольник 18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20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506478" y="13802"/>
            <a:ext cx="6120680" cy="388503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4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  </a:t>
            </a:r>
            <a:r>
              <a:rPr lang="ru-RU" sz="20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8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.0.   КОНТРОЛЬ ПРОИЗВОДСТВЕННОГО  ОСВЕЩЕНИЯ</a:t>
            </a:r>
            <a:endParaRPr lang="ru-RU" sz="2000" b="1" dirty="0">
              <a:solidFill>
                <a:srgbClr val="0000FF"/>
              </a:solidFill>
              <a:latin typeface="Arial Narrow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Скругленный прямоугольник 17"/>
              <p:cNvSpPr/>
              <p:nvPr/>
            </p:nvSpPr>
            <p:spPr>
              <a:xfrm>
                <a:off x="467544" y="2815778"/>
                <a:ext cx="2952328" cy="94596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66">
                      <a:shade val="30000"/>
                      <a:satMod val="115000"/>
                    </a:srgbClr>
                  </a:gs>
                  <a:gs pos="50000">
                    <a:srgbClr val="FFFF66">
                      <a:shade val="67500"/>
                      <a:satMod val="115000"/>
                    </a:srgbClr>
                  </a:gs>
                  <a:gs pos="100000">
                    <a:srgbClr val="FFFF66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1"/>
              <a:lstStyle/>
              <a:p>
                <a:pPr algn="ctr">
                  <a:lnSpc>
                    <a:spcPts val="5200"/>
                  </a:lnSpc>
                </a:pPr>
                <a:r>
                  <a:rPr lang="ru-RU" dirty="0" smtClean="0"/>
                  <a:t> </a:t>
                </a:r>
                <a:r>
                  <a:rPr lang="ru-RU" sz="3600" b="1" dirty="0" err="1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Е</a:t>
                </a:r>
                <a:r>
                  <a:rPr lang="ru-RU" sz="3600" b="1" baseline="-25000" dirty="0" err="1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ср</a:t>
                </a:r>
                <a:r>
                  <a:rPr lang="ru-RU" sz="3600" b="1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ru-RU" sz="3600" b="1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sz="4400" b="1" i="1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ru-RU" sz="4400" b="1" i="1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ru-RU" sz="4400" b="1" i="1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Е</m:t>
                            </m:r>
                          </m:e>
                        </m:nary>
                        <m:r>
                          <a:rPr lang="en-US" sz="4400" b="1" i="1" baseline="-2500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𝐢</m:t>
                        </m:r>
                      </m:num>
                      <m:den>
                        <m:r>
                          <a:rPr lang="en-US" sz="4400" b="1" i="1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𝐧</m:t>
                        </m:r>
                      </m:den>
                    </m:f>
                    <m:r>
                      <a:rPr lang="en-US" sz="4400" b="1" i="1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,</m:t>
                    </m:r>
                  </m:oMath>
                </a14:m>
                <a:endParaRPr lang="ru-RU" sz="4400" b="1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Скругленный 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815778"/>
                <a:ext cx="2952328" cy="94596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Скругленный прямоугольник 15"/>
          <p:cNvSpPr/>
          <p:nvPr/>
        </p:nvSpPr>
        <p:spPr>
          <a:xfrm>
            <a:off x="107504" y="3852788"/>
            <a:ext cx="8481692" cy="2960588"/>
          </a:xfrm>
          <a:prstGeom prst="roundRect">
            <a:avLst>
              <a:gd name="adj" fmla="val 903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Основными  </a:t>
            </a:r>
            <a:r>
              <a:rPr lang="ru-RU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ПРИБОРАМИ ДЛЯ ИЗМЕРЕНИЯ ОСВЕЩЕННОСТИ ЯВЛЯЮТСЯ ЛЮКСМЕТРЫ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типа</a:t>
            </a: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0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Ю-16, Ю-116, Ю-117</a:t>
            </a: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физика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работы 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которых основана на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измерении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фототока.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Люксметр состоит из селенового фотоэлемента с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поглощающим светофильтром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(или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набором таких сменных поглощающих светофильтров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 и соединенного с фотоэлементом гальванометра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Ток, возникающий в цепи селенового фотоэлемента под влиянием падающего на него светового потока,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регистрируется стрелкой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гальванометра, шкала которого проградуирована в люксах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ru-RU" sz="2200" dirty="0">
              <a:ln w="900" cmpd="sng">
                <a:solidFill>
                  <a:prstClr val="black">
                    <a:alpha val="55000"/>
                  </a:prst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7504" y="532321"/>
            <a:ext cx="8481692" cy="217941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 нормированной величиной сравнивается минимальный уровень освещенности, полученный при измерениях на основных рабочих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местах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е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сли этот минимальный уровень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незначительно отличается от остальных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замеров. В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противном случае оценку всей осветительной установки производят по средней величине освещенности в помещении </a:t>
            </a:r>
            <a:r>
              <a:rPr lang="ru-RU" sz="28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Е</a:t>
            </a:r>
            <a:r>
              <a:rPr lang="ru-RU" sz="2400" b="1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СР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lang="ru-RU" dirty="0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9" name="Прямоугольник 18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black"/>
                </a:solidFill>
              </a:endParaRPr>
            </a:p>
          </p:txBody>
        </p:sp>
        <p:pic>
          <p:nvPicPr>
            <p:cNvPr id="20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961000" y="24076"/>
            <a:ext cx="5235946" cy="398937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lvl="0">
              <a:lnSpc>
                <a:spcPts val="18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9.0 </a:t>
            </a:r>
            <a:r>
              <a:rPr lang="ru-RU" b="1" dirty="0" smtClean="0">
                <a:solidFill>
                  <a:srgbClr val="000000"/>
                </a:solidFill>
                <a:latin typeface="Arial Narrow" pitchFamily="34" charset="0"/>
              </a:rPr>
              <a:t>ОСВЕЩЕНИЕ РАБОЧИХ МЕСТ ОПЕРАТОРОВ ЭВМ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6585" y="5177224"/>
            <a:ext cx="859993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ru-RU" b="1" dirty="0">
                <a:solidFill>
                  <a:srgbClr val="000000"/>
                </a:solidFill>
                <a:latin typeface="Arial Narrow" pitchFamily="34" charset="0"/>
              </a:rPr>
              <a:t> 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2741" y="581338"/>
            <a:ext cx="8470941" cy="15883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57200" algn="just">
              <a:lnSpc>
                <a:spcPts val="2000"/>
              </a:lnSpc>
            </a:pPr>
            <a:r>
              <a:rPr lang="ru-RU" sz="2000" dirty="0" smtClean="0">
                <a:latin typeface="Arial Narrow" pitchFamily="34" charset="0"/>
              </a:rPr>
              <a:t> </a:t>
            </a:r>
            <a:r>
              <a:rPr lang="ru-RU" sz="20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В вычислительных центрах(ВЦ), 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как правило, </a:t>
            </a: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применяют одностороннее боковое естественное освещение. </a:t>
            </a:r>
            <a:r>
              <a:rPr lang="ru-RU" sz="2000" dirty="0" smtClean="0">
                <a:solidFill>
                  <a:srgbClr val="000000"/>
                </a:solidFill>
                <a:latin typeface="Arial Narrow" pitchFamily="34" charset="0"/>
              </a:rPr>
              <a:t>Световые проемы 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с целью уменьшения солнечной инсоляции устраивают с северной, северо-восточной или северо-западной ориентацией. </a:t>
            </a:r>
            <a:r>
              <a:rPr lang="ru-RU" sz="20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Если экран дисплея обращен к оконному проему, необходимы специальные экранирующие устройства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: окна снабжают светорассеивающими шторами, регулируемыми жалюзи и т. п</a:t>
            </a:r>
            <a:r>
              <a:rPr lang="ru-RU" sz="2000" dirty="0" smtClean="0">
                <a:solidFill>
                  <a:srgbClr val="000000"/>
                </a:solidFill>
                <a:latin typeface="Arial Narrow" pitchFamily="34" charset="0"/>
              </a:rPr>
              <a:t>.</a:t>
            </a:r>
            <a:endParaRPr lang="ru-RU" sz="2000" dirty="0">
              <a:latin typeface="Arial Narrow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2742" y="2242457"/>
            <a:ext cx="8479917" cy="2349557"/>
          </a:xfrm>
          <a:prstGeom prst="roundRect">
            <a:avLst>
              <a:gd name="adj" fmla="val 8606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57200" algn="just">
              <a:lnSpc>
                <a:spcPts val="2000"/>
              </a:lnSpc>
            </a:pPr>
            <a:r>
              <a:rPr lang="ru-RU" sz="2000" dirty="0" smtClean="0">
                <a:latin typeface="Arial Narrow" pitchFamily="34" charset="0"/>
              </a:rPr>
              <a:t> </a:t>
            </a:r>
            <a:r>
              <a:rPr lang="ru-RU" sz="20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Для искусственного освещения помещений ВЦ применяют </a:t>
            </a:r>
            <a:r>
              <a:rPr lang="ru-RU" sz="20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люминесцентные лампы ЛБ 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(белого света) и </a:t>
            </a:r>
            <a:r>
              <a:rPr lang="ru-RU" sz="20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ЛТБ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 (тепло-белого света) мощностью 20, 40 или 80 Вт. </a:t>
            </a:r>
            <a:r>
              <a:rPr lang="ru-RU" sz="20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Для исключения засветки экранов дисплеев прямыми световыми потоками светильники общего освещения располагают сбоку от рабочего места, параллельно линии зрения оператора и стене с окнами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. Такое размещение светильников позволяет производить их последовательное включение в зависимости от величины естественной освещенности и исключает раздражение глаз чередующимися полосами света и тени, возникающее при поперечном расположении светильников</a:t>
            </a:r>
            <a:r>
              <a:rPr lang="ru-RU" sz="2000" dirty="0" smtClean="0">
                <a:solidFill>
                  <a:srgbClr val="000000"/>
                </a:solidFill>
                <a:latin typeface="Arial Narrow" pitchFamily="34" charset="0"/>
              </a:rPr>
              <a:t>.</a:t>
            </a:r>
            <a:r>
              <a:rPr lang="ru-RU" sz="2000" dirty="0" smtClean="0">
                <a:latin typeface="Arial Narrow" pitchFamily="34" charset="0"/>
              </a:rPr>
              <a:t> </a:t>
            </a:r>
            <a:endParaRPr lang="ru-RU" sz="20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00FF99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2742" y="4664022"/>
            <a:ext cx="8501706" cy="10298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57200">
              <a:lnSpc>
                <a:spcPts val="2000"/>
              </a:lnSpc>
            </a:pPr>
            <a:r>
              <a:rPr lang="ru-RU" sz="2000" dirty="0" smtClean="0">
                <a:latin typeface="Arial Narrow" pitchFamily="34" charset="0"/>
              </a:rPr>
              <a:t> </a:t>
            </a:r>
            <a:r>
              <a:rPr lang="ru-RU" sz="20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Для обеспечения оптимальных условий зрительной работы операторов дисплейных устройств 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необходима определенная цветовая отделка с учетом светорассеивающих и отражающих свойств покрытий помещений, корпусов оборудования и мебели</a:t>
            </a:r>
            <a:r>
              <a:rPr lang="ru-RU" sz="2000" dirty="0" smtClean="0">
                <a:solidFill>
                  <a:srgbClr val="000000"/>
                </a:solidFill>
                <a:latin typeface="Arial Narrow" pitchFamily="34" charset="0"/>
              </a:rPr>
              <a:t>.</a:t>
            </a:r>
            <a:endParaRPr lang="ru-RU" sz="2000" dirty="0">
              <a:latin typeface="Arial Narrow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2742" y="5733257"/>
            <a:ext cx="8501706" cy="1048543"/>
          </a:xfrm>
          <a:prstGeom prst="roundRect">
            <a:avLst>
              <a:gd name="adj" fmla="val 11479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36000" rtlCol="0" anchor="ctr" anchorCtr="1"/>
          <a:lstStyle/>
          <a:p>
            <a:pPr lvl="0" indent="457200">
              <a:lnSpc>
                <a:spcPts val="2000"/>
              </a:lnSpc>
            </a:pPr>
            <a:r>
              <a:rPr lang="ru-RU" sz="2000" b="1" dirty="0" smtClean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Рекомендуемая </a:t>
            </a:r>
            <a:r>
              <a:rPr lang="ru-RU" sz="2000" b="1" dirty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освещенность для работы с экраном дисплея </a:t>
            </a:r>
            <a:r>
              <a:rPr lang="ru-RU" sz="20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составляет 200 </a:t>
            </a:r>
            <a:r>
              <a:rPr lang="ru-RU" sz="2000" b="1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лк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. </a:t>
            </a:r>
            <a:r>
              <a:rPr lang="ru-RU" sz="2000" b="1" dirty="0">
                <a:ln w="1905"/>
                <a:solidFill>
                  <a:srgbClr val="3D07E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При работе с экраном в сочетании с работой над документами </a:t>
            </a:r>
            <a:r>
              <a:rPr lang="ru-RU" sz="20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20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0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400 </a:t>
            </a:r>
            <a:r>
              <a:rPr lang="ru-RU" sz="2000" b="1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лк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. </a:t>
            </a: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Рекомендуемые яркости в поле зрения операторов 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должны </a:t>
            </a:r>
            <a:r>
              <a:rPr lang="ru-RU" sz="2000" dirty="0" smtClean="0">
                <a:solidFill>
                  <a:srgbClr val="000000"/>
                </a:solidFill>
                <a:latin typeface="Arial Narrow" pitchFamily="34" charset="0"/>
              </a:rPr>
              <a:t>находиться 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в пределах </a:t>
            </a:r>
            <a:r>
              <a:rPr lang="ru-RU" sz="20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1:5</a:t>
            </a:r>
            <a:r>
              <a:rPr lang="ru-RU" sz="20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ru-RU" sz="20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1:10</a:t>
            </a:r>
            <a:r>
              <a:rPr lang="ru-RU" sz="2000" dirty="0" smtClean="0">
                <a:solidFill>
                  <a:srgbClr val="000000"/>
                </a:solidFill>
                <a:latin typeface="Arial Narrow" pitchFamily="34" charset="0"/>
              </a:rPr>
              <a:t>.</a:t>
            </a:r>
            <a:endParaRPr lang="ru-RU" sz="20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00FF99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4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xmlns:p14="http://schemas.microsoft.com/office/powerpoint/2010/main"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07504" y="1052736"/>
            <a:ext cx="8424936" cy="2160240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30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Учитывая высокие нагрузки на орган зрения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 необходимость обеспечения безопасных условий труда,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одним из ведущих гигиенических требований к производственным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зданиям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является устройство в них рационального освещения рабочих мест и помещений.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7504" y="3437383"/>
            <a:ext cx="8424936" cy="2799929"/>
          </a:xfrm>
          <a:prstGeom prst="roundRect">
            <a:avLst>
              <a:gd name="adj" fmla="val 4615"/>
            </a:avLst>
          </a:prstGeom>
          <a:gradFill flip="none" rotWithShape="1">
            <a:gsLst>
              <a:gs pos="0">
                <a:srgbClr val="FFFF66">
                  <a:tint val="66000"/>
                  <a:satMod val="160000"/>
                </a:srgbClr>
              </a:gs>
              <a:gs pos="50000">
                <a:srgbClr val="FFFF66">
                  <a:tint val="44500"/>
                  <a:satMod val="160000"/>
                </a:srgbClr>
              </a:gs>
              <a:gs pos="100000">
                <a:srgbClr val="FFFF66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32000" algn="just">
              <a:lnSpc>
                <a:spcPts val="3600"/>
              </a:lnSpc>
            </a:pPr>
            <a:r>
              <a:rPr lang="ru-RU" sz="2400" b="1" i="1" dirty="0" smtClean="0"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Правильно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рассчитанное,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спроектированное и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выполненное освещение </a:t>
            </a:r>
            <a:r>
              <a:rPr lang="ru-RU" sz="2400" b="1" spc="120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снижает зрительное утомление, способствует длительному сохранению работоспособности, что приводит к улучшению качества выпускаемой продукции, к росту производительности труда и повышению его безопасности.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/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851920" y="16161"/>
            <a:ext cx="1512168" cy="388503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400"/>
              </a:lnSpc>
            </a:pPr>
            <a:r>
              <a:rPr lang="ru-RU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  </a:t>
            </a:r>
            <a:r>
              <a:rPr lang="ru-RU" sz="20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ВВЕДЕНИЕ</a:t>
            </a:r>
            <a:endParaRPr lang="ru-RU" sz="2000" b="1" dirty="0">
              <a:solidFill>
                <a:srgbClr val="0000FF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black"/>
                </a:solidFill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987824" y="23986"/>
            <a:ext cx="3168352" cy="630386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4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.0.   СВЕТ И ЗРИТЕЛЬНЫЙ АНАЛИЗАТОР ЧЕЛОВЕКА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1" name="Скругленный прямоугольник 80"/>
          <p:cNvSpPr/>
          <p:nvPr/>
        </p:nvSpPr>
        <p:spPr>
          <a:xfrm>
            <a:off x="65881" y="764704"/>
            <a:ext cx="8541003" cy="2016224"/>
          </a:xfrm>
          <a:prstGeom prst="roundRect">
            <a:avLst>
              <a:gd name="adj" fmla="val 608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indent="457200" algn="just">
              <a:lnSpc>
                <a:spcPts val="2200"/>
              </a:lnSpc>
            </a:pP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Раздел оптики, в котором рассматриваются вопросы измерения энергии, переносимой электромагнитными волнами оптического диапазона, называется </a:t>
            </a:r>
            <a:r>
              <a:rPr lang="ru-RU" sz="20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фотометрией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. 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Обычно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</a:t>
            </a:r>
            <a:r>
              <a:rPr lang="ru-RU" sz="20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0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фотометрии</a:t>
            </a:r>
            <a:r>
              <a:rPr lang="ru-RU" sz="2000" dirty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рассматриваются действия на </a:t>
            </a:r>
            <a:r>
              <a:rPr lang="ru-RU" sz="2000" b="1" spc="3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глаз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и 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на </a:t>
            </a:r>
            <a:r>
              <a:rPr lang="ru-RU" sz="2000" b="1" spc="3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оптические приборы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электромагнитных волн </a:t>
            </a:r>
            <a:r>
              <a:rPr lang="ru-RU" sz="2000" b="1" spc="2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видимого оптического диапазона</a:t>
            </a: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Для характеристики этого действия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вводятся следующие основные физические величины, характеризующие свет с точки зрения переносимой им энергии: </a:t>
            </a:r>
            <a:r>
              <a:rPr lang="ru-RU" sz="20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световой поток, сила света, освещенность.</a:t>
            </a:r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65881" y="2924944"/>
            <a:ext cx="8538567" cy="2907620"/>
          </a:xfrm>
          <a:prstGeom prst="roundRect">
            <a:avLst>
              <a:gd name="adj" fmla="val 3940"/>
            </a:avLst>
          </a:prstGeom>
          <a:solidFill>
            <a:srgbClr val="FFFF6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indent="457200" algn="just">
              <a:lnSpc>
                <a:spcPts val="2000"/>
              </a:lnSpc>
            </a:pPr>
            <a:r>
              <a:rPr lang="ru-RU" sz="2000" b="1" spc="3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Человеческий глаз преобразует энергию оптических излучений в зрительное ощущение. 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Такое ощущение вызывает </a:t>
            </a:r>
            <a:r>
              <a:rPr lang="ru-RU" sz="2000" dirty="0" smtClean="0">
                <a:solidFill>
                  <a:srgbClr val="000000"/>
                </a:solidFill>
                <a:latin typeface="Arial Narrow" pitchFamily="34" charset="0"/>
              </a:rPr>
              <a:t>лишь узкий участок, называемый видимым  светом. Этому участку соответствует диапазон от 380 </a:t>
            </a:r>
            <a:r>
              <a:rPr lang="ru-RU" sz="2000" dirty="0" err="1" smtClean="0">
                <a:solidFill>
                  <a:srgbClr val="000000"/>
                </a:solidFill>
                <a:latin typeface="Arial Narrow" pitchFamily="34" charset="0"/>
              </a:rPr>
              <a:t>нм</a:t>
            </a:r>
            <a:r>
              <a:rPr lang="ru-RU" sz="2000" dirty="0" smtClean="0">
                <a:solidFill>
                  <a:srgbClr val="000000"/>
                </a:solidFill>
                <a:latin typeface="Arial Narrow" pitchFamily="34" charset="0"/>
              </a:rPr>
              <a:t> до 780 </a:t>
            </a:r>
            <a:r>
              <a:rPr lang="ru-RU" sz="2000" dirty="0" err="1" smtClean="0">
                <a:solidFill>
                  <a:srgbClr val="000000"/>
                </a:solidFill>
                <a:latin typeface="Arial Narrow" pitchFamily="34" charset="0"/>
              </a:rPr>
              <a:t>нм</a:t>
            </a:r>
            <a:r>
              <a:rPr lang="ru-RU" sz="2000" dirty="0" smtClean="0">
                <a:solidFill>
                  <a:srgbClr val="000000"/>
                </a:solidFill>
                <a:latin typeface="Arial Narrow" pitchFamily="34" charset="0"/>
              </a:rPr>
              <a:t>. Причем 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 чувствительность глаза к разным длинам волн у людей </a:t>
            </a:r>
            <a:r>
              <a:rPr lang="ru-RU" sz="2000" dirty="0" smtClean="0">
                <a:solidFill>
                  <a:srgbClr val="000000"/>
                </a:solidFill>
                <a:latin typeface="Arial Narrow" pitchFamily="34" charset="0"/>
              </a:rPr>
              <a:t>неодинакова. 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Она имеет максимум </a:t>
            </a:r>
            <a:r>
              <a:rPr lang="ru-RU" sz="2000" dirty="0" smtClean="0">
                <a:solidFill>
                  <a:srgbClr val="000000"/>
                </a:solidFill>
                <a:latin typeface="Arial Narrow" pitchFamily="34" charset="0"/>
              </a:rPr>
              <a:t>на 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λ=555 </a:t>
            </a:r>
            <a:r>
              <a:rPr lang="ru-RU" sz="2000" dirty="0" err="1">
                <a:solidFill>
                  <a:srgbClr val="000000"/>
                </a:solidFill>
                <a:latin typeface="Arial Narrow" pitchFamily="34" charset="0"/>
              </a:rPr>
              <a:t>нм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 (желто-зеленая часть спектра) и быстро падает к нулю при удалении от этого максимума. </a:t>
            </a:r>
            <a:r>
              <a:rPr lang="ru-RU" sz="2000" dirty="0" smtClean="0">
                <a:solidFill>
                  <a:srgbClr val="000000"/>
                </a:solidFill>
                <a:latin typeface="Arial Narrow" pitchFamily="34" charset="0"/>
              </a:rPr>
              <a:t>В связи с этим в 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фотометрии принят ряд условностей. В 1931 Международная комиссия по освещению (МКО) ввела понятие "стандартного наблюдателя" как некоего среднего для людей с нормальным восприятием. Этот эталон МКО - не что иное, как таблица значений относительной </a:t>
            </a:r>
            <a:r>
              <a:rPr lang="ru-RU" sz="2000" dirty="0" smtClean="0">
                <a:solidFill>
                  <a:srgbClr val="000000"/>
                </a:solidFill>
                <a:latin typeface="Arial Narrow" pitchFamily="34" charset="0"/>
              </a:rPr>
              <a:t>спектральной</a:t>
            </a:r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Arial Narrow" pitchFamily="34" charset="0"/>
              </a:rPr>
              <a:t>чувствительности  (эффективности) 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излучения с длинами волн в диапазоне от </a:t>
            </a:r>
            <a:r>
              <a:rPr lang="ru-RU" sz="2000" dirty="0" smtClean="0">
                <a:solidFill>
                  <a:srgbClr val="000000"/>
                </a:solidFill>
                <a:latin typeface="Arial Narrow" pitchFamily="34" charset="0"/>
              </a:rPr>
              <a:t>380 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до </a:t>
            </a:r>
            <a:r>
              <a:rPr lang="ru-RU" sz="2000" dirty="0" smtClean="0">
                <a:solidFill>
                  <a:srgbClr val="000000"/>
                </a:solidFill>
                <a:latin typeface="Arial Narrow" pitchFamily="34" charset="0"/>
              </a:rPr>
              <a:t>780 </a:t>
            </a:r>
            <a:r>
              <a:rPr lang="ru-RU" sz="2000" dirty="0" err="1" smtClean="0">
                <a:solidFill>
                  <a:srgbClr val="000000"/>
                </a:solidFill>
                <a:latin typeface="Arial Narrow" pitchFamily="34" charset="0"/>
              </a:rPr>
              <a:t>нм</a:t>
            </a:r>
            <a:r>
              <a:rPr lang="ru-RU" sz="2000" dirty="0" smtClean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через </a:t>
            </a:r>
            <a:r>
              <a:rPr lang="ru-RU" sz="2000" dirty="0" smtClean="0">
                <a:solidFill>
                  <a:srgbClr val="000000"/>
                </a:solidFill>
                <a:latin typeface="Arial Narrow" pitchFamily="34" charset="0"/>
              </a:rPr>
              <a:t>каждый 1 </a:t>
            </a:r>
            <a:r>
              <a:rPr lang="ru-RU" sz="2000" dirty="0" err="1" smtClean="0">
                <a:solidFill>
                  <a:srgbClr val="000000"/>
                </a:solidFill>
                <a:latin typeface="Arial Narrow" pitchFamily="34" charset="0"/>
              </a:rPr>
              <a:t>нм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5881" y="5879594"/>
            <a:ext cx="853856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2000"/>
              </a:lnSpc>
            </a:pP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Связь между энергетическими (объективными) и световыми (субъективными) характеристиками излучения осуществляется с учетом спектральной характеристики чувствительности «усредненного» человеческого глаза. </a:t>
            </a:r>
          </a:p>
        </p:txBody>
      </p:sp>
    </p:spTree>
    <p:extLst>
      <p:ext uri="{BB962C8B-B14F-4D97-AF65-F5344CB8AC3E}">
        <p14:creationId xmlns:p14="http://schemas.microsoft.com/office/powerpoint/2010/main" val="87770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black"/>
                </a:solidFill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987824" y="23986"/>
            <a:ext cx="3168352" cy="630386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4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.0.   СВЕТ И ЗРИТЕЛЬНЫЙ АНАЛИЗАТОР ЧЕЛОВЕКА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5496" y="1531680"/>
            <a:ext cx="6290724" cy="3841536"/>
            <a:chOff x="63501" y="764704"/>
            <a:chExt cx="6290724" cy="3841536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63501" y="764704"/>
              <a:ext cx="6001527" cy="3841536"/>
              <a:chOff x="63501" y="953776"/>
              <a:chExt cx="6001527" cy="3841536"/>
            </a:xfrm>
          </p:grpSpPr>
          <p:grpSp>
            <p:nvGrpSpPr>
              <p:cNvPr id="14" name="Группа 13"/>
              <p:cNvGrpSpPr/>
              <p:nvPr/>
            </p:nvGrpSpPr>
            <p:grpSpPr>
              <a:xfrm>
                <a:off x="421824" y="1271975"/>
                <a:ext cx="5506819" cy="3210817"/>
                <a:chOff x="505341" y="1263138"/>
                <a:chExt cx="5506819" cy="3210817"/>
              </a:xfrm>
            </p:grpSpPr>
            <p:grpSp>
              <p:nvGrpSpPr>
                <p:cNvPr id="48" name="Group 45"/>
                <p:cNvGrpSpPr>
                  <a:grpSpLocks/>
                </p:cNvGrpSpPr>
                <p:nvPr/>
              </p:nvGrpSpPr>
              <p:grpSpPr bwMode="auto">
                <a:xfrm>
                  <a:off x="564226" y="4285177"/>
                  <a:ext cx="5434719" cy="188778"/>
                  <a:chOff x="1298" y="2574"/>
                  <a:chExt cx="2354" cy="82"/>
                </a:xfrm>
              </p:grpSpPr>
              <p:sp>
                <p:nvSpPr>
                  <p:cNvPr id="70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1298" y="2574"/>
                    <a:ext cx="228" cy="82"/>
                  </a:xfrm>
                  <a:prstGeom prst="rect">
                    <a:avLst/>
                  </a:prstGeom>
                  <a:solidFill>
                    <a:srgbClr val="80008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528" y="2574"/>
                    <a:ext cx="324" cy="82"/>
                  </a:xfrm>
                  <a:prstGeom prst="rect">
                    <a:avLst/>
                  </a:prstGeom>
                  <a:solidFill>
                    <a:srgbClr val="00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852" y="2574"/>
                    <a:ext cx="149" cy="82"/>
                  </a:xfrm>
                  <a:prstGeom prst="rect">
                    <a:avLst/>
                  </a:prstGeom>
                  <a:solidFill>
                    <a:srgbClr val="00CC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001" y="2574"/>
                    <a:ext cx="556" cy="82"/>
                  </a:xfrm>
                  <a:prstGeom prst="rect">
                    <a:avLst/>
                  </a:prstGeom>
                  <a:solidFill>
                    <a:srgbClr val="008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4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557" y="2574"/>
                    <a:ext cx="314" cy="82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871" y="2574"/>
                    <a:ext cx="302" cy="82"/>
                  </a:xfrm>
                  <a:prstGeom prst="rect">
                    <a:avLst/>
                  </a:prstGeom>
                  <a:solidFill>
                    <a:srgbClr val="FF99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6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173" y="2574"/>
                    <a:ext cx="479" cy="82"/>
                  </a:xfrm>
                  <a:prstGeom prst="rect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49" name="Группа 48"/>
                <p:cNvGrpSpPr/>
                <p:nvPr/>
              </p:nvGrpSpPr>
              <p:grpSpPr>
                <a:xfrm>
                  <a:off x="505341" y="1263138"/>
                  <a:ext cx="5506819" cy="3055019"/>
                  <a:chOff x="53539" y="1031955"/>
                  <a:chExt cx="8868788" cy="4920137"/>
                </a:xfrm>
              </p:grpSpPr>
              <p:grpSp>
                <p:nvGrpSpPr>
                  <p:cNvPr id="50" name="Группа 49"/>
                  <p:cNvGrpSpPr/>
                  <p:nvPr/>
                </p:nvGrpSpPr>
                <p:grpSpPr>
                  <a:xfrm>
                    <a:off x="53539" y="1031955"/>
                    <a:ext cx="8846728" cy="4920137"/>
                    <a:chOff x="53539" y="1031955"/>
                    <a:chExt cx="8846728" cy="4920137"/>
                  </a:xfrm>
                </p:grpSpPr>
                <p:cxnSp>
                  <p:nvCxnSpPr>
                    <p:cNvPr id="52" name="Прямая соединительная линия 51"/>
                    <p:cNvCxnSpPr/>
                    <p:nvPr/>
                  </p:nvCxnSpPr>
                  <p:spPr>
                    <a:xfrm flipH="1" flipV="1">
                      <a:off x="55417" y="1031955"/>
                      <a:ext cx="8843990" cy="2945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Прямая соединительная линия 52"/>
                    <p:cNvCxnSpPr/>
                    <p:nvPr/>
                  </p:nvCxnSpPr>
                  <p:spPr>
                    <a:xfrm>
                      <a:off x="124691" y="1036070"/>
                      <a:ext cx="0" cy="491321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Прямая соединительная линия 53"/>
                    <p:cNvCxnSpPr/>
                    <p:nvPr/>
                  </p:nvCxnSpPr>
                  <p:spPr>
                    <a:xfrm>
                      <a:off x="1596153" y="1038882"/>
                      <a:ext cx="0" cy="491321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Прямая соединительная линия 54"/>
                    <p:cNvCxnSpPr/>
                    <p:nvPr/>
                  </p:nvCxnSpPr>
                  <p:spPr>
                    <a:xfrm>
                      <a:off x="3045978" y="1038882"/>
                      <a:ext cx="0" cy="491321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Прямая соединительная линия 55"/>
                    <p:cNvCxnSpPr/>
                    <p:nvPr/>
                  </p:nvCxnSpPr>
                  <p:spPr>
                    <a:xfrm>
                      <a:off x="4513846" y="1038882"/>
                      <a:ext cx="0" cy="491321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Прямая соединительная линия 56"/>
                    <p:cNvCxnSpPr/>
                    <p:nvPr/>
                  </p:nvCxnSpPr>
                  <p:spPr>
                    <a:xfrm>
                      <a:off x="5984452" y="1038882"/>
                      <a:ext cx="0" cy="491321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Прямая соединительная линия 57"/>
                    <p:cNvCxnSpPr/>
                    <p:nvPr/>
                  </p:nvCxnSpPr>
                  <p:spPr>
                    <a:xfrm>
                      <a:off x="7445393" y="1031955"/>
                      <a:ext cx="0" cy="491321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Прямая соединительная линия 58"/>
                    <p:cNvCxnSpPr/>
                    <p:nvPr/>
                  </p:nvCxnSpPr>
                  <p:spPr>
                    <a:xfrm>
                      <a:off x="8899407" y="1031955"/>
                      <a:ext cx="0" cy="491321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Прямая соединительная линия 59"/>
                    <p:cNvCxnSpPr/>
                    <p:nvPr/>
                  </p:nvCxnSpPr>
                  <p:spPr>
                    <a:xfrm flipH="1" flipV="1">
                      <a:off x="55418" y="5874327"/>
                      <a:ext cx="8843990" cy="294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Прямая соединительная линия 60"/>
                    <p:cNvCxnSpPr/>
                    <p:nvPr/>
                  </p:nvCxnSpPr>
                  <p:spPr>
                    <a:xfrm flipH="1" flipV="1">
                      <a:off x="55829" y="1516474"/>
                      <a:ext cx="8843990" cy="2945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Прямая соединительная линия 61"/>
                    <p:cNvCxnSpPr/>
                    <p:nvPr/>
                  </p:nvCxnSpPr>
                  <p:spPr>
                    <a:xfrm flipH="1" flipV="1">
                      <a:off x="55835" y="1998505"/>
                      <a:ext cx="8843990" cy="2945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Прямая соединительная линия 62"/>
                    <p:cNvCxnSpPr/>
                    <p:nvPr/>
                  </p:nvCxnSpPr>
                  <p:spPr>
                    <a:xfrm flipH="1" flipV="1">
                      <a:off x="56277" y="2483024"/>
                      <a:ext cx="8843990" cy="2945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Прямая соединительная линия 63"/>
                    <p:cNvCxnSpPr/>
                    <p:nvPr/>
                  </p:nvCxnSpPr>
                  <p:spPr>
                    <a:xfrm flipH="1" flipV="1">
                      <a:off x="56277" y="2955183"/>
                      <a:ext cx="8843990" cy="2945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Прямая соединительная линия 64"/>
                    <p:cNvCxnSpPr/>
                    <p:nvPr/>
                  </p:nvCxnSpPr>
                  <p:spPr>
                    <a:xfrm flipH="1" flipV="1">
                      <a:off x="56277" y="3453763"/>
                      <a:ext cx="8843990" cy="2945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Прямая соединительная линия 65"/>
                    <p:cNvCxnSpPr/>
                    <p:nvPr/>
                  </p:nvCxnSpPr>
                  <p:spPr>
                    <a:xfrm flipH="1" flipV="1">
                      <a:off x="56277" y="3943965"/>
                      <a:ext cx="8843990" cy="2945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Прямая соединительная линия 66"/>
                    <p:cNvCxnSpPr/>
                    <p:nvPr/>
                  </p:nvCxnSpPr>
                  <p:spPr>
                    <a:xfrm flipH="1" flipV="1">
                      <a:off x="56277" y="4420313"/>
                      <a:ext cx="8843990" cy="2945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Прямая соединительная линия 67"/>
                    <p:cNvCxnSpPr/>
                    <p:nvPr/>
                  </p:nvCxnSpPr>
                  <p:spPr>
                    <a:xfrm flipH="1" flipV="1">
                      <a:off x="53539" y="4903588"/>
                      <a:ext cx="8843990" cy="2945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Прямая соединительная линия 68"/>
                    <p:cNvCxnSpPr/>
                    <p:nvPr/>
                  </p:nvCxnSpPr>
                  <p:spPr>
                    <a:xfrm flipH="1" flipV="1">
                      <a:off x="56277" y="5384125"/>
                      <a:ext cx="8843990" cy="2945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" name="Полилиния 50"/>
                  <p:cNvSpPr/>
                  <p:nvPr/>
                </p:nvSpPr>
                <p:spPr>
                  <a:xfrm>
                    <a:off x="124691" y="1068256"/>
                    <a:ext cx="8797636" cy="4727506"/>
                  </a:xfrm>
                  <a:custGeom>
                    <a:avLst/>
                    <a:gdLst>
                      <a:gd name="connsiteX0" fmla="*/ 8797636 w 8797636"/>
                      <a:gd name="connsiteY0" fmla="*/ 4755130 h 4768985"/>
                      <a:gd name="connsiteX1" fmla="*/ 8388927 w 8797636"/>
                      <a:gd name="connsiteY1" fmla="*/ 4720494 h 4768985"/>
                      <a:gd name="connsiteX2" fmla="*/ 7952509 w 8797636"/>
                      <a:gd name="connsiteY2" fmla="*/ 4644294 h 4768985"/>
                      <a:gd name="connsiteX3" fmla="*/ 7536873 w 8797636"/>
                      <a:gd name="connsiteY3" fmla="*/ 4464185 h 4768985"/>
                      <a:gd name="connsiteX4" fmla="*/ 7017327 w 8797636"/>
                      <a:gd name="connsiteY4" fmla="*/ 3986203 h 4768985"/>
                      <a:gd name="connsiteX5" fmla="*/ 6373091 w 8797636"/>
                      <a:gd name="connsiteY5" fmla="*/ 2822421 h 4768985"/>
                      <a:gd name="connsiteX6" fmla="*/ 5631873 w 8797636"/>
                      <a:gd name="connsiteY6" fmla="*/ 1291494 h 4768985"/>
                      <a:gd name="connsiteX7" fmla="*/ 5195454 w 8797636"/>
                      <a:gd name="connsiteY7" fmla="*/ 494857 h 4768985"/>
                      <a:gd name="connsiteX8" fmla="*/ 4821382 w 8797636"/>
                      <a:gd name="connsiteY8" fmla="*/ 86148 h 4768985"/>
                      <a:gd name="connsiteX9" fmla="*/ 4613564 w 8797636"/>
                      <a:gd name="connsiteY9" fmla="*/ 3021 h 4768985"/>
                      <a:gd name="connsiteX10" fmla="*/ 4391891 w 8797636"/>
                      <a:gd name="connsiteY10" fmla="*/ 30730 h 4768985"/>
                      <a:gd name="connsiteX11" fmla="*/ 4163291 w 8797636"/>
                      <a:gd name="connsiteY11" fmla="*/ 148494 h 4768985"/>
                      <a:gd name="connsiteX12" fmla="*/ 3900054 w 8797636"/>
                      <a:gd name="connsiteY12" fmla="*/ 494857 h 4768985"/>
                      <a:gd name="connsiteX13" fmla="*/ 3595254 w 8797636"/>
                      <a:gd name="connsiteY13" fmla="*/ 1166803 h 4768985"/>
                      <a:gd name="connsiteX14" fmla="*/ 3061854 w 8797636"/>
                      <a:gd name="connsiteY14" fmla="*/ 2905548 h 4768985"/>
                      <a:gd name="connsiteX15" fmla="*/ 2576945 w 8797636"/>
                      <a:gd name="connsiteY15" fmla="*/ 3903075 h 4768985"/>
                      <a:gd name="connsiteX16" fmla="*/ 1648691 w 8797636"/>
                      <a:gd name="connsiteY16" fmla="*/ 4561166 h 4768985"/>
                      <a:gd name="connsiteX17" fmla="*/ 0 w 8797636"/>
                      <a:gd name="connsiteY17" fmla="*/ 4768985 h 4768985"/>
                      <a:gd name="connsiteX18" fmla="*/ 0 w 8797636"/>
                      <a:gd name="connsiteY18" fmla="*/ 4768985 h 4768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8797636" h="4768985">
                        <a:moveTo>
                          <a:pt x="8797636" y="4755130"/>
                        </a:moveTo>
                        <a:cubicBezTo>
                          <a:pt x="8663708" y="4747048"/>
                          <a:pt x="8529781" y="4738967"/>
                          <a:pt x="8388927" y="4720494"/>
                        </a:cubicBezTo>
                        <a:cubicBezTo>
                          <a:pt x="8248072" y="4702021"/>
                          <a:pt x="8094518" y="4687012"/>
                          <a:pt x="7952509" y="4644294"/>
                        </a:cubicBezTo>
                        <a:cubicBezTo>
                          <a:pt x="7810500" y="4601576"/>
                          <a:pt x="7692737" y="4573867"/>
                          <a:pt x="7536873" y="4464185"/>
                        </a:cubicBezTo>
                        <a:cubicBezTo>
                          <a:pt x="7381009" y="4354503"/>
                          <a:pt x="7211291" y="4259830"/>
                          <a:pt x="7017327" y="3986203"/>
                        </a:cubicBezTo>
                        <a:cubicBezTo>
                          <a:pt x="6823363" y="3712576"/>
                          <a:pt x="6604000" y="3271539"/>
                          <a:pt x="6373091" y="2822421"/>
                        </a:cubicBezTo>
                        <a:cubicBezTo>
                          <a:pt x="6142182" y="2373303"/>
                          <a:pt x="5828146" y="1679421"/>
                          <a:pt x="5631873" y="1291494"/>
                        </a:cubicBezTo>
                        <a:cubicBezTo>
                          <a:pt x="5435600" y="903567"/>
                          <a:pt x="5330536" y="695748"/>
                          <a:pt x="5195454" y="494857"/>
                        </a:cubicBezTo>
                        <a:cubicBezTo>
                          <a:pt x="5060372" y="293966"/>
                          <a:pt x="4918364" y="168121"/>
                          <a:pt x="4821382" y="86148"/>
                        </a:cubicBezTo>
                        <a:cubicBezTo>
                          <a:pt x="4724400" y="4175"/>
                          <a:pt x="4685146" y="12257"/>
                          <a:pt x="4613564" y="3021"/>
                        </a:cubicBezTo>
                        <a:cubicBezTo>
                          <a:pt x="4541982" y="-6215"/>
                          <a:pt x="4466936" y="6485"/>
                          <a:pt x="4391891" y="30730"/>
                        </a:cubicBezTo>
                        <a:cubicBezTo>
                          <a:pt x="4316846" y="54975"/>
                          <a:pt x="4245264" y="71139"/>
                          <a:pt x="4163291" y="148494"/>
                        </a:cubicBezTo>
                        <a:cubicBezTo>
                          <a:pt x="4081318" y="225848"/>
                          <a:pt x="3994727" y="325139"/>
                          <a:pt x="3900054" y="494857"/>
                        </a:cubicBezTo>
                        <a:cubicBezTo>
                          <a:pt x="3805381" y="664575"/>
                          <a:pt x="3734954" y="765021"/>
                          <a:pt x="3595254" y="1166803"/>
                        </a:cubicBezTo>
                        <a:cubicBezTo>
                          <a:pt x="3455554" y="1568585"/>
                          <a:pt x="3231572" y="2449503"/>
                          <a:pt x="3061854" y="2905548"/>
                        </a:cubicBezTo>
                        <a:cubicBezTo>
                          <a:pt x="2892136" y="3361593"/>
                          <a:pt x="2812472" y="3627139"/>
                          <a:pt x="2576945" y="3903075"/>
                        </a:cubicBezTo>
                        <a:cubicBezTo>
                          <a:pt x="2341418" y="4179011"/>
                          <a:pt x="2078182" y="4416848"/>
                          <a:pt x="1648691" y="4561166"/>
                        </a:cubicBezTo>
                        <a:cubicBezTo>
                          <a:pt x="1219200" y="4705484"/>
                          <a:pt x="0" y="4768985"/>
                          <a:pt x="0" y="4768985"/>
                        </a:cubicBezTo>
                        <a:lnTo>
                          <a:pt x="0" y="4768985"/>
                        </a:lnTo>
                      </a:path>
                    </a:pathLst>
                  </a:custGeom>
                  <a:ln w="508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6" name="Группа 15"/>
              <p:cNvGrpSpPr/>
              <p:nvPr/>
            </p:nvGrpSpPr>
            <p:grpSpPr>
              <a:xfrm>
                <a:off x="323973" y="4476220"/>
                <a:ext cx="5741055" cy="319092"/>
                <a:chOff x="-119212" y="7846755"/>
                <a:chExt cx="9246029" cy="10850396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-119212" y="7852468"/>
                  <a:ext cx="449208" cy="10844683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36000" rtlCol="0" anchor="ctr" anchorCtr="0">
                  <a:spAutoFit/>
                </a:bodyPr>
                <a:lstStyle/>
                <a:p>
                  <a:pPr algn="ctr"/>
                  <a:r>
                    <a:rPr lang="ru-RU" sz="1600" b="1" dirty="0" smtClean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rPr>
                    <a:t>380</a:t>
                  </a:r>
                  <a:endParaRPr lang="ru-RU" sz="1600" b="1" dirty="0">
                    <a:solidFill>
                      <a:prstClr val="black"/>
                    </a:solidFill>
                    <a:latin typeface="Arial Narrow" pitchFamily="34" charset="0"/>
                    <a:ea typeface="Cambria Math" pitchFamily="18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449105" y="11975143"/>
                  <a:ext cx="278923" cy="2596135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36000" rtlCol="0" anchor="ctr" anchorCtr="0">
                  <a:spAutoFit/>
                </a:bodyPr>
                <a:lstStyle/>
                <a:p>
                  <a:pPr algn="ctr"/>
                  <a:r>
                    <a:rPr lang="ru-RU" sz="1600" b="1" dirty="0" smtClean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rPr>
                    <a:t>450</a:t>
                  </a:r>
                  <a:endParaRPr lang="ru-RU" sz="1600" b="1" dirty="0">
                    <a:solidFill>
                      <a:prstClr val="black"/>
                    </a:solidFill>
                    <a:latin typeface="Arial Narrow" pitchFamily="34" charset="0"/>
                    <a:ea typeface="Cambria Math" pitchFamily="18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914168" y="11981944"/>
                  <a:ext cx="278923" cy="2596135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36000" rtlCol="0" anchor="ctr" anchorCtr="0">
                  <a:spAutoFit/>
                </a:bodyPr>
                <a:lstStyle/>
                <a:p>
                  <a:pPr algn="ctr"/>
                  <a:r>
                    <a:rPr lang="ru-RU" sz="1600" b="1" dirty="0" smtClean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rPr>
                    <a:t>500</a:t>
                  </a:r>
                  <a:endParaRPr lang="ru-RU" sz="1600" b="1" dirty="0">
                    <a:solidFill>
                      <a:prstClr val="black"/>
                    </a:solidFill>
                    <a:latin typeface="Arial Narrow" pitchFamily="34" charset="0"/>
                    <a:ea typeface="Cambria Math" pitchFamily="18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351312" y="11969465"/>
                  <a:ext cx="278923" cy="2596135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36000" rtlCol="0" anchor="ctr" anchorCtr="0">
                  <a:spAutoFit/>
                </a:bodyPr>
                <a:lstStyle/>
                <a:p>
                  <a:pPr algn="ctr"/>
                  <a:r>
                    <a:rPr lang="ru-RU" sz="1600" b="1" dirty="0" smtClean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rPr>
                    <a:t>550</a:t>
                  </a:r>
                  <a:endParaRPr lang="ru-RU" sz="1600" b="1" dirty="0">
                    <a:solidFill>
                      <a:prstClr val="black"/>
                    </a:solidFill>
                    <a:latin typeface="Arial Narrow" pitchFamily="34" charset="0"/>
                    <a:ea typeface="Cambria Math" pitchFamily="18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846975" y="11973341"/>
                  <a:ext cx="278923" cy="2596135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36000" rtlCol="0" anchor="ctr" anchorCtr="0">
                  <a:spAutoFit/>
                </a:bodyPr>
                <a:lstStyle/>
                <a:p>
                  <a:pPr algn="ctr"/>
                  <a:r>
                    <a:rPr lang="ru-RU" sz="1600" b="1" dirty="0" smtClean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rPr>
                    <a:t>600</a:t>
                  </a:r>
                  <a:endParaRPr lang="ru-RU" sz="1600" b="1" dirty="0">
                    <a:solidFill>
                      <a:prstClr val="black"/>
                    </a:solidFill>
                    <a:latin typeface="Arial Narrow" pitchFamily="34" charset="0"/>
                    <a:ea typeface="Cambria Math" pitchFamily="18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303920" y="11978646"/>
                  <a:ext cx="278923" cy="2596135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36000" rtlCol="0" anchor="ctr" anchorCtr="0">
                  <a:spAutoFit/>
                </a:bodyPr>
                <a:lstStyle/>
                <a:p>
                  <a:pPr algn="ctr"/>
                  <a:r>
                    <a:rPr lang="ru-RU" sz="1600" b="1" dirty="0" smtClean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rPr>
                    <a:t>650</a:t>
                  </a:r>
                  <a:endParaRPr lang="ru-RU" sz="1600" b="1" dirty="0">
                    <a:solidFill>
                      <a:prstClr val="black"/>
                    </a:solidFill>
                    <a:latin typeface="Arial Narrow" pitchFamily="34" charset="0"/>
                    <a:ea typeface="Cambria Math" pitchFamily="18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8677609" y="7846755"/>
                  <a:ext cx="449208" cy="10844683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36000" rtlCol="0" anchor="ctr" anchorCtr="0">
                  <a:spAutoFit/>
                </a:bodyPr>
                <a:lstStyle/>
                <a:p>
                  <a:pPr algn="ctr"/>
                  <a:r>
                    <a:rPr lang="ru-RU" sz="1600" b="1" dirty="0" smtClean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rPr>
                    <a:t>780</a:t>
                  </a:r>
                  <a:endParaRPr lang="ru-RU" sz="1600" b="1" dirty="0">
                    <a:solidFill>
                      <a:prstClr val="black"/>
                    </a:solidFill>
                    <a:latin typeface="Arial Narrow" pitchFamily="34" charset="0"/>
                    <a:ea typeface="Cambria Math" pitchFamily="18" charset="0"/>
                  </a:endParaRPr>
                </a:p>
              </p:txBody>
            </p:sp>
          </p:grpSp>
          <p:grpSp>
            <p:nvGrpSpPr>
              <p:cNvPr id="19" name="Группа 18"/>
              <p:cNvGrpSpPr/>
              <p:nvPr/>
            </p:nvGrpSpPr>
            <p:grpSpPr>
              <a:xfrm>
                <a:off x="644223" y="4291256"/>
                <a:ext cx="4871273" cy="176459"/>
                <a:chOff x="3750762" y="10138210"/>
                <a:chExt cx="4075042" cy="503457"/>
              </a:xfrm>
            </p:grpSpPr>
            <p:sp>
              <p:nvSpPr>
                <p:cNvPr id="3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7648720" y="10199971"/>
                  <a:ext cx="177084" cy="3799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ru-RU" sz="1600" b="1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prstClr val="white"/>
                      </a:solidFill>
                      <a:latin typeface="Arial Narrow" pitchFamily="34" charset="0"/>
                      <a:ea typeface="Cambria Math" pitchFamily="18" charset="0"/>
                      <a:cs typeface="Arial" pitchFamily="34" charset="0"/>
                    </a:rPr>
                    <a:t>К</a:t>
                  </a:r>
                </a:p>
              </p:txBody>
            </p:sp>
            <p:sp>
              <p:nvSpPr>
                <p:cNvPr id="3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6905699" y="10231789"/>
                  <a:ext cx="192534" cy="3144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ru-RU" sz="1600" b="1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prstClr val="white"/>
                      </a:solidFill>
                      <a:latin typeface="Arial Narrow" pitchFamily="34" charset="0"/>
                      <a:ea typeface="Cambria Math" pitchFamily="18" charset="0"/>
                      <a:cs typeface="Arial" pitchFamily="34" charset="0"/>
                    </a:rPr>
                    <a:t>О</a:t>
                  </a:r>
                </a:p>
              </p:txBody>
            </p:sp>
            <p:sp>
              <p:nvSpPr>
                <p:cNvPr id="3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249369" y="10216816"/>
                  <a:ext cx="211548" cy="3462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ru-RU" sz="1600" b="1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prstClr val="white"/>
                      </a:solidFill>
                      <a:latin typeface="Arial Narrow" pitchFamily="34" charset="0"/>
                      <a:ea typeface="Cambria Math" pitchFamily="18" charset="0"/>
                      <a:cs typeface="Arial" pitchFamily="34" charset="0"/>
                    </a:rPr>
                    <a:t>Ж</a:t>
                  </a:r>
                </a:p>
              </p:txBody>
            </p:sp>
            <p:sp>
              <p:nvSpPr>
                <p:cNvPr id="3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5463432" y="10216816"/>
                  <a:ext cx="174706" cy="3462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ru-RU" sz="1600" b="1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prstClr val="white"/>
                      </a:solidFill>
                      <a:latin typeface="Arial Narrow" pitchFamily="34" charset="0"/>
                      <a:ea typeface="Cambria Math" pitchFamily="18" charset="0"/>
                      <a:cs typeface="Arial" pitchFamily="34" charset="0"/>
                    </a:rPr>
                    <a:t>З</a:t>
                  </a:r>
                </a:p>
              </p:txBody>
            </p:sp>
            <p:sp>
              <p:nvSpPr>
                <p:cNvPr id="3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790857" y="10216816"/>
                  <a:ext cx="160445" cy="3462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ru-RU" sz="1600" b="1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prstClr val="white"/>
                      </a:solidFill>
                      <a:latin typeface="Arial Narrow" pitchFamily="34" charset="0"/>
                      <a:ea typeface="Cambria Math" pitchFamily="18" charset="0"/>
                      <a:cs typeface="Arial" pitchFamily="34" charset="0"/>
                    </a:rPr>
                    <a:t>Г</a:t>
                  </a:r>
                </a:p>
              </p:txBody>
            </p:sp>
            <p:sp>
              <p:nvSpPr>
                <p:cNvPr id="3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304224" y="10205586"/>
                  <a:ext cx="177084" cy="3462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ru-RU" sz="1600" b="1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prstClr val="white"/>
                      </a:solidFill>
                      <a:latin typeface="Arial Narrow" pitchFamily="34" charset="0"/>
                      <a:ea typeface="Cambria Math" pitchFamily="18" charset="0"/>
                      <a:cs typeface="Arial" pitchFamily="34" charset="0"/>
                    </a:rPr>
                    <a:t>С</a:t>
                  </a:r>
                </a:p>
              </p:txBody>
            </p:sp>
            <p:sp>
              <p:nvSpPr>
                <p:cNvPr id="4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750762" y="10138210"/>
                  <a:ext cx="199664" cy="503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36000" tIns="36000" rIns="36000" bIns="3600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ru-RU" sz="1600" b="1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prstClr val="white"/>
                      </a:solidFill>
                      <a:latin typeface="Arial Narrow" pitchFamily="34" charset="0"/>
                      <a:ea typeface="Cambria Math" pitchFamily="18" charset="0"/>
                      <a:cs typeface="Arial" pitchFamily="34" charset="0"/>
                    </a:rPr>
                    <a:t>Ф</a:t>
                  </a:r>
                </a:p>
              </p:txBody>
            </p:sp>
          </p:grpSp>
          <p:grpSp>
            <p:nvGrpSpPr>
              <p:cNvPr id="20" name="Группа 19"/>
              <p:cNvGrpSpPr/>
              <p:nvPr/>
            </p:nvGrpSpPr>
            <p:grpSpPr>
              <a:xfrm>
                <a:off x="63501" y="953776"/>
                <a:ext cx="468249" cy="3465212"/>
                <a:chOff x="63501" y="953776"/>
                <a:chExt cx="468249" cy="3465212"/>
              </a:xfrm>
            </p:grpSpPr>
            <p:grpSp>
              <p:nvGrpSpPr>
                <p:cNvPr id="21" name="Группа 20"/>
                <p:cNvGrpSpPr/>
                <p:nvPr/>
              </p:nvGrpSpPr>
              <p:grpSpPr>
                <a:xfrm>
                  <a:off x="63501" y="1095654"/>
                  <a:ext cx="364807" cy="3323334"/>
                  <a:chOff x="-925535" y="762220"/>
                  <a:chExt cx="1144917" cy="5352262"/>
                </a:xfrm>
              </p:grpSpPr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-888229" y="5122637"/>
                    <a:ext cx="1103549" cy="513630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 anchor="ctr" anchorCtr="0">
                    <a:spAutoFit/>
                  </a:bodyPr>
                  <a:lstStyle/>
                  <a:p>
                    <a:pPr algn="ctr"/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rPr>
                      <a:t> 0,1</a:t>
                    </a:r>
                    <a:endParaRPr lang="ru-RU" sz="1600" b="1" dirty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-899527" y="4631535"/>
                    <a:ext cx="1103549" cy="513630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 anchor="ctr" anchorCtr="0">
                    <a:spAutoFit/>
                  </a:bodyPr>
                  <a:lstStyle/>
                  <a:p>
                    <a:pPr algn="ctr"/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rPr>
                      <a:t> 0,2</a:t>
                    </a:r>
                    <a:endParaRPr lang="ru-RU" sz="1600" b="1" dirty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-888229" y="4151205"/>
                    <a:ext cx="1103549" cy="513630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 anchor="ctr" anchorCtr="0">
                    <a:spAutoFit/>
                  </a:bodyPr>
                  <a:lstStyle/>
                  <a:p>
                    <a:pPr algn="ctr"/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rPr>
                      <a:t> 0,3</a:t>
                    </a:r>
                    <a:endParaRPr lang="ru-RU" sz="1600" b="1" dirty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-900368" y="3671911"/>
                    <a:ext cx="1103549" cy="513630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 anchor="ctr" anchorCtr="0">
                    <a:spAutoFit/>
                  </a:bodyPr>
                  <a:lstStyle/>
                  <a:p>
                    <a:pPr algn="ctr"/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rPr>
                      <a:t> 0,4</a:t>
                    </a:r>
                    <a:endParaRPr lang="ru-RU" sz="1600" b="1" dirty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-888225" y="3184654"/>
                    <a:ext cx="1103549" cy="513630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 anchor="ctr" anchorCtr="0">
                    <a:spAutoFit/>
                  </a:bodyPr>
                  <a:lstStyle/>
                  <a:p>
                    <a:pPr algn="ctr"/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rPr>
                      <a:t> 0,5</a:t>
                    </a:r>
                    <a:endParaRPr lang="ru-RU" sz="1600" b="1" dirty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-889854" y="2698369"/>
                    <a:ext cx="1103549" cy="513630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 anchor="ctr" anchorCtr="0">
                    <a:spAutoFit/>
                  </a:bodyPr>
                  <a:lstStyle/>
                  <a:p>
                    <a:pPr algn="ctr"/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rPr>
                      <a:t> 0,6</a:t>
                    </a:r>
                    <a:endParaRPr lang="ru-RU" sz="1600" b="1" dirty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884167" y="2216494"/>
                    <a:ext cx="1103549" cy="513630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 anchor="ctr" anchorCtr="0">
                    <a:spAutoFit/>
                  </a:bodyPr>
                  <a:lstStyle/>
                  <a:p>
                    <a:pPr algn="ctr"/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rPr>
                      <a:t> 0,7</a:t>
                    </a:r>
                    <a:endParaRPr lang="ru-RU" sz="1600" b="1" dirty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-887532" y="762220"/>
                    <a:ext cx="1103550" cy="513630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 anchor="ctr" anchorCtr="0">
                    <a:spAutoFit/>
                  </a:bodyPr>
                  <a:lstStyle/>
                  <a:p>
                    <a:pPr algn="ctr"/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rPr>
                      <a:t> 1,0</a:t>
                    </a:r>
                    <a:endParaRPr lang="ru-RU" sz="1600" b="1" dirty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-925535" y="5600852"/>
                    <a:ext cx="1103549" cy="513630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 anchor="ctr" anchorCtr="0">
                    <a:spAutoFit/>
                  </a:bodyPr>
                  <a:lstStyle/>
                  <a:p>
                    <a:pPr algn="ctr"/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rPr>
                      <a:t> 0,0</a:t>
                    </a:r>
                    <a:endParaRPr lang="ru-RU" sz="1600" b="1" dirty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-888702" y="1729396"/>
                    <a:ext cx="1103549" cy="513630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 anchor="ctr" anchorCtr="0">
                    <a:spAutoFit/>
                  </a:bodyPr>
                  <a:lstStyle/>
                  <a:p>
                    <a:pPr algn="ctr"/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rPr>
                      <a:t> 0,8</a:t>
                    </a:r>
                    <a:endParaRPr lang="ru-RU" sz="1600" b="1" dirty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-889854" y="1254052"/>
                    <a:ext cx="1103549" cy="513630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 anchor="ctr" anchorCtr="0">
                    <a:spAutoFit/>
                  </a:bodyPr>
                  <a:lstStyle/>
                  <a:p>
                    <a:pPr algn="ctr"/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rPr>
                      <a:t> 0,9</a:t>
                    </a:r>
                    <a:endParaRPr lang="ru-RU" sz="1600" b="1" dirty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endParaRPr>
                  </a:p>
                </p:txBody>
              </p:sp>
            </p:grpSp>
            <p:sp>
              <p:nvSpPr>
                <p:cNvPr id="22" name="Прямоугольник 21"/>
                <p:cNvSpPr/>
                <p:nvPr/>
              </p:nvSpPr>
              <p:spPr>
                <a:xfrm>
                  <a:off x="167792" y="953776"/>
                  <a:ext cx="363958" cy="195790"/>
                </a:xfrm>
                <a:prstGeom prst="rect">
                  <a:avLst/>
                </a:prstGeom>
              </p:spPr>
              <p:txBody>
                <a:bodyPr wrap="none" lIns="36000" tIns="36000" rIns="36000" bIns="36000" anchor="ctr" anchorCtr="0">
                  <a:noAutofit/>
                </a:bodyPr>
                <a:lstStyle/>
                <a:p>
                  <a:pPr algn="ctr"/>
                  <a:r>
                    <a:rPr lang="en-US" sz="2400" dirty="0" smtClean="0">
                      <a:ln w="900" cmpd="sng">
                        <a:solidFill>
                          <a:prstClr val="black">
                            <a:alpha val="55000"/>
                          </a:prstClr>
                        </a:solidFill>
                        <a:prstDash val="solid"/>
                      </a:ln>
                      <a:solidFill>
                        <a:prstClr val="black"/>
                      </a:solidFill>
                      <a:latin typeface="Cambria Math"/>
                      <a:cs typeface="Times New Roman" pitchFamily="18" charset="0"/>
                    </a:rPr>
                    <a:t>K</a:t>
                  </a:r>
                  <a:r>
                    <a:rPr lang="ru-RU" sz="2400" baseline="-18000" dirty="0" smtClean="0">
                      <a:ln w="900" cmpd="sng">
                        <a:solidFill>
                          <a:prstClr val="black">
                            <a:alpha val="55000"/>
                          </a:prstClr>
                        </a:solidFill>
                        <a:prstDash val="solid"/>
                      </a:ln>
                      <a:solidFill>
                        <a:prstClr val="black"/>
                      </a:solidFill>
                      <a:latin typeface="Cambria Math"/>
                      <a:cs typeface="Times New Roman" pitchFamily="18" charset="0"/>
                    </a:rPr>
                    <a:t>λ</a:t>
                  </a:r>
                  <a:endParaRPr lang="ru-RU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3" name="Прямоугольник 12"/>
            <p:cNvSpPr/>
            <p:nvPr/>
          </p:nvSpPr>
          <p:spPr>
            <a:xfrm>
              <a:off x="6105636" y="4290917"/>
              <a:ext cx="248589" cy="315323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noAutofit/>
            </a:bodyPr>
            <a:lstStyle/>
            <a:p>
              <a:pPr algn="ctr"/>
              <a:r>
                <a:rPr lang="ru-RU" sz="2400" dirty="0" smtClean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Cambria Math"/>
                  <a:cs typeface="Times New Roman" pitchFamily="18" charset="0"/>
                </a:rPr>
                <a:t>λ</a:t>
              </a:r>
              <a:endParaRPr lang="ru-RU" dirty="0">
                <a:solidFill>
                  <a:prstClr val="black"/>
                </a:solidFill>
              </a:endParaRPr>
            </a:p>
          </p:txBody>
        </p:sp>
      </p:grpSp>
      <p:sp>
        <p:nvSpPr>
          <p:cNvPr id="78" name="Скругленный прямоугольник 77"/>
          <p:cNvSpPr/>
          <p:nvPr/>
        </p:nvSpPr>
        <p:spPr>
          <a:xfrm>
            <a:off x="110848" y="692696"/>
            <a:ext cx="8491432" cy="739030"/>
          </a:xfrm>
          <a:prstGeom prst="roundRect">
            <a:avLst>
              <a:gd name="adj" fmla="val 128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indent="457200" algn="just">
              <a:lnSpc>
                <a:spcPts val="1800"/>
              </a:lnSpc>
            </a:pPr>
            <a:r>
              <a:rPr lang="ru-RU" dirty="0" smtClean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Кривая чувствительности зрительного анализатора к свету различной длины волны, построенная для среднего нормального глаза, называется</a:t>
            </a:r>
            <a:r>
              <a:rPr lang="ru-RU" dirty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b="1" spc="1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кривой относительной спектральной чувствительности глаза </a:t>
            </a:r>
            <a:r>
              <a:rPr lang="ru-RU" spc="1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или</a:t>
            </a:r>
            <a:r>
              <a:rPr lang="ru-RU" b="1" spc="1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b="1" spc="1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кривой относительной </a:t>
            </a:r>
            <a:r>
              <a:rPr lang="ru-RU" b="1" spc="10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видности</a:t>
            </a:r>
            <a:r>
              <a:rPr lang="ru-RU" b="1" spc="1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Скругленный прямоугольник 78"/>
              <p:cNvSpPr/>
              <p:nvPr/>
            </p:nvSpPr>
            <p:spPr>
              <a:xfrm>
                <a:off x="6084168" y="3429000"/>
                <a:ext cx="25202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66">
                      <a:shade val="30000"/>
                      <a:satMod val="115000"/>
                    </a:srgbClr>
                  </a:gs>
                  <a:gs pos="50000">
                    <a:srgbClr val="FFFF66">
                      <a:shade val="67500"/>
                      <a:satMod val="115000"/>
                    </a:srgbClr>
                  </a:gs>
                  <a:gs pos="100000">
                    <a:srgbClr val="FFFF66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>
                  <a:lnSpc>
                    <a:spcPts val="3600"/>
                  </a:lnSpc>
                </a:pPr>
                <a:r>
                  <a:rPr lang="ru-RU" sz="2400" b="1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3200" dirty="0">
                    <a:ln w="900" cmpd="sng">
                      <a:solidFill>
                        <a:prstClr val="black">
                          <a:alpha val="55000"/>
                        </a:prst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K</a:t>
                </a:r>
                <a:r>
                  <a:rPr lang="el-GR" sz="3200" baseline="-18000" dirty="0">
                    <a:ln w="900" cmpd="sng">
                      <a:solidFill>
                        <a:prstClr val="black">
                          <a:alpha val="55000"/>
                        </a:prst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λ</a:t>
                </a:r>
                <a:r>
                  <a:rPr lang="en-US" sz="3200" dirty="0">
                    <a:ln w="900" cmpd="sng">
                      <a:solidFill>
                        <a:prstClr val="black">
                          <a:alpha val="55000"/>
                        </a:prst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3600" i="1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600" i="1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q</m:t>
                        </m:r>
                        <m:r>
                          <m:rPr>
                            <m:sty m:val="p"/>
                          </m:rPr>
                          <a:rPr lang="el-GR" sz="3600" i="1" baseline="-160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λ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600" i="1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q</m:t>
                        </m:r>
                        <m:r>
                          <m:rPr>
                            <m:sty m:val="p"/>
                          </m:rPr>
                          <a:rPr lang="en-US" sz="3600" i="1" baseline="-1600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max</m:t>
                        </m:r>
                      </m:den>
                    </m:f>
                    <m:r>
                      <a:rPr lang="ru-RU" sz="3600" i="1">
                        <a:ln w="900" cmpd="sng">
                          <a:solidFill>
                            <a:prstClr val="black">
                              <a:alpha val="55000"/>
                            </a:prst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;</m:t>
                    </m:r>
                  </m:oMath>
                </a14:m>
                <a:endParaRPr lang="ru-RU" sz="3600" i="1" dirty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9" name="Скругленный прямоугольник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429000"/>
                <a:ext cx="2520280" cy="72008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Скругленный прямоугольник 79"/>
          <p:cNvSpPr/>
          <p:nvPr/>
        </p:nvSpPr>
        <p:spPr>
          <a:xfrm>
            <a:off x="93331" y="5373216"/>
            <a:ext cx="8520775" cy="975519"/>
          </a:xfrm>
          <a:prstGeom prst="roundRect">
            <a:avLst>
              <a:gd name="adj" fmla="val 97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indent="457200" algn="just">
              <a:lnSpc>
                <a:spcPts val="1800"/>
              </a:lnSpc>
            </a:pPr>
            <a:r>
              <a:rPr lang="ru-RU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ОТНОСИТЕЛЬНАЯ СПЕКТРАЛЬНАЯ ЧУВСТВИТЕЛЬНОСТЬ ГЛАЗА </a:t>
            </a:r>
            <a:r>
              <a:rPr lang="ru-RU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К</a:t>
            </a:r>
            <a:r>
              <a:rPr lang="ru-RU" baseline="-18000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λ</a:t>
            </a:r>
            <a:r>
              <a:rPr lang="ru-RU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равна отношению чувствительности глаза к 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однородному излучению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 длиной волны </a:t>
            </a:r>
            <a:r>
              <a:rPr lang="ru-RU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λ - </a:t>
            </a:r>
            <a:r>
              <a:rPr lang="ru-RU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q</a:t>
            </a:r>
            <a:r>
              <a:rPr lang="ru-RU" baseline="-18000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λ</a:t>
            </a:r>
            <a:r>
              <a:rPr lang="ru-RU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</a:t>
            </a:r>
            <a:r>
              <a:rPr lang="ru-RU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Times New Roman" pitchFamily="18" charset="0"/>
              </a:rPr>
              <a:t>к максимальному ее значению для излучения с длиной волны  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555 </a:t>
            </a:r>
            <a:r>
              <a:rPr lang="ru-RU" b="1" dirty="0" err="1" smtClean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нм</a:t>
            </a:r>
            <a:r>
              <a:rPr lang="ru-RU" b="1" dirty="0" smtClean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 </a:t>
            </a:r>
            <a:r>
              <a:rPr lang="ru-RU" dirty="0" err="1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q</a:t>
            </a:r>
            <a:r>
              <a:rPr lang="ru-RU" baseline="-18000" dirty="0" err="1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max</a:t>
            </a:r>
            <a:r>
              <a:rPr lang="ru-RU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при</a:t>
            </a:r>
            <a:r>
              <a:rPr lang="ru-RU" dirty="0">
                <a:ln>
                  <a:solidFill>
                    <a:srgbClr val="C00000"/>
                  </a:solidFill>
                </a:ln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b="1" dirty="0" smtClean="0">
                <a:ln w="900" cmpd="sng">
                  <a:solidFill>
                    <a:srgbClr val="C00000"/>
                  </a:solidFill>
                  <a:prstDash val="solid"/>
                </a:ln>
                <a:solidFill>
                  <a:srgbClr val="FFFF66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желто </a:t>
            </a:r>
            <a:r>
              <a:rPr lang="ru-RU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- </a:t>
            </a:r>
            <a:r>
              <a:rPr lang="ru-RU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зеленом</a:t>
            </a:r>
            <a:r>
              <a:rPr lang="ru-RU" dirty="0" smtClean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излучении.</a:t>
            </a:r>
            <a:endParaRPr lang="ru-RU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113016" y="6361970"/>
            <a:ext cx="849143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1400"/>
              </a:lnSpc>
            </a:pPr>
            <a:r>
              <a:rPr lang="ru-RU" sz="1400" dirty="0">
                <a:solidFill>
                  <a:srgbClr val="000000"/>
                </a:solidFill>
                <a:latin typeface="Arial Narrow" pitchFamily="34" charset="0"/>
              </a:rPr>
              <a:t>На рисунке представлен график, построенный по данным </a:t>
            </a:r>
            <a:r>
              <a:rPr lang="ru-RU" sz="1400" dirty="0" smtClean="0">
                <a:solidFill>
                  <a:srgbClr val="000000"/>
                </a:solidFill>
                <a:latin typeface="Arial Narrow" pitchFamily="34" charset="0"/>
              </a:rPr>
              <a:t>вышеупомянутой  </a:t>
            </a:r>
            <a:r>
              <a:rPr lang="ru-RU" sz="1400" dirty="0">
                <a:solidFill>
                  <a:srgbClr val="000000"/>
                </a:solidFill>
                <a:latin typeface="Arial Narrow" pitchFamily="34" charset="0"/>
              </a:rPr>
              <a:t>таблицы, причем на нем указаны интервалы длин волн, соответствующие цветам солнечного спектра.</a:t>
            </a:r>
          </a:p>
        </p:txBody>
      </p:sp>
    </p:spTree>
    <p:extLst>
      <p:ext uri="{BB962C8B-B14F-4D97-AF65-F5344CB8AC3E}">
        <p14:creationId xmlns:p14="http://schemas.microsoft.com/office/powerpoint/2010/main" val="326528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Группа 35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44" name="Прямоугольник 4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black"/>
                </a:solidFill>
              </a:endParaRPr>
            </a:p>
          </p:txBody>
        </p:sp>
        <p:pic>
          <p:nvPicPr>
            <p:cNvPr id="45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2331953" y="21214"/>
            <a:ext cx="4400287" cy="630386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4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.1. ОТНОСИТЕЛЬНАЯ СПЕКТРАЛЬНАЯ ЧУВСТВИТЕЛЬНОСТЬ ГЛАЗА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7504" y="4743276"/>
            <a:ext cx="8496944" cy="1206004"/>
          </a:xfrm>
          <a:prstGeom prst="roundRect">
            <a:avLst>
              <a:gd name="adj" fmla="val 841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indent="432000" algn="just">
              <a:lnSpc>
                <a:spcPts val="2200"/>
              </a:lnSpc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Из графика  видно, что по мере приближения к границам 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диапазона видимого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спектра чувствительность глаза падает, а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максимальная чувствительность глаза на длине волны 555нм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ru-RU" sz="2200" b="1" dirty="0" smtClean="0">
                <a:ln w="900" cmpd="sng">
                  <a:solidFill>
                    <a:srgbClr val="C00000"/>
                  </a:solidFill>
                  <a:prstDash val="solid"/>
                </a:ln>
                <a:solidFill>
                  <a:srgbClr val="FFFF66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желто </a:t>
            </a:r>
            <a:r>
              <a:rPr lang="ru-RU" sz="22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-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зеленое</a:t>
            </a:r>
            <a:r>
              <a:rPr lang="ru-RU" sz="2200" dirty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излучение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для дневного зрения.</a:t>
            </a: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5971231"/>
            <a:ext cx="8480125" cy="842145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pPr indent="457200" algn="just">
              <a:lnSpc>
                <a:spcPts val="2000"/>
              </a:lnSpc>
            </a:pPr>
            <a:r>
              <a:rPr lang="ru-RU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ДНЕВНОЕ ЗРЕНИЕ 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(или </a:t>
            </a:r>
            <a:r>
              <a:rPr lang="ru-RU" dirty="0" err="1">
                <a:solidFill>
                  <a:srgbClr val="000000"/>
                </a:solidFill>
                <a:latin typeface="Arial Narrow" pitchFamily="34" charset="0"/>
              </a:rPr>
              <a:t>фотопическое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зрение; от греч. </a:t>
            </a:r>
            <a:r>
              <a:rPr lang="ru-RU" dirty="0" err="1">
                <a:solidFill>
                  <a:srgbClr val="000000"/>
                </a:solidFill>
                <a:latin typeface="Arial Narrow" pitchFamily="34" charset="0"/>
              </a:rPr>
              <a:t>photos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- свет и </a:t>
            </a:r>
            <a:r>
              <a:rPr lang="ru-RU" dirty="0" err="1">
                <a:solidFill>
                  <a:srgbClr val="000000"/>
                </a:solidFill>
                <a:latin typeface="Arial Narrow" pitchFamily="34" charset="0"/>
              </a:rPr>
              <a:t>opsis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- зрение) - дневное зрение осуществляется </a:t>
            </a:r>
            <a:r>
              <a:rPr lang="ru-RU" dirty="0" err="1">
                <a:solidFill>
                  <a:srgbClr val="000000"/>
                </a:solidFill>
                <a:latin typeface="Arial Narrow" pitchFamily="34" charset="0"/>
              </a:rPr>
              <a:t>колбочковым</a:t>
            </a: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 аппаратом глаза при большой интенсивности освещения. Оно характеризуется высокой остротой зрения и хорошим восприятием </a:t>
            </a:r>
            <a:r>
              <a:rPr lang="ru-RU" dirty="0" smtClean="0">
                <a:solidFill>
                  <a:srgbClr val="000000"/>
                </a:solidFill>
                <a:latin typeface="Arial Narrow" pitchFamily="34" charset="0"/>
              </a:rPr>
              <a:t>цвета.</a:t>
            </a:r>
            <a:endParaRPr lang="ru-RU" dirty="0">
              <a:solidFill>
                <a:prstClr val="black"/>
              </a:solidFill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Скругленный прямоугольник 91"/>
              <p:cNvSpPr/>
              <p:nvPr/>
            </p:nvSpPr>
            <p:spPr>
              <a:xfrm>
                <a:off x="6438431" y="2229562"/>
                <a:ext cx="1949993" cy="983414"/>
              </a:xfrm>
              <a:prstGeom prst="roundRect">
                <a:avLst>
                  <a:gd name="adj" fmla="val 7378"/>
                </a:avLst>
              </a:prstGeom>
              <a:gradFill flip="none" rotWithShape="1">
                <a:gsLst>
                  <a:gs pos="0">
                    <a:srgbClr val="FFFF66">
                      <a:shade val="30000"/>
                      <a:satMod val="115000"/>
                    </a:srgbClr>
                  </a:gs>
                  <a:gs pos="50000">
                    <a:srgbClr val="FFFF66">
                      <a:shade val="67500"/>
                      <a:satMod val="115000"/>
                    </a:srgbClr>
                  </a:gs>
                  <a:gs pos="100000">
                    <a:srgbClr val="FFFF66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5400"/>
                  </a:lnSpc>
                </a:pPr>
                <a:r>
                  <a:rPr lang="ru-RU" sz="3200" dirty="0">
                    <a:ln w="900" cmpd="sng">
                      <a:solidFill>
                        <a:prstClr val="black">
                          <a:alpha val="55000"/>
                        </a:prst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 </a:t>
                </a:r>
                <a:r>
                  <a:rPr lang="en-US" sz="3200" dirty="0">
                    <a:ln w="900" cmpd="sng">
                      <a:solidFill>
                        <a:prstClr val="black">
                          <a:alpha val="55000"/>
                        </a:prst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K</a:t>
                </a:r>
                <a:r>
                  <a:rPr lang="el-GR" sz="3200" baseline="-18000" dirty="0">
                    <a:ln w="900" cmpd="sng">
                      <a:solidFill>
                        <a:prstClr val="black">
                          <a:alpha val="55000"/>
                        </a:prst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λ</a:t>
                </a:r>
                <a:r>
                  <a:rPr lang="en-US" sz="3200" dirty="0">
                    <a:ln w="900" cmpd="sng">
                      <a:solidFill>
                        <a:prstClr val="black">
                          <a:alpha val="55000"/>
                        </a:prst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 i="1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q</m:t>
                        </m:r>
                        <m:r>
                          <m:rPr>
                            <m:sty m:val="p"/>
                          </m:rPr>
                          <a:rPr lang="el-GR" sz="4000" i="1" baseline="-180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λ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000" i="1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q</m:t>
                        </m:r>
                        <m:r>
                          <m:rPr>
                            <m:sty m:val="p"/>
                          </m:rPr>
                          <a:rPr lang="en-US" sz="4000" i="1" baseline="-1800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max</m:t>
                        </m:r>
                      </m:den>
                    </m:f>
                    <m:r>
                      <a:rPr lang="ru-RU" sz="4000" i="1">
                        <a:ln w="900" cmpd="sng">
                          <a:solidFill>
                            <a:prstClr val="black">
                              <a:alpha val="55000"/>
                            </a:prst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;</m:t>
                    </m:r>
                  </m:oMath>
                </a14:m>
                <a:endParaRPr lang="ru-RU" sz="4000" dirty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2" name="Скругленный прямоугольник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431" y="2229562"/>
                <a:ext cx="1949993" cy="983414"/>
              </a:xfrm>
              <a:prstGeom prst="roundRect">
                <a:avLst>
                  <a:gd name="adj" fmla="val 7378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Группа 95"/>
          <p:cNvGrpSpPr/>
          <p:nvPr/>
        </p:nvGrpSpPr>
        <p:grpSpPr>
          <a:xfrm>
            <a:off x="71520" y="764704"/>
            <a:ext cx="6282705" cy="3779498"/>
            <a:chOff x="71520" y="764704"/>
            <a:chExt cx="6282705" cy="3779498"/>
          </a:xfrm>
        </p:grpSpPr>
        <p:grpSp>
          <p:nvGrpSpPr>
            <p:cNvPr id="95" name="Группа 94"/>
            <p:cNvGrpSpPr/>
            <p:nvPr/>
          </p:nvGrpSpPr>
          <p:grpSpPr>
            <a:xfrm>
              <a:off x="71520" y="764704"/>
              <a:ext cx="5993508" cy="3779498"/>
              <a:chOff x="71520" y="764704"/>
              <a:chExt cx="5993508" cy="377949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2267744" y="4307954"/>
                <a:ext cx="1836710" cy="236248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 anchorCtr="0">
                <a:noAutofit/>
              </a:bodyPr>
              <a:lstStyle/>
              <a:p>
                <a:r>
                  <a:rPr lang="ru-RU" sz="2000" b="1" dirty="0" smtClean="0">
                    <a:solidFill>
                      <a:prstClr val="black"/>
                    </a:solidFill>
                    <a:latin typeface="Arial Narrow" pitchFamily="34" charset="0"/>
                  </a:rPr>
                  <a:t>Длина волны, </a:t>
                </a:r>
                <a:r>
                  <a:rPr lang="ru-RU" sz="2000" b="1" dirty="0" err="1" smtClean="0">
                    <a:solidFill>
                      <a:prstClr val="black"/>
                    </a:solidFill>
                    <a:latin typeface="Arial Narrow" pitchFamily="34" charset="0"/>
                  </a:rPr>
                  <a:t>нм</a:t>
                </a:r>
                <a:endParaRPr lang="ru-RU" sz="2000" b="1" dirty="0">
                  <a:solidFill>
                    <a:prstClr val="black"/>
                  </a:solidFill>
                  <a:latin typeface="Arial Narrow" pitchFamily="34" charset="0"/>
                </a:endParaRPr>
              </a:p>
            </p:txBody>
          </p:sp>
          <p:grpSp>
            <p:nvGrpSpPr>
              <p:cNvPr id="94" name="Группа 93"/>
              <p:cNvGrpSpPr/>
              <p:nvPr/>
            </p:nvGrpSpPr>
            <p:grpSpPr>
              <a:xfrm>
                <a:off x="71520" y="764704"/>
                <a:ext cx="5993508" cy="3629293"/>
                <a:chOff x="71520" y="953776"/>
                <a:chExt cx="5993508" cy="3629293"/>
              </a:xfrm>
            </p:grpSpPr>
            <p:grpSp>
              <p:nvGrpSpPr>
                <p:cNvPr id="93" name="Группа 92"/>
                <p:cNvGrpSpPr/>
                <p:nvPr/>
              </p:nvGrpSpPr>
              <p:grpSpPr>
                <a:xfrm>
                  <a:off x="421824" y="1268760"/>
                  <a:ext cx="5506819" cy="3058234"/>
                  <a:chOff x="505341" y="1259923"/>
                  <a:chExt cx="5506819" cy="3058234"/>
                </a:xfrm>
              </p:grpSpPr>
              <p:grpSp>
                <p:nvGrpSpPr>
                  <p:cNvPr id="9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564226" y="1269329"/>
                    <a:ext cx="5434719" cy="2983610"/>
                    <a:chOff x="1298" y="1264"/>
                    <a:chExt cx="2354" cy="1296"/>
                  </a:xfrm>
                </p:grpSpPr>
                <p:sp>
                  <p:nvSpPr>
                    <p:cNvPr id="12" name="Rectangle 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8" y="1264"/>
                      <a:ext cx="228" cy="1296"/>
                    </a:xfrm>
                    <a:prstGeom prst="rect">
                      <a:avLst/>
                    </a:prstGeom>
                    <a:solidFill>
                      <a:srgbClr val="80008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3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8" y="1264"/>
                      <a:ext cx="324" cy="1296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4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2" y="1264"/>
                      <a:ext cx="149" cy="1296"/>
                    </a:xfrm>
                    <a:prstGeom prst="rect">
                      <a:avLst/>
                    </a:prstGeom>
                    <a:solidFill>
                      <a:srgbClr val="00CCFF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6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01" y="1264"/>
                      <a:ext cx="556" cy="1296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7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57" y="1264"/>
                      <a:ext cx="314" cy="1296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8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71" y="1264"/>
                      <a:ext cx="302" cy="1296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9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73" y="1264"/>
                      <a:ext cx="479" cy="129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40" name="Группа 39"/>
                  <p:cNvGrpSpPr/>
                  <p:nvPr/>
                </p:nvGrpSpPr>
                <p:grpSpPr>
                  <a:xfrm>
                    <a:off x="505341" y="1259923"/>
                    <a:ext cx="5506819" cy="3058234"/>
                    <a:chOff x="53539" y="1026777"/>
                    <a:chExt cx="8868788" cy="4925315"/>
                  </a:xfrm>
                </p:grpSpPr>
                <p:grpSp>
                  <p:nvGrpSpPr>
                    <p:cNvPr id="66" name="Группа 65"/>
                    <p:cNvGrpSpPr/>
                    <p:nvPr/>
                  </p:nvGrpSpPr>
                  <p:grpSpPr>
                    <a:xfrm>
                      <a:off x="53539" y="1031955"/>
                      <a:ext cx="8846728" cy="4920137"/>
                      <a:chOff x="53539" y="1031955"/>
                      <a:chExt cx="8846728" cy="4920137"/>
                    </a:xfrm>
                  </p:grpSpPr>
                  <p:cxnSp>
                    <p:nvCxnSpPr>
                      <p:cNvPr id="75" name="Прямая соединительная линия 74"/>
                      <p:cNvCxnSpPr/>
                      <p:nvPr/>
                    </p:nvCxnSpPr>
                    <p:spPr>
                      <a:xfrm flipH="1" flipV="1">
                        <a:off x="55417" y="1031955"/>
                        <a:ext cx="8843990" cy="2945"/>
                      </a:xfrm>
                      <a:prstGeom prst="line">
                        <a:avLst/>
                      </a:prstGeom>
                      <a:ln w="158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Прямая соединительная линия 66"/>
                      <p:cNvCxnSpPr/>
                      <p:nvPr/>
                    </p:nvCxnSpPr>
                    <p:spPr>
                      <a:xfrm>
                        <a:off x="124691" y="1036070"/>
                        <a:ext cx="0" cy="491321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Прямая соединительная линия 67"/>
                      <p:cNvCxnSpPr/>
                      <p:nvPr/>
                    </p:nvCxnSpPr>
                    <p:spPr>
                      <a:xfrm>
                        <a:off x="1596153" y="1038882"/>
                        <a:ext cx="0" cy="4913210"/>
                      </a:xfrm>
                      <a:prstGeom prst="line">
                        <a:avLst/>
                      </a:prstGeom>
                      <a:ln w="158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>
                        <a:off x="3045978" y="1038882"/>
                        <a:ext cx="0" cy="4913210"/>
                      </a:xfrm>
                      <a:prstGeom prst="line">
                        <a:avLst/>
                      </a:prstGeom>
                      <a:ln w="158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>
                        <a:off x="4513846" y="1038882"/>
                        <a:ext cx="0" cy="4913210"/>
                      </a:xfrm>
                      <a:prstGeom prst="line">
                        <a:avLst/>
                      </a:prstGeom>
                      <a:ln w="158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Прямая соединительная линия 70"/>
                      <p:cNvCxnSpPr/>
                      <p:nvPr/>
                    </p:nvCxnSpPr>
                    <p:spPr>
                      <a:xfrm>
                        <a:off x="5984452" y="1038882"/>
                        <a:ext cx="0" cy="4913210"/>
                      </a:xfrm>
                      <a:prstGeom prst="line">
                        <a:avLst/>
                      </a:prstGeom>
                      <a:ln w="158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Прямая соединительная линия 71"/>
                      <p:cNvCxnSpPr/>
                      <p:nvPr/>
                    </p:nvCxnSpPr>
                    <p:spPr>
                      <a:xfrm>
                        <a:off x="7445393" y="1031955"/>
                        <a:ext cx="0" cy="4913210"/>
                      </a:xfrm>
                      <a:prstGeom prst="line">
                        <a:avLst/>
                      </a:prstGeom>
                      <a:ln w="158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Прямая соединительная линия 72"/>
                      <p:cNvCxnSpPr/>
                      <p:nvPr/>
                    </p:nvCxnSpPr>
                    <p:spPr>
                      <a:xfrm>
                        <a:off x="8899407" y="1031955"/>
                        <a:ext cx="0" cy="4913210"/>
                      </a:xfrm>
                      <a:prstGeom prst="line">
                        <a:avLst/>
                      </a:prstGeom>
                      <a:ln w="158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Прямая соединительная линия 73"/>
                      <p:cNvCxnSpPr/>
                      <p:nvPr/>
                    </p:nvCxnSpPr>
                    <p:spPr>
                      <a:xfrm flipH="1" flipV="1">
                        <a:off x="55418" y="5874327"/>
                        <a:ext cx="8843990" cy="294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" name="Прямая соединительная линия 75"/>
                      <p:cNvCxnSpPr/>
                      <p:nvPr/>
                    </p:nvCxnSpPr>
                    <p:spPr>
                      <a:xfrm flipH="1" flipV="1">
                        <a:off x="55829" y="1516474"/>
                        <a:ext cx="8843990" cy="2945"/>
                      </a:xfrm>
                      <a:prstGeom prst="line">
                        <a:avLst/>
                      </a:prstGeom>
                      <a:ln w="158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Прямая соединительная линия 76"/>
                      <p:cNvCxnSpPr/>
                      <p:nvPr/>
                    </p:nvCxnSpPr>
                    <p:spPr>
                      <a:xfrm flipH="1" flipV="1">
                        <a:off x="55835" y="1998505"/>
                        <a:ext cx="8843990" cy="2945"/>
                      </a:xfrm>
                      <a:prstGeom prst="line">
                        <a:avLst/>
                      </a:prstGeom>
                      <a:ln w="158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Прямая соединительная линия 77"/>
                      <p:cNvCxnSpPr/>
                      <p:nvPr/>
                    </p:nvCxnSpPr>
                    <p:spPr>
                      <a:xfrm flipH="1" flipV="1">
                        <a:off x="56277" y="2483024"/>
                        <a:ext cx="8843990" cy="2945"/>
                      </a:xfrm>
                      <a:prstGeom prst="line">
                        <a:avLst/>
                      </a:prstGeom>
                      <a:ln w="158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Прямая соединительная линия 78"/>
                      <p:cNvCxnSpPr/>
                      <p:nvPr/>
                    </p:nvCxnSpPr>
                    <p:spPr>
                      <a:xfrm flipH="1" flipV="1">
                        <a:off x="56277" y="2955183"/>
                        <a:ext cx="8843990" cy="2945"/>
                      </a:xfrm>
                      <a:prstGeom prst="line">
                        <a:avLst/>
                      </a:prstGeom>
                      <a:ln w="158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Прямая соединительная линия 79"/>
                      <p:cNvCxnSpPr/>
                      <p:nvPr/>
                    </p:nvCxnSpPr>
                    <p:spPr>
                      <a:xfrm flipH="1" flipV="1">
                        <a:off x="56277" y="3453763"/>
                        <a:ext cx="8843990" cy="2945"/>
                      </a:xfrm>
                      <a:prstGeom prst="line">
                        <a:avLst/>
                      </a:prstGeom>
                      <a:ln w="158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Прямая соединительная линия 80"/>
                      <p:cNvCxnSpPr/>
                      <p:nvPr/>
                    </p:nvCxnSpPr>
                    <p:spPr>
                      <a:xfrm flipH="1" flipV="1">
                        <a:off x="56277" y="3943965"/>
                        <a:ext cx="8843990" cy="2945"/>
                      </a:xfrm>
                      <a:prstGeom prst="line">
                        <a:avLst/>
                      </a:prstGeom>
                      <a:ln w="158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Прямая соединительная линия 81"/>
                      <p:cNvCxnSpPr/>
                      <p:nvPr/>
                    </p:nvCxnSpPr>
                    <p:spPr>
                      <a:xfrm flipH="1" flipV="1">
                        <a:off x="56277" y="4420313"/>
                        <a:ext cx="8843990" cy="2945"/>
                      </a:xfrm>
                      <a:prstGeom prst="line">
                        <a:avLst/>
                      </a:prstGeom>
                      <a:ln w="158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" name="Прямая соединительная линия 82"/>
                      <p:cNvCxnSpPr/>
                      <p:nvPr/>
                    </p:nvCxnSpPr>
                    <p:spPr>
                      <a:xfrm flipH="1" flipV="1">
                        <a:off x="53539" y="4903588"/>
                        <a:ext cx="8843990" cy="2945"/>
                      </a:xfrm>
                      <a:prstGeom prst="line">
                        <a:avLst/>
                      </a:prstGeom>
                      <a:ln w="158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" name="Прямая соединительная линия 83"/>
                      <p:cNvCxnSpPr/>
                      <p:nvPr/>
                    </p:nvCxnSpPr>
                    <p:spPr>
                      <a:xfrm flipH="1" flipV="1">
                        <a:off x="56277" y="5384125"/>
                        <a:ext cx="8843990" cy="2945"/>
                      </a:xfrm>
                      <a:prstGeom prst="line">
                        <a:avLst/>
                      </a:prstGeom>
                      <a:ln w="158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5" name="Полилиния 64"/>
                    <p:cNvSpPr/>
                    <p:nvPr/>
                  </p:nvSpPr>
                  <p:spPr>
                    <a:xfrm>
                      <a:off x="124691" y="1026777"/>
                      <a:ext cx="8797636" cy="4768984"/>
                    </a:xfrm>
                    <a:custGeom>
                      <a:avLst/>
                      <a:gdLst>
                        <a:gd name="connsiteX0" fmla="*/ 8797636 w 8797636"/>
                        <a:gd name="connsiteY0" fmla="*/ 4755130 h 4768985"/>
                        <a:gd name="connsiteX1" fmla="*/ 8388927 w 8797636"/>
                        <a:gd name="connsiteY1" fmla="*/ 4720494 h 4768985"/>
                        <a:gd name="connsiteX2" fmla="*/ 7952509 w 8797636"/>
                        <a:gd name="connsiteY2" fmla="*/ 4644294 h 4768985"/>
                        <a:gd name="connsiteX3" fmla="*/ 7536873 w 8797636"/>
                        <a:gd name="connsiteY3" fmla="*/ 4464185 h 4768985"/>
                        <a:gd name="connsiteX4" fmla="*/ 7017327 w 8797636"/>
                        <a:gd name="connsiteY4" fmla="*/ 3986203 h 4768985"/>
                        <a:gd name="connsiteX5" fmla="*/ 6373091 w 8797636"/>
                        <a:gd name="connsiteY5" fmla="*/ 2822421 h 4768985"/>
                        <a:gd name="connsiteX6" fmla="*/ 5631873 w 8797636"/>
                        <a:gd name="connsiteY6" fmla="*/ 1291494 h 4768985"/>
                        <a:gd name="connsiteX7" fmla="*/ 5195454 w 8797636"/>
                        <a:gd name="connsiteY7" fmla="*/ 494857 h 4768985"/>
                        <a:gd name="connsiteX8" fmla="*/ 4821382 w 8797636"/>
                        <a:gd name="connsiteY8" fmla="*/ 86148 h 4768985"/>
                        <a:gd name="connsiteX9" fmla="*/ 4613564 w 8797636"/>
                        <a:gd name="connsiteY9" fmla="*/ 3021 h 4768985"/>
                        <a:gd name="connsiteX10" fmla="*/ 4391891 w 8797636"/>
                        <a:gd name="connsiteY10" fmla="*/ 30730 h 4768985"/>
                        <a:gd name="connsiteX11" fmla="*/ 4163291 w 8797636"/>
                        <a:gd name="connsiteY11" fmla="*/ 148494 h 4768985"/>
                        <a:gd name="connsiteX12" fmla="*/ 3900054 w 8797636"/>
                        <a:gd name="connsiteY12" fmla="*/ 494857 h 4768985"/>
                        <a:gd name="connsiteX13" fmla="*/ 3595254 w 8797636"/>
                        <a:gd name="connsiteY13" fmla="*/ 1166803 h 4768985"/>
                        <a:gd name="connsiteX14" fmla="*/ 3061854 w 8797636"/>
                        <a:gd name="connsiteY14" fmla="*/ 2905548 h 4768985"/>
                        <a:gd name="connsiteX15" fmla="*/ 2576945 w 8797636"/>
                        <a:gd name="connsiteY15" fmla="*/ 3903075 h 4768985"/>
                        <a:gd name="connsiteX16" fmla="*/ 1648691 w 8797636"/>
                        <a:gd name="connsiteY16" fmla="*/ 4561166 h 4768985"/>
                        <a:gd name="connsiteX17" fmla="*/ 0 w 8797636"/>
                        <a:gd name="connsiteY17" fmla="*/ 4768985 h 4768985"/>
                        <a:gd name="connsiteX18" fmla="*/ 0 w 8797636"/>
                        <a:gd name="connsiteY18" fmla="*/ 4768985 h 47689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8797636" h="4768985">
                          <a:moveTo>
                            <a:pt x="8797636" y="4755130"/>
                          </a:moveTo>
                          <a:cubicBezTo>
                            <a:pt x="8663708" y="4747048"/>
                            <a:pt x="8529781" y="4738967"/>
                            <a:pt x="8388927" y="4720494"/>
                          </a:cubicBezTo>
                          <a:cubicBezTo>
                            <a:pt x="8248072" y="4702021"/>
                            <a:pt x="8094518" y="4687012"/>
                            <a:pt x="7952509" y="4644294"/>
                          </a:cubicBezTo>
                          <a:cubicBezTo>
                            <a:pt x="7810500" y="4601576"/>
                            <a:pt x="7692737" y="4573867"/>
                            <a:pt x="7536873" y="4464185"/>
                          </a:cubicBezTo>
                          <a:cubicBezTo>
                            <a:pt x="7381009" y="4354503"/>
                            <a:pt x="7211291" y="4259830"/>
                            <a:pt x="7017327" y="3986203"/>
                          </a:cubicBezTo>
                          <a:cubicBezTo>
                            <a:pt x="6823363" y="3712576"/>
                            <a:pt x="6604000" y="3271539"/>
                            <a:pt x="6373091" y="2822421"/>
                          </a:cubicBezTo>
                          <a:cubicBezTo>
                            <a:pt x="6142182" y="2373303"/>
                            <a:pt x="5828146" y="1679421"/>
                            <a:pt x="5631873" y="1291494"/>
                          </a:cubicBezTo>
                          <a:cubicBezTo>
                            <a:pt x="5435600" y="903567"/>
                            <a:pt x="5330536" y="695748"/>
                            <a:pt x="5195454" y="494857"/>
                          </a:cubicBezTo>
                          <a:cubicBezTo>
                            <a:pt x="5060372" y="293966"/>
                            <a:pt x="4918364" y="168121"/>
                            <a:pt x="4821382" y="86148"/>
                          </a:cubicBezTo>
                          <a:cubicBezTo>
                            <a:pt x="4724400" y="4175"/>
                            <a:pt x="4685146" y="12257"/>
                            <a:pt x="4613564" y="3021"/>
                          </a:cubicBezTo>
                          <a:cubicBezTo>
                            <a:pt x="4541982" y="-6215"/>
                            <a:pt x="4466936" y="6485"/>
                            <a:pt x="4391891" y="30730"/>
                          </a:cubicBezTo>
                          <a:cubicBezTo>
                            <a:pt x="4316846" y="54975"/>
                            <a:pt x="4245264" y="71139"/>
                            <a:pt x="4163291" y="148494"/>
                          </a:cubicBezTo>
                          <a:cubicBezTo>
                            <a:pt x="4081318" y="225848"/>
                            <a:pt x="3994727" y="325139"/>
                            <a:pt x="3900054" y="494857"/>
                          </a:cubicBezTo>
                          <a:cubicBezTo>
                            <a:pt x="3805381" y="664575"/>
                            <a:pt x="3734954" y="765021"/>
                            <a:pt x="3595254" y="1166803"/>
                          </a:cubicBezTo>
                          <a:cubicBezTo>
                            <a:pt x="3455554" y="1568585"/>
                            <a:pt x="3231572" y="2449503"/>
                            <a:pt x="3061854" y="2905548"/>
                          </a:cubicBezTo>
                          <a:cubicBezTo>
                            <a:pt x="2892136" y="3361593"/>
                            <a:pt x="2812472" y="3627139"/>
                            <a:pt x="2576945" y="3903075"/>
                          </a:cubicBezTo>
                          <a:cubicBezTo>
                            <a:pt x="2341418" y="4179011"/>
                            <a:pt x="2078182" y="4416848"/>
                            <a:pt x="1648691" y="4561166"/>
                          </a:cubicBezTo>
                          <a:cubicBezTo>
                            <a:pt x="1219200" y="4705484"/>
                            <a:pt x="0" y="4768985"/>
                            <a:pt x="0" y="4768985"/>
                          </a:cubicBezTo>
                          <a:lnTo>
                            <a:pt x="0" y="4768985"/>
                          </a:lnTo>
                        </a:path>
                      </a:pathLst>
                    </a:custGeom>
                    <a:ln w="508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41" name="Группа 40"/>
                <p:cNvGrpSpPr/>
                <p:nvPr/>
              </p:nvGrpSpPr>
              <p:grpSpPr>
                <a:xfrm>
                  <a:off x="323973" y="4263977"/>
                  <a:ext cx="5741055" cy="319092"/>
                  <a:chOff x="-119212" y="629652"/>
                  <a:chExt cx="9246029" cy="10850397"/>
                </a:xfrm>
              </p:grpSpPr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-119212" y="635365"/>
                    <a:ext cx="449208" cy="10844684"/>
                  </a:xfrm>
                  <a:prstGeom prst="rect">
                    <a:avLst/>
                  </a:prstGeom>
                  <a:noFill/>
                </p:spPr>
                <p:txBody>
                  <a:bodyPr wrap="none" lIns="0" tIns="36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rPr>
                      <a:t>380</a:t>
                    </a:r>
                    <a:endParaRPr lang="ru-RU" sz="1600" b="1" dirty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449104" y="4758044"/>
                    <a:ext cx="278923" cy="2596120"/>
                  </a:xfrm>
                  <a:prstGeom prst="rect">
                    <a:avLst/>
                  </a:prstGeom>
                  <a:noFill/>
                </p:spPr>
                <p:txBody>
                  <a:bodyPr wrap="none" lIns="0" tIns="36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rPr>
                      <a:t>450</a:t>
                    </a:r>
                    <a:endParaRPr lang="ru-RU" sz="1600" b="1" dirty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2914169" y="4764857"/>
                    <a:ext cx="278923" cy="2596120"/>
                  </a:xfrm>
                  <a:prstGeom prst="rect">
                    <a:avLst/>
                  </a:prstGeom>
                  <a:noFill/>
                </p:spPr>
                <p:txBody>
                  <a:bodyPr wrap="none" lIns="0" tIns="36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rPr>
                      <a:t>500</a:t>
                    </a:r>
                    <a:endParaRPr lang="ru-RU" sz="1600" b="1" dirty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4351312" y="4752362"/>
                    <a:ext cx="278923" cy="2596120"/>
                  </a:xfrm>
                  <a:prstGeom prst="rect">
                    <a:avLst/>
                  </a:prstGeom>
                  <a:noFill/>
                </p:spPr>
                <p:txBody>
                  <a:bodyPr wrap="none" lIns="0" tIns="36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rPr>
                      <a:t>550</a:t>
                    </a:r>
                    <a:endParaRPr lang="ru-RU" sz="1600" b="1" dirty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846975" y="4756245"/>
                    <a:ext cx="278923" cy="2596120"/>
                  </a:xfrm>
                  <a:prstGeom prst="rect">
                    <a:avLst/>
                  </a:prstGeom>
                  <a:noFill/>
                </p:spPr>
                <p:txBody>
                  <a:bodyPr wrap="none" lIns="0" tIns="36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rPr>
                      <a:t>600</a:t>
                    </a:r>
                    <a:endParaRPr lang="ru-RU" sz="1600" b="1" dirty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7303921" y="4761536"/>
                    <a:ext cx="278923" cy="2596120"/>
                  </a:xfrm>
                  <a:prstGeom prst="rect">
                    <a:avLst/>
                  </a:prstGeom>
                  <a:noFill/>
                </p:spPr>
                <p:txBody>
                  <a:bodyPr wrap="none" lIns="0" tIns="36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rPr>
                      <a:t>650</a:t>
                    </a:r>
                    <a:endParaRPr lang="ru-RU" sz="1600" b="1" dirty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8677609" y="629652"/>
                    <a:ext cx="449208" cy="10844684"/>
                  </a:xfrm>
                  <a:prstGeom prst="rect">
                    <a:avLst/>
                  </a:prstGeom>
                  <a:noFill/>
                </p:spPr>
                <p:txBody>
                  <a:bodyPr wrap="none" lIns="0" tIns="36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rPr>
                      <a:t>780</a:t>
                    </a:r>
                    <a:endParaRPr lang="ru-RU" sz="1600" b="1" dirty="0">
                      <a:solidFill>
                        <a:prstClr val="black"/>
                      </a:solidFill>
                      <a:latin typeface="Arial Narrow" pitchFamily="34" charset="0"/>
                      <a:ea typeface="Cambria Math" pitchFamily="18" charset="0"/>
                    </a:endParaRPr>
                  </a:p>
                </p:txBody>
              </p:sp>
            </p:grpSp>
            <p:grpSp>
              <p:nvGrpSpPr>
                <p:cNvPr id="25" name="Группа 24"/>
                <p:cNvGrpSpPr/>
                <p:nvPr/>
              </p:nvGrpSpPr>
              <p:grpSpPr>
                <a:xfrm>
                  <a:off x="571364" y="979262"/>
                  <a:ext cx="5008747" cy="176459"/>
                  <a:chOff x="3689813" y="688724"/>
                  <a:chExt cx="4190046" cy="503457"/>
                </a:xfrm>
              </p:grpSpPr>
              <p:sp>
                <p:nvSpPr>
                  <p:cNvPr id="8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94665" y="750485"/>
                    <a:ext cx="285194" cy="3799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36000" tIns="36000" rIns="36000" bIns="36000" anchor="ctr" anchorCtr="0">
                    <a:no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ru-RU" sz="2800" b="1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Arial Narrow" pitchFamily="34" charset="0"/>
                        <a:ea typeface="Cambria Math" pitchFamily="18" charset="0"/>
                        <a:cs typeface="Arial" pitchFamily="34" charset="0"/>
                      </a:rPr>
                      <a:t>К</a:t>
                    </a:r>
                  </a:p>
                </p:txBody>
              </p:sp>
              <p:sp>
                <p:nvSpPr>
                  <p:cNvPr id="8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46928" y="782303"/>
                    <a:ext cx="310076" cy="3144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36000" tIns="36000" rIns="36000" bIns="36000" anchor="ctr" anchorCtr="0">
                    <a:no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ru-RU" sz="2800" b="1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latin typeface="Arial Narrow" pitchFamily="34" charset="0"/>
                        <a:ea typeface="Cambria Math" pitchFamily="18" charset="0"/>
                        <a:cs typeface="Arial" pitchFamily="34" charset="0"/>
                      </a:rPr>
                      <a:t>О</a:t>
                    </a:r>
                  </a:p>
                </p:txBody>
              </p:sp>
              <p:sp>
                <p:nvSpPr>
                  <p:cNvPr id="8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84791" y="767330"/>
                    <a:ext cx="340701" cy="34624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36000" tIns="36000" rIns="36000" bIns="36000" anchor="ctr" anchorCtr="0">
                    <a:no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ru-RU" sz="2800" b="1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FF00"/>
                        </a:solidFill>
                        <a:latin typeface="Arial Narrow" pitchFamily="34" charset="0"/>
                        <a:ea typeface="Cambria Math" pitchFamily="18" charset="0"/>
                        <a:cs typeface="Arial" pitchFamily="34" charset="0"/>
                      </a:rPr>
                      <a:t>Ж</a:t>
                    </a:r>
                  </a:p>
                </p:txBody>
              </p:sp>
              <p:sp>
                <p:nvSpPr>
                  <p:cNvPr id="8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10102" y="767330"/>
                    <a:ext cx="281366" cy="34624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36000" tIns="36000" rIns="36000" bIns="36000" anchor="ctr" anchorCtr="0">
                    <a:no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ru-RU" sz="2800" b="1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00B050"/>
                        </a:solidFill>
                        <a:latin typeface="Arial Narrow" pitchFamily="34" charset="0"/>
                        <a:ea typeface="Cambria Math" pitchFamily="18" charset="0"/>
                        <a:cs typeface="Arial" pitchFamily="34" charset="0"/>
                      </a:rPr>
                      <a:t>З</a:t>
                    </a:r>
                  </a:p>
                </p:txBody>
              </p:sp>
              <p:sp>
                <p:nvSpPr>
                  <p:cNvPr id="8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41880" y="767330"/>
                    <a:ext cx="258397" cy="34624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36000" tIns="36000" rIns="36000" bIns="36000" anchor="ctr" anchorCtr="0">
                    <a:no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ru-RU" sz="2800" b="1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61D6FF"/>
                        </a:solidFill>
                        <a:latin typeface="Arial Narrow" pitchFamily="34" charset="0"/>
                        <a:ea typeface="Cambria Math" pitchFamily="18" charset="0"/>
                        <a:cs typeface="Arial" pitchFamily="34" charset="0"/>
                      </a:rPr>
                      <a:t>Г</a:t>
                    </a:r>
                  </a:p>
                </p:txBody>
              </p:sp>
              <p:sp>
                <p:nvSpPr>
                  <p:cNvPr id="90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50168" y="756100"/>
                    <a:ext cx="285194" cy="34624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36000" tIns="36000" rIns="36000" bIns="36000" anchor="ctr" anchorCtr="0">
                    <a:no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ru-RU" sz="2800" b="1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3366FF"/>
                        </a:solidFill>
                        <a:latin typeface="Arial Narrow" pitchFamily="34" charset="0"/>
                        <a:ea typeface="Cambria Math" pitchFamily="18" charset="0"/>
                        <a:cs typeface="Arial" pitchFamily="34" charset="0"/>
                      </a:rPr>
                      <a:t>С</a:t>
                    </a:r>
                  </a:p>
                </p:txBody>
              </p:sp>
              <p:sp>
                <p:nvSpPr>
                  <p:cNvPr id="91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89813" y="688724"/>
                    <a:ext cx="321561" cy="5034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36000" tIns="36000" rIns="36000" bIns="36000" anchor="ctr" anchorCtr="0">
                    <a:no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ru-RU" sz="2800" b="1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7030A0"/>
                        </a:solidFill>
                        <a:latin typeface="Arial Narrow" pitchFamily="34" charset="0"/>
                        <a:ea typeface="Cambria Math" pitchFamily="18" charset="0"/>
                        <a:cs typeface="Arial" pitchFamily="34" charset="0"/>
                      </a:rPr>
                      <a:t>Ф</a:t>
                    </a:r>
                  </a:p>
                </p:txBody>
              </p:sp>
            </p:grpSp>
            <p:grpSp>
              <p:nvGrpSpPr>
                <p:cNvPr id="35" name="Группа 34"/>
                <p:cNvGrpSpPr/>
                <p:nvPr/>
              </p:nvGrpSpPr>
              <p:grpSpPr>
                <a:xfrm>
                  <a:off x="71520" y="953776"/>
                  <a:ext cx="460230" cy="3465212"/>
                  <a:chOff x="71520" y="953776"/>
                  <a:chExt cx="460230" cy="3465212"/>
                </a:xfrm>
              </p:grpSpPr>
              <p:grpSp>
                <p:nvGrpSpPr>
                  <p:cNvPr id="43" name="Группа 42"/>
                  <p:cNvGrpSpPr/>
                  <p:nvPr/>
                </p:nvGrpSpPr>
                <p:grpSpPr>
                  <a:xfrm>
                    <a:off x="71520" y="1095654"/>
                    <a:ext cx="356788" cy="3323334"/>
                    <a:chOff x="-900368" y="762220"/>
                    <a:chExt cx="1119750" cy="5352262"/>
                  </a:xfrm>
                </p:grpSpPr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-888229" y="5122637"/>
                      <a:ext cx="1103549" cy="51363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36000" rIns="36000" bIns="36000" rtlCol="0" anchor="ctr" anchorCtr="0">
                      <a:spAutoFit/>
                    </a:bodyPr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  <a:ea typeface="Cambria Math" pitchFamily="18" charset="0"/>
                        </a:rPr>
                        <a:t> 0,1</a:t>
                      </a:r>
                      <a:endParaRPr lang="ru-RU" sz="1600" b="1" dirty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endParaRPr>
                    </a:p>
                  </p:txBody>
                </p:sp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-899527" y="4631535"/>
                      <a:ext cx="1103549" cy="51363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36000" rIns="36000" bIns="36000" rtlCol="0" anchor="ctr" anchorCtr="0">
                      <a:spAutoFit/>
                    </a:bodyPr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  <a:ea typeface="Cambria Math" pitchFamily="18" charset="0"/>
                        </a:rPr>
                        <a:t> 0,2</a:t>
                      </a:r>
                      <a:endParaRPr lang="ru-RU" sz="1600" b="1" dirty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endParaRPr>
                    </a:p>
                  </p:txBody>
                </p:sp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-888229" y="4151205"/>
                      <a:ext cx="1103549" cy="51363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36000" rIns="36000" bIns="36000" rtlCol="0" anchor="ctr" anchorCtr="0">
                      <a:spAutoFit/>
                    </a:bodyPr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  <a:ea typeface="Cambria Math" pitchFamily="18" charset="0"/>
                        </a:rPr>
                        <a:t> 0,3</a:t>
                      </a:r>
                      <a:endParaRPr lang="ru-RU" sz="1600" b="1" dirty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endParaRPr>
                    </a:p>
                  </p:txBody>
                </p:sp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-900368" y="3671911"/>
                      <a:ext cx="1103549" cy="51363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36000" rIns="36000" bIns="36000" rtlCol="0" anchor="ctr" anchorCtr="0">
                      <a:spAutoFit/>
                    </a:bodyPr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  <a:ea typeface="Cambria Math" pitchFamily="18" charset="0"/>
                        </a:rPr>
                        <a:t> 0,4</a:t>
                      </a:r>
                      <a:endParaRPr lang="ru-RU" sz="1600" b="1" dirty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endParaRPr>
                    </a:p>
                  </p:txBody>
                </p:sp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-888225" y="3184654"/>
                      <a:ext cx="1103549" cy="51363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36000" rIns="36000" bIns="36000" rtlCol="0" anchor="ctr" anchorCtr="0">
                      <a:spAutoFit/>
                    </a:bodyPr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  <a:ea typeface="Cambria Math" pitchFamily="18" charset="0"/>
                        </a:rPr>
                        <a:t> 0,5</a:t>
                      </a:r>
                      <a:endParaRPr lang="ru-RU" sz="1600" b="1" dirty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endParaRPr>
                    </a:p>
                  </p:txBody>
                </p:sp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-889854" y="2698369"/>
                      <a:ext cx="1103549" cy="51363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36000" rIns="36000" bIns="36000" rtlCol="0" anchor="ctr" anchorCtr="0">
                      <a:spAutoFit/>
                    </a:bodyPr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  <a:ea typeface="Cambria Math" pitchFamily="18" charset="0"/>
                        </a:rPr>
                        <a:t> 0,6</a:t>
                      </a:r>
                      <a:endParaRPr lang="ru-RU" sz="1600" b="1" dirty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endParaRPr>
                    </a:p>
                  </p:txBody>
                </p:sp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-884167" y="2216494"/>
                      <a:ext cx="1103549" cy="51363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36000" rIns="36000" bIns="36000" rtlCol="0" anchor="ctr" anchorCtr="0">
                      <a:spAutoFit/>
                    </a:bodyPr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  <a:ea typeface="Cambria Math" pitchFamily="18" charset="0"/>
                        </a:rPr>
                        <a:t> 0,7</a:t>
                      </a:r>
                      <a:endParaRPr lang="ru-RU" sz="1600" b="1" dirty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endParaRPr>
                    </a:p>
                  </p:txBody>
                </p:sp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-542551" y="762220"/>
                      <a:ext cx="665859" cy="51363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36000" rIns="36000" bIns="36000" rtlCol="0" anchor="ctr" anchorCtr="0">
                      <a:spAutoFit/>
                    </a:bodyPr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  <a:ea typeface="Cambria Math" pitchFamily="18" charset="0"/>
                        </a:rPr>
                        <a:t> 1</a:t>
                      </a:r>
                      <a:endParaRPr lang="ru-RU" sz="1600" b="1" dirty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endParaRPr>
                    </a:p>
                  </p:txBody>
                </p:sp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-549019" y="5600852"/>
                      <a:ext cx="665859" cy="51363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36000" rIns="36000" bIns="36000" rtlCol="0" anchor="ctr" anchorCtr="0">
                      <a:spAutoFit/>
                    </a:bodyPr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  <a:ea typeface="Cambria Math" pitchFamily="18" charset="0"/>
                        </a:rPr>
                        <a:t> 0</a:t>
                      </a:r>
                      <a:endParaRPr lang="ru-RU" sz="1600" b="1" dirty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endParaRPr>
                    </a:p>
                  </p:txBody>
                </p:sp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-888702" y="1729396"/>
                      <a:ext cx="1103549" cy="51363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36000" rIns="36000" bIns="36000" rtlCol="0" anchor="ctr" anchorCtr="0">
                      <a:spAutoFit/>
                    </a:bodyPr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  <a:ea typeface="Cambria Math" pitchFamily="18" charset="0"/>
                        </a:rPr>
                        <a:t> 0,8</a:t>
                      </a:r>
                      <a:endParaRPr lang="ru-RU" sz="1600" b="1" dirty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endParaRPr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-889854" y="1254052"/>
                      <a:ext cx="1103549" cy="51363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36000" rIns="36000" bIns="36000" rtlCol="0" anchor="ctr" anchorCtr="0">
                      <a:spAutoFit/>
                    </a:bodyPr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  <a:ea typeface="Cambria Math" pitchFamily="18" charset="0"/>
                        </a:rPr>
                        <a:t> 0,9</a:t>
                      </a:r>
                      <a:endParaRPr lang="ru-RU" sz="1600" b="1" dirty="0">
                        <a:solidFill>
                          <a:prstClr val="black"/>
                        </a:solidFill>
                        <a:latin typeface="Arial Narrow" pitchFamily="34" charset="0"/>
                        <a:ea typeface="Cambria Math" pitchFamily="18" charset="0"/>
                      </a:endParaRPr>
                    </a:p>
                  </p:txBody>
                </p:sp>
              </p:grpSp>
              <p:sp>
                <p:nvSpPr>
                  <p:cNvPr id="34" name="Прямоугольник 33"/>
                  <p:cNvSpPr/>
                  <p:nvPr/>
                </p:nvSpPr>
                <p:spPr>
                  <a:xfrm>
                    <a:off x="167792" y="953776"/>
                    <a:ext cx="363958" cy="195790"/>
                  </a:xfrm>
                  <a:prstGeom prst="rect">
                    <a:avLst/>
                  </a:prstGeom>
                </p:spPr>
                <p:txBody>
                  <a:bodyPr wrap="none" lIns="36000" tIns="36000" rIns="36000" bIns="36000" anchor="ctr" anchorCtr="0">
                    <a:noAutofit/>
                  </a:bodyPr>
                  <a:lstStyle/>
                  <a:p>
                    <a:pPr algn="ctr"/>
                    <a:r>
                      <a:rPr lang="ru-RU" sz="2400" dirty="0" err="1">
                        <a:ln w="900" cmpd="sng">
                          <a:solidFill>
                            <a:prstClr val="black">
                              <a:alpha val="55000"/>
                            </a:prstClr>
                          </a:solidFill>
                          <a:prstDash val="solid"/>
                        </a:ln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a:t>К</a:t>
                    </a:r>
                    <a:r>
                      <a:rPr lang="ru-RU" sz="2400" baseline="-18000" dirty="0" err="1">
                        <a:ln w="900" cmpd="sng">
                          <a:solidFill>
                            <a:prstClr val="black">
                              <a:alpha val="55000"/>
                            </a:prstClr>
                          </a:solidFill>
                          <a:prstDash val="solid"/>
                        </a:ln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a:t>λ</a:t>
                    </a:r>
                    <a:endParaRPr lang="ru-RU" dirty="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  <p:sp>
          <p:nvSpPr>
            <p:cNvPr id="98" name="Прямоугольник 97"/>
            <p:cNvSpPr/>
            <p:nvPr/>
          </p:nvSpPr>
          <p:spPr>
            <a:xfrm>
              <a:off x="6105636" y="4077072"/>
              <a:ext cx="248589" cy="315323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noAutofit/>
            </a:bodyPr>
            <a:lstStyle/>
            <a:p>
              <a:pPr algn="ctr"/>
              <a:r>
                <a:rPr lang="ru-RU" sz="2400" dirty="0" smtClean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Cambria Math"/>
                  <a:cs typeface="Times New Roman" pitchFamily="18" charset="0"/>
                </a:rPr>
                <a:t>λ</a:t>
              </a:r>
              <a:endParaRPr lang="ru-RU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12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Группа 2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25" name="Прямоугольник 2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>
              <a:gsLst>
                <a:gs pos="0">
                  <a:srgbClr val="FFCC99"/>
                </a:gs>
                <a:gs pos="70000">
                  <a:srgbClr val="21D6E0"/>
                </a:gs>
                <a:gs pos="91000">
                  <a:srgbClr val="0087E6"/>
                </a:gs>
              </a:gsLst>
              <a:lin ang="16200000" scaled="0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black"/>
                </a:solidFill>
              </a:endParaRPr>
            </a:p>
          </p:txBody>
        </p:sp>
        <p:pic>
          <p:nvPicPr>
            <p:cNvPr id="3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 sz="2000">
              <a:solidFill>
                <a:srgbClr val="002060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691680" y="23986"/>
            <a:ext cx="5616624" cy="630386"/>
          </a:xfrm>
          <a:prstGeom prst="roundRect">
            <a:avLst/>
          </a:prstGeom>
          <a:gradFill>
            <a:gsLst>
              <a:gs pos="0">
                <a:srgbClr val="FFCC99"/>
              </a:gs>
              <a:gs pos="70000">
                <a:srgbClr val="21D6E0"/>
              </a:gs>
              <a:gs pos="91000">
                <a:srgbClr val="0087E6"/>
              </a:gs>
            </a:gsLst>
            <a:lin ang="162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tIns="36000" rIns="36000" bIns="36000" rtlCol="0" anchor="ctr" anchorCtr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2.1.  ОСНОВНЫЕ СВЕТОТЕХНИЧЕСКИЕ ВЕЛИЧИНЫ. ЕДИНИЦЫ ИЗМЕРЕНИЯ. СВЕТОВОЙ ПОТОК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07504" y="2636912"/>
            <a:ext cx="8496944" cy="551499"/>
            <a:chOff x="107504" y="2229429"/>
            <a:chExt cx="8496944" cy="551499"/>
          </a:xfrm>
        </p:grpSpPr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123728" y="2236301"/>
              <a:ext cx="1677960" cy="544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sz="2000" b="1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66FFFF"/>
                  </a:solidFill>
                  <a:latin typeface="Arial Narrow" pitchFamily="34" charset="0"/>
                  <a:ea typeface="Cambria Math" pitchFamily="18" charset="0"/>
                  <a:cs typeface="Arial" pitchFamily="34" charset="0"/>
                </a:rPr>
                <a:t>При наклонном падении:</a:t>
              </a:r>
            </a:p>
          </p:txBody>
        </p:sp>
        <p:sp>
          <p:nvSpPr>
            <p:cNvPr id="39" name="Скругленный прямоугольник 38"/>
            <p:cNvSpPr/>
            <p:nvPr/>
          </p:nvSpPr>
          <p:spPr>
            <a:xfrm>
              <a:off x="107504" y="2229429"/>
              <a:ext cx="1952363" cy="551499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4200"/>
                </a:lnSpc>
              </a:pPr>
              <a:r>
                <a:rPr lang="ru-RU" sz="28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 </a:t>
              </a:r>
              <a:r>
                <a:rPr lang="el-GR" sz="2800" dirty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Ω </a:t>
              </a:r>
              <a:r>
                <a:rPr lang="ru-RU" sz="2800" dirty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=</a:t>
              </a:r>
              <a:r>
                <a:rPr lang="en-US" sz="2800" dirty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S/R</a:t>
              </a:r>
              <a:r>
                <a:rPr lang="en-US" sz="2800" baseline="44000" dirty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2</a:t>
              </a:r>
              <a:r>
                <a:rPr lang="en-US" sz="3200" dirty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.</a:t>
              </a:r>
              <a:endParaRPr lang="ru-RU" sz="32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endParaRPr>
            </a:p>
          </p:txBody>
        </p:sp>
        <p:sp>
          <p:nvSpPr>
            <p:cNvPr id="40" name="Скругленный прямоугольник 39"/>
            <p:cNvSpPr/>
            <p:nvPr/>
          </p:nvSpPr>
          <p:spPr>
            <a:xfrm>
              <a:off x="3860304" y="2240080"/>
              <a:ext cx="2439888" cy="536972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>
                <a:lnSpc>
                  <a:spcPts val="2800"/>
                </a:lnSpc>
              </a:pPr>
              <a:r>
                <a:rPr lang="ru-RU" sz="28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 </a:t>
              </a:r>
              <a:r>
                <a:rPr lang="el-GR" sz="2800" dirty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Ω </a:t>
              </a:r>
              <a:r>
                <a:rPr lang="ru-RU" sz="2800" dirty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=</a:t>
              </a:r>
              <a:r>
                <a:rPr lang="en-US" sz="2800" dirty="0" err="1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S∙</a:t>
              </a:r>
              <a:r>
                <a:rPr lang="en-US" sz="2800" dirty="0" err="1" smtClean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cos</a:t>
              </a:r>
              <a:r>
                <a:rPr lang="el-GR" sz="2800" dirty="0" smtClean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θ</a:t>
              </a:r>
              <a:r>
                <a:rPr lang="en-US" sz="2800" dirty="0" smtClean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/R</a:t>
              </a:r>
              <a:r>
                <a:rPr lang="en-US" sz="2800" baseline="44000" dirty="0" smtClean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2</a:t>
              </a:r>
              <a:r>
                <a:rPr lang="en-US" sz="2800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,</a:t>
              </a:r>
              <a:endParaRPr lang="ru-RU" sz="28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6497401" y="2245406"/>
              <a:ext cx="2107047" cy="535522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ru-RU" sz="1400" b="1" dirty="0">
                  <a:solidFill>
                    <a:prstClr val="black"/>
                  </a:solidFill>
                  <a:latin typeface="Arial Narrow" pitchFamily="34" charset="0"/>
                  <a:ea typeface="Times New Roman" pitchFamily="18" charset="0"/>
                  <a:cs typeface="Arial" pitchFamily="34" charset="0"/>
                </a:rPr>
                <a:t>где</a:t>
              </a:r>
              <a:r>
                <a:rPr lang="ru-RU" sz="20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 </a:t>
              </a:r>
              <a:r>
                <a:rPr lang="el-GR" sz="2400" dirty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θ</a:t>
              </a:r>
              <a:r>
                <a:rPr lang="en-US" sz="2000" b="1" i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</a:t>
              </a:r>
              <a:r>
                <a:rPr lang="ru-RU" sz="1400" b="1" dirty="0">
                  <a:solidFill>
                    <a:prstClr val="black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– </a:t>
              </a:r>
              <a:r>
                <a:rPr lang="ru-RU" sz="1400" b="1" dirty="0">
                  <a:solidFill>
                    <a:prstClr val="black"/>
                  </a:solidFill>
                  <a:latin typeface="Arial Narrow" pitchFamily="34" charset="0"/>
                  <a:ea typeface="Times New Roman" pitchFamily="18" charset="0"/>
                  <a:cs typeface="Arial" pitchFamily="34" charset="0"/>
                </a:rPr>
                <a:t>угол между нормалью к поверхности и выбранным </a:t>
              </a:r>
              <a:r>
                <a:rPr lang="ru-RU" sz="1400" b="1" dirty="0" smtClean="0">
                  <a:solidFill>
                    <a:prstClr val="black"/>
                  </a:solidFill>
                  <a:latin typeface="Arial Narrow" pitchFamily="34" charset="0"/>
                  <a:ea typeface="Times New Roman" pitchFamily="18" charset="0"/>
                  <a:cs typeface="Arial" pitchFamily="34" charset="0"/>
                </a:rPr>
                <a:t>направлением.</a:t>
              </a:r>
              <a:endParaRPr lang="ru-RU" sz="1400" b="1" dirty="0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</p:grpSp>
      <p:sp>
        <p:nvSpPr>
          <p:cNvPr id="41" name="Скругленный прямоугольник 40"/>
          <p:cNvSpPr/>
          <p:nvPr/>
        </p:nvSpPr>
        <p:spPr>
          <a:xfrm>
            <a:off x="107504" y="1504881"/>
            <a:ext cx="6552727" cy="1042511"/>
          </a:xfrm>
          <a:prstGeom prst="roundRect">
            <a:avLst>
              <a:gd name="adj" fmla="val 632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indent="468000" algn="just">
              <a:lnSpc>
                <a:spcPts val="2000"/>
              </a:lnSpc>
            </a:pPr>
            <a:r>
              <a:rPr lang="ru-RU" sz="20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Телесный угол</a:t>
            </a:r>
            <a:r>
              <a:rPr lang="el-GR" sz="20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l-GR" sz="2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Ω</a:t>
            </a:r>
            <a:r>
              <a:rPr lang="en-US" sz="2000" dirty="0" smtClean="0">
                <a:solidFill>
                  <a:prstClr val="black"/>
                </a:solidFill>
                <a:latin typeface="Arial Narrow" pitchFamily="34" charset="0"/>
                <a:ea typeface="Times New Roman"/>
                <a:cs typeface="Arial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это угол, образованный </a:t>
            </a:r>
            <a:r>
              <a:rPr lang="ru-RU" sz="2000" dirty="0" smtClean="0">
                <a:solidFill>
                  <a:srgbClr val="000000"/>
                </a:solidFill>
                <a:latin typeface="Arial Narrow" pitchFamily="34" charset="0"/>
              </a:rPr>
              <a:t>конической 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поверхностью и численно равный отношению площади S, вырезаемой этим </a:t>
            </a:r>
            <a:r>
              <a:rPr lang="ru-RU" sz="2000" dirty="0" smtClean="0">
                <a:solidFill>
                  <a:srgbClr val="000000"/>
                </a:solidFill>
                <a:latin typeface="Arial Narrow" pitchFamily="34" charset="0"/>
              </a:rPr>
              <a:t>конусом на 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поверхности сферы радиусом </a:t>
            </a:r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R</a:t>
            </a:r>
            <a:r>
              <a:rPr lang="ru-RU" sz="2000" dirty="0" smtClean="0">
                <a:solidFill>
                  <a:srgbClr val="000000"/>
                </a:solidFill>
                <a:latin typeface="Arial Narrow" pitchFamily="34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Arial Narrow" pitchFamily="34" charset="0"/>
              </a:rPr>
              <a:t>к квадрату радиуса этой </a:t>
            </a:r>
            <a:r>
              <a:rPr lang="ru-RU" sz="2000" dirty="0" smtClean="0">
                <a:solidFill>
                  <a:srgbClr val="000000"/>
                </a:solidFill>
                <a:latin typeface="Arial Narrow" pitchFamily="34" charset="0"/>
              </a:rPr>
              <a:t>сферы:</a:t>
            </a:r>
            <a:endParaRPr lang="ru-RU" sz="20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6804249" y="1556792"/>
            <a:ext cx="1840500" cy="1079758"/>
            <a:chOff x="6804249" y="990776"/>
            <a:chExt cx="1840500" cy="1079758"/>
          </a:xfrm>
        </p:grpSpPr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7236296" y="990776"/>
              <a:ext cx="990600" cy="990600"/>
            </a:xfrm>
            <a:prstGeom prst="ellipse">
              <a:avLst/>
            </a:prstGeom>
            <a:gradFill flip="none" rotWithShape="1">
              <a:gsLst>
                <a:gs pos="26320">
                  <a:srgbClr val="35A5AD"/>
                </a:gs>
                <a:gs pos="5000">
                  <a:srgbClr val="3366FF"/>
                </a:gs>
                <a:gs pos="57000">
                  <a:srgbClr val="3D07E9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grpSp>
          <p:nvGrpSpPr>
            <p:cNvPr id="20" name="Group 21"/>
            <p:cNvGrpSpPr>
              <a:grpSpLocks/>
            </p:cNvGrpSpPr>
            <p:nvPr/>
          </p:nvGrpSpPr>
          <p:grpSpPr bwMode="auto">
            <a:xfrm>
              <a:off x="7722724" y="1191428"/>
              <a:ext cx="504826" cy="581026"/>
              <a:chOff x="4611" y="3594"/>
              <a:chExt cx="318" cy="366"/>
            </a:xfrm>
          </p:grpSpPr>
          <p:sp>
            <p:nvSpPr>
              <p:cNvPr id="21" name="Oval 9"/>
              <p:cNvSpPr>
                <a:spLocks noChangeArrowheads="1"/>
              </p:cNvSpPr>
              <p:nvPr/>
            </p:nvSpPr>
            <p:spPr bwMode="auto">
              <a:xfrm>
                <a:off x="4741" y="3594"/>
                <a:ext cx="188" cy="366"/>
              </a:xfrm>
              <a:prstGeom prst="ellipse">
                <a:avLst/>
              </a:prstGeom>
              <a:gradFill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5400000" scaled="0"/>
              </a:gra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lIns="36000" tIns="36000" rIns="36000" bIns="36000" anchor="ctr"/>
              <a:lstStyle/>
              <a:p>
                <a:endParaRPr lang="ru-RU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rot="21540000" flipV="1">
                <a:off x="4627" y="3596"/>
                <a:ext cx="194" cy="171"/>
              </a:xfrm>
              <a:prstGeom prst="line">
                <a:avLst/>
              </a:prstGeom>
              <a:noFill/>
              <a:ln w="19050">
                <a:solidFill>
                  <a:srgbClr val="66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 rot="420000">
                <a:off x="4611" y="3794"/>
                <a:ext cx="219" cy="153"/>
              </a:xfrm>
              <a:prstGeom prst="line">
                <a:avLst/>
              </a:prstGeom>
              <a:noFill/>
              <a:ln w="15875">
                <a:solidFill>
                  <a:srgbClr val="66FFFF"/>
                </a:solidFill>
                <a:round/>
                <a:headEnd type="oval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ru-RU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" name="Скругленная прямоугольная выноска 5"/>
            <p:cNvSpPr/>
            <p:nvPr/>
          </p:nvSpPr>
          <p:spPr>
            <a:xfrm>
              <a:off x="8083892" y="1854510"/>
              <a:ext cx="560857" cy="216024"/>
            </a:xfrm>
            <a:prstGeom prst="wedgeRoundRectCallout">
              <a:avLst>
                <a:gd name="adj1" fmla="val -41449"/>
                <a:gd name="adj2" fmla="val -216911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>
                <a:lnSpc>
                  <a:spcPts val="2400"/>
                </a:lnSpc>
              </a:pPr>
              <a:r>
                <a:rPr lang="en-US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S</a:t>
              </a:r>
              <a:r>
                <a:rPr lang="en-US" sz="1600" b="1" dirty="0" smtClean="0">
                  <a:solidFill>
                    <a:prstClr val="black"/>
                  </a:solidFill>
                  <a:latin typeface="Arial Narrow" pitchFamily="34" charset="0"/>
                  <a:ea typeface="Cambria Math" pitchFamily="18" charset="0"/>
                  <a:cs typeface="Arial" pitchFamily="34" charset="0"/>
                </a:rPr>
                <a:t>=1</a:t>
              </a:r>
              <a:r>
                <a:rPr lang="ru-RU" sz="1600" b="1" dirty="0" smtClean="0">
                  <a:solidFill>
                    <a:prstClr val="black"/>
                  </a:solidFill>
                  <a:latin typeface="Arial Narrow" pitchFamily="34" charset="0"/>
                  <a:ea typeface="Cambria Math" pitchFamily="18" charset="0"/>
                  <a:cs typeface="Arial" pitchFamily="34" charset="0"/>
                </a:rPr>
                <a:t>м</a:t>
              </a:r>
              <a:r>
                <a:rPr lang="ru-RU" sz="1400" b="1" baseline="44000" dirty="0" smtClean="0">
                  <a:solidFill>
                    <a:prstClr val="black"/>
                  </a:solidFill>
                  <a:latin typeface="Arial Narrow" pitchFamily="34" charset="0"/>
                  <a:ea typeface="Cambria Math" pitchFamily="18" charset="0"/>
                  <a:cs typeface="Arial" pitchFamily="34" charset="0"/>
                </a:rPr>
                <a:t>2</a:t>
              </a:r>
              <a:endParaRPr lang="ru-RU" sz="1400" b="1" baseline="44000" dirty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30" name="Скругленная прямоугольная выноска 29"/>
            <p:cNvSpPr/>
            <p:nvPr/>
          </p:nvSpPr>
          <p:spPr>
            <a:xfrm>
              <a:off x="6804249" y="990776"/>
              <a:ext cx="504055" cy="216024"/>
            </a:xfrm>
            <a:prstGeom prst="wedgeRoundRectCallout">
              <a:avLst>
                <a:gd name="adj1" fmla="val 160927"/>
                <a:gd name="adj2" fmla="val 125045"/>
                <a:gd name="adj3" fmla="val 16667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36000" rIns="0" bIns="36000" rtlCol="0" anchor="ctr" anchorCtr="1"/>
            <a:lstStyle/>
            <a:p>
              <a:pPr>
                <a:lnSpc>
                  <a:spcPts val="2400"/>
                </a:lnSpc>
              </a:pPr>
              <a:r>
                <a:rPr lang="en-US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R</a:t>
              </a:r>
              <a:r>
                <a:rPr lang="en-US" sz="1600" b="1" dirty="0" smtClean="0">
                  <a:solidFill>
                    <a:prstClr val="black"/>
                  </a:solidFill>
                  <a:latin typeface="Arial Narrow" pitchFamily="34" charset="0"/>
                  <a:ea typeface="Cambria Math" pitchFamily="18" charset="0"/>
                  <a:cs typeface="Arial" pitchFamily="34" charset="0"/>
                </a:rPr>
                <a:t>=1</a:t>
              </a:r>
              <a:r>
                <a:rPr lang="ru-RU" sz="1600" b="1" dirty="0" smtClean="0">
                  <a:solidFill>
                    <a:prstClr val="black"/>
                  </a:solidFill>
                  <a:latin typeface="Arial Narrow" pitchFamily="34" charset="0"/>
                  <a:ea typeface="Cambria Math" pitchFamily="18" charset="0"/>
                  <a:cs typeface="Arial" pitchFamily="34" charset="0"/>
                </a:rPr>
                <a:t>м</a:t>
              </a:r>
              <a:endParaRPr lang="ru-RU" sz="1400" b="1" baseline="44000" dirty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endParaRPr>
            </a:p>
          </p:txBody>
        </p:sp>
      </p:grpSp>
      <p:sp>
        <p:nvSpPr>
          <p:cNvPr id="26" name="Прямоугольник 25"/>
          <p:cNvSpPr/>
          <p:nvPr/>
        </p:nvSpPr>
        <p:spPr>
          <a:xfrm>
            <a:off x="128068" y="692696"/>
            <a:ext cx="8548388" cy="585664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pPr indent="457200" algn="just">
              <a:lnSpc>
                <a:spcPts val="2000"/>
              </a:lnSpc>
            </a:pPr>
            <a:r>
              <a:rPr lang="ru-RU" dirty="0">
                <a:solidFill>
                  <a:srgbClr val="000000"/>
                </a:solidFill>
                <a:latin typeface="Arial Narrow" pitchFamily="34" charset="0"/>
              </a:rPr>
              <a:t>В связи с такими особенностями глаза количественные характеристики световых пучков оцениваются не по энергии, которую они переносят, а по зрительному ощущению.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96752"/>
            <a:ext cx="3993648" cy="329184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/>
          <a:p>
            <a:pPr lvl="0" indent="457200">
              <a:lnSpc>
                <a:spcPts val="2000"/>
              </a:lnSpc>
            </a:pPr>
            <a:r>
              <a:rPr lang="ru-RU" sz="2000" b="1" dirty="0">
                <a:solidFill>
                  <a:srgbClr val="000000"/>
                </a:solidFill>
                <a:latin typeface="Arial Narrow" pitchFamily="34" charset="0"/>
              </a:rPr>
              <a:t>Введем понятие телесного угла. 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259632" y="3272619"/>
            <a:ext cx="6204876" cy="3724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algn="ctr">
              <a:lnSpc>
                <a:spcPts val="3000"/>
              </a:lnSpc>
            </a:pP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 </a:t>
            </a: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Телесный угол измеряется в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стерадианах (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ср).</a:t>
            </a:r>
            <a:endParaRPr lang="ru-RU" sz="24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28068" y="3717032"/>
            <a:ext cx="8476380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57200" algn="just">
              <a:lnSpc>
                <a:spcPts val="2000"/>
              </a:lnSpc>
            </a:pP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</a:rPr>
              <a:t>Для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</a:rPr>
              <a:t>характеристики интенсивности света с учетом его способности вызывать зрительное ощущение вводится величина </a:t>
            </a:r>
            <a:r>
              <a:rPr lang="ru-RU" sz="2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</a:t>
            </a:r>
            <a:r>
              <a:rPr lang="ru-RU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Ф</a:t>
            </a:r>
            <a:r>
              <a:rPr lang="el-GR" sz="2400" baseline="-18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ν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</a:rPr>
              <a:t>, называемая </a:t>
            </a:r>
            <a:r>
              <a:rPr lang="ru-RU" sz="20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световым потом. </a:t>
            </a:r>
            <a:endParaRPr lang="ru-RU" sz="20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00B050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068" y="4293096"/>
            <a:ext cx="8476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400"/>
              </a:lnSpc>
            </a:pPr>
            <a:r>
              <a:rPr lang="ru-RU" sz="2000" dirty="0" smtClean="0">
                <a:latin typeface="Arial Narrow" pitchFamily="34" charset="0"/>
              </a:rPr>
              <a:t>Для определения величины светового потока необходимо проинтегрировать в диапазоне от 380 до 780 </a:t>
            </a:r>
            <a:r>
              <a:rPr lang="ru-RU" sz="2000" dirty="0" err="1" smtClean="0">
                <a:latin typeface="Arial Narrow" pitchFamily="34" charset="0"/>
              </a:rPr>
              <a:t>нм</a:t>
            </a:r>
            <a:r>
              <a:rPr lang="ru-RU" sz="2000" dirty="0" smtClean="0">
                <a:latin typeface="Arial Narrow" pitchFamily="34" charset="0"/>
              </a:rPr>
              <a:t> спектральную мощность излучения </a:t>
            </a:r>
            <a:r>
              <a:rPr lang="ru-RU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Ф</a:t>
            </a:r>
            <a:r>
              <a:rPr lang="en-US" sz="2400" baseline="-18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e</a:t>
            </a:r>
            <a:r>
              <a:rPr lang="el-GR" sz="2400" baseline="-18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λ</a:t>
            </a:r>
            <a:r>
              <a:rPr lang="en-US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[</a:t>
            </a:r>
            <a:r>
              <a:rPr lang="ru-RU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Вт</a:t>
            </a:r>
            <a:r>
              <a:rPr lang="en-US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/</a:t>
            </a:r>
            <a:r>
              <a:rPr lang="ru-RU" sz="2400" dirty="0" err="1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нм</a:t>
            </a:r>
            <a:r>
              <a:rPr lang="ru-RU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]</a:t>
            </a:r>
            <a:r>
              <a:rPr lang="ru-RU" sz="2000" dirty="0" smtClean="0">
                <a:latin typeface="Arial Narrow" pitchFamily="34" charset="0"/>
              </a:rPr>
              <a:t>, помноженную на кривую спектральной чувствительности глаза</a:t>
            </a:r>
            <a:r>
              <a:rPr lang="en-US" sz="32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l-GR" sz="2400" baseline="-18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λ</a:t>
            </a:r>
            <a:r>
              <a:rPr lang="ru-RU" sz="2000" dirty="0" smtClean="0">
                <a:latin typeface="Arial Narrow" pitchFamily="34" charset="0"/>
              </a:rPr>
              <a:t>. Результат следует умножить на фотометрический эквивалент излучения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sz="2400" baseline="-18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 </a:t>
            </a:r>
            <a:r>
              <a:rPr lang="en-US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683 </a:t>
            </a:r>
            <a:r>
              <a:rPr lang="ru-RU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лм</a:t>
            </a:r>
            <a:r>
              <a:rPr lang="en-US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Вт</a:t>
            </a:r>
            <a:r>
              <a:rPr lang="ru-RU" sz="2000" dirty="0" smtClean="0">
                <a:latin typeface="Arial Narrow" pitchFamily="34" charset="0"/>
              </a:rPr>
              <a:t> 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ru-RU" sz="2400" dirty="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Скругленный прямоугольник 26"/>
              <p:cNvSpPr/>
              <p:nvPr/>
            </p:nvSpPr>
            <p:spPr>
              <a:xfrm>
                <a:off x="1619672" y="5661248"/>
                <a:ext cx="5328592" cy="902657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ts val="4200"/>
                  </a:lnSpc>
                </a:pPr>
                <a:r>
                  <a:rPr lang="ru-RU" sz="3200" dirty="0" smtClean="0">
                    <a:ln w="900" cmpd="sng">
                      <a:solidFill>
                        <a:prstClr val="black">
                          <a:alpha val="55000"/>
                        </a:prst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Ф</a:t>
                </a:r>
                <a:r>
                  <a:rPr lang="el-GR" sz="3200" baseline="-18000" dirty="0">
                    <a:ln w="900" cmpd="sng">
                      <a:solidFill>
                        <a:prstClr val="black">
                          <a:alpha val="55000"/>
                        </a:prst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ν</a:t>
                </a:r>
                <a:r>
                  <a:rPr lang="ru-RU" sz="3200" baseline="-18000" dirty="0">
                    <a:ln w="900" cmpd="sng">
                      <a:solidFill>
                        <a:prstClr val="black">
                          <a:alpha val="55000"/>
                        </a:prst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 </a:t>
                </a:r>
                <a:r>
                  <a:rPr lang="ru-RU" sz="3200" dirty="0">
                    <a:ln w="900" cmpd="sng">
                      <a:solidFill>
                        <a:prstClr val="black">
                          <a:alpha val="55000"/>
                        </a:prst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=</a:t>
                </a:r>
                <a:r>
                  <a:rPr lang="en-US" sz="2800" dirty="0">
                    <a:ln w="900" cmpd="sng">
                      <a:solidFill>
                        <a:prstClr val="black">
                          <a:alpha val="55000"/>
                        </a:prst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n w="900" cmpd="sng">
                      <a:solidFill>
                        <a:prstClr val="black">
                          <a:alpha val="55000"/>
                        </a:prst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K</a:t>
                </a:r>
                <a:r>
                  <a:rPr lang="en-US" sz="3200" baseline="-18000" dirty="0">
                    <a:ln w="900" cmpd="sng">
                      <a:solidFill>
                        <a:prstClr val="black">
                          <a:alpha val="55000"/>
                        </a:prst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m</a:t>
                </a:r>
                <a:r>
                  <a:rPr lang="ru-RU" sz="3200" baseline="-18000" dirty="0">
                    <a:ln w="900" cmpd="sng">
                      <a:solidFill>
                        <a:prstClr val="black">
                          <a:alpha val="55000"/>
                        </a:prst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ru-RU" sz="3200" dirty="0">
                    <a:ln w="900" cmpd="sng">
                      <a:solidFill>
                        <a:prstClr val="black">
                          <a:alpha val="55000"/>
                        </a:prst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·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ru-RU" sz="3200" i="1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ru-RU" sz="3200" i="1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Times New Roman" pitchFamily="18" charset="0"/>
                          </a:rPr>
                          <m:t>3</m:t>
                        </m:r>
                        <m:r>
                          <a:rPr lang="ru-RU" sz="3200" i="1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Times New Roman" pitchFamily="18" charset="0"/>
                          </a:rPr>
                          <m:t>80нм</m:t>
                        </m:r>
                      </m:sub>
                      <m:sup>
                        <m:r>
                          <a:rPr lang="ru-RU" sz="3200" i="1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Times New Roman" pitchFamily="18" charset="0"/>
                          </a:rPr>
                          <m:t>780нм</m:t>
                        </m:r>
                      </m:sup>
                      <m:e>
                        <m:r>
                          <m:rPr>
                            <m:nor/>
                          </m:rPr>
                          <a:rPr lang="ru-RU" sz="32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  <m:r>
                          <m:rPr>
                            <m:nor/>
                          </m:rPr>
                          <a:rPr lang="en-US" sz="3200" baseline="-180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l-GR" sz="3200" baseline="-180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λ</m:t>
                        </m:r>
                        <m:r>
                          <a:rPr lang="ru-RU" sz="3200" i="1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32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Times New Roman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l-GR" sz="3200" baseline="-18000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Times New Roman" pitchFamily="18" charset="0"/>
                          </a:rPr>
                          <m:t>λ</m:t>
                        </m:r>
                        <m:r>
                          <a:rPr lang="el-GR" sz="3200" i="1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Times New Roman" pitchFamily="18" charset="0"/>
                          </a:rPr>
                          <m:t>·</m:t>
                        </m:r>
                        <m:r>
                          <m:rPr>
                            <m:sty m:val="p"/>
                          </m:rPr>
                          <a:rPr lang="en-US" sz="3200" i="1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Times New Roman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l-GR" sz="3200" i="1" dirty="0">
                            <a:ln w="900" cmpd="sng">
                              <a:solidFill>
                                <a:prstClr val="black">
                                  <a:alpha val="55000"/>
                                </a:prst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Times New Roman" pitchFamily="18" charset="0"/>
                          </a:rPr>
                          <m:t>λ</m:t>
                        </m:r>
                      </m:e>
                    </m:nary>
                  </m:oMath>
                </a14:m>
                <a:endParaRPr lang="ru-RU" sz="3200" dirty="0">
                  <a:ln w="900" cmpd="sng">
                    <a:solidFill>
                      <a:prstClr val="black">
                        <a:alpha val="55000"/>
                      </a:prst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7" name="Скругленный 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61248"/>
                <a:ext cx="5328592" cy="902657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05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xmlns:p14="http://schemas.microsoft.com/office/powerpoint/2010/main"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13410</TotalTime>
  <Words>6847</Words>
  <Application>Microsoft Office PowerPoint</Application>
  <PresentationFormat>Экран (4:3)</PresentationFormat>
  <Paragraphs>654</Paragraphs>
  <Slides>48</Slides>
  <Notes>48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>ОСВЕЩЕНИЕ</dc:subject>
  <dc:creator>А.А. СЛОБОДЯНЮК</dc:creator>
  <cp:lastModifiedBy>User</cp:lastModifiedBy>
  <cp:revision>1473</cp:revision>
  <cp:lastPrinted>2010-06-09T09:09:51Z</cp:lastPrinted>
  <dcterms:modified xsi:type="dcterms:W3CDTF">2016-04-13T13:19:36Z</dcterms:modified>
</cp:coreProperties>
</file>