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handoutMasterIdLst>
    <p:handoutMasterId r:id="rId46"/>
  </p:handoutMasterIdLst>
  <p:sldIdLst>
    <p:sldId id="317" r:id="rId2"/>
    <p:sldId id="406" r:id="rId3"/>
    <p:sldId id="319" r:id="rId4"/>
    <p:sldId id="401" r:id="rId5"/>
    <p:sldId id="368" r:id="rId6"/>
    <p:sldId id="320" r:id="rId7"/>
    <p:sldId id="383" r:id="rId8"/>
    <p:sldId id="322" r:id="rId9"/>
    <p:sldId id="324" r:id="rId10"/>
    <p:sldId id="325" r:id="rId11"/>
    <p:sldId id="379" r:id="rId12"/>
    <p:sldId id="332" r:id="rId13"/>
    <p:sldId id="375" r:id="rId14"/>
    <p:sldId id="404" r:id="rId15"/>
    <p:sldId id="335" r:id="rId16"/>
    <p:sldId id="380" r:id="rId17"/>
    <p:sldId id="337" r:id="rId18"/>
    <p:sldId id="405" r:id="rId19"/>
    <p:sldId id="340" r:id="rId20"/>
    <p:sldId id="386" r:id="rId21"/>
    <p:sldId id="384" r:id="rId22"/>
    <p:sldId id="388" r:id="rId23"/>
    <p:sldId id="399" r:id="rId24"/>
    <p:sldId id="411" r:id="rId25"/>
    <p:sldId id="387" r:id="rId26"/>
    <p:sldId id="349" r:id="rId27"/>
    <p:sldId id="376" r:id="rId28"/>
    <p:sldId id="397" r:id="rId29"/>
    <p:sldId id="358" r:id="rId30"/>
    <p:sldId id="393" r:id="rId31"/>
    <p:sldId id="389" r:id="rId32"/>
    <p:sldId id="392" r:id="rId33"/>
    <p:sldId id="394" r:id="rId34"/>
    <p:sldId id="391" r:id="rId35"/>
    <p:sldId id="407" r:id="rId36"/>
    <p:sldId id="408" r:id="rId37"/>
    <p:sldId id="363" r:id="rId38"/>
    <p:sldId id="410" r:id="rId39"/>
    <p:sldId id="409" r:id="rId40"/>
    <p:sldId id="364" r:id="rId41"/>
    <p:sldId id="402" r:id="rId42"/>
    <p:sldId id="403" r:id="rId43"/>
    <p:sldId id="412" r:id="rId44"/>
  </p:sldIdLst>
  <p:sldSz cx="9144000" cy="6858000" type="screen4x3"/>
  <p:notesSz cx="6794500" cy="9931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600FF"/>
    <a:srgbClr val="9900CC"/>
    <a:srgbClr val="996633"/>
    <a:srgbClr val="FFFF00"/>
    <a:srgbClr val="008000"/>
    <a:srgbClr val="808000"/>
    <a:srgbClr val="663300"/>
    <a:srgbClr val="66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6234" autoAdjust="0"/>
  </p:normalViewPr>
  <p:slideViewPr>
    <p:cSldViewPr snapToGrid="0">
      <p:cViewPr varScale="1">
        <p:scale>
          <a:sx n="63" d="100"/>
          <a:sy n="63" d="100"/>
        </p:scale>
        <p:origin x="1492" y="36"/>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5" d="100"/>
          <a:sy n="75" d="100"/>
        </p:scale>
        <p:origin x="-3336"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A3C15-299E-409C-8398-A371C4F4CB56}" type="doc">
      <dgm:prSet loTypeId="urn:microsoft.com/office/officeart/2005/8/layout/vList6" loCatId="process" qsTypeId="urn:microsoft.com/office/officeart/2005/8/quickstyle/3d2" qsCatId="3D" csTypeId="urn:microsoft.com/office/officeart/2005/8/colors/colorful1#3" csCatId="colorful" phldr="1"/>
      <dgm:spPr/>
      <dgm:t>
        <a:bodyPr/>
        <a:lstStyle/>
        <a:p>
          <a:endParaRPr lang="ru-RU"/>
        </a:p>
      </dgm:t>
    </dgm:pt>
    <dgm:pt modelId="{B0AB7639-46FD-497F-ACF6-384018B3ECA0}">
      <dgm:prSet phldrT="[Текст]" custT="1">
        <dgm:style>
          <a:lnRef idx="1">
            <a:schemeClr val="accent2"/>
          </a:lnRef>
          <a:fillRef idx="2">
            <a:schemeClr val="accent2"/>
          </a:fillRef>
          <a:effectRef idx="1">
            <a:schemeClr val="accent2"/>
          </a:effectRef>
          <a:fontRef idx="minor">
            <a:schemeClr val="dk1"/>
          </a:fontRef>
        </dgm:style>
      </dgm:prSet>
      <dgm:spPr>
        <a:ln w="28575"/>
      </dgm:spPr>
      <dgm:t>
        <a:bodyPr/>
        <a:lstStyle/>
        <a:p>
          <a:r>
            <a:rPr lang="ru-RU" sz="2400" b="1" dirty="0">
              <a:latin typeface="Arial Narrow" pitchFamily="34" charset="0"/>
            </a:rPr>
            <a:t>ОПАСНЫЙ ФАКТОР</a:t>
          </a:r>
        </a:p>
      </dgm:t>
    </dgm:pt>
    <dgm:pt modelId="{F0B3F17C-0FCB-48AC-8C0E-D8CFD2602C8B}" type="parTrans" cxnId="{99C490F5-B1BB-4B43-9032-25F0A557CDC6}">
      <dgm:prSet/>
      <dgm:spPr/>
      <dgm:t>
        <a:bodyPr/>
        <a:lstStyle/>
        <a:p>
          <a:endParaRPr lang="ru-RU"/>
        </a:p>
      </dgm:t>
    </dgm:pt>
    <dgm:pt modelId="{428F535E-E94E-4A61-801E-F7F9E208C9F8}" type="sibTrans" cxnId="{99C490F5-B1BB-4B43-9032-25F0A557CDC6}">
      <dgm:prSet/>
      <dgm:spPr/>
      <dgm:t>
        <a:bodyPr/>
        <a:lstStyle/>
        <a:p>
          <a:endParaRPr lang="ru-RU"/>
        </a:p>
      </dgm:t>
    </dgm:pt>
    <dgm:pt modelId="{DC419940-A1EC-469F-B75E-C8A7E6E8568B}">
      <dgm:prSet phldrT="[Текст]" custT="1">
        <dgm:style>
          <a:lnRef idx="1">
            <a:schemeClr val="accent2"/>
          </a:lnRef>
          <a:fillRef idx="2">
            <a:schemeClr val="accent2"/>
          </a:fillRef>
          <a:effectRef idx="1">
            <a:schemeClr val="accent2"/>
          </a:effectRef>
          <a:fontRef idx="minor">
            <a:schemeClr val="dk1"/>
          </a:fontRef>
        </dgm:style>
      </dgm:prSet>
      <dgm:spPr>
        <a:ln/>
      </dgm:spPr>
      <dgm:t>
        <a:bodyPr lIns="36000" anchor="ctr" anchorCtr="1"/>
        <a:lstStyle/>
        <a:p>
          <a:pPr marL="0" indent="0" algn="l">
            <a:lnSpc>
              <a:spcPts val="1800"/>
            </a:lnSpc>
            <a:spcAft>
              <a:spcPts val="0"/>
            </a:spcAft>
          </a:pPr>
          <a:r>
            <a:rPr lang="ru-RU" sz="1800" dirty="0">
              <a:solidFill>
                <a:schemeClr val="tx1"/>
              </a:solidFill>
              <a:latin typeface="Arial Narrow" pitchFamily="34" charset="0"/>
              <a:cs typeface="Arial" pitchFamily="34" charset="0"/>
            </a:rPr>
            <a:t>может привести к травме или   резкому ухудшению здоровья.</a:t>
          </a:r>
          <a:endParaRPr lang="ru-RU" sz="1800" dirty="0">
            <a:solidFill>
              <a:schemeClr val="tx1"/>
            </a:solidFill>
          </a:endParaRPr>
        </a:p>
      </dgm:t>
    </dgm:pt>
    <dgm:pt modelId="{DB459AA0-4AE9-455F-BA08-F3E0BD7FF2AA}" type="parTrans" cxnId="{6F675405-B16F-4C9D-B0BC-B6A5EEA60FB5}">
      <dgm:prSet/>
      <dgm:spPr/>
      <dgm:t>
        <a:bodyPr/>
        <a:lstStyle/>
        <a:p>
          <a:endParaRPr lang="ru-RU"/>
        </a:p>
      </dgm:t>
    </dgm:pt>
    <dgm:pt modelId="{EF357CB1-B6EF-49B9-9D93-DB7FCCBC5E61}" type="sibTrans" cxnId="{6F675405-B16F-4C9D-B0BC-B6A5EEA60FB5}">
      <dgm:prSet/>
      <dgm:spPr/>
      <dgm:t>
        <a:bodyPr/>
        <a:lstStyle/>
        <a:p>
          <a:endParaRPr lang="ru-RU"/>
        </a:p>
      </dgm:t>
    </dgm:pt>
    <dgm:pt modelId="{DB43CB92-74F0-467F-84A1-EB00A66BC936}">
      <dgm:prSet phldrT="[Текст]" custT="1">
        <dgm:style>
          <a:lnRef idx="1">
            <a:schemeClr val="accent2"/>
          </a:lnRef>
          <a:fillRef idx="2">
            <a:schemeClr val="accent2"/>
          </a:fillRef>
          <a:effectRef idx="1">
            <a:schemeClr val="accent2"/>
          </a:effectRef>
          <a:fontRef idx="minor">
            <a:schemeClr val="dk1"/>
          </a:fontRef>
        </dgm:style>
      </dgm:prSet>
      <dgm:spPr>
        <a:ln/>
      </dgm:spPr>
      <dgm:t>
        <a:bodyPr lIns="36000" anchor="ctr" anchorCtr="1"/>
        <a:lstStyle/>
        <a:p>
          <a:pPr marL="0" indent="0" algn="l">
            <a:lnSpc>
              <a:spcPts val="1800"/>
            </a:lnSpc>
            <a:spcAft>
              <a:spcPts val="0"/>
            </a:spcAft>
          </a:pPr>
          <a:r>
            <a:rPr lang="ru-RU" sz="1800" dirty="0">
              <a:solidFill>
                <a:schemeClr val="tx1"/>
              </a:solidFill>
              <a:latin typeface="Arial Narrow" pitchFamily="34" charset="0"/>
              <a:cs typeface="Arial" pitchFamily="34" charset="0"/>
            </a:rPr>
            <a:t>(механическое и электрооборудование, яды и др.).</a:t>
          </a:r>
          <a:endParaRPr lang="ru-RU" sz="1800" dirty="0">
            <a:solidFill>
              <a:schemeClr val="tx1"/>
            </a:solidFill>
          </a:endParaRPr>
        </a:p>
      </dgm:t>
    </dgm:pt>
    <dgm:pt modelId="{24BE39B8-2C1A-454D-A7EC-EF71766F5328}" type="parTrans" cxnId="{F0583005-6361-4299-8FAB-C2669F3FDF47}">
      <dgm:prSet/>
      <dgm:spPr/>
      <dgm:t>
        <a:bodyPr/>
        <a:lstStyle/>
        <a:p>
          <a:endParaRPr lang="ru-RU"/>
        </a:p>
      </dgm:t>
    </dgm:pt>
    <dgm:pt modelId="{1D2F37D2-DAA0-4E42-AA21-F1A58E997270}" type="sibTrans" cxnId="{F0583005-6361-4299-8FAB-C2669F3FDF47}">
      <dgm:prSet/>
      <dgm:spPr/>
      <dgm:t>
        <a:bodyPr/>
        <a:lstStyle/>
        <a:p>
          <a:endParaRPr lang="ru-RU"/>
        </a:p>
      </dgm:t>
    </dgm:pt>
    <dgm:pt modelId="{7505E684-9C46-4F49-9AC9-3F6D6C9246F3}">
      <dgm:prSet phldrT="[Текст]" custT="1">
        <dgm:style>
          <a:lnRef idx="1">
            <a:schemeClr val="dk1"/>
          </a:lnRef>
          <a:fillRef idx="2">
            <a:schemeClr val="dk1"/>
          </a:fillRef>
          <a:effectRef idx="1">
            <a:schemeClr val="dk1"/>
          </a:effectRef>
          <a:fontRef idx="minor">
            <a:schemeClr val="dk1"/>
          </a:fontRef>
        </dgm:style>
      </dgm:prSet>
      <dgm:spPr>
        <a:ln w="28575"/>
      </dgm:spPr>
      <dgm:t>
        <a:bodyPr/>
        <a:lstStyle/>
        <a:p>
          <a:r>
            <a:rPr lang="ru-RU" sz="2400" b="1" dirty="0">
              <a:latin typeface="Arial Narrow" pitchFamily="34" charset="0"/>
            </a:rPr>
            <a:t>ВРЕДНЫЙ ФАКТОР</a:t>
          </a:r>
        </a:p>
      </dgm:t>
    </dgm:pt>
    <dgm:pt modelId="{5C346CDE-A979-428E-82C7-0748C9384FFB}" type="parTrans" cxnId="{4B3AC4EC-F6AD-44CA-BBEB-1AB5003A8D33}">
      <dgm:prSet/>
      <dgm:spPr/>
      <dgm:t>
        <a:bodyPr/>
        <a:lstStyle/>
        <a:p>
          <a:endParaRPr lang="ru-RU"/>
        </a:p>
      </dgm:t>
    </dgm:pt>
    <dgm:pt modelId="{DFB8C8EE-38F9-47E4-9FAF-7C3AE3164A79}" type="sibTrans" cxnId="{4B3AC4EC-F6AD-44CA-BBEB-1AB5003A8D33}">
      <dgm:prSet/>
      <dgm:spPr/>
      <dgm:t>
        <a:bodyPr/>
        <a:lstStyle/>
        <a:p>
          <a:endParaRPr lang="ru-RU"/>
        </a:p>
      </dgm:t>
    </dgm:pt>
    <dgm:pt modelId="{558A8352-90D8-4DA3-8314-C63A50F26DE6}">
      <dgm:prSet phldrT="[Текст]" custT="1">
        <dgm:style>
          <a:lnRef idx="1">
            <a:schemeClr val="dk1"/>
          </a:lnRef>
          <a:fillRef idx="2">
            <a:schemeClr val="dk1"/>
          </a:fillRef>
          <a:effectRef idx="1">
            <a:schemeClr val="dk1"/>
          </a:effectRef>
          <a:fontRef idx="minor">
            <a:schemeClr val="dk1"/>
          </a:fontRef>
        </dgm:style>
      </dgm:prSet>
      <dgm:spPr>
        <a:ln/>
      </dgm:spPr>
      <dgm:t>
        <a:bodyPr lIns="36000" anchor="ctr" anchorCtr="1"/>
        <a:lstStyle/>
        <a:p>
          <a:pPr marL="0" indent="0">
            <a:lnSpc>
              <a:spcPts val="1600"/>
            </a:lnSpc>
            <a:spcAft>
              <a:spcPts val="0"/>
            </a:spcAft>
          </a:pPr>
          <a:r>
            <a:rPr lang="ru-RU" sz="1800" dirty="0">
              <a:solidFill>
                <a:schemeClr val="tx1"/>
              </a:solidFill>
              <a:latin typeface="Arial Narrow" pitchFamily="34" charset="0"/>
            </a:rPr>
            <a:t>может привести к ухудшению самочувствия, повышенной </a:t>
          </a:r>
          <a:r>
            <a:rPr lang="ru-RU" sz="1800" dirty="0" err="1">
              <a:solidFill>
                <a:schemeClr val="tx1"/>
              </a:solidFill>
              <a:latin typeface="Arial Narrow" pitchFamily="34" charset="0"/>
            </a:rPr>
            <a:t>утомля-емости</a:t>
          </a:r>
          <a:r>
            <a:rPr lang="ru-RU" sz="1800" dirty="0">
              <a:solidFill>
                <a:schemeClr val="tx1"/>
              </a:solidFill>
              <a:latin typeface="Arial Narrow" pitchFamily="34" charset="0"/>
            </a:rPr>
            <a:t>, развитию заболевания.</a:t>
          </a:r>
        </a:p>
      </dgm:t>
    </dgm:pt>
    <dgm:pt modelId="{47ECD764-6003-41A7-93D0-1A8341D9926F}" type="parTrans" cxnId="{83441687-3E48-40A7-A1EF-E14D66656292}">
      <dgm:prSet/>
      <dgm:spPr/>
      <dgm:t>
        <a:bodyPr/>
        <a:lstStyle/>
        <a:p>
          <a:endParaRPr lang="ru-RU"/>
        </a:p>
      </dgm:t>
    </dgm:pt>
    <dgm:pt modelId="{AA4D8D08-ED18-4F04-BFD0-0BAEE0BE1EF3}" type="sibTrans" cxnId="{83441687-3E48-40A7-A1EF-E14D66656292}">
      <dgm:prSet/>
      <dgm:spPr/>
      <dgm:t>
        <a:bodyPr/>
        <a:lstStyle/>
        <a:p>
          <a:endParaRPr lang="ru-RU"/>
        </a:p>
      </dgm:t>
    </dgm:pt>
    <dgm:pt modelId="{B5F79D5A-7D1B-4DBD-8ED4-897D243FC431}">
      <dgm:prSet phldrT="[Текст]" custT="1">
        <dgm:style>
          <a:lnRef idx="1">
            <a:schemeClr val="dk1"/>
          </a:lnRef>
          <a:fillRef idx="2">
            <a:schemeClr val="dk1"/>
          </a:fillRef>
          <a:effectRef idx="1">
            <a:schemeClr val="dk1"/>
          </a:effectRef>
          <a:fontRef idx="minor">
            <a:schemeClr val="dk1"/>
          </a:fontRef>
        </dgm:style>
      </dgm:prSet>
      <dgm:spPr>
        <a:ln/>
      </dgm:spPr>
      <dgm:t>
        <a:bodyPr lIns="36000" anchor="ctr" anchorCtr="1"/>
        <a:lstStyle/>
        <a:p>
          <a:pPr marL="0" indent="0">
            <a:lnSpc>
              <a:spcPts val="1600"/>
            </a:lnSpc>
            <a:spcAft>
              <a:spcPts val="0"/>
            </a:spcAft>
          </a:pPr>
          <a:r>
            <a:rPr lang="ru-RU" sz="1800" dirty="0">
              <a:solidFill>
                <a:schemeClr val="tx1"/>
              </a:solidFill>
              <a:latin typeface="Arial Narrow" pitchFamily="34" charset="0"/>
            </a:rPr>
            <a:t>(шум, вибрация, электромагнитные излучения и др.).</a:t>
          </a:r>
        </a:p>
      </dgm:t>
    </dgm:pt>
    <dgm:pt modelId="{89D88EFF-B4FD-4328-8E42-D5134368FC0A}" type="parTrans" cxnId="{9ECB5C75-6F85-4459-AA7F-07C8B384DDFE}">
      <dgm:prSet/>
      <dgm:spPr/>
      <dgm:t>
        <a:bodyPr/>
        <a:lstStyle/>
        <a:p>
          <a:endParaRPr lang="ru-RU"/>
        </a:p>
      </dgm:t>
    </dgm:pt>
    <dgm:pt modelId="{813557AE-D8F3-49A2-92A7-BB47A15A236D}" type="sibTrans" cxnId="{9ECB5C75-6F85-4459-AA7F-07C8B384DDFE}">
      <dgm:prSet/>
      <dgm:spPr/>
      <dgm:t>
        <a:bodyPr/>
        <a:lstStyle/>
        <a:p>
          <a:endParaRPr lang="ru-RU"/>
        </a:p>
      </dgm:t>
    </dgm:pt>
    <dgm:pt modelId="{4640D80F-A3F8-4BB7-ABDC-60041C6CE27A}" type="pres">
      <dgm:prSet presAssocID="{6E3A3C15-299E-409C-8398-A371C4F4CB56}" presName="Name0" presStyleCnt="0">
        <dgm:presLayoutVars>
          <dgm:dir/>
          <dgm:animLvl val="lvl"/>
          <dgm:resizeHandles/>
        </dgm:presLayoutVars>
      </dgm:prSet>
      <dgm:spPr/>
    </dgm:pt>
    <dgm:pt modelId="{C015BD64-D39B-464F-9EA5-A0FF8FBDD693}" type="pres">
      <dgm:prSet presAssocID="{B0AB7639-46FD-497F-ACF6-384018B3ECA0}" presName="linNode" presStyleCnt="0"/>
      <dgm:spPr/>
    </dgm:pt>
    <dgm:pt modelId="{FD3A2C3A-43AE-4A53-9178-8A38BBD11BE3}" type="pres">
      <dgm:prSet presAssocID="{B0AB7639-46FD-497F-ACF6-384018B3ECA0}" presName="parentShp" presStyleLbl="node1" presStyleIdx="0" presStyleCnt="2" custScaleX="72505" custScaleY="29929" custLinFactNeighborX="-1231" custLinFactNeighborY="-74">
        <dgm:presLayoutVars>
          <dgm:bulletEnabled val="1"/>
        </dgm:presLayoutVars>
      </dgm:prSet>
      <dgm:spPr/>
    </dgm:pt>
    <dgm:pt modelId="{2DCE2C91-4BA0-4E58-A4B3-4B67035B5EFA}" type="pres">
      <dgm:prSet presAssocID="{B0AB7639-46FD-497F-ACF6-384018B3ECA0}" presName="childShp" presStyleLbl="bgAccFollowNode1" presStyleIdx="0" presStyleCnt="2" custScaleX="115266" custScaleY="39764" custLinFactNeighborX="-797">
        <dgm:presLayoutVars>
          <dgm:bulletEnabled val="1"/>
        </dgm:presLayoutVars>
      </dgm:prSet>
      <dgm:spPr/>
    </dgm:pt>
    <dgm:pt modelId="{176C2905-951E-4E6E-B1E1-79DF1A961859}" type="pres">
      <dgm:prSet presAssocID="{428F535E-E94E-4A61-801E-F7F9E208C9F8}" presName="spacing" presStyleCnt="0"/>
      <dgm:spPr/>
    </dgm:pt>
    <dgm:pt modelId="{E3AD71A7-AB4F-46E7-B264-54BC1AE1A30B}" type="pres">
      <dgm:prSet presAssocID="{7505E684-9C46-4F49-9AC9-3F6D6C9246F3}" presName="linNode" presStyleCnt="0"/>
      <dgm:spPr/>
    </dgm:pt>
    <dgm:pt modelId="{9ACFD7BF-E134-48D9-9819-F656632062DF}" type="pres">
      <dgm:prSet presAssocID="{7505E684-9C46-4F49-9AC9-3F6D6C9246F3}" presName="parentShp" presStyleLbl="node1" presStyleIdx="1" presStyleCnt="2" custScaleX="73546" custScaleY="30166" custLinFactNeighborX="-1043" custLinFactNeighborY="-6904">
        <dgm:presLayoutVars>
          <dgm:bulletEnabled val="1"/>
        </dgm:presLayoutVars>
      </dgm:prSet>
      <dgm:spPr/>
    </dgm:pt>
    <dgm:pt modelId="{3579628F-CFAA-4E26-A75E-05DB3239B4F6}" type="pres">
      <dgm:prSet presAssocID="{7505E684-9C46-4F49-9AC9-3F6D6C9246F3}" presName="childShp" presStyleLbl="bgAccFollowNode1" presStyleIdx="1" presStyleCnt="2" custScaleX="113745" custScaleY="43130" custLinFactNeighborX="-1143" custLinFactNeighborY="-6831">
        <dgm:presLayoutVars>
          <dgm:bulletEnabled val="1"/>
        </dgm:presLayoutVars>
      </dgm:prSet>
      <dgm:spPr/>
    </dgm:pt>
  </dgm:ptLst>
  <dgm:cxnLst>
    <dgm:cxn modelId="{49E54EAA-CDDB-45E9-8BE1-B6D115EFBB8F}" type="presOf" srcId="{DB43CB92-74F0-467F-84A1-EB00A66BC936}" destId="{2DCE2C91-4BA0-4E58-A4B3-4B67035B5EFA}" srcOrd="0" destOrd="1" presId="urn:microsoft.com/office/officeart/2005/8/layout/vList6"/>
    <dgm:cxn modelId="{83441687-3E48-40A7-A1EF-E14D66656292}" srcId="{7505E684-9C46-4F49-9AC9-3F6D6C9246F3}" destId="{558A8352-90D8-4DA3-8314-C63A50F26DE6}" srcOrd="0" destOrd="0" parTransId="{47ECD764-6003-41A7-93D0-1A8341D9926F}" sibTransId="{AA4D8D08-ED18-4F04-BFD0-0BAEE0BE1EF3}"/>
    <dgm:cxn modelId="{6F675405-B16F-4C9D-B0BC-B6A5EEA60FB5}" srcId="{B0AB7639-46FD-497F-ACF6-384018B3ECA0}" destId="{DC419940-A1EC-469F-B75E-C8A7E6E8568B}" srcOrd="0" destOrd="0" parTransId="{DB459AA0-4AE9-455F-BA08-F3E0BD7FF2AA}" sibTransId="{EF357CB1-B6EF-49B9-9D93-DB7FCCBC5E61}"/>
    <dgm:cxn modelId="{76A6C8D8-4A34-476D-9367-9472D2F4E2A4}" type="presOf" srcId="{6E3A3C15-299E-409C-8398-A371C4F4CB56}" destId="{4640D80F-A3F8-4BB7-ABDC-60041C6CE27A}" srcOrd="0" destOrd="0" presId="urn:microsoft.com/office/officeart/2005/8/layout/vList6"/>
    <dgm:cxn modelId="{F0583005-6361-4299-8FAB-C2669F3FDF47}" srcId="{B0AB7639-46FD-497F-ACF6-384018B3ECA0}" destId="{DB43CB92-74F0-467F-84A1-EB00A66BC936}" srcOrd="1" destOrd="0" parTransId="{24BE39B8-2C1A-454D-A7EC-EF71766F5328}" sibTransId="{1D2F37D2-DAA0-4E42-AA21-F1A58E997270}"/>
    <dgm:cxn modelId="{B2AB2E23-BB99-4B75-A5B4-B598C8009F7A}" type="presOf" srcId="{B5F79D5A-7D1B-4DBD-8ED4-897D243FC431}" destId="{3579628F-CFAA-4E26-A75E-05DB3239B4F6}" srcOrd="0" destOrd="1" presId="urn:microsoft.com/office/officeart/2005/8/layout/vList6"/>
    <dgm:cxn modelId="{20E014EF-F0B9-479C-B020-2E880DF79D3F}" type="presOf" srcId="{558A8352-90D8-4DA3-8314-C63A50F26DE6}" destId="{3579628F-CFAA-4E26-A75E-05DB3239B4F6}" srcOrd="0" destOrd="0" presId="urn:microsoft.com/office/officeart/2005/8/layout/vList6"/>
    <dgm:cxn modelId="{1B41C9A9-2457-4E25-AD2C-C8A8E3E83386}" type="presOf" srcId="{DC419940-A1EC-469F-B75E-C8A7E6E8568B}" destId="{2DCE2C91-4BA0-4E58-A4B3-4B67035B5EFA}" srcOrd="0" destOrd="0" presId="urn:microsoft.com/office/officeart/2005/8/layout/vList6"/>
    <dgm:cxn modelId="{0483D402-F174-4EE5-A0FC-BD35A6363665}" type="presOf" srcId="{B0AB7639-46FD-497F-ACF6-384018B3ECA0}" destId="{FD3A2C3A-43AE-4A53-9178-8A38BBD11BE3}" srcOrd="0" destOrd="0" presId="urn:microsoft.com/office/officeart/2005/8/layout/vList6"/>
    <dgm:cxn modelId="{7D8846EF-4AE4-4C06-A2C8-E7A370F6E797}" type="presOf" srcId="{7505E684-9C46-4F49-9AC9-3F6D6C9246F3}" destId="{9ACFD7BF-E134-48D9-9819-F656632062DF}" srcOrd="0" destOrd="0" presId="urn:microsoft.com/office/officeart/2005/8/layout/vList6"/>
    <dgm:cxn modelId="{99C490F5-B1BB-4B43-9032-25F0A557CDC6}" srcId="{6E3A3C15-299E-409C-8398-A371C4F4CB56}" destId="{B0AB7639-46FD-497F-ACF6-384018B3ECA0}" srcOrd="0" destOrd="0" parTransId="{F0B3F17C-0FCB-48AC-8C0E-D8CFD2602C8B}" sibTransId="{428F535E-E94E-4A61-801E-F7F9E208C9F8}"/>
    <dgm:cxn modelId="{4B3AC4EC-F6AD-44CA-BBEB-1AB5003A8D33}" srcId="{6E3A3C15-299E-409C-8398-A371C4F4CB56}" destId="{7505E684-9C46-4F49-9AC9-3F6D6C9246F3}" srcOrd="1" destOrd="0" parTransId="{5C346CDE-A979-428E-82C7-0748C9384FFB}" sibTransId="{DFB8C8EE-38F9-47E4-9FAF-7C3AE3164A79}"/>
    <dgm:cxn modelId="{9ECB5C75-6F85-4459-AA7F-07C8B384DDFE}" srcId="{7505E684-9C46-4F49-9AC9-3F6D6C9246F3}" destId="{B5F79D5A-7D1B-4DBD-8ED4-897D243FC431}" srcOrd="1" destOrd="0" parTransId="{89D88EFF-B4FD-4328-8E42-D5134368FC0A}" sibTransId="{813557AE-D8F3-49A2-92A7-BB47A15A236D}"/>
    <dgm:cxn modelId="{DC303776-79A3-4A6F-8918-40CCD6A7321B}" type="presParOf" srcId="{4640D80F-A3F8-4BB7-ABDC-60041C6CE27A}" destId="{C015BD64-D39B-464F-9EA5-A0FF8FBDD693}" srcOrd="0" destOrd="0" presId="urn:microsoft.com/office/officeart/2005/8/layout/vList6"/>
    <dgm:cxn modelId="{3F28B684-8728-4786-8F0A-C8DAE4F06FC9}" type="presParOf" srcId="{C015BD64-D39B-464F-9EA5-A0FF8FBDD693}" destId="{FD3A2C3A-43AE-4A53-9178-8A38BBD11BE3}" srcOrd="0" destOrd="0" presId="urn:microsoft.com/office/officeart/2005/8/layout/vList6"/>
    <dgm:cxn modelId="{EA76FC99-1419-46B7-A1BE-283596B00174}" type="presParOf" srcId="{C015BD64-D39B-464F-9EA5-A0FF8FBDD693}" destId="{2DCE2C91-4BA0-4E58-A4B3-4B67035B5EFA}" srcOrd="1" destOrd="0" presId="urn:microsoft.com/office/officeart/2005/8/layout/vList6"/>
    <dgm:cxn modelId="{A8CB45DC-664B-454C-8216-2DAB81DAA8B5}" type="presParOf" srcId="{4640D80F-A3F8-4BB7-ABDC-60041C6CE27A}" destId="{176C2905-951E-4E6E-B1E1-79DF1A961859}" srcOrd="1" destOrd="0" presId="urn:microsoft.com/office/officeart/2005/8/layout/vList6"/>
    <dgm:cxn modelId="{4D0D3CE7-20EF-4967-B4EB-96381B24E0E1}" type="presParOf" srcId="{4640D80F-A3F8-4BB7-ABDC-60041C6CE27A}" destId="{E3AD71A7-AB4F-46E7-B264-54BC1AE1A30B}" srcOrd="2" destOrd="0" presId="urn:microsoft.com/office/officeart/2005/8/layout/vList6"/>
    <dgm:cxn modelId="{57DAC9CE-6372-4E3B-AC7F-1F10B6554476}" type="presParOf" srcId="{E3AD71A7-AB4F-46E7-B264-54BC1AE1A30B}" destId="{9ACFD7BF-E134-48D9-9819-F656632062DF}" srcOrd="0" destOrd="0" presId="urn:microsoft.com/office/officeart/2005/8/layout/vList6"/>
    <dgm:cxn modelId="{1EC81180-03B3-493E-9CB4-A3AF9BB8C5EB}" type="presParOf" srcId="{E3AD71A7-AB4F-46E7-B264-54BC1AE1A30B}" destId="{3579628F-CFAA-4E26-A75E-05DB3239B4F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E7CEB-379C-4344-9399-99ADCC7B00A0}" type="doc">
      <dgm:prSet loTypeId="urn:microsoft.com/office/officeart/2005/8/layout/process1" loCatId="process" qsTypeId="urn:microsoft.com/office/officeart/2005/8/quickstyle/simple1" qsCatId="simple" csTypeId="urn:microsoft.com/office/officeart/2005/8/colors/accent1_2" csCatId="accent1" phldr="1"/>
      <dgm:spPr/>
    </dgm:pt>
    <dgm:pt modelId="{9596E777-4755-46DB-A85C-DFEBDDA6DC35}">
      <dgm:prSet phldrT="[Текст]" custT="1">
        <dgm:style>
          <a:lnRef idx="1">
            <a:schemeClr val="accent3"/>
          </a:lnRef>
          <a:fillRef idx="2">
            <a:schemeClr val="accent3"/>
          </a:fillRef>
          <a:effectRef idx="1">
            <a:schemeClr val="accent3"/>
          </a:effectRef>
          <a:fontRef idx="minor">
            <a:schemeClr val="dk1"/>
          </a:fontRef>
        </dgm:style>
      </dgm:prSet>
      <dgm:spPr>
        <a:ln w="28575"/>
      </dgm:spPr>
      <dgm:t>
        <a:bodyPr/>
        <a:lstStyle/>
        <a:p>
          <a:r>
            <a:rPr lang="ru-RU" sz="2000" b="1" dirty="0">
              <a:latin typeface="Arial Narrow" pitchFamily="34" charset="0"/>
            </a:rPr>
            <a:t>ПОЛЕЗНЫЙ</a:t>
          </a:r>
        </a:p>
      </dgm:t>
    </dgm:pt>
    <dgm:pt modelId="{DE1CD796-2F3D-4881-884B-B15986EC0696}" type="parTrans" cxnId="{7FC600F8-F25B-4688-A471-FD564764A6C4}">
      <dgm:prSet/>
      <dgm:spPr/>
      <dgm:t>
        <a:bodyPr/>
        <a:lstStyle/>
        <a:p>
          <a:endParaRPr lang="ru-RU"/>
        </a:p>
      </dgm:t>
    </dgm:pt>
    <dgm:pt modelId="{F7E8A43E-E1DF-4350-8F73-E6EA2B5EFD50}" type="sibTrans" cxnId="{7FC600F8-F25B-4688-A471-FD564764A6C4}">
      <dgm:prSet>
        <dgm:style>
          <a:lnRef idx="0">
            <a:schemeClr val="accent2"/>
          </a:lnRef>
          <a:fillRef idx="3">
            <a:schemeClr val="accent2"/>
          </a:fillRef>
          <a:effectRef idx="3">
            <a:schemeClr val="accent2"/>
          </a:effectRef>
          <a:fontRef idx="minor">
            <a:schemeClr val="lt1"/>
          </a:fontRef>
        </dgm:style>
      </dgm:prSet>
      <dgm:spPr>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025D9E85-C673-4010-A949-9DB941AB2962}">
      <dgm:prSet phldrT="[Текст]" custT="1">
        <dgm:style>
          <a:lnRef idx="1">
            <a:schemeClr val="dk1"/>
          </a:lnRef>
          <a:fillRef idx="2">
            <a:schemeClr val="dk1"/>
          </a:fillRef>
          <a:effectRef idx="1">
            <a:schemeClr val="dk1"/>
          </a:effectRef>
          <a:fontRef idx="minor">
            <a:schemeClr val="dk1"/>
          </a:fontRef>
        </dgm:style>
      </dgm:prSet>
      <dgm:spPr>
        <a:ln w="28575"/>
      </dgm:spPr>
      <dgm:t>
        <a:bodyPr/>
        <a:lstStyle/>
        <a:p>
          <a:r>
            <a:rPr lang="ru-RU" sz="2000" b="1" dirty="0">
              <a:solidFill>
                <a:schemeClr val="tx1"/>
              </a:solidFill>
              <a:latin typeface="Arial Narrow" pitchFamily="34" charset="0"/>
            </a:rPr>
            <a:t>ВРЕДНЫЙ</a:t>
          </a:r>
        </a:p>
      </dgm:t>
    </dgm:pt>
    <dgm:pt modelId="{F3D6F70B-AB33-49E1-BCBF-F9F6DA320C31}" type="parTrans" cxnId="{A149017D-6AFA-4A5E-B39F-3021B565537B}">
      <dgm:prSet/>
      <dgm:spPr/>
      <dgm:t>
        <a:bodyPr/>
        <a:lstStyle/>
        <a:p>
          <a:endParaRPr lang="ru-RU"/>
        </a:p>
      </dgm:t>
    </dgm:pt>
    <dgm:pt modelId="{90B2E4EA-4490-45BC-A5AC-2460EFBCE59D}" type="sibTrans" cxnId="{A149017D-6AFA-4A5E-B39F-3021B565537B}">
      <dgm:prSet>
        <dgm:style>
          <a:lnRef idx="0">
            <a:schemeClr val="accent6"/>
          </a:lnRef>
          <a:fillRef idx="3">
            <a:schemeClr val="accent6"/>
          </a:fillRef>
          <a:effectRef idx="3">
            <a:schemeClr val="accent6"/>
          </a:effectRef>
          <a:fontRef idx="minor">
            <a:schemeClr val="lt1"/>
          </a:fontRef>
        </dgm:style>
      </dgm:prSet>
      <dgm:spPr>
        <a:gradFill flip="none"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6DC34547-06BA-44BB-973D-84385719ACC5}">
      <dgm:prSet phldrT="[Текст]" custT="1">
        <dgm:style>
          <a:lnRef idx="1">
            <a:schemeClr val="accent2"/>
          </a:lnRef>
          <a:fillRef idx="2">
            <a:schemeClr val="accent2"/>
          </a:fillRef>
          <a:effectRef idx="1">
            <a:schemeClr val="accent2"/>
          </a:effectRef>
          <a:fontRef idx="minor">
            <a:schemeClr val="dk1"/>
          </a:fontRef>
        </dgm:style>
      </dgm:prSet>
      <dgm:spPr>
        <a:ln/>
      </dgm:spPr>
      <dgm:t>
        <a:bodyPr/>
        <a:lstStyle/>
        <a:p>
          <a:r>
            <a:rPr lang="ru-RU" sz="2000" b="1" dirty="0">
              <a:latin typeface="Arial Narrow" pitchFamily="34" charset="0"/>
            </a:rPr>
            <a:t>ОПАСНЫЙ</a:t>
          </a:r>
        </a:p>
      </dgm:t>
    </dgm:pt>
    <dgm:pt modelId="{0984F9F4-20A5-46BD-9551-A92050A27636}" type="parTrans" cxnId="{A64355F4-9D01-49C0-89A0-FB5B5F7889F3}">
      <dgm:prSet/>
      <dgm:spPr/>
      <dgm:t>
        <a:bodyPr/>
        <a:lstStyle/>
        <a:p>
          <a:endParaRPr lang="ru-RU"/>
        </a:p>
      </dgm:t>
    </dgm:pt>
    <dgm:pt modelId="{FBB3B638-F847-443F-B05C-8D2283DC12C9}" type="sibTrans" cxnId="{A64355F4-9D01-49C0-89A0-FB5B5F7889F3}">
      <dgm:prSet/>
      <dgm:spPr/>
      <dgm:t>
        <a:bodyPr/>
        <a:lstStyle/>
        <a:p>
          <a:endParaRPr lang="ru-RU"/>
        </a:p>
      </dgm:t>
    </dgm:pt>
    <dgm:pt modelId="{8555FB43-0E0A-4074-B3D6-EB4C63AAC4A5}" type="pres">
      <dgm:prSet presAssocID="{108E7CEB-379C-4344-9399-99ADCC7B00A0}" presName="Name0" presStyleCnt="0">
        <dgm:presLayoutVars>
          <dgm:dir/>
          <dgm:resizeHandles val="exact"/>
        </dgm:presLayoutVars>
      </dgm:prSet>
      <dgm:spPr/>
    </dgm:pt>
    <dgm:pt modelId="{8852D0E6-B59F-4385-B449-22592439F6B0}" type="pres">
      <dgm:prSet presAssocID="{9596E777-4755-46DB-A85C-DFEBDDA6DC35}" presName="node" presStyleLbl="node1" presStyleIdx="0" presStyleCnt="3">
        <dgm:presLayoutVars>
          <dgm:bulletEnabled val="1"/>
        </dgm:presLayoutVars>
      </dgm:prSet>
      <dgm:spPr/>
    </dgm:pt>
    <dgm:pt modelId="{02359D75-D89C-4D95-9FA2-2EFDBE97040C}" type="pres">
      <dgm:prSet presAssocID="{F7E8A43E-E1DF-4350-8F73-E6EA2B5EFD50}" presName="sibTrans" presStyleLbl="sibTrans2D1" presStyleIdx="0" presStyleCnt="2"/>
      <dgm:spPr/>
    </dgm:pt>
    <dgm:pt modelId="{562F0400-48AF-4222-B2B5-970536DA2B75}" type="pres">
      <dgm:prSet presAssocID="{F7E8A43E-E1DF-4350-8F73-E6EA2B5EFD50}" presName="connectorText" presStyleLbl="sibTrans2D1" presStyleIdx="0" presStyleCnt="2"/>
      <dgm:spPr/>
    </dgm:pt>
    <dgm:pt modelId="{431B1C65-D9D9-4448-BBCC-81D1087BED55}" type="pres">
      <dgm:prSet presAssocID="{025D9E85-C673-4010-A949-9DB941AB2962}" presName="node" presStyleLbl="node1" presStyleIdx="1" presStyleCnt="3" custLinFactNeighborX="-1436" custLinFactNeighborY="-5624">
        <dgm:presLayoutVars>
          <dgm:bulletEnabled val="1"/>
        </dgm:presLayoutVars>
      </dgm:prSet>
      <dgm:spPr/>
    </dgm:pt>
    <dgm:pt modelId="{813DE90D-765E-4D1B-AC79-71C76733406E}" type="pres">
      <dgm:prSet presAssocID="{90B2E4EA-4490-45BC-A5AC-2460EFBCE59D}" presName="sibTrans" presStyleLbl="sibTrans2D1" presStyleIdx="1" presStyleCnt="2"/>
      <dgm:spPr/>
    </dgm:pt>
    <dgm:pt modelId="{1BC1E6B7-9A5D-4C1E-A2B4-4A581B078801}" type="pres">
      <dgm:prSet presAssocID="{90B2E4EA-4490-45BC-A5AC-2460EFBCE59D}" presName="connectorText" presStyleLbl="sibTrans2D1" presStyleIdx="1" presStyleCnt="2"/>
      <dgm:spPr/>
    </dgm:pt>
    <dgm:pt modelId="{DC90A0D3-A571-42BB-895D-71D71BF47798}" type="pres">
      <dgm:prSet presAssocID="{6DC34547-06BA-44BB-973D-84385719ACC5}" presName="node" presStyleLbl="node1" presStyleIdx="2" presStyleCnt="3">
        <dgm:presLayoutVars>
          <dgm:bulletEnabled val="1"/>
        </dgm:presLayoutVars>
      </dgm:prSet>
      <dgm:spPr/>
    </dgm:pt>
  </dgm:ptLst>
  <dgm:cxnLst>
    <dgm:cxn modelId="{47182F89-FB5E-4C52-977A-8A196C8C4E56}" type="presOf" srcId="{108E7CEB-379C-4344-9399-99ADCC7B00A0}" destId="{8555FB43-0E0A-4074-B3D6-EB4C63AAC4A5}" srcOrd="0" destOrd="0" presId="urn:microsoft.com/office/officeart/2005/8/layout/process1"/>
    <dgm:cxn modelId="{A64355F4-9D01-49C0-89A0-FB5B5F7889F3}" srcId="{108E7CEB-379C-4344-9399-99ADCC7B00A0}" destId="{6DC34547-06BA-44BB-973D-84385719ACC5}" srcOrd="2" destOrd="0" parTransId="{0984F9F4-20A5-46BD-9551-A92050A27636}" sibTransId="{FBB3B638-F847-443F-B05C-8D2283DC12C9}"/>
    <dgm:cxn modelId="{B46E8849-5B02-4532-81A1-1E7AC912EF66}" type="presOf" srcId="{025D9E85-C673-4010-A949-9DB941AB2962}" destId="{431B1C65-D9D9-4448-BBCC-81D1087BED55}" srcOrd="0" destOrd="0" presId="urn:microsoft.com/office/officeart/2005/8/layout/process1"/>
    <dgm:cxn modelId="{186E8619-B0EB-4E7E-BCE2-734234A3063D}" type="presOf" srcId="{90B2E4EA-4490-45BC-A5AC-2460EFBCE59D}" destId="{1BC1E6B7-9A5D-4C1E-A2B4-4A581B078801}" srcOrd="1" destOrd="0" presId="urn:microsoft.com/office/officeart/2005/8/layout/process1"/>
    <dgm:cxn modelId="{0145A5C7-A934-41E2-8FEB-AF16DF01E8B3}" type="presOf" srcId="{F7E8A43E-E1DF-4350-8F73-E6EA2B5EFD50}" destId="{02359D75-D89C-4D95-9FA2-2EFDBE97040C}" srcOrd="0" destOrd="0" presId="urn:microsoft.com/office/officeart/2005/8/layout/process1"/>
    <dgm:cxn modelId="{218BC9A5-CE36-4D03-AB76-F60E5547C71D}" type="presOf" srcId="{F7E8A43E-E1DF-4350-8F73-E6EA2B5EFD50}" destId="{562F0400-48AF-4222-B2B5-970536DA2B75}" srcOrd="1" destOrd="0" presId="urn:microsoft.com/office/officeart/2005/8/layout/process1"/>
    <dgm:cxn modelId="{83A0878B-54E5-4980-AF0E-4A1A712349F7}" type="presOf" srcId="{9596E777-4755-46DB-A85C-DFEBDDA6DC35}" destId="{8852D0E6-B59F-4385-B449-22592439F6B0}" srcOrd="0" destOrd="0" presId="urn:microsoft.com/office/officeart/2005/8/layout/process1"/>
    <dgm:cxn modelId="{7FC600F8-F25B-4688-A471-FD564764A6C4}" srcId="{108E7CEB-379C-4344-9399-99ADCC7B00A0}" destId="{9596E777-4755-46DB-A85C-DFEBDDA6DC35}" srcOrd="0" destOrd="0" parTransId="{DE1CD796-2F3D-4881-884B-B15986EC0696}" sibTransId="{F7E8A43E-E1DF-4350-8F73-E6EA2B5EFD50}"/>
    <dgm:cxn modelId="{A149017D-6AFA-4A5E-B39F-3021B565537B}" srcId="{108E7CEB-379C-4344-9399-99ADCC7B00A0}" destId="{025D9E85-C673-4010-A949-9DB941AB2962}" srcOrd="1" destOrd="0" parTransId="{F3D6F70B-AB33-49E1-BCBF-F9F6DA320C31}" sibTransId="{90B2E4EA-4490-45BC-A5AC-2460EFBCE59D}"/>
    <dgm:cxn modelId="{FC1E6ED3-2AFD-46F0-AF29-9D1932B2576C}" type="presOf" srcId="{90B2E4EA-4490-45BC-A5AC-2460EFBCE59D}" destId="{813DE90D-765E-4D1B-AC79-71C76733406E}" srcOrd="0" destOrd="0" presId="urn:microsoft.com/office/officeart/2005/8/layout/process1"/>
    <dgm:cxn modelId="{DA20372C-AB77-49C2-BADE-331EB2B6F8BC}" type="presOf" srcId="{6DC34547-06BA-44BB-973D-84385719ACC5}" destId="{DC90A0D3-A571-42BB-895D-71D71BF47798}" srcOrd="0" destOrd="0" presId="urn:microsoft.com/office/officeart/2005/8/layout/process1"/>
    <dgm:cxn modelId="{CBF13B88-7140-4981-AF56-4693C10F5908}" type="presParOf" srcId="{8555FB43-0E0A-4074-B3D6-EB4C63AAC4A5}" destId="{8852D0E6-B59F-4385-B449-22592439F6B0}" srcOrd="0" destOrd="0" presId="urn:microsoft.com/office/officeart/2005/8/layout/process1"/>
    <dgm:cxn modelId="{15825B0C-E405-40A7-8AFA-F36D6320F5E9}" type="presParOf" srcId="{8555FB43-0E0A-4074-B3D6-EB4C63AAC4A5}" destId="{02359D75-D89C-4D95-9FA2-2EFDBE97040C}" srcOrd="1" destOrd="0" presId="urn:microsoft.com/office/officeart/2005/8/layout/process1"/>
    <dgm:cxn modelId="{D1FC0702-546F-4D93-9162-264556222350}" type="presParOf" srcId="{02359D75-D89C-4D95-9FA2-2EFDBE97040C}" destId="{562F0400-48AF-4222-B2B5-970536DA2B75}" srcOrd="0" destOrd="0" presId="urn:microsoft.com/office/officeart/2005/8/layout/process1"/>
    <dgm:cxn modelId="{9D29C9FB-3E0C-40E1-ADB2-6D97B0769EBD}" type="presParOf" srcId="{8555FB43-0E0A-4074-B3D6-EB4C63AAC4A5}" destId="{431B1C65-D9D9-4448-BBCC-81D1087BED55}" srcOrd="2" destOrd="0" presId="urn:microsoft.com/office/officeart/2005/8/layout/process1"/>
    <dgm:cxn modelId="{3B057600-1934-4FA4-94AD-44671EABE2A8}" type="presParOf" srcId="{8555FB43-0E0A-4074-B3D6-EB4C63AAC4A5}" destId="{813DE90D-765E-4D1B-AC79-71C76733406E}" srcOrd="3" destOrd="0" presId="urn:microsoft.com/office/officeart/2005/8/layout/process1"/>
    <dgm:cxn modelId="{24EAF505-438A-48E6-8F8C-4C71C18EF0BC}" type="presParOf" srcId="{813DE90D-765E-4D1B-AC79-71C76733406E}" destId="{1BC1E6B7-9A5D-4C1E-A2B4-4A581B078801}" srcOrd="0" destOrd="0" presId="urn:microsoft.com/office/officeart/2005/8/layout/process1"/>
    <dgm:cxn modelId="{BC5204F3-C1E8-4C0D-A609-F8150A037D04}" type="presParOf" srcId="{8555FB43-0E0A-4074-B3D6-EB4C63AAC4A5}" destId="{DC90A0D3-A571-42BB-895D-71D71BF47798}" srcOrd="4" destOrd="0" presId="urn:microsoft.com/office/officeart/2005/8/layout/process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3CC713-C1BE-42E1-94DC-8865A5010791}" type="doc">
      <dgm:prSet loTypeId="urn:microsoft.com/office/officeart/2005/8/layout/process1" loCatId="process" qsTypeId="urn:microsoft.com/office/officeart/2005/8/quickstyle/3d3" qsCatId="3D" csTypeId="urn:microsoft.com/office/officeart/2005/8/colors/colorful1#4" csCatId="colorful" phldr="1"/>
      <dgm:spPr/>
    </dgm:pt>
    <dgm:pt modelId="{FB0EAAEB-38C9-4C69-B114-1EF5D3A24355}">
      <dgm:prSet phldrT="[Текст]" custT="1"/>
      <dgm:spPr>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a:lstStyle/>
        <a:p>
          <a:r>
            <a:rPr lang="ru-RU" sz="2200" b="1" dirty="0">
              <a:effectLst/>
              <a:latin typeface="Arial Narrow" pitchFamily="34" charset="0"/>
            </a:rPr>
            <a:t>ЗАТРАТЫ НА БЕЗОПАСТНОСТЬ</a:t>
          </a:r>
        </a:p>
      </dgm:t>
    </dgm:pt>
    <dgm:pt modelId="{9403CC2F-C3CA-4697-A0AC-18ECD00A2B27}" type="parTrans" cxnId="{993CB802-52D5-4705-97BF-D4D10EA94AF4}">
      <dgm:prSet/>
      <dgm:spPr/>
      <dgm:t>
        <a:bodyPr/>
        <a:lstStyle/>
        <a:p>
          <a:endParaRPr lang="ru-RU"/>
        </a:p>
      </dgm:t>
    </dgm:pt>
    <dgm:pt modelId="{A5C849D5-BFFA-41BF-96C8-E43523514A29}" type="sibTrans" cxnId="{993CB802-52D5-4705-97BF-D4D10EA94AF4}">
      <dgm:prSet/>
      <dgm:spPr>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z="-182000" prstMaterial="softEdge">
          <a:bevelT w="127000" prst="artDeco"/>
        </a:sp3d>
      </dgm:spPr>
      <dgm:t>
        <a:bodyPr/>
        <a:lstStyle/>
        <a:p>
          <a:endParaRPr lang="ru-RU"/>
        </a:p>
      </dgm:t>
    </dgm:pt>
    <dgm:pt modelId="{D159A915-BD37-4D74-BFE2-49C7A85D95FF}">
      <dgm:prSet phldrT="[Текст]" custT="1"/>
      <dgm:spPr>
        <a:gradFill flip="none" rotWithShape="0">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a:lstStyle/>
        <a:p>
          <a:r>
            <a:rPr lang="ru-RU" sz="2200" b="1" dirty="0">
              <a:latin typeface="Arial Narrow" pitchFamily="34" charset="0"/>
            </a:rPr>
            <a:t>УМЕНЬШЕНИЕ РИСКА</a:t>
          </a:r>
        </a:p>
      </dgm:t>
    </dgm:pt>
    <dgm:pt modelId="{FF2EB8F7-23EA-4653-9060-1BE1A29E41E0}" type="parTrans" cxnId="{30FFCB8E-6164-4FAC-96F8-C4A9CE19F976}">
      <dgm:prSet/>
      <dgm:spPr/>
      <dgm:t>
        <a:bodyPr/>
        <a:lstStyle/>
        <a:p>
          <a:endParaRPr lang="ru-RU"/>
        </a:p>
      </dgm:t>
    </dgm:pt>
    <dgm:pt modelId="{D9E8ACCF-FCE7-47ED-AADF-02F19A1CB663}" type="sibTrans" cxnId="{30FFCB8E-6164-4FAC-96F8-C4A9CE19F976}">
      <dgm:prSet/>
      <dgm:spPr/>
      <dgm:t>
        <a:bodyPr/>
        <a:lstStyle/>
        <a:p>
          <a:endParaRPr lang="ru-RU"/>
        </a:p>
      </dgm:t>
    </dgm:pt>
    <dgm:pt modelId="{FB22454E-191D-417E-B72C-0AF2E8784FE5}" type="pres">
      <dgm:prSet presAssocID="{F73CC713-C1BE-42E1-94DC-8865A5010791}" presName="Name0" presStyleCnt="0">
        <dgm:presLayoutVars>
          <dgm:dir/>
          <dgm:resizeHandles val="exact"/>
        </dgm:presLayoutVars>
      </dgm:prSet>
      <dgm:spPr/>
    </dgm:pt>
    <dgm:pt modelId="{86544406-50DB-4C96-92CD-D394B1312460}" type="pres">
      <dgm:prSet presAssocID="{FB0EAAEB-38C9-4C69-B114-1EF5D3A24355}" presName="node" presStyleLbl="node1" presStyleIdx="0" presStyleCnt="2" custScaleX="129372" custScaleY="27651">
        <dgm:presLayoutVars>
          <dgm:bulletEnabled val="1"/>
        </dgm:presLayoutVars>
      </dgm:prSet>
      <dgm:spPr/>
    </dgm:pt>
    <dgm:pt modelId="{84007D56-E371-4099-8B8D-5D905E03E8AC}" type="pres">
      <dgm:prSet presAssocID="{A5C849D5-BFFA-41BF-96C8-E43523514A29}" presName="sibTrans" presStyleLbl="sibTrans2D1" presStyleIdx="0" presStyleCnt="1" custScaleX="130453" custScaleY="55968"/>
      <dgm:spPr/>
    </dgm:pt>
    <dgm:pt modelId="{DEF257E2-2B38-4E3C-8824-4B210E1C13EA}" type="pres">
      <dgm:prSet presAssocID="{A5C849D5-BFFA-41BF-96C8-E43523514A29}" presName="connectorText" presStyleLbl="sibTrans2D1" presStyleIdx="0" presStyleCnt="1"/>
      <dgm:spPr/>
    </dgm:pt>
    <dgm:pt modelId="{C65B9AD4-7347-4786-A6C0-2CC0E08828B1}" type="pres">
      <dgm:prSet presAssocID="{D159A915-BD37-4D74-BFE2-49C7A85D95FF}" presName="node" presStyleLbl="node1" presStyleIdx="1" presStyleCnt="2" custScaleY="29933">
        <dgm:presLayoutVars>
          <dgm:bulletEnabled val="1"/>
        </dgm:presLayoutVars>
      </dgm:prSet>
      <dgm:spPr/>
    </dgm:pt>
  </dgm:ptLst>
  <dgm:cxnLst>
    <dgm:cxn modelId="{5B7AA18D-CC31-4C0A-8B1D-D9794FCBBB05}" type="presOf" srcId="{FB0EAAEB-38C9-4C69-B114-1EF5D3A24355}" destId="{86544406-50DB-4C96-92CD-D394B1312460}" srcOrd="0" destOrd="0" presId="urn:microsoft.com/office/officeart/2005/8/layout/process1"/>
    <dgm:cxn modelId="{30FFCB8E-6164-4FAC-96F8-C4A9CE19F976}" srcId="{F73CC713-C1BE-42E1-94DC-8865A5010791}" destId="{D159A915-BD37-4D74-BFE2-49C7A85D95FF}" srcOrd="1" destOrd="0" parTransId="{FF2EB8F7-23EA-4653-9060-1BE1A29E41E0}" sibTransId="{D9E8ACCF-FCE7-47ED-AADF-02F19A1CB663}"/>
    <dgm:cxn modelId="{92E8A67F-7F88-4679-8333-0AC14AE5CAF8}" type="presOf" srcId="{F73CC713-C1BE-42E1-94DC-8865A5010791}" destId="{FB22454E-191D-417E-B72C-0AF2E8784FE5}" srcOrd="0" destOrd="0" presId="urn:microsoft.com/office/officeart/2005/8/layout/process1"/>
    <dgm:cxn modelId="{C420B965-7F4D-4723-AC8D-A27548B64556}" type="presOf" srcId="{D159A915-BD37-4D74-BFE2-49C7A85D95FF}" destId="{C65B9AD4-7347-4786-A6C0-2CC0E08828B1}" srcOrd="0" destOrd="0" presId="urn:microsoft.com/office/officeart/2005/8/layout/process1"/>
    <dgm:cxn modelId="{993CB802-52D5-4705-97BF-D4D10EA94AF4}" srcId="{F73CC713-C1BE-42E1-94DC-8865A5010791}" destId="{FB0EAAEB-38C9-4C69-B114-1EF5D3A24355}" srcOrd="0" destOrd="0" parTransId="{9403CC2F-C3CA-4697-A0AC-18ECD00A2B27}" sibTransId="{A5C849D5-BFFA-41BF-96C8-E43523514A29}"/>
    <dgm:cxn modelId="{7F9A4B26-B798-4D0C-9F88-58777A80E11B}" type="presOf" srcId="{A5C849D5-BFFA-41BF-96C8-E43523514A29}" destId="{DEF257E2-2B38-4E3C-8824-4B210E1C13EA}" srcOrd="1" destOrd="0" presId="urn:microsoft.com/office/officeart/2005/8/layout/process1"/>
    <dgm:cxn modelId="{E0BCE72B-B645-4594-865D-179083F57E41}" type="presOf" srcId="{A5C849D5-BFFA-41BF-96C8-E43523514A29}" destId="{84007D56-E371-4099-8B8D-5D905E03E8AC}" srcOrd="0" destOrd="0" presId="urn:microsoft.com/office/officeart/2005/8/layout/process1"/>
    <dgm:cxn modelId="{E52E51D6-6BD6-46ED-AC66-91245B2B4B93}" type="presParOf" srcId="{FB22454E-191D-417E-B72C-0AF2E8784FE5}" destId="{86544406-50DB-4C96-92CD-D394B1312460}" srcOrd="0" destOrd="0" presId="urn:microsoft.com/office/officeart/2005/8/layout/process1"/>
    <dgm:cxn modelId="{DD16C924-4809-4D5B-8B22-0883BB305FA2}" type="presParOf" srcId="{FB22454E-191D-417E-B72C-0AF2E8784FE5}" destId="{84007D56-E371-4099-8B8D-5D905E03E8AC}" srcOrd="1" destOrd="0" presId="urn:microsoft.com/office/officeart/2005/8/layout/process1"/>
    <dgm:cxn modelId="{ECE3601A-CEA2-4F52-A95C-71E940FC32DB}" type="presParOf" srcId="{84007D56-E371-4099-8B8D-5D905E03E8AC}" destId="{DEF257E2-2B38-4E3C-8824-4B210E1C13EA}" srcOrd="0" destOrd="0" presId="urn:microsoft.com/office/officeart/2005/8/layout/process1"/>
    <dgm:cxn modelId="{8E6628E7-6F17-4383-8F4E-63E615C0E9E3}" type="presParOf" srcId="{FB22454E-191D-417E-B72C-0AF2E8784FE5}" destId="{C65B9AD4-7347-4786-A6C0-2CC0E08828B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B7558-ECB4-44F3-877B-D06A9A000726}"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ru-RU"/>
        </a:p>
      </dgm:t>
    </dgm:pt>
    <dgm:pt modelId="{015FBA63-5AA3-47F7-ADD9-DCB2B78C7CFB}">
      <dgm:prSet phldrT="[Текст]" custT="1">
        <dgm:style>
          <a:lnRef idx="1">
            <a:schemeClr val="accent1"/>
          </a:lnRef>
          <a:fillRef idx="2">
            <a:schemeClr val="accent1"/>
          </a:fillRef>
          <a:effectRef idx="1">
            <a:schemeClr val="accent1"/>
          </a:effectRef>
          <a:fontRef idx="minor">
            <a:schemeClr val="dk1"/>
          </a:fontRef>
        </dgm:style>
      </dgm:prSet>
      <dgm:spPr/>
      <dgm:t>
        <a:bodyPr/>
        <a:lstStyle/>
        <a:p>
          <a:pPr algn="l">
            <a:lnSpc>
              <a:spcPts val="2000"/>
            </a:lnSpc>
            <a:spcBef>
              <a:spcPts val="0"/>
            </a:spcBef>
            <a:spcAft>
              <a:spcPts val="0"/>
            </a:spcAft>
          </a:pPr>
          <a:r>
            <a:rPr lang="ru-RU" sz="2000" b="1" dirty="0">
              <a:latin typeface="Arial Narrow" pitchFamily="34" charset="0"/>
            </a:rPr>
            <a:t>СРЕДА (ОБЪЕКТ)</a:t>
          </a:r>
        </a:p>
      </dgm:t>
    </dgm:pt>
    <dgm:pt modelId="{2DFFE016-C40E-4D90-B172-D62F0BC713FC}" type="parTrans" cxnId="{43E0CFDC-3D41-4BF1-8D98-DE9D6740C29C}">
      <dgm:prSet/>
      <dgm:spPr/>
      <dgm:t>
        <a:bodyPr/>
        <a:lstStyle/>
        <a:p>
          <a:pPr algn="ctr">
            <a:lnSpc>
              <a:spcPts val="2000"/>
            </a:lnSpc>
            <a:spcBef>
              <a:spcPts val="0"/>
            </a:spcBef>
            <a:spcAft>
              <a:spcPts val="0"/>
            </a:spcAft>
          </a:pPr>
          <a:endParaRPr lang="ru-RU"/>
        </a:p>
      </dgm:t>
    </dgm:pt>
    <dgm:pt modelId="{BECB6627-DF69-4F31-808B-A1FAD7572008}" type="sibTrans" cxnId="{43E0CFDC-3D41-4BF1-8D98-DE9D6740C29C}">
      <dgm:prSet/>
      <dgm:spPr/>
      <dgm:t>
        <a:bodyPr/>
        <a:lstStyle/>
        <a:p>
          <a:pPr algn="ctr">
            <a:lnSpc>
              <a:spcPts val="2000"/>
            </a:lnSpc>
            <a:spcBef>
              <a:spcPts val="0"/>
            </a:spcBef>
            <a:spcAft>
              <a:spcPts val="0"/>
            </a:spcAft>
          </a:pPr>
          <a:endParaRPr lang="ru-RU"/>
        </a:p>
      </dgm:t>
    </dgm:pt>
    <dgm:pt modelId="{0112E182-361F-4EC6-BDD9-F85195690D1C}">
      <dgm:prSet phldrT="[Текст]" custT="1">
        <dgm:style>
          <a:lnRef idx="1">
            <a:schemeClr val="accent6"/>
          </a:lnRef>
          <a:fillRef idx="2">
            <a:schemeClr val="accent6"/>
          </a:fillRef>
          <a:effectRef idx="1">
            <a:schemeClr val="accent6"/>
          </a:effectRef>
          <a:fontRef idx="minor">
            <a:schemeClr val="dk1"/>
          </a:fontRef>
        </dgm:style>
      </dgm:prSet>
      <dgm:spPr/>
      <dgm:t>
        <a:bodyPr/>
        <a:lstStyle/>
        <a:p>
          <a:pPr algn="r">
            <a:lnSpc>
              <a:spcPts val="2000"/>
            </a:lnSpc>
            <a:spcBef>
              <a:spcPts val="0"/>
            </a:spcBef>
            <a:spcAft>
              <a:spcPts val="0"/>
            </a:spcAft>
          </a:pPr>
          <a:r>
            <a:rPr lang="ru-RU" sz="2000" b="1" dirty="0">
              <a:latin typeface="Arial Narrow" pitchFamily="34" charset="0"/>
            </a:rPr>
            <a:t>ЧЕЛОВЕК</a:t>
          </a:r>
        </a:p>
      </dgm:t>
    </dgm:pt>
    <dgm:pt modelId="{2D0699C6-FFE4-4425-BC22-2E5D047C8890}" type="sibTrans" cxnId="{FE623493-18A0-4673-B436-E44FAA42FFD8}">
      <dgm:prSet/>
      <dgm:spPr/>
      <dgm:t>
        <a:bodyPr/>
        <a:lstStyle/>
        <a:p>
          <a:pPr algn="ctr">
            <a:lnSpc>
              <a:spcPts val="2000"/>
            </a:lnSpc>
            <a:spcBef>
              <a:spcPts val="0"/>
            </a:spcBef>
            <a:spcAft>
              <a:spcPts val="0"/>
            </a:spcAft>
          </a:pPr>
          <a:endParaRPr lang="ru-RU"/>
        </a:p>
      </dgm:t>
    </dgm:pt>
    <dgm:pt modelId="{0F6DBAFE-163F-48D7-84C7-C617F2E50CEE}" type="parTrans" cxnId="{FE623493-18A0-4673-B436-E44FAA42FFD8}">
      <dgm:prSet/>
      <dgm:spPr/>
      <dgm:t>
        <a:bodyPr/>
        <a:lstStyle/>
        <a:p>
          <a:pPr algn="ctr">
            <a:lnSpc>
              <a:spcPts val="2000"/>
            </a:lnSpc>
            <a:spcBef>
              <a:spcPts val="0"/>
            </a:spcBef>
            <a:spcAft>
              <a:spcPts val="0"/>
            </a:spcAft>
          </a:pPr>
          <a:endParaRPr lang="ru-RU"/>
        </a:p>
      </dgm:t>
    </dgm:pt>
    <dgm:pt modelId="{0A07E8B0-A3E5-43BB-9189-27013F8DBD1B}" type="pres">
      <dgm:prSet presAssocID="{C64B7558-ECB4-44F3-877B-D06A9A000726}" presName="compositeShape" presStyleCnt="0">
        <dgm:presLayoutVars>
          <dgm:chMax val="7"/>
          <dgm:dir/>
          <dgm:resizeHandles val="exact"/>
        </dgm:presLayoutVars>
      </dgm:prSet>
      <dgm:spPr/>
    </dgm:pt>
    <dgm:pt modelId="{A3F63FAC-5CFE-4121-A2C4-DB7525D721EA}" type="pres">
      <dgm:prSet presAssocID="{0112E182-361F-4EC6-BDD9-F85195690D1C}" presName="circ1" presStyleLbl="vennNode1" presStyleIdx="0" presStyleCnt="2" custScaleX="108689" custScaleY="73130" custLinFactNeighborX="-7833" custLinFactNeighborY="-5630"/>
      <dgm:spPr/>
    </dgm:pt>
    <dgm:pt modelId="{9D962889-8443-447B-AEDD-CE945E56AE91}" type="pres">
      <dgm:prSet presAssocID="{0112E182-361F-4EC6-BDD9-F85195690D1C}" presName="circ1Tx" presStyleLbl="revTx" presStyleIdx="0" presStyleCnt="0">
        <dgm:presLayoutVars>
          <dgm:chMax val="0"/>
          <dgm:chPref val="0"/>
          <dgm:bulletEnabled val="1"/>
        </dgm:presLayoutVars>
      </dgm:prSet>
      <dgm:spPr/>
    </dgm:pt>
    <dgm:pt modelId="{9D1C9737-F395-429C-A636-5B42EE8AD096}" type="pres">
      <dgm:prSet presAssocID="{015FBA63-5AA3-47F7-ADD9-DCB2B78C7CFB}" presName="circ2" presStyleLbl="vennNode1" presStyleIdx="1" presStyleCnt="2" custScaleX="118486" custScaleY="70135" custLinFactNeighborX="6021" custLinFactNeighborY="-4722"/>
      <dgm:spPr/>
    </dgm:pt>
    <dgm:pt modelId="{48F79326-06F0-4608-BAFD-7B0ED9123571}" type="pres">
      <dgm:prSet presAssocID="{015FBA63-5AA3-47F7-ADD9-DCB2B78C7CFB}" presName="circ2Tx" presStyleLbl="revTx" presStyleIdx="0" presStyleCnt="0">
        <dgm:presLayoutVars>
          <dgm:chMax val="0"/>
          <dgm:chPref val="0"/>
          <dgm:bulletEnabled val="1"/>
        </dgm:presLayoutVars>
      </dgm:prSet>
      <dgm:spPr/>
    </dgm:pt>
  </dgm:ptLst>
  <dgm:cxnLst>
    <dgm:cxn modelId="{A39C5A13-9101-412D-A803-2C815CDA0586}" type="presOf" srcId="{015FBA63-5AA3-47F7-ADD9-DCB2B78C7CFB}" destId="{48F79326-06F0-4608-BAFD-7B0ED9123571}" srcOrd="1" destOrd="0" presId="urn:microsoft.com/office/officeart/2005/8/layout/venn1"/>
    <dgm:cxn modelId="{43E0CFDC-3D41-4BF1-8D98-DE9D6740C29C}" srcId="{C64B7558-ECB4-44F3-877B-D06A9A000726}" destId="{015FBA63-5AA3-47F7-ADD9-DCB2B78C7CFB}" srcOrd="1" destOrd="0" parTransId="{2DFFE016-C40E-4D90-B172-D62F0BC713FC}" sibTransId="{BECB6627-DF69-4F31-808B-A1FAD7572008}"/>
    <dgm:cxn modelId="{C631457D-99D8-4613-9F46-F6F579147AE8}" type="presOf" srcId="{0112E182-361F-4EC6-BDD9-F85195690D1C}" destId="{9D962889-8443-447B-AEDD-CE945E56AE91}" srcOrd="1" destOrd="0" presId="urn:microsoft.com/office/officeart/2005/8/layout/venn1"/>
    <dgm:cxn modelId="{58B015A0-D0AF-418F-B163-78402A9C492C}" type="presOf" srcId="{C64B7558-ECB4-44F3-877B-D06A9A000726}" destId="{0A07E8B0-A3E5-43BB-9189-27013F8DBD1B}" srcOrd="0" destOrd="0" presId="urn:microsoft.com/office/officeart/2005/8/layout/venn1"/>
    <dgm:cxn modelId="{F63F184C-8202-4262-8C4C-59ED1167F765}" type="presOf" srcId="{0112E182-361F-4EC6-BDD9-F85195690D1C}" destId="{A3F63FAC-5CFE-4121-A2C4-DB7525D721EA}" srcOrd="0" destOrd="0" presId="urn:microsoft.com/office/officeart/2005/8/layout/venn1"/>
    <dgm:cxn modelId="{1BA66233-FB53-4795-ADF1-D9115F5C68D1}" type="presOf" srcId="{015FBA63-5AA3-47F7-ADD9-DCB2B78C7CFB}" destId="{9D1C9737-F395-429C-A636-5B42EE8AD096}" srcOrd="0" destOrd="0" presId="urn:microsoft.com/office/officeart/2005/8/layout/venn1"/>
    <dgm:cxn modelId="{FE623493-18A0-4673-B436-E44FAA42FFD8}" srcId="{C64B7558-ECB4-44F3-877B-D06A9A000726}" destId="{0112E182-361F-4EC6-BDD9-F85195690D1C}" srcOrd="0" destOrd="0" parTransId="{0F6DBAFE-163F-48D7-84C7-C617F2E50CEE}" sibTransId="{2D0699C6-FFE4-4425-BC22-2E5D047C8890}"/>
    <dgm:cxn modelId="{44A3D79A-0626-4273-B406-6B857ED7F93C}" type="presParOf" srcId="{0A07E8B0-A3E5-43BB-9189-27013F8DBD1B}" destId="{A3F63FAC-5CFE-4121-A2C4-DB7525D721EA}" srcOrd="0" destOrd="0" presId="urn:microsoft.com/office/officeart/2005/8/layout/venn1"/>
    <dgm:cxn modelId="{22730F29-6BEF-439F-9293-5C5A5EB57F6B}" type="presParOf" srcId="{0A07E8B0-A3E5-43BB-9189-27013F8DBD1B}" destId="{9D962889-8443-447B-AEDD-CE945E56AE91}" srcOrd="1" destOrd="0" presId="urn:microsoft.com/office/officeart/2005/8/layout/venn1"/>
    <dgm:cxn modelId="{F4E122A6-C1B9-44CF-8F98-EC83E21A72D0}" type="presParOf" srcId="{0A07E8B0-A3E5-43BB-9189-27013F8DBD1B}" destId="{9D1C9737-F395-429C-A636-5B42EE8AD096}" srcOrd="2" destOrd="0" presId="urn:microsoft.com/office/officeart/2005/8/layout/venn1"/>
    <dgm:cxn modelId="{ED8716AA-BFBF-470D-9761-3C7ED8D7FA62}" type="presParOf" srcId="{0A07E8B0-A3E5-43BB-9189-27013F8DBD1B}" destId="{48F79326-06F0-4608-BAFD-7B0ED9123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2C91-4BA0-4E58-A4B3-4B67035B5EFA}">
      <dsp:nvSpPr>
        <dsp:cNvPr id="0" name=""/>
        <dsp:cNvSpPr/>
      </dsp:nvSpPr>
      <dsp:spPr>
        <a:xfrm>
          <a:off x="1743710" y="127310"/>
          <a:ext cx="4073802" cy="1424812"/>
        </a:xfrm>
        <a:prstGeom prst="rightArrow">
          <a:avLst>
            <a:gd name="adj1" fmla="val 75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z="-152400" extrusionH="63500"/>
      </dsp:spPr>
      <dsp:style>
        <a:lnRef idx="1">
          <a:schemeClr val="accent2"/>
        </a:lnRef>
        <a:fillRef idx="2">
          <a:schemeClr val="accent2"/>
        </a:fillRef>
        <a:effectRef idx="1">
          <a:schemeClr val="accent2"/>
        </a:effectRef>
        <a:fontRef idx="minor">
          <a:schemeClr val="dk1"/>
        </a:fontRef>
      </dsp:style>
      <dsp:txBody>
        <a:bodyPr spcFirstLastPara="0" vert="horz" wrap="square" lIns="36000" tIns="11430" rIns="11430" bIns="11430" numCol="1" spcCol="1270" anchor="ctr" anchorCtr="1">
          <a:noAutofit/>
        </a:bodyPr>
        <a:lstStyle/>
        <a:p>
          <a:pPr marL="0" lvl="1" indent="0" algn="l" defTabSz="800100">
            <a:lnSpc>
              <a:spcPts val="1800"/>
            </a:lnSpc>
            <a:spcBef>
              <a:spcPct val="0"/>
            </a:spcBef>
            <a:spcAft>
              <a:spcPts val="0"/>
            </a:spcAft>
            <a:buChar char="•"/>
          </a:pPr>
          <a:r>
            <a:rPr lang="ru-RU" sz="1800" kern="1200" dirty="0">
              <a:solidFill>
                <a:schemeClr val="tx1"/>
              </a:solidFill>
              <a:latin typeface="Arial Narrow" pitchFamily="34" charset="0"/>
              <a:cs typeface="Arial" pitchFamily="34" charset="0"/>
            </a:rPr>
            <a:t>может привести к травме или   резкому ухудшению здоровья.</a:t>
          </a:r>
          <a:endParaRPr lang="ru-RU" sz="1800" kern="1200" dirty="0">
            <a:solidFill>
              <a:schemeClr val="tx1"/>
            </a:solidFill>
          </a:endParaRPr>
        </a:p>
        <a:p>
          <a:pPr marL="0" lvl="1" indent="0" algn="l" defTabSz="800100">
            <a:lnSpc>
              <a:spcPts val="1800"/>
            </a:lnSpc>
            <a:spcBef>
              <a:spcPct val="0"/>
            </a:spcBef>
            <a:spcAft>
              <a:spcPts val="0"/>
            </a:spcAft>
            <a:buChar char="•"/>
          </a:pPr>
          <a:r>
            <a:rPr lang="ru-RU" sz="1800" kern="1200" dirty="0">
              <a:solidFill>
                <a:schemeClr val="tx1"/>
              </a:solidFill>
              <a:latin typeface="Arial Narrow" pitchFamily="34" charset="0"/>
              <a:cs typeface="Arial" pitchFamily="34" charset="0"/>
            </a:rPr>
            <a:t>(механическое и электрооборудование, яды и др.).</a:t>
          </a:r>
          <a:endParaRPr lang="ru-RU" sz="1800" kern="1200" dirty="0">
            <a:solidFill>
              <a:schemeClr val="tx1"/>
            </a:solidFill>
          </a:endParaRPr>
        </a:p>
      </dsp:txBody>
      <dsp:txXfrm>
        <a:off x="1743710" y="305412"/>
        <a:ext cx="3539498" cy="1068609"/>
      </dsp:txXfrm>
    </dsp:sp>
    <dsp:sp modelId="{FD3A2C3A-43AE-4A53-9178-8A38BBD11BE3}">
      <dsp:nvSpPr>
        <dsp:cNvPr id="0" name=""/>
        <dsp:cNvSpPr/>
      </dsp:nvSpPr>
      <dsp:spPr>
        <a:xfrm>
          <a:off x="10638" y="300861"/>
          <a:ext cx="1708344" cy="1072407"/>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2857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Arial Narrow" pitchFamily="34" charset="0"/>
            </a:rPr>
            <a:t>ОПАСНЫЙ ФАКТОР</a:t>
          </a:r>
        </a:p>
      </dsp:txBody>
      <dsp:txXfrm>
        <a:off x="62989" y="353212"/>
        <a:ext cx="1603642" cy="967705"/>
      </dsp:txXfrm>
    </dsp:sp>
    <dsp:sp modelId="{3579628F-CFAA-4E26-A75E-05DB3239B4F6}">
      <dsp:nvSpPr>
        <dsp:cNvPr id="0" name=""/>
        <dsp:cNvSpPr/>
      </dsp:nvSpPr>
      <dsp:spPr>
        <a:xfrm>
          <a:off x="1774700" y="1665673"/>
          <a:ext cx="4020046" cy="1545422"/>
        </a:xfrm>
        <a:prstGeom prst="rightArrow">
          <a:avLst>
            <a:gd name="adj1" fmla="val 75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z="-152400" extrusionH="63500"/>
      </dsp:spPr>
      <dsp:style>
        <a:lnRef idx="1">
          <a:schemeClr val="dk1"/>
        </a:lnRef>
        <a:fillRef idx="2">
          <a:schemeClr val="dk1"/>
        </a:fillRef>
        <a:effectRef idx="1">
          <a:schemeClr val="dk1"/>
        </a:effectRef>
        <a:fontRef idx="minor">
          <a:schemeClr val="dk1"/>
        </a:fontRef>
      </dsp:style>
      <dsp:txBody>
        <a:bodyPr spcFirstLastPara="0" vert="horz" wrap="square" lIns="36000" tIns="11430" rIns="11430" bIns="11430" numCol="1" spcCol="1270" anchor="ctr" anchorCtr="1">
          <a:noAutofit/>
        </a:bodyPr>
        <a:lstStyle/>
        <a:p>
          <a:pPr marL="0" lvl="1" indent="0" algn="l" defTabSz="800100">
            <a:lnSpc>
              <a:spcPts val="1600"/>
            </a:lnSpc>
            <a:spcBef>
              <a:spcPct val="0"/>
            </a:spcBef>
            <a:spcAft>
              <a:spcPts val="0"/>
            </a:spcAft>
            <a:buChar char="•"/>
          </a:pPr>
          <a:r>
            <a:rPr lang="ru-RU" sz="1800" kern="1200" dirty="0">
              <a:solidFill>
                <a:schemeClr val="tx1"/>
              </a:solidFill>
              <a:latin typeface="Arial Narrow" pitchFamily="34" charset="0"/>
            </a:rPr>
            <a:t>может привести к ухудшению самочувствия, повышенной </a:t>
          </a:r>
          <a:r>
            <a:rPr lang="ru-RU" sz="1800" kern="1200" dirty="0" err="1">
              <a:solidFill>
                <a:schemeClr val="tx1"/>
              </a:solidFill>
              <a:latin typeface="Arial Narrow" pitchFamily="34" charset="0"/>
            </a:rPr>
            <a:t>утомля-емости</a:t>
          </a:r>
          <a:r>
            <a:rPr lang="ru-RU" sz="1800" kern="1200" dirty="0">
              <a:solidFill>
                <a:schemeClr val="tx1"/>
              </a:solidFill>
              <a:latin typeface="Arial Narrow" pitchFamily="34" charset="0"/>
            </a:rPr>
            <a:t>, развитию заболевания.</a:t>
          </a:r>
        </a:p>
        <a:p>
          <a:pPr marL="0" lvl="1" indent="0" algn="l" defTabSz="800100">
            <a:lnSpc>
              <a:spcPts val="1600"/>
            </a:lnSpc>
            <a:spcBef>
              <a:spcPct val="0"/>
            </a:spcBef>
            <a:spcAft>
              <a:spcPts val="0"/>
            </a:spcAft>
            <a:buChar char="•"/>
          </a:pPr>
          <a:r>
            <a:rPr lang="ru-RU" sz="1800" kern="1200" dirty="0">
              <a:solidFill>
                <a:schemeClr val="tx1"/>
              </a:solidFill>
              <a:latin typeface="Arial Narrow" pitchFamily="34" charset="0"/>
            </a:rPr>
            <a:t>(шум, вибрация, электромагнитные излучения и др.).</a:t>
          </a:r>
        </a:p>
      </dsp:txBody>
      <dsp:txXfrm>
        <a:off x="1774700" y="1858851"/>
        <a:ext cx="3440513" cy="1159066"/>
      </dsp:txXfrm>
    </dsp:sp>
    <dsp:sp modelId="{9ACFD7BF-E134-48D9-9819-F656632062DF}">
      <dsp:nvSpPr>
        <dsp:cNvPr id="0" name=""/>
        <dsp:cNvSpPr/>
      </dsp:nvSpPr>
      <dsp:spPr>
        <a:xfrm>
          <a:off x="31896" y="1895318"/>
          <a:ext cx="1732872" cy="1080899"/>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2857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Arial Narrow" pitchFamily="34" charset="0"/>
            </a:rPr>
            <a:t>ВРЕДНЫЙ ФАКТОР</a:t>
          </a:r>
        </a:p>
      </dsp:txBody>
      <dsp:txXfrm>
        <a:off x="84661" y="1948083"/>
        <a:ext cx="1627342" cy="975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2D0E6-B59F-4385-B449-22592439F6B0}">
      <dsp:nvSpPr>
        <dsp:cNvPr id="0" name=""/>
        <dsp:cNvSpPr/>
      </dsp:nvSpPr>
      <dsp:spPr>
        <a:xfrm>
          <a:off x="5790" y="0"/>
          <a:ext cx="1730805" cy="580654"/>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2857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b="1" kern="1200" dirty="0">
              <a:latin typeface="Arial Narrow" pitchFamily="34" charset="0"/>
            </a:rPr>
            <a:t>ПОЛЕЗНЫЙ</a:t>
          </a:r>
        </a:p>
      </dsp:txBody>
      <dsp:txXfrm>
        <a:off x="22797" y="17007"/>
        <a:ext cx="1696791" cy="546640"/>
      </dsp:txXfrm>
    </dsp:sp>
    <dsp:sp modelId="{02359D75-D89C-4D95-9FA2-2EFDBE97040C}">
      <dsp:nvSpPr>
        <dsp:cNvPr id="0" name=""/>
        <dsp:cNvSpPr/>
      </dsp:nvSpPr>
      <dsp:spPr>
        <a:xfrm>
          <a:off x="1907191" y="75707"/>
          <a:ext cx="361661" cy="429239"/>
        </a:xfrm>
        <a:prstGeom prst="rightArrow">
          <a:avLst>
            <a:gd name="adj1" fmla="val 60000"/>
            <a:gd name="adj2" fmla="val 50000"/>
          </a:avLst>
        </a:prstGeom>
        <a:gradFill flip="none" rotWithShape="0">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ru-RU" sz="1800" kern="1200"/>
        </a:p>
      </dsp:txBody>
      <dsp:txXfrm>
        <a:off x="1907191" y="161555"/>
        <a:ext cx="253163" cy="257543"/>
      </dsp:txXfrm>
    </dsp:sp>
    <dsp:sp modelId="{431B1C65-D9D9-4448-BBCC-81D1087BED55}">
      <dsp:nvSpPr>
        <dsp:cNvPr id="0" name=""/>
        <dsp:cNvSpPr/>
      </dsp:nvSpPr>
      <dsp:spPr>
        <a:xfrm>
          <a:off x="2418976" y="0"/>
          <a:ext cx="1730805" cy="580654"/>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2857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b="1" kern="1200" dirty="0">
              <a:solidFill>
                <a:schemeClr val="tx1"/>
              </a:solidFill>
              <a:latin typeface="Arial Narrow" pitchFamily="34" charset="0"/>
            </a:rPr>
            <a:t>ВРЕДНЫЙ</a:t>
          </a:r>
        </a:p>
      </dsp:txBody>
      <dsp:txXfrm>
        <a:off x="2435983" y="17007"/>
        <a:ext cx="1696791" cy="546640"/>
      </dsp:txXfrm>
    </dsp:sp>
    <dsp:sp modelId="{813DE90D-765E-4D1B-AC79-71C76733406E}">
      <dsp:nvSpPr>
        <dsp:cNvPr id="0" name=""/>
        <dsp:cNvSpPr/>
      </dsp:nvSpPr>
      <dsp:spPr>
        <a:xfrm>
          <a:off x="4325347" y="75707"/>
          <a:ext cx="372199" cy="429239"/>
        </a:xfrm>
        <a:prstGeom prst="rightArrow">
          <a:avLst>
            <a:gd name="adj1" fmla="val 60000"/>
            <a:gd name="adj2" fmla="val 50000"/>
          </a:avLst>
        </a:prstGeom>
        <a:gradFill flip="none"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dsp:spPr>
      <dsp:style>
        <a:lnRef idx="0">
          <a:schemeClr val="accent6"/>
        </a:lnRef>
        <a:fillRef idx="3">
          <a:schemeClr val="accent6"/>
        </a:fillRef>
        <a:effectRef idx="3">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ru-RU" sz="1800" kern="1200"/>
        </a:p>
      </dsp:txBody>
      <dsp:txXfrm>
        <a:off x="4325347" y="161555"/>
        <a:ext cx="260539" cy="257543"/>
      </dsp:txXfrm>
    </dsp:sp>
    <dsp:sp modelId="{DC90A0D3-A571-42BB-895D-71D71BF47798}">
      <dsp:nvSpPr>
        <dsp:cNvPr id="0" name=""/>
        <dsp:cNvSpPr/>
      </dsp:nvSpPr>
      <dsp:spPr>
        <a:xfrm>
          <a:off x="4852045" y="0"/>
          <a:ext cx="1730805" cy="580654"/>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b="1" kern="1200" dirty="0">
              <a:latin typeface="Arial Narrow" pitchFamily="34" charset="0"/>
            </a:rPr>
            <a:t>ОПАСНЫЙ</a:t>
          </a:r>
        </a:p>
      </dsp:txBody>
      <dsp:txXfrm>
        <a:off x="4869052" y="17007"/>
        <a:ext cx="1696791" cy="546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44406-50DB-4C96-92CD-D394B1312460}">
      <dsp:nvSpPr>
        <dsp:cNvPr id="0" name=""/>
        <dsp:cNvSpPr/>
      </dsp:nvSpPr>
      <dsp:spPr>
        <a:xfrm>
          <a:off x="1596" y="170083"/>
          <a:ext cx="4063261" cy="521070"/>
        </a:xfrm>
        <a:prstGeom prst="roundRect">
          <a:avLst>
            <a:gd name="adj" fmla="val 10000"/>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1" kern="1200" dirty="0">
              <a:effectLst/>
              <a:latin typeface="Arial Narrow" pitchFamily="34" charset="0"/>
            </a:rPr>
            <a:t>ЗАТРАТЫ НА БЕЗОПАСТНОСТЬ</a:t>
          </a:r>
        </a:p>
      </dsp:txBody>
      <dsp:txXfrm>
        <a:off x="16858" y="185345"/>
        <a:ext cx="4032737" cy="490546"/>
      </dsp:txXfrm>
    </dsp:sp>
    <dsp:sp modelId="{84007D56-E371-4099-8B8D-5D905E03E8AC}">
      <dsp:nvSpPr>
        <dsp:cNvPr id="0" name=""/>
        <dsp:cNvSpPr/>
      </dsp:nvSpPr>
      <dsp:spPr>
        <a:xfrm>
          <a:off x="4277549" y="212648"/>
          <a:ext cx="868609" cy="435939"/>
        </a:xfrm>
        <a:prstGeom prst="rightArrow">
          <a:avLst>
            <a:gd name="adj1" fmla="val 60000"/>
            <a:gd name="adj2" fmla="val 50000"/>
          </a:avLst>
        </a:pr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z="-182000" prstMaterial="softEdge">
          <a:bevelT w="127000" prst="artDeco"/>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ru-RU" sz="1800" kern="1200"/>
        </a:p>
      </dsp:txBody>
      <dsp:txXfrm>
        <a:off x="4277549" y="299836"/>
        <a:ext cx="737827" cy="261563"/>
      </dsp:txXfrm>
    </dsp:sp>
    <dsp:sp modelId="{C65B9AD4-7347-4786-A6C0-2CC0E08828B1}">
      <dsp:nvSpPr>
        <dsp:cNvPr id="0" name=""/>
        <dsp:cNvSpPr/>
      </dsp:nvSpPr>
      <dsp:spPr>
        <a:xfrm>
          <a:off x="5321161" y="148581"/>
          <a:ext cx="3140757" cy="564073"/>
        </a:xfrm>
        <a:prstGeom prst="roundRect">
          <a:avLst>
            <a:gd name="adj" fmla="val 10000"/>
          </a:avLst>
        </a:prstGeom>
        <a:gradFill flip="none" rotWithShape="0">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1" kern="1200" dirty="0">
              <a:latin typeface="Arial Narrow" pitchFamily="34" charset="0"/>
            </a:rPr>
            <a:t>УМЕНЬШЕНИЕ РИСКА</a:t>
          </a:r>
        </a:p>
      </dsp:txBody>
      <dsp:txXfrm>
        <a:off x="5337682" y="165102"/>
        <a:ext cx="3107715" cy="531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63FAC-5CFE-4121-A2C4-DB7525D721EA}">
      <dsp:nvSpPr>
        <dsp:cNvPr id="0" name=""/>
        <dsp:cNvSpPr/>
      </dsp:nvSpPr>
      <dsp:spPr>
        <a:xfrm>
          <a:off x="184030" y="142237"/>
          <a:ext cx="1913676" cy="1287592"/>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0" tIns="0" rIns="0" bIns="0" numCol="1" spcCol="1270" anchor="ctr" anchorCtr="0">
          <a:noAutofit/>
        </a:bodyPr>
        <a:lstStyle/>
        <a:p>
          <a:pPr marL="0" lvl="0" indent="0" algn="r" defTabSz="889000">
            <a:lnSpc>
              <a:spcPts val="2000"/>
            </a:lnSpc>
            <a:spcBef>
              <a:spcPct val="0"/>
            </a:spcBef>
            <a:spcAft>
              <a:spcPts val="0"/>
            </a:spcAft>
            <a:buNone/>
          </a:pPr>
          <a:r>
            <a:rPr lang="ru-RU" sz="2000" b="1" kern="1200" dirty="0">
              <a:latin typeface="Arial Narrow" pitchFamily="34" charset="0"/>
            </a:rPr>
            <a:t>ЧЕЛОВЕК</a:t>
          </a:r>
        </a:p>
      </dsp:txBody>
      <dsp:txXfrm>
        <a:off x="451255" y="294072"/>
        <a:ext cx="1103381" cy="983923"/>
      </dsp:txXfrm>
    </dsp:sp>
    <dsp:sp modelId="{9D1C9737-F395-429C-A636-5B42EE8AD096}">
      <dsp:nvSpPr>
        <dsp:cNvPr id="0" name=""/>
        <dsp:cNvSpPr/>
      </dsp:nvSpPr>
      <dsp:spPr>
        <a:xfrm>
          <a:off x="1610675" y="184590"/>
          <a:ext cx="2086171" cy="1234860"/>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l" defTabSz="889000">
            <a:lnSpc>
              <a:spcPts val="2000"/>
            </a:lnSpc>
            <a:spcBef>
              <a:spcPct val="0"/>
            </a:spcBef>
            <a:spcAft>
              <a:spcPts val="0"/>
            </a:spcAft>
            <a:buNone/>
          </a:pPr>
          <a:r>
            <a:rPr lang="ru-RU" sz="2000" b="1" kern="1200" dirty="0">
              <a:latin typeface="Arial Narrow" pitchFamily="34" charset="0"/>
            </a:rPr>
            <a:t>СРЕДА (ОБЪЕКТ)</a:t>
          </a:r>
        </a:p>
      </dsp:txBody>
      <dsp:txXfrm>
        <a:off x="2202696" y="330207"/>
        <a:ext cx="1202837" cy="94362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r>
              <a:rPr lang="en-US"/>
              <a:t>dfhghjh</a:t>
            </a:r>
            <a:endParaRPr lang="ru-RU"/>
          </a:p>
        </p:txBody>
      </p:sp>
      <p:sp>
        <p:nvSpPr>
          <p:cNvPr id="3" name="Дата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FE5ACC3B-D539-4BBB-8E32-EA74A54FAF5F}" type="datetimeFigureOut">
              <a:rPr lang="ru-RU" smtClean="0"/>
              <a:pPr/>
              <a:t>13.09.2016</a:t>
            </a:fld>
            <a:endParaRPr lang="ru-RU"/>
          </a:p>
        </p:txBody>
      </p:sp>
      <p:sp>
        <p:nvSpPr>
          <p:cNvPr id="4" name="Нижний колонтитул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A4A6B043-4460-4A0A-BE84-A9DE1673B341}" type="slidenum">
              <a:rPr lang="ru-RU" smtClean="0"/>
              <a:pPr/>
              <a:t>‹#›</a:t>
            </a:fld>
            <a:endParaRPr lang="ru-RU"/>
          </a:p>
        </p:txBody>
      </p:sp>
    </p:spTree>
    <p:extLst>
      <p:ext uri="{BB962C8B-B14F-4D97-AF65-F5344CB8AC3E}">
        <p14:creationId xmlns:p14="http://schemas.microsoft.com/office/powerpoint/2010/main" val="19174730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r>
              <a:rPr lang="en-US"/>
              <a:t>dfhghjh</a:t>
            </a:r>
            <a:endParaRPr lang="ru-RU"/>
          </a:p>
        </p:txBody>
      </p:sp>
      <p:sp>
        <p:nvSpPr>
          <p:cNvPr id="3" name="Дата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9B132A57-7126-4D1D-B373-FB96F5A39E74}" type="datetimeFigureOut">
              <a:rPr lang="ru-RU" smtClean="0"/>
              <a:pPr/>
              <a:t>13.09.2016</a:t>
            </a:fld>
            <a:endParaRPr lang="ru-RU"/>
          </a:p>
        </p:txBody>
      </p:sp>
      <p:sp>
        <p:nvSpPr>
          <p:cNvPr id="4" name="Образ слайда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FEAC7100-1AE8-4B24-8C5B-3423935750A7}" type="slidenum">
              <a:rPr lang="ru-RU" smtClean="0"/>
              <a:pPr/>
              <a:t>‹#›</a:t>
            </a:fld>
            <a:endParaRPr lang="ru-RU"/>
          </a:p>
        </p:txBody>
      </p:sp>
    </p:spTree>
    <p:extLst>
      <p:ext uri="{BB962C8B-B14F-4D97-AF65-F5344CB8AC3E}">
        <p14:creationId xmlns:p14="http://schemas.microsoft.com/office/powerpoint/2010/main" val="2438517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25</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26</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27</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28</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EAC7100-1AE8-4B24-8C5B-3423935750A7}" type="slidenum">
              <a:rPr lang="ru-RU" smtClean="0"/>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30</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31</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32</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33</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34</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35</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36</a:t>
            </a:fld>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37</a:t>
            </a:fld>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38</a:t>
            </a:fld>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39</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4</a:t>
            </a:fld>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40</a:t>
            </a:fld>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41</a:t>
            </a:fld>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42</a:t>
            </a:fld>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43</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FEAC7100-1AE8-4B24-8C5B-3423935750A7}"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4DF1C76-FC05-48F8-9924-287918A55CE4}" type="datetime1">
              <a:rPr lang="ru-RU" smtClean="0"/>
              <a:pPr/>
              <a:t>13.09.2016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63147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0579D02-3560-4080-AF18-3721B173E409}" type="datetime1">
              <a:rPr lang="ru-RU" smtClean="0"/>
              <a:pPr/>
              <a:t>13.09.2016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283576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82D7BB5-58D4-4B52-91C4-BCDDAB40BFDC}" type="datetime1">
              <a:rPr lang="ru-RU" smtClean="0"/>
              <a:pPr/>
              <a:t>13.09.2016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39865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BD848A-2C41-4CBD-8D55-215536A55345}" type="datetime1">
              <a:rPr lang="ru-RU" smtClean="0"/>
              <a:pPr/>
              <a:t>13.09.2016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400838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76E5078-A94F-4E27-B2B1-BC8821E54F0F}" type="datetime1">
              <a:rPr lang="ru-RU" smtClean="0"/>
              <a:pPr/>
              <a:t>13.09.2016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70366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26A6C4CA-D9CE-4149-A5B4-7F0080FC5498}" type="datetime1">
              <a:rPr lang="ru-RU" smtClean="0"/>
              <a:pPr/>
              <a:t>13.09.2016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403490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0D9DC7B-0A35-4DBF-B9A7-4BBE381247A5}" type="datetime1">
              <a:rPr lang="ru-RU" smtClean="0"/>
              <a:pPr/>
              <a:t>13.09.2016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62461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5C88764-8625-4E30-B442-79D90A3684E3}" type="datetime1">
              <a:rPr lang="ru-RU" smtClean="0"/>
              <a:pPr/>
              <a:t>13.09.2016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111527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0C96D4-66A0-4CC2-8D80-384DDE531374}" type="datetime1">
              <a:rPr lang="ru-RU" smtClean="0"/>
              <a:pPr/>
              <a:t>13.09.2016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9464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1A1B79C-1EF5-48ED-B80D-5C03D355F589}" type="datetime1">
              <a:rPr lang="ru-RU" smtClean="0"/>
              <a:pPr/>
              <a:t>13.09.2016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381680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06366719-E292-4890-8970-EB8B5915F1C3}" type="datetime1">
              <a:rPr lang="ru-RU" smtClean="0"/>
              <a:pPr/>
              <a:t>13.09.2016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F0883E-8364-4532-8944-CB8FE3889BD9}" type="slidenum">
              <a:rPr lang="ru-RU" smtClean="0"/>
              <a:pPr/>
              <a:t>‹#›</a:t>
            </a:fld>
            <a:endParaRPr lang="ru-RU"/>
          </a:p>
        </p:txBody>
      </p:sp>
    </p:spTree>
    <p:extLst>
      <p:ext uri="{BB962C8B-B14F-4D97-AF65-F5344CB8AC3E}">
        <p14:creationId xmlns:p14="http://schemas.microsoft.com/office/powerpoint/2010/main" val="248515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A6E55-349D-4281-8BE9-C53F0E513D0C}" type="datetime1">
              <a:rPr lang="ru-RU" smtClean="0"/>
              <a:pPr/>
              <a:t>13.09.2016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0883E-8364-4532-8944-CB8FE3889BD9}" type="slidenum">
              <a:rPr lang="ru-RU" smtClean="0"/>
              <a:pPr/>
              <a:t>‹#›</a:t>
            </a:fld>
            <a:endParaRPr lang="ru-RU"/>
          </a:p>
        </p:txBody>
      </p:sp>
    </p:spTree>
    <p:extLst>
      <p:ext uri="{BB962C8B-B14F-4D97-AF65-F5344CB8AC3E}">
        <p14:creationId xmlns:p14="http://schemas.microsoft.com/office/powerpoint/2010/main" val="2517945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Скругленный прямоугольник 25"/>
          <p:cNvSpPr/>
          <p:nvPr/>
        </p:nvSpPr>
        <p:spPr>
          <a:xfrm>
            <a:off x="305817" y="1426867"/>
            <a:ext cx="8215402" cy="75362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000"/>
              </a:lnSpc>
              <a:spcBef>
                <a:spcPct val="0"/>
              </a:spcBef>
              <a:spcAft>
                <a:spcPct val="0"/>
              </a:spcAft>
              <a:tabLst>
                <a:tab pos="228600" algn="l"/>
              </a:tabLst>
            </a:pPr>
            <a:r>
              <a:rPr lang="ru-RU" sz="3000" b="1" dirty="0">
                <a:solidFill>
                  <a:srgbClr val="FF0000"/>
                </a:solidFill>
                <a:effectLst>
                  <a:outerShdw blurRad="38100" dist="38100" dir="2700000" algn="tl">
                    <a:srgbClr val="000000">
                      <a:alpha val="43137"/>
                    </a:srgbClr>
                  </a:outerShdw>
                </a:effectLst>
                <a:latin typeface="Arial" pitchFamily="34" charset="0"/>
                <a:cs typeface="Arial" pitchFamily="34" charset="0"/>
              </a:rPr>
              <a:t>БЕЗОПАСНОСТЬ ЖИЗНЕДЕЯТЕЛЬНОСТИ</a:t>
            </a:r>
            <a:endParaRPr lang="ru-RU" b="1" dirty="0">
              <a:solidFill>
                <a:schemeClr val="tx1"/>
              </a:solidFill>
              <a:latin typeface="Arial" pitchFamily="34" charset="0"/>
              <a:cs typeface="Arial" pitchFamily="34" charset="0"/>
            </a:endParaRPr>
          </a:p>
        </p:txBody>
      </p:sp>
      <p:sp>
        <p:nvSpPr>
          <p:cNvPr id="30" name="Скругленный прямоугольник 29"/>
          <p:cNvSpPr/>
          <p:nvPr/>
        </p:nvSpPr>
        <p:spPr>
          <a:xfrm>
            <a:off x="2753248" y="3977102"/>
            <a:ext cx="3533264" cy="60494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400" b="1" dirty="0">
                <a:solidFill>
                  <a:schemeClr val="tx1"/>
                </a:solidFill>
                <a:latin typeface="Arial" pitchFamily="34" charset="0"/>
                <a:cs typeface="Arial" pitchFamily="34" charset="0"/>
              </a:rPr>
              <a:t>КОНТРОЛЬ  ЗНАНИЙ:</a:t>
            </a:r>
            <a:endParaRPr lang="ru-RU" sz="2400" dirty="0">
              <a:solidFill>
                <a:schemeClr val="tx1"/>
              </a:solidFill>
              <a:latin typeface="Arial" pitchFamily="34" charset="0"/>
              <a:cs typeface="Arial" pitchFamily="34" charset="0"/>
            </a:endParaRPr>
          </a:p>
        </p:txBody>
      </p:sp>
      <p:sp>
        <p:nvSpPr>
          <p:cNvPr id="31" name="Скругленный прямоугольник 30"/>
          <p:cNvSpPr/>
          <p:nvPr/>
        </p:nvSpPr>
        <p:spPr>
          <a:xfrm>
            <a:off x="2285984" y="4622248"/>
            <a:ext cx="4643470" cy="57150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400" b="1" dirty="0">
                <a:solidFill>
                  <a:schemeClr val="tx1"/>
                </a:solidFill>
                <a:latin typeface="Arial" pitchFamily="34" charset="0"/>
                <a:cs typeface="Arial" pitchFamily="34" charset="0"/>
              </a:rPr>
              <a:t>ЭКЗАМЕН (ЗАЧЕТ) ПО КУРСУ</a:t>
            </a:r>
            <a:endParaRPr lang="ru-RU" sz="2400" dirty="0">
              <a:solidFill>
                <a:schemeClr val="tx1"/>
              </a:solidFill>
            </a:endParaRPr>
          </a:p>
        </p:txBody>
      </p:sp>
      <p:sp>
        <p:nvSpPr>
          <p:cNvPr id="32" name="Скругленный прямоугольник 31"/>
          <p:cNvSpPr/>
          <p:nvPr/>
        </p:nvSpPr>
        <p:spPr>
          <a:xfrm>
            <a:off x="285720" y="5357826"/>
            <a:ext cx="8286808" cy="1285884"/>
          </a:xfrm>
          <a:prstGeom prst="round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ctr" anchorCtr="1"/>
          <a:lstStyle/>
          <a:p>
            <a:pPr algn="ctr">
              <a:lnSpc>
                <a:spcPts val="2000"/>
              </a:lnSpc>
            </a:pPr>
            <a:r>
              <a:rPr lang="ru-RU" b="1" dirty="0">
                <a:solidFill>
                  <a:srgbClr val="FF0000"/>
                </a:solidFill>
                <a:effectLst>
                  <a:outerShdw blurRad="38100" dist="38100" dir="2700000" algn="tl">
                    <a:srgbClr val="000000">
                      <a:alpha val="43137"/>
                    </a:srgbClr>
                  </a:outerShdw>
                </a:effectLst>
                <a:latin typeface="Arial" pitchFamily="34" charset="0"/>
                <a:cs typeface="Arial" pitchFamily="34" charset="0"/>
              </a:rPr>
              <a:t>УСЛОВИЯ ДОПУСКА К ЭКЗАМЕНУ (ЗАЧЕТУ) –</a:t>
            </a:r>
          </a:p>
          <a:p>
            <a:pPr algn="ctr">
              <a:lnSpc>
                <a:spcPts val="2000"/>
              </a:lnSpc>
            </a:pPr>
            <a:r>
              <a:rPr lang="ru-RU" sz="1600" b="1" dirty="0">
                <a:solidFill>
                  <a:schemeClr val="tx1"/>
                </a:solidFill>
                <a:latin typeface="Arial Narrow" pitchFamily="34" charset="0"/>
                <a:cs typeface="Arial" pitchFamily="34" charset="0"/>
              </a:rPr>
              <a:t>УСПЕШНОЕ НАПИСАНИЕ ТЕСТ - ОПРОСОВ ПОСЛЕ КАЖДОЙ ТЕМЫ ЛЕКЦИОННОГО КУРСА,  </a:t>
            </a:r>
            <a:r>
              <a:rPr lang="ru-RU" sz="1600" b="1" dirty="0">
                <a:solidFill>
                  <a:srgbClr val="FF0000"/>
                </a:solidFill>
                <a:effectLst>
                  <a:outerShdw blurRad="38100" dist="38100" dir="2700000" algn="tl">
                    <a:srgbClr val="000000">
                      <a:alpha val="43137"/>
                    </a:srgbClr>
                  </a:outerShdw>
                </a:effectLst>
                <a:latin typeface="Arial" pitchFamily="34" charset="0"/>
                <a:cs typeface="Arial" pitchFamily="34" charset="0"/>
              </a:rPr>
              <a:t>СВОБОДНОЕ ВЛАДЕНИЕ  МАТЕРИАЛОМ ТЕОРЕТИЧЕСКОГО КУРСА, </a:t>
            </a:r>
            <a:r>
              <a:rPr lang="ru-RU" sz="1600" b="1" dirty="0">
                <a:solidFill>
                  <a:schemeClr val="tx1"/>
                </a:solidFill>
                <a:latin typeface="Arial Narrow" pitchFamily="34" charset="0"/>
                <a:cs typeface="Arial" pitchFamily="34" charset="0"/>
              </a:rPr>
              <a:t>УСПЕШНЫЕ РЕЗУЛЬТАТЫ ЗАЩИТЫ ЛАБОРАТОРНЫХ РАБОТ (В СРОКИ, ПРЕДУСМОТРЕННЫЕ УЧЕБНЫМИ ПЛАНАМИ).</a:t>
            </a:r>
            <a:endParaRPr lang="ru-RU" sz="1600" dirty="0">
              <a:solidFill>
                <a:schemeClr val="tx1"/>
              </a:solidFill>
              <a:latin typeface="Arial Narrow" pitchFamily="34" charset="0"/>
              <a:cs typeface="Arial" pitchFamily="34" charset="0"/>
            </a:endParaRPr>
          </a:p>
        </p:txBody>
      </p:sp>
      <p:sp>
        <p:nvSpPr>
          <p:cNvPr id="12" name="Скругленный прямоугольник 11"/>
          <p:cNvSpPr/>
          <p:nvPr/>
        </p:nvSpPr>
        <p:spPr>
          <a:xfrm>
            <a:off x="285720" y="3187571"/>
            <a:ext cx="8235499" cy="482685"/>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lnSpc>
                <a:spcPts val="2000"/>
              </a:lnSpc>
            </a:pPr>
            <a:r>
              <a:rPr lang="ru-RU" sz="2200" b="1" dirty="0">
                <a:solidFill>
                  <a:schemeClr val="tx1"/>
                </a:solidFill>
                <a:latin typeface="Arial Narrow" pitchFamily="34" charset="0"/>
                <a:cs typeface="Arial" pitchFamily="34" charset="0"/>
              </a:rPr>
              <a:t>ЛАБОРАТОРНОГО ПРАКТИКУМА– 17 час, (34 час)</a:t>
            </a:r>
          </a:p>
        </p:txBody>
      </p:sp>
      <p:sp>
        <p:nvSpPr>
          <p:cNvPr id="13" name="Скругленный прямоугольник 12"/>
          <p:cNvSpPr/>
          <p:nvPr/>
        </p:nvSpPr>
        <p:spPr>
          <a:xfrm>
            <a:off x="305817" y="2652738"/>
            <a:ext cx="8215402" cy="494627"/>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lnSpc>
                <a:spcPts val="2000"/>
              </a:lnSpc>
            </a:pPr>
            <a:r>
              <a:rPr lang="ru-RU" sz="2200" b="1" dirty="0">
                <a:solidFill>
                  <a:schemeClr val="tx1"/>
                </a:solidFill>
                <a:latin typeface="Arial Narrow" pitchFamily="34" charset="0"/>
                <a:cs typeface="Arial" pitchFamily="34" charset="0"/>
              </a:rPr>
              <a:t>ПРОДОЛЖИТЕЛЬНОСТЬ: ЛЕКЦИОННОГО КУРСА – 17час, (34 час)</a:t>
            </a:r>
            <a:endParaRPr lang="ru-RU" sz="2200" dirty="0">
              <a:solidFill>
                <a:schemeClr val="tx1"/>
              </a:solidFill>
              <a:latin typeface="Arial Narrow" pitchFamily="34" charset="0"/>
              <a:cs typeface="Arial" pitchFamily="34" charset="0"/>
            </a:endParaRPr>
          </a:p>
        </p:txBody>
      </p:sp>
      <p:grpSp>
        <p:nvGrpSpPr>
          <p:cNvPr id="2" name="Группа 1"/>
          <p:cNvGrpSpPr/>
          <p:nvPr/>
        </p:nvGrpSpPr>
        <p:grpSpPr>
          <a:xfrm>
            <a:off x="8426631" y="-5612"/>
            <a:ext cx="734162" cy="6863612"/>
            <a:chOff x="8426631" y="-5612"/>
            <a:chExt cx="734162" cy="6863612"/>
          </a:xfrm>
        </p:grpSpPr>
        <p:sp>
          <p:nvSpPr>
            <p:cNvPr id="25" name="Прямоугольник 24"/>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4"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1</a:t>
            </a:fld>
            <a:endParaRPr lang="ru-RU" sz="20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0" y="1528149"/>
            <a:ext cx="8715404" cy="7836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32000" algn="just" defTabSz="914400" rtl="0" eaLnBrk="0" fontAlgn="base" latinLnBrk="0" hangingPunct="0">
              <a:lnSpc>
                <a:spcPts val="2800"/>
              </a:lnSpc>
              <a:spcBef>
                <a:spcPct val="0"/>
              </a:spcBef>
              <a:spcAft>
                <a:spcPct val="0"/>
              </a:spcAft>
              <a:buClrTx/>
              <a:buSzTx/>
              <a:buFontTx/>
              <a:buNone/>
              <a:tabLst/>
            </a:pPr>
            <a:r>
              <a:rPr kumimoji="0" lang="ru-RU" sz="2000" b="1" u="none" strike="noStrike" cap="none" normalizeH="0" baseline="0" dirty="0">
                <a:ln>
                  <a:noFill/>
                </a:ln>
                <a:solidFill>
                  <a:srgbClr val="0000FF"/>
                </a:solidFill>
                <a:effectLst/>
                <a:latin typeface="Arial Narrow" pitchFamily="34" charset="0"/>
                <a:ea typeface="Times New Roman" pitchFamily="18" charset="0"/>
                <a:cs typeface="Times New Roman" pitchFamily="18" charset="0"/>
              </a:rPr>
              <a:t>БЕЗОПАСНОСТЬ</a:t>
            </a:r>
            <a:r>
              <a:rPr kumimoji="0" lang="ru-RU" sz="2400" b="1"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 </a:t>
            </a:r>
            <a:r>
              <a:rPr kumimoji="0" lang="ru-RU" sz="220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 состояние защищенности жизненно-важных интересов личности, общества и государства от внутренних и внешних угроз.</a:t>
            </a:r>
            <a:endParaRPr kumimoji="0" lang="ru-RU" sz="2200" i="0" u="none" strike="noStrike" cap="none" normalizeH="0" baseline="0" dirty="0">
              <a:ln>
                <a:noFill/>
              </a:ln>
              <a:solidFill>
                <a:schemeClr val="tx1"/>
              </a:solidFill>
              <a:effectLst/>
              <a:latin typeface="Arial Narrow" pitchFamily="34" charset="0"/>
              <a:cs typeface="Times New Roman" pitchFamily="18" charset="0"/>
            </a:endParaRPr>
          </a:p>
        </p:txBody>
      </p:sp>
      <p:sp>
        <p:nvSpPr>
          <p:cNvPr id="20" name="Прямоугольник 19"/>
          <p:cNvSpPr/>
          <p:nvPr/>
        </p:nvSpPr>
        <p:spPr>
          <a:xfrm>
            <a:off x="0" y="2286315"/>
            <a:ext cx="8715404" cy="1142685"/>
          </a:xfrm>
          <a:prstGeom prst="rect">
            <a:avLst/>
          </a:prstGeom>
        </p:spPr>
        <p:txBody>
          <a:bodyPr wrap="square">
            <a:spAutoFit/>
          </a:bodyPr>
          <a:lstStyle/>
          <a:p>
            <a:pPr lvl="0" indent="432000" algn="just" eaLnBrk="0" fontAlgn="base" hangingPunct="0">
              <a:lnSpc>
                <a:spcPts val="2800"/>
              </a:lnSpc>
              <a:spcBef>
                <a:spcPct val="0"/>
              </a:spcBef>
              <a:spcAft>
                <a:spcPct val="0"/>
              </a:spcAft>
            </a:pPr>
            <a:r>
              <a:rPr lang="ru-RU" sz="2000" b="1" dirty="0">
                <a:solidFill>
                  <a:srgbClr val="0000FF"/>
                </a:solidFill>
                <a:latin typeface="Arial Narrow" pitchFamily="34" charset="0"/>
                <a:ea typeface="Times New Roman" pitchFamily="18" charset="0"/>
                <a:cs typeface="Times New Roman" pitchFamily="18" charset="0"/>
              </a:rPr>
              <a:t>ЖИЗНЕННО-ВАЖНЫЕ ИНТЕРЕСЫ </a:t>
            </a:r>
            <a:r>
              <a:rPr lang="ru-RU" sz="2200" dirty="0">
                <a:latin typeface="Arial Narrow" pitchFamily="34" charset="0"/>
                <a:ea typeface="Times New Roman" pitchFamily="18" charset="0"/>
                <a:cs typeface="Times New Roman" pitchFamily="18" charset="0"/>
              </a:rPr>
              <a:t>— совокупность потребностей, удовлетворение которых обеспечивает существование и возможность развития личности, общества и государства.</a:t>
            </a:r>
          </a:p>
        </p:txBody>
      </p:sp>
      <p:sp>
        <p:nvSpPr>
          <p:cNvPr id="21" name="Прямоугольник 20"/>
          <p:cNvSpPr/>
          <p:nvPr/>
        </p:nvSpPr>
        <p:spPr>
          <a:xfrm>
            <a:off x="0" y="3429000"/>
            <a:ext cx="8715404" cy="1169551"/>
          </a:xfrm>
          <a:prstGeom prst="rect">
            <a:avLst/>
          </a:prstGeom>
        </p:spPr>
        <p:txBody>
          <a:bodyPr wrap="square">
            <a:spAutoFit/>
          </a:bodyPr>
          <a:lstStyle/>
          <a:p>
            <a:pPr lvl="0" indent="432000" algn="just" eaLnBrk="0" fontAlgn="base" hangingPunct="0">
              <a:lnSpc>
                <a:spcPts val="2800"/>
              </a:lnSpc>
              <a:spcBef>
                <a:spcPct val="0"/>
              </a:spcBef>
              <a:spcAft>
                <a:spcPct val="0"/>
              </a:spcAft>
            </a:pPr>
            <a:r>
              <a:rPr lang="ru-RU" sz="2000" b="1" dirty="0">
                <a:solidFill>
                  <a:srgbClr val="0000FF"/>
                </a:solidFill>
                <a:latin typeface="Arial Narrow" pitchFamily="34" charset="0"/>
                <a:ea typeface="Times New Roman" pitchFamily="18" charset="0"/>
                <a:cs typeface="Times New Roman" pitchFamily="18" charset="0"/>
              </a:rPr>
              <a:t>БЕЗОПАСНОСТЬ ЖИЗНЕДЕЯТЕЛЬНОСТИ </a:t>
            </a:r>
            <a:r>
              <a:rPr lang="ru-RU" sz="2200" dirty="0">
                <a:latin typeface="Arial Narrow" pitchFamily="34" charset="0"/>
                <a:ea typeface="Times New Roman" pitchFamily="18" charset="0"/>
                <a:cs typeface="Times New Roman" pitchFamily="18" charset="0"/>
              </a:rPr>
              <a:t>— состояние деятельности, при которой </a:t>
            </a:r>
            <a:r>
              <a:rPr lang="ru-RU" sz="24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с определенной вероятностью </a:t>
            </a:r>
            <a:r>
              <a:rPr lang="ru-RU" sz="2200" dirty="0">
                <a:latin typeface="Arial Narrow" pitchFamily="34" charset="0"/>
                <a:ea typeface="Times New Roman" pitchFamily="18" charset="0"/>
                <a:cs typeface="Times New Roman" pitchFamily="18" charset="0"/>
              </a:rPr>
              <a:t>исключено проявление опасности.</a:t>
            </a:r>
          </a:p>
        </p:txBody>
      </p:sp>
      <p:sp>
        <p:nvSpPr>
          <p:cNvPr id="22" name="Прямоугольник 21"/>
          <p:cNvSpPr/>
          <p:nvPr/>
        </p:nvSpPr>
        <p:spPr>
          <a:xfrm>
            <a:off x="0" y="4617069"/>
            <a:ext cx="8715404" cy="783612"/>
          </a:xfrm>
          <a:prstGeom prst="rect">
            <a:avLst/>
          </a:prstGeom>
        </p:spPr>
        <p:txBody>
          <a:bodyPr wrap="square">
            <a:spAutoFit/>
          </a:bodyPr>
          <a:lstStyle/>
          <a:p>
            <a:pPr indent="457200">
              <a:lnSpc>
                <a:spcPts val="2800"/>
              </a:lnSpc>
            </a:pPr>
            <a:r>
              <a:rPr lang="ru-RU" sz="2000" b="1" dirty="0">
                <a:solidFill>
                  <a:srgbClr val="0000FF"/>
                </a:solidFill>
                <a:latin typeface="Arial Narrow" pitchFamily="34" charset="0"/>
                <a:ea typeface="Times New Roman" pitchFamily="18" charset="0"/>
                <a:cs typeface="Times New Roman" pitchFamily="18" charset="0"/>
              </a:rPr>
              <a:t>БЕЗОПАСНОСТЬ</a:t>
            </a:r>
            <a:r>
              <a:rPr lang="ru-RU" sz="2000" b="1" dirty="0">
                <a:latin typeface="Arial Narrow" pitchFamily="34" charset="0"/>
                <a:ea typeface="Times New Roman" pitchFamily="18" charset="0"/>
                <a:cs typeface="Times New Roman" pitchFamily="18" charset="0"/>
              </a:rPr>
              <a:t> </a:t>
            </a:r>
            <a:r>
              <a:rPr lang="ru-RU" sz="2200" dirty="0">
                <a:latin typeface="Arial Narrow" pitchFamily="34" charset="0"/>
                <a:ea typeface="Times New Roman" pitchFamily="18" charset="0"/>
                <a:cs typeface="Times New Roman" pitchFamily="18" charset="0"/>
              </a:rPr>
              <a:t>является неотъемлемым свойством любой системы (человек-среда, человек-машина-среда) и ее целью. </a:t>
            </a:r>
          </a:p>
        </p:txBody>
      </p:sp>
      <p:sp>
        <p:nvSpPr>
          <p:cNvPr id="23" name="Прямоугольник 22"/>
          <p:cNvSpPr/>
          <p:nvPr/>
        </p:nvSpPr>
        <p:spPr>
          <a:xfrm>
            <a:off x="0" y="5453315"/>
            <a:ext cx="8715404" cy="1142685"/>
          </a:xfrm>
          <a:prstGeom prst="rect">
            <a:avLst/>
          </a:prstGeom>
        </p:spPr>
        <p:txBody>
          <a:bodyPr wrap="square">
            <a:spAutoFit/>
          </a:bodyPr>
          <a:lstStyle/>
          <a:p>
            <a:pPr lvl="0" indent="432000" algn="just" eaLnBrk="0" fontAlgn="base" hangingPunct="0">
              <a:lnSpc>
                <a:spcPts val="2800"/>
              </a:lnSpc>
              <a:spcBef>
                <a:spcPct val="0"/>
              </a:spcBef>
              <a:spcAft>
                <a:spcPct val="0"/>
              </a:spcAft>
            </a:pPr>
            <a:r>
              <a:rPr lang="ru-RU" sz="2000" b="1" dirty="0">
                <a:solidFill>
                  <a:srgbClr val="0000FF"/>
                </a:solidFill>
                <a:latin typeface="Arial Narrow" pitchFamily="34" charset="0"/>
                <a:ea typeface="Times New Roman" pitchFamily="18" charset="0"/>
                <a:cs typeface="Times New Roman" pitchFamily="18" charset="0"/>
              </a:rPr>
              <a:t>ПОНЯТИЕ «БЕЗОПАСНОСТЬ» </a:t>
            </a:r>
            <a:r>
              <a:rPr lang="ru-RU" sz="2200" dirty="0">
                <a:latin typeface="Arial Narrow" pitchFamily="34" charset="0"/>
                <a:ea typeface="Times New Roman" pitchFamily="18" charset="0"/>
                <a:cs typeface="Times New Roman" pitchFamily="18" charset="0"/>
              </a:rPr>
              <a:t>является сложным и носит системный характер. Все системы и подсистемы испытывают взаимовлияние как положительные, так и отрицательные.</a:t>
            </a:r>
          </a:p>
        </p:txBody>
      </p:sp>
      <p:sp>
        <p:nvSpPr>
          <p:cNvPr id="25" name="Прямоугольник 24"/>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9" name="Скругленный прямоугольник 28"/>
          <p:cNvSpPr/>
          <p:nvPr/>
        </p:nvSpPr>
        <p:spPr>
          <a:xfrm>
            <a:off x="1892594" y="0"/>
            <a:ext cx="5316279" cy="1000132"/>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lvl="0"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2.0.  БЕЗОПАСНОСТЬ  ОБЩЕСТВА  И ЧЕЛОВЕКА  В  СОВРЕМЕННОМ  МИРЕ</a:t>
            </a:r>
          </a:p>
          <a:p>
            <a:pPr lvl="0" algn="ctr" fontAlgn="base">
              <a:lnSpc>
                <a:spcPts val="1800"/>
              </a:lnSpc>
              <a:spcBef>
                <a:spcPct val="0"/>
              </a:spcBef>
              <a:spcAft>
                <a:spcPct val="0"/>
              </a:spcAft>
              <a:tabLst>
                <a:tab pos="228600" algn="l"/>
              </a:tabLst>
            </a:pPr>
            <a:r>
              <a:rPr lang="ru-RU" sz="1600" b="1" dirty="0">
                <a:solidFill>
                  <a:schemeClr val="tx1"/>
                </a:solidFill>
                <a:latin typeface="Arial Narrow" pitchFamily="34" charset="0"/>
                <a:cs typeface="Arial" pitchFamily="34" charset="0"/>
              </a:rPr>
              <a:t>БЕЗОПАСНОСТЬ ЖИЗНЕДЕЯТЕЛЬНОСТИ КАК СОСТАВНАЯ ЧАСТЬ НАЦИОНАЛЬНОЙ БЕЗОПАСНОСТИ РФ.</a:t>
            </a:r>
          </a:p>
        </p:txBody>
      </p:sp>
      <p:sp>
        <p:nvSpPr>
          <p:cNvPr id="30" name="Скругленный прямоугольник 29"/>
          <p:cNvSpPr/>
          <p:nvPr/>
        </p:nvSpPr>
        <p:spPr>
          <a:xfrm>
            <a:off x="2764465" y="1071546"/>
            <a:ext cx="3646968"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2.1.  ВИДЫ БЕЗОПАСНОСТИ В РФ</a:t>
            </a:r>
          </a:p>
        </p:txBody>
      </p:sp>
      <p:grpSp>
        <p:nvGrpSpPr>
          <p:cNvPr id="14" name="Группа 13"/>
          <p:cNvGrpSpPr/>
          <p:nvPr/>
        </p:nvGrpSpPr>
        <p:grpSpPr>
          <a:xfrm>
            <a:off x="8426631" y="-5612"/>
            <a:ext cx="734162" cy="6863612"/>
            <a:chOff x="8426631" y="-5612"/>
            <a:chExt cx="734162" cy="6863612"/>
          </a:xfrm>
        </p:grpSpPr>
        <p:sp>
          <p:nvSpPr>
            <p:cNvPr id="15" name="Прямоугольник 14"/>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6"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10</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Группа 22"/>
          <p:cNvGrpSpPr/>
          <p:nvPr/>
        </p:nvGrpSpPr>
        <p:grpSpPr>
          <a:xfrm>
            <a:off x="163164" y="1000108"/>
            <a:ext cx="8324854" cy="5643602"/>
            <a:chOff x="214282" y="857232"/>
            <a:chExt cx="8324854" cy="5643602"/>
          </a:xfrm>
        </p:grpSpPr>
        <p:sp>
          <p:nvSpPr>
            <p:cNvPr id="27" name="Скругленный прямоугольник 26"/>
            <p:cNvSpPr/>
            <p:nvPr/>
          </p:nvSpPr>
          <p:spPr>
            <a:xfrm>
              <a:off x="2419398" y="2000240"/>
              <a:ext cx="3857652" cy="4500594"/>
            </a:xfrm>
            <a:prstGeom prst="roundRect">
              <a:avLst>
                <a:gd name="adj" fmla="val 690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base">
                <a:lnSpc>
                  <a:spcPts val="2000"/>
                </a:lnSpc>
                <a:spcBef>
                  <a:spcPct val="0"/>
                </a:spcBef>
              </a:pPr>
              <a:r>
                <a:rPr lang="ru-RU" b="1" dirty="0">
                  <a:solidFill>
                    <a:srgbClr val="FF0000"/>
                  </a:solidFill>
                  <a:effectLst>
                    <a:outerShdw blurRad="38100" dist="38100" dir="2700000" algn="tl">
                      <a:srgbClr val="000000">
                        <a:alpha val="43137"/>
                      </a:srgbClr>
                    </a:outerShdw>
                  </a:effectLst>
                  <a:latin typeface="Arial Narrow" pitchFamily="34" charset="0"/>
                  <a:cs typeface="Times New Roman" pitchFamily="18" charset="0"/>
                </a:rPr>
                <a:t>ПО СФЕРАМ ОБЩЕСТВЕННОЙ ЖИЗНИ И ЧЕЛОВЕЧЕСКОЙ ДЕЯТЕЛЬНОСТИ:</a:t>
              </a:r>
            </a:p>
            <a:p>
              <a:pPr marL="0" lvl="1" fontAlgn="base">
                <a:lnSpc>
                  <a:spcPts val="1800"/>
                </a:lnSpc>
                <a:spcBef>
                  <a:spcPct val="0"/>
                </a:spcBef>
                <a:buFont typeface="Arial" pitchFamily="34" charset="0"/>
                <a:buChar char="•"/>
              </a:pPr>
              <a:r>
                <a:rPr lang="ru-RU" sz="2000" b="1" dirty="0">
                  <a:solidFill>
                    <a:schemeClr val="tx1"/>
                  </a:solidFill>
                  <a:latin typeface="Arial Narrow" pitchFamily="34" charset="0"/>
                  <a:cs typeface="Times New Roman" pitchFamily="18" charset="0"/>
                </a:rPr>
                <a:t>политическая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экономическая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военная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социальная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информационная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экологическая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общественная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энергетическая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психологическая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демографическая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генетическая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технологическая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интеллектуальная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техногенная безопасность;</a:t>
              </a:r>
            </a:p>
            <a:p>
              <a:pPr marL="0" lvl="1" fontAlgn="base">
                <a:lnSpc>
                  <a:spcPts val="18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радиационная безопасность.</a:t>
              </a:r>
            </a:p>
          </p:txBody>
        </p:sp>
        <p:sp>
          <p:nvSpPr>
            <p:cNvPr id="25" name="Скругленный прямоугольник 24"/>
            <p:cNvSpPr/>
            <p:nvPr/>
          </p:nvSpPr>
          <p:spPr>
            <a:xfrm>
              <a:off x="642910" y="857232"/>
              <a:ext cx="7358114" cy="50006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lvl="0" algn="ctr">
                <a:lnSpc>
                  <a:spcPts val="3600"/>
                </a:lnSpc>
              </a:pPr>
              <a:r>
                <a:rPr lang="ru-RU" sz="3200" b="1" dirty="0">
                  <a:solidFill>
                    <a:schemeClr val="tx1"/>
                  </a:solidFill>
                  <a:latin typeface="Arial" pitchFamily="34" charset="0"/>
                  <a:cs typeface="Arial" pitchFamily="34" charset="0"/>
                </a:rPr>
                <a:t>НАЦИОНАЛЬНАЯ БЕЗОПАСНОСТЬ</a:t>
              </a:r>
              <a:endParaRPr lang="ru-RU" sz="1600" b="1" dirty="0">
                <a:solidFill>
                  <a:schemeClr val="tx1"/>
                </a:solidFill>
                <a:latin typeface="Arial Narrow" pitchFamily="34" charset="0"/>
              </a:endParaRPr>
            </a:p>
          </p:txBody>
        </p:sp>
        <p:sp>
          <p:nvSpPr>
            <p:cNvPr id="28" name="Скругленный прямоугольник 27"/>
            <p:cNvSpPr/>
            <p:nvPr/>
          </p:nvSpPr>
          <p:spPr>
            <a:xfrm>
              <a:off x="6564190" y="2000240"/>
              <a:ext cx="1974946" cy="2714644"/>
            </a:xfrm>
            <a:prstGeom prst="roundRect">
              <a:avLst/>
            </a:prstGeom>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nchorCtr="1"/>
            <a:lstStyle/>
            <a:p>
              <a:pPr lvl="0" algn="ctr" fontAlgn="base">
                <a:lnSpc>
                  <a:spcPts val="2000"/>
                </a:lnSpc>
                <a:spcBef>
                  <a:spcPct val="0"/>
                </a:spcBef>
              </a:pPr>
              <a:r>
                <a:rPr lang="ru-RU" b="1" dirty="0">
                  <a:solidFill>
                    <a:srgbClr val="FF0000"/>
                  </a:solidFill>
                  <a:effectLst>
                    <a:outerShdw blurRad="38100" dist="38100" dir="2700000" algn="tl">
                      <a:srgbClr val="000000">
                        <a:alpha val="43137"/>
                      </a:srgbClr>
                    </a:outerShdw>
                  </a:effectLst>
                  <a:latin typeface="Arial Narrow" pitchFamily="34" charset="0"/>
                  <a:cs typeface="Times New Roman" pitchFamily="18" charset="0"/>
                </a:rPr>
                <a:t>ПО ОБЪЕКТАМ БЕЗОПАСНОСТИ:</a:t>
              </a:r>
            </a:p>
            <a:p>
              <a:pPr lvl="0" algn="ctr" fontAlgn="base">
                <a:lnSpc>
                  <a:spcPts val="2200"/>
                </a:lnSpc>
                <a:spcBef>
                  <a:spcPct val="0"/>
                </a:spcBef>
              </a:pPr>
              <a:endParaRPr lang="ru-RU" sz="2000" b="1" dirty="0">
                <a:solidFill>
                  <a:srgbClr val="0000FF"/>
                </a:solidFill>
                <a:effectLst>
                  <a:outerShdw blurRad="38100" dist="38100" dir="2700000" algn="tl">
                    <a:srgbClr val="000000">
                      <a:alpha val="43137"/>
                    </a:srgbClr>
                  </a:outerShdw>
                </a:effectLst>
                <a:latin typeface="Arial Narrow" pitchFamily="34" charset="0"/>
                <a:cs typeface="Times New Roman" pitchFamily="18" charset="0"/>
              </a:endParaRPr>
            </a:p>
            <a:p>
              <a:pPr lvl="0" fontAlgn="base">
                <a:lnSpc>
                  <a:spcPts val="22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безопасность личности;</a:t>
              </a:r>
            </a:p>
            <a:p>
              <a:pPr lvl="0" fontAlgn="base">
                <a:lnSpc>
                  <a:spcPts val="22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безопасность общества;</a:t>
              </a:r>
            </a:p>
            <a:p>
              <a:pPr lvl="0" fontAlgn="base">
                <a:lnSpc>
                  <a:spcPts val="2200"/>
                </a:lnSpc>
                <a:spcBef>
                  <a:spcPct val="0"/>
                </a:spcBef>
                <a:spcAft>
                  <a:spcPct val="0"/>
                </a:spcAft>
                <a:buFont typeface="Arial" pitchFamily="34" charset="0"/>
                <a:buChar char="•"/>
              </a:pPr>
              <a:r>
                <a:rPr lang="ru-RU" sz="2000" b="1" dirty="0">
                  <a:solidFill>
                    <a:schemeClr val="tx1"/>
                  </a:solidFill>
                  <a:latin typeface="Arial Narrow" pitchFamily="34" charset="0"/>
                  <a:cs typeface="Times New Roman" pitchFamily="18" charset="0"/>
                </a:rPr>
                <a:t>безопасность государства.</a:t>
              </a:r>
            </a:p>
          </p:txBody>
        </p:sp>
        <p:sp>
          <p:nvSpPr>
            <p:cNvPr id="29" name="Скругленный прямоугольник 28"/>
            <p:cNvSpPr/>
            <p:nvPr/>
          </p:nvSpPr>
          <p:spPr>
            <a:xfrm>
              <a:off x="214282" y="2000240"/>
              <a:ext cx="1928826" cy="2714644"/>
            </a:xfrm>
            <a:prstGeom prst="roundRect">
              <a:avLst>
                <a:gd name="adj" fmla="val 13360"/>
              </a:avLst>
            </a:prstGeom>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lvl="0" algn="ctr" fontAlgn="base">
                <a:lnSpc>
                  <a:spcPts val="2000"/>
                </a:lnSpc>
                <a:spcBef>
                  <a:spcPct val="0"/>
                </a:spcBef>
              </a:pPr>
              <a:r>
                <a:rPr lang="ru-RU" b="1" dirty="0">
                  <a:solidFill>
                    <a:srgbClr val="FF0000"/>
                  </a:solidFill>
                  <a:effectLst>
                    <a:outerShdw blurRad="38100" dist="38100" dir="2700000" algn="tl">
                      <a:srgbClr val="000000">
                        <a:alpha val="43137"/>
                      </a:srgbClr>
                    </a:outerShdw>
                  </a:effectLst>
                  <a:latin typeface="Arial Narrow" pitchFamily="34" charset="0"/>
                  <a:cs typeface="Times New Roman" pitchFamily="18" charset="0"/>
                </a:rPr>
                <a:t>ПО ХАРАКТЕРУ ИСТОЧНИКОВ УГРОЗ</a:t>
              </a:r>
              <a:r>
                <a:rPr lang="ru-RU" sz="2400" b="1" dirty="0">
                  <a:solidFill>
                    <a:srgbClr val="FF0000"/>
                  </a:solidFill>
                  <a:effectLst>
                    <a:outerShdw blurRad="38100" dist="38100" dir="2700000" algn="tl">
                      <a:srgbClr val="000000">
                        <a:alpha val="43137"/>
                      </a:srgbClr>
                    </a:outerShdw>
                  </a:effectLst>
                  <a:latin typeface="Arial Narrow" pitchFamily="34" charset="0"/>
                  <a:cs typeface="Times New Roman" pitchFamily="18" charset="0"/>
                </a:rPr>
                <a:t>:</a:t>
              </a:r>
            </a:p>
            <a:p>
              <a:pPr lvl="0" algn="ctr" fontAlgn="base">
                <a:lnSpc>
                  <a:spcPts val="1800"/>
                </a:lnSpc>
                <a:spcBef>
                  <a:spcPct val="0"/>
                </a:spcBef>
              </a:pPr>
              <a:endParaRPr lang="ru-RU" sz="2400" b="1" dirty="0">
                <a:solidFill>
                  <a:srgbClr val="0000FF"/>
                </a:solidFill>
                <a:effectLst>
                  <a:outerShdw blurRad="38100" dist="38100" dir="2700000" algn="tl">
                    <a:srgbClr val="000000">
                      <a:alpha val="43137"/>
                    </a:srgbClr>
                  </a:outerShdw>
                </a:effectLst>
                <a:latin typeface="Arial Narrow" pitchFamily="34" charset="0"/>
              </a:endParaRPr>
            </a:p>
            <a:p>
              <a:pPr lvl="0" fontAlgn="base">
                <a:lnSpc>
                  <a:spcPts val="2600"/>
                </a:lnSpc>
                <a:spcBef>
                  <a:spcPct val="0"/>
                </a:spcBef>
                <a:buFont typeface="Arial" pitchFamily="34" charset="0"/>
                <a:buChar char="•"/>
              </a:pPr>
              <a:r>
                <a:rPr lang="ru-RU" sz="2000" b="1" dirty="0">
                  <a:solidFill>
                    <a:schemeClr val="tx1"/>
                  </a:solidFill>
                  <a:latin typeface="Arial Narrow" pitchFamily="34" charset="0"/>
                  <a:cs typeface="Times New Roman" pitchFamily="18" charset="0"/>
                </a:rPr>
                <a:t>внешняя безопасность;</a:t>
              </a:r>
            </a:p>
            <a:p>
              <a:pPr lvl="0" fontAlgn="base">
                <a:lnSpc>
                  <a:spcPts val="2600"/>
                </a:lnSpc>
                <a:spcBef>
                  <a:spcPct val="0"/>
                </a:spcBef>
                <a:buFont typeface="Arial" pitchFamily="34" charset="0"/>
                <a:buChar char="•"/>
              </a:pPr>
              <a:r>
                <a:rPr lang="ru-RU" sz="2000" b="1" dirty="0">
                  <a:solidFill>
                    <a:schemeClr val="tx1"/>
                  </a:solidFill>
                  <a:latin typeface="Arial Narrow" pitchFamily="34" charset="0"/>
                  <a:cs typeface="Times New Roman" pitchFamily="18" charset="0"/>
                </a:rPr>
                <a:t>внутренняя безопасность.</a:t>
              </a:r>
            </a:p>
          </p:txBody>
        </p:sp>
        <p:sp>
          <p:nvSpPr>
            <p:cNvPr id="31" name="Стрелка вниз 30"/>
            <p:cNvSpPr/>
            <p:nvPr/>
          </p:nvSpPr>
          <p:spPr>
            <a:xfrm>
              <a:off x="4093677" y="1414129"/>
              <a:ext cx="500066" cy="525305"/>
            </a:xfrm>
            <a:prstGeom prst="downArrow">
              <a:avLst/>
            </a:prstGeom>
            <a:solidFill>
              <a:srgbClr val="333399"/>
            </a:solidFill>
            <a:ln w="762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Стрелка вниз 31"/>
            <p:cNvSpPr/>
            <p:nvPr/>
          </p:nvSpPr>
          <p:spPr>
            <a:xfrm>
              <a:off x="7297277" y="1418103"/>
              <a:ext cx="500066" cy="525305"/>
            </a:xfrm>
            <a:prstGeom prst="downArrow">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0" scaled="1"/>
              <a:tileRect/>
            </a:gradFill>
            <a:ln w="762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Стрелка вниз 32"/>
            <p:cNvSpPr/>
            <p:nvPr/>
          </p:nvSpPr>
          <p:spPr>
            <a:xfrm>
              <a:off x="928662" y="1418103"/>
              <a:ext cx="500066" cy="525305"/>
            </a:xfrm>
            <a:prstGeom prst="downArrow">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lin ang="0" scaled="1"/>
              <a:tileRect/>
            </a:gradFill>
            <a:ln w="762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8" name="Прямоугольник 17"/>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2" name="Скругленный прямоугольник 21"/>
          <p:cNvSpPr/>
          <p:nvPr/>
        </p:nvSpPr>
        <p:spPr>
          <a:xfrm>
            <a:off x="2105247" y="0"/>
            <a:ext cx="4944140" cy="808074"/>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eaLnBrk="0" fontAlgn="base" hangingPunct="0">
              <a:lnSpc>
                <a:spcPts val="1800"/>
              </a:lnSpc>
              <a:spcBef>
                <a:spcPct val="0"/>
              </a:spcBef>
              <a:spcAft>
                <a:spcPct val="0"/>
              </a:spcAft>
            </a:pPr>
            <a:r>
              <a:rPr lang="ru-RU" sz="2000" b="1" dirty="0">
                <a:solidFill>
                  <a:schemeClr val="tx1"/>
                </a:solidFill>
                <a:latin typeface="Arial Narrow" pitchFamily="34" charset="0"/>
                <a:cs typeface="Arial" pitchFamily="34" charset="0"/>
              </a:rPr>
              <a:t>КЛАССИФИКАЦИЯ ВИДОВ БЕЗОПАСНОСТИ </a:t>
            </a:r>
          </a:p>
          <a:p>
            <a:pPr lvl="0" algn="ctr" eaLnBrk="0" fontAlgn="base" hangingPunct="0">
              <a:lnSpc>
                <a:spcPts val="1800"/>
              </a:lnSpc>
              <a:spcBef>
                <a:spcPct val="0"/>
              </a:spcBef>
              <a:spcAft>
                <a:spcPct val="0"/>
              </a:spcAft>
            </a:pPr>
            <a:r>
              <a:rPr lang="ru-RU" sz="2000" b="1" dirty="0">
                <a:solidFill>
                  <a:schemeClr val="tx1"/>
                </a:solidFill>
                <a:latin typeface="Arial Narrow" pitchFamily="34" charset="0"/>
                <a:cs typeface="Arial" pitchFamily="34" charset="0"/>
              </a:rPr>
              <a:t>ВЫТЕКАЕТ ИЗ КОНЦЕПЦИИ НАЦИОНАЛЬНОЙ БЕЗОПАСНОСТИ</a:t>
            </a:r>
          </a:p>
        </p:txBody>
      </p:sp>
      <p:grpSp>
        <p:nvGrpSpPr>
          <p:cNvPr id="16" name="Группа 15"/>
          <p:cNvGrpSpPr/>
          <p:nvPr/>
        </p:nvGrpSpPr>
        <p:grpSpPr>
          <a:xfrm>
            <a:off x="8426631" y="-5612"/>
            <a:ext cx="734162" cy="6863612"/>
            <a:chOff x="8426631" y="-5612"/>
            <a:chExt cx="734162" cy="6863612"/>
          </a:xfrm>
        </p:grpSpPr>
        <p:sp>
          <p:nvSpPr>
            <p:cNvPr id="17" name="Прямоугольник 1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6"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11</a:t>
            </a:fld>
            <a:endParaRPr lang="ru-RU" sz="2000" dirty="0">
              <a:solidFill>
                <a:schemeClr val="tx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0" y="583338"/>
            <a:ext cx="8707242" cy="1528624"/>
          </a:xfrm>
          <a:prstGeom prst="rect">
            <a:avLst/>
          </a:prstGeom>
        </p:spPr>
        <p:txBody>
          <a:bodyPr wrap="square">
            <a:spAutoFit/>
          </a:bodyPr>
          <a:lstStyle/>
          <a:p>
            <a:pPr indent="432000" algn="just">
              <a:lnSpc>
                <a:spcPts val="2800"/>
              </a:lnSpc>
            </a:pPr>
            <a:r>
              <a:rPr lang="ru-RU" sz="2400" b="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ОПАСНОСТЬ</a:t>
            </a:r>
            <a:r>
              <a:rPr lang="ru-RU" sz="2400" b="1" dirty="0">
                <a:solidFill>
                  <a:srgbClr val="0000FF"/>
                </a:solidFill>
                <a:effectLst>
                  <a:outerShdw blurRad="38100" dist="38100" dir="2700000" algn="tl">
                    <a:srgbClr val="000000">
                      <a:alpha val="43137"/>
                    </a:srgbClr>
                  </a:outerShdw>
                </a:effectLst>
                <a:latin typeface="Arial Narrow" pitchFamily="34" charset="0"/>
                <a:cs typeface="Arial" pitchFamily="34" charset="0"/>
              </a:rPr>
              <a:t> </a:t>
            </a:r>
            <a:r>
              <a:rPr lang="ru-RU" sz="2200" dirty="0">
                <a:latin typeface="Arial Narrow" pitchFamily="34" charset="0"/>
                <a:cs typeface="Arial" pitchFamily="34" charset="0"/>
              </a:rPr>
              <a:t>- центральное понятие БЖД, под которым понимаются  явления, процессы, объекты, способные в определённых условиях вызывать нежелательные последствия, то есть наносить ущерб здоровью человека или угрожать его жизни</a:t>
            </a:r>
            <a:r>
              <a:rPr lang="ru-RU" sz="2200" dirty="0">
                <a:latin typeface="Arial Narrow" pitchFamily="34" charset="0"/>
              </a:rPr>
              <a:t>.</a:t>
            </a:r>
          </a:p>
        </p:txBody>
      </p:sp>
      <p:sp>
        <p:nvSpPr>
          <p:cNvPr id="21" name="Прямоугольник 20"/>
          <p:cNvSpPr/>
          <p:nvPr/>
        </p:nvSpPr>
        <p:spPr>
          <a:xfrm>
            <a:off x="0" y="2036791"/>
            <a:ext cx="8715404" cy="1169551"/>
          </a:xfrm>
          <a:prstGeom prst="rect">
            <a:avLst/>
          </a:prstGeom>
        </p:spPr>
        <p:txBody>
          <a:bodyPr wrap="square">
            <a:spAutoFit/>
          </a:bodyPr>
          <a:lstStyle/>
          <a:p>
            <a:pPr indent="432000" algn="just">
              <a:lnSpc>
                <a:spcPts val="2800"/>
              </a:lnSpc>
            </a:pPr>
            <a:r>
              <a:rPr lang="ru-RU" sz="2400" b="1" dirty="0">
                <a:solidFill>
                  <a:srgbClr val="0000FF"/>
                </a:solidFill>
                <a:latin typeface="Arial Narrow" pitchFamily="34" charset="0"/>
                <a:cs typeface="Arial" pitchFamily="34" charset="0"/>
              </a:rPr>
              <a:t>   </a:t>
            </a: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ОПАСНОСТИ</a:t>
            </a:r>
            <a:r>
              <a:rPr lang="ru-RU" sz="2400" b="1" dirty="0">
                <a:solidFill>
                  <a:srgbClr val="0000FF"/>
                </a:solidFill>
                <a:latin typeface="Arial Narrow" pitchFamily="34" charset="0"/>
                <a:cs typeface="Arial" pitchFamily="34" charset="0"/>
              </a:rPr>
              <a:t> </a:t>
            </a:r>
            <a:r>
              <a:rPr lang="ru-RU" sz="2200" dirty="0">
                <a:latin typeface="Arial Narrow" pitchFamily="34" charset="0"/>
                <a:cs typeface="Arial" pitchFamily="34" charset="0"/>
              </a:rPr>
              <a:t>угрожают не только лично человеку, но и обществу и государству. Профилактика опасностей - это актуальная гуманитарная и социально-экономическая проблема. </a:t>
            </a:r>
          </a:p>
        </p:txBody>
      </p:sp>
      <p:sp>
        <p:nvSpPr>
          <p:cNvPr id="18" name="Скругленный прямоугольник 17"/>
          <p:cNvSpPr/>
          <p:nvPr/>
        </p:nvSpPr>
        <p:spPr>
          <a:xfrm>
            <a:off x="285720" y="4060138"/>
            <a:ext cx="8248680" cy="50006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r>
              <a:rPr lang="ru-RU" sz="2100" b="1" dirty="0">
                <a:solidFill>
                  <a:schemeClr val="tx1"/>
                </a:solidFill>
                <a:latin typeface="Arial" pitchFamily="34" charset="0"/>
                <a:cs typeface="Arial" pitchFamily="34" charset="0"/>
              </a:rPr>
              <a:t>1. </a:t>
            </a:r>
            <a:r>
              <a:rPr lang="ru-RU" sz="2100" b="1" dirty="0">
                <a:solidFill>
                  <a:schemeClr val="tx1"/>
                </a:solidFill>
                <a:effectLst>
                  <a:outerShdw blurRad="38100" dist="38100" dir="2700000" algn="tl">
                    <a:srgbClr val="000000">
                      <a:alpha val="43137"/>
                    </a:srgbClr>
                  </a:outerShdw>
                </a:effectLst>
                <a:latin typeface="Arial" pitchFamily="34" charset="0"/>
                <a:cs typeface="Arial" pitchFamily="34" charset="0"/>
              </a:rPr>
              <a:t>ВЕРОЯТНОСТНЫЙ ХАРАКТЕР (СЛУЧАЙНОСТЬ).</a:t>
            </a:r>
            <a:endParaRPr lang="ru-RU" sz="2100" dirty="0">
              <a:solidFill>
                <a:schemeClr val="tx1"/>
              </a:solidFill>
              <a:effectLst>
                <a:outerShdw blurRad="38100" dist="38100" dir="2700000" algn="tl">
                  <a:srgbClr val="000000">
                    <a:alpha val="43137"/>
                  </a:srgbClr>
                </a:outerShdw>
              </a:effectLst>
            </a:endParaRPr>
          </a:p>
        </p:txBody>
      </p:sp>
      <p:sp>
        <p:nvSpPr>
          <p:cNvPr id="20" name="Скругленный прямоугольник 19"/>
          <p:cNvSpPr/>
          <p:nvPr/>
        </p:nvSpPr>
        <p:spPr>
          <a:xfrm>
            <a:off x="262426" y="4633507"/>
            <a:ext cx="8271974" cy="50006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spcBef>
                <a:spcPct val="50000"/>
              </a:spcBef>
            </a:pPr>
            <a:r>
              <a:rPr lang="ru-RU" sz="2100" b="1" dirty="0">
                <a:solidFill>
                  <a:schemeClr val="tx1"/>
                </a:solidFill>
                <a:effectLst>
                  <a:outerShdw blurRad="38100" dist="38100" dir="2700000" algn="tl">
                    <a:srgbClr val="000000">
                      <a:alpha val="43137"/>
                    </a:srgbClr>
                  </a:outerShdw>
                </a:effectLst>
                <a:latin typeface="Arial" pitchFamily="34" charset="0"/>
                <a:cs typeface="Arial" pitchFamily="34" charset="0"/>
              </a:rPr>
              <a:t>2. ПОТЕНЦИАЛЬНОСТЬ (СКРЫТОСТЬ).</a:t>
            </a:r>
          </a:p>
        </p:txBody>
      </p:sp>
      <p:sp>
        <p:nvSpPr>
          <p:cNvPr id="22" name="Скругленный прямоугольник 21"/>
          <p:cNvSpPr/>
          <p:nvPr/>
        </p:nvSpPr>
        <p:spPr>
          <a:xfrm>
            <a:off x="285720" y="5216815"/>
            <a:ext cx="8248680" cy="50006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spcBef>
                <a:spcPct val="50000"/>
              </a:spcBef>
            </a:pPr>
            <a:r>
              <a:rPr lang="ru-RU" sz="2100" b="1" dirty="0">
                <a:solidFill>
                  <a:schemeClr val="tx1"/>
                </a:solidFill>
                <a:effectLst>
                  <a:outerShdw blurRad="38100" dist="38100" dir="2700000" algn="tl">
                    <a:srgbClr val="000000">
                      <a:alpha val="43137"/>
                    </a:srgbClr>
                  </a:outerShdw>
                </a:effectLst>
                <a:latin typeface="Arial" pitchFamily="34" charset="0"/>
                <a:cs typeface="Arial" pitchFamily="34" charset="0"/>
              </a:rPr>
              <a:t>3. ПЕРМАНЕНТНОСТЬ (ПОСТОЯНСТВО,НЕПРЕРЫВНОСТЬ).</a:t>
            </a:r>
          </a:p>
        </p:txBody>
      </p:sp>
      <p:sp>
        <p:nvSpPr>
          <p:cNvPr id="27" name="Скругленный прямоугольник 26"/>
          <p:cNvSpPr/>
          <p:nvPr/>
        </p:nvSpPr>
        <p:spPr>
          <a:xfrm>
            <a:off x="285720" y="5800123"/>
            <a:ext cx="8248680" cy="50006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ru-RU" sz="2100" b="1" dirty="0">
                <a:solidFill>
                  <a:schemeClr val="tx1"/>
                </a:solidFill>
                <a:effectLst>
                  <a:outerShdw blurRad="38100" dist="38100" dir="2700000" algn="tl">
                    <a:srgbClr val="000000">
                      <a:alpha val="43137"/>
                    </a:srgbClr>
                  </a:outerShdw>
                </a:effectLst>
                <a:latin typeface="Arial" pitchFamily="34" charset="0"/>
                <a:cs typeface="Arial" pitchFamily="34" charset="0"/>
              </a:rPr>
              <a:t>4. ТОТАЛЬНОСТЬ (ВСЕОБЩНОСТЬ).</a:t>
            </a:r>
          </a:p>
        </p:txBody>
      </p:sp>
      <p:sp>
        <p:nvSpPr>
          <p:cNvPr id="23" name="Прямоугольник 22"/>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30" name="Скругленный прямоугольник 29"/>
          <p:cNvSpPr/>
          <p:nvPr/>
        </p:nvSpPr>
        <p:spPr>
          <a:xfrm>
            <a:off x="2464579" y="0"/>
            <a:ext cx="4214842"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0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3.0.  ОПАСНОСТИ.  АКСИОМЫ БЖД</a:t>
            </a:r>
          </a:p>
        </p:txBody>
      </p:sp>
      <p:sp>
        <p:nvSpPr>
          <p:cNvPr id="15" name="Скругленный прямоугольник 14"/>
          <p:cNvSpPr/>
          <p:nvPr/>
        </p:nvSpPr>
        <p:spPr>
          <a:xfrm>
            <a:off x="616226" y="3309730"/>
            <a:ext cx="7364895" cy="606286"/>
          </a:xfrm>
          <a:prstGeom prst="roundRect">
            <a:avLst/>
          </a:prstGeom>
          <a:ln/>
        </p:spPr>
        <p:style>
          <a:lnRef idx="1">
            <a:schemeClr val="accent2"/>
          </a:lnRef>
          <a:fillRef idx="2">
            <a:schemeClr val="accent2"/>
          </a:fillRef>
          <a:effectRef idx="1">
            <a:schemeClr val="accent2"/>
          </a:effectRef>
          <a:fontRef idx="minor">
            <a:schemeClr val="dk1"/>
          </a:fontRef>
        </p:style>
        <p:txBody>
          <a:bodyPr lIns="36000" tIns="36000" rIns="36000" bIns="36000" rtlCol="0" anchor="ctr" anchorCtr="1"/>
          <a:lstStyle/>
          <a:p>
            <a:pPr algn="ctr">
              <a:lnSpc>
                <a:spcPts val="2400"/>
              </a:lnSpc>
            </a:pPr>
            <a:r>
              <a:rPr lang="ru-RU" sz="2400" b="1" dirty="0">
                <a:solidFill>
                  <a:srgbClr val="FF0000"/>
                </a:solidFill>
                <a:effectLst>
                  <a:outerShdw blurRad="38100" dist="38100" dir="2700000" algn="tl">
                    <a:srgbClr val="000000">
                      <a:alpha val="43137"/>
                    </a:srgbClr>
                  </a:outerShdw>
                </a:effectLst>
                <a:latin typeface="Arial Narrow" pitchFamily="34" charset="0"/>
                <a:cs typeface="Arial" pitchFamily="34" charset="0"/>
              </a:rPr>
              <a:t>ЧЕТЫРЕ  ОБЩИХ  ХАРАКТЕРИСТИК  ОПАСНОСТЕЙ:</a:t>
            </a:r>
          </a:p>
        </p:txBody>
      </p:sp>
      <p:grpSp>
        <p:nvGrpSpPr>
          <p:cNvPr id="16" name="Группа 15"/>
          <p:cNvGrpSpPr/>
          <p:nvPr/>
        </p:nvGrpSpPr>
        <p:grpSpPr>
          <a:xfrm>
            <a:off x="8426631" y="-5612"/>
            <a:ext cx="734162" cy="6863612"/>
            <a:chOff x="8426631" y="-5612"/>
            <a:chExt cx="734162" cy="6863612"/>
          </a:xfrm>
        </p:grpSpPr>
        <p:sp>
          <p:nvSpPr>
            <p:cNvPr id="17" name="Прямоугольник 1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12</a:t>
            </a:fld>
            <a:endParaRPr lang="ru-RU" sz="2000" dirty="0">
              <a:solidFill>
                <a:schemeClr val="tx1"/>
              </a:solidFill>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Скругленный прямоугольник 16"/>
          <p:cNvSpPr/>
          <p:nvPr/>
        </p:nvSpPr>
        <p:spPr>
          <a:xfrm>
            <a:off x="3286116" y="857232"/>
            <a:ext cx="2200284" cy="500066"/>
          </a:xfrm>
          <a:prstGeom prst="roundRect">
            <a:avLst/>
          </a:prstGeom>
          <a:solidFill>
            <a:schemeClr val="accent2">
              <a:lumMod val="75000"/>
            </a:schemeClr>
          </a:soli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lang="ru-RU" sz="2000" b="1" dirty="0">
                <a:solidFill>
                  <a:schemeClr val="bg1"/>
                </a:solidFill>
                <a:latin typeface="Arial" pitchFamily="34" charset="0"/>
                <a:cs typeface="Arial" pitchFamily="34" charset="0"/>
              </a:rPr>
              <a:t>ОПАСНОСТИ</a:t>
            </a:r>
          </a:p>
        </p:txBody>
      </p:sp>
      <p:sp>
        <p:nvSpPr>
          <p:cNvPr id="18" name="Скругленный прямоугольник 17"/>
          <p:cNvSpPr/>
          <p:nvPr/>
        </p:nvSpPr>
        <p:spPr>
          <a:xfrm>
            <a:off x="142844" y="2775172"/>
            <a:ext cx="3000396" cy="1703626"/>
          </a:xfrm>
          <a:prstGeom prst="round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2) По вызываемым последствиям:</a:t>
            </a:r>
          </a:p>
          <a:p>
            <a:pPr>
              <a:lnSpc>
                <a:spcPts val="1600"/>
              </a:lnSpc>
              <a:buFont typeface="Wingdings" pitchFamily="2" charset="2"/>
              <a:buChar char="Ø"/>
            </a:pPr>
            <a:r>
              <a:rPr lang="ru-RU" sz="1600" b="1" dirty="0">
                <a:latin typeface="Arial Narrow" pitchFamily="34" charset="0"/>
              </a:rPr>
              <a:t>  утопления;</a:t>
            </a:r>
          </a:p>
          <a:p>
            <a:pPr>
              <a:lnSpc>
                <a:spcPts val="1600"/>
              </a:lnSpc>
              <a:buFont typeface="Wingdings" pitchFamily="2" charset="2"/>
              <a:buChar char="Ø"/>
            </a:pPr>
            <a:r>
              <a:rPr lang="ru-RU" sz="1600" b="1" dirty="0">
                <a:latin typeface="Arial Narrow" pitchFamily="34" charset="0"/>
              </a:rPr>
              <a:t>  заболевания;</a:t>
            </a:r>
          </a:p>
          <a:p>
            <a:pPr>
              <a:lnSpc>
                <a:spcPts val="1600"/>
              </a:lnSpc>
              <a:buFont typeface="Wingdings" pitchFamily="2" charset="2"/>
              <a:buChar char="Ø"/>
            </a:pPr>
            <a:r>
              <a:rPr lang="ru-RU" sz="1600" b="1" dirty="0">
                <a:latin typeface="Arial Narrow" pitchFamily="34" charset="0"/>
              </a:rPr>
              <a:t>  травмы;</a:t>
            </a:r>
          </a:p>
          <a:p>
            <a:pPr>
              <a:lnSpc>
                <a:spcPts val="1600"/>
              </a:lnSpc>
              <a:buFont typeface="Wingdings" pitchFamily="2" charset="2"/>
              <a:buChar char="Ø"/>
            </a:pPr>
            <a:r>
              <a:rPr lang="ru-RU" sz="1600" b="1" dirty="0">
                <a:latin typeface="Arial Narrow" pitchFamily="34" charset="0"/>
              </a:rPr>
              <a:t>  аварии;</a:t>
            </a:r>
          </a:p>
          <a:p>
            <a:pPr>
              <a:lnSpc>
                <a:spcPts val="1600"/>
              </a:lnSpc>
              <a:buFont typeface="Wingdings" pitchFamily="2" charset="2"/>
              <a:buChar char="Ø"/>
            </a:pPr>
            <a:r>
              <a:rPr lang="ru-RU" sz="1600" b="1" dirty="0">
                <a:latin typeface="Arial Narrow" pitchFamily="34" charset="0"/>
              </a:rPr>
              <a:t>  пожары;</a:t>
            </a:r>
          </a:p>
          <a:p>
            <a:pPr>
              <a:lnSpc>
                <a:spcPts val="1600"/>
              </a:lnSpc>
              <a:buFont typeface="Wingdings" pitchFamily="2" charset="2"/>
              <a:buChar char="Ø"/>
            </a:pPr>
            <a:r>
              <a:rPr lang="ru-RU" sz="1600" b="1" dirty="0">
                <a:latin typeface="Arial Narrow" pitchFamily="34" charset="0"/>
              </a:rPr>
              <a:t>  летальные исходы и т.д.</a:t>
            </a:r>
          </a:p>
        </p:txBody>
      </p:sp>
      <p:sp>
        <p:nvSpPr>
          <p:cNvPr id="19" name="Скругленный прямоугольник 18"/>
          <p:cNvSpPr/>
          <p:nvPr/>
        </p:nvSpPr>
        <p:spPr>
          <a:xfrm>
            <a:off x="142844" y="1571612"/>
            <a:ext cx="3000396" cy="1071570"/>
          </a:xfrm>
          <a:prstGeom prst="round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1) По характеру воздействия:</a:t>
            </a:r>
          </a:p>
          <a:p>
            <a:pPr>
              <a:lnSpc>
                <a:spcPts val="1600"/>
              </a:lnSpc>
              <a:buFont typeface="Wingdings" pitchFamily="2" charset="2"/>
              <a:buChar char="Ø"/>
            </a:pPr>
            <a:r>
              <a:rPr lang="ru-RU" sz="1600" b="1" dirty="0">
                <a:latin typeface="Arial Narrow" pitchFamily="34" charset="0"/>
              </a:rPr>
              <a:t>  механические;</a:t>
            </a:r>
          </a:p>
          <a:p>
            <a:pPr>
              <a:lnSpc>
                <a:spcPts val="1600"/>
              </a:lnSpc>
              <a:buFont typeface="Wingdings" pitchFamily="2" charset="2"/>
              <a:buChar char="Ø"/>
            </a:pPr>
            <a:r>
              <a:rPr lang="ru-RU" sz="1600" b="1" dirty="0">
                <a:latin typeface="Arial Narrow" pitchFamily="34" charset="0"/>
              </a:rPr>
              <a:t>  химические;</a:t>
            </a:r>
          </a:p>
          <a:p>
            <a:pPr>
              <a:lnSpc>
                <a:spcPts val="1600"/>
              </a:lnSpc>
              <a:buFont typeface="Wingdings" pitchFamily="2" charset="2"/>
              <a:buChar char="Ø"/>
            </a:pPr>
            <a:r>
              <a:rPr lang="ru-RU" sz="1600" b="1" dirty="0">
                <a:latin typeface="Arial Narrow" pitchFamily="34" charset="0"/>
              </a:rPr>
              <a:t>  биологические;</a:t>
            </a:r>
          </a:p>
          <a:p>
            <a:pPr>
              <a:lnSpc>
                <a:spcPts val="1600"/>
              </a:lnSpc>
              <a:buFont typeface="Wingdings" pitchFamily="2" charset="2"/>
              <a:buChar char="Ø"/>
            </a:pPr>
            <a:r>
              <a:rPr lang="ru-RU" sz="1600" b="1" dirty="0">
                <a:latin typeface="Arial Narrow" pitchFamily="34" charset="0"/>
              </a:rPr>
              <a:t>  психофизиологические.</a:t>
            </a:r>
          </a:p>
        </p:txBody>
      </p:sp>
      <p:sp>
        <p:nvSpPr>
          <p:cNvPr id="20" name="Скругленный прямоугольник 19"/>
          <p:cNvSpPr/>
          <p:nvPr/>
        </p:nvSpPr>
        <p:spPr>
          <a:xfrm>
            <a:off x="5643570" y="2829602"/>
            <a:ext cx="3000396" cy="1571636"/>
          </a:xfrm>
          <a:prstGeom prst="roundRect">
            <a:avLst/>
          </a:prstGeom>
          <a:ln w="38100"/>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6) По сфере проявления: </a:t>
            </a:r>
          </a:p>
          <a:p>
            <a:pPr>
              <a:lnSpc>
                <a:spcPts val="1600"/>
              </a:lnSpc>
              <a:buFont typeface="Wingdings" pitchFamily="2" charset="2"/>
              <a:buChar char="Ø"/>
            </a:pPr>
            <a:r>
              <a:rPr lang="ru-RU" sz="1600" b="1" dirty="0">
                <a:latin typeface="Arial Narrow" pitchFamily="34" charset="0"/>
              </a:rPr>
              <a:t>  бытовые;</a:t>
            </a:r>
          </a:p>
          <a:p>
            <a:pPr>
              <a:lnSpc>
                <a:spcPts val="1600"/>
              </a:lnSpc>
              <a:buFont typeface="Wingdings" pitchFamily="2" charset="2"/>
              <a:buChar char="Ø"/>
            </a:pPr>
            <a:r>
              <a:rPr lang="ru-RU" sz="1600" b="1" dirty="0">
                <a:latin typeface="Arial Narrow" pitchFamily="34" charset="0"/>
              </a:rPr>
              <a:t>  спортивные;</a:t>
            </a:r>
          </a:p>
          <a:p>
            <a:pPr>
              <a:lnSpc>
                <a:spcPts val="1600"/>
              </a:lnSpc>
              <a:buFont typeface="Wingdings" pitchFamily="2" charset="2"/>
              <a:buChar char="Ø"/>
            </a:pPr>
            <a:r>
              <a:rPr lang="ru-RU" sz="1600" b="1" dirty="0">
                <a:latin typeface="Arial Narrow" pitchFamily="34" charset="0"/>
              </a:rPr>
              <a:t>  дорожно-транспортные;</a:t>
            </a:r>
          </a:p>
          <a:p>
            <a:pPr>
              <a:lnSpc>
                <a:spcPts val="1600"/>
              </a:lnSpc>
              <a:buFont typeface="Wingdings" pitchFamily="2" charset="2"/>
              <a:buChar char="Ø"/>
            </a:pPr>
            <a:r>
              <a:rPr lang="ru-RU" sz="1600" b="1" dirty="0">
                <a:latin typeface="Arial Narrow" pitchFamily="34" charset="0"/>
              </a:rPr>
              <a:t>  производственные;</a:t>
            </a:r>
          </a:p>
          <a:p>
            <a:pPr>
              <a:lnSpc>
                <a:spcPts val="1600"/>
              </a:lnSpc>
              <a:buFont typeface="Wingdings" pitchFamily="2" charset="2"/>
              <a:buChar char="Ø"/>
            </a:pPr>
            <a:r>
              <a:rPr lang="ru-RU" sz="1600" b="1" dirty="0">
                <a:latin typeface="Arial Narrow" pitchFamily="34" charset="0"/>
              </a:rPr>
              <a:t>  и др.</a:t>
            </a:r>
          </a:p>
        </p:txBody>
      </p:sp>
      <p:sp>
        <p:nvSpPr>
          <p:cNvPr id="21" name="Скругленный прямоугольник 20"/>
          <p:cNvSpPr/>
          <p:nvPr/>
        </p:nvSpPr>
        <p:spPr>
          <a:xfrm>
            <a:off x="142844" y="4581536"/>
            <a:ext cx="3000396" cy="1071570"/>
          </a:xfrm>
          <a:prstGeom prst="round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3) По приносимому ущербу:</a:t>
            </a:r>
          </a:p>
          <a:p>
            <a:pPr>
              <a:lnSpc>
                <a:spcPts val="1600"/>
              </a:lnSpc>
              <a:buFont typeface="Wingdings" pitchFamily="2" charset="2"/>
              <a:buChar char="Ø"/>
            </a:pPr>
            <a:r>
              <a:rPr lang="ru-RU" sz="1600" b="1" dirty="0">
                <a:latin typeface="Arial Narrow" pitchFamily="34" charset="0"/>
              </a:rPr>
              <a:t>  социальные;</a:t>
            </a:r>
          </a:p>
          <a:p>
            <a:pPr>
              <a:lnSpc>
                <a:spcPts val="1600"/>
              </a:lnSpc>
              <a:buFont typeface="Wingdings" pitchFamily="2" charset="2"/>
              <a:buChar char="Ø"/>
            </a:pPr>
            <a:r>
              <a:rPr lang="ru-RU" sz="1600" b="1" dirty="0">
                <a:latin typeface="Arial Narrow" pitchFamily="34" charset="0"/>
              </a:rPr>
              <a:t>  технические;</a:t>
            </a:r>
          </a:p>
          <a:p>
            <a:pPr>
              <a:lnSpc>
                <a:spcPts val="1600"/>
              </a:lnSpc>
              <a:buFont typeface="Wingdings" pitchFamily="2" charset="2"/>
              <a:buChar char="Ø"/>
            </a:pPr>
            <a:r>
              <a:rPr lang="ru-RU" sz="1600" b="1" dirty="0">
                <a:latin typeface="Arial Narrow" pitchFamily="34" charset="0"/>
              </a:rPr>
              <a:t>  экологические;</a:t>
            </a:r>
          </a:p>
          <a:p>
            <a:pPr>
              <a:lnSpc>
                <a:spcPts val="1600"/>
              </a:lnSpc>
              <a:buFont typeface="Wingdings" pitchFamily="2" charset="2"/>
              <a:buChar char="Ø"/>
            </a:pPr>
            <a:r>
              <a:rPr lang="ru-RU" sz="1600" b="1" dirty="0">
                <a:latin typeface="Arial Narrow" pitchFamily="34" charset="0"/>
              </a:rPr>
              <a:t>  экономические.  </a:t>
            </a:r>
          </a:p>
        </p:txBody>
      </p:sp>
      <p:sp>
        <p:nvSpPr>
          <p:cNvPr id="22" name="Скругленный прямоугольник 21"/>
          <p:cNvSpPr/>
          <p:nvPr/>
        </p:nvSpPr>
        <p:spPr>
          <a:xfrm>
            <a:off x="142844" y="5774210"/>
            <a:ext cx="3000396" cy="642942"/>
          </a:xfrm>
          <a:prstGeom prst="roundRect">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4) По структуре:</a:t>
            </a:r>
          </a:p>
          <a:p>
            <a:pPr>
              <a:lnSpc>
                <a:spcPts val="1600"/>
              </a:lnSpc>
              <a:buFont typeface="Wingdings" pitchFamily="2" charset="2"/>
              <a:buChar char="Ø"/>
            </a:pPr>
            <a:r>
              <a:rPr lang="ru-RU" sz="1600" b="1" dirty="0">
                <a:latin typeface="Arial Narrow" pitchFamily="34" charset="0"/>
              </a:rPr>
              <a:t>  простые;</a:t>
            </a:r>
          </a:p>
          <a:p>
            <a:pPr>
              <a:lnSpc>
                <a:spcPts val="1600"/>
              </a:lnSpc>
              <a:buFont typeface="Wingdings" pitchFamily="2" charset="2"/>
              <a:buChar char="Ø"/>
            </a:pPr>
            <a:r>
              <a:rPr lang="ru-RU" sz="1600" b="1" dirty="0">
                <a:latin typeface="Arial Narrow" pitchFamily="34" charset="0"/>
              </a:rPr>
              <a:t>  производные.</a:t>
            </a:r>
          </a:p>
        </p:txBody>
      </p:sp>
      <p:sp>
        <p:nvSpPr>
          <p:cNvPr id="23" name="Скругленный прямоугольник 22"/>
          <p:cNvSpPr/>
          <p:nvPr/>
        </p:nvSpPr>
        <p:spPr>
          <a:xfrm>
            <a:off x="5643570" y="5763324"/>
            <a:ext cx="3000396" cy="642942"/>
          </a:xfrm>
          <a:prstGeom prst="roundRect">
            <a:avLst/>
          </a:prstGeom>
          <a:ln w="38100"/>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8) По реализуемой энергии:</a:t>
            </a:r>
          </a:p>
          <a:p>
            <a:pPr>
              <a:lnSpc>
                <a:spcPts val="1600"/>
              </a:lnSpc>
              <a:buFont typeface="Wingdings" pitchFamily="2" charset="2"/>
              <a:buChar char="Ø"/>
            </a:pPr>
            <a:r>
              <a:rPr lang="ru-RU" sz="1600" b="1" dirty="0">
                <a:latin typeface="Arial Narrow" pitchFamily="34" charset="0"/>
              </a:rPr>
              <a:t>  активные;</a:t>
            </a:r>
          </a:p>
          <a:p>
            <a:pPr>
              <a:lnSpc>
                <a:spcPts val="1600"/>
              </a:lnSpc>
              <a:buFont typeface="Wingdings" pitchFamily="2" charset="2"/>
              <a:buChar char="Ø"/>
            </a:pPr>
            <a:r>
              <a:rPr lang="ru-RU" sz="1600" b="1" dirty="0">
                <a:latin typeface="Arial Narrow" pitchFamily="34" charset="0"/>
              </a:rPr>
              <a:t>  пассивные.</a:t>
            </a:r>
          </a:p>
        </p:txBody>
      </p:sp>
      <p:sp>
        <p:nvSpPr>
          <p:cNvPr id="25" name="Скругленный прямоугольник 24"/>
          <p:cNvSpPr/>
          <p:nvPr/>
        </p:nvSpPr>
        <p:spPr>
          <a:xfrm>
            <a:off x="5643570" y="1571612"/>
            <a:ext cx="3000396" cy="1071570"/>
          </a:xfrm>
          <a:prstGeom prst="roundRect">
            <a:avLst/>
          </a:prstGeom>
          <a:ln w="38100"/>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5) По локализации: </a:t>
            </a:r>
            <a:r>
              <a:rPr lang="ru-RU" sz="1600" b="1" dirty="0">
                <a:latin typeface="Arial Narrow" pitchFamily="34" charset="0"/>
              </a:rPr>
              <a:t>связанные с</a:t>
            </a:r>
          </a:p>
          <a:p>
            <a:pPr>
              <a:lnSpc>
                <a:spcPts val="1600"/>
              </a:lnSpc>
              <a:buFont typeface="Wingdings" pitchFamily="2" charset="2"/>
              <a:buChar char="Ø"/>
            </a:pPr>
            <a:r>
              <a:rPr lang="ru-RU" sz="1600" b="1" dirty="0">
                <a:latin typeface="Arial Narrow" pitchFamily="34" charset="0"/>
              </a:rPr>
              <a:t>  литосферой;</a:t>
            </a:r>
          </a:p>
          <a:p>
            <a:pPr>
              <a:lnSpc>
                <a:spcPts val="1600"/>
              </a:lnSpc>
              <a:buFont typeface="Wingdings" pitchFamily="2" charset="2"/>
              <a:buChar char="Ø"/>
            </a:pPr>
            <a:r>
              <a:rPr lang="ru-RU" sz="1600" b="1" dirty="0">
                <a:latin typeface="Arial Narrow" pitchFamily="34" charset="0"/>
              </a:rPr>
              <a:t>  гидросферой;</a:t>
            </a:r>
          </a:p>
          <a:p>
            <a:pPr>
              <a:lnSpc>
                <a:spcPts val="1600"/>
              </a:lnSpc>
              <a:buFont typeface="Wingdings" pitchFamily="2" charset="2"/>
              <a:buChar char="Ø"/>
            </a:pPr>
            <a:r>
              <a:rPr lang="ru-RU" sz="1600" b="1" dirty="0">
                <a:latin typeface="Arial Narrow" pitchFamily="34" charset="0"/>
              </a:rPr>
              <a:t>  атмосферой;</a:t>
            </a:r>
          </a:p>
          <a:p>
            <a:pPr>
              <a:lnSpc>
                <a:spcPts val="1600"/>
              </a:lnSpc>
              <a:buFont typeface="Wingdings" pitchFamily="2" charset="2"/>
              <a:buChar char="Ø"/>
            </a:pPr>
            <a:r>
              <a:rPr lang="ru-RU" sz="1600" b="1" dirty="0">
                <a:latin typeface="Arial Narrow" pitchFamily="34" charset="0"/>
              </a:rPr>
              <a:t>  космосом.</a:t>
            </a:r>
          </a:p>
        </p:txBody>
      </p:sp>
      <p:sp>
        <p:nvSpPr>
          <p:cNvPr id="26" name="Скругленный прямоугольник 25"/>
          <p:cNvSpPr/>
          <p:nvPr/>
        </p:nvSpPr>
        <p:spPr>
          <a:xfrm>
            <a:off x="5643570" y="4576772"/>
            <a:ext cx="3000396" cy="1000132"/>
          </a:xfrm>
          <a:prstGeom prst="roundRect">
            <a:avLst/>
          </a:prstGeom>
          <a:ln w="38100"/>
        </p:spPr>
        <p:style>
          <a:lnRef idx="1">
            <a:schemeClr val="dk1"/>
          </a:lnRef>
          <a:fillRef idx="2">
            <a:schemeClr val="dk1"/>
          </a:fillRef>
          <a:effectRef idx="1">
            <a:schemeClr val="dk1"/>
          </a:effectRef>
          <a:fontRef idx="minor">
            <a:schemeClr val="dk1"/>
          </a:fontRef>
        </p:style>
        <p:txBody>
          <a:bodyPr rtlCol="0" anchor="ctr"/>
          <a:lstStyle/>
          <a:p>
            <a:pPr>
              <a:lnSpc>
                <a:spcPts val="1600"/>
              </a:lnSpc>
            </a:pPr>
            <a:r>
              <a:rPr lang="ru-RU" sz="1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7) По времени проявления:</a:t>
            </a:r>
          </a:p>
          <a:p>
            <a:pPr>
              <a:lnSpc>
                <a:spcPts val="1600"/>
              </a:lnSpc>
              <a:buFont typeface="Wingdings" pitchFamily="2" charset="2"/>
              <a:buChar char="Ø"/>
            </a:pPr>
            <a:r>
              <a:rPr lang="ru-RU" sz="1600" b="1" dirty="0">
                <a:latin typeface="Arial Narrow" pitchFamily="34" charset="0"/>
              </a:rPr>
              <a:t>  импульсные;</a:t>
            </a:r>
          </a:p>
          <a:p>
            <a:pPr>
              <a:lnSpc>
                <a:spcPts val="1600"/>
              </a:lnSpc>
              <a:buFont typeface="Wingdings" pitchFamily="2" charset="2"/>
              <a:buChar char="Ø"/>
            </a:pPr>
            <a:r>
              <a:rPr lang="ru-RU" sz="1600" b="1" dirty="0">
                <a:latin typeface="Arial Narrow" pitchFamily="34" charset="0"/>
              </a:rPr>
              <a:t>  кумулятивные.</a:t>
            </a:r>
          </a:p>
        </p:txBody>
      </p:sp>
      <p:cxnSp>
        <p:nvCxnSpPr>
          <p:cNvPr id="28" name="Соединительная линия уступом 27"/>
          <p:cNvCxnSpPr>
            <a:endCxn id="19" idx="3"/>
          </p:cNvCxnSpPr>
          <p:nvPr/>
        </p:nvCxnSpPr>
        <p:spPr>
          <a:xfrm rot="5400000">
            <a:off x="2911861" y="1589471"/>
            <a:ext cx="749305" cy="286546"/>
          </a:xfrm>
          <a:prstGeom prst="bentConnector2">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2" name="Соединительная линия уступом 27"/>
          <p:cNvCxnSpPr>
            <a:endCxn id="18" idx="3"/>
          </p:cNvCxnSpPr>
          <p:nvPr/>
        </p:nvCxnSpPr>
        <p:spPr>
          <a:xfrm rot="5400000">
            <a:off x="2252991" y="2236663"/>
            <a:ext cx="2280571" cy="500072"/>
          </a:xfrm>
          <a:prstGeom prst="bentConnector2">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5" name="Соединительная линия уступом 27"/>
          <p:cNvCxnSpPr>
            <a:endCxn id="21" idx="3"/>
          </p:cNvCxnSpPr>
          <p:nvPr/>
        </p:nvCxnSpPr>
        <p:spPr>
          <a:xfrm rot="5400000">
            <a:off x="1653353" y="2841615"/>
            <a:ext cx="3765594" cy="785819"/>
          </a:xfrm>
          <a:prstGeom prst="bentConnector2">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36" name="Соединительная линия уступом 27"/>
          <p:cNvCxnSpPr>
            <a:endCxn id="20" idx="1"/>
          </p:cNvCxnSpPr>
          <p:nvPr/>
        </p:nvCxnSpPr>
        <p:spPr>
          <a:xfrm rot="16200000" flipH="1">
            <a:off x="4225971" y="2197820"/>
            <a:ext cx="2263695" cy="571504"/>
          </a:xfrm>
          <a:prstGeom prst="bentConnector2">
            <a:avLst/>
          </a:prstGeom>
          <a:ln>
            <a:tailEnd type="stealth" w="lg" len="lg"/>
          </a:ln>
        </p:spPr>
        <p:style>
          <a:lnRef idx="3">
            <a:schemeClr val="dk1"/>
          </a:lnRef>
          <a:fillRef idx="0">
            <a:schemeClr val="dk1"/>
          </a:fillRef>
          <a:effectRef idx="2">
            <a:schemeClr val="dk1"/>
          </a:effectRef>
          <a:fontRef idx="minor">
            <a:schemeClr val="tx1"/>
          </a:fontRef>
        </p:style>
      </p:cxnSp>
      <p:cxnSp>
        <p:nvCxnSpPr>
          <p:cNvPr id="37" name="Соединительная линия уступом 27"/>
          <p:cNvCxnSpPr>
            <a:endCxn id="25" idx="1"/>
          </p:cNvCxnSpPr>
          <p:nvPr/>
        </p:nvCxnSpPr>
        <p:spPr>
          <a:xfrm rot="16200000" flipH="1">
            <a:off x="5102668" y="1566495"/>
            <a:ext cx="755672" cy="326132"/>
          </a:xfrm>
          <a:prstGeom prst="bentConnector2">
            <a:avLst/>
          </a:prstGeom>
          <a:ln>
            <a:tailEnd type="stealth" w="lg" len="lg"/>
          </a:ln>
        </p:spPr>
        <p:style>
          <a:lnRef idx="3">
            <a:schemeClr val="dk1"/>
          </a:lnRef>
          <a:fillRef idx="0">
            <a:schemeClr val="dk1"/>
          </a:fillRef>
          <a:effectRef idx="2">
            <a:schemeClr val="dk1"/>
          </a:effectRef>
          <a:fontRef idx="minor">
            <a:schemeClr val="tx1"/>
          </a:fontRef>
        </p:style>
      </p:cxnSp>
      <p:cxnSp>
        <p:nvCxnSpPr>
          <p:cNvPr id="44" name="Соединительная линия уступом 27"/>
          <p:cNvCxnSpPr>
            <a:endCxn id="22" idx="3"/>
          </p:cNvCxnSpPr>
          <p:nvPr/>
        </p:nvCxnSpPr>
        <p:spPr>
          <a:xfrm rot="5400000">
            <a:off x="1307049" y="3187919"/>
            <a:ext cx="4743954" cy="1071571"/>
          </a:xfrm>
          <a:prstGeom prst="bentConnector2">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45" name="Соединительная линия уступом 27"/>
          <p:cNvCxnSpPr>
            <a:endCxn id="23" idx="1"/>
          </p:cNvCxnSpPr>
          <p:nvPr/>
        </p:nvCxnSpPr>
        <p:spPr>
          <a:xfrm rot="16200000" flipH="1">
            <a:off x="2702877" y="3144102"/>
            <a:ext cx="4738380" cy="1143006"/>
          </a:xfrm>
          <a:prstGeom prst="bentConnector2">
            <a:avLst/>
          </a:prstGeom>
          <a:ln>
            <a:tailEnd type="stealth" w="lg" len="lg"/>
          </a:ln>
        </p:spPr>
        <p:style>
          <a:lnRef idx="3">
            <a:schemeClr val="dk1"/>
          </a:lnRef>
          <a:fillRef idx="0">
            <a:schemeClr val="dk1"/>
          </a:fillRef>
          <a:effectRef idx="2">
            <a:schemeClr val="dk1"/>
          </a:effectRef>
          <a:fontRef idx="minor">
            <a:schemeClr val="tx1"/>
          </a:fontRef>
        </p:style>
      </p:cxnSp>
      <p:cxnSp>
        <p:nvCxnSpPr>
          <p:cNvPr id="46" name="Соединительная линия уступом 27"/>
          <p:cNvCxnSpPr>
            <a:endCxn id="26" idx="1"/>
          </p:cNvCxnSpPr>
          <p:nvPr/>
        </p:nvCxnSpPr>
        <p:spPr>
          <a:xfrm rot="16200000" flipH="1">
            <a:off x="3355569" y="2788836"/>
            <a:ext cx="3718747" cy="857256"/>
          </a:xfrm>
          <a:prstGeom prst="bentConnector2">
            <a:avLst/>
          </a:prstGeom>
          <a:ln>
            <a:tailEnd type="stealth" w="lg" len="lg"/>
          </a:ln>
        </p:spPr>
        <p:style>
          <a:lnRef idx="3">
            <a:schemeClr val="dk1"/>
          </a:lnRef>
          <a:fillRef idx="0">
            <a:schemeClr val="dk1"/>
          </a:fillRef>
          <a:effectRef idx="2">
            <a:schemeClr val="dk1"/>
          </a:effectRef>
          <a:fontRef idx="minor">
            <a:schemeClr val="tx1"/>
          </a:fontRef>
        </p:style>
      </p:cxnSp>
      <p:sp>
        <p:nvSpPr>
          <p:cNvPr id="30" name="Прямоугольник 29"/>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34" name="Скругленный прямоугольник 33"/>
          <p:cNvSpPr/>
          <p:nvPr/>
        </p:nvSpPr>
        <p:spPr>
          <a:xfrm>
            <a:off x="1785257" y="-1"/>
            <a:ext cx="5148943" cy="657839"/>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3.1.  КЛАССИФИКАЦИОННЫЕ ПРИЗНАКИ ОПАСНОСТЕЙ</a:t>
            </a:r>
          </a:p>
        </p:txBody>
      </p:sp>
      <p:grpSp>
        <p:nvGrpSpPr>
          <p:cNvPr id="27" name="Группа 26"/>
          <p:cNvGrpSpPr/>
          <p:nvPr/>
        </p:nvGrpSpPr>
        <p:grpSpPr>
          <a:xfrm>
            <a:off x="8426631" y="-5612"/>
            <a:ext cx="734162" cy="6863612"/>
            <a:chOff x="8426631" y="-5612"/>
            <a:chExt cx="734162" cy="6863612"/>
          </a:xfrm>
        </p:grpSpPr>
        <p:sp>
          <p:nvSpPr>
            <p:cNvPr id="38" name="Прямоугольник 37"/>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39"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13</a:t>
            </a:fld>
            <a:endParaRPr lang="ru-RU" sz="2000" dirty="0">
              <a:solidFill>
                <a:schemeClr val="tx1"/>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521309"/>
            <a:ext cx="8715404" cy="1015663"/>
          </a:xfrm>
          <a:prstGeom prst="rect">
            <a:avLst/>
          </a:prstGeom>
        </p:spPr>
        <p:txBody>
          <a:bodyPr wrap="square">
            <a:spAutoFit/>
          </a:bodyPr>
          <a:lstStyle/>
          <a:p>
            <a:pPr indent="432000">
              <a:lnSpc>
                <a:spcPts val="2400"/>
              </a:lnSpc>
            </a:pPr>
            <a:r>
              <a:rPr lang="ru-RU" sz="2200" dirty="0">
                <a:latin typeface="Arial Narrow" pitchFamily="34" charset="0"/>
                <a:cs typeface="Arial" pitchFamily="34" charset="0"/>
              </a:rPr>
              <a:t>В зависимости от вызываемых последствий </a:t>
            </a:r>
            <a:r>
              <a:rPr lang="ru-RU" sz="2000" b="1" dirty="0">
                <a:solidFill>
                  <a:srgbClr val="0000FF"/>
                </a:solidFill>
                <a:latin typeface="Arial Narrow" pitchFamily="34" charset="0"/>
                <a:cs typeface="Arial" pitchFamily="34" charset="0"/>
              </a:rPr>
              <a:t>ОПАСНОСТИ</a:t>
            </a:r>
            <a:r>
              <a:rPr lang="ru-RU" sz="2200" dirty="0">
                <a:latin typeface="Arial Narrow" pitchFamily="34" charset="0"/>
                <a:cs typeface="Arial" pitchFamily="34" charset="0"/>
              </a:rPr>
              <a:t> условно делят на </a:t>
            </a:r>
            <a:r>
              <a:rPr lang="ru-RU" sz="2000" b="1" dirty="0">
                <a:solidFill>
                  <a:srgbClr val="FF0000"/>
                </a:solidFill>
                <a:effectLst>
                  <a:outerShdw blurRad="38100" dist="38100" dir="2700000" algn="tl">
                    <a:srgbClr val="000000">
                      <a:alpha val="43137"/>
                    </a:srgbClr>
                  </a:outerShdw>
                </a:effectLst>
                <a:latin typeface="Arial Narrow" pitchFamily="34" charset="0"/>
                <a:cs typeface="Arial" pitchFamily="34" charset="0"/>
              </a:rPr>
              <a:t>ОПАСНЫЕ </a:t>
            </a:r>
            <a:r>
              <a:rPr lang="ru-RU" sz="2000" dirty="0">
                <a:latin typeface="Arial Narrow" pitchFamily="34" charset="0"/>
                <a:cs typeface="Arial" pitchFamily="34" charset="0"/>
              </a:rPr>
              <a:t>и </a:t>
            </a:r>
            <a:r>
              <a:rPr lang="ru-RU" sz="2000" b="1" dirty="0">
                <a:solidFill>
                  <a:srgbClr val="0000FF"/>
                </a:solidFill>
                <a:effectLst>
                  <a:outerShdw blurRad="38100" dist="38100" dir="2700000" algn="tl">
                    <a:srgbClr val="000000">
                      <a:alpha val="43137"/>
                    </a:srgbClr>
                  </a:outerShdw>
                </a:effectLst>
                <a:latin typeface="Arial Narrow" pitchFamily="34" charset="0"/>
                <a:cs typeface="Arial" pitchFamily="34" charset="0"/>
              </a:rPr>
              <a:t>ВРЕДНЫЕ</a:t>
            </a:r>
            <a:r>
              <a:rPr lang="ru-RU" sz="2400" dirty="0">
                <a:latin typeface="Arial Narrow" pitchFamily="34" charset="0"/>
                <a:cs typeface="Arial" pitchFamily="34" charset="0"/>
              </a:rPr>
              <a:t> </a:t>
            </a:r>
            <a:r>
              <a:rPr lang="ru-RU" sz="2200" dirty="0">
                <a:latin typeface="Arial Narrow" pitchFamily="34" charset="0"/>
                <a:cs typeface="Arial" pitchFamily="34" charset="0"/>
              </a:rPr>
              <a:t>факторы, которые соответствуют производственным условиям, согласно </a:t>
            </a:r>
            <a:r>
              <a:rPr lang="ru-RU" sz="2400" b="1" dirty="0">
                <a:latin typeface="Arial Narrow" pitchFamily="34" charset="0"/>
                <a:cs typeface="Arial" pitchFamily="34" charset="0"/>
              </a:rPr>
              <a:t>ГОСТ12.0.003-99</a:t>
            </a:r>
            <a:r>
              <a:rPr lang="ru-RU" sz="2000" dirty="0">
                <a:latin typeface="Arial" pitchFamily="34" charset="0"/>
                <a:cs typeface="Arial" pitchFamily="34" charset="0"/>
              </a:rPr>
              <a:t>.</a:t>
            </a:r>
          </a:p>
        </p:txBody>
      </p:sp>
      <p:sp>
        <p:nvSpPr>
          <p:cNvPr id="30" name="Text Box 13"/>
          <p:cNvSpPr txBox="1">
            <a:spLocks noChangeArrowheads="1"/>
          </p:cNvSpPr>
          <p:nvPr/>
        </p:nvSpPr>
        <p:spPr bwMode="auto">
          <a:xfrm>
            <a:off x="674470" y="6224060"/>
            <a:ext cx="6151631" cy="419795"/>
          </a:xfrm>
          <a:prstGeom prst="rect">
            <a:avLst/>
          </a:prstGeom>
          <a:noFill/>
          <a:ln w="9525">
            <a:noFill/>
            <a:miter lim="800000"/>
            <a:headEnd/>
            <a:tailEnd/>
          </a:ln>
        </p:spPr>
        <p:txBody>
          <a:bodyPr wrap="square">
            <a:spAutoFit/>
          </a:bodyPr>
          <a:lstStyle/>
          <a:p>
            <a:pPr>
              <a:lnSpc>
                <a:spcPts val="2800"/>
              </a:lnSpc>
            </a:pPr>
            <a:r>
              <a:rPr lang="ru-RU" sz="2000" b="1" dirty="0">
                <a:solidFill>
                  <a:srgbClr val="C00000"/>
                </a:solidFill>
                <a:latin typeface="Arial" pitchFamily="34" charset="0"/>
                <a:cs typeface="Arial" pitchFamily="34" charset="0"/>
              </a:rPr>
              <a:t>Примеры: </a:t>
            </a:r>
            <a:r>
              <a:rPr lang="ru-RU" sz="2000" dirty="0">
                <a:latin typeface="Arial Narrow" pitchFamily="34" charset="0"/>
                <a:cs typeface="Arial" pitchFamily="34" charset="0"/>
              </a:rPr>
              <a:t>медикаменты, шум, электрический ток и  др.</a:t>
            </a:r>
          </a:p>
        </p:txBody>
      </p:sp>
      <p:sp>
        <p:nvSpPr>
          <p:cNvPr id="23" name="Прямоугольник 22"/>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8" name="Скругленный прямоугольник 27"/>
          <p:cNvSpPr/>
          <p:nvPr/>
        </p:nvSpPr>
        <p:spPr>
          <a:xfrm>
            <a:off x="2355573" y="0"/>
            <a:ext cx="4412974"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 3.2.  ОПАСНЫЕ И ВРЕДНЫЕ ФАКТОРЫ</a:t>
            </a:r>
          </a:p>
        </p:txBody>
      </p:sp>
      <p:graphicFrame>
        <p:nvGraphicFramePr>
          <p:cNvPr id="20" name="Схема 19"/>
          <p:cNvGraphicFramePr/>
          <p:nvPr>
            <p:extLst>
              <p:ext uri="{D42A27DB-BD31-4B8C-83A1-F6EECF244321}">
                <p14:modId xmlns:p14="http://schemas.microsoft.com/office/powerpoint/2010/main" val="1881939450"/>
              </p:ext>
            </p:extLst>
          </p:nvPr>
        </p:nvGraphicFramePr>
        <p:xfrm>
          <a:off x="148862" y="1371608"/>
          <a:ext cx="5890437" cy="3583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Схема 20"/>
          <p:cNvGraphicFramePr/>
          <p:nvPr>
            <p:extLst>
              <p:ext uri="{D42A27DB-BD31-4B8C-83A1-F6EECF244321}">
                <p14:modId xmlns:p14="http://schemas.microsoft.com/office/powerpoint/2010/main" val="3262019099"/>
              </p:ext>
            </p:extLst>
          </p:nvPr>
        </p:nvGraphicFramePr>
        <p:xfrm>
          <a:off x="1277679" y="5586232"/>
          <a:ext cx="6588642" cy="5806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Скругленный прямоугольник 21"/>
          <p:cNvSpPr/>
          <p:nvPr/>
        </p:nvSpPr>
        <p:spPr>
          <a:xfrm>
            <a:off x="255182" y="4678324"/>
            <a:ext cx="8144540" cy="680483"/>
          </a:xfrm>
          <a:prstGeom prst="roundRect">
            <a:avLst/>
          </a:prstGeom>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ts val="2400"/>
              </a:lnSpc>
            </a:pPr>
            <a:r>
              <a:rPr lang="ru-RU" dirty="0">
                <a:solidFill>
                  <a:schemeClr val="bg1"/>
                </a:solidFill>
                <a:latin typeface="Arial Narrow" pitchFamily="34" charset="0"/>
              </a:rPr>
              <a:t> </a:t>
            </a:r>
            <a:r>
              <a:rPr lang="ru-RU" b="1" dirty="0">
                <a:solidFill>
                  <a:schemeClr val="tx1"/>
                </a:solidFill>
                <a:latin typeface="Arial Narrow" pitchFamily="34" charset="0"/>
                <a:cs typeface="Times New Roman" pitchFamily="18" charset="0"/>
              </a:rPr>
              <a:t>НЕКОТОРЫЕ ФАКТОРЫ В ЗАВИСИМОСТИ ОТ УРОВНЯ ВОЗДЕЙСТВИЯ ПРОХОДЯТ СЛЕДУЮЩИЕ ПРЕВРАЩЕНИЯ: </a:t>
            </a:r>
            <a:endParaRPr lang="ru-RU" b="1" dirty="0">
              <a:solidFill>
                <a:schemeClr val="tx1"/>
              </a:solidFill>
            </a:endParaRP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7" name="Рисунок 2" descr="http://niu.ifmo.ru/images/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14</a:t>
            </a:fld>
            <a:endParaRPr lang="ru-RU" sz="2000" dirty="0">
              <a:solidFill>
                <a:schemeClr val="tx1"/>
              </a:solidFill>
              <a:latin typeface="+mj-lt"/>
            </a:endParaRPr>
          </a:p>
        </p:txBody>
      </p:sp>
      <p:sp>
        <p:nvSpPr>
          <p:cNvPr id="18" name="Скругленный прямоугольник 17"/>
          <p:cNvSpPr/>
          <p:nvPr/>
        </p:nvSpPr>
        <p:spPr bwMode="auto">
          <a:xfrm>
            <a:off x="5975498" y="1607853"/>
            <a:ext cx="2542447" cy="1295149"/>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8575">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algn="ct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Регламентируется:</a:t>
            </a:r>
          </a:p>
          <a:p>
            <a:pPr algn="ctr"/>
            <a:r>
              <a:rPr lang="ru-RU"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ПРАВИЛАМИ ТЕХНИКИ БЕЗОПАСНОСТИ</a:t>
            </a:r>
          </a:p>
        </p:txBody>
      </p:sp>
      <p:sp>
        <p:nvSpPr>
          <p:cNvPr id="19" name="Скругленный прямоугольник 18"/>
          <p:cNvSpPr/>
          <p:nvPr/>
        </p:nvSpPr>
        <p:spPr bwMode="auto">
          <a:xfrm>
            <a:off x="5975498" y="3110344"/>
            <a:ext cx="2542447" cy="1295149"/>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31750">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algn="ct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Регламентируется:</a:t>
            </a:r>
          </a:p>
          <a:p>
            <a:pPr algn="ctr"/>
            <a:r>
              <a:rPr lang="ru-RU"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НОРМАМИ ПРОИЗВОДСТВЕННОЙ САНИТАРИИ</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9" name="Прямоугольник 8"/>
          <p:cNvSpPr/>
          <p:nvPr/>
        </p:nvSpPr>
        <p:spPr>
          <a:xfrm>
            <a:off x="0" y="904067"/>
            <a:ext cx="8718698" cy="964431"/>
          </a:xfrm>
          <a:prstGeom prst="rect">
            <a:avLst/>
          </a:prstGeom>
        </p:spPr>
        <p:txBody>
          <a:bodyPr wrap="square">
            <a:spAutoFit/>
          </a:bodyPr>
          <a:lstStyle/>
          <a:p>
            <a:pPr indent="432000" algn="just">
              <a:lnSpc>
                <a:spcPts val="3600"/>
              </a:lnSpc>
            </a:pPr>
            <a:r>
              <a:rPr lang="ru-RU" sz="2200" dirty="0">
                <a:latin typeface="Arial Narrow" pitchFamily="34" charset="0"/>
                <a:cs typeface="Arial" pitchFamily="34" charset="0"/>
              </a:rPr>
              <a:t>На человека, занятого процессом труда, внешняя среда воздействует комплексом факторов.</a:t>
            </a:r>
          </a:p>
        </p:txBody>
      </p:sp>
      <p:sp>
        <p:nvSpPr>
          <p:cNvPr id="12" name="Скругленный прямоугольник 11"/>
          <p:cNvSpPr/>
          <p:nvPr/>
        </p:nvSpPr>
        <p:spPr>
          <a:xfrm>
            <a:off x="1535942" y="3"/>
            <a:ext cx="6365667" cy="350872"/>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3.3.  КЛАССИФИКАЦИЯ ОПАСНЫХ И ВРЕДНЫХ ФАКТОРОВ</a:t>
            </a:r>
          </a:p>
        </p:txBody>
      </p:sp>
      <p:grpSp>
        <p:nvGrpSpPr>
          <p:cNvPr id="13" name="Группа 12"/>
          <p:cNvGrpSpPr/>
          <p:nvPr/>
        </p:nvGrpSpPr>
        <p:grpSpPr>
          <a:xfrm>
            <a:off x="8426631" y="-5612"/>
            <a:ext cx="734162" cy="6863612"/>
            <a:chOff x="8426631" y="-5612"/>
            <a:chExt cx="734162" cy="6863612"/>
          </a:xfrm>
        </p:grpSpPr>
        <p:sp>
          <p:nvSpPr>
            <p:cNvPr id="15" name="Прямоугольник 14"/>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6"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15</a:t>
            </a:fld>
            <a:endParaRPr lang="ru-RU" sz="2000" dirty="0">
              <a:solidFill>
                <a:schemeClr val="tx1"/>
              </a:solidFill>
              <a:latin typeface="+mj-lt"/>
            </a:endParaRPr>
          </a:p>
        </p:txBody>
      </p:sp>
      <p:sp>
        <p:nvSpPr>
          <p:cNvPr id="17" name="Скругленный прямоугольник 16"/>
          <p:cNvSpPr/>
          <p:nvPr/>
        </p:nvSpPr>
        <p:spPr>
          <a:xfrm>
            <a:off x="165134" y="2511155"/>
            <a:ext cx="8261497" cy="1225647"/>
          </a:xfrm>
          <a:prstGeom prst="roundRect">
            <a:avLst/>
          </a:prstGeom>
          <a:solidFill>
            <a:schemeClr val="accent6">
              <a:lumMod val="40000"/>
              <a:lumOff val="60000"/>
            </a:schemeClr>
          </a:solidFill>
          <a:ln w="38100"/>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57200">
              <a:lnSpc>
                <a:spcPts val="3600"/>
              </a:lnSpc>
            </a:pPr>
            <a:r>
              <a:rPr lang="ru-RU" sz="2400" dirty="0">
                <a:latin typeface="Arial Narrow" pitchFamily="34" charset="0"/>
                <a:cs typeface="Arial" pitchFamily="34" charset="0"/>
              </a:rPr>
              <a:t>Комплекс факторов, характеризующий сам труд, называется </a:t>
            </a:r>
            <a:r>
              <a:rPr lang="ru-RU" sz="2200" b="1" dirty="0">
                <a:solidFill>
                  <a:srgbClr val="FF3300"/>
                </a:solidFill>
                <a:latin typeface="Arial" pitchFamily="34" charset="0"/>
                <a:cs typeface="Arial" pitchFamily="34" charset="0"/>
              </a:rPr>
              <a:t>ПСИХОФИЗИОЛОГИЧЕСКИМИ ФАКТОРАМИ. </a:t>
            </a:r>
            <a:endParaRPr lang="ru-RU" dirty="0"/>
          </a:p>
        </p:txBody>
      </p:sp>
      <p:grpSp>
        <p:nvGrpSpPr>
          <p:cNvPr id="18" name="Группа 17"/>
          <p:cNvGrpSpPr/>
          <p:nvPr/>
        </p:nvGrpSpPr>
        <p:grpSpPr>
          <a:xfrm>
            <a:off x="165134" y="4696420"/>
            <a:ext cx="8261497" cy="1695877"/>
            <a:chOff x="5790" y="0"/>
            <a:chExt cx="1730805" cy="580654"/>
          </a:xfrm>
        </p:grpSpPr>
        <p:sp>
          <p:nvSpPr>
            <p:cNvPr id="19" name="Скругленный прямоугольник 18"/>
            <p:cNvSpPr/>
            <p:nvPr/>
          </p:nvSpPr>
          <p:spPr>
            <a:xfrm>
              <a:off x="5790" y="0"/>
              <a:ext cx="1730805" cy="580654"/>
            </a:xfrm>
            <a:prstGeom prst="roundRect">
              <a:avLst>
                <a:gd name="adj" fmla="val 10000"/>
              </a:avLst>
            </a:prstGeom>
            <a:ln w="28575"/>
          </p:spPr>
          <p:style>
            <a:lnRef idx="1">
              <a:schemeClr val="accent3"/>
            </a:lnRef>
            <a:fillRef idx="2">
              <a:schemeClr val="accent3"/>
            </a:fillRef>
            <a:effectRef idx="1">
              <a:schemeClr val="accent3"/>
            </a:effectRef>
            <a:fontRef idx="minor">
              <a:schemeClr val="dk1"/>
            </a:fontRef>
          </p:style>
        </p:sp>
        <p:sp>
          <p:nvSpPr>
            <p:cNvPr id="20" name="Скругленный прямоугольник 4"/>
            <p:cNvSpPr/>
            <p:nvPr/>
          </p:nvSpPr>
          <p:spPr>
            <a:xfrm>
              <a:off x="22797" y="17007"/>
              <a:ext cx="1696791" cy="546640"/>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endParaRPr lang="ru-RU" sz="2000" b="1" kern="1200" dirty="0">
                <a:latin typeface="Arial Narrow" pitchFamily="34" charset="0"/>
              </a:endParaRPr>
            </a:p>
          </p:txBody>
        </p:sp>
      </p:grpSp>
      <p:sp>
        <p:nvSpPr>
          <p:cNvPr id="4" name="Прямоугольник 3"/>
          <p:cNvSpPr/>
          <p:nvPr/>
        </p:nvSpPr>
        <p:spPr>
          <a:xfrm>
            <a:off x="165134" y="4765717"/>
            <a:ext cx="8261497" cy="1477328"/>
          </a:xfrm>
          <a:prstGeom prst="rect">
            <a:avLst/>
          </a:prstGeom>
        </p:spPr>
        <p:txBody>
          <a:bodyPr wrap="square">
            <a:spAutoFit/>
          </a:bodyPr>
          <a:lstStyle/>
          <a:p>
            <a:pPr indent="457200" algn="just" defTabSz="889000">
              <a:lnSpc>
                <a:spcPts val="3600"/>
              </a:lnSpc>
              <a:spcBef>
                <a:spcPct val="0"/>
              </a:spcBef>
            </a:pPr>
            <a:r>
              <a:rPr lang="ru-RU" sz="2400" b="1" dirty="0">
                <a:latin typeface="Arial Narrow" pitchFamily="34" charset="0"/>
              </a:rPr>
              <a:t>Комплекс внешних условий или факторов</a:t>
            </a:r>
            <a:r>
              <a:rPr lang="ru-RU" sz="2400" dirty="0">
                <a:latin typeface="Arial Narrow" pitchFamily="34" charset="0"/>
                <a:cs typeface="Arial" pitchFamily="34" charset="0"/>
              </a:rPr>
              <a:t>, в которых совершается труд, называется </a:t>
            </a:r>
            <a:r>
              <a:rPr lang="ru-RU" b="1" dirty="0">
                <a:solidFill>
                  <a:srgbClr val="0000FF"/>
                </a:solidFill>
                <a:latin typeface="Arial Narrow" pitchFamily="34" charset="0"/>
                <a:cs typeface="Arial" pitchFamily="34" charset="0"/>
              </a:rPr>
              <a:t>САНИТАРНО-ГИГИЕНИЧЕСКИМИ УСЛОВИЯМИ ТРУДА </a:t>
            </a:r>
            <a:r>
              <a:rPr lang="ru-RU" sz="2400" dirty="0">
                <a:latin typeface="Arial Narrow" pitchFamily="34" charset="0"/>
                <a:cs typeface="Arial" pitchFamily="34" charset="0"/>
              </a:rPr>
              <a:t>(микроклимат, температура, влажность и т. 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Группа 36"/>
          <p:cNvGrpSpPr/>
          <p:nvPr/>
        </p:nvGrpSpPr>
        <p:grpSpPr>
          <a:xfrm>
            <a:off x="142843" y="1071546"/>
            <a:ext cx="8337966" cy="5357850"/>
            <a:chOff x="142843" y="857232"/>
            <a:chExt cx="8337966" cy="5357850"/>
          </a:xfrm>
        </p:grpSpPr>
        <p:sp>
          <p:nvSpPr>
            <p:cNvPr id="27" name="Скругленный прямоугольник 26"/>
            <p:cNvSpPr/>
            <p:nvPr/>
          </p:nvSpPr>
          <p:spPr>
            <a:xfrm>
              <a:off x="285720" y="857232"/>
              <a:ext cx="8143932" cy="500066"/>
            </a:xfrm>
            <a:prstGeom prst="roundRect">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000" b="1" dirty="0">
                  <a:effectLst>
                    <a:outerShdw blurRad="38100" dist="38100" dir="2700000" algn="tl">
                      <a:srgbClr val="000000">
                        <a:alpha val="43137"/>
                      </a:srgbClr>
                    </a:outerShdw>
                  </a:effectLst>
                  <a:latin typeface="Arial Narrow" pitchFamily="34" charset="0"/>
                  <a:cs typeface="Arial" pitchFamily="34" charset="0"/>
                </a:rPr>
                <a:t>ОПАСНЫЕ И ВРЕДНЫЕ ФАКТОРЫ, ВОЗДЕЙСТВУЮЩИЕ НА ЧЕЛОВЕКА</a:t>
              </a:r>
            </a:p>
          </p:txBody>
        </p:sp>
        <p:sp>
          <p:nvSpPr>
            <p:cNvPr id="29" name="Скругленный прямоугольник 28"/>
            <p:cNvSpPr/>
            <p:nvPr/>
          </p:nvSpPr>
          <p:spPr>
            <a:xfrm>
              <a:off x="5009898" y="2000240"/>
              <a:ext cx="1481658" cy="4214842"/>
            </a:xfrm>
            <a:prstGeom prst="roundRect">
              <a:avLst/>
            </a:prstGeom>
            <a:ln w="28575"/>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lvl="0" algn="ctr" fontAlgn="base">
                <a:lnSpc>
                  <a:spcPts val="2200"/>
                </a:lnSpc>
                <a:spcBef>
                  <a:spcPct val="0"/>
                </a:spcBef>
              </a:pPr>
              <a:r>
                <a:rPr lang="ru-RU" sz="2000" b="1" dirty="0">
                  <a:solidFill>
                    <a:srgbClr val="C00000"/>
                  </a:solidFill>
                  <a:latin typeface="Arial Narrow" pitchFamily="34" charset="0"/>
                </a:rPr>
                <a:t>БИОЛОГИ -ЧЕСКИЕ:</a:t>
              </a:r>
            </a:p>
            <a:p>
              <a:pPr lvl="0" algn="ctr" fontAlgn="base">
                <a:lnSpc>
                  <a:spcPts val="2000"/>
                </a:lnSpc>
                <a:spcBef>
                  <a:spcPct val="0"/>
                </a:spcBef>
              </a:pPr>
              <a:endParaRPr lang="ru-RU" sz="2000" b="1" dirty="0">
                <a:latin typeface="Arial Narrow" pitchFamily="34" charset="0"/>
                <a:cs typeface="Times New Roman" pitchFamily="18" charset="0"/>
              </a:endParaRPr>
            </a:p>
            <a:p>
              <a:pPr lvl="0" algn="ctr" fontAlgn="base">
                <a:lnSpc>
                  <a:spcPts val="2000"/>
                </a:lnSpc>
                <a:spcBef>
                  <a:spcPct val="0"/>
                </a:spcBef>
              </a:pPr>
              <a:endParaRPr lang="ru-RU" sz="2000" b="1" dirty="0">
                <a:latin typeface="Arial Narrow" pitchFamily="34" charset="0"/>
                <a:cs typeface="Times New Roman" pitchFamily="18" charset="0"/>
              </a:endParaRPr>
            </a:p>
            <a:p>
              <a:pPr lvl="0" algn="r" fontAlgn="base">
                <a:lnSpc>
                  <a:spcPts val="2000"/>
                </a:lnSpc>
                <a:spcBef>
                  <a:spcPct val="0"/>
                </a:spcBef>
              </a:pPr>
              <a:endParaRPr lang="ru-RU" dirty="0">
                <a:solidFill>
                  <a:schemeClr val="tx1"/>
                </a:solidFill>
                <a:latin typeface="Times New Roman" pitchFamily="18" charset="0"/>
                <a:cs typeface="Times New Roman" pitchFamily="18" charset="0"/>
              </a:endParaRP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бактерии;</a:t>
              </a: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вирусы;</a:t>
              </a: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спирохеты;</a:t>
              </a: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грибки;</a:t>
              </a: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растения;</a:t>
              </a:r>
            </a:p>
            <a:p>
              <a:pPr marL="0" lvl="1" fontAlgn="base">
                <a:lnSpc>
                  <a:spcPts val="22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животные.</a:t>
              </a:r>
            </a:p>
          </p:txBody>
        </p:sp>
        <p:sp>
          <p:nvSpPr>
            <p:cNvPr id="30" name="Скругленный прямоугольник 29"/>
            <p:cNvSpPr/>
            <p:nvPr/>
          </p:nvSpPr>
          <p:spPr>
            <a:xfrm>
              <a:off x="142843" y="2000240"/>
              <a:ext cx="2128083" cy="4214842"/>
            </a:xfrm>
            <a:prstGeom prst="roundRect">
              <a:avLst/>
            </a:prstGeom>
            <a:ln w="28575"/>
          </p:spPr>
          <p:style>
            <a:lnRef idx="1">
              <a:schemeClr val="dk1"/>
            </a:lnRef>
            <a:fillRef idx="2">
              <a:schemeClr val="dk1"/>
            </a:fillRef>
            <a:effectRef idx="1">
              <a:schemeClr val="dk1"/>
            </a:effectRef>
            <a:fontRef idx="minor">
              <a:schemeClr val="dk1"/>
            </a:fontRef>
          </p:style>
          <p:txBody>
            <a:bodyPr lIns="0" tIns="0" rIns="0" bIns="0" rtlCol="0" anchor="t" anchorCtr="1"/>
            <a:lstStyle/>
            <a:p>
              <a:pPr lvl="0" algn="ctr" fontAlgn="base">
                <a:lnSpc>
                  <a:spcPts val="1800"/>
                </a:lnSpc>
                <a:spcBef>
                  <a:spcPct val="0"/>
                </a:spcBef>
              </a:pPr>
              <a:r>
                <a:rPr lang="ru-RU" sz="2000" b="1" dirty="0">
                  <a:solidFill>
                    <a:srgbClr val="C00000"/>
                  </a:solidFill>
                  <a:latin typeface="Arial Narrow" pitchFamily="34" charset="0"/>
                </a:rPr>
                <a:t>ФИЗИЧЕСКИЕ:</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движущиеся механизмы машин;</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повышенная загазованность и запыленность; </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низкая температура;</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высокие вибрации;</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переменная влажность воздуха;</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слабая освещенность (норма 300 люкс);</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высокие ЭМИ;</a:t>
              </a:r>
            </a:p>
            <a:p>
              <a:pPr marL="0" lvl="1" fontAlgn="base">
                <a:lnSpc>
                  <a:spcPts val="21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невесомость</a:t>
              </a:r>
              <a:r>
                <a:rPr lang="ru-RU" sz="800" b="1" dirty="0">
                  <a:solidFill>
                    <a:schemeClr val="tx1"/>
                  </a:solidFill>
                  <a:latin typeface="Arial Narrow" pitchFamily="34" charset="0"/>
                </a:rPr>
                <a:t>.</a:t>
              </a:r>
              <a:endParaRPr lang="ru-RU" b="1" dirty="0">
                <a:solidFill>
                  <a:schemeClr val="tx1"/>
                </a:solidFill>
                <a:latin typeface="Arial Narrow" pitchFamily="34" charset="0"/>
                <a:cs typeface="Arial" pitchFamily="34" charset="0"/>
              </a:endParaRPr>
            </a:p>
          </p:txBody>
        </p:sp>
        <p:sp>
          <p:nvSpPr>
            <p:cNvPr id="31" name="Стрелка вниз 30"/>
            <p:cNvSpPr/>
            <p:nvPr/>
          </p:nvSpPr>
          <p:spPr>
            <a:xfrm>
              <a:off x="857224" y="1418103"/>
              <a:ext cx="500066" cy="525305"/>
            </a:xfrm>
            <a:prstGeom prst="downArrow">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ru-RU"/>
            </a:p>
          </p:txBody>
        </p:sp>
        <p:sp>
          <p:nvSpPr>
            <p:cNvPr id="32" name="Скругленный прямоугольник 31"/>
            <p:cNvSpPr/>
            <p:nvPr/>
          </p:nvSpPr>
          <p:spPr>
            <a:xfrm>
              <a:off x="2589628" y="2000240"/>
              <a:ext cx="2143140" cy="4214842"/>
            </a:xfrm>
            <a:prstGeom prst="roundRect">
              <a:avLst/>
            </a:prstGeom>
            <a:ln w="28575"/>
          </p:spPr>
          <p:style>
            <a:lnRef idx="1">
              <a:schemeClr val="accent1"/>
            </a:lnRef>
            <a:fillRef idx="2">
              <a:schemeClr val="accent1"/>
            </a:fillRef>
            <a:effectRef idx="1">
              <a:schemeClr val="accent1"/>
            </a:effectRef>
            <a:fontRef idx="minor">
              <a:schemeClr val="dk1"/>
            </a:fontRef>
          </p:style>
          <p:txBody>
            <a:bodyPr lIns="0" tIns="0" rIns="0" bIns="0" rtlCol="0" anchor="t" anchorCtr="0"/>
            <a:lstStyle/>
            <a:p>
              <a:pPr lvl="0" algn="ctr" fontAlgn="base">
                <a:lnSpc>
                  <a:spcPts val="1700"/>
                </a:lnSpc>
                <a:spcBef>
                  <a:spcPct val="0"/>
                </a:spcBef>
              </a:pPr>
              <a:r>
                <a:rPr lang="ru-RU" sz="2000" b="1" dirty="0">
                  <a:solidFill>
                    <a:srgbClr val="C00000"/>
                  </a:solidFill>
                  <a:latin typeface="Arial Narrow" pitchFamily="34" charset="0"/>
                </a:rPr>
                <a:t>ХИМИЧЕСКИЕ:</a:t>
              </a:r>
            </a:p>
            <a:p>
              <a:pPr lvl="0" fontAlgn="base">
                <a:lnSpc>
                  <a:spcPts val="1700"/>
                </a:lnSpc>
                <a:spcBef>
                  <a:spcPct val="0"/>
                </a:spcBef>
              </a:pPr>
              <a:r>
                <a:rPr lang="ru-RU" sz="1600" b="1" dirty="0">
                  <a:solidFill>
                    <a:srgbClr val="6600FF"/>
                  </a:solidFill>
                  <a:latin typeface="Arial Narrow" pitchFamily="34" charset="0"/>
                  <a:cs typeface="Times New Roman" pitchFamily="18" charset="0"/>
                </a:rPr>
                <a:t>ПО ХАРАКТЕРУ ВОЗДЕЙСТВИЯ:</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токсические;</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раздражающие;</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сенсибилизирующие;</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канцерогенные;</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мутагенные;</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влияющие на репродуктивную функцию.</a:t>
              </a:r>
            </a:p>
            <a:p>
              <a:pPr marL="0" lvl="1" fontAlgn="base">
                <a:lnSpc>
                  <a:spcPts val="1700"/>
                </a:lnSpc>
                <a:spcBef>
                  <a:spcPct val="0"/>
                </a:spcBef>
                <a:buFont typeface="Arial" pitchFamily="34" charset="0"/>
                <a:buChar char="•"/>
              </a:pPr>
              <a:endParaRPr lang="ru-RU" sz="1600" b="1" dirty="0">
                <a:solidFill>
                  <a:srgbClr val="6600FF"/>
                </a:solidFill>
                <a:latin typeface="Arial Narrow" pitchFamily="34" charset="0"/>
                <a:cs typeface="Times New Roman" pitchFamily="18" charset="0"/>
              </a:endParaRPr>
            </a:p>
            <a:p>
              <a:pPr lvl="0" fontAlgn="base">
                <a:lnSpc>
                  <a:spcPts val="1700"/>
                </a:lnSpc>
                <a:spcBef>
                  <a:spcPct val="0"/>
                </a:spcBef>
              </a:pPr>
              <a:r>
                <a:rPr lang="ru-RU" sz="1600" b="1" dirty="0">
                  <a:solidFill>
                    <a:srgbClr val="6600FF"/>
                  </a:solidFill>
                  <a:latin typeface="Arial Narrow" pitchFamily="34" charset="0"/>
                  <a:cs typeface="Times New Roman" pitchFamily="18" charset="0"/>
                </a:rPr>
                <a:t>ПО ПУТИ ПРОНИКНОВЕНИЯ:</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органы дыхания;</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желудок;</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слизистая оболочка;</a:t>
              </a:r>
            </a:p>
            <a:p>
              <a:pPr marL="0" lvl="1" fontAlgn="base">
                <a:lnSpc>
                  <a:spcPts val="17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кожный покров.</a:t>
              </a:r>
            </a:p>
          </p:txBody>
        </p:sp>
        <p:sp>
          <p:nvSpPr>
            <p:cNvPr id="33" name="Скругленный прямоугольник 32"/>
            <p:cNvSpPr/>
            <p:nvPr/>
          </p:nvSpPr>
          <p:spPr>
            <a:xfrm>
              <a:off x="6814518" y="2000240"/>
              <a:ext cx="1666291" cy="4214842"/>
            </a:xfrm>
            <a:prstGeom prst="roundRect">
              <a:avLst/>
            </a:prstGeom>
            <a:ln w="28575"/>
          </p:spPr>
          <p:style>
            <a:lnRef idx="1">
              <a:schemeClr val="accent4"/>
            </a:lnRef>
            <a:fillRef idx="2">
              <a:schemeClr val="accent4"/>
            </a:fillRef>
            <a:effectRef idx="1">
              <a:schemeClr val="accent4"/>
            </a:effectRef>
            <a:fontRef idx="minor">
              <a:schemeClr val="dk1"/>
            </a:fontRef>
          </p:style>
          <p:txBody>
            <a:bodyPr lIns="0" tIns="0" rIns="0" bIns="0" rtlCol="0" anchor="t" anchorCtr="0"/>
            <a:lstStyle/>
            <a:p>
              <a:pPr lvl="0" algn="ctr" fontAlgn="base">
                <a:lnSpc>
                  <a:spcPts val="2200"/>
                </a:lnSpc>
                <a:spcBef>
                  <a:spcPct val="0"/>
                </a:spcBef>
              </a:pPr>
              <a:r>
                <a:rPr lang="ru-RU" b="1" dirty="0">
                  <a:solidFill>
                    <a:srgbClr val="C00000"/>
                  </a:solidFill>
                  <a:latin typeface="Arial Narrow" pitchFamily="34" charset="0"/>
                </a:rPr>
                <a:t>ПСИХОФИЗИО-ЛОГИЧЕСКИЕ:</a:t>
              </a:r>
            </a:p>
            <a:p>
              <a:pPr lvl="0" algn="ctr" fontAlgn="base">
                <a:lnSpc>
                  <a:spcPts val="1900"/>
                </a:lnSpc>
                <a:spcBef>
                  <a:spcPct val="0"/>
                </a:spcBef>
              </a:pPr>
              <a:endParaRPr lang="ru-RU" sz="2000" dirty="0">
                <a:latin typeface="Arial Narrow" pitchFamily="34" charset="0"/>
              </a:endParaRPr>
            </a:p>
            <a:p>
              <a:pPr lvl="0" algn="just" fontAlgn="base">
                <a:lnSpc>
                  <a:spcPts val="1900"/>
                </a:lnSpc>
                <a:spcBef>
                  <a:spcPct val="0"/>
                </a:spcBef>
              </a:pPr>
              <a:r>
                <a:rPr lang="ru-RU" sz="1600" b="1" dirty="0">
                  <a:solidFill>
                    <a:srgbClr val="9900CC"/>
                  </a:solidFill>
                  <a:latin typeface="Arial Narrow" pitchFamily="34" charset="0"/>
                  <a:cs typeface="Times New Roman" pitchFamily="18" charset="0"/>
                </a:rPr>
                <a:t>ФИЗИЧЕСКИЕ НАГРУЗКИ:</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динамические;</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статические;</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нервно-психические;</a:t>
              </a:r>
            </a:p>
            <a:p>
              <a:pPr marL="0" lvl="1" algn="just" fontAlgn="base">
                <a:lnSpc>
                  <a:spcPts val="1900"/>
                </a:lnSpc>
                <a:spcBef>
                  <a:spcPct val="0"/>
                </a:spcBef>
                <a:buFont typeface="Symbol" pitchFamily="18" charset="2"/>
                <a:buChar char="·"/>
              </a:pPr>
              <a:endParaRPr lang="ru-RU" sz="1600" b="1" dirty="0">
                <a:solidFill>
                  <a:schemeClr val="tx1"/>
                </a:solidFill>
                <a:latin typeface="Arial Narrow" pitchFamily="34" charset="0"/>
                <a:cs typeface="Times New Roman" pitchFamily="18" charset="0"/>
              </a:endParaRPr>
            </a:p>
            <a:p>
              <a:pPr lvl="0" algn="just" fontAlgn="base">
                <a:lnSpc>
                  <a:spcPts val="1900"/>
                </a:lnSpc>
                <a:spcBef>
                  <a:spcPct val="0"/>
                </a:spcBef>
              </a:pPr>
              <a:r>
                <a:rPr lang="ru-RU" sz="1600" b="1" dirty="0">
                  <a:solidFill>
                    <a:srgbClr val="9900CC"/>
                  </a:solidFill>
                  <a:latin typeface="Arial Narrow" pitchFamily="34" charset="0"/>
                  <a:cs typeface="Times New Roman" pitchFamily="18" charset="0"/>
                </a:rPr>
                <a:t>УМСТВЕННЫЕ:</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монотонность;</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умственные перенапряжения;</a:t>
              </a:r>
            </a:p>
            <a:p>
              <a:pPr marL="0" lvl="1" algn="just" fontAlgn="base">
                <a:lnSpc>
                  <a:spcPts val="1900"/>
                </a:lnSpc>
                <a:spcBef>
                  <a:spcPct val="0"/>
                </a:spcBef>
                <a:buFont typeface="Arial" pitchFamily="34" charset="0"/>
                <a:buChar char="•"/>
              </a:pPr>
              <a:r>
                <a:rPr lang="ru-RU" sz="1600" b="1" dirty="0">
                  <a:solidFill>
                    <a:schemeClr val="tx1"/>
                  </a:solidFill>
                  <a:latin typeface="Arial Narrow" pitchFamily="34" charset="0"/>
                  <a:cs typeface="Times New Roman" pitchFamily="18" charset="0"/>
                </a:rPr>
                <a:t>эмоциональные перегрузки</a:t>
              </a:r>
              <a:r>
                <a:rPr lang="ru-RU" sz="1600" b="1" dirty="0">
                  <a:solidFill>
                    <a:schemeClr val="tx1"/>
                  </a:solidFill>
                  <a:latin typeface="Times New Roman" pitchFamily="18" charset="0"/>
                  <a:cs typeface="Times New Roman" pitchFamily="18" charset="0"/>
                </a:rPr>
                <a:t>.</a:t>
              </a:r>
            </a:p>
          </p:txBody>
        </p:sp>
        <p:sp>
          <p:nvSpPr>
            <p:cNvPr id="34" name="Стрелка вниз 33"/>
            <p:cNvSpPr/>
            <p:nvPr/>
          </p:nvSpPr>
          <p:spPr>
            <a:xfrm>
              <a:off x="3428992" y="1418103"/>
              <a:ext cx="500066" cy="525305"/>
            </a:xfrm>
            <a:prstGeom prst="downArrow">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endParaRPr lang="ru-RU"/>
            </a:p>
          </p:txBody>
        </p:sp>
        <p:sp>
          <p:nvSpPr>
            <p:cNvPr id="35" name="Стрелка вниз 34"/>
            <p:cNvSpPr/>
            <p:nvPr/>
          </p:nvSpPr>
          <p:spPr>
            <a:xfrm>
              <a:off x="5500694" y="1418103"/>
              <a:ext cx="500066" cy="525305"/>
            </a:xfrm>
            <a:prstGeom prst="downArrow">
              <a:avLst/>
            </a:prstGeom>
            <a:solidFill>
              <a:srgbClr val="3399FF"/>
            </a:solidFill>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endParaRPr lang="ru-RU"/>
            </a:p>
          </p:txBody>
        </p:sp>
        <p:sp>
          <p:nvSpPr>
            <p:cNvPr id="36" name="Стрелка вниз 35"/>
            <p:cNvSpPr/>
            <p:nvPr/>
          </p:nvSpPr>
          <p:spPr>
            <a:xfrm>
              <a:off x="7368715" y="1428736"/>
              <a:ext cx="500066" cy="525305"/>
            </a:xfrm>
            <a:prstGeom prst="downArrow">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endParaRPr lang="ru-RU"/>
            </a:p>
          </p:txBody>
        </p:sp>
      </p:grpSp>
      <p:sp>
        <p:nvSpPr>
          <p:cNvPr id="22" name="Прямоугольник 21"/>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8" name="Скругленный прямоугольник 17"/>
          <p:cNvSpPr/>
          <p:nvPr/>
        </p:nvSpPr>
        <p:spPr>
          <a:xfrm>
            <a:off x="1640193" y="117464"/>
            <a:ext cx="6305119" cy="622279"/>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3.3.  КЛАССИФИКАЦИЯ ОПАСНЫХ И ВРЕДНЫХ ФАКТОРОВ</a:t>
            </a:r>
          </a:p>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по ГОСТ12.0.003-99 (продолжение)</a:t>
            </a:r>
          </a:p>
        </p:txBody>
      </p:sp>
      <p:grpSp>
        <p:nvGrpSpPr>
          <p:cNvPr id="19" name="Группа 18"/>
          <p:cNvGrpSpPr/>
          <p:nvPr/>
        </p:nvGrpSpPr>
        <p:grpSpPr>
          <a:xfrm>
            <a:off x="8426631" y="-5612"/>
            <a:ext cx="734162" cy="6863612"/>
            <a:chOff x="8426631" y="-5612"/>
            <a:chExt cx="734162" cy="6863612"/>
          </a:xfrm>
        </p:grpSpPr>
        <p:sp>
          <p:nvSpPr>
            <p:cNvPr id="20" name="Прямоугольник 19"/>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1"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16</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3194533"/>
            <a:ext cx="8715404" cy="553998"/>
          </a:xfrm>
          <a:prstGeom prst="rect">
            <a:avLst/>
          </a:prstGeom>
        </p:spPr>
        <p:txBody>
          <a:bodyPr wrap="square">
            <a:spAutoFit/>
          </a:bodyPr>
          <a:lstStyle/>
          <a:p>
            <a:pPr lvl="0" indent="432000">
              <a:lnSpc>
                <a:spcPts val="1800"/>
              </a:lnSpc>
            </a:pPr>
            <a:r>
              <a:rPr lang="ru-RU" sz="2000" b="1" dirty="0">
                <a:solidFill>
                  <a:srgbClr val="0000FF"/>
                </a:solidFill>
                <a:latin typeface="Arial Narrow" pitchFamily="34" charset="0"/>
                <a:cs typeface="Arial" pitchFamily="34" charset="0"/>
              </a:rPr>
              <a:t>СПИРОХЕТЫ</a:t>
            </a:r>
            <a:r>
              <a:rPr lang="ru-RU" sz="2000" dirty="0">
                <a:latin typeface="Arial Narrow" pitchFamily="34" charset="0"/>
                <a:cs typeface="Arial" pitchFamily="34" charset="0"/>
              </a:rPr>
              <a:t> — простейшие микроорганизмы, очень подвижные. Вызывают первую стадию сифилиса</a:t>
            </a:r>
            <a:r>
              <a:rPr lang="ru-RU" sz="2000" dirty="0">
                <a:latin typeface="Arial Narrow" pitchFamily="34" charset="0"/>
                <a:cs typeface="Times New Roman" pitchFamily="18" charset="0"/>
              </a:rPr>
              <a:t>.</a:t>
            </a:r>
          </a:p>
        </p:txBody>
      </p:sp>
      <p:sp>
        <p:nvSpPr>
          <p:cNvPr id="20" name="Прямоугольник 19"/>
          <p:cNvSpPr/>
          <p:nvPr/>
        </p:nvSpPr>
        <p:spPr>
          <a:xfrm>
            <a:off x="-63798"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1" name="Прямоугольник 10"/>
          <p:cNvSpPr/>
          <p:nvPr/>
        </p:nvSpPr>
        <p:spPr>
          <a:xfrm>
            <a:off x="0" y="548568"/>
            <a:ext cx="8676167" cy="605294"/>
          </a:xfrm>
          <a:prstGeom prst="rect">
            <a:avLst/>
          </a:prstGeom>
        </p:spPr>
        <p:txBody>
          <a:bodyPr wrap="square">
            <a:spAutoFit/>
          </a:bodyPr>
          <a:lstStyle/>
          <a:p>
            <a:pPr lvl="0" indent="432000">
              <a:lnSpc>
                <a:spcPts val="2000"/>
              </a:lnSpc>
            </a:pPr>
            <a:r>
              <a:rPr lang="ru-RU" sz="2000" b="1" dirty="0">
                <a:solidFill>
                  <a:srgbClr val="0000FF"/>
                </a:solidFill>
                <a:latin typeface="Arial Narrow" pitchFamily="34" charset="0"/>
                <a:cs typeface="Arial" pitchFamily="34" charset="0"/>
              </a:rPr>
              <a:t>ОБЩИЕ ТОКСИЧНЫЕ ВЕЩЕСТВА </a:t>
            </a:r>
            <a:r>
              <a:rPr lang="ru-RU" sz="2000" dirty="0">
                <a:latin typeface="Arial Narrow" pitchFamily="34" charset="0"/>
                <a:cs typeface="Arial" pitchFamily="34" charset="0"/>
              </a:rPr>
              <a:t>вызывают отравление всего организма: ртуть, свинец, угарный газ.</a:t>
            </a:r>
          </a:p>
        </p:txBody>
      </p:sp>
      <p:sp>
        <p:nvSpPr>
          <p:cNvPr id="12" name="Прямоугольник 11"/>
          <p:cNvSpPr/>
          <p:nvPr/>
        </p:nvSpPr>
        <p:spPr>
          <a:xfrm>
            <a:off x="0" y="1092370"/>
            <a:ext cx="8697433" cy="553998"/>
          </a:xfrm>
          <a:prstGeom prst="rect">
            <a:avLst/>
          </a:prstGeom>
        </p:spPr>
        <p:txBody>
          <a:bodyPr wrap="square">
            <a:spAutoFit/>
          </a:bodyPr>
          <a:lstStyle/>
          <a:p>
            <a:pPr lvl="0" indent="432000">
              <a:lnSpc>
                <a:spcPts val="1800"/>
              </a:lnSpc>
            </a:pPr>
            <a:r>
              <a:rPr lang="ru-RU" sz="2000" b="1" dirty="0">
                <a:solidFill>
                  <a:srgbClr val="0000FF"/>
                </a:solidFill>
                <a:latin typeface="Arial Narrow" pitchFamily="34" charset="0"/>
                <a:cs typeface="Arial" pitchFamily="34" charset="0"/>
              </a:rPr>
              <a:t>РАЗДРАЖАЮЩИЕ ВЕЩЕСТВА </a:t>
            </a:r>
            <a:r>
              <a:rPr lang="ru-RU" sz="2000" dirty="0">
                <a:latin typeface="Arial Narrow" pitchFamily="34" charset="0"/>
                <a:cs typeface="Arial" pitchFamily="34" charset="0"/>
              </a:rPr>
              <a:t>вызывают раздражение дыхательных путей и слизистых оболочек: хлор, аммиак, пары ацетона, озон и др</a:t>
            </a:r>
            <a:r>
              <a:rPr lang="ru-RU" dirty="0">
                <a:latin typeface="Arial" pitchFamily="34" charset="0"/>
                <a:cs typeface="Arial" pitchFamily="34" charset="0"/>
              </a:rPr>
              <a:t>.</a:t>
            </a:r>
          </a:p>
        </p:txBody>
      </p:sp>
      <p:sp>
        <p:nvSpPr>
          <p:cNvPr id="13" name="Прямоугольник 12"/>
          <p:cNvSpPr/>
          <p:nvPr/>
        </p:nvSpPr>
        <p:spPr>
          <a:xfrm>
            <a:off x="0" y="1625538"/>
            <a:ext cx="8708065" cy="553998"/>
          </a:xfrm>
          <a:prstGeom prst="rect">
            <a:avLst/>
          </a:prstGeom>
        </p:spPr>
        <p:txBody>
          <a:bodyPr wrap="square">
            <a:spAutoFit/>
          </a:bodyPr>
          <a:lstStyle/>
          <a:p>
            <a:pPr lvl="0" indent="432000">
              <a:lnSpc>
                <a:spcPts val="1800"/>
              </a:lnSpc>
            </a:pPr>
            <a:r>
              <a:rPr lang="ru-RU" sz="2000" b="1" dirty="0">
                <a:solidFill>
                  <a:srgbClr val="0000FF"/>
                </a:solidFill>
                <a:latin typeface="Arial Narrow" pitchFamily="34" charset="0"/>
                <a:cs typeface="Arial" pitchFamily="34" charset="0"/>
              </a:rPr>
              <a:t>СЕНСИБИЛИЗИРУЮЩИЕ ВЕЩЕСТВА </a:t>
            </a:r>
            <a:r>
              <a:rPr lang="ru-RU" sz="2000" dirty="0">
                <a:latin typeface="Arial Narrow" pitchFamily="34" charset="0"/>
                <a:cs typeface="Arial" pitchFamily="34" charset="0"/>
              </a:rPr>
              <a:t>повышают реактивную чувствительность кожи и вызывают аллергию: нитро соединения, гексахлоран, формальдегиды.</a:t>
            </a:r>
          </a:p>
        </p:txBody>
      </p:sp>
      <p:sp>
        <p:nvSpPr>
          <p:cNvPr id="15" name="Прямоугольник 14"/>
          <p:cNvSpPr/>
          <p:nvPr/>
        </p:nvSpPr>
        <p:spPr>
          <a:xfrm>
            <a:off x="0" y="2144993"/>
            <a:ext cx="8686800" cy="553998"/>
          </a:xfrm>
          <a:prstGeom prst="rect">
            <a:avLst/>
          </a:prstGeom>
        </p:spPr>
        <p:txBody>
          <a:bodyPr wrap="square">
            <a:spAutoFit/>
          </a:bodyPr>
          <a:lstStyle/>
          <a:p>
            <a:pPr lvl="0" indent="432000">
              <a:lnSpc>
                <a:spcPts val="1800"/>
              </a:lnSpc>
            </a:pPr>
            <a:r>
              <a:rPr lang="ru-RU" sz="2000" b="1" dirty="0">
                <a:solidFill>
                  <a:srgbClr val="0000FF"/>
                </a:solidFill>
                <a:latin typeface="Arial Narrow" pitchFamily="34" charset="0"/>
                <a:cs typeface="Arial" pitchFamily="34" charset="0"/>
              </a:rPr>
              <a:t>КАНЦЕРОГЕННЫЕ ВЕЩЕСТВА </a:t>
            </a:r>
            <a:r>
              <a:rPr lang="ru-RU" sz="2000" dirty="0">
                <a:latin typeface="Arial Narrow" pitchFamily="34" charset="0"/>
                <a:cs typeface="Arial" pitchFamily="34" charset="0"/>
              </a:rPr>
              <a:t>приводят к возникновению злокачественных опухолей: асбест, оксид хрома, соединения бериллия.</a:t>
            </a:r>
          </a:p>
        </p:txBody>
      </p:sp>
      <p:sp>
        <p:nvSpPr>
          <p:cNvPr id="16" name="Прямоугольник 15"/>
          <p:cNvSpPr/>
          <p:nvPr/>
        </p:nvSpPr>
        <p:spPr>
          <a:xfrm>
            <a:off x="0" y="2672983"/>
            <a:ext cx="8654902" cy="553998"/>
          </a:xfrm>
          <a:prstGeom prst="rect">
            <a:avLst/>
          </a:prstGeom>
        </p:spPr>
        <p:txBody>
          <a:bodyPr wrap="square">
            <a:spAutoFit/>
          </a:bodyPr>
          <a:lstStyle/>
          <a:p>
            <a:pPr lvl="0" indent="432000">
              <a:lnSpc>
                <a:spcPts val="1800"/>
              </a:lnSpc>
            </a:pPr>
            <a:r>
              <a:rPr lang="ru-RU" sz="2000" b="1" dirty="0">
                <a:solidFill>
                  <a:srgbClr val="0000FF"/>
                </a:solidFill>
                <a:latin typeface="Arial Narrow" pitchFamily="34" charset="0"/>
                <a:cs typeface="Arial" pitchFamily="34" charset="0"/>
              </a:rPr>
              <a:t>МУТАГЕННЫЕ ВЕЩЕСТВА </a:t>
            </a:r>
            <a:r>
              <a:rPr lang="ru-RU" sz="2000" dirty="0">
                <a:latin typeface="Arial Narrow" pitchFamily="34" charset="0"/>
                <a:cs typeface="Arial" pitchFamily="34" charset="0"/>
              </a:rPr>
              <a:t>вызывают изменение генной информации: свинец, марганец, радиоактивные вещества.</a:t>
            </a:r>
          </a:p>
        </p:txBody>
      </p:sp>
      <p:sp>
        <p:nvSpPr>
          <p:cNvPr id="19" name="Прямоугольник 18"/>
          <p:cNvSpPr/>
          <p:nvPr/>
        </p:nvSpPr>
        <p:spPr>
          <a:xfrm>
            <a:off x="1" y="4113551"/>
            <a:ext cx="8676170" cy="784830"/>
          </a:xfrm>
          <a:prstGeom prst="rect">
            <a:avLst/>
          </a:prstGeom>
        </p:spPr>
        <p:txBody>
          <a:bodyPr wrap="square">
            <a:spAutoFit/>
          </a:bodyPr>
          <a:lstStyle/>
          <a:p>
            <a:pPr indent="432000">
              <a:lnSpc>
                <a:spcPts val="1800"/>
              </a:lnSpc>
            </a:pPr>
            <a:r>
              <a:rPr lang="ru-RU" sz="2000" dirty="0">
                <a:latin typeface="Arial Narrow" pitchFamily="34" charset="0"/>
                <a:cs typeface="Arial" pitchFamily="34" charset="0"/>
              </a:rPr>
              <a:t>Для работающих с опасными вредными веществами в соответствии с </a:t>
            </a:r>
            <a:r>
              <a:rPr lang="ru-RU" sz="2000" b="1" dirty="0">
                <a:latin typeface="Arial Narrow" pitchFamily="34" charset="0"/>
                <a:cs typeface="Arial" pitchFamily="34" charset="0"/>
              </a:rPr>
              <a:t>ГОСТ 12.1.005-88 </a:t>
            </a:r>
            <a:r>
              <a:rPr lang="ru-RU" sz="2000" dirty="0">
                <a:latin typeface="Arial Narrow" pitchFamily="34" charset="0"/>
                <a:cs typeface="Arial" pitchFamily="34" charset="0"/>
              </a:rPr>
              <a:t>установлены </a:t>
            </a:r>
            <a:r>
              <a:rPr lang="ru-RU" sz="2000" b="1" dirty="0">
                <a:solidFill>
                  <a:srgbClr val="7030A0"/>
                </a:solidFill>
                <a:latin typeface="Arial Narrow" pitchFamily="34" charset="0"/>
                <a:cs typeface="Arial" pitchFamily="34" charset="0"/>
              </a:rPr>
              <a:t>предельно-допустимые концентрации (уровни) ПДК (ПДУ) вредных веществ в рабочей зоне.</a:t>
            </a:r>
          </a:p>
        </p:txBody>
      </p:sp>
      <p:sp>
        <p:nvSpPr>
          <p:cNvPr id="25" name="Скругленный прямоугольник 24"/>
          <p:cNvSpPr/>
          <p:nvPr/>
        </p:nvSpPr>
        <p:spPr>
          <a:xfrm>
            <a:off x="694323" y="4850715"/>
            <a:ext cx="7556543" cy="595422"/>
          </a:xfrm>
          <a:prstGeom prst="roundRect">
            <a:avLst/>
          </a:prstGeom>
          <a:solidFill>
            <a:srgbClr val="FFFF00">
              <a:alpha val="5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indent="432000">
              <a:lnSpc>
                <a:spcPts val="1800"/>
              </a:lnSpc>
            </a:pPr>
            <a:r>
              <a:rPr lang="ru-RU" sz="2200" b="1" dirty="0">
                <a:solidFill>
                  <a:srgbClr val="C00000"/>
                </a:solidFill>
                <a:latin typeface="Arial Narrow" pitchFamily="34" charset="0"/>
                <a:cs typeface="Arial" pitchFamily="34" charset="0"/>
              </a:rPr>
              <a:t>ПДК — </a:t>
            </a:r>
            <a:r>
              <a:rPr lang="ru-RU" sz="2200" b="1" dirty="0">
                <a:solidFill>
                  <a:srgbClr val="0000FF"/>
                </a:solidFill>
                <a:latin typeface="Arial Narrow" pitchFamily="34" charset="0"/>
                <a:cs typeface="Arial" pitchFamily="34" charset="0"/>
              </a:rPr>
              <a:t>предельно-допустимое количество вредного вещества в миллиграммах на один кубический метр воздуха.</a:t>
            </a:r>
          </a:p>
        </p:txBody>
      </p:sp>
      <p:sp>
        <p:nvSpPr>
          <p:cNvPr id="27" name="Скругленный прямоугольник 26"/>
          <p:cNvSpPr/>
          <p:nvPr/>
        </p:nvSpPr>
        <p:spPr>
          <a:xfrm>
            <a:off x="1041990" y="3710763"/>
            <a:ext cx="7060019" cy="350874"/>
          </a:xfrm>
          <a:prstGeom prst="roundRect">
            <a:avLst>
              <a:gd name="adj" fmla="val 18841"/>
            </a:avLst>
          </a:prstGeom>
          <a:ln w="38100"/>
        </p:spPr>
        <p:style>
          <a:lnRef idx="1">
            <a:schemeClr val="accent5"/>
          </a:lnRef>
          <a:fillRef idx="2">
            <a:schemeClr val="accent5"/>
          </a:fillRef>
          <a:effectRef idx="1">
            <a:schemeClr val="accent5"/>
          </a:effectRef>
          <a:fontRef idx="minor">
            <a:schemeClr val="dk1"/>
          </a:fontRef>
        </p:style>
        <p:txBody>
          <a:bodyPr lIns="36000" tIns="36000" rIns="36000" bIns="36000" rtlCol="0" anchor="ctr" anchorCtr="1"/>
          <a:lstStyle/>
          <a:p>
            <a:pPr lvl="0" algn="ctr" fontAlgn="base">
              <a:spcBef>
                <a:spcPct val="0"/>
              </a:spcBef>
              <a:spcAft>
                <a:spcPct val="0"/>
              </a:spcAft>
            </a:pPr>
            <a:r>
              <a:rPr lang="ru-RU" sz="2200" b="1" dirty="0">
                <a:solidFill>
                  <a:srgbClr val="C00000"/>
                </a:solidFill>
                <a:latin typeface="Arial Narrow" pitchFamily="34" charset="0"/>
                <a:cs typeface="Arial" pitchFamily="34" charset="0"/>
              </a:rPr>
              <a:t>САНИТАРНЫЕ НОРМЫ ПРЕБЫВАНИЯ В РАБОЧЕЙ ЗОНЕ</a:t>
            </a:r>
          </a:p>
        </p:txBody>
      </p:sp>
      <p:sp>
        <p:nvSpPr>
          <p:cNvPr id="28" name="Прямоугольник 27"/>
          <p:cNvSpPr/>
          <p:nvPr/>
        </p:nvSpPr>
        <p:spPr>
          <a:xfrm>
            <a:off x="0" y="5455910"/>
            <a:ext cx="8665535" cy="553998"/>
          </a:xfrm>
          <a:prstGeom prst="rect">
            <a:avLst/>
          </a:prstGeom>
        </p:spPr>
        <p:txBody>
          <a:bodyPr wrap="square">
            <a:spAutoFit/>
          </a:bodyPr>
          <a:lstStyle/>
          <a:p>
            <a:pPr indent="432000">
              <a:lnSpc>
                <a:spcPts val="1800"/>
              </a:lnSpc>
            </a:pPr>
            <a:r>
              <a:rPr lang="ru-RU" sz="2000" dirty="0">
                <a:latin typeface="Arial Narrow" pitchFamily="34" charset="0"/>
                <a:cs typeface="Arial" pitchFamily="34" charset="0"/>
              </a:rPr>
              <a:t>В соответствии с этим же ГОСТом все вредные вещества по степени воздействия на человека </a:t>
            </a:r>
            <a:r>
              <a:rPr lang="ru-RU"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ПОДРАЗДЕЛЯЮТСЯ НА  4  КЛАССА:</a:t>
            </a:r>
          </a:p>
        </p:txBody>
      </p:sp>
      <p:sp>
        <p:nvSpPr>
          <p:cNvPr id="30" name="Скругленный прямоугольник 29"/>
          <p:cNvSpPr/>
          <p:nvPr/>
        </p:nvSpPr>
        <p:spPr>
          <a:xfrm>
            <a:off x="1594870" y="2"/>
            <a:ext cx="6294487" cy="57415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3.3.  КЛАССИФИКАЦИЯ ОПАСНЫХ И ВРЕДНЫХ ФАКТОРОВ</a:t>
            </a:r>
          </a:p>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по ГОСТ12.0.003-99 (продолжение)</a:t>
            </a:r>
          </a:p>
        </p:txBody>
      </p:sp>
      <p:grpSp>
        <p:nvGrpSpPr>
          <p:cNvPr id="26" name="Группа 25"/>
          <p:cNvGrpSpPr/>
          <p:nvPr/>
        </p:nvGrpSpPr>
        <p:grpSpPr>
          <a:xfrm>
            <a:off x="8426631" y="-5612"/>
            <a:ext cx="734162" cy="6863612"/>
            <a:chOff x="8426631" y="-5612"/>
            <a:chExt cx="734162" cy="6863612"/>
          </a:xfrm>
        </p:grpSpPr>
        <p:sp>
          <p:nvSpPr>
            <p:cNvPr id="31" name="Прямоугольник 3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32"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17</a:t>
            </a:fld>
            <a:endParaRPr lang="ru-RU" sz="2000" dirty="0">
              <a:solidFill>
                <a:schemeClr val="tx1"/>
              </a:solidFill>
              <a:latin typeface="Arial" pitchFamily="34" charset="0"/>
              <a:cs typeface="Arial" pitchFamily="34" charset="0"/>
            </a:endParaRPr>
          </a:p>
        </p:txBody>
      </p:sp>
      <p:sp>
        <p:nvSpPr>
          <p:cNvPr id="21" name="Скругленный прямоугольник 20"/>
          <p:cNvSpPr/>
          <p:nvPr/>
        </p:nvSpPr>
        <p:spPr bwMode="auto">
          <a:xfrm>
            <a:off x="560122" y="5971326"/>
            <a:ext cx="8006935" cy="788704"/>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31750">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lvl="0" indent="457200" algn="just">
              <a:lnSpc>
                <a:spcPts val="1800"/>
              </a:lnSpc>
            </a:pPr>
            <a:r>
              <a:rPr lang="ru-RU" sz="2200" b="1" dirty="0">
                <a:solidFill>
                  <a:srgbClr val="FF0000"/>
                </a:solidFill>
                <a:latin typeface="Arial Narrow" pitchFamily="34" charset="0"/>
                <a:cs typeface="Arial" pitchFamily="34" charset="0"/>
              </a:rPr>
              <a:t>1) чрезвычайно-опасные вещества;  </a:t>
            </a:r>
            <a:r>
              <a:rPr lang="ru-RU" sz="2200" b="1" dirty="0">
                <a:solidFill>
                  <a:srgbClr val="CC3300"/>
                </a:solidFill>
                <a:latin typeface="Arial Narrow" pitchFamily="34" charset="0"/>
                <a:cs typeface="Arial" pitchFamily="34" charset="0"/>
              </a:rPr>
              <a:t>2) высоко опасные вещества; </a:t>
            </a:r>
            <a:r>
              <a:rPr lang="ru-RU" sz="2200" b="1" dirty="0">
                <a:solidFill>
                  <a:srgbClr val="FF3399"/>
                </a:solidFill>
                <a:latin typeface="Arial Narrow" pitchFamily="34" charset="0"/>
                <a:cs typeface="Arial" pitchFamily="34" charset="0"/>
              </a:rPr>
              <a:t>3) умеренно опасные вещества;   </a:t>
            </a:r>
            <a:r>
              <a:rPr lang="ru-RU" sz="2200" b="1" dirty="0">
                <a:solidFill>
                  <a:srgbClr val="008000"/>
                </a:solidFill>
                <a:latin typeface="Arial Narrow" pitchFamily="34" charset="0"/>
                <a:cs typeface="Arial" pitchFamily="34" charset="0"/>
              </a:rPr>
              <a:t>4) малоопасные вещества</a:t>
            </a:r>
            <a:r>
              <a:rPr lang="ru-RU" sz="2200" b="1" dirty="0">
                <a:solidFill>
                  <a:srgbClr val="008000"/>
                </a:solidFill>
                <a:latin typeface="Arial Narrow" pitchFamily="34" charset="0"/>
                <a:cs typeface="Times New Roman" pitchFamily="18" charset="0"/>
              </a:rPr>
              <a:t>.</a:t>
            </a:r>
          </a:p>
        </p:txBody>
      </p:sp>
      <p:pic>
        <p:nvPicPr>
          <p:cNvPr id="22"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 y="61370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22" y="4975304"/>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692263"/>
            <a:ext cx="8715404" cy="400110"/>
          </a:xfrm>
          <a:prstGeom prst="rect">
            <a:avLst/>
          </a:prstGeom>
        </p:spPr>
        <p:txBody>
          <a:bodyPr wrap="square">
            <a:spAutoFit/>
          </a:bodyPr>
          <a:lstStyle/>
          <a:p>
            <a:pPr indent="468000">
              <a:lnSpc>
                <a:spcPts val="2400"/>
              </a:lnSpc>
            </a:pPr>
            <a:r>
              <a:rPr lang="ru-RU"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КРИТЕРИИ ОПАСНОСТИ: </a:t>
            </a:r>
            <a:r>
              <a:rPr lang="ru-RU" sz="2200" dirty="0">
                <a:latin typeface="Arial Narrow" pitchFamily="34" charset="0"/>
                <a:cs typeface="Arial" pitchFamily="34" charset="0"/>
              </a:rPr>
              <a:t>опасность устанавливается в зависимости от:</a:t>
            </a:r>
          </a:p>
        </p:txBody>
      </p:sp>
      <p:sp>
        <p:nvSpPr>
          <p:cNvPr id="19" name="Прямоугольник 18"/>
          <p:cNvSpPr/>
          <p:nvPr/>
        </p:nvSpPr>
        <p:spPr>
          <a:xfrm>
            <a:off x="-10633"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graphicFrame>
        <p:nvGraphicFramePr>
          <p:cNvPr id="12" name="Таблица 11"/>
          <p:cNvGraphicFramePr>
            <a:graphicFrameLocks noGrp="1"/>
          </p:cNvGraphicFramePr>
          <p:nvPr>
            <p:extLst>
              <p:ext uri="{D42A27DB-BD31-4B8C-83A1-F6EECF244321}">
                <p14:modId xmlns:p14="http://schemas.microsoft.com/office/powerpoint/2010/main" val="900155432"/>
              </p:ext>
            </p:extLst>
          </p:nvPr>
        </p:nvGraphicFramePr>
        <p:xfrm>
          <a:off x="489095" y="2007363"/>
          <a:ext cx="7602280" cy="4659240"/>
        </p:xfrm>
        <a:graphic>
          <a:graphicData uri="http://schemas.openxmlformats.org/drawingml/2006/table">
            <a:tbl>
              <a:tblPr firstRow="1" bandRow="1">
                <a:tableStyleId>{5C22544A-7EE6-4342-B048-85BDC9FD1C3A}</a:tableStyleId>
              </a:tblPr>
              <a:tblGrid>
                <a:gridCol w="1904941">
                  <a:extLst>
                    <a:ext uri="{9D8B030D-6E8A-4147-A177-3AD203B41FA5}">
                      <a16:colId xmlns:a16="http://schemas.microsoft.com/office/drawing/2014/main" val="20000"/>
                    </a:ext>
                  </a:extLst>
                </a:gridCol>
                <a:gridCol w="1479256">
                  <a:extLst>
                    <a:ext uri="{9D8B030D-6E8A-4147-A177-3AD203B41FA5}">
                      <a16:colId xmlns:a16="http://schemas.microsoft.com/office/drawing/2014/main" val="20001"/>
                    </a:ext>
                  </a:extLst>
                </a:gridCol>
                <a:gridCol w="1277055">
                  <a:extLst>
                    <a:ext uri="{9D8B030D-6E8A-4147-A177-3AD203B41FA5}">
                      <a16:colId xmlns:a16="http://schemas.microsoft.com/office/drawing/2014/main" val="20002"/>
                    </a:ext>
                  </a:extLst>
                </a:gridCol>
                <a:gridCol w="1394118">
                  <a:extLst>
                    <a:ext uri="{9D8B030D-6E8A-4147-A177-3AD203B41FA5}">
                      <a16:colId xmlns:a16="http://schemas.microsoft.com/office/drawing/2014/main" val="20003"/>
                    </a:ext>
                  </a:extLst>
                </a:gridCol>
                <a:gridCol w="1546910">
                  <a:extLst>
                    <a:ext uri="{9D8B030D-6E8A-4147-A177-3AD203B41FA5}">
                      <a16:colId xmlns:a16="http://schemas.microsoft.com/office/drawing/2014/main" val="20004"/>
                    </a:ext>
                  </a:extLst>
                </a:gridCol>
              </a:tblGrid>
              <a:tr h="548759">
                <a:tc>
                  <a:txBody>
                    <a:bodyPr/>
                    <a:lstStyle/>
                    <a:p>
                      <a:pPr algn="ctr">
                        <a:lnSpc>
                          <a:spcPts val="2000"/>
                        </a:lnSpc>
                        <a:spcAft>
                          <a:spcPts val="0"/>
                        </a:spcAft>
                      </a:pPr>
                      <a:r>
                        <a:rPr lang="ru-RU" sz="1800" b="1" dirty="0">
                          <a:latin typeface="Arial Narrow" pitchFamily="34" charset="0"/>
                          <a:ea typeface="Times New Roman"/>
                          <a:cs typeface="Arial" pitchFamily="34" charset="0"/>
                        </a:rPr>
                        <a:t>НАЗВАНИЕ</a:t>
                      </a:r>
                      <a:endParaRPr lang="ru-RU" sz="1800" dirty="0">
                        <a:latin typeface="Arial Narrow" pitchFamily="34" charset="0"/>
                        <a:ea typeface="Times New Roman"/>
                        <a:cs typeface="Arial" pitchFamily="34" charset="0"/>
                      </a:endParaRPr>
                    </a:p>
                    <a:p>
                      <a:pPr algn="ctr">
                        <a:lnSpc>
                          <a:spcPts val="2000"/>
                        </a:lnSpc>
                        <a:spcAft>
                          <a:spcPts val="0"/>
                        </a:spcAft>
                      </a:pPr>
                      <a:r>
                        <a:rPr lang="ru-RU" sz="1800" b="1" dirty="0">
                          <a:latin typeface="Arial Narrow" pitchFamily="34" charset="0"/>
                          <a:ea typeface="Times New Roman"/>
                          <a:cs typeface="Arial" pitchFamily="34" charset="0"/>
                        </a:rPr>
                        <a:t>ВЕЩЕСТВА</a:t>
                      </a:r>
                      <a:endParaRPr lang="ru-RU" dirty="0"/>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tcPr>
                </a:tc>
                <a:tc>
                  <a:txBody>
                    <a:bodyPr/>
                    <a:lstStyle/>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ХИМИЧЕСКАЯ</a:t>
                      </a:r>
                    </a:p>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ФОРМУЛА</a:t>
                      </a:r>
                      <a:endParaRPr lang="ru-RU" dirty="0"/>
                    </a:p>
                  </a:txBody>
                  <a:tcPr marL="72000" marR="72000" marT="36000" marB="360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tcPr>
                </a:tc>
                <a:tc>
                  <a:txBody>
                    <a:bodyPr/>
                    <a:lstStyle/>
                    <a:p>
                      <a:pPr algn="ctr">
                        <a:lnSpc>
                          <a:spcPts val="2000"/>
                        </a:lnSpc>
                        <a:spcAft>
                          <a:spcPts val="0"/>
                        </a:spcAft>
                      </a:pPr>
                      <a:r>
                        <a:rPr lang="ru-RU" sz="1800" b="1" dirty="0">
                          <a:latin typeface="Arial Narrow" pitchFamily="34" charset="0"/>
                          <a:ea typeface="Times New Roman"/>
                          <a:cs typeface="Arial" pitchFamily="34" charset="0"/>
                        </a:rPr>
                        <a:t>ПДК</a:t>
                      </a:r>
                    </a:p>
                    <a:p>
                      <a:pPr algn="ctr">
                        <a:lnSpc>
                          <a:spcPts val="2000"/>
                        </a:lnSpc>
                        <a:spcAft>
                          <a:spcPts val="0"/>
                        </a:spcAft>
                      </a:pPr>
                      <a:r>
                        <a:rPr lang="ru-RU" sz="1800" b="1" dirty="0">
                          <a:latin typeface="Arial Narrow" pitchFamily="34" charset="0"/>
                          <a:ea typeface="Times New Roman"/>
                          <a:cs typeface="Arial" pitchFamily="34" charset="0"/>
                        </a:rPr>
                        <a:t>(мг/м</a:t>
                      </a:r>
                      <a:r>
                        <a:rPr lang="ru-RU" sz="1800" b="1" baseline="30000" dirty="0">
                          <a:latin typeface="Arial Narrow" pitchFamily="34" charset="0"/>
                          <a:ea typeface="Times New Roman"/>
                          <a:cs typeface="Arial" pitchFamily="34" charset="0"/>
                        </a:rPr>
                        <a:t>3</a:t>
                      </a:r>
                      <a:r>
                        <a:rPr lang="ru-RU" sz="1800" b="1" dirty="0">
                          <a:latin typeface="Arial Narrow" pitchFamily="34" charset="0"/>
                          <a:ea typeface="Times New Roman"/>
                          <a:cs typeface="Arial" pitchFamily="34" charset="0"/>
                        </a:rPr>
                        <a:t>)</a:t>
                      </a:r>
                      <a:endParaRPr lang="ru-RU" dirty="0"/>
                    </a:p>
                  </a:txBody>
                  <a:tcPr marL="72000" marR="72000" marT="36000" marB="360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tcPr>
                </a:tc>
                <a:tc>
                  <a:txBody>
                    <a:bodyPr/>
                    <a:lstStyle/>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КЛАСС</a:t>
                      </a:r>
                    </a:p>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ОПАСНОСТИ</a:t>
                      </a:r>
                      <a:endParaRPr lang="ru-RU" dirty="0"/>
                    </a:p>
                  </a:txBody>
                  <a:tcPr marL="72000" marR="72000" marT="36000" marB="360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tcPr>
                </a:tc>
                <a:tc>
                  <a:txBody>
                    <a:bodyPr/>
                    <a:lstStyle/>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АГРЕГАТНОЕ</a:t>
                      </a:r>
                    </a:p>
                    <a:p>
                      <a:pPr algn="ctr">
                        <a:lnSpc>
                          <a:spcPts val="2000"/>
                        </a:lnSpc>
                        <a:spcAft>
                          <a:spcPts val="0"/>
                        </a:spcAft>
                      </a:pPr>
                      <a:r>
                        <a:rPr lang="ru-RU" sz="1800" b="1" kern="1200" dirty="0">
                          <a:solidFill>
                            <a:schemeClr val="lt1"/>
                          </a:solidFill>
                          <a:latin typeface="Arial Narrow" pitchFamily="34" charset="0"/>
                          <a:ea typeface="Times New Roman"/>
                          <a:cs typeface="Arial" pitchFamily="34" charset="0"/>
                        </a:rPr>
                        <a:t>СОСТОЯНИЕ</a:t>
                      </a:r>
                      <a:endParaRPr lang="ru-RU" dirty="0"/>
                    </a:p>
                  </a:txBody>
                  <a:tcPr marL="72000" marR="72000" marT="36000" marB="36000">
                    <a:lnL w="38100" cap="flat" cmpd="sng" algn="ctr">
                      <a:solidFill>
                        <a:schemeClr val="bg1"/>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tcPr>
                </a:tc>
                <a:extLst>
                  <a:ext uri="{0D108BD9-81ED-4DB2-BD59-A6C34878D82A}">
                    <a16:rowId xmlns:a16="http://schemas.microsoft.com/office/drawing/2014/main" val="10000"/>
                  </a:ext>
                </a:extLst>
              </a:tr>
              <a:tr h="370840">
                <a:tc>
                  <a:txBody>
                    <a:bodyPr/>
                    <a:lstStyle/>
                    <a:p>
                      <a:pPr algn="l">
                        <a:lnSpc>
                          <a:spcPts val="2200"/>
                        </a:lnSpc>
                        <a:spcAft>
                          <a:spcPts val="0"/>
                        </a:spcAft>
                      </a:pPr>
                      <a:r>
                        <a:rPr lang="ru-RU" sz="1600" b="1" dirty="0">
                          <a:latin typeface="Arial Narrow" pitchFamily="34" charset="0"/>
                          <a:ea typeface="Times New Roman"/>
                          <a:cs typeface="Arial" pitchFamily="34" charset="0"/>
                        </a:rPr>
                        <a:t>БЕРИЛЛИЙ</a:t>
                      </a: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6">
                        <a:lumMod val="40000"/>
                        <a:lumOff val="60000"/>
                      </a:schemeClr>
                    </a:solidFill>
                  </a:tcPr>
                </a:tc>
                <a:tc>
                  <a:txBody>
                    <a:bodyPr/>
                    <a:lstStyle/>
                    <a:p>
                      <a:pPr algn="ctr">
                        <a:lnSpc>
                          <a:spcPts val="2200"/>
                        </a:lnSpc>
                      </a:pPr>
                      <a:r>
                        <a:rPr lang="en-US" sz="2200" b="1" dirty="0">
                          <a:latin typeface="Arial Narrow" pitchFamily="34" charset="0"/>
                        </a:rPr>
                        <a:t>Be</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6">
                        <a:lumMod val="40000"/>
                        <a:lumOff val="60000"/>
                      </a:schemeClr>
                    </a:solidFill>
                  </a:tcPr>
                </a:tc>
                <a:tc>
                  <a:txBody>
                    <a:bodyPr/>
                    <a:lstStyle/>
                    <a:p>
                      <a:pPr algn="ctr">
                        <a:lnSpc>
                          <a:spcPts val="2200"/>
                        </a:lnSpc>
                      </a:pPr>
                      <a:r>
                        <a:rPr lang="en-US" sz="2200" b="1" dirty="0">
                          <a:latin typeface="Arial Narrow" pitchFamily="34" charset="0"/>
                        </a:rPr>
                        <a:t>0,01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6">
                        <a:lumMod val="40000"/>
                        <a:lumOff val="60000"/>
                      </a:schemeClr>
                    </a:solidFill>
                  </a:tcPr>
                </a:tc>
                <a:tc>
                  <a:txBody>
                    <a:bodyPr/>
                    <a:lstStyle/>
                    <a:p>
                      <a:pPr algn="ctr">
                        <a:lnSpc>
                          <a:spcPts val="2200"/>
                        </a:lnSpc>
                      </a:pPr>
                      <a:r>
                        <a:rPr lang="en-US" sz="2200" b="1" dirty="0">
                          <a:latin typeface="Arial Narrow" pitchFamily="34" charset="0"/>
                        </a:rPr>
                        <a:t>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6">
                        <a:lumMod val="40000"/>
                        <a:lumOff val="60000"/>
                      </a:schemeClr>
                    </a:solidFill>
                  </a:tcPr>
                </a:tc>
                <a:tc>
                  <a:txBody>
                    <a:bodyPr/>
                    <a:lstStyle/>
                    <a:p>
                      <a:pPr algn="ctr">
                        <a:lnSpc>
                          <a:spcPts val="2200"/>
                        </a:lnSpc>
                      </a:pPr>
                      <a:r>
                        <a:rPr lang="ru-RU" sz="1600" b="1" dirty="0">
                          <a:latin typeface="Arial Narrow" pitchFamily="34" charset="0"/>
                        </a:rPr>
                        <a:t>АЭРОЗОЛЬ</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ea typeface="Times New Roman"/>
                          <a:cs typeface="Arial" pitchFamily="34" charset="0"/>
                        </a:rPr>
                        <a:t>СВИНЕЦ</a:t>
                      </a:r>
                      <a:endParaRPr lang="ru-RU" sz="1600" b="1" dirty="0">
                        <a:latin typeface="Arial Narrow" pitchFamily="34" charset="0"/>
                      </a:endParaRP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lnSpc>
                          <a:spcPts val="2200"/>
                        </a:lnSpc>
                      </a:pPr>
                      <a:r>
                        <a:rPr lang="en-US" sz="2200" b="1" kern="1200" dirty="0" err="1">
                          <a:solidFill>
                            <a:schemeClr val="dk1"/>
                          </a:solidFill>
                          <a:latin typeface="Arial Narrow" pitchFamily="34" charset="0"/>
                          <a:ea typeface="+mn-ea"/>
                          <a:cs typeface="+mn-cs"/>
                        </a:rPr>
                        <a:t>Pb</a:t>
                      </a:r>
                      <a:endParaRPr lang="ru-RU" sz="2200" b="1" kern="1200" dirty="0">
                        <a:solidFill>
                          <a:schemeClr val="dk1"/>
                        </a:solidFill>
                        <a:latin typeface="Arial Narrow" pitchFamily="34" charset="0"/>
                        <a:ea typeface="+mn-ea"/>
                        <a:cs typeface="+mn-cs"/>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pPr algn="ctr">
                        <a:lnSpc>
                          <a:spcPts val="2200"/>
                        </a:lnSpc>
                      </a:pPr>
                      <a:r>
                        <a:rPr lang="en-US" sz="2200" b="1" dirty="0">
                          <a:latin typeface="Arial Narrow" pitchFamily="34" charset="0"/>
                        </a:rPr>
                        <a:t>0,005-0,01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pPr algn="ctr">
                        <a:lnSpc>
                          <a:spcPts val="2200"/>
                        </a:lnSpc>
                      </a:pPr>
                      <a:r>
                        <a:rPr lang="en-US" sz="2200" b="1" dirty="0">
                          <a:latin typeface="Arial Narrow" pitchFamily="34" charset="0"/>
                        </a:rPr>
                        <a:t>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rPr>
                        <a:t>АЭРОЗОЛЬ</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pPr algn="l">
                        <a:lnSpc>
                          <a:spcPts val="2200"/>
                        </a:lnSpc>
                        <a:spcAft>
                          <a:spcPts val="0"/>
                        </a:spcAft>
                      </a:pPr>
                      <a:r>
                        <a:rPr lang="ru-RU" sz="1600" b="1" dirty="0">
                          <a:latin typeface="Arial Narrow" pitchFamily="34" charset="0"/>
                          <a:ea typeface="Times New Roman"/>
                          <a:cs typeface="Arial" pitchFamily="34" charset="0"/>
                        </a:rPr>
                        <a:t>ГЕТАЛ</a:t>
                      </a: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(CH</a:t>
                      </a:r>
                      <a:r>
                        <a:rPr lang="en-US" sz="2200" b="1" baseline="-25000" dirty="0">
                          <a:latin typeface="Arial Narrow" pitchFamily="34" charset="0"/>
                          <a:ea typeface="Times New Roman"/>
                          <a:cs typeface="Arial" pitchFamily="34" charset="0"/>
                        </a:rPr>
                        <a:t>3</a:t>
                      </a:r>
                      <a:r>
                        <a:rPr lang="en-US" sz="2200" b="1" dirty="0">
                          <a:latin typeface="Arial Narrow" pitchFamily="34" charset="0"/>
                          <a:ea typeface="Times New Roman"/>
                          <a:cs typeface="Arial" pitchFamily="34" charset="0"/>
                        </a:rPr>
                        <a:t>)</a:t>
                      </a:r>
                      <a:r>
                        <a:rPr lang="en-US" sz="2200" b="1" baseline="-25000" dirty="0">
                          <a:latin typeface="Arial Narrow" pitchFamily="34" charset="0"/>
                          <a:ea typeface="Times New Roman"/>
                          <a:cs typeface="Arial" pitchFamily="34" charset="0"/>
                        </a:rPr>
                        <a:t>2</a:t>
                      </a:r>
                      <a:r>
                        <a:rPr lang="en-US" sz="2200" b="1" dirty="0">
                          <a:latin typeface="Arial Narrow" pitchFamily="34" charset="0"/>
                          <a:ea typeface="Times New Roman"/>
                          <a:cs typeface="Arial" pitchFamily="34" charset="0"/>
                        </a:rPr>
                        <a:t>N</a:t>
                      </a:r>
                      <a:r>
                        <a:rPr lang="en-US" sz="2200" b="1" baseline="-25000" dirty="0">
                          <a:latin typeface="Arial Narrow" pitchFamily="34" charset="0"/>
                          <a:ea typeface="Times New Roman"/>
                          <a:cs typeface="Arial" pitchFamily="34" charset="0"/>
                        </a:rPr>
                        <a:t>2</a:t>
                      </a:r>
                      <a:r>
                        <a:rPr lang="en-US" sz="2200" b="1" dirty="0">
                          <a:latin typeface="Arial Narrow" pitchFamily="34" charset="0"/>
                          <a:ea typeface="Times New Roman"/>
                          <a:cs typeface="Arial" pitchFamily="34" charset="0"/>
                        </a:rPr>
                        <a:t>H</a:t>
                      </a:r>
                      <a:r>
                        <a:rPr lang="en-US" sz="2200" b="1" baseline="-25000" dirty="0">
                          <a:latin typeface="Arial Narrow" pitchFamily="34" charset="0"/>
                          <a:ea typeface="Times New Roman"/>
                          <a:cs typeface="Arial" pitchFamily="34" charset="0"/>
                        </a:rPr>
                        <a:t>2</a:t>
                      </a:r>
                      <a:endParaRPr lang="ru-RU" dirty="0"/>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schemeClr>
                    </a:solidFill>
                  </a:tcPr>
                </a:tc>
                <a:tc>
                  <a:txBody>
                    <a:bodyPr/>
                    <a:lstStyle/>
                    <a:p>
                      <a:pPr algn="ctr">
                        <a:lnSpc>
                          <a:spcPts val="2200"/>
                        </a:lnSpc>
                      </a:pPr>
                      <a:r>
                        <a:rPr lang="en-US" sz="2200" b="1" dirty="0">
                          <a:latin typeface="Arial Narrow" pitchFamily="34" charset="0"/>
                        </a:rPr>
                        <a:t>0,0001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schemeClr>
                    </a:solidFill>
                  </a:tcPr>
                </a:tc>
                <a:tc>
                  <a:txBody>
                    <a:bodyPr/>
                    <a:lstStyle/>
                    <a:p>
                      <a:pPr algn="ctr">
                        <a:lnSpc>
                          <a:spcPts val="2200"/>
                        </a:lnSpc>
                      </a:pPr>
                      <a:r>
                        <a:rPr lang="en-US" sz="2200" b="1" dirty="0">
                          <a:latin typeface="Arial Narrow" pitchFamily="34" charset="0"/>
                        </a:rPr>
                        <a:t>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rPr>
                        <a:t>ПАР-АЭРОЗОЛЬ</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ea typeface="Times New Roman"/>
                          <a:cs typeface="Arial" pitchFamily="34" charset="0"/>
                        </a:rPr>
                        <a:t>АМИЛ</a:t>
                      </a:r>
                      <a:endParaRPr lang="ru-RU" sz="1600" b="1" dirty="0">
                        <a:latin typeface="Arial Narrow" pitchFamily="34" charset="0"/>
                      </a:endParaRP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3">
                        <a:lumMod val="40000"/>
                        <a:lumOff val="6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N</a:t>
                      </a:r>
                      <a:r>
                        <a:rPr lang="en-US" sz="2200" b="1" baseline="-25000" dirty="0">
                          <a:latin typeface="Arial Narrow" pitchFamily="34" charset="0"/>
                          <a:ea typeface="Times New Roman"/>
                          <a:cs typeface="Arial" pitchFamily="34" charset="0"/>
                        </a:rPr>
                        <a:t>2</a:t>
                      </a:r>
                      <a:r>
                        <a:rPr lang="en-US" sz="2200" b="1" dirty="0">
                          <a:latin typeface="Arial Narrow" pitchFamily="34" charset="0"/>
                          <a:ea typeface="Times New Roman"/>
                          <a:cs typeface="Arial" pitchFamily="34" charset="0"/>
                        </a:rPr>
                        <a:t>O</a:t>
                      </a:r>
                      <a:r>
                        <a:rPr lang="en-US" sz="2200" b="1" baseline="-25000" dirty="0">
                          <a:latin typeface="Arial Narrow" pitchFamily="34" charset="0"/>
                          <a:ea typeface="Times New Roman"/>
                          <a:cs typeface="Arial" pitchFamily="34" charset="0"/>
                        </a:rPr>
                        <a:t>2</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3">
                        <a:lumMod val="40000"/>
                        <a:lumOff val="60000"/>
                      </a:schemeClr>
                    </a:solidFill>
                  </a:tcPr>
                </a:tc>
                <a:tc>
                  <a:txBody>
                    <a:bodyPr/>
                    <a:lstStyle/>
                    <a:p>
                      <a:pPr algn="ctr">
                        <a:lnSpc>
                          <a:spcPts val="2200"/>
                        </a:lnSpc>
                      </a:pPr>
                      <a:r>
                        <a:rPr lang="en-US" sz="2200" b="1" dirty="0">
                          <a:latin typeface="Arial Narrow" pitchFamily="34" charset="0"/>
                        </a:rPr>
                        <a:t>0,005</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3">
                        <a:lumMod val="40000"/>
                        <a:lumOff val="60000"/>
                      </a:schemeClr>
                    </a:solidFill>
                  </a:tcPr>
                </a:tc>
                <a:tc>
                  <a:txBody>
                    <a:bodyPr/>
                    <a:lstStyle/>
                    <a:p>
                      <a:pPr algn="ctr">
                        <a:lnSpc>
                          <a:spcPts val="2200"/>
                        </a:lnSpc>
                      </a:pPr>
                      <a:r>
                        <a:rPr lang="en-US" sz="2200" b="1" dirty="0">
                          <a:latin typeface="Arial Narrow" pitchFamily="34" charset="0"/>
                        </a:rPr>
                        <a:t>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3">
                        <a:lumMod val="40000"/>
                        <a:lumOff val="6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rPr>
                        <a:t>ПАР-АЭРОЗОЛЬ</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ea typeface="Times New Roman"/>
                          <a:cs typeface="Arial" pitchFamily="34" charset="0"/>
                        </a:rPr>
                        <a:t>ОЗОН</a:t>
                      </a:r>
                      <a:endParaRPr lang="ru-RU" sz="1600" b="1" dirty="0">
                        <a:latin typeface="Arial Narrow" pitchFamily="34" charset="0"/>
                      </a:endParaRP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rgbClr val="00B0F0">
                        <a:alpha val="30000"/>
                      </a:srgb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O</a:t>
                      </a:r>
                      <a:r>
                        <a:rPr lang="en-US" sz="2200" b="1" baseline="-25000" dirty="0">
                          <a:latin typeface="Arial Narrow" pitchFamily="34" charset="0"/>
                          <a:ea typeface="Times New Roman"/>
                          <a:cs typeface="Arial" pitchFamily="34" charset="0"/>
                        </a:rPr>
                        <a:t>3</a:t>
                      </a:r>
                      <a:endParaRPr lang="ru-RU" dirty="0"/>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rgbClr val="00B0F0">
                        <a:alpha val="30000"/>
                      </a:srgbClr>
                    </a:solidFill>
                  </a:tcPr>
                </a:tc>
                <a:tc>
                  <a:txBody>
                    <a:bodyPr/>
                    <a:lstStyle/>
                    <a:p>
                      <a:pPr algn="ctr">
                        <a:lnSpc>
                          <a:spcPts val="2200"/>
                        </a:lnSpc>
                      </a:pPr>
                      <a:r>
                        <a:rPr lang="en-US" sz="2200" b="1" dirty="0">
                          <a:latin typeface="Arial Narrow" pitchFamily="34" charset="0"/>
                        </a:rPr>
                        <a:t>0,1</a:t>
                      </a:r>
                      <a:endParaRPr lang="ru-RU" sz="2200" b="1" dirty="0">
                        <a:latin typeface="Arial Narrow" pitchFamily="34" charset="0"/>
                      </a:endParaRPr>
                    </a:p>
                  </a:txBody>
                  <a:tcPr marL="72000" marR="72000" marT="36000" marB="36000"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rgbClr val="00B0F0">
                        <a:alpha val="30000"/>
                      </a:srgbClr>
                    </a:solidFill>
                  </a:tcPr>
                </a:tc>
                <a:tc>
                  <a:txBody>
                    <a:bodyPr/>
                    <a:lstStyle/>
                    <a:p>
                      <a:pPr algn="ctr">
                        <a:lnSpc>
                          <a:spcPts val="2200"/>
                        </a:lnSpc>
                      </a:pPr>
                      <a:r>
                        <a:rPr lang="en-US" sz="2200" b="1" dirty="0">
                          <a:latin typeface="Arial Narrow" pitchFamily="34" charset="0"/>
                        </a:rPr>
                        <a:t>1</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rgbClr val="00B0F0">
                        <a:alpha val="30000"/>
                      </a:srgbClr>
                    </a:solidFill>
                  </a:tcPr>
                </a:tc>
                <a:tc>
                  <a:txBody>
                    <a:bodyPr/>
                    <a:lstStyle/>
                    <a:p>
                      <a:pPr algn="ctr">
                        <a:lnSpc>
                          <a:spcPts val="2200"/>
                        </a:lnSpc>
                      </a:pPr>
                      <a:r>
                        <a:rPr lang="ru-RU" sz="1600" b="1" dirty="0">
                          <a:latin typeface="Arial Narrow" pitchFamily="34" charset="0"/>
                        </a:rPr>
                        <a:t>ПАР</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rgbClr val="00B0F0">
                        <a:alpha val="30000"/>
                      </a:srgbClr>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kern="1200" dirty="0">
                          <a:solidFill>
                            <a:schemeClr val="dk1"/>
                          </a:solidFill>
                          <a:latin typeface="Arial Narrow" pitchFamily="34" charset="0"/>
                          <a:ea typeface="Times New Roman"/>
                          <a:cs typeface="Arial" pitchFamily="34" charset="0"/>
                        </a:rPr>
                        <a:t>ХЛОР</a:t>
                      </a: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Cl</a:t>
                      </a:r>
                      <a:r>
                        <a:rPr lang="en-US" sz="2200" b="1" baseline="-25000" dirty="0">
                          <a:latin typeface="Arial Narrow" pitchFamily="34" charset="0"/>
                          <a:ea typeface="Times New Roman"/>
                          <a:cs typeface="Arial" pitchFamily="34" charset="0"/>
                        </a:rPr>
                        <a:t>2</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algn="ctr">
                        <a:lnSpc>
                          <a:spcPts val="2200"/>
                        </a:lnSpc>
                      </a:pPr>
                      <a:r>
                        <a:rPr lang="en-US" sz="2200" b="1" dirty="0">
                          <a:latin typeface="Arial Narrow" pitchFamily="34" charset="0"/>
                        </a:rPr>
                        <a:t>1,0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algn="ctr">
                        <a:lnSpc>
                          <a:spcPts val="2200"/>
                        </a:lnSpc>
                      </a:pPr>
                      <a:r>
                        <a:rPr lang="en-US" sz="2200" b="1" dirty="0">
                          <a:latin typeface="Arial Narrow" pitchFamily="34" charset="0"/>
                        </a:rPr>
                        <a:t>2</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pPr algn="ctr">
                        <a:lnSpc>
                          <a:spcPts val="2200"/>
                        </a:lnSpc>
                      </a:pPr>
                      <a:r>
                        <a:rPr lang="ru-RU" sz="1600" b="1" dirty="0">
                          <a:latin typeface="Arial Narrow" pitchFamily="34" charset="0"/>
                        </a:rPr>
                        <a:t>ГАЗ</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dirty="0">
                          <a:latin typeface="Arial Narrow" pitchFamily="34" charset="0"/>
                          <a:ea typeface="Times New Roman"/>
                          <a:cs typeface="Arial" pitchFamily="34" charset="0"/>
                        </a:rPr>
                        <a:t>СЕРНАЯ КИСЛОТА</a:t>
                      </a:r>
                      <a:endParaRPr lang="ru-RU" sz="1600" b="1" dirty="0">
                        <a:latin typeface="Arial Narrow" pitchFamily="34" charset="0"/>
                      </a:endParaRPr>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H</a:t>
                      </a:r>
                      <a:r>
                        <a:rPr lang="en-US" sz="2200" b="1" baseline="-25000" dirty="0">
                          <a:latin typeface="Arial Narrow" pitchFamily="34" charset="0"/>
                          <a:ea typeface="Times New Roman"/>
                          <a:cs typeface="Arial" pitchFamily="34" charset="0"/>
                        </a:rPr>
                        <a:t>2</a:t>
                      </a:r>
                      <a:r>
                        <a:rPr lang="en-US" sz="2200" b="1" dirty="0">
                          <a:latin typeface="Arial Narrow" pitchFamily="34" charset="0"/>
                          <a:ea typeface="Times New Roman"/>
                          <a:cs typeface="Arial" pitchFamily="34" charset="0"/>
                        </a:rPr>
                        <a:t>SO</a:t>
                      </a:r>
                      <a:r>
                        <a:rPr lang="en-US" sz="2200" b="1" baseline="-25000" dirty="0">
                          <a:latin typeface="Arial Narrow" pitchFamily="34" charset="0"/>
                          <a:ea typeface="Times New Roman"/>
                          <a:cs typeface="Arial" pitchFamily="34" charset="0"/>
                        </a:rPr>
                        <a:t>4</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2">
                        <a:lumMod val="40000"/>
                        <a:lumOff val="60000"/>
                      </a:schemeClr>
                    </a:solidFill>
                  </a:tcPr>
                </a:tc>
                <a:tc>
                  <a:txBody>
                    <a:bodyPr/>
                    <a:lstStyle/>
                    <a:p>
                      <a:pPr algn="ctr">
                        <a:lnSpc>
                          <a:spcPts val="2200"/>
                        </a:lnSpc>
                      </a:pPr>
                      <a:r>
                        <a:rPr lang="en-US" sz="2200" b="1" dirty="0">
                          <a:latin typeface="Arial Narrow" pitchFamily="34" charset="0"/>
                        </a:rPr>
                        <a:t>1,0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2">
                        <a:lumMod val="40000"/>
                        <a:lumOff val="60000"/>
                      </a:schemeClr>
                    </a:solidFill>
                  </a:tcPr>
                </a:tc>
                <a:tc>
                  <a:txBody>
                    <a:bodyPr/>
                    <a:lstStyle/>
                    <a:p>
                      <a:pPr algn="ctr">
                        <a:lnSpc>
                          <a:spcPts val="2200"/>
                        </a:lnSpc>
                      </a:pPr>
                      <a:r>
                        <a:rPr lang="en-US" sz="2200" b="1" dirty="0">
                          <a:latin typeface="Arial Narrow" pitchFamily="34" charset="0"/>
                        </a:rPr>
                        <a:t>2</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2">
                        <a:lumMod val="40000"/>
                        <a:lumOff val="60000"/>
                      </a:schemeClr>
                    </a:solidFill>
                  </a:tcPr>
                </a:tc>
                <a:tc>
                  <a:txBody>
                    <a:bodyPr/>
                    <a:lstStyle/>
                    <a:p>
                      <a:pPr algn="ctr">
                        <a:lnSpc>
                          <a:spcPts val="2200"/>
                        </a:lnSpc>
                      </a:pPr>
                      <a:r>
                        <a:rPr lang="ru-RU" sz="1600" b="1" dirty="0">
                          <a:latin typeface="Arial Narrow" pitchFamily="34" charset="0"/>
                        </a:rPr>
                        <a:t>ПАР</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kern="1200" dirty="0">
                          <a:solidFill>
                            <a:schemeClr val="dk1"/>
                          </a:solidFill>
                          <a:latin typeface="Arial Narrow" pitchFamily="34" charset="0"/>
                          <a:ea typeface="Times New Roman"/>
                          <a:cs typeface="Arial" pitchFamily="34" charset="0"/>
                        </a:rPr>
                        <a:t>СОЛЯНАЯ КИСЛОТА</a:t>
                      </a:r>
                      <a:endParaRPr lang="ru-RU" dirty="0"/>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75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err="1">
                          <a:latin typeface="Arial Narrow" pitchFamily="34" charset="0"/>
                          <a:ea typeface="Times New Roman"/>
                          <a:cs typeface="Arial" pitchFamily="34" charset="0"/>
                        </a:rPr>
                        <a:t>HCl</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75000"/>
                      </a:schemeClr>
                    </a:solidFill>
                  </a:tcPr>
                </a:tc>
                <a:tc>
                  <a:txBody>
                    <a:bodyPr/>
                    <a:lstStyle/>
                    <a:p>
                      <a:pPr algn="ctr">
                        <a:lnSpc>
                          <a:spcPts val="2200"/>
                        </a:lnSpc>
                      </a:pPr>
                      <a:r>
                        <a:rPr lang="en-US" sz="2200" b="1" dirty="0">
                          <a:latin typeface="Arial Narrow" pitchFamily="34" charset="0"/>
                        </a:rPr>
                        <a:t>5,0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75000"/>
                      </a:schemeClr>
                    </a:solidFill>
                  </a:tcPr>
                </a:tc>
                <a:tc>
                  <a:txBody>
                    <a:bodyPr/>
                    <a:lstStyle/>
                    <a:p>
                      <a:pPr algn="ctr">
                        <a:lnSpc>
                          <a:spcPts val="2200"/>
                        </a:lnSpc>
                      </a:pPr>
                      <a:r>
                        <a:rPr lang="en-US" sz="2200" b="1" dirty="0">
                          <a:latin typeface="Arial Narrow" pitchFamily="34" charset="0"/>
                        </a:rPr>
                        <a:t>2</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75000"/>
                      </a:schemeClr>
                    </a:solidFill>
                  </a:tcPr>
                </a:tc>
                <a:tc>
                  <a:txBody>
                    <a:bodyPr/>
                    <a:lstStyle/>
                    <a:p>
                      <a:pPr algn="ctr">
                        <a:lnSpc>
                          <a:spcPts val="2200"/>
                        </a:lnSpc>
                      </a:pPr>
                      <a:r>
                        <a:rPr lang="ru-RU" sz="1600" b="1" dirty="0">
                          <a:latin typeface="Arial Narrow" pitchFamily="34" charset="0"/>
                        </a:rPr>
                        <a:t>ГАЗ</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kern="1200" dirty="0">
                          <a:solidFill>
                            <a:schemeClr val="dk1"/>
                          </a:solidFill>
                          <a:latin typeface="Arial Narrow" pitchFamily="34" charset="0"/>
                          <a:ea typeface="Times New Roman"/>
                          <a:cs typeface="Arial" pitchFamily="34" charset="0"/>
                        </a:rPr>
                        <a:t>СПИРТ МЕТИЛОВЫЙ</a:t>
                      </a:r>
                      <a:endParaRPr lang="ru-RU" dirty="0"/>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alpha val="5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CH</a:t>
                      </a:r>
                      <a:r>
                        <a:rPr lang="en-US" sz="2200" b="1" baseline="-25000" dirty="0">
                          <a:latin typeface="Arial Narrow" pitchFamily="34" charset="0"/>
                          <a:ea typeface="Times New Roman"/>
                          <a:cs typeface="Arial" pitchFamily="34" charset="0"/>
                        </a:rPr>
                        <a:t>3</a:t>
                      </a:r>
                      <a:r>
                        <a:rPr lang="en-US" sz="2200" b="1" dirty="0">
                          <a:latin typeface="Arial Narrow" pitchFamily="34" charset="0"/>
                          <a:ea typeface="Times New Roman"/>
                          <a:cs typeface="Arial" pitchFamily="34" charset="0"/>
                        </a:rPr>
                        <a:t>OH</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alpha val="50000"/>
                      </a:schemeClr>
                    </a:solidFill>
                  </a:tcPr>
                </a:tc>
                <a:tc>
                  <a:txBody>
                    <a:bodyPr/>
                    <a:lstStyle/>
                    <a:p>
                      <a:pPr algn="ctr">
                        <a:lnSpc>
                          <a:spcPts val="2200"/>
                        </a:lnSpc>
                      </a:pPr>
                      <a:r>
                        <a:rPr lang="en-US" sz="2200" b="1" dirty="0">
                          <a:latin typeface="Arial Narrow" pitchFamily="34" charset="0"/>
                        </a:rPr>
                        <a:t>3,0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alpha val="50000"/>
                      </a:schemeClr>
                    </a:solidFill>
                  </a:tcPr>
                </a:tc>
                <a:tc>
                  <a:txBody>
                    <a:bodyPr/>
                    <a:lstStyle/>
                    <a:p>
                      <a:pPr algn="ctr">
                        <a:lnSpc>
                          <a:spcPts val="2200"/>
                        </a:lnSpc>
                      </a:pPr>
                      <a:r>
                        <a:rPr lang="en-US" sz="2200" b="1" dirty="0">
                          <a:latin typeface="Arial Narrow" pitchFamily="34" charset="0"/>
                        </a:rPr>
                        <a:t>3</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alpha val="50000"/>
                      </a:schemeClr>
                    </a:solidFill>
                  </a:tcPr>
                </a:tc>
                <a:tc>
                  <a:txBody>
                    <a:bodyPr/>
                    <a:lstStyle/>
                    <a:p>
                      <a:pPr algn="ctr">
                        <a:lnSpc>
                          <a:spcPts val="2200"/>
                        </a:lnSpc>
                      </a:pPr>
                      <a:r>
                        <a:rPr lang="ru-RU" sz="1600" b="1" dirty="0">
                          <a:latin typeface="Arial Narrow" pitchFamily="34" charset="0"/>
                        </a:rPr>
                        <a:t>ПАР</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4">
                        <a:lumMod val="40000"/>
                        <a:lumOff val="60000"/>
                        <a:alpha val="50000"/>
                      </a:schemeClr>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kern="1200" dirty="0">
                          <a:solidFill>
                            <a:schemeClr val="dk1"/>
                          </a:solidFill>
                          <a:latin typeface="Arial Narrow" pitchFamily="34" charset="0"/>
                          <a:ea typeface="Times New Roman"/>
                          <a:cs typeface="Arial" pitchFamily="34" charset="0"/>
                        </a:rPr>
                        <a:t>СПИРТ ЭТИЛОВЫЙ</a:t>
                      </a:r>
                      <a:endParaRPr lang="ru-RU" dirty="0"/>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C</a:t>
                      </a:r>
                      <a:r>
                        <a:rPr lang="en-US" sz="2200" b="1" baseline="-25000" dirty="0">
                          <a:latin typeface="Arial Narrow" pitchFamily="34" charset="0"/>
                          <a:ea typeface="Times New Roman"/>
                          <a:cs typeface="Arial" pitchFamily="34" charset="0"/>
                        </a:rPr>
                        <a:t>2</a:t>
                      </a:r>
                      <a:r>
                        <a:rPr lang="en-US" sz="2200" b="1" dirty="0">
                          <a:latin typeface="Arial Narrow" pitchFamily="34" charset="0"/>
                          <a:ea typeface="Times New Roman"/>
                          <a:cs typeface="Arial" pitchFamily="34" charset="0"/>
                        </a:rPr>
                        <a:t>H</a:t>
                      </a:r>
                      <a:r>
                        <a:rPr lang="en-US" sz="2200" b="1" baseline="-25000" dirty="0">
                          <a:latin typeface="Arial Narrow" pitchFamily="34" charset="0"/>
                          <a:ea typeface="Times New Roman"/>
                          <a:cs typeface="Arial" pitchFamily="34" charset="0"/>
                        </a:rPr>
                        <a:t>5</a:t>
                      </a:r>
                      <a:r>
                        <a:rPr lang="en-US" sz="2200" b="1" dirty="0">
                          <a:latin typeface="Arial Narrow" pitchFamily="34" charset="0"/>
                          <a:ea typeface="Times New Roman"/>
                          <a:cs typeface="Arial" pitchFamily="34" charset="0"/>
                        </a:rPr>
                        <a:t>OH</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90000"/>
                      </a:schemeClr>
                    </a:solidFill>
                  </a:tcPr>
                </a:tc>
                <a:tc>
                  <a:txBody>
                    <a:bodyPr/>
                    <a:lstStyle/>
                    <a:p>
                      <a:pPr algn="ctr">
                        <a:lnSpc>
                          <a:spcPts val="2200"/>
                        </a:lnSpc>
                      </a:pPr>
                      <a:r>
                        <a:rPr lang="en-US" sz="2200" b="1" dirty="0">
                          <a:latin typeface="Arial Narrow" pitchFamily="34" charset="0"/>
                        </a:rPr>
                        <a:t>4,0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90000"/>
                      </a:schemeClr>
                    </a:solidFill>
                  </a:tcPr>
                </a:tc>
                <a:tc>
                  <a:txBody>
                    <a:bodyPr/>
                    <a:lstStyle/>
                    <a:p>
                      <a:pPr algn="ctr">
                        <a:lnSpc>
                          <a:spcPts val="2200"/>
                        </a:lnSpc>
                      </a:pPr>
                      <a:r>
                        <a:rPr lang="en-US" sz="2200" b="1" dirty="0">
                          <a:latin typeface="Arial Narrow" pitchFamily="34" charset="0"/>
                        </a:rPr>
                        <a:t>4</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90000"/>
                      </a:schemeClr>
                    </a:solidFill>
                  </a:tcPr>
                </a:tc>
                <a:tc>
                  <a:txBody>
                    <a:bodyPr/>
                    <a:lstStyle/>
                    <a:p>
                      <a:pPr algn="ctr">
                        <a:lnSpc>
                          <a:spcPts val="2200"/>
                        </a:lnSpc>
                      </a:pPr>
                      <a:r>
                        <a:rPr lang="ru-RU" sz="1600" b="1" dirty="0">
                          <a:latin typeface="Arial Narrow" pitchFamily="34" charset="0"/>
                        </a:rPr>
                        <a:t>ПАР</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ts val="2200"/>
                        </a:lnSpc>
                        <a:spcBef>
                          <a:spcPts val="0"/>
                        </a:spcBef>
                        <a:spcAft>
                          <a:spcPts val="0"/>
                        </a:spcAft>
                        <a:buClrTx/>
                        <a:buSzTx/>
                        <a:buFontTx/>
                        <a:buNone/>
                        <a:tabLst/>
                        <a:defRPr/>
                      </a:pPr>
                      <a:r>
                        <a:rPr lang="ru-RU" sz="1600" b="1" kern="1200" dirty="0">
                          <a:solidFill>
                            <a:schemeClr val="dk1"/>
                          </a:solidFill>
                          <a:latin typeface="Arial Narrow" pitchFamily="34" charset="0"/>
                          <a:ea typeface="Times New Roman"/>
                          <a:cs typeface="Arial" pitchFamily="34" charset="0"/>
                        </a:rPr>
                        <a:t>БЕНЗИН</a:t>
                      </a:r>
                      <a:endParaRPr lang="ru-RU" dirty="0"/>
                    </a:p>
                  </a:txBody>
                  <a:tcPr marL="72000" marR="72000" marT="36000" marB="36000">
                    <a:lnL w="38100" cap="flat" cmpd="sng" algn="ctr">
                      <a:solidFill>
                        <a:srgbClr val="FF0000"/>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ts val="2200"/>
                        </a:lnSpc>
                        <a:spcBef>
                          <a:spcPts val="0"/>
                        </a:spcBef>
                        <a:spcAft>
                          <a:spcPts val="0"/>
                        </a:spcAft>
                        <a:buClrTx/>
                        <a:buSzTx/>
                        <a:buFontTx/>
                        <a:buNone/>
                        <a:tabLst/>
                        <a:defRPr/>
                      </a:pPr>
                      <a:r>
                        <a:rPr lang="en-US" sz="2200" b="1" dirty="0">
                          <a:latin typeface="Arial Narrow" pitchFamily="34" charset="0"/>
                          <a:ea typeface="Times New Roman"/>
                          <a:cs typeface="Arial" pitchFamily="34" charset="0"/>
                        </a:rPr>
                        <a:t>C</a:t>
                      </a:r>
                      <a:r>
                        <a:rPr lang="en-US" sz="2200" b="1" baseline="-25000" dirty="0">
                          <a:latin typeface="Arial Narrow" pitchFamily="34" charset="0"/>
                          <a:ea typeface="Times New Roman"/>
                          <a:cs typeface="Arial" pitchFamily="34" charset="0"/>
                        </a:rPr>
                        <a:t>7</a:t>
                      </a:r>
                      <a:r>
                        <a:rPr lang="en-US" sz="2200" b="1" dirty="0">
                          <a:latin typeface="Arial Narrow" pitchFamily="34" charset="0"/>
                          <a:ea typeface="Times New Roman"/>
                          <a:cs typeface="Arial" pitchFamily="34" charset="0"/>
                        </a:rPr>
                        <a:t>H</a:t>
                      </a:r>
                      <a:r>
                        <a:rPr lang="en-US" sz="2200" b="1" baseline="-25000" dirty="0">
                          <a:latin typeface="Arial Narrow" pitchFamily="34" charset="0"/>
                          <a:ea typeface="Times New Roman"/>
                          <a:cs typeface="Arial" pitchFamily="34" charset="0"/>
                        </a:rPr>
                        <a:t>16</a:t>
                      </a:r>
                      <a:endParaRPr lang="ru-RU" sz="2200"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accent2">
                        <a:lumMod val="20000"/>
                        <a:lumOff val="80000"/>
                      </a:schemeClr>
                    </a:solidFill>
                  </a:tcPr>
                </a:tc>
                <a:tc>
                  <a:txBody>
                    <a:bodyPr/>
                    <a:lstStyle/>
                    <a:p>
                      <a:pPr algn="ctr">
                        <a:lnSpc>
                          <a:spcPts val="2200"/>
                        </a:lnSpc>
                      </a:pPr>
                      <a:r>
                        <a:rPr lang="en-US" sz="2200" b="1" dirty="0">
                          <a:latin typeface="Arial Narrow" pitchFamily="34" charset="0"/>
                        </a:rPr>
                        <a:t>4,0</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accent2">
                        <a:lumMod val="20000"/>
                        <a:lumOff val="80000"/>
                      </a:schemeClr>
                    </a:solidFill>
                  </a:tcPr>
                </a:tc>
                <a:tc>
                  <a:txBody>
                    <a:bodyPr/>
                    <a:lstStyle/>
                    <a:p>
                      <a:pPr algn="ctr">
                        <a:lnSpc>
                          <a:spcPts val="2200"/>
                        </a:lnSpc>
                      </a:pPr>
                      <a:r>
                        <a:rPr lang="en-US" sz="2200" b="1" dirty="0">
                          <a:latin typeface="Arial Narrow" pitchFamily="34" charset="0"/>
                        </a:rPr>
                        <a:t>4</a:t>
                      </a:r>
                      <a:endParaRPr lang="ru-RU" sz="2200" b="1" dirty="0">
                        <a:latin typeface="Arial Narrow" pitchFamily="34" charset="0"/>
                      </a:endParaRP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9050" cap="flat" cmpd="sng" algn="ctr">
                      <a:solidFill>
                        <a:srgbClr val="0000FF"/>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accent2">
                        <a:lumMod val="20000"/>
                        <a:lumOff val="80000"/>
                      </a:schemeClr>
                    </a:solidFill>
                  </a:tcPr>
                </a:tc>
                <a:tc>
                  <a:txBody>
                    <a:bodyPr/>
                    <a:lstStyle/>
                    <a:p>
                      <a:pPr algn="ctr">
                        <a:lnSpc>
                          <a:spcPts val="2200"/>
                        </a:lnSpc>
                      </a:pPr>
                      <a:r>
                        <a:rPr lang="ru-RU" sz="1600" b="1" dirty="0">
                          <a:latin typeface="Arial Narrow" pitchFamily="34" charset="0"/>
                        </a:rPr>
                        <a:t>ПАР</a:t>
                      </a:r>
                    </a:p>
                  </a:txBody>
                  <a:tcPr marL="72000" marR="72000" marT="36000" marB="36000">
                    <a:lnL w="38100" cap="flat" cmpd="sng" algn="ctr">
                      <a:solidFill>
                        <a:schemeClr val="accent2">
                          <a:lumMod val="75000"/>
                        </a:schemeClr>
                      </a:solidFill>
                      <a:prstDash val="solid"/>
                      <a:round/>
                      <a:headEnd type="none" w="med" len="med"/>
                      <a:tailEnd type="none" w="med" len="med"/>
                    </a:lnL>
                    <a:lnR w="38100" cap="flat" cmpd="sng" algn="ctr">
                      <a:solidFill>
                        <a:srgbClr val="FF0000"/>
                      </a:solidFill>
                      <a:prstDash val="solid"/>
                      <a:round/>
                      <a:headEnd type="none" w="med" len="med"/>
                      <a:tailEnd type="none" w="med" len="med"/>
                    </a:lnR>
                    <a:lnT w="19050" cap="flat" cmpd="sng" algn="ctr">
                      <a:solidFill>
                        <a:srgbClr val="0000FF"/>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1"/>
                  </a:ext>
                </a:extLst>
              </a:tr>
            </a:tbl>
          </a:graphicData>
        </a:graphic>
      </p:graphicFrame>
      <p:sp>
        <p:nvSpPr>
          <p:cNvPr id="13" name="Скругленный прямоугольник 12"/>
          <p:cNvSpPr/>
          <p:nvPr/>
        </p:nvSpPr>
        <p:spPr>
          <a:xfrm>
            <a:off x="1616147" y="0"/>
            <a:ext cx="6294475" cy="574157"/>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3.3.  КЛАССИФИКАЦИЯ ОПАСНЫХ И ВРЕДНЫХ ФАКТОРОВ</a:t>
            </a:r>
          </a:p>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по ГОСТ12.0.003-99 (продолжение)</a:t>
            </a:r>
          </a:p>
        </p:txBody>
      </p:sp>
      <p:grpSp>
        <p:nvGrpSpPr>
          <p:cNvPr id="10" name="Группа 9"/>
          <p:cNvGrpSpPr/>
          <p:nvPr/>
        </p:nvGrpSpPr>
        <p:grpSpPr>
          <a:xfrm>
            <a:off x="8426631" y="-5612"/>
            <a:ext cx="734162" cy="6863612"/>
            <a:chOff x="8426631" y="-5612"/>
            <a:chExt cx="734162" cy="6863612"/>
          </a:xfrm>
        </p:grpSpPr>
        <p:sp>
          <p:nvSpPr>
            <p:cNvPr id="11" name="Прямоугольник 1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18</a:t>
            </a:fld>
            <a:endParaRPr lang="ru-RU" sz="2000" dirty="0">
              <a:solidFill>
                <a:schemeClr val="tx1"/>
              </a:solidFill>
              <a:latin typeface="+mj-lt"/>
            </a:endParaRPr>
          </a:p>
        </p:txBody>
      </p:sp>
      <p:sp>
        <p:nvSpPr>
          <p:cNvPr id="16" name="Скругленный прямоугольник 15"/>
          <p:cNvSpPr/>
          <p:nvPr/>
        </p:nvSpPr>
        <p:spPr bwMode="auto">
          <a:xfrm>
            <a:off x="586409" y="1110346"/>
            <a:ext cx="7566990" cy="751114"/>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31750">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indent="432000" algn="just">
              <a:lnSpc>
                <a:spcPts val="2800"/>
              </a:lnSpc>
            </a:pPr>
            <a:r>
              <a:rPr lang="ru-RU" sz="22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1) величины ПДК; 2) средней смертельной дозы; 3) дозы острого воздействия на организм человека.</a:t>
            </a:r>
          </a:p>
        </p:txBody>
      </p:sp>
      <p:pic>
        <p:nvPicPr>
          <p:cNvPr id="17"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5" y="1321268"/>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6" name="Скругленный прямоугольник 25"/>
          <p:cNvSpPr/>
          <p:nvPr/>
        </p:nvSpPr>
        <p:spPr>
          <a:xfrm>
            <a:off x="1626782" y="0"/>
            <a:ext cx="6156250" cy="531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4.0.  АКСИОМЫ БЕЗОПАСНОСТИ ЖИЗНЕДЕЯТЕЛЬНОСТИ</a:t>
            </a:r>
          </a:p>
        </p:txBody>
      </p:sp>
      <p:sp>
        <p:nvSpPr>
          <p:cNvPr id="12" name="Скругленный прямоугольник 11"/>
          <p:cNvSpPr/>
          <p:nvPr/>
        </p:nvSpPr>
        <p:spPr>
          <a:xfrm>
            <a:off x="251208" y="1175660"/>
            <a:ext cx="8309987" cy="914400"/>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36000" rIns="72000" bIns="36000" rtlCol="0" anchor="ctr"/>
          <a:lstStyle/>
          <a:p>
            <a:pPr lvl="0" indent="457200" eaLnBrk="0" fontAlgn="base" hangingPunct="0">
              <a:lnSpc>
                <a:spcPts val="2800"/>
              </a:lnSpc>
              <a:spcAft>
                <a:spcPct val="0"/>
              </a:spcAft>
            </a:pPr>
            <a:r>
              <a:rPr lang="ru-RU" sz="2400" b="1" dirty="0">
                <a:solidFill>
                  <a:schemeClr val="tx1"/>
                </a:solidFill>
                <a:latin typeface="Arial Narrow" pitchFamily="34" charset="0"/>
                <a:cs typeface="Arial" pitchFamily="34" charset="0"/>
              </a:rPr>
              <a:t>1.  ЛЮБЫЕ ОБЪЕКТЫ, ПРОЦЕССЫ, ЯВЛЕНИЯ  ПОТЕНЦИАЛЬНО ОПАСНЫ    ДЛЯ ЧЕЛОВЕКА.</a:t>
            </a:r>
          </a:p>
        </p:txBody>
      </p:sp>
      <p:sp>
        <p:nvSpPr>
          <p:cNvPr id="13" name="Скругленный прямоугольник 12"/>
          <p:cNvSpPr/>
          <p:nvPr/>
        </p:nvSpPr>
        <p:spPr>
          <a:xfrm>
            <a:off x="242834" y="2383134"/>
            <a:ext cx="8309987" cy="914400"/>
          </a:xfrm>
          <a:prstGeom prst="roundRect">
            <a:avLst/>
          </a:prstGeom>
          <a:ln/>
        </p:spPr>
        <p:style>
          <a:lnRef idx="1">
            <a:schemeClr val="accent5"/>
          </a:lnRef>
          <a:fillRef idx="2">
            <a:schemeClr val="accent5"/>
          </a:fillRef>
          <a:effectRef idx="1">
            <a:schemeClr val="accent5"/>
          </a:effectRef>
          <a:fontRef idx="minor">
            <a:schemeClr val="dk1"/>
          </a:fontRef>
        </p:style>
        <p:txBody>
          <a:bodyPr lIns="72000" tIns="36000" rIns="72000" bIns="36000" rtlCol="0" anchor="ctr"/>
          <a:lstStyle/>
          <a:p>
            <a:pPr lvl="0" indent="457200" eaLnBrk="0" fontAlgn="base" hangingPunct="0">
              <a:lnSpc>
                <a:spcPts val="2800"/>
              </a:lnSpc>
              <a:spcAft>
                <a:spcPct val="0"/>
              </a:spcAft>
            </a:pPr>
            <a:r>
              <a:rPr lang="ru-RU" sz="2400" b="1" dirty="0">
                <a:solidFill>
                  <a:schemeClr val="tx1"/>
                </a:solidFill>
                <a:latin typeface="Arial Narrow" pitchFamily="34" charset="0"/>
                <a:cs typeface="Arial" pitchFamily="34" charset="0"/>
              </a:rPr>
              <a:t>2.  ЛЮБАЯ ДЕЯТЕЛЬНОСТЬ (БЕЗДЕЯТЕЛЬНОСТЬ)   ПОТЕНЦИАЛЬНО ОПАСНА    ДЛЯ ЧЕЛОВЕКА.</a:t>
            </a:r>
          </a:p>
        </p:txBody>
      </p:sp>
      <p:sp>
        <p:nvSpPr>
          <p:cNvPr id="14" name="Скругленный прямоугольник 13"/>
          <p:cNvSpPr/>
          <p:nvPr/>
        </p:nvSpPr>
        <p:spPr>
          <a:xfrm>
            <a:off x="244509" y="3648388"/>
            <a:ext cx="8309987" cy="914400"/>
          </a:xfrm>
          <a:prstGeom prst="roundRect">
            <a:avLst/>
          </a:prstGeom>
          <a:ln/>
        </p:spPr>
        <p:style>
          <a:lnRef idx="1">
            <a:schemeClr val="accent2"/>
          </a:lnRef>
          <a:fillRef idx="2">
            <a:schemeClr val="accent2"/>
          </a:fillRef>
          <a:effectRef idx="1">
            <a:schemeClr val="accent2"/>
          </a:effectRef>
          <a:fontRef idx="minor">
            <a:schemeClr val="dk1"/>
          </a:fontRef>
        </p:style>
        <p:txBody>
          <a:bodyPr lIns="72000" tIns="36000" rIns="72000" bIns="36000" rtlCol="0" anchor="ctr"/>
          <a:lstStyle/>
          <a:p>
            <a:pPr lvl="0" indent="457200" eaLnBrk="0" fontAlgn="base" hangingPunct="0">
              <a:lnSpc>
                <a:spcPts val="2800"/>
              </a:lnSpc>
              <a:spcAft>
                <a:spcPct val="0"/>
              </a:spcAft>
            </a:pPr>
            <a:r>
              <a:rPr lang="ru-RU" sz="2400" b="1" dirty="0">
                <a:solidFill>
                  <a:schemeClr val="tx1"/>
                </a:solidFill>
                <a:latin typeface="Arial Narrow" pitchFamily="34" charset="0"/>
                <a:cs typeface="Arial" pitchFamily="34" charset="0"/>
              </a:rPr>
              <a:t>3.  НИ В ОДНОМ ВИДЕ ДЕЯТЕЛЬНОСТИ НЕЛЬЗЯ ДОБИТЬСЯ АБСОЛЮТНОЙ БЕЗОПАСНОСТИ.</a:t>
            </a:r>
          </a:p>
        </p:txBody>
      </p:sp>
      <p:sp>
        <p:nvSpPr>
          <p:cNvPr id="15" name="Скругленный прямоугольник 14"/>
          <p:cNvSpPr/>
          <p:nvPr/>
        </p:nvSpPr>
        <p:spPr>
          <a:xfrm>
            <a:off x="276329" y="4926203"/>
            <a:ext cx="8309987" cy="1193243"/>
          </a:xfrm>
          <a:prstGeom prst="roundRect">
            <a:avLst/>
          </a:prstGeom>
          <a:ln/>
        </p:spPr>
        <p:style>
          <a:lnRef idx="1">
            <a:schemeClr val="accent1"/>
          </a:lnRef>
          <a:fillRef idx="2">
            <a:schemeClr val="accent1"/>
          </a:fillRef>
          <a:effectRef idx="1">
            <a:schemeClr val="accent1"/>
          </a:effectRef>
          <a:fontRef idx="minor">
            <a:schemeClr val="dk1"/>
          </a:fontRef>
        </p:style>
        <p:txBody>
          <a:bodyPr lIns="72000" tIns="36000" rIns="72000" bIns="36000" rtlCol="0" anchor="ctr"/>
          <a:lstStyle/>
          <a:p>
            <a:pPr lvl="0" indent="457200" eaLnBrk="0" fontAlgn="base" hangingPunct="0">
              <a:lnSpc>
                <a:spcPts val="2800"/>
              </a:lnSpc>
              <a:spcAft>
                <a:spcPct val="0"/>
              </a:spcAft>
            </a:pPr>
            <a:r>
              <a:rPr lang="ru-RU" sz="2400" b="1" dirty="0">
                <a:solidFill>
                  <a:schemeClr val="tx1"/>
                </a:solidFill>
                <a:latin typeface="Arial Narrow" pitchFamily="34" charset="0"/>
                <a:cs typeface="Arial" pitchFamily="34" charset="0"/>
              </a:rPr>
              <a:t>4.  БЕЗОПАСНОСТЬ ЛЮБОЙ СИСТЕМЫ МОЖЕТ БЫТЬ ДОСТИГНУТА С ЛЮБОЙ СТЕПЕНЬЮ ВЕРОЯТНОСТИ, ОДНАКО, НЕ ИСКЛЮЧАЮЩЕЙ СУЩЕСТВОВАНИЕ САМОЙ СИСТЕМЫ.</a:t>
            </a:r>
          </a:p>
        </p:txBody>
      </p:sp>
      <p:grpSp>
        <p:nvGrpSpPr>
          <p:cNvPr id="16" name="Группа 15"/>
          <p:cNvGrpSpPr/>
          <p:nvPr/>
        </p:nvGrpSpPr>
        <p:grpSpPr>
          <a:xfrm>
            <a:off x="8426631" y="-5612"/>
            <a:ext cx="734162" cy="6863612"/>
            <a:chOff x="8426631" y="-5612"/>
            <a:chExt cx="734162" cy="6863612"/>
          </a:xfrm>
        </p:grpSpPr>
        <p:sp>
          <p:nvSpPr>
            <p:cNvPr id="19" name="Прямоугольник 18"/>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1"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19</a:t>
            </a:fld>
            <a:endParaRPr lang="ru-RU" sz="2000" dirty="0">
              <a:solidFill>
                <a:schemeClr val="tx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Группа 42"/>
          <p:cNvGrpSpPr/>
          <p:nvPr/>
        </p:nvGrpSpPr>
        <p:grpSpPr>
          <a:xfrm>
            <a:off x="8426631" y="-5612"/>
            <a:ext cx="734162" cy="6863612"/>
            <a:chOff x="8426631" y="-5612"/>
            <a:chExt cx="734162" cy="6863612"/>
          </a:xfrm>
        </p:grpSpPr>
        <p:sp>
          <p:nvSpPr>
            <p:cNvPr id="44" name="Прямоугольник 43"/>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4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Скругленный прямоугольник 32"/>
          <p:cNvSpPr/>
          <p:nvPr/>
        </p:nvSpPr>
        <p:spPr>
          <a:xfrm>
            <a:off x="2032776" y="0"/>
            <a:ext cx="5072098" cy="582804"/>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ТЕОРЕТИЧЕСКИЕ ОСНОВЫ БЕЗОПАСНОСТИ ЖИЗНИДЕЯТЕЛЬНОСТИ</a:t>
            </a:r>
          </a:p>
        </p:txBody>
      </p:sp>
      <p:sp>
        <p:nvSpPr>
          <p:cNvPr id="35" name="Скругленный прямоугольник 34"/>
          <p:cNvSpPr/>
          <p:nvPr/>
        </p:nvSpPr>
        <p:spPr>
          <a:xfrm>
            <a:off x="3645078" y="582804"/>
            <a:ext cx="1847493" cy="221065"/>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1600" b="1" dirty="0">
                <a:solidFill>
                  <a:schemeClr val="tx1"/>
                </a:solidFill>
                <a:latin typeface="Arial Narrow" pitchFamily="34" charset="0"/>
                <a:cs typeface="Arial" pitchFamily="34" charset="0"/>
              </a:rPr>
              <a:t>ТЕМЫ ЛЕКЦИИ:</a:t>
            </a:r>
          </a:p>
        </p:txBody>
      </p:sp>
      <p:sp>
        <p:nvSpPr>
          <p:cNvPr id="8" name="Скругленный прямоугольник 7"/>
          <p:cNvSpPr/>
          <p:nvPr/>
        </p:nvSpPr>
        <p:spPr>
          <a:xfrm>
            <a:off x="0" y="813917"/>
            <a:ext cx="8692738" cy="221064"/>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lvl="0" fontAlgn="base">
              <a:lnSpc>
                <a:spcPts val="24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        ВВЕДЕНИЕ.                                                                                                                                                                                                   4, 5</a:t>
            </a:r>
          </a:p>
        </p:txBody>
      </p:sp>
      <p:sp>
        <p:nvSpPr>
          <p:cNvPr id="9" name="Скругленный прямоугольник 8"/>
          <p:cNvSpPr/>
          <p:nvPr/>
        </p:nvSpPr>
        <p:spPr>
          <a:xfrm>
            <a:off x="-1" y="1041990"/>
            <a:ext cx="8692739" cy="234151"/>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lvl="0" fontAlgn="base">
              <a:lnSpc>
                <a:spcPts val="15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1.0.  ЦЕЛИ И СРЕДСТВА БЕЗОПАСНОСТИ ЖИЗНЕДЕЯТЕЛЬНОСТИ.                                                                                                         6, 7</a:t>
            </a:r>
          </a:p>
        </p:txBody>
      </p:sp>
      <p:sp>
        <p:nvSpPr>
          <p:cNvPr id="10" name="Скругленный прямоугольник 9"/>
          <p:cNvSpPr/>
          <p:nvPr/>
        </p:nvSpPr>
        <p:spPr>
          <a:xfrm>
            <a:off x="1" y="1279022"/>
            <a:ext cx="8692738" cy="227398"/>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5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1.1.  ЗАДАЧИ ДИСЦИПЛИНЫ БЖД.                                                                                                                                                                   8</a:t>
            </a:r>
          </a:p>
        </p:txBody>
      </p:sp>
      <p:sp>
        <p:nvSpPr>
          <p:cNvPr id="11" name="Скругленный прямоугольник 10"/>
          <p:cNvSpPr/>
          <p:nvPr/>
        </p:nvSpPr>
        <p:spPr>
          <a:xfrm>
            <a:off x="1" y="1513649"/>
            <a:ext cx="8692738" cy="257721"/>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lvl="0"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1.2.  ЦЕЛИ БЖД КАК НАУЧНОГО НАПРАВЛЕНИЯ.                                                                                                                                         9</a:t>
            </a:r>
          </a:p>
        </p:txBody>
      </p:sp>
      <p:sp>
        <p:nvSpPr>
          <p:cNvPr id="13" name="Скругленный прямоугольник 12"/>
          <p:cNvSpPr/>
          <p:nvPr/>
        </p:nvSpPr>
        <p:spPr>
          <a:xfrm>
            <a:off x="-1" y="2280853"/>
            <a:ext cx="8692739" cy="239236"/>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3.0.  ОПАСНОСТИ.  АКСИОМЫ БЖД.                                                                                                                                                                12</a:t>
            </a:r>
          </a:p>
        </p:txBody>
      </p:sp>
      <p:sp>
        <p:nvSpPr>
          <p:cNvPr id="14" name="Скругленный прямоугольник 13"/>
          <p:cNvSpPr/>
          <p:nvPr/>
        </p:nvSpPr>
        <p:spPr>
          <a:xfrm>
            <a:off x="0" y="2524833"/>
            <a:ext cx="8691824" cy="234171"/>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lvl="0"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3.1.  КЛАССИФИКАЦИЯ ОПАСНОСТЕЙ.                                                                                                                                                           13</a:t>
            </a:r>
          </a:p>
        </p:txBody>
      </p:sp>
      <p:sp>
        <p:nvSpPr>
          <p:cNvPr id="15" name="Скругленный прямоугольник 14"/>
          <p:cNvSpPr/>
          <p:nvPr/>
        </p:nvSpPr>
        <p:spPr>
          <a:xfrm>
            <a:off x="-1" y="2763023"/>
            <a:ext cx="8692739" cy="224432"/>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3.2.  ОПАСНЫЕ И ВРЕДНЫЕ ФАКТОРЫ.                                                                                                                                                         14</a:t>
            </a:r>
          </a:p>
        </p:txBody>
      </p:sp>
      <p:sp>
        <p:nvSpPr>
          <p:cNvPr id="16" name="Скругленный прямоугольник 15"/>
          <p:cNvSpPr/>
          <p:nvPr/>
        </p:nvSpPr>
        <p:spPr>
          <a:xfrm>
            <a:off x="0" y="2990275"/>
            <a:ext cx="8686799" cy="192974"/>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3.3   КЛАССИФИКАЦИЯ ОПАСНЫХ И ВРЕДНЫХ ФАКТОРОВ.                                                                                                                     15-18</a:t>
            </a:r>
          </a:p>
        </p:txBody>
      </p:sp>
      <p:sp>
        <p:nvSpPr>
          <p:cNvPr id="17" name="Скругленный прямоугольник 16"/>
          <p:cNvSpPr/>
          <p:nvPr/>
        </p:nvSpPr>
        <p:spPr>
          <a:xfrm>
            <a:off x="0" y="3186071"/>
            <a:ext cx="8686799" cy="203560"/>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4.0.  АКСИОМЫ БЕЗОПАСНОСТИ ЖИЗНЕДЕЯТЕЛЬНОСТИ.                                                                                                                        19</a:t>
            </a:r>
          </a:p>
        </p:txBody>
      </p:sp>
      <p:sp>
        <p:nvSpPr>
          <p:cNvPr id="19" name="Скругленный прямоугольник 18"/>
          <p:cNvSpPr/>
          <p:nvPr/>
        </p:nvSpPr>
        <p:spPr>
          <a:xfrm>
            <a:off x="0" y="3587497"/>
            <a:ext cx="8692738" cy="223804"/>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5.1.  «ПРИЕМЛЕМЫЙ РИСК».                                                                                                                                                                             22</a:t>
            </a:r>
          </a:p>
        </p:txBody>
      </p:sp>
      <p:sp>
        <p:nvSpPr>
          <p:cNvPr id="20" name="Скругленный прямоугольник 19"/>
          <p:cNvSpPr/>
          <p:nvPr/>
        </p:nvSpPr>
        <p:spPr>
          <a:xfrm>
            <a:off x="0" y="3817528"/>
            <a:ext cx="8691824" cy="205079"/>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5.2.  ОПРЕДЕЛЕНИЕ «ПРИЕМЛЕМОГО» РИСКА.                                                                                                                                            23, 24   </a:t>
            </a:r>
          </a:p>
        </p:txBody>
      </p:sp>
      <p:sp>
        <p:nvSpPr>
          <p:cNvPr id="23" name="Скругленный прямоугольник 22"/>
          <p:cNvSpPr/>
          <p:nvPr/>
        </p:nvSpPr>
        <p:spPr>
          <a:xfrm>
            <a:off x="0" y="4256666"/>
            <a:ext cx="8686800" cy="191269"/>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5.4  ПУТИ УМЕНЬШЕНИЯ РИСКА.                                                                                                                                                                     26, 27</a:t>
            </a:r>
          </a:p>
        </p:txBody>
      </p:sp>
      <p:sp>
        <p:nvSpPr>
          <p:cNvPr id="25" name="Скругленный прямоугольник 24"/>
          <p:cNvSpPr/>
          <p:nvPr/>
        </p:nvSpPr>
        <p:spPr>
          <a:xfrm>
            <a:off x="0" y="4452347"/>
            <a:ext cx="8691824" cy="195010"/>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6.0. ПРИНЦИПЫ, МЕТОДЫ И СРЕДСТВА ОБЕСПЕЧЕНИЯ БЕЗОПАСНОСТИ ЖИЗНЕДЕЯТЕЛЬНОСТИ.                                              28, 29</a:t>
            </a:r>
          </a:p>
        </p:txBody>
      </p:sp>
      <p:sp>
        <p:nvSpPr>
          <p:cNvPr id="26" name="Скругленный прямоугольник 25"/>
          <p:cNvSpPr/>
          <p:nvPr/>
        </p:nvSpPr>
        <p:spPr>
          <a:xfrm>
            <a:off x="0" y="4653452"/>
            <a:ext cx="8691824" cy="227558"/>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6.1.  СИСТЕМА ПРИНЦИПОВ ОБЕЗПЕЧЕНИЯ БЕЗОПАСНОСТИ ЖИЗНЕДЕЯТЕЛЬНОСТИ.                                                                    30-34</a:t>
            </a:r>
          </a:p>
        </p:txBody>
      </p:sp>
      <p:sp>
        <p:nvSpPr>
          <p:cNvPr id="28" name="Скругленный прямоугольник 27"/>
          <p:cNvSpPr/>
          <p:nvPr/>
        </p:nvSpPr>
        <p:spPr>
          <a:xfrm>
            <a:off x="0" y="4885200"/>
            <a:ext cx="8692739" cy="237507"/>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6.2.  МЕТОДЫ И СИСТЕМЫ ОБЕСПЕЧЕНИЯ БЕЗОПАСНОСТИ ЖИЗНЕДЕЯТЕЛЬНОСТИ. ОПРЕДЕЛЕНИЯ. КЛАССИФИКАЦИЯ.     35 </a:t>
            </a:r>
          </a:p>
        </p:txBody>
      </p:sp>
      <p:sp>
        <p:nvSpPr>
          <p:cNvPr id="29" name="Скругленный прямоугольник 28"/>
          <p:cNvSpPr/>
          <p:nvPr/>
        </p:nvSpPr>
        <p:spPr>
          <a:xfrm>
            <a:off x="0" y="5127672"/>
            <a:ext cx="8691824" cy="232163"/>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6.3.  МЕТОДЫ ОБЕСПЕЧЕНИЯ БЕЗОПАСНОСТИ.                                                                                                                                          36 </a:t>
            </a:r>
          </a:p>
        </p:txBody>
      </p:sp>
      <p:sp>
        <p:nvSpPr>
          <p:cNvPr id="30" name="Скругленный прямоугольник 29"/>
          <p:cNvSpPr/>
          <p:nvPr/>
        </p:nvSpPr>
        <p:spPr>
          <a:xfrm>
            <a:off x="0" y="5365860"/>
            <a:ext cx="8691824" cy="248872"/>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6.4.  СИСТЕМЫ ОБЕСПЕЧЕНИЯ БЕЗОПАСНОСТИ ЖИЗНЕДЕЯТЕЛЬНОСТИ.                                                                                           37, 38 </a:t>
            </a:r>
          </a:p>
        </p:txBody>
      </p:sp>
      <p:sp>
        <p:nvSpPr>
          <p:cNvPr id="31" name="Скругленный прямоугольник 30"/>
          <p:cNvSpPr/>
          <p:nvPr/>
        </p:nvSpPr>
        <p:spPr>
          <a:xfrm>
            <a:off x="0" y="5617665"/>
            <a:ext cx="8691825" cy="220245"/>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6.5.  СРЕДСТВА ОБЕСПЕЧЕНИЯ БЕЗОПАСНОСТИ ЖИЗНЕДЕЯТЕЛЬНОСТИ.                                                                                          39</a:t>
            </a:r>
          </a:p>
        </p:txBody>
      </p:sp>
      <p:sp>
        <p:nvSpPr>
          <p:cNvPr id="32" name="Скругленный прямоугольник 31"/>
          <p:cNvSpPr/>
          <p:nvPr/>
        </p:nvSpPr>
        <p:spPr>
          <a:xfrm>
            <a:off x="0" y="5845626"/>
            <a:ext cx="8686799" cy="223483"/>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7.0. УПРАВЛЕНИЕ БЕЗОПАСНОСТЬЮ ЖИЗНЕДЕЯТЕЛЬНОСТИ.                                                                                                                40</a:t>
            </a:r>
          </a:p>
        </p:txBody>
      </p:sp>
      <p:sp>
        <p:nvSpPr>
          <p:cNvPr id="34" name="Скругленный прямоугольник 33"/>
          <p:cNvSpPr/>
          <p:nvPr/>
        </p:nvSpPr>
        <p:spPr>
          <a:xfrm>
            <a:off x="0" y="6073378"/>
            <a:ext cx="8692738" cy="232398"/>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7.1.  СТРУКТУРНАЯ СХЕМА УПРАВЛЕНИЯ БЖД.                                                                                                                                           41</a:t>
            </a:r>
          </a:p>
        </p:txBody>
      </p:sp>
      <p:sp>
        <p:nvSpPr>
          <p:cNvPr id="36" name="Скругленный прямоугольник 35"/>
          <p:cNvSpPr/>
          <p:nvPr/>
        </p:nvSpPr>
        <p:spPr>
          <a:xfrm>
            <a:off x="0" y="6310337"/>
            <a:ext cx="8691824" cy="244354"/>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7.2.  ОПИСАНИЕ СХЕМЫ УПРАВЛЕНИЯ БЖД.                                                                                                                                               42 </a:t>
            </a:r>
          </a:p>
        </p:txBody>
      </p:sp>
      <p:sp>
        <p:nvSpPr>
          <p:cNvPr id="37" name="Скругленный прямоугольник 36"/>
          <p:cNvSpPr/>
          <p:nvPr/>
        </p:nvSpPr>
        <p:spPr>
          <a:xfrm>
            <a:off x="1" y="1774648"/>
            <a:ext cx="8686800" cy="502417"/>
          </a:xfrm>
          <a:prstGeom prst="roundRect">
            <a:avLst>
              <a:gd name="adj" fmla="val 6620"/>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lstStyle/>
          <a:p>
            <a:pPr lvl="0" fontAlgn="base">
              <a:lnSpc>
                <a:spcPts val="12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2.0.  БЕЗОПАСНОСТЬ  ОБЩЕСТВА  И ЧЕЛОВЕКА  В  СОВРЕМЕННОМ  МИРЕ.</a:t>
            </a:r>
          </a:p>
          <a:p>
            <a:pPr fontAlgn="base">
              <a:lnSpc>
                <a:spcPts val="12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        БЕЗОПАСНОСТЬ ЖИЗНЕДЕЯТЕЛЬНОСТИ КАК СОСТАВНАЯ ЧАСТЬ НАЦИОНАЛЬНОЙ БЕЗОПАСНОСТИ РФ.</a:t>
            </a:r>
            <a:r>
              <a:rPr lang="ru-RU" sz="1200" b="1" dirty="0">
                <a:latin typeface="Arial Narrow" pitchFamily="34" charset="0"/>
                <a:cs typeface="Arial" pitchFamily="34" charset="0"/>
              </a:rPr>
              <a:t> </a:t>
            </a:r>
          </a:p>
          <a:p>
            <a:pPr fontAlgn="base">
              <a:lnSpc>
                <a:spcPts val="1200"/>
              </a:lnSpc>
              <a:spcBef>
                <a:spcPct val="0"/>
              </a:spcBef>
              <a:spcAft>
                <a:spcPct val="0"/>
              </a:spcAft>
              <a:tabLst>
                <a:tab pos="228600" algn="l"/>
              </a:tabLst>
            </a:pPr>
            <a:r>
              <a:rPr lang="ru-RU" sz="1200" b="1" dirty="0">
                <a:latin typeface="Arial Narrow" pitchFamily="34" charset="0"/>
                <a:cs typeface="Arial" pitchFamily="34" charset="0"/>
              </a:rPr>
              <a:t>2.1.  ВИДЫ БЕЗОПАСНОСТИ В РФ.                                                                                                                                                                  10, 11</a:t>
            </a:r>
          </a:p>
        </p:txBody>
      </p:sp>
      <p:sp>
        <p:nvSpPr>
          <p:cNvPr id="38" name="Скругленный прямоугольник 37"/>
          <p:cNvSpPr/>
          <p:nvPr/>
        </p:nvSpPr>
        <p:spPr>
          <a:xfrm>
            <a:off x="0" y="3395942"/>
            <a:ext cx="8686801" cy="187493"/>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5.0.  ОСНОВНЫЕ ПОЛОЖЕНИЯ ТЕОРИИ РИСКА.                                                                                                                                           20, 21 </a:t>
            </a:r>
          </a:p>
        </p:txBody>
      </p:sp>
      <p:sp>
        <p:nvSpPr>
          <p:cNvPr id="40" name="Скругленный прямоугольник 39"/>
          <p:cNvSpPr/>
          <p:nvPr/>
        </p:nvSpPr>
        <p:spPr>
          <a:xfrm>
            <a:off x="0" y="4028786"/>
            <a:ext cx="8686799" cy="223284"/>
          </a:xfrm>
          <a:prstGeom prst="roundRect">
            <a:avLst/>
          </a:prstGeom>
        </p:spPr>
        <p:style>
          <a:lnRef idx="1">
            <a:schemeClr val="accent1"/>
          </a:lnRef>
          <a:fillRef idx="2">
            <a:schemeClr val="accent1"/>
          </a:fillRef>
          <a:effectRef idx="1">
            <a:schemeClr val="accent1"/>
          </a:effectRef>
          <a:fontRef idx="minor">
            <a:schemeClr val="dk1"/>
          </a:fontRef>
        </p:style>
        <p:txBody>
          <a:bodyPr lIns="360000" tIns="36000" rIns="36000" bIns="36000" rtlCol="0" anchor="ctr" anchorCtr="0"/>
          <a:lstStyle/>
          <a:p>
            <a:pPr fontAlgn="base">
              <a:lnSpc>
                <a:spcPts val="1600"/>
              </a:lnSpc>
              <a:spcBef>
                <a:spcPct val="0"/>
              </a:spcBef>
              <a:spcAft>
                <a:spcPct val="0"/>
              </a:spcAft>
              <a:tabLst>
                <a:tab pos="228600" algn="l"/>
              </a:tabLst>
            </a:pPr>
            <a:r>
              <a:rPr lang="ru-RU" sz="1200" b="1" dirty="0">
                <a:solidFill>
                  <a:schemeClr val="tx1"/>
                </a:solidFill>
                <a:latin typeface="Arial Narrow" pitchFamily="34" charset="0"/>
                <a:cs typeface="Arial" pitchFamily="34" charset="0"/>
              </a:rPr>
              <a:t>5.3.  МЕТОДИЧЕСКИЕ ПОДХОДЫ К ОПРЕДЕЛЕНИЮ РИСКА.                                                                                                                      25</a:t>
            </a:r>
          </a:p>
        </p:txBody>
      </p:sp>
      <p:pic>
        <p:nvPicPr>
          <p:cNvPr id="42"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sp>
        <p:nvSpPr>
          <p:cNvPr id="24" name="Номер слайда 23"/>
          <p:cNvSpPr>
            <a:spLocks noGrp="1"/>
          </p:cNvSpPr>
          <p:nvPr>
            <p:ph type="sldNum" sz="quarter" idx="12"/>
          </p:nvPr>
        </p:nvSpPr>
        <p:spPr>
          <a:xfrm>
            <a:off x="8634124" y="6492875"/>
            <a:ext cx="428596" cy="365125"/>
          </a:xfrm>
        </p:spPr>
        <p:txBody>
          <a:bodyPr/>
          <a:lstStyle/>
          <a:p>
            <a:fld id="{93F0883E-8364-4532-8944-CB8FE3889BD9}" type="slidenum">
              <a:rPr lang="ru-RU" sz="2000" smtClean="0">
                <a:solidFill>
                  <a:schemeClr val="tx1"/>
                </a:solidFill>
                <a:latin typeface="Arial" pitchFamily="34" charset="0"/>
                <a:cs typeface="Arial" pitchFamily="34" charset="0"/>
              </a:rPr>
              <a:pPr/>
              <a:t>2</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1"/>
          <p:cNvSpPr>
            <a:spLocks noChangeArrowheads="1"/>
          </p:cNvSpPr>
          <p:nvPr/>
        </p:nvSpPr>
        <p:spPr bwMode="auto">
          <a:xfrm>
            <a:off x="0" y="546944"/>
            <a:ext cx="871540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fontAlgn="base">
              <a:lnSpc>
                <a:spcPts val="2400"/>
              </a:lnSpc>
              <a:spcBef>
                <a:spcPct val="0"/>
              </a:spcBef>
              <a:spcAft>
                <a:spcPct val="0"/>
              </a:spcAft>
            </a:pP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РИСК</a:t>
            </a:r>
            <a:r>
              <a:rPr kumimoji="0" lang="ru-RU" sz="2400" b="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2200" b="0" u="none" strike="noStrike" cap="none" normalizeH="0" baseline="0" dirty="0">
                <a:ln>
                  <a:noFill/>
                </a:ln>
                <a:solidFill>
                  <a:schemeClr val="tx1"/>
                </a:solidFill>
                <a:effectLst/>
                <a:latin typeface="Arial Narrow" pitchFamily="34" charset="0"/>
                <a:ea typeface="Times New Roman" pitchFamily="18" charset="0"/>
                <a:cs typeface="Arial" pitchFamily="34" charset="0"/>
              </a:rPr>
              <a:t>— вероятность реализации негативного воздействия в зоне пребывания человека</a:t>
            </a:r>
            <a:r>
              <a:rPr kumimoji="0" lang="ru-RU" sz="2200"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r>
              <a:rPr lang="ru-RU" sz="2200" dirty="0">
                <a:latin typeface="Arial Narrow" pitchFamily="34" charset="0"/>
                <a:ea typeface="Times New Roman" pitchFamily="18" charset="0"/>
                <a:cs typeface="Arial" pitchFamily="34" charset="0"/>
              </a:rPr>
              <a:t> С другой стороны, </a:t>
            </a: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РИСК</a:t>
            </a:r>
            <a:r>
              <a:rPr lang="ru-RU" sz="2200" dirty="0">
                <a:latin typeface="Arial Narrow" pitchFamily="34" charset="0"/>
                <a:ea typeface="Times New Roman" pitchFamily="18" charset="0"/>
                <a:cs typeface="Arial" pitchFamily="34" charset="0"/>
              </a:rPr>
              <a:t> - это ещё и количественная оценка опасности. </a:t>
            </a:r>
          </a:p>
          <a:p>
            <a:pPr indent="457200" algn="just" fontAlgn="base">
              <a:lnSpc>
                <a:spcPts val="2400"/>
              </a:lnSpc>
              <a:spcBef>
                <a:spcPct val="0"/>
              </a:spcBef>
              <a:spcAft>
                <a:spcPct val="0"/>
              </a:spcAft>
            </a:pPr>
            <a:r>
              <a:rPr lang="ru-RU" sz="2200" dirty="0">
                <a:latin typeface="Arial Narrow" pitchFamily="34" charset="0"/>
                <a:ea typeface="Times New Roman" pitchFamily="18" charset="0"/>
                <a:cs typeface="Arial" pitchFamily="34" charset="0"/>
              </a:rPr>
              <a:t>Обычно, это безразмерная величина, измеряемая от ноля до единицы.</a:t>
            </a:r>
            <a:endParaRPr kumimoji="0" lang="ru-RU" sz="2200" b="0" i="0" u="none" strike="noStrike" cap="none" normalizeH="0" baseline="0" dirty="0">
              <a:ln>
                <a:noFill/>
              </a:ln>
              <a:solidFill>
                <a:schemeClr val="tx1"/>
              </a:solidFill>
              <a:effectLst/>
              <a:latin typeface="Arial Narrow" pitchFamily="34" charset="0"/>
            </a:endParaRPr>
          </a:p>
        </p:txBody>
      </p:sp>
      <p:sp>
        <p:nvSpPr>
          <p:cNvPr id="181250" name="Rectangle 2"/>
          <p:cNvSpPr>
            <a:spLocks noChangeArrowheads="1"/>
          </p:cNvSpPr>
          <p:nvPr/>
        </p:nvSpPr>
        <p:spPr bwMode="auto">
          <a:xfrm>
            <a:off x="0" y="1718418"/>
            <a:ext cx="8715404"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ts val="2400"/>
              </a:lnSpc>
              <a:spcBef>
                <a:spcPct val="0"/>
              </a:spcBef>
              <a:spcAft>
                <a:spcPct val="0"/>
              </a:spcAft>
              <a:buClrTx/>
              <a:buSzTx/>
              <a:buFontTx/>
              <a:buNone/>
              <a:tabLst/>
            </a:pPr>
            <a:r>
              <a:rPr lang="ru-RU"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ЗНАЧЕНИЕ РИСКА </a:t>
            </a: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от конкретной опасности можно получить из статистики несчастных случаев, случаев заболевания, случаев насильственных действий на членов общества за различные промежутки времени: за смену, сутки, неделю, квартал, год. </a:t>
            </a:r>
          </a:p>
          <a:p>
            <a:pPr marL="0" marR="0" lvl="0" indent="457200" algn="just" defTabSz="914400" rtl="0" eaLnBrk="1" fontAlgn="base" latinLnBrk="0" hangingPunct="1">
              <a:lnSpc>
                <a:spcPts val="2400"/>
              </a:lnSpc>
              <a:spcBef>
                <a:spcPct val="0"/>
              </a:spcBef>
              <a:spcAft>
                <a:spcPct val="0"/>
              </a:spcAft>
              <a:buClrTx/>
              <a:buSzTx/>
              <a:buFontTx/>
              <a:buNone/>
              <a:tabLst/>
            </a:pP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Вероятность возникновения чрезвычайных ситуаций применительно к техническим объектам и технологиям оценивают на основе </a:t>
            </a:r>
            <a:r>
              <a:rPr lang="ru-RU" sz="22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статистических данных </a:t>
            </a: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или теоретических исследований. </a:t>
            </a:r>
            <a:endParaRPr kumimoji="0" lang="ru-RU" sz="2200" b="0" i="0" u="none" strike="noStrike" cap="none" normalizeH="0" baseline="0" dirty="0">
              <a:ln>
                <a:noFill/>
              </a:ln>
              <a:solidFill>
                <a:schemeClr val="tx1"/>
              </a:solidFill>
              <a:effectLst/>
              <a:latin typeface="Arial Narrow" pitchFamily="34" charset="0"/>
            </a:endParaRPr>
          </a:p>
        </p:txBody>
      </p:sp>
      <p:sp>
        <p:nvSpPr>
          <p:cNvPr id="181251" name="Rectangle 3"/>
          <p:cNvSpPr>
            <a:spLocks noChangeArrowheads="1"/>
          </p:cNvSpPr>
          <p:nvPr/>
        </p:nvSpPr>
        <p:spPr bwMode="auto">
          <a:xfrm>
            <a:off x="0" y="3863460"/>
            <a:ext cx="871540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ts val="2400"/>
              </a:lnSpc>
              <a:spcBef>
                <a:spcPct val="0"/>
              </a:spcBef>
              <a:spcAft>
                <a:spcPct val="0"/>
              </a:spcAft>
              <a:buClrTx/>
              <a:buSzTx/>
              <a:buFontTx/>
              <a:buNone/>
              <a:tabLst/>
            </a:pP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При использовании статистических данных </a:t>
            </a:r>
            <a:r>
              <a:rPr kumimoji="0" lang="ru-RU" b="1" u="none" strike="noStrike" cap="none" normalizeH="0" baseline="0" dirty="0">
                <a:ln>
                  <a:noFill/>
                </a:ln>
                <a:solidFill>
                  <a:srgbClr val="0000FF"/>
                </a:solidFill>
                <a:effectLst/>
                <a:latin typeface="Arial Narrow" pitchFamily="34" charset="0"/>
                <a:ea typeface="Times New Roman" pitchFamily="18" charset="0"/>
                <a:cs typeface="Arial" pitchFamily="34" charset="0"/>
              </a:rPr>
              <a:t>ВЕЛИЧИНУ РИСКА </a:t>
            </a: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определяют по формуле:</a:t>
            </a:r>
            <a:endParaRPr kumimoji="0" lang="ru-RU" sz="2200" b="0" i="0" u="none" strike="noStrike" cap="none" normalizeH="0" baseline="0" dirty="0">
              <a:ln>
                <a:noFill/>
              </a:ln>
              <a:solidFill>
                <a:schemeClr val="tx1"/>
              </a:solidFill>
              <a:effectLst/>
              <a:latin typeface="Arial Narrow" pitchFamily="34" charset="0"/>
            </a:endParaRPr>
          </a:p>
        </p:txBody>
      </p:sp>
      <p:sp>
        <p:nvSpPr>
          <p:cNvPr id="21" name="Rectangle 5"/>
          <p:cNvSpPr>
            <a:spLocks noChangeArrowheads="1"/>
          </p:cNvSpPr>
          <p:nvPr/>
        </p:nvSpPr>
        <p:spPr bwMode="auto">
          <a:xfrm>
            <a:off x="-214346" y="868244"/>
            <a:ext cx="871540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ts val="2400"/>
              </a:lnSpc>
              <a:spcBef>
                <a:spcPct val="0"/>
              </a:spcBef>
              <a:spcAft>
                <a:spcPct val="0"/>
              </a:spcAft>
              <a:buClrTx/>
              <a:buSzTx/>
              <a:buFontTx/>
              <a:buNone/>
              <a:tabLst/>
            </a:pPr>
            <a:endParaRPr lang="ru-RU" sz="2200" dirty="0">
              <a:latin typeface="Arial" pitchFamily="34" charset="0"/>
              <a:ea typeface="Times New Roman" pitchFamily="18" charset="0"/>
              <a:cs typeface="Arial" pitchFamily="34" charset="0"/>
            </a:endParaRPr>
          </a:p>
        </p:txBody>
      </p:sp>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5" name="Скругленный прямоугольник 24"/>
          <p:cNvSpPr/>
          <p:nvPr/>
        </p:nvSpPr>
        <p:spPr>
          <a:xfrm>
            <a:off x="2849527" y="0"/>
            <a:ext cx="3423682" cy="57415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200" b="1" dirty="0">
                <a:solidFill>
                  <a:schemeClr val="tx1"/>
                </a:solidFill>
                <a:latin typeface="Arial Narrow" pitchFamily="34" charset="0"/>
                <a:cs typeface="Arial" pitchFamily="34" charset="0"/>
              </a:rPr>
              <a:t>5.0.</a:t>
            </a:r>
            <a:r>
              <a:rPr lang="ru-RU" sz="2000" b="1" dirty="0">
                <a:solidFill>
                  <a:schemeClr val="tx1"/>
                </a:solidFill>
                <a:latin typeface="Arial Narrow" pitchFamily="34" charset="0"/>
                <a:cs typeface="Arial" pitchFamily="34" charset="0"/>
              </a:rPr>
              <a:t>   ОСНОВНЫЕ ПОЛОЖЕНИЯ ТЕОРИИ РИСКА</a:t>
            </a:r>
          </a:p>
        </p:txBody>
      </p:sp>
      <p:sp>
        <p:nvSpPr>
          <p:cNvPr id="14" name="Скругленный прямоугольник 13"/>
          <p:cNvSpPr/>
          <p:nvPr/>
        </p:nvSpPr>
        <p:spPr>
          <a:xfrm>
            <a:off x="2492829" y="4397831"/>
            <a:ext cx="3929742" cy="903513"/>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1"/>
          <a:lstStyle/>
          <a:p>
            <a:pPr algn="ctr">
              <a:lnSpc>
                <a:spcPts val="2800"/>
              </a:lnSpc>
            </a:pPr>
            <a:r>
              <a:rPr lang="en-US"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R</a:t>
            </a:r>
            <a:r>
              <a:rPr lang="ru-RU"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 (</a:t>
            </a:r>
            <a:r>
              <a:rPr lang="en-US"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N</a:t>
            </a:r>
            <a:r>
              <a:rPr lang="ru-RU" sz="2800" b="1" dirty="0" err="1">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чс</a:t>
            </a:r>
            <a:r>
              <a:rPr lang="en-US"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r>
              <a:rPr lang="ru-RU" sz="4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a:t>
            </a:r>
            <a:r>
              <a:rPr lang="en-US"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N</a:t>
            </a:r>
            <a:r>
              <a:rPr lang="ru-RU"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о</a:t>
            </a:r>
            <a:r>
              <a:rPr lang="ru-RU"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 </a:t>
            </a:r>
            <a:r>
              <a:rPr lang="en-US"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R</a:t>
            </a:r>
            <a:r>
              <a:rPr lang="ru-RU" sz="2800" b="1" dirty="0" err="1">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доп</a:t>
            </a:r>
            <a:r>
              <a:rPr lang="ru-RU" sz="36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7"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20</a:t>
            </a:fld>
            <a:endParaRPr lang="ru-RU" sz="2000" dirty="0">
              <a:solidFill>
                <a:schemeClr val="tx1"/>
              </a:solidFill>
              <a:latin typeface="+mj-lt"/>
            </a:endParaRPr>
          </a:p>
        </p:txBody>
      </p:sp>
      <p:sp>
        <p:nvSpPr>
          <p:cNvPr id="18" name="Скругленный прямоугольник 17"/>
          <p:cNvSpPr/>
          <p:nvPr/>
        </p:nvSpPr>
        <p:spPr>
          <a:xfrm>
            <a:off x="290241" y="5431972"/>
            <a:ext cx="8134921" cy="1295152"/>
          </a:xfrm>
          <a:prstGeom prst="roundRect">
            <a:avLst/>
          </a:prstGeom>
          <a:ln w="38100"/>
        </p:spPr>
        <p:style>
          <a:lnRef idx="1">
            <a:schemeClr val="accent2"/>
          </a:lnRef>
          <a:fillRef idx="2">
            <a:schemeClr val="accent2"/>
          </a:fillRef>
          <a:effectRef idx="1">
            <a:schemeClr val="accent2"/>
          </a:effectRef>
          <a:fontRef idx="minor">
            <a:schemeClr val="dk1"/>
          </a:fontRef>
        </p:style>
        <p:txBody>
          <a:bodyPr lIns="36000" tIns="36000" rIns="36000" bIns="36000" rtlCol="0" anchor="ctr"/>
          <a:lstStyle/>
          <a:p>
            <a:pPr lvl="0" fontAlgn="base">
              <a:lnSpc>
                <a:spcPts val="2200"/>
              </a:lnSpc>
              <a:spcBef>
                <a:spcPct val="0"/>
              </a:spcBef>
              <a:spcAft>
                <a:spcPct val="0"/>
              </a:spcAft>
            </a:pPr>
            <a:r>
              <a:rPr lang="ru-RU" sz="2200" dirty="0">
                <a:solidFill>
                  <a:schemeClr val="tx1"/>
                </a:solidFill>
                <a:latin typeface="Arial" pitchFamily="34" charset="0"/>
                <a:ea typeface="Times New Roman" pitchFamily="18" charset="0"/>
                <a:cs typeface="Arial" pitchFamily="34" charset="0"/>
              </a:rPr>
              <a:t>где </a:t>
            </a:r>
            <a:r>
              <a:rPr lang="en-US"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R</a:t>
            </a:r>
            <a:r>
              <a:rPr lang="en-US" sz="2200" dirty="0">
                <a:solidFill>
                  <a:schemeClr val="tx1"/>
                </a:solidFill>
                <a:latin typeface="Arial" pitchFamily="34" charset="0"/>
                <a:ea typeface="Times New Roman" pitchFamily="18" charset="0"/>
                <a:cs typeface="Arial" pitchFamily="34" charset="0"/>
              </a:rPr>
              <a:t> </a:t>
            </a:r>
            <a:r>
              <a:rPr lang="ru-RU" sz="2200" dirty="0">
                <a:solidFill>
                  <a:schemeClr val="tx1"/>
                </a:solidFill>
                <a:latin typeface="Arial" pitchFamily="34" charset="0"/>
                <a:ea typeface="Times New Roman" pitchFamily="18" charset="0"/>
                <a:cs typeface="Arial" pitchFamily="34" charset="0"/>
              </a:rPr>
              <a:t>— риск; </a:t>
            </a:r>
            <a:r>
              <a:rPr lang="ru-RU" sz="2200" b="1" dirty="0">
                <a:solidFill>
                  <a:schemeClr val="tx1"/>
                </a:solidFill>
                <a:latin typeface="Arial" pitchFamily="34" charset="0"/>
                <a:ea typeface="Times New Roman" pitchFamily="18" charset="0"/>
                <a:cs typeface="Arial" pitchFamily="34" charset="0"/>
              </a:rPr>
              <a:t> </a:t>
            </a:r>
            <a:r>
              <a:rPr lang="en-US"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N</a:t>
            </a:r>
            <a:r>
              <a:rPr lang="ru-RU" sz="2400" b="1" dirty="0" err="1">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чс</a:t>
            </a:r>
            <a:r>
              <a:rPr lang="ru-RU"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r>
              <a:rPr lang="ru-RU" sz="2200" dirty="0">
                <a:solidFill>
                  <a:schemeClr val="tx1"/>
                </a:solidFill>
                <a:latin typeface="Arial" pitchFamily="34" charset="0"/>
                <a:ea typeface="Times New Roman" pitchFamily="18" charset="0"/>
                <a:cs typeface="Arial" pitchFamily="34" charset="0"/>
              </a:rPr>
              <a:t>— число чрезвычайных событий в год;  </a:t>
            </a:r>
            <a:r>
              <a:rPr lang="en-US"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N</a:t>
            </a:r>
            <a:r>
              <a:rPr lang="ru-RU" sz="24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о</a:t>
            </a:r>
            <a:r>
              <a:rPr lang="ru-RU"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r>
              <a:rPr lang="ru-RU" sz="2200" dirty="0">
                <a:solidFill>
                  <a:schemeClr val="tx1"/>
                </a:solidFill>
                <a:latin typeface="Arial" pitchFamily="34" charset="0"/>
                <a:ea typeface="Times New Roman" pitchFamily="18" charset="0"/>
                <a:cs typeface="Arial" pitchFamily="34" charset="0"/>
              </a:rPr>
              <a:t>— общее возможное число событий в год (число людей занятых на производстве);  </a:t>
            </a:r>
            <a:r>
              <a:rPr lang="en-US"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R</a:t>
            </a:r>
            <a:r>
              <a:rPr lang="ru-RU" sz="2400" b="1" dirty="0" err="1">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доп</a:t>
            </a:r>
            <a:r>
              <a:rPr lang="ru-RU" sz="28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r>
              <a:rPr lang="ru-RU" sz="2200" dirty="0">
                <a:solidFill>
                  <a:schemeClr val="tx1"/>
                </a:solidFill>
                <a:latin typeface="Arial" pitchFamily="34" charset="0"/>
                <a:ea typeface="Times New Roman" pitchFamily="18" charset="0"/>
                <a:cs typeface="Arial" pitchFamily="34" charset="0"/>
              </a:rPr>
              <a:t>— допустимый риск.</a:t>
            </a:r>
          </a:p>
        </p:txBody>
      </p:sp>
      <p:pic>
        <p:nvPicPr>
          <p:cNvPr id="20"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1" y="1478621"/>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ChangeArrowheads="1"/>
          </p:cNvSpPr>
          <p:nvPr/>
        </p:nvSpPr>
        <p:spPr bwMode="auto">
          <a:xfrm>
            <a:off x="0" y="671483"/>
            <a:ext cx="871540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algn="just" fontAlgn="base">
              <a:lnSpc>
                <a:spcPts val="2400"/>
              </a:lnSpc>
              <a:spcBef>
                <a:spcPct val="0"/>
              </a:spcBef>
              <a:spcAft>
                <a:spcPct val="0"/>
              </a:spcAft>
            </a:pP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ОПАСНОСТИ</a:t>
            </a:r>
            <a:r>
              <a:rPr kumimoji="0" lang="ru-RU"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ru-RU" sz="2200" b="1"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могут быть реализованы </a:t>
            </a: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в форме травм или заболеваний только в том случае, если зона формирования опасностей </a:t>
            </a:r>
            <a:r>
              <a:rPr kumimoji="0" lang="ru-RU" sz="20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r>
              <a:rPr lang="ru-RU" sz="2000" b="1" dirty="0">
                <a:ln w="900" cmpd="sng">
                  <a:solidFill>
                    <a:prstClr val="black">
                      <a:alpha val="55000"/>
                    </a:prstClr>
                  </a:solidFill>
                  <a:prstDash val="solid"/>
                </a:ln>
                <a:solidFill>
                  <a:srgbClr val="FF0066"/>
                </a:solidFill>
                <a:latin typeface="Arial Narrow" pitchFamily="34" charset="0"/>
                <a:ea typeface="Times New Roman" pitchFamily="18" charset="0"/>
                <a:cs typeface="Times New Roman" pitchFamily="18" charset="0"/>
              </a:rPr>
              <a:t>НОКСОСФЕРА</a:t>
            </a:r>
            <a:r>
              <a:rPr kumimoji="0" lang="ru-RU" sz="20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lang="ru-RU" sz="2200" dirty="0">
                <a:latin typeface="Arial Narrow" pitchFamily="34" charset="0"/>
                <a:ea typeface="Times New Roman" pitchFamily="18" charset="0"/>
                <a:cs typeface="Arial" pitchFamily="34" charset="0"/>
              </a:rPr>
              <a:t>пересекается с зоной деятельности человека </a:t>
            </a:r>
            <a:r>
              <a:rPr kumimoji="0" lang="ru-RU" sz="20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r>
              <a:rPr lang="ru-RU" sz="2000" b="1" dirty="0">
                <a:ln w="900" cmpd="sng">
                  <a:solidFill>
                    <a:prstClr val="black">
                      <a:alpha val="55000"/>
                    </a:prstClr>
                  </a:solidFill>
                  <a:prstDash val="solid"/>
                </a:ln>
                <a:solidFill>
                  <a:srgbClr val="FF0066"/>
                </a:solidFill>
                <a:latin typeface="Arial Narrow" pitchFamily="34" charset="0"/>
                <a:ea typeface="Times New Roman" pitchFamily="18" charset="0"/>
                <a:cs typeface="Times New Roman" pitchFamily="18" charset="0"/>
              </a:rPr>
              <a:t>ГОМОСФЕРА</a:t>
            </a:r>
            <a:r>
              <a:rPr kumimoji="0" lang="ru-RU" sz="20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p>
            <a:pPr lvl="0" indent="457200" algn="just" fontAlgn="base">
              <a:lnSpc>
                <a:spcPts val="2400"/>
              </a:lnSpc>
              <a:spcBef>
                <a:spcPct val="0"/>
              </a:spcBef>
              <a:spcAft>
                <a:spcPct val="0"/>
              </a:spcAft>
            </a:pPr>
            <a:r>
              <a:rPr lang="ru-RU" sz="2200" dirty="0">
                <a:latin typeface="Arial Narrow" pitchFamily="34" charset="0"/>
                <a:ea typeface="Times New Roman" pitchFamily="18" charset="0"/>
                <a:cs typeface="Arial" pitchFamily="34" charset="0"/>
              </a:rPr>
              <a:t>В производственных условиях, где рабочая зона и источник опасности один из элементов производственной среды, различают </a:t>
            </a:r>
            <a:r>
              <a:rPr lang="ru-RU" sz="2200" b="1" dirty="0">
                <a:ln w="12700">
                  <a:solidFill>
                    <a:prstClr val="black"/>
                  </a:solidFill>
                  <a:prstDash val="solid"/>
                </a:ln>
                <a:solidFill>
                  <a:srgbClr val="00FF00"/>
                </a:solidFill>
                <a:latin typeface="Arial Narrow" pitchFamily="34" charset="0"/>
                <a:ea typeface="Cambria Math" pitchFamily="18" charset="0"/>
                <a:cs typeface="Arial" pitchFamily="34" charset="0"/>
              </a:rPr>
              <a:t>индивидуальный </a:t>
            </a:r>
            <a:r>
              <a:rPr lang="ru-RU" sz="2200" dirty="0">
                <a:latin typeface="Arial Narrow" pitchFamily="34" charset="0"/>
                <a:ea typeface="Times New Roman" pitchFamily="18" charset="0"/>
                <a:cs typeface="Arial" pitchFamily="34" charset="0"/>
              </a:rPr>
              <a:t>и </a:t>
            </a:r>
            <a:r>
              <a:rPr lang="ru-RU" sz="2200" b="1" dirty="0">
                <a:ln w="12700">
                  <a:solidFill>
                    <a:prstClr val="black"/>
                  </a:solidFill>
                  <a:prstDash val="solid"/>
                </a:ln>
                <a:solidFill>
                  <a:srgbClr val="00FF00"/>
                </a:solidFill>
                <a:latin typeface="Arial Narrow" pitchFamily="34" charset="0"/>
                <a:ea typeface="Cambria Math" pitchFamily="18" charset="0"/>
                <a:cs typeface="Arial" pitchFamily="34" charset="0"/>
              </a:rPr>
              <a:t>коллективный (групповой) риск. </a:t>
            </a:r>
          </a:p>
        </p:txBody>
      </p:sp>
      <p:sp>
        <p:nvSpPr>
          <p:cNvPr id="179204" name="Rectangle 4"/>
          <p:cNvSpPr>
            <a:spLocks noChangeArrowheads="1"/>
          </p:cNvSpPr>
          <p:nvPr/>
        </p:nvSpPr>
        <p:spPr bwMode="auto">
          <a:xfrm>
            <a:off x="-39409" y="3316024"/>
            <a:ext cx="8715404" cy="11182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ts val="2000"/>
              </a:lnSpc>
              <a:spcBef>
                <a:spcPct val="0"/>
              </a:spcBef>
              <a:spcAft>
                <a:spcPct val="0"/>
              </a:spcAft>
              <a:buClrTx/>
              <a:buSzTx/>
              <a:buFontTx/>
              <a:buNone/>
              <a:tabLst/>
            </a:pPr>
            <a:r>
              <a:rPr lang="ru-RU" sz="2000" dirty="0">
                <a:latin typeface="Arial Narrow" pitchFamily="34" charset="0"/>
                <a:ea typeface="Times New Roman" pitchFamily="18" charset="0"/>
                <a:cs typeface="Arial" pitchFamily="34" charset="0"/>
              </a:rPr>
              <a:t>Используемые в нашей стране показатели производственного травматизма и профессиональных заболеваний, такие как частота несчастных случаев </a:t>
            </a:r>
            <a:r>
              <a:rPr lang="ru-RU" sz="2000">
                <a:latin typeface="Arial Narrow" pitchFamily="34" charset="0"/>
                <a:ea typeface="Times New Roman" pitchFamily="18" charset="0"/>
                <a:cs typeface="Arial" pitchFamily="34" charset="0"/>
              </a:rPr>
              <a:t>и количество </a:t>
            </a:r>
            <a:r>
              <a:rPr lang="ru-RU" sz="2000" dirty="0">
                <a:latin typeface="Arial Narrow" pitchFamily="34" charset="0"/>
                <a:ea typeface="Times New Roman" pitchFamily="18" charset="0"/>
                <a:cs typeface="Arial" pitchFamily="34" charset="0"/>
              </a:rPr>
              <a:t>профессиональных заболеваний, являются выражением индивидуального производственного риска</a:t>
            </a:r>
            <a:r>
              <a:rPr kumimoji="0" lang="ru-RU" sz="20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endParaRPr kumimoji="0" lang="ru-RU" sz="2000" b="0" i="0" u="none" strike="noStrike" cap="none" normalizeH="0" baseline="0" dirty="0">
              <a:ln>
                <a:noFill/>
              </a:ln>
              <a:solidFill>
                <a:schemeClr val="tx1"/>
              </a:solidFill>
              <a:effectLst/>
              <a:latin typeface="Arial Narrow" pitchFamily="34" charset="0"/>
            </a:endParaRPr>
          </a:p>
        </p:txBody>
      </p:sp>
      <p:sp>
        <p:nvSpPr>
          <p:cNvPr id="179205" name="Rectangle 5"/>
          <p:cNvSpPr>
            <a:spLocks noChangeArrowheads="1"/>
          </p:cNvSpPr>
          <p:nvPr/>
        </p:nvSpPr>
        <p:spPr bwMode="auto">
          <a:xfrm>
            <a:off x="-14146" y="5126417"/>
            <a:ext cx="871540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algn="just" fontAlgn="base">
              <a:lnSpc>
                <a:spcPts val="2400"/>
              </a:lnSpc>
              <a:spcBef>
                <a:spcPct val="0"/>
              </a:spcBef>
              <a:spcAft>
                <a:spcPct val="0"/>
              </a:spcAft>
            </a:pPr>
            <a:r>
              <a:rPr lang="ru-RU" sz="2000" dirty="0">
                <a:latin typeface="Arial Narrow" pitchFamily="34" charset="0"/>
                <a:ea typeface="Times New Roman" pitchFamily="18" charset="0"/>
                <a:cs typeface="Arial" pitchFamily="34" charset="0"/>
              </a:rPr>
              <a:t>Использование риска в качестве единого индекса вреда при оценке действия различных негативных факторов на человека начинает в настоящее время применяться для обоснованного сравнения безопасности различных отраслей экономики и типов работ, </a:t>
            </a:r>
            <a:r>
              <a:rPr lang="ru-RU" sz="2000" b="1" dirty="0">
                <a:ln w="12700">
                  <a:solidFill>
                    <a:prstClr val="black"/>
                  </a:solidFill>
                  <a:prstDash val="solid"/>
                </a:ln>
                <a:solidFill>
                  <a:srgbClr val="00FF00"/>
                </a:solidFill>
                <a:latin typeface="Arial Narrow" pitchFamily="34" charset="0"/>
                <a:ea typeface="Cambria Math" pitchFamily="18" charset="0"/>
                <a:cs typeface="Arial" pitchFamily="34" charset="0"/>
              </a:rPr>
              <a:t>аргументации социальных преимуществ и льгот для определенной категории лиц.</a:t>
            </a:r>
          </a:p>
        </p:txBody>
      </p:sp>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2902690" y="0"/>
            <a:ext cx="3381152" cy="637953"/>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200" b="1" dirty="0">
                <a:solidFill>
                  <a:schemeClr val="tx1"/>
                </a:solidFill>
                <a:latin typeface="Arial Narrow" pitchFamily="34" charset="0"/>
                <a:cs typeface="Arial" pitchFamily="34" charset="0"/>
              </a:rPr>
              <a:t>5.0</a:t>
            </a:r>
            <a:r>
              <a:rPr lang="ru-RU" sz="2000" b="1" dirty="0">
                <a:solidFill>
                  <a:schemeClr val="tx1"/>
                </a:solidFill>
                <a:latin typeface="Arial Narrow" pitchFamily="34" charset="0"/>
                <a:cs typeface="Arial" pitchFamily="34" charset="0"/>
              </a:rPr>
              <a:t>  ОСНОВНЫЕ ПОЛОЖЕНИЯ ТЕОРИИ РИСКА</a:t>
            </a:r>
          </a:p>
        </p:txBody>
      </p:sp>
      <p:grpSp>
        <p:nvGrpSpPr>
          <p:cNvPr id="11" name="Группа 10"/>
          <p:cNvGrpSpPr/>
          <p:nvPr/>
        </p:nvGrpSpPr>
        <p:grpSpPr>
          <a:xfrm>
            <a:off x="8426631" y="-5612"/>
            <a:ext cx="734162" cy="6863612"/>
            <a:chOff x="8426631" y="-5612"/>
            <a:chExt cx="734162" cy="6863612"/>
          </a:xfrm>
        </p:grpSpPr>
        <p:sp>
          <p:nvSpPr>
            <p:cNvPr id="12" name="Прямоугольник 1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21</a:t>
            </a:fld>
            <a:endParaRPr lang="ru-RU" sz="2000" dirty="0">
              <a:solidFill>
                <a:schemeClr val="tx1"/>
              </a:solidFill>
              <a:latin typeface="+mj-lt"/>
            </a:endParaRPr>
          </a:p>
        </p:txBody>
      </p:sp>
      <p:sp>
        <p:nvSpPr>
          <p:cNvPr id="15" name="TextBox 14"/>
          <p:cNvSpPr txBox="1"/>
          <p:nvPr/>
        </p:nvSpPr>
        <p:spPr>
          <a:xfrm>
            <a:off x="78308" y="2610475"/>
            <a:ext cx="8479970" cy="600609"/>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16200000" scaled="1"/>
            <a:tileRect/>
          </a:gradFill>
          <a:ln w="31750">
            <a:solidFill>
              <a:srgbClr val="FF6600"/>
            </a:solidFill>
          </a:ln>
        </p:spPr>
        <p:style>
          <a:lnRef idx="1">
            <a:schemeClr val="accent6"/>
          </a:lnRef>
          <a:fillRef idx="2">
            <a:schemeClr val="accent6"/>
          </a:fillRef>
          <a:effectRef idx="1">
            <a:schemeClr val="accent6"/>
          </a:effectRef>
          <a:fontRef idx="minor">
            <a:schemeClr val="dk1"/>
          </a:fontRef>
        </p:style>
        <p:txBody>
          <a:bodyPr wrap="square" lIns="36000" tIns="36000" rIns="36000" bIns="0" rtlCol="0" anchor="ctr" anchorCtr="0">
            <a:spAutoFit/>
          </a:bodyPr>
          <a:lstStyle/>
          <a:p>
            <a:pPr lvl="0" indent="468000" algn="just">
              <a:lnSpc>
                <a:spcPts val="2200"/>
              </a:lnSpc>
            </a:pPr>
            <a:r>
              <a:rPr lang="ru-RU" sz="2000" b="1" dirty="0">
                <a:ln w="12700">
                  <a:solidFill>
                    <a:prstClr val="black"/>
                  </a:solidFill>
                  <a:prstDash val="solid"/>
                </a:ln>
                <a:solidFill>
                  <a:srgbClr val="00FF00"/>
                </a:solidFill>
                <a:latin typeface="Arial Narrow" pitchFamily="34" charset="0"/>
                <a:ea typeface="Cambria Math" pitchFamily="18" charset="0"/>
                <a:cs typeface="Arial" pitchFamily="34" charset="0"/>
              </a:rPr>
              <a:t>ИНДИВИДУАЛЬНЫЙ РИСК </a:t>
            </a:r>
            <a:r>
              <a:rPr lang="ru-RU" sz="2200" dirty="0">
                <a:latin typeface="Arial Narrow" pitchFamily="34" charset="0"/>
                <a:ea typeface="Times New Roman" pitchFamily="18" charset="0"/>
                <a:cs typeface="Arial" pitchFamily="34" charset="0"/>
              </a:rPr>
              <a:t>характеризует реализацию опасности определенного вида деятельности для конкретного индивидуума.</a:t>
            </a:r>
            <a:endParaRPr lang="ru-RU" sz="2200" b="1" dirty="0">
              <a:latin typeface="Arial Narrow" pitchFamily="34" charset="0"/>
            </a:endParaRPr>
          </a:p>
        </p:txBody>
      </p:sp>
      <p:sp>
        <p:nvSpPr>
          <p:cNvPr id="16" name="TextBox 15"/>
          <p:cNvSpPr txBox="1"/>
          <p:nvPr/>
        </p:nvSpPr>
        <p:spPr>
          <a:xfrm>
            <a:off x="117717" y="4434279"/>
            <a:ext cx="8479970" cy="600609"/>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16200000" scaled="1"/>
            <a:tileRect/>
          </a:gradFill>
          <a:ln w="31750">
            <a:solidFill>
              <a:srgbClr val="FF6600"/>
            </a:solidFill>
          </a:ln>
        </p:spPr>
        <p:style>
          <a:lnRef idx="1">
            <a:schemeClr val="accent6"/>
          </a:lnRef>
          <a:fillRef idx="2">
            <a:schemeClr val="accent6"/>
          </a:fillRef>
          <a:effectRef idx="1">
            <a:schemeClr val="accent6"/>
          </a:effectRef>
          <a:fontRef idx="minor">
            <a:schemeClr val="dk1"/>
          </a:fontRef>
        </p:style>
        <p:txBody>
          <a:bodyPr wrap="square" lIns="36000" tIns="36000" rIns="36000" bIns="0" rtlCol="0" anchor="ctr" anchorCtr="0">
            <a:spAutoFit/>
          </a:bodyPr>
          <a:lstStyle/>
          <a:p>
            <a:pPr lvl="0" indent="468000" algn="just">
              <a:lnSpc>
                <a:spcPts val="2200"/>
              </a:lnSpc>
            </a:pPr>
            <a:r>
              <a:rPr lang="ru-RU" sz="2000" b="1" dirty="0">
                <a:ln w="12700">
                  <a:solidFill>
                    <a:prstClr val="black"/>
                  </a:solidFill>
                  <a:prstDash val="solid"/>
                </a:ln>
                <a:solidFill>
                  <a:srgbClr val="00FF00"/>
                </a:solidFill>
                <a:latin typeface="Arial Narrow" pitchFamily="34" charset="0"/>
                <a:ea typeface="Cambria Math" pitchFamily="18" charset="0"/>
                <a:cs typeface="Arial" pitchFamily="34" charset="0"/>
              </a:rPr>
              <a:t>КОЛЛЕКТИВНЫЙ РИСК </a:t>
            </a:r>
            <a:r>
              <a:rPr lang="ru-RU" sz="2200" dirty="0">
                <a:latin typeface="Arial Narrow" pitchFamily="34" charset="0"/>
                <a:ea typeface="Times New Roman" pitchFamily="18" charset="0"/>
                <a:cs typeface="Arial" pitchFamily="34" charset="0"/>
              </a:rPr>
              <a:t>— это </a:t>
            </a:r>
            <a:r>
              <a:rPr lang="ru-RU" sz="2200" dirty="0" err="1">
                <a:latin typeface="Arial Narrow" pitchFamily="34" charset="0"/>
                <a:ea typeface="Times New Roman" pitchFamily="18" charset="0"/>
                <a:cs typeface="Arial" pitchFamily="34" charset="0"/>
              </a:rPr>
              <a:t>травмирование</a:t>
            </a:r>
            <a:r>
              <a:rPr lang="ru-RU" sz="2200" dirty="0">
                <a:latin typeface="Arial Narrow" pitchFamily="34" charset="0"/>
                <a:ea typeface="Times New Roman" pitchFamily="18" charset="0"/>
                <a:cs typeface="Arial" pitchFamily="34" charset="0"/>
              </a:rPr>
              <a:t> или гибель двух и более человек от воздействия опасных и вредных производственных факторов.</a:t>
            </a:r>
            <a:endParaRPr lang="ru-RU" sz="2200" b="1" dirty="0">
              <a:latin typeface="Arial Narrow"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523081" y="3040167"/>
            <a:ext cx="8178177" cy="1528624"/>
          </a:xfrm>
          <a:prstGeom prst="rect">
            <a:avLst/>
          </a:prstGeom>
        </p:spPr>
        <p:txBody>
          <a:bodyPr wrap="square">
            <a:spAutoFit/>
          </a:bodyPr>
          <a:lstStyle/>
          <a:p>
            <a:pPr indent="457200" algn="just">
              <a:lnSpc>
                <a:spcPts val="2800"/>
              </a:lnSpc>
            </a:pPr>
            <a:r>
              <a:rPr lang="ru-RU" sz="22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 «ПРИЕМЛЕМЫЙ РИСК»</a:t>
            </a:r>
            <a:r>
              <a:rPr lang="ru-RU" sz="2200" dirty="0">
                <a:latin typeface="Arial Narrow" pitchFamily="34" charset="0"/>
              </a:rPr>
              <a:t> сочетает в себе технические, экономические и социальные - политические аспекты и представляет некоторый </a:t>
            </a:r>
            <a:r>
              <a:rPr lang="ru-RU" sz="24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компромисс </a:t>
            </a:r>
            <a:r>
              <a:rPr lang="ru-RU" sz="2200" dirty="0">
                <a:latin typeface="Arial Narrow" pitchFamily="34" charset="0"/>
              </a:rPr>
              <a:t>между уровнем безопасности и возможностями ее достижения</a:t>
            </a:r>
          </a:p>
        </p:txBody>
      </p:sp>
      <p:sp>
        <p:nvSpPr>
          <p:cNvPr id="17" name="Прямоугольник 16"/>
          <p:cNvSpPr/>
          <p:nvPr/>
        </p:nvSpPr>
        <p:spPr>
          <a:xfrm>
            <a:off x="0" y="4548338"/>
            <a:ext cx="8715404" cy="1887696"/>
          </a:xfrm>
          <a:prstGeom prst="rect">
            <a:avLst/>
          </a:prstGeom>
        </p:spPr>
        <p:txBody>
          <a:bodyPr wrap="square">
            <a:spAutoFit/>
          </a:bodyPr>
          <a:lstStyle/>
          <a:p>
            <a:pPr indent="457200">
              <a:lnSpc>
                <a:spcPts val="2800"/>
              </a:lnSpc>
            </a:pPr>
            <a:r>
              <a:rPr lang="ru-RU" sz="24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Экономические возможности повышения безопасности технических систем не безграничны. </a:t>
            </a:r>
            <a:r>
              <a:rPr lang="ru-RU" sz="2200" dirty="0">
                <a:latin typeface="Arial Narrow" pitchFamily="34" charset="0"/>
              </a:rPr>
              <a:t>Так, на производстве, затрачивая чрезмерные средства на повышение безопасности технических систем, можно нанести ущерб социальной сфере производства (сокращение затрат на приобретение спецодежды, медицинское обслуживание и др.). </a:t>
            </a:r>
          </a:p>
        </p:txBody>
      </p:sp>
      <p:sp>
        <p:nvSpPr>
          <p:cNvPr id="19" name="Прямоугольник 18"/>
          <p:cNvSpPr/>
          <p:nvPr/>
        </p:nvSpPr>
        <p:spPr>
          <a:xfrm>
            <a:off x="0" y="-1154"/>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2" name="Скругленный прямоугольник 21"/>
          <p:cNvSpPr/>
          <p:nvPr/>
        </p:nvSpPr>
        <p:spPr>
          <a:xfrm>
            <a:off x="2658140" y="-24"/>
            <a:ext cx="3242930" cy="35716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5.1.  «ПРИЕМЛЕМЫЙ РИСК»</a:t>
            </a:r>
          </a:p>
        </p:txBody>
      </p:sp>
      <p:grpSp>
        <p:nvGrpSpPr>
          <p:cNvPr id="10" name="Группа 9"/>
          <p:cNvGrpSpPr/>
          <p:nvPr/>
        </p:nvGrpSpPr>
        <p:grpSpPr>
          <a:xfrm>
            <a:off x="8426631" y="-5612"/>
            <a:ext cx="734162" cy="6863612"/>
            <a:chOff x="8426631" y="-5612"/>
            <a:chExt cx="734162" cy="6863612"/>
          </a:xfrm>
        </p:grpSpPr>
        <p:sp>
          <p:nvSpPr>
            <p:cNvPr id="11" name="Прямоугольник 1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2"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22</a:t>
            </a:fld>
            <a:endParaRPr lang="ru-RU" sz="2000" dirty="0">
              <a:solidFill>
                <a:schemeClr val="tx1"/>
              </a:solidFill>
              <a:latin typeface="+mj-lt"/>
            </a:endParaRPr>
          </a:p>
        </p:txBody>
      </p:sp>
      <p:sp>
        <p:nvSpPr>
          <p:cNvPr id="2" name="Прямоугольник 1"/>
          <p:cNvSpPr/>
          <p:nvPr/>
        </p:nvSpPr>
        <p:spPr>
          <a:xfrm>
            <a:off x="0" y="491422"/>
            <a:ext cx="8637307" cy="1107996"/>
          </a:xfrm>
          <a:prstGeom prst="rect">
            <a:avLst/>
          </a:prstGeom>
        </p:spPr>
        <p:txBody>
          <a:bodyPr wrap="square">
            <a:spAutoFit/>
          </a:bodyPr>
          <a:lstStyle/>
          <a:p>
            <a:r>
              <a:rPr lang="ru-RU" sz="22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«ПРИЕМЛЕМЫЙ РИСК». </a:t>
            </a:r>
            <a:r>
              <a:rPr lang="ru-RU" sz="2200" dirty="0">
                <a:latin typeface="Arial Narrow" pitchFamily="34" charset="0"/>
              </a:rPr>
              <a:t>Это такой низкий уровень смертности, травматизма или инвалидности людей, который не влияет на экономические показатели предприятия, отрасли экономики или государства. </a:t>
            </a:r>
            <a:endParaRPr lang="ru-RU" sz="2200" dirty="0"/>
          </a:p>
        </p:txBody>
      </p:sp>
      <p:sp>
        <p:nvSpPr>
          <p:cNvPr id="13" name="Скругленный прямоугольник 12"/>
          <p:cNvSpPr/>
          <p:nvPr/>
        </p:nvSpPr>
        <p:spPr bwMode="auto">
          <a:xfrm>
            <a:off x="564377" y="1617284"/>
            <a:ext cx="8004070" cy="1278315"/>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a:solidFill>
              <a:srgbClr val="FF6600"/>
            </a:solidFill>
            <a:headEnd type="stealth" w="sm" len="sm"/>
            <a:tailEnd/>
          </a:ln>
        </p:spPr>
        <p:style>
          <a:lnRef idx="1">
            <a:schemeClr val="accent4"/>
          </a:lnRef>
          <a:fillRef idx="2">
            <a:schemeClr val="accent4"/>
          </a:fillRef>
          <a:effectRef idx="1">
            <a:schemeClr val="accent4"/>
          </a:effectRef>
          <a:fontRef idx="minor">
            <a:schemeClr val="dk1"/>
          </a:fontRef>
        </p:style>
        <p:txBody>
          <a:bodyPr vert="horz" wrap="square" lIns="36000" tIns="36000" rIns="36000" bIns="36000" numCol="1" rtlCol="0" anchor="ctr" anchorCtr="0" compatLnSpc="1">
            <a:prstTxWarp prst="textNoShape">
              <a:avLst/>
            </a:prstTxWarp>
          </a:bodyPr>
          <a:lstStyle/>
          <a:p>
            <a:pPr indent="457200">
              <a:lnSpc>
                <a:spcPts val="2200"/>
              </a:lnSpc>
            </a:pPr>
            <a:r>
              <a:rPr lang="ru-RU" sz="2400" b="1" dirty="0">
                <a:ln>
                  <a:solidFill>
                    <a:sysClr val="windowText" lastClr="000000"/>
                  </a:solidFill>
                </a:ln>
                <a:solidFill>
                  <a:srgbClr val="FF0000"/>
                </a:solidFill>
                <a:latin typeface="Arial Narrow" pitchFamily="34" charset="0"/>
                <a:cs typeface="Arial" pitchFamily="34" charset="0"/>
              </a:rPr>
              <a:t>Необходимость формирования концепции приемлемого (допустимого) риска </a:t>
            </a:r>
            <a:r>
              <a:rPr lang="ru-RU" sz="2400" dirty="0">
                <a:latin typeface="Arial Narrow" pitchFamily="34" charset="0"/>
              </a:rPr>
              <a:t>обусловлена невозможностью создания абсолютно безопасной деятельности (технологического процесса). </a:t>
            </a:r>
          </a:p>
        </p:txBody>
      </p:sp>
      <p:pic>
        <p:nvPicPr>
          <p:cNvPr id="15" name="Рисунок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6" y="202784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descr="F:\НИУ ИТМО ЛЕКЦИИ\ЭЛЕКТРОБЕЗОПАСНОСТЬ ОК!\ЭЛ БЕЗОПАСНОСТЬ ОК!\Картинки\ale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9" y="3662715"/>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 y="4253025"/>
            <a:ext cx="8676167" cy="1169551"/>
          </a:xfrm>
          <a:prstGeom prst="rect">
            <a:avLst/>
          </a:prstGeom>
        </p:spPr>
        <p:txBody>
          <a:bodyPr wrap="square">
            <a:spAutoFit/>
          </a:bodyPr>
          <a:lstStyle/>
          <a:p>
            <a:pPr indent="432000" algn="just">
              <a:lnSpc>
                <a:spcPts val="2800"/>
              </a:lnSpc>
            </a:pPr>
            <a:r>
              <a:rPr lang="ru-RU" sz="2200" dirty="0">
                <a:latin typeface="Arial Narrow" pitchFamily="34" charset="0"/>
                <a:cs typeface="Arial" pitchFamily="34" charset="0"/>
              </a:rPr>
              <a:t> График </a:t>
            </a:r>
            <a:r>
              <a:rPr lang="ru-RU" sz="2200" b="1" dirty="0">
                <a:solidFill>
                  <a:srgbClr val="009900"/>
                </a:solidFill>
                <a:latin typeface="Arial Narrow" pitchFamily="34" charset="0"/>
                <a:cs typeface="Arial" pitchFamily="34" charset="0"/>
              </a:rPr>
              <a:t>суммарного риска </a:t>
            </a:r>
            <a:r>
              <a:rPr lang="en-US" sz="2400" b="1" dirty="0">
                <a:solidFill>
                  <a:srgbClr val="009900"/>
                </a:solidFill>
                <a:latin typeface="Arial" pitchFamily="34" charset="0"/>
                <a:cs typeface="Arial" pitchFamily="34" charset="0"/>
              </a:rPr>
              <a:t>R</a:t>
            </a:r>
            <a:r>
              <a:rPr lang="ru-RU" sz="2400" b="1" baseline="-25000" dirty="0" err="1">
                <a:solidFill>
                  <a:srgbClr val="009900"/>
                </a:solidFill>
                <a:latin typeface="Arial" pitchFamily="34" charset="0"/>
                <a:cs typeface="Arial" pitchFamily="34" charset="0"/>
              </a:rPr>
              <a:t>сум</a:t>
            </a:r>
            <a:r>
              <a:rPr lang="ru-RU" sz="2400" b="1" dirty="0">
                <a:solidFill>
                  <a:srgbClr val="009900"/>
                </a:solidFill>
                <a:latin typeface="Arial" pitchFamily="34" charset="0"/>
                <a:cs typeface="Arial" pitchFamily="34" charset="0"/>
              </a:rPr>
              <a:t> </a:t>
            </a:r>
            <a:r>
              <a:rPr lang="ru-RU" sz="2200" dirty="0">
                <a:latin typeface="Arial Narrow" pitchFamily="34" charset="0"/>
                <a:cs typeface="Arial" pitchFamily="34" charset="0"/>
              </a:rPr>
              <a:t>имеет минимум при разумном соотношении между инвестициями в техническую и социальную сферы. Эта величина принимается за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«ПРИЕМЛЕМЫЙ РИСК».</a:t>
            </a:r>
          </a:p>
        </p:txBody>
      </p:sp>
      <p:sp>
        <p:nvSpPr>
          <p:cNvPr id="14" name="Прямоугольник 13"/>
          <p:cNvSpPr/>
          <p:nvPr/>
        </p:nvSpPr>
        <p:spPr>
          <a:xfrm>
            <a:off x="570414" y="5504694"/>
            <a:ext cx="8144989" cy="938719"/>
          </a:xfrm>
          <a:prstGeom prst="rect">
            <a:avLst/>
          </a:prstGeom>
        </p:spPr>
        <p:txBody>
          <a:bodyPr wrap="square">
            <a:spAutoFit/>
          </a:bodyPr>
          <a:lstStyle/>
          <a:p>
            <a:pPr indent="432000" algn="just">
              <a:lnSpc>
                <a:spcPts val="2200"/>
              </a:lnSpc>
            </a:pPr>
            <a:r>
              <a:rPr lang="ru-RU" sz="2000" b="1" dirty="0">
                <a:latin typeface="Arial Narrow" pitchFamily="34" charset="0"/>
                <a:cs typeface="Arial" pitchFamily="34" charset="0"/>
              </a:rPr>
              <a:t>Во многих странах общим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«приемлемым риском» </a:t>
            </a:r>
            <a:r>
              <a:rPr lang="ru-RU" sz="2000" b="1" dirty="0">
                <a:latin typeface="Arial Narrow" pitchFamily="34" charset="0"/>
                <a:cs typeface="Arial" pitchFamily="34" charset="0"/>
              </a:rPr>
              <a:t>гибели человека считается величина 10</a:t>
            </a:r>
            <a:r>
              <a:rPr lang="ru-RU" sz="2000" b="1" baseline="40000" dirty="0">
                <a:latin typeface="Arial Narrow" pitchFamily="34" charset="0"/>
                <a:cs typeface="Arial" pitchFamily="34" charset="0"/>
              </a:rPr>
              <a:t>-6</a:t>
            </a:r>
            <a:r>
              <a:rPr lang="ru-RU" sz="2000" b="1" dirty="0">
                <a:latin typeface="Arial Narrow" pitchFamily="34" charset="0"/>
                <a:cs typeface="Arial" pitchFamily="34" charset="0"/>
              </a:rPr>
              <a:t> в год, а пренебрежимо малым риском, к которому должно стремиться человечество, является величина 10</a:t>
            </a:r>
            <a:r>
              <a:rPr lang="ru-RU" sz="2000" b="1" baseline="40000" dirty="0">
                <a:latin typeface="Arial Narrow" pitchFamily="34" charset="0"/>
                <a:cs typeface="Arial" pitchFamily="34" charset="0"/>
              </a:rPr>
              <a:t>-8 </a:t>
            </a:r>
            <a:r>
              <a:rPr lang="ru-RU" sz="2000" b="1" dirty="0">
                <a:latin typeface="Arial Narrow" pitchFamily="34" charset="0"/>
                <a:cs typeface="Arial" pitchFamily="34" charset="0"/>
              </a:rPr>
              <a:t>за год. </a:t>
            </a:r>
          </a:p>
        </p:txBody>
      </p:sp>
      <p:sp>
        <p:nvSpPr>
          <p:cNvPr id="35" name="Text Box 25"/>
          <p:cNvSpPr txBox="1">
            <a:spLocks noChangeArrowheads="1"/>
          </p:cNvSpPr>
          <p:nvPr/>
        </p:nvSpPr>
        <p:spPr bwMode="auto">
          <a:xfrm>
            <a:off x="148855" y="3565897"/>
            <a:ext cx="808075" cy="271869"/>
          </a:xfrm>
          <a:prstGeom prst="rect">
            <a:avLst/>
          </a:prstGeom>
          <a:noFill/>
          <a:ln w="9525">
            <a:noFill/>
            <a:miter lim="800000"/>
            <a:headEnd/>
            <a:tailEnd/>
          </a:ln>
        </p:spPr>
        <p:txBody>
          <a:bodyPr wrap="square">
            <a:spAutoFit/>
          </a:bodyPr>
          <a:lstStyle/>
          <a:p>
            <a:pPr algn="ctr">
              <a:lnSpc>
                <a:spcPts val="1400"/>
              </a:lnSpc>
            </a:pPr>
            <a:r>
              <a:rPr lang="ru-RU" sz="1400" b="1" dirty="0">
                <a:latin typeface="Arial" pitchFamily="34" charset="0"/>
                <a:cs typeface="Arial" pitchFamily="34" charset="0"/>
              </a:rPr>
              <a:t>Рис. 1</a:t>
            </a:r>
          </a:p>
        </p:txBody>
      </p:sp>
      <p:sp>
        <p:nvSpPr>
          <p:cNvPr id="36" name="Прямоугольник 35"/>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grpSp>
        <p:nvGrpSpPr>
          <p:cNvPr id="43" name="Группа 42"/>
          <p:cNvGrpSpPr/>
          <p:nvPr/>
        </p:nvGrpSpPr>
        <p:grpSpPr>
          <a:xfrm>
            <a:off x="214282" y="370388"/>
            <a:ext cx="4535138" cy="3573815"/>
            <a:chOff x="214282" y="370388"/>
            <a:chExt cx="4535138" cy="3573815"/>
          </a:xfrm>
        </p:grpSpPr>
        <p:sp>
          <p:nvSpPr>
            <p:cNvPr id="18" name="Line 13"/>
            <p:cNvSpPr>
              <a:spLocks noChangeShapeType="1"/>
            </p:cNvSpPr>
            <p:nvPr/>
          </p:nvSpPr>
          <p:spPr bwMode="auto">
            <a:xfrm flipH="1">
              <a:off x="2361063" y="2499463"/>
              <a:ext cx="4824" cy="1444740"/>
            </a:xfrm>
            <a:prstGeom prst="line">
              <a:avLst/>
            </a:prstGeom>
            <a:noFill/>
            <a:ln w="19050">
              <a:solidFill>
                <a:schemeClr val="tx1"/>
              </a:solidFill>
              <a:prstDash val="dash"/>
              <a:round/>
              <a:headEnd/>
              <a:tailEnd/>
            </a:ln>
          </p:spPr>
          <p:txBody>
            <a:bodyPr wrap="none" anchor="ctr"/>
            <a:lstStyle/>
            <a:p>
              <a:endParaRPr lang="ru-RU"/>
            </a:p>
          </p:txBody>
        </p:sp>
        <p:sp>
          <p:nvSpPr>
            <p:cNvPr id="19" name="Line 14"/>
            <p:cNvSpPr>
              <a:spLocks noChangeShapeType="1"/>
            </p:cNvSpPr>
            <p:nvPr/>
          </p:nvSpPr>
          <p:spPr bwMode="auto">
            <a:xfrm rot="21480000" flipH="1">
              <a:off x="1928862" y="2515581"/>
              <a:ext cx="42955" cy="912947"/>
            </a:xfrm>
            <a:prstGeom prst="line">
              <a:avLst/>
            </a:prstGeom>
            <a:noFill/>
            <a:ln w="19050">
              <a:solidFill>
                <a:schemeClr val="tx1"/>
              </a:solidFill>
              <a:prstDash val="dash"/>
              <a:round/>
              <a:headEnd/>
              <a:tailEnd/>
            </a:ln>
          </p:spPr>
          <p:txBody>
            <a:bodyPr wrap="none" anchor="ctr"/>
            <a:lstStyle/>
            <a:p>
              <a:endParaRPr lang="ru-RU"/>
            </a:p>
          </p:txBody>
        </p:sp>
        <p:sp>
          <p:nvSpPr>
            <p:cNvPr id="20" name="Line 17"/>
            <p:cNvSpPr>
              <a:spLocks noChangeShapeType="1"/>
            </p:cNvSpPr>
            <p:nvPr/>
          </p:nvSpPr>
          <p:spPr bwMode="auto">
            <a:xfrm flipH="1">
              <a:off x="846161" y="2504365"/>
              <a:ext cx="1112294" cy="6823"/>
            </a:xfrm>
            <a:prstGeom prst="line">
              <a:avLst/>
            </a:prstGeom>
            <a:noFill/>
            <a:ln w="19050">
              <a:solidFill>
                <a:schemeClr val="tx1"/>
              </a:solidFill>
              <a:prstDash val="dash"/>
              <a:round/>
              <a:headEnd/>
              <a:tailEnd type="stealth" w="med" len="lg"/>
            </a:ln>
          </p:spPr>
          <p:txBody>
            <a:bodyPr wrap="none" anchor="ctr"/>
            <a:lstStyle/>
            <a:p>
              <a:endParaRPr lang="ru-RU"/>
            </a:p>
          </p:txBody>
        </p:sp>
        <p:sp>
          <p:nvSpPr>
            <p:cNvPr id="25" name="Text Box 26"/>
            <p:cNvSpPr txBox="1">
              <a:spLocks noChangeArrowheads="1"/>
            </p:cNvSpPr>
            <p:nvPr/>
          </p:nvSpPr>
          <p:spPr bwMode="auto">
            <a:xfrm>
              <a:off x="547414" y="2387359"/>
              <a:ext cx="448873" cy="246221"/>
            </a:xfrm>
            <a:prstGeom prst="rect">
              <a:avLst/>
            </a:prstGeom>
            <a:noFill/>
            <a:ln w="9525">
              <a:noFill/>
              <a:miter lim="800000"/>
              <a:headEnd/>
              <a:tailEnd/>
            </a:ln>
          </p:spPr>
          <p:txBody>
            <a:bodyPr wrap="square">
              <a:spAutoFit/>
            </a:bodyPr>
            <a:lstStyle/>
            <a:p>
              <a:pPr>
                <a:lnSpc>
                  <a:spcPts val="1200"/>
                </a:lnSpc>
              </a:pPr>
              <a:r>
                <a:rPr lang="ru-RU" sz="1200" b="1" dirty="0">
                  <a:latin typeface="Arial" pitchFamily="34" charset="0"/>
                  <a:cs typeface="Arial" pitchFamily="34" charset="0"/>
                </a:rPr>
                <a:t>10</a:t>
              </a:r>
              <a:r>
                <a:rPr lang="ru-RU" sz="1200" b="1" baseline="46000" dirty="0">
                  <a:latin typeface="Arial" pitchFamily="34" charset="0"/>
                  <a:cs typeface="Arial" pitchFamily="34" charset="0"/>
                </a:rPr>
                <a:t>-6</a:t>
              </a:r>
              <a:endParaRPr lang="ru-RU" sz="1200" b="1" dirty="0">
                <a:latin typeface="Arial" pitchFamily="34" charset="0"/>
                <a:cs typeface="Arial" pitchFamily="34" charset="0"/>
              </a:endParaRPr>
            </a:p>
          </p:txBody>
        </p:sp>
        <p:sp>
          <p:nvSpPr>
            <p:cNvPr id="26" name="Text Box 28"/>
            <p:cNvSpPr txBox="1">
              <a:spLocks noChangeArrowheads="1"/>
            </p:cNvSpPr>
            <p:nvPr/>
          </p:nvSpPr>
          <p:spPr bwMode="auto">
            <a:xfrm rot="16200000">
              <a:off x="-739229" y="1836166"/>
              <a:ext cx="2347416" cy="271869"/>
            </a:xfrm>
            <a:prstGeom prst="rect">
              <a:avLst/>
            </a:prstGeom>
            <a:noFill/>
            <a:ln w="9525">
              <a:noFill/>
              <a:miter lim="800000"/>
              <a:headEnd/>
              <a:tailEnd/>
            </a:ln>
          </p:spPr>
          <p:txBody>
            <a:bodyPr wrap="square">
              <a:spAutoFit/>
            </a:bodyPr>
            <a:lstStyle/>
            <a:p>
              <a:pPr algn="ctr">
                <a:lnSpc>
                  <a:spcPts val="1400"/>
                </a:lnSpc>
              </a:pPr>
              <a:r>
                <a:rPr lang="ru-RU" sz="1200" b="1" dirty="0">
                  <a:latin typeface="+mj-lt"/>
                  <a:cs typeface="Times New Roman" pitchFamily="18" charset="0"/>
                </a:rPr>
                <a:t>Риск гибели человека за год </a:t>
              </a:r>
            </a:p>
          </p:txBody>
        </p:sp>
        <p:grpSp>
          <p:nvGrpSpPr>
            <p:cNvPr id="3" name="Группа 37"/>
            <p:cNvGrpSpPr/>
            <p:nvPr/>
          </p:nvGrpSpPr>
          <p:grpSpPr>
            <a:xfrm>
              <a:off x="214282" y="523867"/>
              <a:ext cx="4519857" cy="3413511"/>
              <a:chOff x="214282" y="523867"/>
              <a:chExt cx="4519857" cy="3413511"/>
            </a:xfrm>
          </p:grpSpPr>
          <p:sp>
            <p:nvSpPr>
              <p:cNvPr id="29" name="Line 8"/>
              <p:cNvSpPr>
                <a:spLocks noChangeShapeType="1"/>
              </p:cNvSpPr>
              <p:nvPr/>
            </p:nvSpPr>
            <p:spPr bwMode="auto">
              <a:xfrm>
                <a:off x="214282" y="3429000"/>
                <a:ext cx="4519857" cy="0"/>
              </a:xfrm>
              <a:prstGeom prst="line">
                <a:avLst/>
              </a:prstGeom>
              <a:ln w="38100" cmpd="sng">
                <a:solidFill>
                  <a:schemeClr val="tx1"/>
                </a:solidFill>
                <a:headEnd/>
                <a:tailEnd type="stealth" w="med" len="lg"/>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txBody>
              <a:bodyPr wrap="none" anchor="ctr"/>
              <a:lstStyle/>
              <a:p>
                <a:endParaRPr lang="ru-RU"/>
              </a:p>
            </p:txBody>
          </p:sp>
          <p:sp>
            <p:nvSpPr>
              <p:cNvPr id="30" name="Line 9"/>
              <p:cNvSpPr>
                <a:spLocks noChangeShapeType="1"/>
              </p:cNvSpPr>
              <p:nvPr/>
            </p:nvSpPr>
            <p:spPr bwMode="auto">
              <a:xfrm flipV="1">
                <a:off x="989463" y="523867"/>
                <a:ext cx="10637" cy="3413511"/>
              </a:xfrm>
              <a:prstGeom prst="line">
                <a:avLst/>
              </a:prstGeom>
              <a:ln w="38100" cmpd="sng">
                <a:solidFill>
                  <a:schemeClr val="tx1"/>
                </a:solidFill>
                <a:headEnd/>
                <a:tailEnd type="stealth" w="med" len="lg"/>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txBody>
              <a:bodyPr wrap="none" anchor="ctr"/>
              <a:lstStyle/>
              <a:p>
                <a:endParaRPr lang="ru-RU"/>
              </a:p>
            </p:txBody>
          </p:sp>
        </p:grpSp>
        <p:sp>
          <p:nvSpPr>
            <p:cNvPr id="31" name="Text Box 20"/>
            <p:cNvSpPr txBox="1">
              <a:spLocks noChangeArrowheads="1"/>
            </p:cNvSpPr>
            <p:nvPr/>
          </p:nvSpPr>
          <p:spPr bwMode="auto">
            <a:xfrm>
              <a:off x="2750890" y="3476766"/>
              <a:ext cx="1998530" cy="400110"/>
            </a:xfrm>
            <a:prstGeom prst="rect">
              <a:avLst/>
            </a:prstGeom>
            <a:noFill/>
            <a:ln w="9525">
              <a:noFill/>
              <a:miter lim="800000"/>
              <a:headEnd/>
              <a:tailEnd/>
            </a:ln>
          </p:spPr>
          <p:txBody>
            <a:bodyPr wrap="square">
              <a:spAutoFit/>
            </a:bodyPr>
            <a:lstStyle/>
            <a:p>
              <a:pPr algn="ctr">
                <a:lnSpc>
                  <a:spcPts val="1200"/>
                </a:lnSpc>
              </a:pPr>
              <a:r>
                <a:rPr lang="ru-RU" sz="1200" b="1" dirty="0">
                  <a:latin typeface="+mj-lt"/>
                  <a:cs typeface="Times New Roman" pitchFamily="18" charset="0"/>
                </a:rPr>
                <a:t>Материальные затраты</a:t>
              </a:r>
            </a:p>
            <a:p>
              <a:pPr algn="ctr">
                <a:lnSpc>
                  <a:spcPts val="1200"/>
                </a:lnSpc>
              </a:pPr>
              <a:r>
                <a:rPr lang="ru-RU" sz="1200" b="1" dirty="0">
                  <a:latin typeface="+mj-lt"/>
                  <a:cs typeface="Times New Roman" pitchFamily="18" charset="0"/>
                </a:rPr>
                <a:t> на безопасность</a:t>
              </a:r>
            </a:p>
          </p:txBody>
        </p:sp>
        <p:sp>
          <p:nvSpPr>
            <p:cNvPr id="32" name="Text Box 21"/>
            <p:cNvSpPr txBox="1">
              <a:spLocks noChangeArrowheads="1"/>
            </p:cNvSpPr>
            <p:nvPr/>
          </p:nvSpPr>
          <p:spPr bwMode="auto">
            <a:xfrm>
              <a:off x="656785" y="370388"/>
              <a:ext cx="298558" cy="323165"/>
            </a:xfrm>
            <a:prstGeom prst="rect">
              <a:avLst/>
            </a:prstGeom>
            <a:noFill/>
            <a:ln w="9525">
              <a:noFill/>
              <a:miter lim="800000"/>
              <a:headEnd/>
              <a:tailEnd/>
            </a:ln>
          </p:spPr>
          <p:txBody>
            <a:bodyPr wrap="square">
              <a:spAutoFit/>
            </a:bodyPr>
            <a:lstStyle/>
            <a:p>
              <a:pPr>
                <a:lnSpc>
                  <a:spcPts val="1800"/>
                </a:lnSpc>
              </a:pPr>
              <a:r>
                <a:rPr lang="en-US" sz="1600" b="1" dirty="0">
                  <a:latin typeface="Arial" pitchFamily="34" charset="0"/>
                  <a:cs typeface="Arial" pitchFamily="34" charset="0"/>
                </a:rPr>
                <a:t>R</a:t>
              </a:r>
              <a:endParaRPr lang="ru-RU" sz="1600" b="1" dirty="0">
                <a:latin typeface="Arial" pitchFamily="34" charset="0"/>
                <a:cs typeface="Arial" pitchFamily="34" charset="0"/>
              </a:endParaRPr>
            </a:p>
          </p:txBody>
        </p:sp>
        <p:sp>
          <p:nvSpPr>
            <p:cNvPr id="34" name="Arc 11"/>
            <p:cNvSpPr>
              <a:spLocks/>
            </p:cNvSpPr>
            <p:nvPr/>
          </p:nvSpPr>
          <p:spPr bwMode="auto">
            <a:xfrm flipV="1">
              <a:off x="1069631" y="743802"/>
              <a:ext cx="3038345" cy="22418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4450">
              <a:solidFill>
                <a:srgbClr val="0066FF"/>
              </a:solidFill>
              <a:round/>
              <a:headEnd/>
              <a:tailEnd/>
            </a:ln>
          </p:spPr>
          <p:txBody>
            <a:bodyPr wrap="none" anchor="ctr"/>
            <a:lstStyle/>
            <a:p>
              <a:endParaRPr lang="ru-RU"/>
            </a:p>
          </p:txBody>
        </p:sp>
        <p:cxnSp>
          <p:nvCxnSpPr>
            <p:cNvPr id="40" name="Прямая со стрелкой 39"/>
            <p:cNvCxnSpPr/>
            <p:nvPr/>
          </p:nvCxnSpPr>
          <p:spPr>
            <a:xfrm rot="10800000">
              <a:off x="1008660" y="3879897"/>
              <a:ext cx="1359227" cy="1588"/>
            </a:xfrm>
            <a:prstGeom prst="straightConnector1">
              <a:avLst/>
            </a:prstGeom>
            <a:ln w="19050" cmpd="sng">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72467" y="3632865"/>
              <a:ext cx="579163" cy="271869"/>
            </a:xfrm>
            <a:prstGeom prst="rect">
              <a:avLst/>
            </a:prstGeom>
            <a:noFill/>
          </p:spPr>
          <p:txBody>
            <a:bodyPr wrap="square" rtlCol="0">
              <a:spAutoFit/>
            </a:bodyPr>
            <a:lstStyle/>
            <a:p>
              <a:pPr>
                <a:lnSpc>
                  <a:spcPts val="1400"/>
                </a:lnSpc>
              </a:pPr>
              <a:r>
                <a:rPr lang="ru-RU" sz="1400" b="1" dirty="0" err="1">
                  <a:latin typeface="Arial" pitchFamily="34" charset="0"/>
                  <a:cs typeface="Arial" pitchFamily="34" charset="0"/>
                </a:rPr>
                <a:t>М</a:t>
              </a:r>
              <a:r>
                <a:rPr lang="ru-RU" sz="1400" b="1" baseline="-25000" dirty="0" err="1">
                  <a:latin typeface="Arial" pitchFamily="34" charset="0"/>
                  <a:cs typeface="Arial" pitchFamily="34" charset="0"/>
                </a:rPr>
                <a:t>опт</a:t>
              </a:r>
              <a:endParaRPr lang="ru-RU" sz="1400" b="1" dirty="0">
                <a:latin typeface="Arial" pitchFamily="34" charset="0"/>
                <a:cs typeface="Arial" pitchFamily="34" charset="0"/>
              </a:endParaRPr>
            </a:p>
          </p:txBody>
        </p:sp>
        <p:sp>
          <p:nvSpPr>
            <p:cNvPr id="41" name="Полилиния 40"/>
            <p:cNvSpPr/>
            <p:nvPr/>
          </p:nvSpPr>
          <p:spPr>
            <a:xfrm>
              <a:off x="1105469" y="743803"/>
              <a:ext cx="3091218" cy="2572603"/>
            </a:xfrm>
            <a:custGeom>
              <a:avLst/>
              <a:gdLst>
                <a:gd name="connsiteX0" fmla="*/ 0 w 3091218"/>
                <a:gd name="connsiteY0" fmla="*/ 0 h 2572603"/>
                <a:gd name="connsiteX1" fmla="*/ 20471 w 3091218"/>
                <a:gd name="connsiteY1" fmla="*/ 395785 h 2572603"/>
                <a:gd name="connsiteX2" fmla="*/ 68238 w 3091218"/>
                <a:gd name="connsiteY2" fmla="*/ 723331 h 2572603"/>
                <a:gd name="connsiteX3" fmla="*/ 109182 w 3091218"/>
                <a:gd name="connsiteY3" fmla="*/ 914400 h 2572603"/>
                <a:gd name="connsiteX4" fmla="*/ 184244 w 3091218"/>
                <a:gd name="connsiteY4" fmla="*/ 1194179 h 2572603"/>
                <a:gd name="connsiteX5" fmla="*/ 286603 w 3091218"/>
                <a:gd name="connsiteY5" fmla="*/ 1487606 h 2572603"/>
                <a:gd name="connsiteX6" fmla="*/ 409432 w 3091218"/>
                <a:gd name="connsiteY6" fmla="*/ 1712794 h 2572603"/>
                <a:gd name="connsiteX7" fmla="*/ 532262 w 3091218"/>
                <a:gd name="connsiteY7" fmla="*/ 1883391 h 2572603"/>
                <a:gd name="connsiteX8" fmla="*/ 689212 w 3091218"/>
                <a:gd name="connsiteY8" fmla="*/ 2047164 h 2572603"/>
                <a:gd name="connsiteX9" fmla="*/ 866632 w 3091218"/>
                <a:gd name="connsiteY9" fmla="*/ 2176818 h 2572603"/>
                <a:gd name="connsiteX10" fmla="*/ 1084997 w 3091218"/>
                <a:gd name="connsiteY10" fmla="*/ 2299648 h 2572603"/>
                <a:gd name="connsiteX11" fmla="*/ 1344304 w 3091218"/>
                <a:gd name="connsiteY11" fmla="*/ 2395182 h 2572603"/>
                <a:gd name="connsiteX12" fmla="*/ 1719618 w 3091218"/>
                <a:gd name="connsiteY12" fmla="*/ 2470245 h 2572603"/>
                <a:gd name="connsiteX13" fmla="*/ 2094931 w 3091218"/>
                <a:gd name="connsiteY13" fmla="*/ 2518012 h 2572603"/>
                <a:gd name="connsiteX14" fmla="*/ 2429301 w 3091218"/>
                <a:gd name="connsiteY14" fmla="*/ 2545307 h 2572603"/>
                <a:gd name="connsiteX15" fmla="*/ 2736376 w 3091218"/>
                <a:gd name="connsiteY15" fmla="*/ 2558955 h 2572603"/>
                <a:gd name="connsiteX16" fmla="*/ 3091218 w 3091218"/>
                <a:gd name="connsiteY16" fmla="*/ 2572603 h 2572603"/>
                <a:gd name="connsiteX17" fmla="*/ 3091218 w 3091218"/>
                <a:gd name="connsiteY17" fmla="*/ 2572603 h 2572603"/>
                <a:gd name="connsiteX18" fmla="*/ 3091218 w 3091218"/>
                <a:gd name="connsiteY18" fmla="*/ 2572603 h 2572603"/>
                <a:gd name="connsiteX19" fmla="*/ 3091218 w 3091218"/>
                <a:gd name="connsiteY19" fmla="*/ 2572603 h 257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91218" h="2572603">
                  <a:moveTo>
                    <a:pt x="0" y="0"/>
                  </a:moveTo>
                  <a:cubicBezTo>
                    <a:pt x="4549" y="137615"/>
                    <a:pt x="9098" y="275230"/>
                    <a:pt x="20471" y="395785"/>
                  </a:cubicBezTo>
                  <a:cubicBezTo>
                    <a:pt x="31844" y="516340"/>
                    <a:pt x="53453" y="636895"/>
                    <a:pt x="68238" y="723331"/>
                  </a:cubicBezTo>
                  <a:cubicBezTo>
                    <a:pt x="83023" y="809767"/>
                    <a:pt x="89848" y="835925"/>
                    <a:pt x="109182" y="914400"/>
                  </a:cubicBezTo>
                  <a:cubicBezTo>
                    <a:pt x="128516" y="992875"/>
                    <a:pt x="154674" y="1098645"/>
                    <a:pt x="184244" y="1194179"/>
                  </a:cubicBezTo>
                  <a:cubicBezTo>
                    <a:pt x="213814" y="1289713"/>
                    <a:pt x="249072" y="1401170"/>
                    <a:pt x="286603" y="1487606"/>
                  </a:cubicBezTo>
                  <a:cubicBezTo>
                    <a:pt x="324134" y="1574042"/>
                    <a:pt x="368489" y="1646830"/>
                    <a:pt x="409432" y="1712794"/>
                  </a:cubicBezTo>
                  <a:cubicBezTo>
                    <a:pt x="450375" y="1778758"/>
                    <a:pt x="485632" y="1827663"/>
                    <a:pt x="532262" y="1883391"/>
                  </a:cubicBezTo>
                  <a:cubicBezTo>
                    <a:pt x="578892" y="1939119"/>
                    <a:pt x="633484" y="1998260"/>
                    <a:pt x="689212" y="2047164"/>
                  </a:cubicBezTo>
                  <a:cubicBezTo>
                    <a:pt x="744940" y="2096069"/>
                    <a:pt x="800668" y="2134737"/>
                    <a:pt x="866632" y="2176818"/>
                  </a:cubicBezTo>
                  <a:cubicBezTo>
                    <a:pt x="932596" y="2218899"/>
                    <a:pt x="1005385" y="2263254"/>
                    <a:pt x="1084997" y="2299648"/>
                  </a:cubicBezTo>
                  <a:cubicBezTo>
                    <a:pt x="1164609" y="2336042"/>
                    <a:pt x="1238534" y="2366749"/>
                    <a:pt x="1344304" y="2395182"/>
                  </a:cubicBezTo>
                  <a:cubicBezTo>
                    <a:pt x="1450074" y="2423615"/>
                    <a:pt x="1594514" y="2449773"/>
                    <a:pt x="1719618" y="2470245"/>
                  </a:cubicBezTo>
                  <a:cubicBezTo>
                    <a:pt x="1844723" y="2490717"/>
                    <a:pt x="1976651" y="2505502"/>
                    <a:pt x="2094931" y="2518012"/>
                  </a:cubicBezTo>
                  <a:cubicBezTo>
                    <a:pt x="2213211" y="2530522"/>
                    <a:pt x="2322394" y="2538483"/>
                    <a:pt x="2429301" y="2545307"/>
                  </a:cubicBezTo>
                  <a:cubicBezTo>
                    <a:pt x="2536209" y="2552131"/>
                    <a:pt x="2736376" y="2558955"/>
                    <a:pt x="2736376" y="2558955"/>
                  </a:cubicBezTo>
                  <a:lnTo>
                    <a:pt x="3091218" y="2572603"/>
                  </a:lnTo>
                  <a:lnTo>
                    <a:pt x="3091218" y="2572603"/>
                  </a:lnTo>
                  <a:lnTo>
                    <a:pt x="3091218" y="2572603"/>
                  </a:lnTo>
                  <a:lnTo>
                    <a:pt x="3091218" y="2572603"/>
                  </a:lnTo>
                </a:path>
              </a:pathLst>
            </a:custGeom>
            <a:ln w="444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1" name="Полилиния 50"/>
            <p:cNvSpPr/>
            <p:nvPr/>
          </p:nvSpPr>
          <p:spPr>
            <a:xfrm>
              <a:off x="1173707" y="661916"/>
              <a:ext cx="2886502" cy="1821977"/>
            </a:xfrm>
            <a:custGeom>
              <a:avLst/>
              <a:gdLst>
                <a:gd name="connsiteX0" fmla="*/ 0 w 2906973"/>
                <a:gd name="connsiteY0" fmla="*/ 0 h 1821977"/>
                <a:gd name="connsiteX1" fmla="*/ 61415 w 2906973"/>
                <a:gd name="connsiteY1" fmla="*/ 450377 h 1821977"/>
                <a:gd name="connsiteX2" fmla="*/ 156949 w 2906973"/>
                <a:gd name="connsiteY2" fmla="*/ 839338 h 1821977"/>
                <a:gd name="connsiteX3" fmla="*/ 307074 w 2906973"/>
                <a:gd name="connsiteY3" fmla="*/ 1241947 h 1821977"/>
                <a:gd name="connsiteX4" fmla="*/ 484495 w 2906973"/>
                <a:gd name="connsiteY4" fmla="*/ 1562669 h 1821977"/>
                <a:gd name="connsiteX5" fmla="*/ 655092 w 2906973"/>
                <a:gd name="connsiteY5" fmla="*/ 1726442 h 1821977"/>
                <a:gd name="connsiteX6" fmla="*/ 798394 w 2906973"/>
                <a:gd name="connsiteY6" fmla="*/ 1801505 h 1821977"/>
                <a:gd name="connsiteX7" fmla="*/ 962167 w 2906973"/>
                <a:gd name="connsiteY7" fmla="*/ 1815153 h 1821977"/>
                <a:gd name="connsiteX8" fmla="*/ 1201003 w 2906973"/>
                <a:gd name="connsiteY8" fmla="*/ 1760562 h 1821977"/>
                <a:gd name="connsiteX9" fmla="*/ 1405719 w 2906973"/>
                <a:gd name="connsiteY9" fmla="*/ 1699147 h 1821977"/>
                <a:gd name="connsiteX10" fmla="*/ 1651379 w 2906973"/>
                <a:gd name="connsiteY10" fmla="*/ 1603612 h 1821977"/>
                <a:gd name="connsiteX11" fmla="*/ 1862919 w 2906973"/>
                <a:gd name="connsiteY11" fmla="*/ 1480783 h 1821977"/>
                <a:gd name="connsiteX12" fmla="*/ 2067636 w 2906973"/>
                <a:gd name="connsiteY12" fmla="*/ 1330657 h 1821977"/>
                <a:gd name="connsiteX13" fmla="*/ 2238233 w 2906973"/>
                <a:gd name="connsiteY13" fmla="*/ 1180532 h 1821977"/>
                <a:gd name="connsiteX14" fmla="*/ 2388358 w 2906973"/>
                <a:gd name="connsiteY14" fmla="*/ 1023583 h 1821977"/>
                <a:gd name="connsiteX15" fmla="*/ 2504364 w 2906973"/>
                <a:gd name="connsiteY15" fmla="*/ 873457 h 1821977"/>
                <a:gd name="connsiteX16" fmla="*/ 2627194 w 2906973"/>
                <a:gd name="connsiteY16" fmla="*/ 682388 h 1821977"/>
                <a:gd name="connsiteX17" fmla="*/ 2736376 w 2906973"/>
                <a:gd name="connsiteY17" fmla="*/ 484496 h 1821977"/>
                <a:gd name="connsiteX18" fmla="*/ 2831910 w 2906973"/>
                <a:gd name="connsiteY18" fmla="*/ 266132 h 1821977"/>
                <a:gd name="connsiteX19" fmla="*/ 2879677 w 2906973"/>
                <a:gd name="connsiteY19" fmla="*/ 95535 h 1821977"/>
                <a:gd name="connsiteX20" fmla="*/ 2906973 w 2906973"/>
                <a:gd name="connsiteY20" fmla="*/ 6824 h 1821977"/>
                <a:gd name="connsiteX21" fmla="*/ 2906973 w 2906973"/>
                <a:gd name="connsiteY21" fmla="*/ 6824 h 1821977"/>
                <a:gd name="connsiteX22" fmla="*/ 2906973 w 2906973"/>
                <a:gd name="connsiteY22" fmla="*/ 6824 h 1821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06973" h="1821977">
                  <a:moveTo>
                    <a:pt x="0" y="0"/>
                  </a:moveTo>
                  <a:cubicBezTo>
                    <a:pt x="17628" y="155243"/>
                    <a:pt x="35257" y="310487"/>
                    <a:pt x="61415" y="450377"/>
                  </a:cubicBezTo>
                  <a:cubicBezTo>
                    <a:pt x="87573" y="590267"/>
                    <a:pt x="116006" y="707410"/>
                    <a:pt x="156949" y="839338"/>
                  </a:cubicBezTo>
                  <a:cubicBezTo>
                    <a:pt x="197892" y="971266"/>
                    <a:pt x="252483" y="1121392"/>
                    <a:pt x="307074" y="1241947"/>
                  </a:cubicBezTo>
                  <a:cubicBezTo>
                    <a:pt x="361665" y="1362502"/>
                    <a:pt x="426492" y="1481920"/>
                    <a:pt x="484495" y="1562669"/>
                  </a:cubicBezTo>
                  <a:cubicBezTo>
                    <a:pt x="542498" y="1643418"/>
                    <a:pt x="602776" y="1686636"/>
                    <a:pt x="655092" y="1726442"/>
                  </a:cubicBezTo>
                  <a:cubicBezTo>
                    <a:pt x="707408" y="1766248"/>
                    <a:pt x="747215" y="1786720"/>
                    <a:pt x="798394" y="1801505"/>
                  </a:cubicBezTo>
                  <a:cubicBezTo>
                    <a:pt x="849573" y="1816290"/>
                    <a:pt x="895066" y="1821977"/>
                    <a:pt x="962167" y="1815153"/>
                  </a:cubicBezTo>
                  <a:cubicBezTo>
                    <a:pt x="1029269" y="1808329"/>
                    <a:pt x="1127078" y="1779896"/>
                    <a:pt x="1201003" y="1760562"/>
                  </a:cubicBezTo>
                  <a:cubicBezTo>
                    <a:pt x="1274928" y="1741228"/>
                    <a:pt x="1330656" y="1725305"/>
                    <a:pt x="1405719" y="1699147"/>
                  </a:cubicBezTo>
                  <a:cubicBezTo>
                    <a:pt x="1480782" y="1672989"/>
                    <a:pt x="1575179" y="1640006"/>
                    <a:pt x="1651379" y="1603612"/>
                  </a:cubicBezTo>
                  <a:cubicBezTo>
                    <a:pt x="1727579" y="1567218"/>
                    <a:pt x="1793543" y="1526275"/>
                    <a:pt x="1862919" y="1480783"/>
                  </a:cubicBezTo>
                  <a:cubicBezTo>
                    <a:pt x="1932295" y="1435291"/>
                    <a:pt x="2005084" y="1380699"/>
                    <a:pt x="2067636" y="1330657"/>
                  </a:cubicBezTo>
                  <a:cubicBezTo>
                    <a:pt x="2130188" y="1280615"/>
                    <a:pt x="2184779" y="1231711"/>
                    <a:pt x="2238233" y="1180532"/>
                  </a:cubicBezTo>
                  <a:cubicBezTo>
                    <a:pt x="2291687" y="1129353"/>
                    <a:pt x="2344003" y="1074762"/>
                    <a:pt x="2388358" y="1023583"/>
                  </a:cubicBezTo>
                  <a:cubicBezTo>
                    <a:pt x="2432713" y="972404"/>
                    <a:pt x="2464558" y="930323"/>
                    <a:pt x="2504364" y="873457"/>
                  </a:cubicBezTo>
                  <a:cubicBezTo>
                    <a:pt x="2544170" y="816591"/>
                    <a:pt x="2588525" y="747215"/>
                    <a:pt x="2627194" y="682388"/>
                  </a:cubicBezTo>
                  <a:cubicBezTo>
                    <a:pt x="2665863" y="617561"/>
                    <a:pt x="2702257" y="553872"/>
                    <a:pt x="2736376" y="484496"/>
                  </a:cubicBezTo>
                  <a:cubicBezTo>
                    <a:pt x="2770495" y="415120"/>
                    <a:pt x="2808027" y="330959"/>
                    <a:pt x="2831910" y="266132"/>
                  </a:cubicBezTo>
                  <a:cubicBezTo>
                    <a:pt x="2855794" y="201305"/>
                    <a:pt x="2867167" y="138753"/>
                    <a:pt x="2879677" y="95535"/>
                  </a:cubicBezTo>
                  <a:cubicBezTo>
                    <a:pt x="2892187" y="52317"/>
                    <a:pt x="2906973" y="6824"/>
                    <a:pt x="2906973" y="6824"/>
                  </a:cubicBezTo>
                  <a:lnTo>
                    <a:pt x="2906973" y="6824"/>
                  </a:lnTo>
                  <a:lnTo>
                    <a:pt x="2906973" y="6824"/>
                  </a:lnTo>
                </a:path>
              </a:pathLst>
            </a:custGeom>
            <a:noFill/>
            <a:ln w="63500" cmpd="sng">
              <a:solidFill>
                <a:srgbClr val="0099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2" name="Прямоугольник 51"/>
            <p:cNvSpPr/>
            <p:nvPr/>
          </p:nvSpPr>
          <p:spPr>
            <a:xfrm>
              <a:off x="1951630" y="2388358"/>
              <a:ext cx="416257" cy="109181"/>
            </a:xfrm>
            <a:prstGeom prst="rect">
              <a:avLst/>
            </a:prstGeom>
            <a:solidFill>
              <a:srgbClr val="19FF24"/>
            </a:solidFill>
            <a:ln>
              <a:solidFill>
                <a:srgbClr val="00B0F0"/>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Line 17"/>
            <p:cNvSpPr>
              <a:spLocks noChangeShapeType="1"/>
            </p:cNvSpPr>
            <p:nvPr/>
          </p:nvSpPr>
          <p:spPr bwMode="auto">
            <a:xfrm flipH="1" flipV="1">
              <a:off x="832513" y="2886501"/>
              <a:ext cx="1114569" cy="2275"/>
            </a:xfrm>
            <a:prstGeom prst="line">
              <a:avLst/>
            </a:prstGeom>
            <a:noFill/>
            <a:ln w="19050">
              <a:solidFill>
                <a:schemeClr val="tx1"/>
              </a:solidFill>
              <a:prstDash val="dash"/>
              <a:round/>
              <a:headEnd/>
              <a:tailEnd type="stealth" w="med" len="lg"/>
            </a:ln>
          </p:spPr>
          <p:txBody>
            <a:bodyPr wrap="none" anchor="ctr"/>
            <a:lstStyle/>
            <a:p>
              <a:endParaRPr lang="ru-RU"/>
            </a:p>
          </p:txBody>
        </p:sp>
        <p:sp>
          <p:nvSpPr>
            <p:cNvPr id="54" name="Text Box 26"/>
            <p:cNvSpPr txBox="1">
              <a:spLocks noChangeArrowheads="1"/>
            </p:cNvSpPr>
            <p:nvPr/>
          </p:nvSpPr>
          <p:spPr bwMode="auto">
            <a:xfrm>
              <a:off x="529217" y="2764948"/>
              <a:ext cx="453422" cy="246221"/>
            </a:xfrm>
            <a:prstGeom prst="rect">
              <a:avLst/>
            </a:prstGeom>
            <a:noFill/>
            <a:ln w="9525">
              <a:noFill/>
              <a:miter lim="800000"/>
              <a:headEnd/>
              <a:tailEnd/>
            </a:ln>
          </p:spPr>
          <p:txBody>
            <a:bodyPr wrap="square">
              <a:spAutoFit/>
            </a:bodyPr>
            <a:lstStyle/>
            <a:p>
              <a:pPr>
                <a:lnSpc>
                  <a:spcPts val="1200"/>
                </a:lnSpc>
              </a:pPr>
              <a:r>
                <a:rPr lang="ru-RU" sz="1200" b="1" dirty="0">
                  <a:latin typeface="Arial" pitchFamily="34" charset="0"/>
                  <a:cs typeface="Arial" pitchFamily="34" charset="0"/>
                </a:rPr>
                <a:t>10</a:t>
              </a:r>
              <a:r>
                <a:rPr lang="ru-RU" sz="1200" b="1" baseline="46000" dirty="0">
                  <a:latin typeface="Arial" pitchFamily="34" charset="0"/>
                  <a:cs typeface="Arial" pitchFamily="34" charset="0"/>
                </a:rPr>
                <a:t>-7</a:t>
              </a:r>
              <a:endParaRPr lang="ru-RU" sz="1200" b="1" dirty="0">
                <a:latin typeface="Arial" pitchFamily="34" charset="0"/>
                <a:cs typeface="Arial" pitchFamily="34" charset="0"/>
              </a:endParaRPr>
            </a:p>
          </p:txBody>
        </p:sp>
        <p:sp>
          <p:nvSpPr>
            <p:cNvPr id="55" name="Line 17"/>
            <p:cNvSpPr>
              <a:spLocks noChangeShapeType="1"/>
            </p:cNvSpPr>
            <p:nvPr/>
          </p:nvSpPr>
          <p:spPr bwMode="auto">
            <a:xfrm flipH="1">
              <a:off x="843885" y="3295933"/>
              <a:ext cx="2513463" cy="4549"/>
            </a:xfrm>
            <a:prstGeom prst="line">
              <a:avLst/>
            </a:prstGeom>
            <a:noFill/>
            <a:ln w="19050">
              <a:solidFill>
                <a:schemeClr val="tx1"/>
              </a:solidFill>
              <a:prstDash val="dash"/>
              <a:round/>
              <a:headEnd/>
              <a:tailEnd type="stealth" w="med" len="lg"/>
            </a:ln>
          </p:spPr>
          <p:txBody>
            <a:bodyPr wrap="none" anchor="ctr"/>
            <a:lstStyle/>
            <a:p>
              <a:endParaRPr lang="ru-RU"/>
            </a:p>
          </p:txBody>
        </p:sp>
        <p:sp>
          <p:nvSpPr>
            <p:cNvPr id="56" name="Text Box 26"/>
            <p:cNvSpPr txBox="1">
              <a:spLocks noChangeArrowheads="1"/>
            </p:cNvSpPr>
            <p:nvPr/>
          </p:nvSpPr>
          <p:spPr bwMode="auto">
            <a:xfrm>
              <a:off x="538315" y="3182779"/>
              <a:ext cx="453422" cy="246221"/>
            </a:xfrm>
            <a:prstGeom prst="rect">
              <a:avLst/>
            </a:prstGeom>
            <a:noFill/>
            <a:ln w="9525">
              <a:noFill/>
              <a:miter lim="800000"/>
              <a:headEnd/>
              <a:tailEnd/>
            </a:ln>
          </p:spPr>
          <p:txBody>
            <a:bodyPr wrap="square">
              <a:spAutoFit/>
            </a:bodyPr>
            <a:lstStyle/>
            <a:p>
              <a:pPr>
                <a:lnSpc>
                  <a:spcPts val="1200"/>
                </a:lnSpc>
              </a:pPr>
              <a:r>
                <a:rPr lang="ru-RU" sz="1200" b="1" dirty="0">
                  <a:latin typeface="Arial" pitchFamily="34" charset="0"/>
                  <a:cs typeface="Arial" pitchFamily="34" charset="0"/>
                </a:rPr>
                <a:t>10</a:t>
              </a:r>
              <a:r>
                <a:rPr lang="ru-RU" sz="1200" b="1" baseline="46000" dirty="0">
                  <a:latin typeface="Arial" pitchFamily="34" charset="0"/>
                  <a:cs typeface="Arial" pitchFamily="34" charset="0"/>
                </a:rPr>
                <a:t>-8</a:t>
              </a:r>
              <a:endParaRPr lang="ru-RU" sz="1200" b="1" dirty="0">
                <a:latin typeface="Arial" pitchFamily="34" charset="0"/>
                <a:cs typeface="Arial" pitchFamily="34" charset="0"/>
              </a:endParaRPr>
            </a:p>
          </p:txBody>
        </p:sp>
        <p:sp>
          <p:nvSpPr>
            <p:cNvPr id="58" name="Скругленный прямоугольник 57"/>
            <p:cNvSpPr/>
            <p:nvPr/>
          </p:nvSpPr>
          <p:spPr>
            <a:xfrm>
              <a:off x="2982037" y="2995685"/>
              <a:ext cx="1589963" cy="2047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ts val="1600"/>
                </a:lnSpc>
              </a:pPr>
              <a:r>
                <a:rPr lang="en-US" sz="1200" b="1" dirty="0">
                  <a:solidFill>
                    <a:srgbClr val="7030A0"/>
                  </a:solidFill>
                  <a:latin typeface="Arial Narrow" pitchFamily="34" charset="0"/>
                  <a:cs typeface="Times New Roman" pitchFamily="18" charset="0"/>
                </a:rPr>
                <a:t>R</a:t>
              </a:r>
              <a:r>
                <a:rPr lang="en-US" sz="1200" b="1" baseline="-25000" dirty="0">
                  <a:solidFill>
                    <a:srgbClr val="7030A0"/>
                  </a:solidFill>
                  <a:latin typeface="Arial Narrow" pitchFamily="34" charset="0"/>
                  <a:cs typeface="Times New Roman" pitchFamily="18" charset="0"/>
                </a:rPr>
                <a:t>T </a:t>
              </a:r>
              <a:r>
                <a:rPr lang="en-US" sz="1200" b="1" dirty="0">
                  <a:solidFill>
                    <a:srgbClr val="7030A0"/>
                  </a:solidFill>
                  <a:latin typeface="Arial Narrow" pitchFamily="34" charset="0"/>
                  <a:cs typeface="Times New Roman" pitchFamily="18" charset="0"/>
                </a:rPr>
                <a:t>- </a:t>
              </a:r>
              <a:r>
                <a:rPr lang="ru-RU" sz="1200" b="1" dirty="0">
                  <a:solidFill>
                    <a:srgbClr val="7030A0"/>
                  </a:solidFill>
                  <a:latin typeface="Arial Narrow" pitchFamily="34" charset="0"/>
                  <a:cs typeface="Times New Roman" pitchFamily="18" charset="0"/>
                </a:rPr>
                <a:t>Технический риск</a:t>
              </a:r>
            </a:p>
          </p:txBody>
        </p:sp>
        <p:sp>
          <p:nvSpPr>
            <p:cNvPr id="59" name="Скругленный прямоугольник 58"/>
            <p:cNvSpPr/>
            <p:nvPr/>
          </p:nvSpPr>
          <p:spPr>
            <a:xfrm>
              <a:off x="2977488" y="2513463"/>
              <a:ext cx="1594512" cy="2416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spcBef>
                  <a:spcPct val="50000"/>
                </a:spcBef>
              </a:pPr>
              <a:r>
                <a:rPr lang="en-US" sz="1200" b="1" dirty="0">
                  <a:solidFill>
                    <a:srgbClr val="0000FF"/>
                  </a:solidFill>
                  <a:latin typeface="Arial Narrow" pitchFamily="34" charset="0"/>
                  <a:cs typeface="Times New Roman" pitchFamily="18" charset="0"/>
                </a:rPr>
                <a:t>R</a:t>
              </a:r>
              <a:r>
                <a:rPr lang="ru-RU" sz="1200" b="1" baseline="-25000" dirty="0">
                  <a:solidFill>
                    <a:srgbClr val="0000FF"/>
                  </a:solidFill>
                  <a:latin typeface="Arial Narrow" pitchFamily="34" charset="0"/>
                  <a:cs typeface="Times New Roman" pitchFamily="18" charset="0"/>
                </a:rPr>
                <a:t>С</a:t>
              </a:r>
              <a:r>
                <a:rPr lang="en-US" sz="1200" b="1" baseline="-25000" dirty="0">
                  <a:solidFill>
                    <a:srgbClr val="7030A0"/>
                  </a:solidFill>
                  <a:latin typeface="Arial Narrow" pitchFamily="34" charset="0"/>
                  <a:cs typeface="Times New Roman" pitchFamily="18" charset="0"/>
                </a:rPr>
                <a:t> </a:t>
              </a:r>
              <a:r>
                <a:rPr lang="en-US" sz="1200" b="1" dirty="0">
                  <a:solidFill>
                    <a:srgbClr val="7030A0"/>
                  </a:solidFill>
                  <a:latin typeface="Arial Narrow" pitchFamily="34" charset="0"/>
                  <a:cs typeface="Times New Roman" pitchFamily="18" charset="0"/>
                </a:rPr>
                <a:t>- </a:t>
              </a:r>
              <a:r>
                <a:rPr lang="ru-RU" sz="1200" b="1" dirty="0">
                  <a:solidFill>
                    <a:srgbClr val="0000FF"/>
                  </a:solidFill>
                  <a:latin typeface="Arial Narrow" pitchFamily="34" charset="0"/>
                  <a:cs typeface="Times New Roman" pitchFamily="18" charset="0"/>
                </a:rPr>
                <a:t>Социальный риск</a:t>
              </a:r>
            </a:p>
          </p:txBody>
        </p:sp>
        <p:sp>
          <p:nvSpPr>
            <p:cNvPr id="60" name="Скругленный прямоугольник 59"/>
            <p:cNvSpPr/>
            <p:nvPr/>
          </p:nvSpPr>
          <p:spPr>
            <a:xfrm>
              <a:off x="1862920" y="1451212"/>
              <a:ext cx="1694598" cy="2092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ts val="1400"/>
                </a:lnSpc>
              </a:pPr>
              <a:r>
                <a:rPr lang="en-US" sz="1200" b="1" dirty="0">
                  <a:solidFill>
                    <a:srgbClr val="00B050"/>
                  </a:solidFill>
                  <a:latin typeface="Arial Narrow" pitchFamily="34" charset="0"/>
                  <a:cs typeface="Times New Roman" pitchFamily="18" charset="0"/>
                </a:rPr>
                <a:t>R</a:t>
              </a:r>
              <a:r>
                <a:rPr lang="ru-RU" sz="1200" b="1" baseline="-25000" dirty="0" err="1">
                  <a:solidFill>
                    <a:srgbClr val="00B050"/>
                  </a:solidFill>
                  <a:latin typeface="Arial Narrow" pitchFamily="34" charset="0"/>
                  <a:cs typeface="Times New Roman" pitchFamily="18" charset="0"/>
                </a:rPr>
                <a:t>сум</a:t>
              </a:r>
              <a:r>
                <a:rPr lang="ru-RU" sz="1200" b="1" baseline="-25000" dirty="0">
                  <a:solidFill>
                    <a:srgbClr val="00B050"/>
                  </a:solidFill>
                  <a:latin typeface="Arial Narrow" pitchFamily="34" charset="0"/>
                  <a:cs typeface="Times New Roman" pitchFamily="18" charset="0"/>
                </a:rPr>
                <a:t> </a:t>
              </a:r>
              <a:r>
                <a:rPr lang="en-US" sz="1200" b="1" baseline="-25000" dirty="0">
                  <a:solidFill>
                    <a:srgbClr val="00B050"/>
                  </a:solidFill>
                  <a:latin typeface="Arial Narrow" pitchFamily="34" charset="0"/>
                  <a:cs typeface="Times New Roman" pitchFamily="18" charset="0"/>
                </a:rPr>
                <a:t> </a:t>
              </a:r>
              <a:r>
                <a:rPr lang="en-US" sz="1200" b="1" dirty="0">
                  <a:solidFill>
                    <a:srgbClr val="00B050"/>
                  </a:solidFill>
                  <a:latin typeface="Arial Narrow" pitchFamily="34" charset="0"/>
                  <a:cs typeface="Times New Roman" pitchFamily="18" charset="0"/>
                </a:rPr>
                <a:t>– </a:t>
              </a:r>
              <a:r>
                <a:rPr lang="ru-RU" sz="1200" b="1" dirty="0">
                  <a:solidFill>
                    <a:srgbClr val="00B050"/>
                  </a:solidFill>
                  <a:latin typeface="Arial Narrow" pitchFamily="34" charset="0"/>
                  <a:cs typeface="Times New Roman" pitchFamily="18" charset="0"/>
                </a:rPr>
                <a:t>Суммарный риск</a:t>
              </a:r>
            </a:p>
          </p:txBody>
        </p:sp>
      </p:grpSp>
      <p:sp>
        <p:nvSpPr>
          <p:cNvPr id="37" name="Скругленный прямоугольник 36"/>
          <p:cNvSpPr/>
          <p:nvPr/>
        </p:nvSpPr>
        <p:spPr>
          <a:xfrm>
            <a:off x="2027583" y="-24"/>
            <a:ext cx="4979275" cy="35716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5.2.  ОПРЕДЕЛЕНИЕ «ПРИЕМЛЕМОГО» РИСКА</a:t>
            </a:r>
          </a:p>
        </p:txBody>
      </p:sp>
      <p:sp>
        <p:nvSpPr>
          <p:cNvPr id="44" name="Прямоугольник 43"/>
          <p:cNvSpPr/>
          <p:nvPr/>
        </p:nvSpPr>
        <p:spPr>
          <a:xfrm>
            <a:off x="4572000" y="466475"/>
            <a:ext cx="3952240" cy="1374735"/>
          </a:xfrm>
          <a:prstGeom prst="rect">
            <a:avLst/>
          </a:prstGeom>
        </p:spPr>
        <p:txBody>
          <a:bodyPr wrap="square">
            <a:spAutoFit/>
          </a:bodyPr>
          <a:lstStyle/>
          <a:p>
            <a:pPr indent="457200" algn="just">
              <a:lnSpc>
                <a:spcPts val="2000"/>
              </a:lnSpc>
            </a:pPr>
            <a:r>
              <a:rPr lang="ru-RU" sz="2000" dirty="0">
                <a:latin typeface="Arial Narrow" pitchFamily="34" charset="0"/>
              </a:rPr>
              <a:t>Как видно из графика, с ростом затрат на безопасность </a:t>
            </a:r>
            <a:r>
              <a:rPr lang="ru-RU" sz="2000" b="1" dirty="0">
                <a:solidFill>
                  <a:srgbClr val="0000FF"/>
                </a:solidFill>
                <a:latin typeface="Arial Narrow" pitchFamily="34" charset="0"/>
              </a:rPr>
              <a:t>степень технического риска снижается, </a:t>
            </a:r>
            <a:r>
              <a:rPr lang="ru-RU" sz="2000" dirty="0">
                <a:latin typeface="Arial Narrow" pitchFamily="34" charset="0"/>
              </a:rPr>
              <a:t>но при этом растет социально – экономическая напряженность. </a:t>
            </a:r>
          </a:p>
        </p:txBody>
      </p:sp>
      <p:sp>
        <p:nvSpPr>
          <p:cNvPr id="47" name="Прямоугольник 46"/>
          <p:cNvSpPr/>
          <p:nvPr/>
        </p:nvSpPr>
        <p:spPr>
          <a:xfrm>
            <a:off x="4572000" y="1797784"/>
            <a:ext cx="3952240" cy="1631216"/>
          </a:xfrm>
          <a:prstGeom prst="rect">
            <a:avLst/>
          </a:prstGeom>
        </p:spPr>
        <p:txBody>
          <a:bodyPr wrap="square">
            <a:spAutoFit/>
          </a:bodyPr>
          <a:lstStyle/>
          <a:p>
            <a:pPr indent="457200" algn="just">
              <a:lnSpc>
                <a:spcPts val="2000"/>
              </a:lnSpc>
            </a:pPr>
            <a:r>
              <a:rPr lang="ru-RU" sz="2000" dirty="0">
                <a:latin typeface="Arial Narrow" pitchFamily="34" charset="0"/>
              </a:rPr>
              <a:t>Но, как было уже сказано, экономические возможности повышения безопасности технических систем не безграничны, то надо искать компромисс между технической и социальной сферами. </a:t>
            </a:r>
          </a:p>
        </p:txBody>
      </p:sp>
      <p:grpSp>
        <p:nvGrpSpPr>
          <p:cNvPr id="45" name="Группа 44"/>
          <p:cNvGrpSpPr/>
          <p:nvPr/>
        </p:nvGrpSpPr>
        <p:grpSpPr>
          <a:xfrm>
            <a:off x="8426631" y="-5612"/>
            <a:ext cx="734162" cy="6863612"/>
            <a:chOff x="8426631" y="-5612"/>
            <a:chExt cx="734162" cy="6863612"/>
          </a:xfrm>
        </p:grpSpPr>
        <p:sp>
          <p:nvSpPr>
            <p:cNvPr id="48" name="Прямоугольник 47"/>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49"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17764" y="6492875"/>
            <a:ext cx="714348" cy="365125"/>
          </a:xfrm>
        </p:spPr>
        <p:txBody>
          <a:bodyPr/>
          <a:lstStyle/>
          <a:p>
            <a:fld id="{93F0883E-8364-4532-8944-CB8FE3889BD9}" type="slidenum">
              <a:rPr lang="ru-RU" sz="2000" smtClean="0">
                <a:solidFill>
                  <a:schemeClr val="tx1"/>
                </a:solidFill>
                <a:latin typeface="+mj-lt"/>
              </a:rPr>
              <a:pPr/>
              <a:t>23</a:t>
            </a:fld>
            <a:endParaRPr lang="ru-RU" sz="2000" dirty="0">
              <a:solidFill>
                <a:schemeClr val="tx1"/>
              </a:solidFill>
              <a:latin typeface="+mj-lt"/>
            </a:endParaRPr>
          </a:p>
        </p:txBody>
      </p:sp>
      <p:pic>
        <p:nvPicPr>
          <p:cNvPr id="38"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4" y="5731398"/>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1577591" y="0"/>
            <a:ext cx="5988818" cy="69333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1600"/>
              </a:lnSpc>
              <a:spcBef>
                <a:spcPct val="0"/>
              </a:spcBef>
              <a:spcAft>
                <a:spcPct val="0"/>
              </a:spcAft>
              <a:tabLst>
                <a:tab pos="228600" algn="l"/>
              </a:tabLst>
            </a:pPr>
            <a:r>
              <a:rPr lang="ru-RU" b="1" dirty="0">
                <a:solidFill>
                  <a:schemeClr val="tx1"/>
                </a:solidFill>
                <a:latin typeface="Arial Narrow" pitchFamily="34" charset="0"/>
                <a:cs typeface="Arial" pitchFamily="34" charset="0"/>
              </a:rPr>
              <a:t>ИНДИВИДУАЛЬНЫЙ РИСК</a:t>
            </a:r>
          </a:p>
          <a:p>
            <a:pPr lvl="0" algn="ctr" fontAlgn="base">
              <a:lnSpc>
                <a:spcPts val="1600"/>
              </a:lnSpc>
              <a:spcBef>
                <a:spcPct val="0"/>
              </a:spcBef>
              <a:spcAft>
                <a:spcPct val="0"/>
              </a:spcAft>
              <a:tabLst>
                <a:tab pos="228600" algn="l"/>
              </a:tabLst>
            </a:pPr>
            <a:r>
              <a:rPr lang="ru-RU" b="1" dirty="0">
                <a:solidFill>
                  <a:schemeClr val="tx1"/>
                </a:solidFill>
                <a:latin typeface="Arial Narrow" pitchFamily="34" charset="0"/>
                <a:cs typeface="Arial" pitchFamily="34" charset="0"/>
              </a:rPr>
              <a:t> ПРЕЖДЕВРЕМЕННОГО  ФАТАЛЬНОГО ИСХОДА, ОБУСЛОВЛЕННЫЙ РАЗЛИЧНЫМИ ПРИЧИНАМИ</a:t>
            </a:r>
          </a:p>
        </p:txBody>
      </p:sp>
      <p:graphicFrame>
        <p:nvGraphicFramePr>
          <p:cNvPr id="8" name="Таблица 7"/>
          <p:cNvGraphicFramePr>
            <a:graphicFrameLocks noGrp="1"/>
          </p:cNvGraphicFramePr>
          <p:nvPr/>
        </p:nvGraphicFramePr>
        <p:xfrm>
          <a:off x="1602000" y="841781"/>
          <a:ext cx="5940000" cy="5662400"/>
        </p:xfrm>
        <a:graphic>
          <a:graphicData uri="http://schemas.openxmlformats.org/drawingml/2006/table">
            <a:tbl>
              <a:tblPr firstRow="1" bandRow="1">
                <a:tableStyleId>{7E9639D4-E3E2-4D34-9284-5A2195B3D0D7}</a:tableStyleId>
              </a:tblPr>
              <a:tblGrid>
                <a:gridCol w="280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764000">
                  <a:extLst>
                    <a:ext uri="{9D8B030D-6E8A-4147-A177-3AD203B41FA5}">
                      <a16:colId xmlns:a16="http://schemas.microsoft.com/office/drawing/2014/main" val="20002"/>
                    </a:ext>
                  </a:extLst>
                </a:gridCol>
              </a:tblGrid>
              <a:tr h="972000">
                <a:tc>
                  <a:txBody>
                    <a:bodyPr/>
                    <a:lstStyle/>
                    <a:p>
                      <a:pPr algn="ctr">
                        <a:lnSpc>
                          <a:spcPts val="1800"/>
                        </a:lnSpc>
                      </a:pPr>
                      <a:r>
                        <a:rPr lang="ru-RU" sz="1400" b="1" kern="1200" dirty="0">
                          <a:solidFill>
                            <a:schemeClr val="bg1"/>
                          </a:solidFill>
                          <a:latin typeface="Arial Narrow" pitchFamily="34" charset="0"/>
                          <a:ea typeface="+mn-ea"/>
                          <a:cs typeface="+mn-cs"/>
                        </a:rPr>
                        <a:t>ПРИЧИНА ИЛИ МЕСТО</a:t>
                      </a:r>
                    </a:p>
                    <a:p>
                      <a:pPr algn="ctr">
                        <a:lnSpc>
                          <a:spcPts val="1800"/>
                        </a:lnSpc>
                      </a:pPr>
                      <a:r>
                        <a:rPr lang="ru-RU" sz="1400" b="1" kern="1200" dirty="0">
                          <a:solidFill>
                            <a:schemeClr val="bg1"/>
                          </a:solidFill>
                          <a:latin typeface="Arial Narrow" pitchFamily="34" charset="0"/>
                          <a:ea typeface="+mn-ea"/>
                          <a:cs typeface="+mn-cs"/>
                        </a:rPr>
                        <a:t>НЕСЧАСТНОГО СЛУЧАЯ</a:t>
                      </a:r>
                    </a:p>
                  </a:txBody>
                  <a:tcPr marL="0" marR="0" marT="0" marB="0" anchor="ctr" anchorCtr="1">
                    <a:lnL w="38100" cap="flat" cmpd="sng" algn="ctr">
                      <a:solidFill>
                        <a:srgbClr val="C0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tcPr>
                </a:tc>
                <a:tc>
                  <a:txBody>
                    <a:bodyPr/>
                    <a:lstStyle/>
                    <a:p>
                      <a:pPr algn="ctr">
                        <a:lnSpc>
                          <a:spcPts val="1800"/>
                        </a:lnSpc>
                      </a:pPr>
                      <a:r>
                        <a:rPr lang="ru-RU" sz="1400" dirty="0">
                          <a:solidFill>
                            <a:schemeClr val="bg1"/>
                          </a:solidFill>
                          <a:latin typeface="Arial Narrow" pitchFamily="34" charset="0"/>
                        </a:rPr>
                        <a:t>ОБЩЕЕ ЧИСЛО ЖЕРТВ ЗА ГОД</a:t>
                      </a:r>
                    </a:p>
                  </a:txBody>
                  <a:tcPr marL="0" marR="0" marT="0" marB="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tcPr>
                </a:tc>
                <a:tc>
                  <a:txBody>
                    <a:bodyPr/>
                    <a:lstStyle/>
                    <a:p>
                      <a:pPr algn="ctr">
                        <a:lnSpc>
                          <a:spcPts val="1400"/>
                        </a:lnSpc>
                      </a:pPr>
                      <a:r>
                        <a:rPr lang="ru-RU" sz="1400" dirty="0">
                          <a:solidFill>
                            <a:schemeClr val="bg1"/>
                          </a:solidFill>
                          <a:latin typeface="Arial Narrow" pitchFamily="34" charset="0"/>
                        </a:rPr>
                        <a:t>УРОВЕНЬ РИСКА,</a:t>
                      </a:r>
                      <a:r>
                        <a:rPr lang="ru-RU" sz="1400" baseline="0" dirty="0">
                          <a:solidFill>
                            <a:schemeClr val="bg1"/>
                          </a:solidFill>
                          <a:latin typeface="Arial Narrow" pitchFamily="34" charset="0"/>
                        </a:rPr>
                        <a:t>  ВЕРОЯТНОСТЬ ПРЕЖДЕВРЕМЕННОГО  ФАТАЛЬНОГО </a:t>
                      </a:r>
                    </a:p>
                    <a:p>
                      <a:pPr algn="ctr">
                        <a:lnSpc>
                          <a:spcPts val="1400"/>
                        </a:lnSpc>
                      </a:pPr>
                      <a:r>
                        <a:rPr lang="ru-RU" sz="1400" baseline="0" dirty="0">
                          <a:solidFill>
                            <a:schemeClr val="bg1"/>
                          </a:solidFill>
                          <a:latin typeface="Arial Narrow" pitchFamily="34" charset="0"/>
                        </a:rPr>
                        <a:t>ИСХОДА  (ЗА ГОД)</a:t>
                      </a:r>
                      <a:endParaRPr lang="ru-RU" sz="1400" dirty="0">
                        <a:solidFill>
                          <a:schemeClr val="bg1"/>
                        </a:solidFill>
                        <a:latin typeface="Arial Narrow" pitchFamily="34" charset="0"/>
                      </a:endParaRPr>
                    </a:p>
                  </a:txBody>
                  <a:tcPr marL="0" marR="0" marT="0" marB="0" anchor="ctr" anchorCtr="1">
                    <a:lnL w="38100" cap="flat" cmpd="sng" algn="ctr">
                      <a:solidFill>
                        <a:schemeClr val="bg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tcPr>
                </a:tc>
                <a:extLst>
                  <a:ext uri="{0D108BD9-81ED-4DB2-BD59-A6C34878D82A}">
                    <a16:rowId xmlns:a16="http://schemas.microsoft.com/office/drawing/2014/main" val="10000"/>
                  </a:ext>
                </a:extLst>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a:solidFill>
                            <a:schemeClr val="tx1"/>
                          </a:solidFill>
                          <a:latin typeface="Arial Narrow" pitchFamily="34" charset="0"/>
                          <a:ea typeface="+mn-ea"/>
                          <a:cs typeface="Arial" pitchFamily="34" charset="0"/>
                        </a:rPr>
                        <a:t>1.  АВТОМОБИЛЬНЫЙ ТРАНСПОРТ</a:t>
                      </a:r>
                      <a:endParaRPr lang="ru-RU" sz="1200" dirty="0">
                        <a:latin typeface="Arial Narrow" pitchFamily="34" charset="0"/>
                      </a:endParaRP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6">
                        <a:lumMod val="20000"/>
                        <a:lumOff val="80000"/>
                      </a:schemeClr>
                    </a:solidFill>
                  </a:tcPr>
                </a:tc>
                <a:tc>
                  <a:txBody>
                    <a:bodyPr/>
                    <a:lstStyle/>
                    <a:p>
                      <a:r>
                        <a:rPr lang="ru-RU" sz="1200" b="1" kern="1200" dirty="0">
                          <a:solidFill>
                            <a:schemeClr val="tx1"/>
                          </a:solidFill>
                          <a:latin typeface="Arial Narrow" pitchFamily="34" charset="0"/>
                          <a:ea typeface="+mn-ea"/>
                          <a:cs typeface="+mn-cs"/>
                        </a:rPr>
                        <a:t>55791</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3 · 10 </a:t>
                      </a:r>
                      <a:r>
                        <a:rPr lang="ru-RU" sz="1200" b="1" baseline="50000" dirty="0">
                          <a:latin typeface="Arial Narrow" pitchFamily="34" charset="0"/>
                        </a:rPr>
                        <a:t>- 4</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a:solidFill>
                            <a:schemeClr val="tx1"/>
                          </a:solidFill>
                          <a:latin typeface="Arial Narrow" pitchFamily="34" charset="0"/>
                          <a:ea typeface="+mn-ea"/>
                          <a:cs typeface="Arial" pitchFamily="34" charset="0"/>
                        </a:rPr>
                        <a:t>2.  ПАДЕНИЯ</a:t>
                      </a:r>
                      <a:endParaRPr lang="ru-RU" sz="1200" dirty="0"/>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r>
                        <a:rPr lang="ru-RU" sz="1200" b="1" kern="1200" dirty="0">
                          <a:solidFill>
                            <a:schemeClr val="tx1"/>
                          </a:solidFill>
                          <a:latin typeface="Arial Narrow" pitchFamily="34" charset="0"/>
                          <a:ea typeface="+mn-ea"/>
                          <a:cs typeface="+mn-cs"/>
                        </a:rPr>
                        <a:t>17827</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9 ·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a:solidFill>
                            <a:schemeClr val="tx1"/>
                          </a:solidFill>
                          <a:latin typeface="Arial Narrow" pitchFamily="34" charset="0"/>
                          <a:ea typeface="+mn-ea"/>
                          <a:cs typeface="Arial" pitchFamily="34" charset="0"/>
                        </a:rPr>
                        <a:t>3.  ПОЖАРЫ И ПОДЖЁГИ</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4">
                        <a:lumMod val="20000"/>
                        <a:lumOff val="80000"/>
                      </a:schemeClr>
                    </a:solidFill>
                  </a:tcPr>
                </a:tc>
                <a:tc>
                  <a:txBody>
                    <a:bodyPr/>
                    <a:lstStyle/>
                    <a:p>
                      <a:r>
                        <a:rPr lang="ru-RU" sz="1200" b="1" kern="1200" dirty="0">
                          <a:solidFill>
                            <a:schemeClr val="tx1"/>
                          </a:solidFill>
                          <a:latin typeface="Arial Narrow" pitchFamily="34" charset="0"/>
                          <a:ea typeface="+mn-ea"/>
                          <a:cs typeface="+mn-cs"/>
                        </a:rPr>
                        <a:t>7451</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4 ·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a:solidFill>
                            <a:schemeClr val="tx1"/>
                          </a:solidFill>
                          <a:latin typeface="Arial Narrow" pitchFamily="34" charset="0"/>
                          <a:ea typeface="+mn-ea"/>
                          <a:cs typeface="Arial" pitchFamily="34" charset="0"/>
                        </a:rPr>
                        <a:t>4.  УТОПЛЕНИЯ</a:t>
                      </a:r>
                      <a:endParaRPr lang="ru-RU" sz="1200" dirty="0">
                        <a:latin typeface="Arial Narrow" pitchFamily="34" charset="0"/>
                      </a:endParaRP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3">
                        <a:lumMod val="20000"/>
                        <a:lumOff val="80000"/>
                      </a:schemeClr>
                    </a:solidFill>
                  </a:tcPr>
                </a:tc>
                <a:tc>
                  <a:txBody>
                    <a:bodyPr/>
                    <a:lstStyle/>
                    <a:p>
                      <a:r>
                        <a:rPr lang="ru-RU" sz="1200" b="1" kern="1200" dirty="0">
                          <a:solidFill>
                            <a:schemeClr val="tx1"/>
                          </a:solidFill>
                          <a:latin typeface="Arial Narrow" pitchFamily="34" charset="0"/>
                          <a:ea typeface="+mn-ea"/>
                          <a:cs typeface="+mn-cs"/>
                        </a:rPr>
                        <a:t>6181</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3 ·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25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baseline="0" dirty="0">
                          <a:solidFill>
                            <a:schemeClr val="tx1"/>
                          </a:solidFill>
                          <a:latin typeface="Arial Narrow" pitchFamily="34" charset="0"/>
                          <a:ea typeface="+mn-ea"/>
                          <a:cs typeface="Arial" pitchFamily="34" charset="0"/>
                        </a:rPr>
                        <a:t>5.  ОТРАВЛЕНИЯ</a:t>
                      </a:r>
                      <a:endParaRPr lang="ru-RU" sz="1200" dirty="0">
                        <a:latin typeface="Arial Narrow" pitchFamily="34" charset="0"/>
                      </a:endParaRP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tx2">
                        <a:lumMod val="20000"/>
                        <a:lumOff val="80000"/>
                      </a:schemeClr>
                    </a:solidFill>
                  </a:tcPr>
                </a:tc>
                <a:tc>
                  <a:txBody>
                    <a:bodyPr/>
                    <a:lstStyle/>
                    <a:p>
                      <a:r>
                        <a:rPr lang="ru-RU" sz="1200" b="1" kern="1200" dirty="0">
                          <a:solidFill>
                            <a:schemeClr val="tx1"/>
                          </a:solidFill>
                          <a:latin typeface="Arial Narrow" pitchFamily="34" charset="0"/>
                          <a:ea typeface="+mn-ea"/>
                          <a:cs typeface="+mn-cs"/>
                        </a:rPr>
                        <a:t>4516</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2 ·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252000">
                <a:tc>
                  <a:txBody>
                    <a:bodyPr/>
                    <a:lstStyle/>
                    <a:p>
                      <a:pPr algn="l"/>
                      <a:r>
                        <a:rPr lang="ru-RU" sz="1200" b="1" dirty="0">
                          <a:latin typeface="Arial Narrow" pitchFamily="34" charset="0"/>
                        </a:rPr>
                        <a:t>6. ОГНЕСТРЕЛЬНОЕ ОРУЖИЕ</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2">
                        <a:lumMod val="20000"/>
                        <a:lumOff val="80000"/>
                      </a:schemeClr>
                    </a:solidFill>
                  </a:tcPr>
                </a:tc>
                <a:tc>
                  <a:txBody>
                    <a:bodyPr/>
                    <a:lstStyle/>
                    <a:p>
                      <a:r>
                        <a:rPr lang="ru-RU" sz="1200" b="1" kern="1200" dirty="0">
                          <a:solidFill>
                            <a:schemeClr val="tx1"/>
                          </a:solidFill>
                          <a:latin typeface="Arial Narrow" pitchFamily="34" charset="0"/>
                          <a:ea typeface="+mn-ea"/>
                          <a:cs typeface="+mn-cs"/>
                        </a:rPr>
                        <a:t>2309</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1·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7. СТАНОЧНОЕ ОБОРУДОВАНИЕ</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1">
                        <a:lumMod val="20000"/>
                        <a:lumOff val="80000"/>
                      </a:schemeClr>
                    </a:solidFill>
                  </a:tcPr>
                </a:tc>
                <a:tc>
                  <a:txBody>
                    <a:bodyPr/>
                    <a:lstStyle/>
                    <a:p>
                      <a:r>
                        <a:rPr lang="ru-RU" sz="1200" b="1" kern="1200" dirty="0">
                          <a:solidFill>
                            <a:schemeClr val="tx1"/>
                          </a:solidFill>
                          <a:latin typeface="Arial Narrow" pitchFamily="34" charset="0"/>
                          <a:ea typeface="+mn-ea"/>
                          <a:cs typeface="+mn-cs"/>
                        </a:rPr>
                        <a:t>2054</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1 ·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8.  ВОДНЫЙ ТРАНСПОРТ</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1743</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9· 10 </a:t>
                      </a:r>
                      <a:r>
                        <a:rPr lang="ru-RU" sz="1200" b="1" baseline="50000" dirty="0">
                          <a:latin typeface="Arial Narrow" pitchFamily="34" charset="0"/>
                        </a:rPr>
                        <a:t>- 6</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00FF"/>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8"/>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9.  ВОЗДУШНЫЙ ТРАНСПОРТ</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1778</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9· 10 </a:t>
                      </a:r>
                      <a:r>
                        <a:rPr lang="ru-RU" sz="1200" b="1" baseline="50000" dirty="0">
                          <a:latin typeface="Arial Narrow" pitchFamily="34" charset="0"/>
                        </a:rPr>
                        <a:t>- 6</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9"/>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10. ПАДАЮЩИЕ ПРЕДМЕТЫ</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1271</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6· 10 </a:t>
                      </a:r>
                      <a:r>
                        <a:rPr lang="ru-RU" sz="1200" b="1" baseline="50000" dirty="0">
                          <a:latin typeface="Arial Narrow" pitchFamily="34" charset="0"/>
                        </a:rPr>
                        <a:t>- 6</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10"/>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11. ЭЛЕКТРИЧЕСКИЙ ТОК</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1148</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6· 10 </a:t>
                      </a:r>
                      <a:r>
                        <a:rPr lang="ru-RU" sz="1200" b="1" baseline="50000" dirty="0">
                          <a:latin typeface="Arial Narrow" pitchFamily="34" charset="0"/>
                        </a:rPr>
                        <a:t>- 6</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11"/>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12. ЖЕЛЕЗНАЯ ДОРОГА</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884</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4· 10 </a:t>
                      </a:r>
                      <a:r>
                        <a:rPr lang="ru-RU" sz="1200" b="1" baseline="50000" dirty="0">
                          <a:latin typeface="Arial Narrow" pitchFamily="34" charset="0"/>
                        </a:rPr>
                        <a:t>- 6</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12"/>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13. МОЛНИЯ</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50000"/>
                      </a:srgbClr>
                    </a:solidFill>
                  </a:tcPr>
                </a:tc>
                <a:tc>
                  <a:txBody>
                    <a:bodyPr/>
                    <a:lstStyle/>
                    <a:p>
                      <a:r>
                        <a:rPr lang="ru-RU" sz="1200" b="1" kern="1200" dirty="0">
                          <a:solidFill>
                            <a:schemeClr val="tx1"/>
                          </a:solidFill>
                          <a:latin typeface="Arial Narrow" pitchFamily="34" charset="0"/>
                          <a:ea typeface="+mn-ea"/>
                          <a:cs typeface="+mn-cs"/>
                        </a:rPr>
                        <a:t>160</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5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3· 10 </a:t>
                      </a:r>
                      <a:r>
                        <a:rPr lang="ru-RU" sz="1200" b="1" baseline="50000" dirty="0">
                          <a:latin typeface="Arial Narrow" pitchFamily="34" charset="0"/>
                        </a:rPr>
                        <a:t>- 7</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50000"/>
                      </a:srgbClr>
                    </a:solidFill>
                  </a:tcPr>
                </a:tc>
                <a:extLst>
                  <a:ext uri="{0D108BD9-81ED-4DB2-BD59-A6C34878D82A}">
                    <a16:rowId xmlns:a16="http://schemas.microsoft.com/office/drawing/2014/main" val="10013"/>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14. ТОРНАДО</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tc>
                  <a:txBody>
                    <a:bodyPr/>
                    <a:lstStyle/>
                    <a:p>
                      <a:r>
                        <a:rPr lang="ru-RU" sz="1200" b="1" kern="1200" dirty="0">
                          <a:solidFill>
                            <a:schemeClr val="tx1"/>
                          </a:solidFill>
                          <a:latin typeface="Arial Narrow" pitchFamily="34" charset="0"/>
                          <a:ea typeface="+mn-ea"/>
                          <a:cs typeface="+mn-cs"/>
                        </a:rPr>
                        <a:t>118</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4· 10 </a:t>
                      </a:r>
                      <a:r>
                        <a:rPr lang="ru-RU" sz="1200" b="1" baseline="50000" dirty="0">
                          <a:latin typeface="Arial Narrow" pitchFamily="34" charset="0"/>
                        </a:rPr>
                        <a:t>- 7</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extLst>
                  <a:ext uri="{0D108BD9-81ED-4DB2-BD59-A6C34878D82A}">
                    <a16:rowId xmlns:a16="http://schemas.microsoft.com/office/drawing/2014/main" val="10014"/>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15. УРАГАН</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tc>
                  <a:txBody>
                    <a:bodyPr/>
                    <a:lstStyle/>
                    <a:p>
                      <a:r>
                        <a:rPr lang="ru-RU" sz="1200" b="1" kern="1200" dirty="0">
                          <a:solidFill>
                            <a:schemeClr val="tx1"/>
                          </a:solidFill>
                          <a:latin typeface="Arial Narrow" pitchFamily="34" charset="0"/>
                          <a:ea typeface="+mn-ea"/>
                          <a:cs typeface="+mn-cs"/>
                        </a:rPr>
                        <a:t>90</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4· 10 </a:t>
                      </a:r>
                      <a:r>
                        <a:rPr lang="ru-RU" sz="1200" b="1" baseline="50000" dirty="0">
                          <a:latin typeface="Arial Narrow" pitchFamily="34" charset="0"/>
                        </a:rPr>
                        <a:t>- 7</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solidFill>
                      <a:srgbClr val="FFFF00">
                        <a:alpha val="15000"/>
                      </a:srgbClr>
                    </a:solidFill>
                  </a:tcPr>
                </a:tc>
                <a:extLst>
                  <a:ext uri="{0D108BD9-81ED-4DB2-BD59-A6C34878D82A}">
                    <a16:rowId xmlns:a16="http://schemas.microsoft.com/office/drawing/2014/main" val="10015"/>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16. ПРОЧИЕ ПРИЧИНЫ</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rgbClr val="FFCC99"/>
                    </a:solidFill>
                  </a:tcPr>
                </a:tc>
                <a:tc>
                  <a:txBody>
                    <a:bodyPr/>
                    <a:lstStyle/>
                    <a:p>
                      <a:r>
                        <a:rPr lang="ru-RU" sz="1200" b="1" kern="1200" dirty="0">
                          <a:solidFill>
                            <a:schemeClr val="tx1"/>
                          </a:solidFill>
                          <a:latin typeface="Arial Narrow" pitchFamily="34" charset="0"/>
                          <a:ea typeface="+mn-ea"/>
                          <a:cs typeface="+mn-cs"/>
                        </a:rPr>
                        <a:t>8695</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rgbClr val="FFCC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a:latin typeface="Arial Narrow" pitchFamily="34" charset="0"/>
                        </a:rPr>
                        <a:t>4· 10 </a:t>
                      </a:r>
                      <a:r>
                        <a:rPr lang="ru-RU" sz="1200" b="1" baseline="50000" dirty="0">
                          <a:latin typeface="Arial Narrow" pitchFamily="34" charset="0"/>
                        </a:rPr>
                        <a:t>- 5</a:t>
                      </a:r>
                      <a:endParaRPr lang="ru-RU" sz="1200" dirty="0"/>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rgbClr val="FFCC99"/>
                    </a:solidFill>
                  </a:tcPr>
                </a:tc>
                <a:extLst>
                  <a:ext uri="{0D108BD9-81ED-4DB2-BD59-A6C34878D82A}">
                    <a16:rowId xmlns:a16="http://schemas.microsoft.com/office/drawing/2014/main" val="10016"/>
                  </a:ext>
                </a:extLst>
              </a:tr>
              <a:tr h="252000">
                <a:tc>
                  <a:txBody>
                    <a:bodyPr/>
                    <a:lstStyle/>
                    <a:p>
                      <a:pPr algn="l"/>
                      <a:r>
                        <a:rPr lang="ru-RU" sz="1200" b="1" kern="1200" baseline="0" dirty="0">
                          <a:solidFill>
                            <a:schemeClr val="tx1"/>
                          </a:solidFill>
                          <a:latin typeface="Arial Narrow" pitchFamily="34" charset="0"/>
                          <a:ea typeface="+mn-ea"/>
                          <a:cs typeface="Arial" pitchFamily="34" charset="0"/>
                        </a:rPr>
                        <a:t>17. ОБЩЕЕ ЧИСЛО ЖЕРТВ</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FF00"/>
                    </a:solidFill>
                  </a:tcPr>
                </a:tc>
                <a:tc>
                  <a:txBody>
                    <a:bodyPr/>
                    <a:lstStyle/>
                    <a:p>
                      <a:r>
                        <a:rPr lang="ru-RU" sz="1200" b="1" kern="1200" dirty="0">
                          <a:solidFill>
                            <a:schemeClr val="tx1"/>
                          </a:solidFill>
                          <a:latin typeface="Arial Narrow" pitchFamily="34" charset="0"/>
                          <a:ea typeface="+mn-ea"/>
                          <a:cs typeface="+mn-cs"/>
                        </a:rPr>
                        <a:t>≈ 115000</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FF00"/>
                    </a:solidFill>
                  </a:tcPr>
                </a:tc>
                <a:tc>
                  <a:txBody>
                    <a:bodyPr/>
                    <a:lstStyle/>
                    <a:p>
                      <a:r>
                        <a:rPr lang="ru-RU" sz="1200" b="1" dirty="0">
                          <a:solidFill>
                            <a:schemeClr val="tx1"/>
                          </a:solidFill>
                          <a:latin typeface="Arial Narrow" pitchFamily="34" charset="0"/>
                        </a:rPr>
                        <a:t>6 · 10 </a:t>
                      </a:r>
                      <a:r>
                        <a:rPr lang="ru-RU" sz="1200" b="1" baseline="50000" dirty="0">
                          <a:solidFill>
                            <a:schemeClr val="tx1"/>
                          </a:solidFill>
                          <a:latin typeface="Arial Narrow" pitchFamily="34" charset="0"/>
                        </a:rPr>
                        <a:t>- 4</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252000">
                <a:tc>
                  <a:txBody>
                    <a:bodyPr/>
                    <a:lstStyle/>
                    <a:p>
                      <a:pPr algn="l">
                        <a:lnSpc>
                          <a:spcPts val="1600"/>
                        </a:lnSpc>
                      </a:pPr>
                      <a:r>
                        <a:rPr lang="ru-RU" sz="1200" b="1" kern="1200" baseline="0" dirty="0">
                          <a:solidFill>
                            <a:schemeClr val="tx1"/>
                          </a:solidFill>
                          <a:latin typeface="Arial Narrow" pitchFamily="34" charset="0"/>
                          <a:ea typeface="+mn-ea"/>
                          <a:cs typeface="Arial" pitchFamily="34" charset="0"/>
                        </a:rPr>
                        <a:t>18. АВАРИИ, СВЯЗАННЫЕ С ЯДЕРНОЙ </a:t>
                      </a:r>
                    </a:p>
                    <a:p>
                      <a:pPr algn="l">
                        <a:lnSpc>
                          <a:spcPts val="1600"/>
                        </a:lnSpc>
                      </a:pPr>
                      <a:r>
                        <a:rPr lang="ru-RU" sz="1200" b="1" kern="1200" baseline="0" dirty="0">
                          <a:solidFill>
                            <a:schemeClr val="tx1"/>
                          </a:solidFill>
                          <a:latin typeface="Arial Narrow" pitchFamily="34" charset="0"/>
                          <a:ea typeface="+mn-ea"/>
                          <a:cs typeface="Arial" pitchFamily="34" charset="0"/>
                        </a:rPr>
                        <a:t>ЭНЕРГИЕЙ (</a:t>
                      </a:r>
                      <a:r>
                        <a:rPr lang="en-US" sz="1200" b="1" kern="1200" baseline="0" dirty="0">
                          <a:solidFill>
                            <a:schemeClr val="tx1"/>
                          </a:solidFill>
                          <a:latin typeface="Arial Narrow" pitchFamily="34" charset="0"/>
                          <a:ea typeface="+mn-ea"/>
                          <a:cs typeface="Arial" pitchFamily="34" charset="0"/>
                        </a:rPr>
                        <a:t>~</a:t>
                      </a:r>
                      <a:r>
                        <a:rPr lang="ru-RU" sz="1200" b="1" kern="1200" baseline="0" dirty="0">
                          <a:solidFill>
                            <a:schemeClr val="tx1"/>
                          </a:solidFill>
                          <a:latin typeface="Arial Narrow" pitchFamily="34" charset="0"/>
                          <a:ea typeface="+mn-ea"/>
                          <a:cs typeface="Arial" pitchFamily="34" charset="0"/>
                        </a:rPr>
                        <a:t>100 РЕАКТОРОВ)</a:t>
                      </a:r>
                    </a:p>
                  </a:txBody>
                  <a:tcPr marL="72000" marR="0" marT="0" marB="0" anchor="ctr">
                    <a:lnL w="381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ru-RU" sz="1200" b="1" kern="1200" dirty="0">
                          <a:solidFill>
                            <a:schemeClr val="tx1"/>
                          </a:solidFill>
                          <a:latin typeface="Arial Narrow" pitchFamily="34" charset="0"/>
                          <a:ea typeface="+mn-ea"/>
                          <a:cs typeface="+mn-cs"/>
                        </a:rPr>
                        <a:t>----</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ru-RU" sz="1200" b="1" dirty="0">
                          <a:latin typeface="Arial Narrow" pitchFamily="34" charset="0"/>
                        </a:rPr>
                        <a:t>2 · 10 </a:t>
                      </a:r>
                      <a:r>
                        <a:rPr lang="ru-RU" sz="1200" b="1" baseline="50000" dirty="0">
                          <a:latin typeface="Arial Narrow" pitchFamily="34" charset="0"/>
                        </a:rPr>
                        <a:t>- 10</a:t>
                      </a:r>
                    </a:p>
                  </a:txBody>
                  <a:tcPr marL="0" marR="0" marT="0" marB="0" anchor="ctr" anchorCtr="1">
                    <a:lnL w="38100" cap="flat" cmpd="sng" algn="ctr">
                      <a:solidFill>
                        <a:srgbClr val="7030A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grpSp>
        <p:nvGrpSpPr>
          <p:cNvPr id="9" name="Группа 8"/>
          <p:cNvGrpSpPr/>
          <p:nvPr/>
        </p:nvGrpSpPr>
        <p:grpSpPr>
          <a:xfrm>
            <a:off x="8426631" y="-5612"/>
            <a:ext cx="734162" cy="6863612"/>
            <a:chOff x="8426631" y="-5612"/>
            <a:chExt cx="734162" cy="6863612"/>
          </a:xfrm>
        </p:grpSpPr>
        <p:sp>
          <p:nvSpPr>
            <p:cNvPr id="10" name="Прямоугольник 9"/>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1"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24</a:t>
            </a:fld>
            <a:endParaRPr lang="ru-RU" sz="2000" dirty="0">
              <a:solidFill>
                <a:schemeClr val="tx1"/>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1"/>
          <p:cNvSpPr>
            <a:spLocks noChangeArrowheads="1"/>
          </p:cNvSpPr>
          <p:nvPr/>
        </p:nvSpPr>
        <p:spPr bwMode="auto">
          <a:xfrm>
            <a:off x="0" y="760364"/>
            <a:ext cx="8715404" cy="425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ts val="2600"/>
              </a:lnSpc>
              <a:spcBef>
                <a:spcPct val="0"/>
              </a:spcBef>
              <a:spcAft>
                <a:spcPct val="0"/>
              </a:spcAft>
              <a:buClrTx/>
              <a:buSzTx/>
              <a:buFontTx/>
              <a:buNone/>
              <a:tabLst/>
            </a:pP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Существует  </a:t>
            </a:r>
            <a:r>
              <a:rPr lang="ru-RU" sz="22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четыре методических подхода к определению риска:</a:t>
            </a:r>
          </a:p>
        </p:txBody>
      </p:sp>
      <p:sp>
        <p:nvSpPr>
          <p:cNvPr id="221190" name="Rectangle 6"/>
          <p:cNvSpPr>
            <a:spLocks noChangeArrowheads="1"/>
          </p:cNvSpPr>
          <p:nvPr/>
        </p:nvSpPr>
        <p:spPr bwMode="auto">
          <a:xfrm>
            <a:off x="0" y="5497709"/>
            <a:ext cx="8715404"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ts val="2600"/>
              </a:lnSpc>
              <a:spcBef>
                <a:spcPct val="0"/>
              </a:spcBef>
              <a:spcAft>
                <a:spcPct val="0"/>
              </a:spcAft>
              <a:buClrTx/>
              <a:buSzTx/>
              <a:buFontTx/>
              <a:buNone/>
              <a:tabLst/>
            </a:pP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Применять эти методики необходимо в комплексе, поскольку они отражают разные аспекты риска, а для первых двух методик - не всегда есть достаточные данные</a:t>
            </a: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ru-RU" sz="1800" b="0" i="0" u="none" strike="noStrike" cap="none" normalizeH="0" baseline="0" dirty="0">
              <a:ln>
                <a:noFill/>
              </a:ln>
              <a:solidFill>
                <a:schemeClr val="tx1"/>
              </a:solidFill>
              <a:effectLst/>
              <a:latin typeface="Arial" pitchFamily="34" charset="0"/>
            </a:endParaRPr>
          </a:p>
        </p:txBody>
      </p:sp>
      <p:sp>
        <p:nvSpPr>
          <p:cNvPr id="22" name="Прямоугольник 21"/>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6" name="Скругленный прямоугольник 25"/>
          <p:cNvSpPr/>
          <p:nvPr/>
        </p:nvSpPr>
        <p:spPr>
          <a:xfrm>
            <a:off x="2690045" y="0"/>
            <a:ext cx="3732029" cy="60605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200" b="1" dirty="0">
                <a:solidFill>
                  <a:schemeClr val="tx1"/>
                </a:solidFill>
                <a:latin typeface="Arial Narrow" pitchFamily="34" charset="0"/>
                <a:cs typeface="Arial" pitchFamily="34" charset="0"/>
              </a:rPr>
              <a:t>5.3.</a:t>
            </a:r>
            <a:r>
              <a:rPr lang="ru-RU" sz="2000" b="1" dirty="0">
                <a:solidFill>
                  <a:schemeClr val="tx1"/>
                </a:solidFill>
                <a:latin typeface="Arial Narrow" pitchFamily="34" charset="0"/>
                <a:cs typeface="Arial" pitchFamily="34" charset="0"/>
              </a:rPr>
              <a:t>  МЕТОДИЧЕСКИЕ ПОДХОДЫ К ОПРЕДЕЛЕНИЮ РИСКА</a:t>
            </a:r>
          </a:p>
        </p:txBody>
      </p:sp>
      <p:sp>
        <p:nvSpPr>
          <p:cNvPr id="15" name="Скругленный прямоугольник 14"/>
          <p:cNvSpPr/>
          <p:nvPr/>
        </p:nvSpPr>
        <p:spPr>
          <a:xfrm>
            <a:off x="321546" y="1283791"/>
            <a:ext cx="8109021" cy="914400"/>
          </a:xfrm>
          <a:prstGeom prst="roundRect">
            <a:avLst/>
          </a:prstGeom>
          <a:gradFill flip="none" rotWithShape="1">
            <a:gsLst>
              <a:gs pos="0">
                <a:srgbClr val="5436D6">
                  <a:shade val="30000"/>
                  <a:satMod val="115000"/>
                </a:srgbClr>
              </a:gs>
              <a:gs pos="50000">
                <a:srgbClr val="5436D6">
                  <a:shade val="67500"/>
                  <a:satMod val="115000"/>
                </a:srgbClr>
              </a:gs>
              <a:gs pos="100000">
                <a:srgbClr val="5436D6">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lvl="0" indent="457200" fontAlgn="base">
              <a:lnSpc>
                <a:spcPts val="2600"/>
              </a:lnSpc>
              <a:spcBef>
                <a:spcPct val="0"/>
              </a:spcBef>
              <a:spcAft>
                <a:spcPct val="0"/>
              </a:spcAft>
              <a:tabLst>
                <a:tab pos="685800" algn="l"/>
              </a:tabLst>
            </a:pPr>
            <a:r>
              <a:rPr lang="ru-RU" sz="2000" b="1" dirty="0">
                <a:solidFill>
                  <a:schemeClr val="bg1"/>
                </a:solidFill>
                <a:latin typeface="Arial Narrow" pitchFamily="34" charset="0"/>
                <a:ea typeface="Times New Roman" pitchFamily="18" charset="0"/>
                <a:cs typeface="Arial" pitchFamily="34" charset="0"/>
              </a:rPr>
              <a:t>1.  ИНЖЕНЕРНЫЙ, </a:t>
            </a:r>
            <a:r>
              <a:rPr lang="ru-RU" sz="2200" dirty="0">
                <a:solidFill>
                  <a:schemeClr val="bg1"/>
                </a:solidFill>
                <a:latin typeface="Arial Narrow" pitchFamily="34" charset="0"/>
                <a:ea typeface="Times New Roman" pitchFamily="18" charset="0"/>
                <a:cs typeface="Arial" pitchFamily="34" charset="0"/>
              </a:rPr>
              <a:t>опирающийся на статистику, расчёт частот, вероятностный анализ безопасности, построение деревьев опасности.</a:t>
            </a:r>
            <a:endParaRPr lang="ru-RU" sz="2200" dirty="0">
              <a:solidFill>
                <a:schemeClr val="bg1"/>
              </a:solidFill>
              <a:latin typeface="Arial Narrow" pitchFamily="34" charset="0"/>
            </a:endParaRPr>
          </a:p>
        </p:txBody>
      </p:sp>
      <p:sp>
        <p:nvSpPr>
          <p:cNvPr id="16" name="Скругленный прямоугольник 15"/>
          <p:cNvSpPr/>
          <p:nvPr/>
        </p:nvSpPr>
        <p:spPr>
          <a:xfrm>
            <a:off x="307692" y="2317170"/>
            <a:ext cx="8109021" cy="1174173"/>
          </a:xfrm>
          <a:prstGeom prst="roundRect">
            <a:avLst/>
          </a:prstGeom>
          <a:gradFill flip="none" rotWithShape="1">
            <a:gsLst>
              <a:gs pos="0">
                <a:srgbClr val="808000">
                  <a:shade val="30000"/>
                  <a:satMod val="115000"/>
                </a:srgbClr>
              </a:gs>
              <a:gs pos="50000">
                <a:srgbClr val="808000">
                  <a:shade val="67500"/>
                  <a:satMod val="115000"/>
                </a:srgbClr>
              </a:gs>
              <a:gs pos="100000">
                <a:srgbClr val="8080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lvl="0" indent="457200" fontAlgn="base">
              <a:lnSpc>
                <a:spcPts val="2600"/>
              </a:lnSpc>
              <a:spcBef>
                <a:spcPct val="0"/>
              </a:spcBef>
              <a:spcAft>
                <a:spcPct val="0"/>
              </a:spcAft>
              <a:tabLst>
                <a:tab pos="685800" algn="l"/>
              </a:tabLst>
            </a:pPr>
            <a:r>
              <a:rPr lang="ru-RU" sz="2000" b="1" dirty="0">
                <a:solidFill>
                  <a:schemeClr val="bg1"/>
                </a:solidFill>
                <a:latin typeface="Arial Narrow" pitchFamily="34" charset="0"/>
                <a:ea typeface="Times New Roman" pitchFamily="18" charset="0"/>
                <a:cs typeface="Arial" pitchFamily="34" charset="0"/>
              </a:rPr>
              <a:t>2. МОДЕЛЬНЫЙ, </a:t>
            </a:r>
            <a:r>
              <a:rPr lang="ru-RU" sz="2200" dirty="0">
                <a:solidFill>
                  <a:schemeClr val="bg1"/>
                </a:solidFill>
                <a:latin typeface="Arial Narrow" pitchFamily="34" charset="0"/>
                <a:ea typeface="Times New Roman" pitchFamily="18" charset="0"/>
                <a:cs typeface="Arial" pitchFamily="34" charset="0"/>
              </a:rPr>
              <a:t>основан на построении моделей воздействия вредных факторов на отдельного человека, социальные, профессиональные группы и т.п..</a:t>
            </a:r>
          </a:p>
        </p:txBody>
      </p:sp>
      <p:sp>
        <p:nvSpPr>
          <p:cNvPr id="27" name="Скругленный прямоугольник 26"/>
          <p:cNvSpPr/>
          <p:nvPr/>
        </p:nvSpPr>
        <p:spPr>
          <a:xfrm>
            <a:off x="318083" y="3597499"/>
            <a:ext cx="8109021" cy="914400"/>
          </a:xfrm>
          <a:prstGeom prst="roundRect">
            <a:avLst/>
          </a:prstGeom>
          <a:solidFill>
            <a:srgbClr val="0099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lvl="0" indent="457200" fontAlgn="base">
              <a:lnSpc>
                <a:spcPts val="2600"/>
              </a:lnSpc>
              <a:spcBef>
                <a:spcPct val="0"/>
              </a:spcBef>
              <a:spcAft>
                <a:spcPct val="0"/>
              </a:spcAft>
              <a:tabLst>
                <a:tab pos="685800" algn="l"/>
              </a:tabLst>
            </a:pPr>
            <a:r>
              <a:rPr lang="ru-RU" sz="2000" b="1" dirty="0">
                <a:solidFill>
                  <a:schemeClr val="bg1"/>
                </a:solidFill>
                <a:latin typeface="Arial Narrow" pitchFamily="34" charset="0"/>
                <a:ea typeface="Times New Roman" pitchFamily="18" charset="0"/>
                <a:cs typeface="Arial" pitchFamily="34" charset="0"/>
              </a:rPr>
              <a:t>3.  ЭКСПЕРТНЫЙ, </a:t>
            </a:r>
            <a:r>
              <a:rPr lang="ru-RU" sz="2200" dirty="0">
                <a:solidFill>
                  <a:schemeClr val="bg1"/>
                </a:solidFill>
                <a:latin typeface="Arial Narrow" pitchFamily="34" charset="0"/>
                <a:ea typeface="Times New Roman" pitchFamily="18" charset="0"/>
                <a:cs typeface="Arial" pitchFamily="34" charset="0"/>
              </a:rPr>
              <a:t>при котором вероятность событий определяется на основе опроса опытных специалистов, т. е. экспертов.</a:t>
            </a:r>
            <a:endParaRPr lang="ru-RU" sz="2200" dirty="0">
              <a:solidFill>
                <a:schemeClr val="bg1"/>
              </a:solidFill>
              <a:latin typeface="Arial Narrow" pitchFamily="34" charset="0"/>
            </a:endParaRPr>
          </a:p>
        </p:txBody>
      </p:sp>
      <p:sp>
        <p:nvSpPr>
          <p:cNvPr id="28" name="Скругленный прямоугольник 27"/>
          <p:cNvSpPr/>
          <p:nvPr/>
        </p:nvSpPr>
        <p:spPr>
          <a:xfrm>
            <a:off x="325011" y="4601954"/>
            <a:ext cx="8109021" cy="914400"/>
          </a:xfrm>
          <a:prstGeom prst="roundRect">
            <a:avLst/>
          </a:prstGeom>
          <a:solidFill>
            <a:srgbClr val="00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lvl="0" indent="457200" fontAlgn="base">
              <a:lnSpc>
                <a:spcPts val="2600"/>
              </a:lnSpc>
              <a:spcBef>
                <a:spcPct val="0"/>
              </a:spcBef>
              <a:spcAft>
                <a:spcPct val="0"/>
              </a:spcAft>
              <a:tabLst>
                <a:tab pos="685800" algn="l"/>
              </a:tabLst>
            </a:pPr>
            <a:r>
              <a:rPr lang="ru-RU" sz="2000" b="1" dirty="0">
                <a:solidFill>
                  <a:schemeClr val="bg1"/>
                </a:solidFill>
                <a:latin typeface="Arial Narrow" pitchFamily="34" charset="0"/>
                <a:ea typeface="Times New Roman" pitchFamily="18" charset="0"/>
                <a:cs typeface="Arial" pitchFamily="34" charset="0"/>
              </a:rPr>
              <a:t>4.  СОЦИОЛОГИЧЕСКИЙ, </a:t>
            </a:r>
            <a:r>
              <a:rPr lang="ru-RU" sz="2200" dirty="0">
                <a:solidFill>
                  <a:schemeClr val="bg1"/>
                </a:solidFill>
                <a:latin typeface="Arial Narrow" pitchFamily="34" charset="0"/>
                <a:ea typeface="Times New Roman" pitchFamily="18" charset="0"/>
                <a:cs typeface="Arial" pitchFamily="34" charset="0"/>
              </a:rPr>
              <a:t>основан на опросе населения.</a:t>
            </a:r>
            <a:endParaRPr lang="ru-RU" sz="2200" dirty="0">
              <a:solidFill>
                <a:schemeClr val="bg1"/>
              </a:solidFill>
              <a:latin typeface="Arial Narrow" pitchFamily="34" charset="0"/>
            </a:endParaRPr>
          </a:p>
        </p:txBody>
      </p:sp>
      <p:grpSp>
        <p:nvGrpSpPr>
          <p:cNvPr id="14" name="Группа 13"/>
          <p:cNvGrpSpPr/>
          <p:nvPr/>
        </p:nvGrpSpPr>
        <p:grpSpPr>
          <a:xfrm>
            <a:off x="8426631" y="-5612"/>
            <a:ext cx="734162" cy="6863612"/>
            <a:chOff x="8426631" y="-5612"/>
            <a:chExt cx="734162" cy="6863612"/>
          </a:xfrm>
        </p:grpSpPr>
        <p:sp>
          <p:nvSpPr>
            <p:cNvPr id="17" name="Прямоугольник 1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9"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25</a:t>
            </a:fld>
            <a:endParaRPr lang="ru-RU" sz="2000" dirty="0">
              <a:solidFill>
                <a:schemeClr val="tx1"/>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62520"/>
            <a:ext cx="8715404" cy="1169551"/>
          </a:xfrm>
          <a:prstGeom prst="rect">
            <a:avLst/>
          </a:prstGeom>
        </p:spPr>
        <p:txBody>
          <a:bodyPr wrap="square">
            <a:spAutoFit/>
          </a:bodyPr>
          <a:lstStyle/>
          <a:p>
            <a:pPr indent="432000" algn="just">
              <a:lnSpc>
                <a:spcPts val="2800"/>
              </a:lnSpc>
            </a:pPr>
            <a:r>
              <a:rPr lang="ru-RU" sz="2200" dirty="0">
                <a:latin typeface="Arial Narrow" pitchFamily="34" charset="0"/>
                <a:cs typeface="Times New Roman" pitchFamily="18" charset="0"/>
              </a:rPr>
              <a:t> </a:t>
            </a:r>
            <a:r>
              <a:rPr lang="ru-RU" sz="2200" dirty="0">
                <a:latin typeface="Arial Narrow" pitchFamily="34" charset="0"/>
                <a:cs typeface="Arial" pitchFamily="34" charset="0"/>
              </a:rPr>
              <a:t>Используя понятие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«ПРИЕМЛЕМОГО РИСКА», </a:t>
            </a:r>
            <a:r>
              <a:rPr lang="ru-RU" sz="2200" dirty="0">
                <a:latin typeface="Arial Narrow" pitchFamily="34" charset="0"/>
                <a:cs typeface="Arial" pitchFamily="34" charset="0"/>
              </a:rPr>
              <a:t>можно установить финансовую меру обеспечения безопасности человеческой жизни, необходимость проведения мероприятий по безопасности, реализуя схему:</a:t>
            </a:r>
          </a:p>
        </p:txBody>
      </p:sp>
      <p:sp>
        <p:nvSpPr>
          <p:cNvPr id="28" name="Прямоугольник 27"/>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graphicFrame>
        <p:nvGraphicFramePr>
          <p:cNvPr id="19" name="Схема 18"/>
          <p:cNvGraphicFramePr/>
          <p:nvPr/>
        </p:nvGraphicFramePr>
        <p:xfrm>
          <a:off x="170121" y="1956391"/>
          <a:ext cx="8463516" cy="861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Группа 26"/>
          <p:cNvGrpSpPr/>
          <p:nvPr/>
        </p:nvGrpSpPr>
        <p:grpSpPr>
          <a:xfrm>
            <a:off x="433753" y="2921075"/>
            <a:ext cx="7721033" cy="3486433"/>
            <a:chOff x="433753" y="2659827"/>
            <a:chExt cx="7721033" cy="3486433"/>
          </a:xfrm>
        </p:grpSpPr>
        <p:sp>
          <p:nvSpPr>
            <p:cNvPr id="35" name="Скругленный прямоугольник 34"/>
            <p:cNvSpPr/>
            <p:nvPr/>
          </p:nvSpPr>
          <p:spPr>
            <a:xfrm>
              <a:off x="439482" y="2659827"/>
              <a:ext cx="7715304" cy="914400"/>
            </a:xfrm>
            <a:prstGeom prst="roundRect">
              <a:avLst/>
            </a:prstGeom>
            <a:solidFill>
              <a:srgbClr val="7030A0"/>
            </a:solidFill>
            <a:ln w="50800">
              <a:noFill/>
            </a:ln>
            <a:effectLst/>
            <a:scene3d>
              <a:camera prst="orthographicFront">
                <a:rot lat="0" lon="0" rev="0"/>
              </a:camera>
              <a:lightRig rig="glow" dir="t">
                <a:rot lat="0" lon="0" rev="14100000"/>
              </a:lightRig>
            </a:scene3d>
            <a:sp3d prstMaterial="softEdge">
              <a:bevelT w="127000" prst="artDeco"/>
            </a:sp3d>
          </p:spPr>
          <p:style>
            <a:lnRef idx="1">
              <a:schemeClr val="accent1"/>
            </a:lnRef>
            <a:fillRef idx="2">
              <a:schemeClr val="accent1"/>
            </a:fillRef>
            <a:effectRef idx="1">
              <a:schemeClr val="accent1"/>
            </a:effectRef>
            <a:fontRef idx="minor">
              <a:schemeClr val="dk1"/>
            </a:fontRef>
          </p:style>
          <p:txBody>
            <a:bodyPr lIns="0" tIns="0" rIns="0" bIns="0" rtlCol="0" anchor="ctr" anchorCtr="1"/>
            <a:lstStyle/>
            <a:p>
              <a:pPr indent="432000">
                <a:lnSpc>
                  <a:spcPts val="2200"/>
                </a:lnSpc>
              </a:pPr>
              <a:r>
                <a:rPr lang="ru-RU" sz="2200" b="1" dirty="0">
                  <a:solidFill>
                    <a:schemeClr val="bg1"/>
                  </a:solidFill>
                  <a:latin typeface="Arial Narrow" pitchFamily="34" charset="0"/>
                  <a:cs typeface="Arial" pitchFamily="34" charset="0"/>
                </a:rPr>
                <a:t>ДЛЯ УМЕНЬШЕНИЯ РИСКА МАТЕРИАЛЬНЫЕ СРЕДСТВА МОЖНО РАСХОДОВАТЬ ПО ПЯТИ НАПРАВЛЕНИЯМ:</a:t>
              </a:r>
            </a:p>
          </p:txBody>
        </p:sp>
        <p:sp>
          <p:nvSpPr>
            <p:cNvPr id="20" name="Скругленный прямоугольник 19"/>
            <p:cNvSpPr/>
            <p:nvPr/>
          </p:nvSpPr>
          <p:spPr>
            <a:xfrm>
              <a:off x="442127" y="3589769"/>
              <a:ext cx="7707086" cy="509954"/>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2200" b="1" dirty="0">
                  <a:solidFill>
                    <a:schemeClr val="bg1"/>
                  </a:solidFill>
                  <a:latin typeface="Arial Narrow" pitchFamily="34" charset="0"/>
                </a:rPr>
                <a:t>1.  СОВЕРШЕНСТВОВАНИЕ СИСТЕМ (ТЕХНОЛОГИЙ).</a:t>
              </a:r>
            </a:p>
          </p:txBody>
        </p:sp>
        <p:sp>
          <p:nvSpPr>
            <p:cNvPr id="21" name="Скругленный прямоугольник 20"/>
            <p:cNvSpPr/>
            <p:nvPr/>
          </p:nvSpPr>
          <p:spPr>
            <a:xfrm>
              <a:off x="433753" y="4103912"/>
              <a:ext cx="7707086" cy="509954"/>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2200" b="1" dirty="0">
                  <a:solidFill>
                    <a:schemeClr val="bg1"/>
                  </a:solidFill>
                  <a:latin typeface="Arial Narrow" pitchFamily="34" charset="0"/>
                </a:rPr>
                <a:t>2.  ПРИМЕНЕНИЕ ТЕХНИЧЕСКИХ СРЕДСТВ ЗАЩИТЫ И СИЗ.</a:t>
              </a:r>
            </a:p>
          </p:txBody>
        </p:sp>
        <p:sp>
          <p:nvSpPr>
            <p:cNvPr id="23" name="Скругленный прямоугольник 22"/>
            <p:cNvSpPr/>
            <p:nvPr/>
          </p:nvSpPr>
          <p:spPr>
            <a:xfrm>
              <a:off x="435428" y="4618062"/>
              <a:ext cx="7707086" cy="509954"/>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2200" b="1" dirty="0">
                  <a:solidFill>
                    <a:schemeClr val="bg1"/>
                  </a:solidFill>
                  <a:latin typeface="Arial Narrow" pitchFamily="34" charset="0"/>
                </a:rPr>
                <a:t>3.  ПОДГОТОВКА И ОБУЧЕНИЕ ПЕРСОНАЛА.</a:t>
              </a:r>
            </a:p>
          </p:txBody>
        </p:sp>
        <p:sp>
          <p:nvSpPr>
            <p:cNvPr id="25" name="Скругленный прямоугольник 24"/>
            <p:cNvSpPr/>
            <p:nvPr/>
          </p:nvSpPr>
          <p:spPr>
            <a:xfrm>
              <a:off x="447151" y="5132198"/>
              <a:ext cx="7707086" cy="509954"/>
            </a:xfrm>
            <a:prstGeom prst="roundRect">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2200" b="1" dirty="0">
                  <a:solidFill>
                    <a:schemeClr val="bg1"/>
                  </a:solidFill>
                  <a:latin typeface="Arial Narrow" pitchFamily="34" charset="0"/>
                </a:rPr>
                <a:t>4.  ПРИМЕНЕНИЕ ОРГАНИЗАЦИОННЫХ МЕРОПРИЯТИЙ.</a:t>
              </a:r>
            </a:p>
          </p:txBody>
        </p:sp>
        <p:sp>
          <p:nvSpPr>
            <p:cNvPr id="26" name="Скругленный прямоугольник 25"/>
            <p:cNvSpPr/>
            <p:nvPr/>
          </p:nvSpPr>
          <p:spPr>
            <a:xfrm>
              <a:off x="438778" y="5636306"/>
              <a:ext cx="7707086" cy="509954"/>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2200" b="1" dirty="0">
                  <a:solidFill>
                    <a:schemeClr val="bg1"/>
                  </a:solidFill>
                  <a:latin typeface="Arial Narrow" pitchFamily="34" charset="0"/>
                </a:rPr>
                <a:t>5.  ЭКОНОМИЧЕСКИЕ МЕТОДЫ (страхование, компенсации и др.).</a:t>
              </a:r>
            </a:p>
          </p:txBody>
        </p:sp>
      </p:grpSp>
      <p:sp>
        <p:nvSpPr>
          <p:cNvPr id="17" name="Скругленный прямоугольник 16"/>
          <p:cNvSpPr/>
          <p:nvPr/>
        </p:nvSpPr>
        <p:spPr>
          <a:xfrm>
            <a:off x="2828261" y="0"/>
            <a:ext cx="3561906" cy="350874"/>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5.4. ПУТИ УМЕНЬШЕНИЯ РИСКА</a:t>
            </a:r>
          </a:p>
        </p:txBody>
      </p:sp>
      <p:grpSp>
        <p:nvGrpSpPr>
          <p:cNvPr id="18" name="Группа 17"/>
          <p:cNvGrpSpPr/>
          <p:nvPr/>
        </p:nvGrpSpPr>
        <p:grpSpPr>
          <a:xfrm>
            <a:off x="8426631" y="-5612"/>
            <a:ext cx="734162" cy="6863612"/>
            <a:chOff x="8426631" y="-5612"/>
            <a:chExt cx="734162" cy="6863612"/>
          </a:xfrm>
        </p:grpSpPr>
        <p:sp>
          <p:nvSpPr>
            <p:cNvPr id="31" name="Прямоугольник 3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32" name="Рисунок 2" descr="http://niu.ifmo.ru/images/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26</a:t>
            </a:fld>
            <a:endParaRPr lang="ru-RU" sz="2000" dirty="0">
              <a:solidFill>
                <a:schemeClr val="tx1"/>
              </a:solidFill>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61416" y="386074"/>
            <a:ext cx="2614818" cy="400110"/>
          </a:xfrm>
          <a:prstGeom prst="rect">
            <a:avLst/>
          </a:prstGeom>
          <a:noFill/>
        </p:spPr>
        <p:txBody>
          <a:bodyPr wrap="none" rtlCol="0">
            <a:spAutoFit/>
          </a:bodyPr>
          <a:lstStyle/>
          <a:p>
            <a:r>
              <a:rPr lang="ru-RU" sz="2000" b="1" dirty="0">
                <a:latin typeface="Arial Narrow" pitchFamily="34" charset="0"/>
                <a:cs typeface="Arial" pitchFamily="34" charset="0"/>
              </a:rPr>
              <a:t>УПРАВЛЕНИЕ РИСКОМ</a:t>
            </a:r>
          </a:p>
        </p:txBody>
      </p:sp>
      <p:sp>
        <p:nvSpPr>
          <p:cNvPr id="51" name="Прямоугольник 50"/>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55" name="Скругленный прямоугольник 54"/>
          <p:cNvSpPr/>
          <p:nvPr/>
        </p:nvSpPr>
        <p:spPr>
          <a:xfrm>
            <a:off x="2828261" y="0"/>
            <a:ext cx="3561906" cy="350874"/>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5.4. ПУТИ УМЕНЬШЕНИЯ РИСКА</a:t>
            </a:r>
          </a:p>
        </p:txBody>
      </p:sp>
      <p:grpSp>
        <p:nvGrpSpPr>
          <p:cNvPr id="80" name="Группа 79"/>
          <p:cNvGrpSpPr/>
          <p:nvPr/>
        </p:nvGrpSpPr>
        <p:grpSpPr>
          <a:xfrm>
            <a:off x="42530" y="910012"/>
            <a:ext cx="8614454" cy="5461572"/>
            <a:chOff x="42530" y="835581"/>
            <a:chExt cx="8614454" cy="5461572"/>
          </a:xfrm>
        </p:grpSpPr>
        <p:sp>
          <p:nvSpPr>
            <p:cNvPr id="25" name="Скругленный прямоугольник 24"/>
            <p:cNvSpPr/>
            <p:nvPr/>
          </p:nvSpPr>
          <p:spPr>
            <a:xfrm>
              <a:off x="3180522" y="4520890"/>
              <a:ext cx="2763078" cy="428628"/>
            </a:xfrm>
            <a:prstGeom prst="roundRect">
              <a:avLst>
                <a:gd name="adj" fmla="val 50000"/>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rtlCol="0" anchor="ctr"/>
            <a:lstStyle/>
            <a:p>
              <a:pPr algn="ctr">
                <a:lnSpc>
                  <a:spcPts val="2000"/>
                </a:lnSpc>
              </a:pPr>
              <a:r>
                <a:rPr lang="ru-RU" b="1" dirty="0">
                  <a:solidFill>
                    <a:schemeClr val="bg1"/>
                  </a:solidFill>
                  <a:latin typeface="Arial Narrow" pitchFamily="34" charset="0"/>
                  <a:cs typeface="Arial" pitchFamily="34" charset="0"/>
                </a:rPr>
                <a:t>ЭКОНОМИКА</a:t>
              </a:r>
            </a:p>
          </p:txBody>
        </p:sp>
        <p:grpSp>
          <p:nvGrpSpPr>
            <p:cNvPr id="79" name="Группа 78"/>
            <p:cNvGrpSpPr/>
            <p:nvPr/>
          </p:nvGrpSpPr>
          <p:grpSpPr>
            <a:xfrm>
              <a:off x="42530" y="835581"/>
              <a:ext cx="8614454" cy="5461572"/>
              <a:chOff x="42530" y="824948"/>
              <a:chExt cx="8614454" cy="5461572"/>
            </a:xfrm>
          </p:grpSpPr>
          <p:cxnSp>
            <p:nvCxnSpPr>
              <p:cNvPr id="101" name="Прямая соединительная линия 100"/>
              <p:cNvCxnSpPr/>
              <p:nvPr/>
            </p:nvCxnSpPr>
            <p:spPr>
              <a:xfrm rot="10800000">
                <a:off x="322771" y="4143380"/>
                <a:ext cx="8172000" cy="7315"/>
              </a:xfrm>
              <a:prstGeom prst="line">
                <a:avLst/>
              </a:prstGeom>
              <a:ln w="76200" cmpd="tri">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a:xfrm rot="10800000">
                <a:off x="291686" y="2386690"/>
                <a:ext cx="8172000" cy="7315"/>
              </a:xfrm>
              <a:prstGeom prst="line">
                <a:avLst/>
              </a:prstGeom>
              <a:ln w="76200" cmpd="tri">
                <a:solidFill>
                  <a:srgbClr val="0000FF">
                    <a:alpha val="97000"/>
                  </a:srgbClr>
                </a:solidFill>
                <a:prstDash val="sysDot"/>
              </a:ln>
            </p:spPr>
            <p:style>
              <a:lnRef idx="1">
                <a:schemeClr val="accent1"/>
              </a:lnRef>
              <a:fillRef idx="0">
                <a:schemeClr val="accent1"/>
              </a:fillRef>
              <a:effectRef idx="0">
                <a:schemeClr val="accent1"/>
              </a:effectRef>
              <a:fontRef idx="minor">
                <a:schemeClr val="tx1"/>
              </a:fontRef>
            </p:style>
          </p:cxnSp>
          <p:sp>
            <p:nvSpPr>
              <p:cNvPr id="22" name="Скругленный прямоугольник 21"/>
              <p:cNvSpPr/>
              <p:nvPr/>
            </p:nvSpPr>
            <p:spPr>
              <a:xfrm>
                <a:off x="3190462" y="5257800"/>
                <a:ext cx="2773018" cy="983974"/>
              </a:xfrm>
              <a:prstGeom prst="roundRect">
                <a:avLst>
                  <a:gd name="adj" fmla="val 50000"/>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5"/>
              </a:lnRef>
              <a:fillRef idx="2">
                <a:schemeClr val="accent5"/>
              </a:fillRef>
              <a:effectRef idx="1">
                <a:schemeClr val="accent5"/>
              </a:effectRef>
              <a:fontRef idx="minor">
                <a:schemeClr val="dk1"/>
              </a:fontRef>
            </p:style>
            <p:txBody>
              <a:bodyPr lIns="36000" tIns="0" rIns="36000" bIns="0" rtlCol="0" anchor="ctr" anchorCtr="1"/>
              <a:lstStyle/>
              <a:p>
                <a:pPr algn="ctr">
                  <a:lnSpc>
                    <a:spcPts val="1400"/>
                  </a:lnSpc>
                </a:pPr>
                <a:r>
                  <a:rPr lang="ru-RU" b="1" dirty="0">
                    <a:solidFill>
                      <a:schemeClr val="bg1"/>
                    </a:solidFill>
                    <a:latin typeface="Arial Narrow" pitchFamily="34" charset="0"/>
                    <a:cs typeface="Arial" pitchFamily="34" charset="0"/>
                  </a:rPr>
                  <a:t>ЧЕЛОВЕК</a:t>
                </a:r>
              </a:p>
              <a:p>
                <a:pPr algn="ctr">
                  <a:lnSpc>
                    <a:spcPts val="1400"/>
                  </a:lnSpc>
                </a:pPr>
                <a:endParaRPr lang="ru-RU" b="1" dirty="0">
                  <a:solidFill>
                    <a:schemeClr val="bg1"/>
                  </a:solidFill>
                  <a:latin typeface="Arial Narrow" pitchFamily="34" charset="0"/>
                  <a:cs typeface="Arial" pitchFamily="34" charset="0"/>
                </a:endParaRPr>
              </a:p>
              <a:p>
                <a:pPr algn="ctr">
                  <a:lnSpc>
                    <a:spcPts val="1400"/>
                  </a:lnSpc>
                </a:pPr>
                <a:r>
                  <a:rPr lang="ru-RU" b="1" dirty="0">
                    <a:solidFill>
                      <a:schemeClr val="bg1"/>
                    </a:solidFill>
                    <a:latin typeface="Arial Narrow" pitchFamily="34" charset="0"/>
                    <a:cs typeface="Arial" pitchFamily="34" charset="0"/>
                  </a:rPr>
                  <a:t> ПРОДОЛЖИТЕЛЬНОСТЬ ЖИЗНИ</a:t>
                </a:r>
              </a:p>
            </p:txBody>
          </p:sp>
          <p:sp>
            <p:nvSpPr>
              <p:cNvPr id="27" name="Скругленный прямоугольник 26"/>
              <p:cNvSpPr/>
              <p:nvPr/>
            </p:nvSpPr>
            <p:spPr>
              <a:xfrm>
                <a:off x="667519" y="2928934"/>
                <a:ext cx="3357586" cy="714380"/>
              </a:xfrm>
              <a:prstGeom prst="round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000"/>
                  </a:lnSpc>
                </a:pPr>
                <a:r>
                  <a:rPr lang="ru-RU" b="1" dirty="0">
                    <a:solidFill>
                      <a:schemeClr val="bg1"/>
                    </a:solidFill>
                    <a:latin typeface="Arial Narrow" pitchFamily="34" charset="0"/>
                    <a:cs typeface="Arial" pitchFamily="34" charset="0"/>
                  </a:rPr>
                  <a:t>СОЦИАЛЬНО-ЭКОНОМИЧЕСКАЯ</a:t>
                </a:r>
              </a:p>
              <a:p>
                <a:pPr algn="ctr">
                  <a:lnSpc>
                    <a:spcPts val="2000"/>
                  </a:lnSpc>
                </a:pPr>
                <a:r>
                  <a:rPr lang="ru-RU" b="1" dirty="0">
                    <a:solidFill>
                      <a:schemeClr val="bg1"/>
                    </a:solidFill>
                    <a:latin typeface="Arial Narrow" pitchFamily="34" charset="0"/>
                    <a:cs typeface="Arial" pitchFamily="34" charset="0"/>
                  </a:rPr>
                  <a:t>СИСТЕМА БЕЗОПАСНОСТИ</a:t>
                </a:r>
              </a:p>
            </p:txBody>
          </p:sp>
          <p:sp>
            <p:nvSpPr>
              <p:cNvPr id="30" name="Скругленный прямоугольник 29"/>
              <p:cNvSpPr/>
              <p:nvPr/>
            </p:nvSpPr>
            <p:spPr>
              <a:xfrm>
                <a:off x="5088601" y="2928934"/>
                <a:ext cx="3357586" cy="714380"/>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ts val="2000"/>
                  </a:lnSpc>
                </a:pPr>
                <a:r>
                  <a:rPr lang="ru-RU" b="1" dirty="0">
                    <a:solidFill>
                      <a:schemeClr val="bg1"/>
                    </a:solidFill>
                    <a:latin typeface="Arial Narrow" pitchFamily="34" charset="0"/>
                    <a:cs typeface="Arial" pitchFamily="34" charset="0"/>
                  </a:rPr>
                  <a:t>ТЕХНИЧЕСКАЯ СИСТЕМА БЕЗОПАСНОСТИ</a:t>
                </a:r>
              </a:p>
            </p:txBody>
          </p:sp>
          <p:sp>
            <p:nvSpPr>
              <p:cNvPr id="31" name="Скругленный прямоугольник 30"/>
              <p:cNvSpPr/>
              <p:nvPr/>
            </p:nvSpPr>
            <p:spPr>
              <a:xfrm>
                <a:off x="5088601" y="1214422"/>
                <a:ext cx="3357586" cy="714380"/>
              </a:xfrm>
              <a:prstGeom prst="roundRect">
                <a:avLst/>
              </a:prstGeom>
              <a:gradFill flip="none" rotWithShape="1">
                <a:gsLst>
                  <a:gs pos="0">
                    <a:srgbClr val="996600">
                      <a:shade val="30000"/>
                      <a:satMod val="115000"/>
                    </a:srgbClr>
                  </a:gs>
                  <a:gs pos="50000">
                    <a:srgbClr val="996600">
                      <a:shade val="67500"/>
                      <a:satMod val="115000"/>
                    </a:srgbClr>
                  </a:gs>
                  <a:gs pos="100000">
                    <a:srgbClr val="99660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dk1"/>
              </a:lnRef>
              <a:fillRef idx="2">
                <a:schemeClr val="dk1"/>
              </a:fillRef>
              <a:effectRef idx="1">
                <a:schemeClr val="dk1"/>
              </a:effectRef>
              <a:fontRef idx="minor">
                <a:schemeClr val="dk1"/>
              </a:fontRef>
            </p:style>
            <p:txBody>
              <a:bodyPr lIns="0" tIns="0" rIns="0" bIns="0" rtlCol="0" anchor="ctr"/>
              <a:lstStyle/>
              <a:p>
                <a:pPr algn="ctr">
                  <a:lnSpc>
                    <a:spcPts val="2000"/>
                  </a:lnSpc>
                </a:pPr>
                <a:r>
                  <a:rPr lang="ru-RU" b="1" dirty="0">
                    <a:solidFill>
                      <a:schemeClr val="bg1"/>
                    </a:solidFill>
                    <a:latin typeface="Arial Narrow" pitchFamily="34" charset="0"/>
                    <a:cs typeface="Arial" pitchFamily="34" charset="0"/>
                  </a:rPr>
                  <a:t>ТЕХНОЛОГИЯ</a:t>
                </a:r>
              </a:p>
            </p:txBody>
          </p:sp>
          <p:sp>
            <p:nvSpPr>
              <p:cNvPr id="32" name="Скругленный прямоугольник 31"/>
              <p:cNvSpPr/>
              <p:nvPr/>
            </p:nvSpPr>
            <p:spPr>
              <a:xfrm>
                <a:off x="677458" y="1214422"/>
                <a:ext cx="3357586" cy="71438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000"/>
                  </a:lnSpc>
                </a:pPr>
                <a:r>
                  <a:rPr lang="ru-RU" b="1" dirty="0">
                    <a:solidFill>
                      <a:schemeClr val="bg1"/>
                    </a:solidFill>
                    <a:latin typeface="Arial Narrow" pitchFamily="34" charset="0"/>
                    <a:cs typeface="Arial" pitchFamily="34" charset="0"/>
                  </a:rPr>
                  <a:t>ОКРУЖАЮЩАЯ СРЕДА</a:t>
                </a:r>
              </a:p>
            </p:txBody>
          </p:sp>
          <p:sp>
            <p:nvSpPr>
              <p:cNvPr id="65" name="Стрелка вниз 64"/>
              <p:cNvSpPr/>
              <p:nvPr/>
            </p:nvSpPr>
            <p:spPr>
              <a:xfrm>
                <a:off x="1909303" y="1927496"/>
                <a:ext cx="357190" cy="993913"/>
              </a:xfrm>
              <a:prstGeom prst="downArrow">
                <a:avLst>
                  <a:gd name="adj1" fmla="val 57480"/>
                  <a:gd name="adj2" fmla="val 39518"/>
                </a:avLst>
              </a:prstGeom>
              <a:solidFill>
                <a:srgbClr val="7030A0"/>
              </a:solidFill>
              <a:ln w="635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Стрелка вниз 65"/>
              <p:cNvSpPr/>
              <p:nvPr/>
            </p:nvSpPr>
            <p:spPr>
              <a:xfrm>
                <a:off x="6588799" y="1892592"/>
                <a:ext cx="357190" cy="1041991"/>
              </a:xfrm>
              <a:prstGeom prst="downArrow">
                <a:avLst>
                  <a:gd name="adj1" fmla="val 57480"/>
                  <a:gd name="adj2" fmla="val 39518"/>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0" scaled="1"/>
                <a:tileRect/>
              </a:gradFill>
              <a:ln w="635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Стрелка вверх 70"/>
              <p:cNvSpPr/>
              <p:nvPr/>
            </p:nvSpPr>
            <p:spPr>
              <a:xfrm>
                <a:off x="4338084" y="4922871"/>
                <a:ext cx="393327" cy="329613"/>
              </a:xfrm>
              <a:prstGeom prst="upArrow">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Стрелка вверх 71"/>
              <p:cNvSpPr/>
              <p:nvPr/>
            </p:nvSpPr>
            <p:spPr>
              <a:xfrm>
                <a:off x="4392897" y="4284992"/>
                <a:ext cx="357190" cy="215578"/>
              </a:xfrm>
              <a:prstGeom prst="upArrow">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0" scaled="1"/>
                <a:tileRect/>
              </a:gra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Овал 81"/>
              <p:cNvSpPr/>
              <p:nvPr/>
            </p:nvSpPr>
            <p:spPr>
              <a:xfrm>
                <a:off x="4423916" y="4014798"/>
                <a:ext cx="285752" cy="271458"/>
              </a:xfrm>
              <a:prstGeom prst="ellipse">
                <a:avLst/>
              </a:prstGeom>
              <a:solidFill>
                <a:srgbClr val="C00000"/>
              </a:solidFill>
              <a:ln w="635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Стрелка влево 82"/>
              <p:cNvSpPr/>
              <p:nvPr/>
            </p:nvSpPr>
            <p:spPr>
              <a:xfrm rot="2502626">
                <a:off x="3907756" y="3678787"/>
                <a:ext cx="621683" cy="324369"/>
              </a:xfrm>
              <a:prstGeom prst="leftArrow">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0" scaled="1"/>
                <a:tileRect/>
              </a:gra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Стрелка влево 83"/>
              <p:cNvSpPr/>
              <p:nvPr/>
            </p:nvSpPr>
            <p:spPr>
              <a:xfrm rot="8110468">
                <a:off x="4601384" y="3675686"/>
                <a:ext cx="594222" cy="319937"/>
              </a:xfrm>
              <a:prstGeom prst="leftArrow">
                <a:avLst/>
              </a:prstGeom>
              <a:solidFill>
                <a:schemeClr val="accent2">
                  <a:lumMod val="75000"/>
                </a:schemeClr>
              </a:soli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Блок-схема: альтернативный процесс 93"/>
              <p:cNvSpPr/>
              <p:nvPr/>
            </p:nvSpPr>
            <p:spPr>
              <a:xfrm>
                <a:off x="1321907" y="2005835"/>
                <a:ext cx="1524968" cy="357190"/>
              </a:xfrm>
              <a:prstGeom prst="flowChartAlternateProcess">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pPr>
                <a:r>
                  <a:rPr lang="ru-RU" sz="1100" b="1" dirty="0">
                    <a:solidFill>
                      <a:schemeClr val="bg1"/>
                    </a:solidFill>
                    <a:latin typeface="Arial Narrow" pitchFamily="34" charset="0"/>
                  </a:rPr>
                  <a:t>ФАКТОРЫ ОПАСНОСТИ ОКРУЖАЮЩЕЙ СРЕДЫ</a:t>
                </a:r>
              </a:p>
            </p:txBody>
          </p:sp>
          <p:sp>
            <p:nvSpPr>
              <p:cNvPr id="95" name="Блок-схема: альтернативный процесс 94"/>
              <p:cNvSpPr/>
              <p:nvPr/>
            </p:nvSpPr>
            <p:spPr>
              <a:xfrm>
                <a:off x="6025729" y="2015772"/>
                <a:ext cx="1485904" cy="357190"/>
              </a:xfrm>
              <a:prstGeom prst="flowChartAlternateProcess">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0" scaled="1"/>
                <a:tileRect/>
              </a:gradFill>
              <a:ln w="508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ru-RU" sz="1100" b="1" dirty="0">
                    <a:solidFill>
                      <a:schemeClr val="bg1"/>
                    </a:solidFill>
                    <a:latin typeface="Arial Narrow" pitchFamily="34" charset="0"/>
                  </a:rPr>
                  <a:t>ТЕХНОГЕННЫЕ</a:t>
                </a:r>
              </a:p>
              <a:p>
                <a:pPr algn="ctr">
                  <a:lnSpc>
                    <a:spcPts val="1200"/>
                  </a:lnSpc>
                </a:pPr>
                <a:r>
                  <a:rPr lang="ru-RU" sz="1100" b="1" dirty="0">
                    <a:solidFill>
                      <a:schemeClr val="bg1"/>
                    </a:solidFill>
                    <a:latin typeface="Arial Narrow" pitchFamily="34" charset="0"/>
                  </a:rPr>
                  <a:t> ФАКТОРЫ </a:t>
                </a:r>
              </a:p>
            </p:txBody>
          </p:sp>
          <p:cxnSp>
            <p:nvCxnSpPr>
              <p:cNvPr id="97" name="Прямая соединительная линия 96"/>
              <p:cNvCxnSpPr/>
              <p:nvPr/>
            </p:nvCxnSpPr>
            <p:spPr>
              <a:xfrm rot="5400000">
                <a:off x="-2178891" y="3607595"/>
                <a:ext cx="5357850" cy="0"/>
              </a:xfrm>
              <a:prstGeom prst="line">
                <a:avLst/>
              </a:prstGeom>
              <a:ln w="76200" cmpd="tri">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3" name="Скругленный прямоугольник 42"/>
              <p:cNvSpPr/>
              <p:nvPr/>
            </p:nvSpPr>
            <p:spPr>
              <a:xfrm>
                <a:off x="42530" y="4217800"/>
                <a:ext cx="396699" cy="1986953"/>
              </a:xfrm>
              <a:prstGeom prst="roundRect">
                <a:avLst/>
              </a:prstGeom>
              <a:solidFill>
                <a:srgbClr val="00B050"/>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a:lnSpc>
                    <a:spcPts val="1400"/>
                  </a:lnSpc>
                </a:pPr>
                <a:r>
                  <a:rPr lang="ru-RU" sz="1600" b="1" dirty="0">
                    <a:solidFill>
                      <a:schemeClr val="bg1"/>
                    </a:solidFill>
                    <a:latin typeface="Arial" pitchFamily="34" charset="0"/>
                  </a:rPr>
                  <a:t>БЕЗОПАСНОСТЬ</a:t>
                </a:r>
              </a:p>
            </p:txBody>
          </p:sp>
          <p:sp>
            <p:nvSpPr>
              <p:cNvPr id="46" name="Скругленный прямоугольник 45"/>
              <p:cNvSpPr/>
              <p:nvPr/>
            </p:nvSpPr>
            <p:spPr>
              <a:xfrm>
                <a:off x="42594" y="2455451"/>
                <a:ext cx="396699" cy="1643074"/>
              </a:xfrm>
              <a:prstGeom prst="roundRect">
                <a:avLst/>
              </a:prstGeom>
              <a:solidFill>
                <a:srgbClr val="FFCC66"/>
              </a:solid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a:lnSpc>
                    <a:spcPts val="1400"/>
                  </a:lnSpc>
                </a:pPr>
                <a:r>
                  <a:rPr lang="ru-RU" sz="1600" b="1" dirty="0">
                    <a:solidFill>
                      <a:srgbClr val="0000FF"/>
                    </a:solidFill>
                    <a:latin typeface="Arial" pitchFamily="34" charset="0"/>
                  </a:rPr>
                  <a:t>ЗАЩИТА</a:t>
                </a:r>
              </a:p>
            </p:txBody>
          </p:sp>
          <p:sp>
            <p:nvSpPr>
              <p:cNvPr id="47" name="Скругленный прямоугольник 46"/>
              <p:cNvSpPr/>
              <p:nvPr/>
            </p:nvSpPr>
            <p:spPr>
              <a:xfrm>
                <a:off x="47652" y="846599"/>
                <a:ext cx="396699" cy="1489994"/>
              </a:xfrm>
              <a:prstGeom prst="roundRect">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a:lnSpc>
                    <a:spcPts val="1400"/>
                  </a:lnSpc>
                </a:pPr>
                <a:r>
                  <a:rPr lang="ru-RU" sz="1600" b="1" dirty="0">
                    <a:solidFill>
                      <a:schemeClr val="tx1"/>
                    </a:solidFill>
                    <a:latin typeface="Arial" pitchFamily="34" charset="0"/>
                  </a:rPr>
                  <a:t>ОПАСНОСТЬ</a:t>
                </a:r>
              </a:p>
            </p:txBody>
          </p:sp>
          <p:sp>
            <p:nvSpPr>
              <p:cNvPr id="49" name="TextBox 48"/>
              <p:cNvSpPr txBox="1"/>
              <p:nvPr/>
            </p:nvSpPr>
            <p:spPr>
              <a:xfrm>
                <a:off x="5058397" y="3714752"/>
                <a:ext cx="444352" cy="400110"/>
              </a:xfrm>
              <a:prstGeom prst="rect">
                <a:avLst/>
              </a:prstGeom>
              <a:noFill/>
            </p:spPr>
            <p:txBody>
              <a:bodyPr wrap="none" rtlCol="0">
                <a:spAutoFit/>
              </a:bodyPr>
              <a:lstStyle/>
              <a:p>
                <a:r>
                  <a:rPr lang="ru-RU" sz="2000" b="1" dirty="0">
                    <a:latin typeface="Arial Narrow" pitchFamily="34" charset="0"/>
                  </a:rPr>
                  <a:t>М</a:t>
                </a:r>
                <a:r>
                  <a:rPr lang="ru-RU" sz="2000" b="1" baseline="-25000" dirty="0">
                    <a:latin typeface="Arial Narrow" pitchFamily="34" charset="0"/>
                  </a:rPr>
                  <a:t>Т</a:t>
                </a:r>
                <a:endParaRPr lang="ru-RU" sz="2000" b="1" dirty="0">
                  <a:latin typeface="Arial Narrow" pitchFamily="34" charset="0"/>
                </a:endParaRPr>
              </a:p>
            </p:txBody>
          </p:sp>
          <p:sp>
            <p:nvSpPr>
              <p:cNvPr id="50" name="TextBox 49"/>
              <p:cNvSpPr txBox="1"/>
              <p:nvPr/>
            </p:nvSpPr>
            <p:spPr>
              <a:xfrm>
                <a:off x="3278042" y="3714752"/>
                <a:ext cx="805029" cy="400110"/>
              </a:xfrm>
              <a:prstGeom prst="rect">
                <a:avLst/>
              </a:prstGeom>
              <a:noFill/>
            </p:spPr>
            <p:txBody>
              <a:bodyPr wrap="none" rtlCol="0">
                <a:spAutoFit/>
              </a:bodyPr>
              <a:lstStyle/>
              <a:p>
                <a:r>
                  <a:rPr lang="ru-RU" sz="2000" b="1" dirty="0">
                    <a:latin typeface="Arial Narrow" pitchFamily="34" charset="0"/>
                  </a:rPr>
                  <a:t>М - М</a:t>
                </a:r>
                <a:r>
                  <a:rPr lang="ru-RU" sz="2000" b="1" baseline="-25000" dirty="0">
                    <a:latin typeface="Arial Narrow" pitchFamily="34" charset="0"/>
                  </a:rPr>
                  <a:t>Т</a:t>
                </a:r>
                <a:endParaRPr lang="ru-RU" sz="2000" b="1" dirty="0">
                  <a:latin typeface="Arial Narrow" pitchFamily="34" charset="0"/>
                </a:endParaRPr>
              </a:p>
            </p:txBody>
          </p:sp>
          <p:sp>
            <p:nvSpPr>
              <p:cNvPr id="75" name="Стрелка углом вверх 74"/>
              <p:cNvSpPr/>
              <p:nvPr/>
            </p:nvSpPr>
            <p:spPr>
              <a:xfrm rot="5400000">
                <a:off x="1480833" y="4144524"/>
                <a:ext cx="2216422" cy="1222712"/>
              </a:xfrm>
              <a:prstGeom prst="bentUpArrow">
                <a:avLst>
                  <a:gd name="adj1" fmla="val 12153"/>
                  <a:gd name="adj2" fmla="val 10171"/>
                  <a:gd name="adj3" fmla="val 17374"/>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5" name="Овал 34"/>
              <p:cNvSpPr/>
              <p:nvPr/>
            </p:nvSpPr>
            <p:spPr>
              <a:xfrm>
                <a:off x="1003853" y="4291214"/>
                <a:ext cx="2071702" cy="857256"/>
              </a:xfrm>
              <a:prstGeom prst="ellipse">
                <a:avLst/>
              </a:prstGeom>
              <a:solidFill>
                <a:schemeClr val="accent5">
                  <a:lumMod val="75000"/>
                </a:schemeClr>
              </a:solidFill>
              <a:ln w="381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ts val="1200"/>
                  </a:lnSpc>
                </a:pPr>
                <a:r>
                  <a:rPr lang="ru-RU" sz="1600" b="1" dirty="0">
                    <a:solidFill>
                      <a:schemeClr val="bg1"/>
                    </a:solidFill>
                    <a:latin typeface="Arial Narrow" pitchFamily="34" charset="0"/>
                  </a:rPr>
                  <a:t>Риск социально-</a:t>
                </a:r>
              </a:p>
              <a:p>
                <a:pPr algn="ctr">
                  <a:lnSpc>
                    <a:spcPts val="1200"/>
                  </a:lnSpc>
                </a:pPr>
                <a:r>
                  <a:rPr lang="ru-RU" sz="1600" b="1" dirty="0">
                    <a:solidFill>
                      <a:schemeClr val="bg1"/>
                    </a:solidFill>
                    <a:latin typeface="Arial Narrow" pitchFamily="34" charset="0"/>
                  </a:rPr>
                  <a:t>экономической </a:t>
                </a:r>
              </a:p>
              <a:p>
                <a:pPr algn="ctr">
                  <a:lnSpc>
                    <a:spcPts val="1200"/>
                  </a:lnSpc>
                </a:pPr>
                <a:r>
                  <a:rPr lang="ru-RU" sz="1600" b="1" dirty="0">
                    <a:solidFill>
                      <a:schemeClr val="bg1"/>
                    </a:solidFill>
                    <a:latin typeface="Arial Narrow" pitchFamily="34" charset="0"/>
                  </a:rPr>
                  <a:t>системы </a:t>
                </a:r>
                <a:r>
                  <a:rPr lang="en-US" sz="1600" b="1" dirty="0">
                    <a:solidFill>
                      <a:schemeClr val="bg1"/>
                    </a:solidFill>
                    <a:latin typeface="Arial Narrow" pitchFamily="34" charset="0"/>
                  </a:rPr>
                  <a:t>R</a:t>
                </a:r>
                <a:r>
                  <a:rPr lang="ru-RU" sz="1600" b="1" baseline="-30000" dirty="0">
                    <a:solidFill>
                      <a:schemeClr val="bg1"/>
                    </a:solidFill>
                    <a:latin typeface="Arial Narrow" pitchFamily="34" charset="0"/>
                  </a:rPr>
                  <a:t>СЭ</a:t>
                </a:r>
                <a:endParaRPr lang="ru-RU" sz="1600" b="1" dirty="0">
                  <a:solidFill>
                    <a:schemeClr val="bg1"/>
                  </a:solidFill>
                  <a:latin typeface="Arial Narrow" pitchFamily="34" charset="0"/>
                </a:endParaRPr>
              </a:p>
            </p:txBody>
          </p:sp>
          <p:sp>
            <p:nvSpPr>
              <p:cNvPr id="76" name="Стрелка углом вверх 75"/>
              <p:cNvSpPr/>
              <p:nvPr/>
            </p:nvSpPr>
            <p:spPr>
              <a:xfrm rot="10800000">
                <a:off x="2020858" y="824948"/>
                <a:ext cx="6586427" cy="407504"/>
              </a:xfrm>
              <a:prstGeom prst="bentUpArrow">
                <a:avLst>
                  <a:gd name="adj1" fmla="val 37212"/>
                  <a:gd name="adj2" fmla="val 29943"/>
                  <a:gd name="adj3" fmla="val 45239"/>
                </a:avLst>
              </a:prstGeom>
              <a:solidFill>
                <a:schemeClr val="accent3">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77" name="Стрелка углом вверх 76"/>
              <p:cNvSpPr/>
              <p:nvPr/>
            </p:nvSpPr>
            <p:spPr>
              <a:xfrm rot="16200000" flipH="1">
                <a:off x="5537648" y="4275387"/>
                <a:ext cx="1981207" cy="1222712"/>
              </a:xfrm>
              <a:prstGeom prst="bentUpArrow">
                <a:avLst>
                  <a:gd name="adj1" fmla="val 11380"/>
                  <a:gd name="adj2" fmla="val 10172"/>
                  <a:gd name="adj3" fmla="val 17374"/>
                </a:avLst>
              </a:prstGeom>
              <a:solidFill>
                <a:schemeClr val="accent3">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78" name="Стрелка углом вверх 77"/>
              <p:cNvSpPr/>
              <p:nvPr/>
            </p:nvSpPr>
            <p:spPr>
              <a:xfrm rot="16200000" flipH="1">
                <a:off x="6236705" y="1581883"/>
                <a:ext cx="3177212" cy="1663347"/>
              </a:xfrm>
              <a:prstGeom prst="bentUpArrow">
                <a:avLst>
                  <a:gd name="adj1" fmla="val 7794"/>
                  <a:gd name="adj2" fmla="val 5849"/>
                  <a:gd name="adj3" fmla="val 1929"/>
                </a:avLst>
              </a:prstGeom>
              <a:solidFill>
                <a:schemeClr val="accent3">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6" name="Овал 35"/>
              <p:cNvSpPr/>
              <p:nvPr/>
            </p:nvSpPr>
            <p:spPr>
              <a:xfrm>
                <a:off x="6042991" y="4303643"/>
                <a:ext cx="2066346" cy="838631"/>
              </a:xfrm>
              <a:prstGeom prst="ellipse">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w="38100" cmpd="dbl">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ru-RU" sz="1600" b="1" dirty="0">
                    <a:solidFill>
                      <a:schemeClr val="bg1"/>
                    </a:solidFill>
                    <a:latin typeface="Arial Narrow" pitchFamily="34" charset="0"/>
                  </a:rPr>
                  <a:t>Техногенный</a:t>
                </a:r>
              </a:p>
              <a:p>
                <a:pPr algn="ctr">
                  <a:lnSpc>
                    <a:spcPts val="1600"/>
                  </a:lnSpc>
                </a:pPr>
                <a:r>
                  <a:rPr lang="ru-RU" sz="1600" b="1" dirty="0">
                    <a:solidFill>
                      <a:schemeClr val="bg1"/>
                    </a:solidFill>
                    <a:latin typeface="Arial Narrow" pitchFamily="34" charset="0"/>
                  </a:rPr>
                  <a:t>риск </a:t>
                </a:r>
                <a:r>
                  <a:rPr lang="en-US" sz="1600" b="1" dirty="0">
                    <a:solidFill>
                      <a:schemeClr val="bg1"/>
                    </a:solidFill>
                    <a:latin typeface="Arial Narrow" pitchFamily="34" charset="0"/>
                  </a:rPr>
                  <a:t>R</a:t>
                </a:r>
                <a:r>
                  <a:rPr lang="ru-RU" sz="1600" b="1" baseline="-30000" dirty="0">
                    <a:solidFill>
                      <a:schemeClr val="bg1"/>
                    </a:solidFill>
                    <a:latin typeface="Arial Narrow" pitchFamily="34" charset="0"/>
                  </a:rPr>
                  <a:t>Т</a:t>
                </a:r>
                <a:endParaRPr lang="ru-RU" sz="1600" b="1" dirty="0">
                  <a:solidFill>
                    <a:schemeClr val="bg1"/>
                  </a:solidFill>
                  <a:latin typeface="Arial Narrow" pitchFamily="34" charset="0"/>
                </a:endParaRPr>
              </a:p>
            </p:txBody>
          </p:sp>
        </p:grpSp>
      </p:grpSp>
      <p:grpSp>
        <p:nvGrpSpPr>
          <p:cNvPr id="40" name="Группа 39"/>
          <p:cNvGrpSpPr/>
          <p:nvPr/>
        </p:nvGrpSpPr>
        <p:grpSpPr>
          <a:xfrm>
            <a:off x="8426631" y="-5612"/>
            <a:ext cx="734162" cy="6863612"/>
            <a:chOff x="8426631" y="-5612"/>
            <a:chExt cx="734162" cy="6863612"/>
          </a:xfrm>
        </p:grpSpPr>
        <p:sp>
          <p:nvSpPr>
            <p:cNvPr id="41" name="Прямоугольник 4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42"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27</a:t>
            </a:fld>
            <a:endParaRPr lang="ru-RU" sz="2000" dirty="0">
              <a:solidFill>
                <a:schemeClr val="tx1"/>
              </a:solidFill>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049" name="Rectangle 1"/>
          <p:cNvSpPr>
            <a:spLocks noChangeArrowheads="1"/>
          </p:cNvSpPr>
          <p:nvPr/>
        </p:nvSpPr>
        <p:spPr bwMode="auto">
          <a:xfrm>
            <a:off x="0" y="4608669"/>
            <a:ext cx="8715372" cy="18876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ts val="2800"/>
              </a:lnSpc>
              <a:spcBef>
                <a:spcPct val="0"/>
              </a:spcBef>
              <a:spcAft>
                <a:spcPct val="0"/>
              </a:spcAft>
              <a:buClrTx/>
              <a:buSzTx/>
              <a:buFontTx/>
              <a:buNone/>
              <a:tabLst/>
            </a:pP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ПОСКОЛЬКУ ВРЕД ЧЕЛОВЕКУ МОЖЕТ НАНОСИТЬ ЛЮБАЯ ЕГО ДЕЯТЕЛЬНОСТЬ, </a:t>
            </a:r>
            <a:r>
              <a:rPr kumimoji="0" lang="ru-RU" sz="22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безопасность жизнедеятельности изучает опасности производственной, бытовой и городской среды как в условиях повседневной жизни, так и при возникновении чрезвычайных ситуаций техногенного и природного происхождения. </a:t>
            </a:r>
            <a:endParaRPr kumimoji="0" lang="ru-RU" sz="2200" b="0" i="0" u="none" strike="noStrike" cap="none" normalizeH="0" baseline="0" dirty="0">
              <a:ln>
                <a:noFill/>
              </a:ln>
              <a:solidFill>
                <a:schemeClr val="tx1"/>
              </a:solidFill>
              <a:effectLst/>
              <a:latin typeface="Arial Narrow" pitchFamily="34" charset="0"/>
            </a:endParaRPr>
          </a:p>
        </p:txBody>
      </p:sp>
      <p:sp>
        <p:nvSpPr>
          <p:cNvPr id="9" name="Прямоугольник 8"/>
          <p:cNvSpPr/>
          <p:nvPr/>
        </p:nvSpPr>
        <p:spPr>
          <a:xfrm>
            <a:off x="-1" y="1149734"/>
            <a:ext cx="8701873" cy="424540"/>
          </a:xfrm>
          <a:prstGeom prst="rect">
            <a:avLst/>
          </a:prstGeom>
        </p:spPr>
        <p:txBody>
          <a:bodyPr wrap="square">
            <a:spAutoFit/>
          </a:bodyPr>
          <a:lstStyle/>
          <a:p>
            <a:pPr indent="457200">
              <a:lnSpc>
                <a:spcPts val="2800"/>
              </a:lnSpc>
            </a:pPr>
            <a:r>
              <a:rPr lang="ru-RU" sz="2000" b="1" dirty="0">
                <a:solidFill>
                  <a:srgbClr val="0000FF"/>
                </a:solidFill>
                <a:latin typeface="Arial Narrow" pitchFamily="34" charset="0"/>
                <a:ea typeface="Times New Roman" pitchFamily="18" charset="0"/>
                <a:cs typeface="Arial" pitchFamily="34" charset="0"/>
              </a:rPr>
              <a:t>ПРИНЦИП</a:t>
            </a:r>
            <a:r>
              <a:rPr lang="ru-RU" sz="2000" i="1" dirty="0">
                <a:latin typeface="Arial Narrow" pitchFamily="34" charset="0"/>
                <a:ea typeface="Times New Roman" pitchFamily="18" charset="0"/>
                <a:cs typeface="Arial" pitchFamily="34" charset="0"/>
              </a:rPr>
              <a:t> </a:t>
            </a:r>
            <a:r>
              <a:rPr lang="ru-RU" sz="2200" dirty="0">
                <a:latin typeface="Arial Narrow" pitchFamily="34" charset="0"/>
                <a:ea typeface="Times New Roman" pitchFamily="18" charset="0"/>
                <a:cs typeface="Arial" pitchFamily="34" charset="0"/>
              </a:rPr>
              <a:t>— это идея, мысль, основное положение. </a:t>
            </a:r>
            <a:endParaRPr lang="ru-RU" sz="2200" dirty="0">
              <a:latin typeface="Arial Narrow" pitchFamily="34" charset="0"/>
            </a:endParaRPr>
          </a:p>
        </p:txBody>
      </p:sp>
      <p:sp>
        <p:nvSpPr>
          <p:cNvPr id="10" name="Прямоугольник 9"/>
          <p:cNvSpPr/>
          <p:nvPr/>
        </p:nvSpPr>
        <p:spPr>
          <a:xfrm>
            <a:off x="0" y="1585373"/>
            <a:ext cx="8715372" cy="1501758"/>
          </a:xfrm>
          <a:prstGeom prst="rect">
            <a:avLst/>
          </a:prstGeom>
        </p:spPr>
        <p:txBody>
          <a:bodyPr wrap="square">
            <a:spAutoFit/>
          </a:bodyPr>
          <a:lstStyle/>
          <a:p>
            <a:pPr lvl="0" indent="457200" algn="just" fontAlgn="base">
              <a:lnSpc>
                <a:spcPts val="2800"/>
              </a:lnSpc>
              <a:spcBef>
                <a:spcPct val="0"/>
              </a:spcBef>
              <a:spcAft>
                <a:spcPct val="0"/>
              </a:spcAft>
            </a:pPr>
            <a:r>
              <a:rPr lang="ru-RU" sz="2000" b="1" dirty="0">
                <a:solidFill>
                  <a:srgbClr val="0000FF"/>
                </a:solidFill>
                <a:latin typeface="Arial Narrow" pitchFamily="34" charset="0"/>
                <a:ea typeface="Times New Roman" pitchFamily="18" charset="0"/>
                <a:cs typeface="Arial" pitchFamily="34" charset="0"/>
              </a:rPr>
              <a:t>МЕТОД</a:t>
            </a:r>
            <a:r>
              <a:rPr lang="ru-RU" sz="2400" b="1" dirty="0">
                <a:solidFill>
                  <a:srgbClr val="0000FF"/>
                </a:solidFill>
                <a:latin typeface="Arial" pitchFamily="34" charset="0"/>
                <a:ea typeface="Times New Roman" pitchFamily="18" charset="0"/>
                <a:cs typeface="Arial" pitchFamily="34" charset="0"/>
              </a:rPr>
              <a:t> </a:t>
            </a:r>
            <a:r>
              <a:rPr lang="ru-RU" sz="2200" dirty="0">
                <a:latin typeface="Arial Narrow" pitchFamily="34" charset="0"/>
                <a:ea typeface="Times New Roman" pitchFamily="18" charset="0"/>
                <a:cs typeface="Arial" pitchFamily="34" charset="0"/>
              </a:rPr>
              <a:t>—это путь, способ достижения цели, исходящий из знания наиболее общих закономерностей. Принципы и методы обеспечения безопасности  определенным образом взаимосвязаны и относятся к частным, специальным в отличие от общих методов, присущих диалектике и логике.</a:t>
            </a:r>
            <a:endParaRPr lang="ru-RU" sz="2200" dirty="0">
              <a:latin typeface="Arial Narrow" pitchFamily="34" charset="0"/>
            </a:endParaRPr>
          </a:p>
        </p:txBody>
      </p:sp>
      <p:sp>
        <p:nvSpPr>
          <p:cNvPr id="11" name="Прямоугольник 10"/>
          <p:cNvSpPr/>
          <p:nvPr/>
        </p:nvSpPr>
        <p:spPr>
          <a:xfrm>
            <a:off x="0" y="3223555"/>
            <a:ext cx="8715404" cy="1142685"/>
          </a:xfrm>
          <a:prstGeom prst="rect">
            <a:avLst/>
          </a:prstGeom>
        </p:spPr>
        <p:txBody>
          <a:bodyPr wrap="square">
            <a:spAutoFit/>
          </a:bodyPr>
          <a:lstStyle/>
          <a:p>
            <a:pPr lvl="0" indent="457200" algn="just" eaLnBrk="0" fontAlgn="base" hangingPunct="0">
              <a:lnSpc>
                <a:spcPts val="2800"/>
              </a:lnSpc>
              <a:spcBef>
                <a:spcPct val="0"/>
              </a:spcBef>
              <a:spcAft>
                <a:spcPct val="0"/>
              </a:spcAft>
            </a:pPr>
            <a:r>
              <a:rPr lang="ru-RU" sz="2000" b="1" dirty="0">
                <a:solidFill>
                  <a:srgbClr val="0000FF"/>
                </a:solidFill>
                <a:latin typeface="Arial Narrow" pitchFamily="34" charset="0"/>
                <a:ea typeface="Times New Roman" pitchFamily="18" charset="0"/>
                <a:cs typeface="Arial" pitchFamily="34" charset="0"/>
              </a:rPr>
              <a:t>СРЕДСТВА</a:t>
            </a:r>
            <a:r>
              <a:rPr lang="ru-RU" sz="2400" dirty="0">
                <a:latin typeface="Arial" pitchFamily="34" charset="0"/>
                <a:ea typeface="Times New Roman" pitchFamily="18" charset="0"/>
                <a:cs typeface="Arial" pitchFamily="34" charset="0"/>
              </a:rPr>
              <a:t> </a:t>
            </a:r>
            <a:r>
              <a:rPr lang="ru-RU" sz="2200" dirty="0">
                <a:latin typeface="Arial Narrow" pitchFamily="34" charset="0"/>
                <a:ea typeface="Times New Roman" pitchFamily="18" charset="0"/>
                <a:cs typeface="Arial" pitchFamily="34" charset="0"/>
              </a:rPr>
              <a:t>обеспечения безопасности в широком смысле — это конструктивное, организационное, материальное воплощение, конкретная реализация принципов и методов.</a:t>
            </a:r>
            <a:endParaRPr lang="ru-RU" sz="2200" dirty="0">
              <a:latin typeface="Arial Narrow" pitchFamily="34" charset="0"/>
            </a:endParaRPr>
          </a:p>
        </p:txBody>
      </p:sp>
      <p:sp>
        <p:nvSpPr>
          <p:cNvPr id="12" name="Скругленный прямоугольник 11"/>
          <p:cNvSpPr/>
          <p:nvPr/>
        </p:nvSpPr>
        <p:spPr>
          <a:xfrm>
            <a:off x="2321168" y="-1"/>
            <a:ext cx="4487135" cy="935665"/>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6.0.  ПРИНЦИПЫ, МЕТОДЫ И СРЕДСТВА ОБЕСПЕЧЕНИЯ БЕЗОПАСНОСТИ ЖИЗНЕДЕЯТЕЛЬНОСТИ</a:t>
            </a:r>
          </a:p>
        </p:txBody>
      </p:sp>
      <p:grpSp>
        <p:nvGrpSpPr>
          <p:cNvPr id="13" name="Группа 12"/>
          <p:cNvGrpSpPr/>
          <p:nvPr/>
        </p:nvGrpSpPr>
        <p:grpSpPr>
          <a:xfrm>
            <a:off x="8426631" y="-5612"/>
            <a:ext cx="734162" cy="6863612"/>
            <a:chOff x="8426631" y="-5612"/>
            <a:chExt cx="734162" cy="6863612"/>
          </a:xfrm>
        </p:grpSpPr>
        <p:sp>
          <p:nvSpPr>
            <p:cNvPr id="14" name="Прямоугольник 13"/>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28</a:t>
            </a:fld>
            <a:endParaRPr lang="ru-RU" sz="2000" dirty="0">
              <a:solidFill>
                <a:schemeClr val="tx1"/>
              </a:solidFill>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1015515"/>
            <a:ext cx="8715404" cy="1887696"/>
          </a:xfrm>
          <a:prstGeom prst="rect">
            <a:avLst/>
          </a:prstGeom>
        </p:spPr>
        <p:txBody>
          <a:bodyPr wrap="square">
            <a:spAutoFit/>
          </a:bodyPr>
          <a:lstStyle/>
          <a:p>
            <a:pPr indent="457200" algn="just">
              <a:lnSpc>
                <a:spcPts val="2800"/>
              </a:lnSpc>
            </a:pPr>
            <a:r>
              <a:rPr lang="ru-RU" sz="2200" dirty="0">
                <a:latin typeface="Arial Narrow" pitchFamily="34" charset="0"/>
              </a:rPr>
              <a:t>Принципов обеспечения безопасности много. Однако по признаку реализации их условно </a:t>
            </a: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делят на 4 класса: </a:t>
            </a:r>
            <a:r>
              <a:rPr lang="ru-RU" sz="2200" b="1" dirty="0">
                <a:solidFill>
                  <a:srgbClr val="0000FF"/>
                </a:solidFill>
                <a:latin typeface="Arial Narrow" pitchFamily="34" charset="0"/>
              </a:rPr>
              <a:t>ориентирующие</a:t>
            </a:r>
            <a:r>
              <a:rPr lang="ru-RU" sz="2200" dirty="0">
                <a:solidFill>
                  <a:srgbClr val="0000FF"/>
                </a:solidFill>
                <a:latin typeface="Arial Narrow" pitchFamily="34" charset="0"/>
              </a:rPr>
              <a:t>;  </a:t>
            </a:r>
            <a:r>
              <a:rPr lang="ru-RU" sz="2200" b="1" dirty="0">
                <a:solidFill>
                  <a:srgbClr val="0000FF"/>
                </a:solidFill>
                <a:latin typeface="Arial Narrow" pitchFamily="34" charset="0"/>
              </a:rPr>
              <a:t>технические</a:t>
            </a:r>
            <a:r>
              <a:rPr lang="ru-RU" sz="2200" dirty="0">
                <a:solidFill>
                  <a:srgbClr val="0000FF"/>
                </a:solidFill>
                <a:latin typeface="Arial Narrow" pitchFamily="34" charset="0"/>
              </a:rPr>
              <a:t>; </a:t>
            </a:r>
            <a:r>
              <a:rPr lang="ru-RU" sz="2200" b="1" dirty="0">
                <a:solidFill>
                  <a:srgbClr val="0000FF"/>
                </a:solidFill>
                <a:latin typeface="Arial Narrow" pitchFamily="34" charset="0"/>
              </a:rPr>
              <a:t>организационные; управленческие.</a:t>
            </a:r>
            <a:r>
              <a:rPr lang="ru-RU" sz="2200" dirty="0">
                <a:solidFill>
                  <a:srgbClr val="0000FF"/>
                </a:solidFill>
                <a:latin typeface="Arial Narrow" pitchFamily="34" charset="0"/>
              </a:rPr>
              <a:t> </a:t>
            </a:r>
            <a:r>
              <a:rPr lang="ru-RU" sz="2200" dirty="0">
                <a:latin typeface="Arial Narrow" pitchFamily="34" charset="0"/>
              </a:rPr>
              <a:t>Рассмотрим  классификационную структуру некоторых принципов, учитывая, что они могут относиться к нескольким классам одновременно.</a:t>
            </a:r>
          </a:p>
        </p:txBody>
      </p:sp>
      <p:sp>
        <p:nvSpPr>
          <p:cNvPr id="18" name="Прямоугольник 17"/>
          <p:cNvSpPr/>
          <p:nvPr/>
        </p:nvSpPr>
        <p:spPr>
          <a:xfrm>
            <a:off x="0" y="5605395"/>
            <a:ext cx="8715404" cy="810478"/>
          </a:xfrm>
          <a:prstGeom prst="rect">
            <a:avLst/>
          </a:prstGeom>
        </p:spPr>
        <p:txBody>
          <a:bodyPr wrap="square">
            <a:spAutoFit/>
          </a:bodyPr>
          <a:lstStyle/>
          <a:p>
            <a:pPr indent="457200">
              <a:lnSpc>
                <a:spcPts val="2800"/>
              </a:lnSpc>
            </a:pPr>
            <a:r>
              <a:rPr lang="ru-RU" sz="2000" b="1" dirty="0">
                <a:solidFill>
                  <a:srgbClr val="0000FF"/>
                </a:solidFill>
                <a:latin typeface="Arial Narrow" pitchFamily="34" charset="0"/>
                <a:cs typeface="Arial" pitchFamily="34" charset="0"/>
              </a:rPr>
              <a:t>ПРИНЦИПЫ ОБЕСПЕЧЕНИЯ БЕЗОПАСНОСТИ ОБРАЗУЮТ СИСТЕМУ. </a:t>
            </a:r>
            <a:r>
              <a:rPr lang="ru-RU" sz="2200" dirty="0">
                <a:latin typeface="Arial Narrow" pitchFamily="34" charset="0"/>
              </a:rPr>
              <a:t>В тоже время каждый принцип обладает относительной самостоятельностью.</a:t>
            </a:r>
          </a:p>
        </p:txBody>
      </p:sp>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0" name="Скругленный прямоугольник 19"/>
          <p:cNvSpPr/>
          <p:nvPr/>
        </p:nvSpPr>
        <p:spPr>
          <a:xfrm>
            <a:off x="2341266" y="-1"/>
            <a:ext cx="4427282" cy="935665"/>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6.0.  ПРИНЦИПЫ, МЕТОДЫ И СРЕДСТВА ОБЕСПЕЧЕНИЯ БЕЗОПАСНОСТИ ЖИЗНЕДЕЯТЕЛЬНОСТИ</a:t>
            </a:r>
          </a:p>
        </p:txBody>
      </p:sp>
      <p:grpSp>
        <p:nvGrpSpPr>
          <p:cNvPr id="32" name="Группа 31"/>
          <p:cNvGrpSpPr/>
          <p:nvPr/>
        </p:nvGrpSpPr>
        <p:grpSpPr>
          <a:xfrm>
            <a:off x="2027238" y="2991882"/>
            <a:ext cx="4409551" cy="2489500"/>
            <a:chOff x="2027238" y="2569866"/>
            <a:chExt cx="4409551" cy="2489500"/>
          </a:xfrm>
        </p:grpSpPr>
        <p:sp>
          <p:nvSpPr>
            <p:cNvPr id="14" name="Скругленный прямоугольник 13"/>
            <p:cNvSpPr/>
            <p:nvPr/>
          </p:nvSpPr>
          <p:spPr>
            <a:xfrm>
              <a:off x="2035611" y="2569866"/>
              <a:ext cx="4399085" cy="595365"/>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3200" b="1" dirty="0">
                  <a:latin typeface="Arial Narrow" pitchFamily="34" charset="0"/>
                </a:rPr>
                <a:t>ОРИЕНТИРУЮЩИЕ (8)</a:t>
              </a:r>
              <a:endParaRPr lang="ru-RU" sz="3200" dirty="0">
                <a:latin typeface="Arial Narrow" pitchFamily="34" charset="0"/>
              </a:endParaRPr>
            </a:p>
          </p:txBody>
        </p:sp>
        <p:sp>
          <p:nvSpPr>
            <p:cNvPr id="15" name="Скругленный прямоугольник 14"/>
            <p:cNvSpPr/>
            <p:nvPr/>
          </p:nvSpPr>
          <p:spPr>
            <a:xfrm>
              <a:off x="2027238" y="3194539"/>
              <a:ext cx="4399503" cy="595365"/>
            </a:xfrm>
            <a:prstGeom prst="round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3200" b="1" dirty="0">
                  <a:latin typeface="Arial Narrow" pitchFamily="34" charset="0"/>
                </a:rPr>
                <a:t>ТЕХНИЧЕСКИЕ (9)</a:t>
              </a:r>
              <a:endParaRPr lang="ru-RU" sz="3200" dirty="0">
                <a:latin typeface="Arial Narrow" pitchFamily="34" charset="0"/>
              </a:endParaRPr>
            </a:p>
          </p:txBody>
        </p:sp>
        <p:sp>
          <p:nvSpPr>
            <p:cNvPr id="29" name="Скругленный прямоугольник 28"/>
            <p:cNvSpPr/>
            <p:nvPr/>
          </p:nvSpPr>
          <p:spPr>
            <a:xfrm>
              <a:off x="2030583" y="3830957"/>
              <a:ext cx="4406206" cy="595365"/>
            </a:xfrm>
            <a:prstGeom prst="roundRect">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3200" b="1" dirty="0">
                  <a:latin typeface="Arial Narrow" pitchFamily="34" charset="0"/>
                </a:rPr>
                <a:t>ОРГАНИЗАЦИОННЫЕ (8)</a:t>
              </a:r>
              <a:endParaRPr lang="ru-RU" sz="3200" dirty="0">
                <a:latin typeface="Arial Narrow" pitchFamily="34" charset="0"/>
              </a:endParaRPr>
            </a:p>
          </p:txBody>
        </p:sp>
        <p:sp>
          <p:nvSpPr>
            <p:cNvPr id="31" name="Скругленный прямоугольник 30"/>
            <p:cNvSpPr/>
            <p:nvPr/>
          </p:nvSpPr>
          <p:spPr>
            <a:xfrm>
              <a:off x="2027238" y="4464001"/>
              <a:ext cx="4397827" cy="595365"/>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r>
                <a:rPr lang="ru-RU" sz="3200" b="1" dirty="0">
                  <a:latin typeface="Arial Narrow" pitchFamily="34" charset="0"/>
                </a:rPr>
                <a:t>УПРАВЛЕНЧЕСКИЕ (8)</a:t>
              </a:r>
              <a:endParaRPr lang="ru-RU" sz="3200" dirty="0">
                <a:latin typeface="Arial Narrow" pitchFamily="34" charset="0"/>
              </a:endParaRPr>
            </a:p>
          </p:txBody>
        </p:sp>
      </p:grpSp>
      <p:grpSp>
        <p:nvGrpSpPr>
          <p:cNvPr id="16" name="Группа 15"/>
          <p:cNvGrpSpPr/>
          <p:nvPr/>
        </p:nvGrpSpPr>
        <p:grpSpPr>
          <a:xfrm>
            <a:off x="8426631" y="-5612"/>
            <a:ext cx="734162" cy="6863612"/>
            <a:chOff x="8426631" y="-5612"/>
            <a:chExt cx="734162" cy="6863612"/>
          </a:xfrm>
        </p:grpSpPr>
        <p:sp>
          <p:nvSpPr>
            <p:cNvPr id="23" name="Прямоугольник 22"/>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29</a:t>
            </a:fld>
            <a:endParaRPr lang="ru-RU" sz="2000" dirty="0">
              <a:solidFill>
                <a:schemeClr val="tx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Группа 20"/>
          <p:cNvGrpSpPr/>
          <p:nvPr/>
        </p:nvGrpSpPr>
        <p:grpSpPr>
          <a:xfrm>
            <a:off x="8407787" y="-5612"/>
            <a:ext cx="734162" cy="6863612"/>
            <a:chOff x="8426631" y="-5612"/>
            <a:chExt cx="734162" cy="6863612"/>
          </a:xfrm>
        </p:grpSpPr>
        <p:sp>
          <p:nvSpPr>
            <p:cNvPr id="22" name="Прямоугольник 2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Прямоугольник 16"/>
          <p:cNvSpPr/>
          <p:nvPr/>
        </p:nvSpPr>
        <p:spPr>
          <a:xfrm>
            <a:off x="0" y="5699389"/>
            <a:ext cx="8715404" cy="323165"/>
          </a:xfrm>
          <a:prstGeom prst="rect">
            <a:avLst/>
          </a:prstGeom>
        </p:spPr>
        <p:txBody>
          <a:bodyPr wrap="square">
            <a:spAutoFit/>
          </a:bodyPr>
          <a:lstStyle/>
          <a:p>
            <a:pPr indent="457200">
              <a:lnSpc>
                <a:spcPts val="1800"/>
              </a:lnSpc>
            </a:pPr>
            <a:r>
              <a:rPr lang="ru-RU" dirty="0">
                <a:latin typeface="Arial Narrow" pitchFamily="34" charset="0"/>
                <a:cs typeface="Times New Roman" pitchFamily="18" charset="0"/>
              </a:rPr>
              <a:t>12. </a:t>
            </a:r>
            <a:r>
              <a:rPr lang="ru-RU" dirty="0" err="1">
                <a:latin typeface="Arial Narrow" pitchFamily="34" charset="0"/>
                <a:cs typeface="Times New Roman" pitchFamily="18" charset="0"/>
              </a:rPr>
              <a:t>Цвилюк</a:t>
            </a:r>
            <a:r>
              <a:rPr lang="ru-RU" dirty="0">
                <a:latin typeface="Arial Narrow" pitchFamily="34" charset="0"/>
                <a:cs typeface="Times New Roman" pitchFamily="18" charset="0"/>
              </a:rPr>
              <a:t> Г.Е. Школа безопасности: пособие по выживанию. - М.: ЭКСМО, 1995 г.</a:t>
            </a:r>
          </a:p>
        </p:txBody>
      </p:sp>
      <p:sp>
        <p:nvSpPr>
          <p:cNvPr id="18" name="Прямоугольник 17"/>
          <p:cNvSpPr/>
          <p:nvPr/>
        </p:nvSpPr>
        <p:spPr>
          <a:xfrm>
            <a:off x="0" y="6095259"/>
            <a:ext cx="3253562" cy="323165"/>
          </a:xfrm>
          <a:prstGeom prst="rect">
            <a:avLst/>
          </a:prstGeom>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     Издания СПбГУ ИТМО </a:t>
            </a:r>
            <a:endParaRPr lang="en-GB" dirty="0">
              <a:latin typeface="Arial Narrow" pitchFamily="34" charset="0"/>
              <a:cs typeface="Times New Roman" pitchFamily="18" charset="0"/>
            </a:endParaRPr>
          </a:p>
        </p:txBody>
      </p:sp>
      <p:sp>
        <p:nvSpPr>
          <p:cNvPr id="20" name="Прямоугольник 19"/>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5" name="Скругленный прямоугольник 24"/>
          <p:cNvSpPr/>
          <p:nvPr/>
        </p:nvSpPr>
        <p:spPr>
          <a:xfrm>
            <a:off x="3428992" y="0"/>
            <a:ext cx="2214578"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ЛИТЕРАТУРА</a:t>
            </a:r>
          </a:p>
        </p:txBody>
      </p:sp>
      <p:sp>
        <p:nvSpPr>
          <p:cNvPr id="12" name="Прямоугольник 11"/>
          <p:cNvSpPr/>
          <p:nvPr/>
        </p:nvSpPr>
        <p:spPr>
          <a:xfrm>
            <a:off x="0" y="5066425"/>
            <a:ext cx="8686800" cy="553998"/>
          </a:xfrm>
          <a:prstGeom prst="rect">
            <a:avLst/>
          </a:prstGeom>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11. Экология и безопасность жизнедеятельности: Учеб. пособие для вузов/Д.А.Кривошеин, Л.А.Муравей, </a:t>
            </a:r>
            <a:r>
              <a:rPr lang="ru-RU" dirty="0" err="1">
                <a:latin typeface="Arial Narrow" pitchFamily="34" charset="0"/>
                <a:cs typeface="Times New Roman" pitchFamily="18" charset="0"/>
              </a:rPr>
              <a:t>Н.Н.Роева</a:t>
            </a:r>
            <a:r>
              <a:rPr lang="ru-RU" dirty="0">
                <a:latin typeface="Arial Narrow" pitchFamily="34" charset="0"/>
                <a:cs typeface="Times New Roman" pitchFamily="18" charset="0"/>
              </a:rPr>
              <a:t> и др.; Под ред. Л.А.Муравья. - 2000</a:t>
            </a:r>
            <a:endParaRPr lang="en-GB" dirty="0">
              <a:latin typeface="Arial Narrow" pitchFamily="34" charset="0"/>
              <a:cs typeface="Times New Roman" pitchFamily="18" charset="0"/>
            </a:endParaRPr>
          </a:p>
        </p:txBody>
      </p:sp>
      <p:sp>
        <p:nvSpPr>
          <p:cNvPr id="13" name="Прямоугольник 12"/>
          <p:cNvSpPr/>
          <p:nvPr/>
        </p:nvSpPr>
        <p:spPr>
          <a:xfrm>
            <a:off x="10632" y="553841"/>
            <a:ext cx="8676167" cy="553998"/>
          </a:xfrm>
          <a:prstGeom prst="rect">
            <a:avLst/>
          </a:prstGeom>
          <a:solidFill>
            <a:schemeClr val="accent3">
              <a:lumMod val="40000"/>
              <a:lumOff val="60000"/>
              <a:alpha val="86000"/>
            </a:schemeClr>
          </a:solidFill>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1. Белов С.В. и др. Безопасность жизнедеятельности: Учебник для студ. вузов/С.В.Белов, </a:t>
            </a:r>
            <a:r>
              <a:rPr lang="ru-RU" dirty="0" err="1">
                <a:latin typeface="Arial Narrow" pitchFamily="34" charset="0"/>
                <a:cs typeface="Times New Roman" pitchFamily="18" charset="0"/>
              </a:rPr>
              <a:t>А.В.Ильницкая</a:t>
            </a:r>
            <a:r>
              <a:rPr lang="ru-RU" dirty="0">
                <a:latin typeface="Arial Narrow" pitchFamily="34" charset="0"/>
                <a:cs typeface="Times New Roman" pitchFamily="18" charset="0"/>
              </a:rPr>
              <a:t>, </a:t>
            </a:r>
            <a:r>
              <a:rPr lang="ru-RU" dirty="0" err="1">
                <a:latin typeface="Arial Narrow" pitchFamily="34" charset="0"/>
                <a:cs typeface="Times New Roman" pitchFamily="18" charset="0"/>
              </a:rPr>
              <a:t>А.Ф.Козяков</a:t>
            </a:r>
            <a:r>
              <a:rPr lang="ru-RU" dirty="0">
                <a:latin typeface="Arial Narrow" pitchFamily="34" charset="0"/>
                <a:cs typeface="Times New Roman" pitchFamily="18" charset="0"/>
              </a:rPr>
              <a:t> и др.; Под общ. </a:t>
            </a:r>
            <a:r>
              <a:rPr lang="ru-RU" dirty="0" err="1">
                <a:latin typeface="Arial Narrow" pitchFamily="34" charset="0"/>
                <a:cs typeface="Times New Roman" pitchFamily="18" charset="0"/>
              </a:rPr>
              <a:t>ред.С.В.Белова</a:t>
            </a:r>
            <a:r>
              <a:rPr lang="ru-RU" dirty="0">
                <a:latin typeface="Arial Narrow" pitchFamily="34" charset="0"/>
                <a:cs typeface="Times New Roman" pitchFamily="18" charset="0"/>
              </a:rPr>
              <a:t>. – 1999</a:t>
            </a:r>
          </a:p>
        </p:txBody>
      </p:sp>
      <p:sp>
        <p:nvSpPr>
          <p:cNvPr id="15" name="Прямоугольник 14"/>
          <p:cNvSpPr/>
          <p:nvPr/>
        </p:nvSpPr>
        <p:spPr>
          <a:xfrm>
            <a:off x="1" y="1149167"/>
            <a:ext cx="8686800" cy="553998"/>
          </a:xfrm>
          <a:prstGeom prst="rect">
            <a:avLst/>
          </a:prstGeom>
          <a:solidFill>
            <a:schemeClr val="accent5">
              <a:lumMod val="20000"/>
              <a:lumOff val="80000"/>
            </a:schemeClr>
          </a:solidFill>
        </p:spPr>
        <p:txBody>
          <a:bodyPr wrap="square">
            <a:spAutoFit/>
          </a:bodyPr>
          <a:lstStyle/>
          <a:p>
            <a:pPr indent="457200">
              <a:lnSpc>
                <a:spcPts val="1800"/>
              </a:lnSpc>
            </a:pPr>
            <a:r>
              <a:rPr lang="ru-RU" dirty="0">
                <a:latin typeface="Arial Narrow" pitchFamily="34" charset="0"/>
                <a:cs typeface="Times New Roman" pitchFamily="18" charset="0"/>
              </a:rPr>
              <a:t>2. Русак О.Н., </a:t>
            </a:r>
            <a:r>
              <a:rPr lang="ru-RU" dirty="0" err="1">
                <a:latin typeface="Arial Narrow" pitchFamily="34" charset="0"/>
                <a:cs typeface="Times New Roman" pitchFamily="18" charset="0"/>
              </a:rPr>
              <a:t>Малаян</a:t>
            </a:r>
            <a:r>
              <a:rPr lang="ru-RU" dirty="0">
                <a:latin typeface="Arial Narrow" pitchFamily="34" charset="0"/>
                <a:cs typeface="Times New Roman" pitchFamily="18" charset="0"/>
              </a:rPr>
              <a:t> К.Р., Занько Н.Г.Безопасность жизнедеятельности: Учебное пособие. СПб: Лань, 2000</a:t>
            </a:r>
            <a:endParaRPr lang="ru-RU" dirty="0"/>
          </a:p>
        </p:txBody>
      </p:sp>
      <p:sp>
        <p:nvSpPr>
          <p:cNvPr id="16" name="Прямоугольник 15"/>
          <p:cNvSpPr/>
          <p:nvPr/>
        </p:nvSpPr>
        <p:spPr>
          <a:xfrm>
            <a:off x="0" y="1750372"/>
            <a:ext cx="8686800" cy="323165"/>
          </a:xfrm>
          <a:prstGeom prst="rect">
            <a:avLst/>
          </a:prstGeom>
          <a:solidFill>
            <a:schemeClr val="accent2">
              <a:lumMod val="20000"/>
              <a:lumOff val="80000"/>
            </a:schemeClr>
          </a:solidFill>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3. Долин П.А.  Основы техники безопасности в электроустановках. М.: Энергия, 2003</a:t>
            </a:r>
          </a:p>
        </p:txBody>
      </p:sp>
      <p:sp>
        <p:nvSpPr>
          <p:cNvPr id="19" name="Прямоугольник 18"/>
          <p:cNvSpPr/>
          <p:nvPr/>
        </p:nvSpPr>
        <p:spPr>
          <a:xfrm>
            <a:off x="0" y="2124624"/>
            <a:ext cx="8697433" cy="784830"/>
          </a:xfrm>
          <a:prstGeom prst="rect">
            <a:avLst/>
          </a:prstGeom>
          <a:solidFill>
            <a:schemeClr val="accent6">
              <a:lumMod val="20000"/>
              <a:lumOff val="80000"/>
            </a:schemeClr>
          </a:solidFill>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4. Безопасность жизнедеятельности. Безопасность технологических процессов и производств. Охрана труда: учеб. пособие для вузов / П.П. Кукин [и др.].- 2-е изд., </a:t>
            </a:r>
            <a:r>
              <a:rPr lang="ru-RU" dirty="0" err="1">
                <a:latin typeface="Arial Narrow" pitchFamily="34" charset="0"/>
                <a:cs typeface="Times New Roman" pitchFamily="18" charset="0"/>
              </a:rPr>
              <a:t>испр</a:t>
            </a:r>
            <a:r>
              <a:rPr lang="ru-RU" dirty="0">
                <a:latin typeface="Arial Narrow" pitchFamily="34" charset="0"/>
                <a:cs typeface="Times New Roman" pitchFamily="18" charset="0"/>
              </a:rPr>
              <a:t>. и доп. -М. : </a:t>
            </a:r>
            <a:r>
              <a:rPr lang="ru-RU" dirty="0" err="1">
                <a:latin typeface="Arial Narrow" pitchFamily="34" charset="0"/>
                <a:cs typeface="Times New Roman" pitchFamily="18" charset="0"/>
              </a:rPr>
              <a:t>Высш</a:t>
            </a:r>
            <a:r>
              <a:rPr lang="ru-RU" dirty="0">
                <a:latin typeface="Arial Narrow" pitchFamily="34" charset="0"/>
                <a:cs typeface="Times New Roman" pitchFamily="18" charset="0"/>
              </a:rPr>
              <a:t>. </a:t>
            </a:r>
            <a:r>
              <a:rPr lang="ru-RU" dirty="0" err="1">
                <a:latin typeface="Arial Narrow" pitchFamily="34" charset="0"/>
                <a:cs typeface="Times New Roman" pitchFamily="18" charset="0"/>
              </a:rPr>
              <a:t>шк</a:t>
            </a:r>
            <a:r>
              <a:rPr lang="ru-RU" dirty="0">
                <a:latin typeface="Arial Narrow" pitchFamily="34" charset="0"/>
                <a:cs typeface="Times New Roman" pitchFamily="18" charset="0"/>
              </a:rPr>
              <a:t>., 2001</a:t>
            </a:r>
            <a:endParaRPr lang="en-GB" dirty="0">
              <a:latin typeface="Arial Narrow" pitchFamily="34" charset="0"/>
              <a:cs typeface="Times New Roman" pitchFamily="18" charset="0"/>
            </a:endParaRPr>
          </a:p>
        </p:txBody>
      </p:sp>
      <p:sp>
        <p:nvSpPr>
          <p:cNvPr id="26" name="Прямоугольник 25"/>
          <p:cNvSpPr/>
          <p:nvPr/>
        </p:nvSpPr>
        <p:spPr>
          <a:xfrm>
            <a:off x="0" y="2967073"/>
            <a:ext cx="8686800" cy="784830"/>
          </a:xfrm>
          <a:prstGeom prst="rect">
            <a:avLst/>
          </a:prstGeom>
          <a:solidFill>
            <a:schemeClr val="bg2">
              <a:lumMod val="90000"/>
            </a:schemeClr>
          </a:solidFill>
        </p:spPr>
        <p:txBody>
          <a:bodyPr wrap="square">
            <a:spAutoFit/>
          </a:bodyPr>
          <a:lstStyle/>
          <a:p>
            <a:pPr indent="457200">
              <a:lnSpc>
                <a:spcPts val="1800"/>
              </a:lnSpc>
            </a:pPr>
            <a:r>
              <a:rPr lang="ru-RU" dirty="0">
                <a:latin typeface="Arial Narrow" pitchFamily="34" charset="0"/>
                <a:cs typeface="Times New Roman" pitchFamily="18" charset="0"/>
              </a:rPr>
              <a:t>8. Мунипов В.М. Эргономика: </a:t>
            </a:r>
            <a:r>
              <a:rPr lang="ru-RU" dirty="0" err="1">
                <a:latin typeface="Arial Narrow" pitchFamily="34" charset="0"/>
                <a:cs typeface="Times New Roman" pitchFamily="18" charset="0"/>
              </a:rPr>
              <a:t>Человекоориентированное</a:t>
            </a:r>
            <a:r>
              <a:rPr lang="ru-RU" dirty="0">
                <a:latin typeface="Arial Narrow" pitchFamily="34" charset="0"/>
                <a:cs typeface="Times New Roman" pitchFamily="18" charset="0"/>
              </a:rPr>
              <a:t> проектирование техники, программных средств и среды: Учеб. для вузов/ В.М.Мунипов, В.П.Зинченко; Федеральная программа книгоиздания России . - 2001</a:t>
            </a:r>
          </a:p>
        </p:txBody>
      </p:sp>
      <p:sp>
        <p:nvSpPr>
          <p:cNvPr id="27" name="Прямоугольник 26"/>
          <p:cNvSpPr/>
          <p:nvPr/>
        </p:nvSpPr>
        <p:spPr>
          <a:xfrm>
            <a:off x="0" y="4439099"/>
            <a:ext cx="8697433" cy="553998"/>
          </a:xfrm>
          <a:prstGeom prst="rect">
            <a:avLst/>
          </a:prstGeom>
        </p:spPr>
        <p:txBody>
          <a:bodyPr wrap="square">
            <a:spAutoFit/>
          </a:bodyPr>
          <a:lstStyle/>
          <a:p>
            <a:pPr indent="457200">
              <a:lnSpc>
                <a:spcPts val="1800"/>
              </a:lnSpc>
              <a:tabLst>
                <a:tab pos="457200" algn="l"/>
              </a:tabLst>
            </a:pPr>
            <a:r>
              <a:rPr lang="ru-RU" dirty="0">
                <a:latin typeface="Arial Narrow" pitchFamily="34" charset="0"/>
                <a:cs typeface="Times New Roman" pitchFamily="18" charset="0"/>
              </a:rPr>
              <a:t>10. Зайцев А.П. Чрезвычайные ситуации. Краткая характеристика и классификация: Учеб. пособие/ А.П.Зайцев. - 1998</a:t>
            </a:r>
            <a:endParaRPr lang="ru-RU" dirty="0">
              <a:latin typeface="Arial Narrow" pitchFamily="34" charset="0"/>
            </a:endParaRPr>
          </a:p>
        </p:txBody>
      </p:sp>
      <p:sp>
        <p:nvSpPr>
          <p:cNvPr id="76801" name="Rectangle 1"/>
          <p:cNvSpPr>
            <a:spLocks noChangeArrowheads="1"/>
          </p:cNvSpPr>
          <p:nvPr/>
        </p:nvSpPr>
        <p:spPr bwMode="auto">
          <a:xfrm>
            <a:off x="0" y="3812344"/>
            <a:ext cx="8686800" cy="553998"/>
          </a:xfrm>
          <a:prstGeom prst="rect">
            <a:avLst/>
          </a:prstGeom>
          <a:solidFill>
            <a:schemeClr val="accent4">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ts val="1800"/>
              </a:lnSpc>
              <a:spcBef>
                <a:spcPct val="0"/>
              </a:spcBef>
              <a:spcAft>
                <a:spcPct val="0"/>
              </a:spcAft>
              <a:buClrTx/>
              <a:buSzTx/>
              <a:buFontTx/>
              <a:buNone/>
              <a:tabLst/>
            </a:pPr>
            <a:r>
              <a:rPr lang="ru-RU" dirty="0">
                <a:latin typeface="Arial Narrow" pitchFamily="34" charset="0"/>
                <a:cs typeface="Times New Roman" pitchFamily="18" charset="0"/>
              </a:rPr>
              <a:t>9. Раскин Д. Интерфейс: новые направления в проектировании компьютерных систем. СПб.: Символ-Плюс; 2003.</a:t>
            </a:r>
          </a:p>
        </p:txBody>
      </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3</a:t>
            </a:fld>
            <a:endParaRPr lang="ru-RU" sz="2000" dirty="0">
              <a:solidFill>
                <a:schemeClr val="tx1"/>
              </a:solidFill>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24"/>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4017" name="Rectangle 1"/>
          <p:cNvSpPr>
            <a:spLocks noChangeArrowheads="1"/>
          </p:cNvSpPr>
          <p:nvPr/>
        </p:nvSpPr>
        <p:spPr bwMode="auto">
          <a:xfrm>
            <a:off x="0" y="6427113"/>
            <a:ext cx="864396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algn="just"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a:ln>
                  <a:noFill/>
                </a:ln>
                <a:solidFill>
                  <a:schemeClr val="tx1"/>
                </a:solidFill>
                <a:effectLst/>
                <a:latin typeface="Arial" pitchFamily="34" charset="0"/>
                <a:ea typeface="Times New Roman" pitchFamily="18" charset="0"/>
              </a:rPr>
              <a:t> «Знание некоторых принципов легко возмещает незнание некоторых факторов», - К.А. Гельвеций.</a:t>
            </a:r>
            <a:endParaRPr kumimoji="0" lang="ru-RU" sz="1200" b="1" i="0" u="none" strike="noStrike" cap="none" normalizeH="0" baseline="0" dirty="0">
              <a:ln>
                <a:noFill/>
              </a:ln>
              <a:solidFill>
                <a:schemeClr val="tx1"/>
              </a:solidFill>
              <a:effectLst/>
              <a:latin typeface="Arial" pitchFamily="34" charset="0"/>
            </a:endParaRPr>
          </a:p>
        </p:txBody>
      </p:sp>
      <p:grpSp>
        <p:nvGrpSpPr>
          <p:cNvPr id="8" name="Группа 7"/>
          <p:cNvGrpSpPr/>
          <p:nvPr/>
        </p:nvGrpSpPr>
        <p:grpSpPr>
          <a:xfrm>
            <a:off x="601969" y="856724"/>
            <a:ext cx="7712203" cy="5576550"/>
            <a:chOff x="469889" y="856724"/>
            <a:chExt cx="7712203" cy="5576550"/>
          </a:xfrm>
        </p:grpSpPr>
        <p:sp>
          <p:nvSpPr>
            <p:cNvPr id="3" name="Стрелка: круговая 2"/>
            <p:cNvSpPr/>
            <p:nvPr/>
          </p:nvSpPr>
          <p:spPr>
            <a:xfrm rot="5192005">
              <a:off x="1802268" y="1204133"/>
              <a:ext cx="5229141" cy="5229141"/>
            </a:xfrm>
            <a:prstGeom prst="circularArrow">
              <a:avLst>
                <a:gd name="adj1" fmla="val 4668"/>
                <a:gd name="adj2" fmla="val 999061"/>
                <a:gd name="adj3" fmla="val 14013690"/>
                <a:gd name="adj4" fmla="val 17277368"/>
                <a:gd name="adj5" fmla="val 6057"/>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4" name="Полилиния: фигура 3"/>
            <p:cNvSpPr/>
            <p:nvPr/>
          </p:nvSpPr>
          <p:spPr>
            <a:xfrm>
              <a:off x="5880726" y="2886396"/>
              <a:ext cx="2301366" cy="1586860"/>
            </a:xfrm>
            <a:custGeom>
              <a:avLst/>
              <a:gdLst>
                <a:gd name="connsiteX0" fmla="*/ 0 w 2301366"/>
                <a:gd name="connsiteY0" fmla="*/ 264482 h 1586860"/>
                <a:gd name="connsiteX1" fmla="*/ 264482 w 2301366"/>
                <a:gd name="connsiteY1" fmla="*/ 0 h 1586860"/>
                <a:gd name="connsiteX2" fmla="*/ 2036884 w 2301366"/>
                <a:gd name="connsiteY2" fmla="*/ 0 h 1586860"/>
                <a:gd name="connsiteX3" fmla="*/ 2301366 w 2301366"/>
                <a:gd name="connsiteY3" fmla="*/ 264482 h 1586860"/>
                <a:gd name="connsiteX4" fmla="*/ 2301366 w 2301366"/>
                <a:gd name="connsiteY4" fmla="*/ 1322378 h 1586860"/>
                <a:gd name="connsiteX5" fmla="*/ 2036884 w 2301366"/>
                <a:gd name="connsiteY5" fmla="*/ 1586860 h 1586860"/>
                <a:gd name="connsiteX6" fmla="*/ 264482 w 2301366"/>
                <a:gd name="connsiteY6" fmla="*/ 1586860 h 1586860"/>
                <a:gd name="connsiteX7" fmla="*/ 0 w 2301366"/>
                <a:gd name="connsiteY7" fmla="*/ 1322378 h 1586860"/>
                <a:gd name="connsiteX8" fmla="*/ 0 w 2301366"/>
                <a:gd name="connsiteY8" fmla="*/ 264482 h 15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366" h="1586860">
                  <a:moveTo>
                    <a:pt x="0" y="264482"/>
                  </a:moveTo>
                  <a:cubicBezTo>
                    <a:pt x="0" y="118413"/>
                    <a:pt x="118413" y="0"/>
                    <a:pt x="264482" y="0"/>
                  </a:cubicBezTo>
                  <a:lnTo>
                    <a:pt x="2036884" y="0"/>
                  </a:lnTo>
                  <a:cubicBezTo>
                    <a:pt x="2182953" y="0"/>
                    <a:pt x="2301366" y="118413"/>
                    <a:pt x="2301366" y="264482"/>
                  </a:cubicBezTo>
                  <a:lnTo>
                    <a:pt x="2301366" y="1322378"/>
                  </a:lnTo>
                  <a:cubicBezTo>
                    <a:pt x="2301366" y="1468447"/>
                    <a:pt x="2182953" y="1586860"/>
                    <a:pt x="2036884" y="1586860"/>
                  </a:cubicBezTo>
                  <a:lnTo>
                    <a:pt x="264482" y="1586860"/>
                  </a:lnTo>
                  <a:cubicBezTo>
                    <a:pt x="118413" y="1586860"/>
                    <a:pt x="0" y="1468447"/>
                    <a:pt x="0" y="1322378"/>
                  </a:cubicBezTo>
                  <a:lnTo>
                    <a:pt x="0" y="264482"/>
                  </a:lnTo>
                  <a:close/>
                </a:path>
              </a:pathLst>
            </a:custGeom>
            <a:gradFill flip="none" rotWithShape="0">
              <a:gsLst>
                <a:gs pos="0">
                  <a:srgbClr val="669900">
                    <a:shade val="30000"/>
                    <a:satMod val="115000"/>
                  </a:srgbClr>
                </a:gs>
                <a:gs pos="50000">
                  <a:srgbClr val="669900">
                    <a:shade val="67500"/>
                    <a:satMod val="115000"/>
                  </a:srgbClr>
                </a:gs>
                <a:gs pos="100000">
                  <a:srgbClr val="66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3">
              <a:scrgbClr r="0" g="0" b="0"/>
            </a:fillRef>
            <a:effectRef idx="2">
              <a:scrgbClr r="0" g="0" b="0"/>
            </a:effectRef>
            <a:fontRef idx="minor">
              <a:schemeClr val="lt1"/>
            </a:fontRef>
          </p:style>
          <p:txBody>
            <a:bodyPr spcFirstLastPara="0" vert="horz" wrap="square" lIns="77464" tIns="113464" rIns="77464" bIns="77464" numCol="1" spcCol="1270" anchor="ctr" anchorCtr="0">
              <a:noAutofit/>
            </a:bodyPr>
            <a:lstStyle/>
            <a:p>
              <a:pPr marL="0" lvl="0" indent="0" algn="ctr" defTabSz="977900">
                <a:lnSpc>
                  <a:spcPts val="1800"/>
                </a:lnSpc>
                <a:spcBef>
                  <a:spcPct val="0"/>
                </a:spcBef>
                <a:spcAft>
                  <a:spcPts val="0"/>
                </a:spcAft>
                <a:buNone/>
              </a:pPr>
              <a:r>
                <a:rPr lang="ru-RU" sz="2200" b="1" kern="1200" dirty="0">
                  <a:latin typeface="Arial Narrow" pitchFamily="34" charset="0"/>
                </a:rPr>
                <a:t>ТЕХНИЧЕСКИЕ</a:t>
              </a:r>
            </a:p>
            <a:p>
              <a:pPr marL="0" lvl="0" indent="0" algn="ctr" defTabSz="977900">
                <a:lnSpc>
                  <a:spcPts val="1800"/>
                </a:lnSpc>
                <a:spcBef>
                  <a:spcPct val="0"/>
                </a:spcBef>
                <a:spcAft>
                  <a:spcPts val="0"/>
                </a:spcAft>
                <a:buNone/>
              </a:pPr>
              <a:r>
                <a:rPr lang="ru-RU" sz="1800" b="0" kern="1200" dirty="0">
                  <a:latin typeface="Arial Narrow" pitchFamily="34" charset="0"/>
                </a:rPr>
                <a:t>(всего 9)</a:t>
              </a:r>
            </a:p>
            <a:p>
              <a:pPr marL="0" lvl="0" indent="0" algn="l" defTabSz="977900">
                <a:lnSpc>
                  <a:spcPts val="1800"/>
                </a:lnSpc>
                <a:spcBef>
                  <a:spcPct val="0"/>
                </a:spcBef>
                <a:spcAft>
                  <a:spcPts val="0"/>
                </a:spcAft>
                <a:buNone/>
              </a:pPr>
              <a:r>
                <a:rPr lang="ru-RU" sz="1600" b="1" kern="1200" dirty="0">
                  <a:latin typeface="Arial Narrow" pitchFamily="34" charset="0"/>
                </a:rPr>
                <a:t>1. ИЗОЛЯЦИИ</a:t>
              </a:r>
            </a:p>
            <a:p>
              <a:pPr marL="0" lvl="0" indent="0" algn="l" defTabSz="977900">
                <a:lnSpc>
                  <a:spcPts val="1800"/>
                </a:lnSpc>
                <a:spcBef>
                  <a:spcPct val="0"/>
                </a:spcBef>
                <a:spcAft>
                  <a:spcPts val="0"/>
                </a:spcAft>
                <a:buNone/>
              </a:pPr>
              <a:r>
                <a:rPr lang="ru-RU" sz="1600" b="1" kern="1200" dirty="0">
                  <a:latin typeface="Arial Narrow" pitchFamily="34" charset="0"/>
                </a:rPr>
                <a:t>2. ЭКРАНИРОВАНИЯ</a:t>
              </a:r>
            </a:p>
            <a:p>
              <a:pPr marL="0" lvl="0" indent="0" algn="l" defTabSz="977900">
                <a:lnSpc>
                  <a:spcPts val="1800"/>
                </a:lnSpc>
                <a:spcBef>
                  <a:spcPct val="0"/>
                </a:spcBef>
                <a:spcAft>
                  <a:spcPts val="0"/>
                </a:spcAft>
                <a:buNone/>
              </a:pPr>
              <a:r>
                <a:rPr lang="ru-RU" sz="1600" b="1" kern="1200" dirty="0">
                  <a:latin typeface="Arial Narrow" pitchFamily="34" charset="0"/>
                </a:rPr>
                <a:t>3. СЛАБОГО ЗВЕНА</a:t>
              </a:r>
            </a:p>
            <a:p>
              <a:pPr marL="0" lvl="0" indent="0" algn="l" defTabSz="977900">
                <a:lnSpc>
                  <a:spcPts val="1800"/>
                </a:lnSpc>
                <a:spcBef>
                  <a:spcPct val="0"/>
                </a:spcBef>
                <a:spcAft>
                  <a:spcPts val="0"/>
                </a:spcAft>
                <a:buNone/>
              </a:pPr>
              <a:r>
                <a:rPr lang="ru-RU" sz="1600" b="1" kern="1200" dirty="0">
                  <a:latin typeface="Arial Narrow" pitchFamily="34" charset="0"/>
                </a:rPr>
                <a:t>4.ПРОЧНОСТИ</a:t>
              </a:r>
            </a:p>
          </p:txBody>
        </p:sp>
        <p:sp>
          <p:nvSpPr>
            <p:cNvPr id="5" name="Полилиния: фигура 4"/>
            <p:cNvSpPr/>
            <p:nvPr/>
          </p:nvSpPr>
          <p:spPr>
            <a:xfrm>
              <a:off x="3001541" y="4624755"/>
              <a:ext cx="2867586" cy="1750000"/>
            </a:xfrm>
            <a:custGeom>
              <a:avLst/>
              <a:gdLst>
                <a:gd name="connsiteX0" fmla="*/ 0 w 2867586"/>
                <a:gd name="connsiteY0" fmla="*/ 291673 h 1750000"/>
                <a:gd name="connsiteX1" fmla="*/ 291673 w 2867586"/>
                <a:gd name="connsiteY1" fmla="*/ 0 h 1750000"/>
                <a:gd name="connsiteX2" fmla="*/ 2575914 w 2867586"/>
                <a:gd name="connsiteY2" fmla="*/ 0 h 1750000"/>
                <a:gd name="connsiteX3" fmla="*/ 2867587 w 2867586"/>
                <a:gd name="connsiteY3" fmla="*/ 291673 h 1750000"/>
                <a:gd name="connsiteX4" fmla="*/ 2867586 w 2867586"/>
                <a:gd name="connsiteY4" fmla="*/ 1458328 h 1750000"/>
                <a:gd name="connsiteX5" fmla="*/ 2575913 w 2867586"/>
                <a:gd name="connsiteY5" fmla="*/ 1750001 h 1750000"/>
                <a:gd name="connsiteX6" fmla="*/ 291673 w 2867586"/>
                <a:gd name="connsiteY6" fmla="*/ 1750000 h 1750000"/>
                <a:gd name="connsiteX7" fmla="*/ 0 w 2867586"/>
                <a:gd name="connsiteY7" fmla="*/ 1458327 h 1750000"/>
                <a:gd name="connsiteX8" fmla="*/ 0 w 2867586"/>
                <a:gd name="connsiteY8" fmla="*/ 291673 h 17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86" h="1750000">
                  <a:moveTo>
                    <a:pt x="0" y="291673"/>
                  </a:moveTo>
                  <a:cubicBezTo>
                    <a:pt x="0" y="130586"/>
                    <a:pt x="130586" y="0"/>
                    <a:pt x="291673" y="0"/>
                  </a:cubicBezTo>
                  <a:lnTo>
                    <a:pt x="2575914" y="0"/>
                  </a:lnTo>
                  <a:cubicBezTo>
                    <a:pt x="2737001" y="0"/>
                    <a:pt x="2867587" y="130586"/>
                    <a:pt x="2867587" y="291673"/>
                  </a:cubicBezTo>
                  <a:cubicBezTo>
                    <a:pt x="2867587" y="680558"/>
                    <a:pt x="2867586" y="1069443"/>
                    <a:pt x="2867586" y="1458328"/>
                  </a:cubicBezTo>
                  <a:cubicBezTo>
                    <a:pt x="2867586" y="1619415"/>
                    <a:pt x="2737000" y="1750001"/>
                    <a:pt x="2575913" y="1750001"/>
                  </a:cubicBezTo>
                  <a:lnTo>
                    <a:pt x="291673" y="1750000"/>
                  </a:lnTo>
                  <a:cubicBezTo>
                    <a:pt x="130586" y="1750000"/>
                    <a:pt x="0" y="1619414"/>
                    <a:pt x="0" y="1458327"/>
                  </a:cubicBezTo>
                  <a:lnTo>
                    <a:pt x="0" y="291673"/>
                  </a:lnTo>
                  <a:close/>
                </a:path>
              </a:pathLst>
            </a:custGeom>
            <a:gradFill flip="none" rotWithShape="0">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3">
              <a:scrgbClr r="0" g="0" b="0"/>
            </a:fillRef>
            <a:effectRef idx="2">
              <a:scrgbClr r="0" g="0" b="0"/>
            </a:effectRef>
            <a:fontRef idx="minor">
              <a:schemeClr val="lt1"/>
            </a:fontRef>
          </p:style>
          <p:txBody>
            <a:bodyPr spcFirstLastPara="0" vert="horz" wrap="square" lIns="85428" tIns="85428" rIns="85428" bIns="85428" numCol="1" spcCol="1270" anchor="ctr" anchorCtr="0">
              <a:noAutofit/>
            </a:bodyPr>
            <a:lstStyle/>
            <a:p>
              <a:pPr marL="0" lvl="0" indent="0" algn="ctr" defTabSz="977900">
                <a:lnSpc>
                  <a:spcPts val="1800"/>
                </a:lnSpc>
                <a:spcBef>
                  <a:spcPct val="0"/>
                </a:spcBef>
                <a:spcAft>
                  <a:spcPts val="0"/>
                </a:spcAft>
                <a:buNone/>
              </a:pPr>
              <a:r>
                <a:rPr lang="ru-RU" sz="2200" b="1" kern="1200" dirty="0">
                  <a:latin typeface="Arial Narrow" pitchFamily="34" charset="0"/>
                </a:rPr>
                <a:t>ОРГАНИЗАЦИОННЫЕ</a:t>
              </a:r>
            </a:p>
            <a:p>
              <a:pPr marL="0" lvl="0" indent="0" algn="ctr" defTabSz="977900">
                <a:lnSpc>
                  <a:spcPts val="1800"/>
                </a:lnSpc>
                <a:spcBef>
                  <a:spcPct val="0"/>
                </a:spcBef>
                <a:spcAft>
                  <a:spcPts val="0"/>
                </a:spcAft>
                <a:buNone/>
              </a:pPr>
              <a:r>
                <a:rPr lang="ru-RU" sz="1800" b="0" kern="1200" dirty="0">
                  <a:latin typeface="Arial Narrow" pitchFamily="34" charset="0"/>
                </a:rPr>
                <a:t>(всего 8)</a:t>
              </a:r>
            </a:p>
            <a:p>
              <a:pPr marL="0" lvl="0" indent="0" algn="l" defTabSz="977900">
                <a:lnSpc>
                  <a:spcPts val="1800"/>
                </a:lnSpc>
                <a:spcBef>
                  <a:spcPct val="0"/>
                </a:spcBef>
                <a:spcAft>
                  <a:spcPts val="0"/>
                </a:spcAft>
                <a:buNone/>
              </a:pPr>
              <a:r>
                <a:rPr lang="ru-RU" sz="1600" b="1" kern="1200" dirty="0">
                  <a:latin typeface="Arial Narrow" pitchFamily="34" charset="0"/>
                </a:rPr>
                <a:t>1. КОНТРОЛЬ</a:t>
              </a:r>
            </a:p>
            <a:p>
              <a:pPr marL="0" lvl="0" indent="0" algn="l" defTabSz="977900">
                <a:lnSpc>
                  <a:spcPts val="1800"/>
                </a:lnSpc>
                <a:spcBef>
                  <a:spcPct val="0"/>
                </a:spcBef>
                <a:spcAft>
                  <a:spcPts val="0"/>
                </a:spcAft>
                <a:buNone/>
              </a:pPr>
              <a:r>
                <a:rPr lang="ru-RU" sz="1600" b="1" kern="1200" dirty="0">
                  <a:latin typeface="Arial Narrow" pitchFamily="34" charset="0"/>
                </a:rPr>
                <a:t>2. НАДЗОР</a:t>
              </a:r>
            </a:p>
            <a:p>
              <a:pPr marL="0" lvl="0" indent="0" algn="l" defTabSz="977900">
                <a:lnSpc>
                  <a:spcPts val="1800"/>
                </a:lnSpc>
                <a:spcBef>
                  <a:spcPct val="0"/>
                </a:spcBef>
                <a:spcAft>
                  <a:spcPts val="0"/>
                </a:spcAft>
                <a:buNone/>
              </a:pPr>
              <a:r>
                <a:rPr lang="ru-RU" sz="1600" b="1" kern="1200" dirty="0">
                  <a:latin typeface="Arial Narrow" pitchFamily="34" charset="0"/>
                </a:rPr>
                <a:t>3. ЗАЩИТЫ ВРЕМЕНЕМ</a:t>
              </a:r>
            </a:p>
            <a:p>
              <a:pPr marL="0" lvl="0" indent="0" algn="l" defTabSz="977900">
                <a:lnSpc>
                  <a:spcPts val="1800"/>
                </a:lnSpc>
                <a:spcBef>
                  <a:spcPct val="0"/>
                </a:spcBef>
                <a:spcAft>
                  <a:spcPts val="0"/>
                </a:spcAft>
                <a:buNone/>
              </a:pPr>
              <a:r>
                <a:rPr lang="ru-RU" sz="1600" b="1" kern="1200" dirty="0">
                  <a:latin typeface="Arial Narrow" pitchFamily="34" charset="0"/>
                </a:rPr>
                <a:t>4. ИНФОРМАЦИИ </a:t>
              </a:r>
            </a:p>
          </p:txBody>
        </p:sp>
        <p:sp>
          <p:nvSpPr>
            <p:cNvPr id="6" name="Полилиния: фигура 5"/>
            <p:cNvSpPr/>
            <p:nvPr/>
          </p:nvSpPr>
          <p:spPr>
            <a:xfrm>
              <a:off x="469889" y="2845059"/>
              <a:ext cx="2499848" cy="1628197"/>
            </a:xfrm>
            <a:custGeom>
              <a:avLst/>
              <a:gdLst>
                <a:gd name="connsiteX0" fmla="*/ 0 w 2499848"/>
                <a:gd name="connsiteY0" fmla="*/ 271372 h 1628197"/>
                <a:gd name="connsiteX1" fmla="*/ 271372 w 2499848"/>
                <a:gd name="connsiteY1" fmla="*/ 0 h 1628197"/>
                <a:gd name="connsiteX2" fmla="*/ 2228476 w 2499848"/>
                <a:gd name="connsiteY2" fmla="*/ 0 h 1628197"/>
                <a:gd name="connsiteX3" fmla="*/ 2499848 w 2499848"/>
                <a:gd name="connsiteY3" fmla="*/ 271372 h 1628197"/>
                <a:gd name="connsiteX4" fmla="*/ 2499848 w 2499848"/>
                <a:gd name="connsiteY4" fmla="*/ 1356825 h 1628197"/>
                <a:gd name="connsiteX5" fmla="*/ 2228476 w 2499848"/>
                <a:gd name="connsiteY5" fmla="*/ 1628197 h 1628197"/>
                <a:gd name="connsiteX6" fmla="*/ 271372 w 2499848"/>
                <a:gd name="connsiteY6" fmla="*/ 1628197 h 1628197"/>
                <a:gd name="connsiteX7" fmla="*/ 0 w 2499848"/>
                <a:gd name="connsiteY7" fmla="*/ 1356825 h 1628197"/>
                <a:gd name="connsiteX8" fmla="*/ 0 w 2499848"/>
                <a:gd name="connsiteY8" fmla="*/ 271372 h 162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848" h="1628197">
                  <a:moveTo>
                    <a:pt x="0" y="271372"/>
                  </a:moveTo>
                  <a:cubicBezTo>
                    <a:pt x="0" y="121497"/>
                    <a:pt x="121497" y="0"/>
                    <a:pt x="271372" y="0"/>
                  </a:cubicBezTo>
                  <a:lnTo>
                    <a:pt x="2228476" y="0"/>
                  </a:lnTo>
                  <a:cubicBezTo>
                    <a:pt x="2378351" y="0"/>
                    <a:pt x="2499848" y="121497"/>
                    <a:pt x="2499848" y="271372"/>
                  </a:cubicBezTo>
                  <a:lnTo>
                    <a:pt x="2499848" y="1356825"/>
                  </a:lnTo>
                  <a:cubicBezTo>
                    <a:pt x="2499848" y="1506700"/>
                    <a:pt x="2378351" y="1628197"/>
                    <a:pt x="2228476" y="1628197"/>
                  </a:cubicBezTo>
                  <a:lnTo>
                    <a:pt x="271372" y="1628197"/>
                  </a:lnTo>
                  <a:cubicBezTo>
                    <a:pt x="121497" y="1628197"/>
                    <a:pt x="0" y="1506700"/>
                    <a:pt x="0" y="1356825"/>
                  </a:cubicBezTo>
                  <a:lnTo>
                    <a:pt x="0" y="271372"/>
                  </a:lnTo>
                  <a:close/>
                </a:path>
              </a:pathLst>
            </a:custGeom>
            <a:gradFill flip="none" rotWithShape="0">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3">
              <a:scrgbClr r="0" g="0" b="0"/>
            </a:fillRef>
            <a:effectRef idx="2">
              <a:scrgbClr r="0" g="0" b="0"/>
            </a:effectRef>
            <a:fontRef idx="minor">
              <a:schemeClr val="lt1"/>
            </a:fontRef>
          </p:style>
          <p:txBody>
            <a:bodyPr spcFirstLastPara="0" vert="horz" wrap="square" lIns="79482" tIns="79482" rIns="79482" bIns="79482" numCol="1" spcCol="1270" anchor="ctr" anchorCtr="0">
              <a:noAutofit/>
            </a:bodyPr>
            <a:lstStyle/>
            <a:p>
              <a:pPr marL="0" lvl="0" indent="0" algn="ctr" defTabSz="977900">
                <a:lnSpc>
                  <a:spcPts val="1800"/>
                </a:lnSpc>
                <a:spcBef>
                  <a:spcPct val="0"/>
                </a:spcBef>
                <a:spcAft>
                  <a:spcPts val="0"/>
                </a:spcAft>
                <a:buNone/>
              </a:pPr>
              <a:r>
                <a:rPr lang="ru-RU" sz="2200" b="1" kern="1200" dirty="0">
                  <a:latin typeface="Arial Narrow" pitchFamily="34" charset="0"/>
                </a:rPr>
                <a:t>УРАВЛЕНЧЕСКИЕ</a:t>
              </a:r>
            </a:p>
            <a:p>
              <a:pPr marL="0" lvl="0" indent="0" algn="ctr" defTabSz="977900">
                <a:lnSpc>
                  <a:spcPts val="1800"/>
                </a:lnSpc>
                <a:spcBef>
                  <a:spcPct val="0"/>
                </a:spcBef>
                <a:spcAft>
                  <a:spcPts val="0"/>
                </a:spcAft>
                <a:buNone/>
              </a:pPr>
              <a:r>
                <a:rPr lang="ru-RU" sz="1800" b="0" kern="1200" dirty="0">
                  <a:latin typeface="Arial Narrow" pitchFamily="34" charset="0"/>
                </a:rPr>
                <a:t>(всего 8)</a:t>
              </a:r>
            </a:p>
            <a:p>
              <a:pPr marL="0" lvl="0" indent="0" algn="l" defTabSz="977900">
                <a:lnSpc>
                  <a:spcPts val="1800"/>
                </a:lnSpc>
                <a:spcBef>
                  <a:spcPct val="0"/>
                </a:spcBef>
                <a:spcAft>
                  <a:spcPts val="0"/>
                </a:spcAft>
                <a:buNone/>
              </a:pPr>
              <a:r>
                <a:rPr lang="ru-RU" sz="1600" b="1" kern="1200" dirty="0">
                  <a:latin typeface="Arial Narrow" pitchFamily="34" charset="0"/>
                </a:rPr>
                <a:t>1. ПЛАНОВОСТИ</a:t>
              </a:r>
            </a:p>
            <a:p>
              <a:pPr marL="0" lvl="0" indent="0" algn="l" defTabSz="977900">
                <a:lnSpc>
                  <a:spcPts val="1800"/>
                </a:lnSpc>
                <a:spcBef>
                  <a:spcPct val="0"/>
                </a:spcBef>
                <a:spcAft>
                  <a:spcPts val="0"/>
                </a:spcAft>
                <a:buNone/>
              </a:pPr>
              <a:r>
                <a:rPr lang="ru-RU" sz="1600" b="1" kern="1200" dirty="0">
                  <a:latin typeface="Arial Narrow" pitchFamily="34" charset="0"/>
                </a:rPr>
                <a:t>2. СТИМУЛИРОВАНИЯ</a:t>
              </a:r>
            </a:p>
            <a:p>
              <a:pPr marL="0" lvl="0" indent="0" algn="l" defTabSz="977900">
                <a:lnSpc>
                  <a:spcPts val="1800"/>
                </a:lnSpc>
                <a:spcBef>
                  <a:spcPct val="0"/>
                </a:spcBef>
                <a:spcAft>
                  <a:spcPts val="0"/>
                </a:spcAft>
                <a:buNone/>
              </a:pPr>
              <a:r>
                <a:rPr lang="ru-RU" sz="1600" b="1" kern="1200" dirty="0">
                  <a:latin typeface="Arial Narrow" pitchFamily="34" charset="0"/>
                </a:rPr>
                <a:t>3. КОМПЕНСАЦИИ</a:t>
              </a:r>
            </a:p>
            <a:p>
              <a:pPr marL="0" lvl="0" indent="0" algn="l" defTabSz="977900">
                <a:lnSpc>
                  <a:spcPts val="1800"/>
                </a:lnSpc>
                <a:spcBef>
                  <a:spcPct val="0"/>
                </a:spcBef>
                <a:spcAft>
                  <a:spcPts val="0"/>
                </a:spcAft>
                <a:buNone/>
              </a:pPr>
              <a:r>
                <a:rPr lang="ru-RU" sz="1600" b="1" kern="1200" dirty="0">
                  <a:latin typeface="Arial Narrow" pitchFamily="34" charset="0"/>
                </a:rPr>
                <a:t>4. ЭФФЕКТИВНОСТИ</a:t>
              </a:r>
            </a:p>
          </p:txBody>
        </p:sp>
        <p:sp>
          <p:nvSpPr>
            <p:cNvPr id="7" name="Полилиния: фигура 6"/>
            <p:cNvSpPr/>
            <p:nvPr/>
          </p:nvSpPr>
          <p:spPr>
            <a:xfrm>
              <a:off x="3108696" y="856724"/>
              <a:ext cx="2653275" cy="1860735"/>
            </a:xfrm>
            <a:custGeom>
              <a:avLst/>
              <a:gdLst>
                <a:gd name="connsiteX0" fmla="*/ 0 w 2653275"/>
                <a:gd name="connsiteY0" fmla="*/ 310129 h 1860735"/>
                <a:gd name="connsiteX1" fmla="*/ 310129 w 2653275"/>
                <a:gd name="connsiteY1" fmla="*/ 0 h 1860735"/>
                <a:gd name="connsiteX2" fmla="*/ 2343146 w 2653275"/>
                <a:gd name="connsiteY2" fmla="*/ 0 h 1860735"/>
                <a:gd name="connsiteX3" fmla="*/ 2653275 w 2653275"/>
                <a:gd name="connsiteY3" fmla="*/ 310129 h 1860735"/>
                <a:gd name="connsiteX4" fmla="*/ 2653275 w 2653275"/>
                <a:gd name="connsiteY4" fmla="*/ 1550606 h 1860735"/>
                <a:gd name="connsiteX5" fmla="*/ 2343146 w 2653275"/>
                <a:gd name="connsiteY5" fmla="*/ 1860735 h 1860735"/>
                <a:gd name="connsiteX6" fmla="*/ 310129 w 2653275"/>
                <a:gd name="connsiteY6" fmla="*/ 1860735 h 1860735"/>
                <a:gd name="connsiteX7" fmla="*/ 0 w 2653275"/>
                <a:gd name="connsiteY7" fmla="*/ 1550606 h 1860735"/>
                <a:gd name="connsiteX8" fmla="*/ 0 w 2653275"/>
                <a:gd name="connsiteY8" fmla="*/ 310129 h 186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275" h="1860735">
                  <a:moveTo>
                    <a:pt x="0" y="310129"/>
                  </a:moveTo>
                  <a:cubicBezTo>
                    <a:pt x="0" y="138849"/>
                    <a:pt x="138849" y="0"/>
                    <a:pt x="310129" y="0"/>
                  </a:cubicBezTo>
                  <a:lnTo>
                    <a:pt x="2343146" y="0"/>
                  </a:lnTo>
                  <a:cubicBezTo>
                    <a:pt x="2514426" y="0"/>
                    <a:pt x="2653275" y="138849"/>
                    <a:pt x="2653275" y="310129"/>
                  </a:cubicBezTo>
                  <a:lnTo>
                    <a:pt x="2653275" y="1550606"/>
                  </a:lnTo>
                  <a:cubicBezTo>
                    <a:pt x="2653275" y="1721886"/>
                    <a:pt x="2514426" y="1860735"/>
                    <a:pt x="2343146" y="1860735"/>
                  </a:cubicBezTo>
                  <a:lnTo>
                    <a:pt x="310129" y="1860735"/>
                  </a:lnTo>
                  <a:cubicBezTo>
                    <a:pt x="138849" y="1860735"/>
                    <a:pt x="0" y="1721886"/>
                    <a:pt x="0" y="1550606"/>
                  </a:cubicBezTo>
                  <a:lnTo>
                    <a:pt x="0" y="310129"/>
                  </a:lnTo>
                  <a:close/>
                </a:path>
              </a:pathLst>
            </a:custGeom>
            <a:ln>
              <a:noFill/>
            </a:ln>
            <a:effectLst/>
            <a:scene3d>
              <a:camera prst="orthographicFront">
                <a:rot lat="0" lon="0" rev="0"/>
              </a:camera>
              <a:lightRig rig="glow" dir="t">
                <a:rot lat="0" lon="0" rev="14100000"/>
              </a:lightRig>
            </a:scene3d>
            <a:sp3d prstMaterial="softEdge">
              <a:bevelT w="127000" prst="artDeco"/>
            </a:sp3d>
          </p:spPr>
          <p:style>
            <a:lnRef idx="0">
              <a:scrgbClr r="0" g="0" b="0"/>
            </a:lnRef>
            <a:fillRef idx="3">
              <a:schemeClr val="accent3">
                <a:hueOff val="11250264"/>
                <a:satOff val="-16880"/>
                <a:lumOff val="-2745"/>
                <a:alphaOff val="0"/>
              </a:schemeClr>
            </a:fillRef>
            <a:effectRef idx="2">
              <a:scrgbClr r="0" g="0" b="0"/>
            </a:effectRef>
            <a:fontRef idx="minor">
              <a:schemeClr val="lt1"/>
            </a:fontRef>
          </p:style>
          <p:txBody>
            <a:bodyPr spcFirstLastPara="0" vert="horz" wrap="square" lIns="90834" tIns="90834" rIns="90834" bIns="90834" numCol="1" spcCol="1270" anchor="ctr" anchorCtr="0">
              <a:noAutofit/>
            </a:bodyPr>
            <a:lstStyle/>
            <a:p>
              <a:pPr marL="0" lvl="0" indent="0" algn="ctr" defTabSz="977900">
                <a:lnSpc>
                  <a:spcPts val="1800"/>
                </a:lnSpc>
                <a:spcBef>
                  <a:spcPct val="0"/>
                </a:spcBef>
                <a:spcAft>
                  <a:spcPts val="0"/>
                </a:spcAft>
                <a:buNone/>
              </a:pPr>
              <a:r>
                <a:rPr lang="ru-RU" sz="2200" b="1" kern="1200" dirty="0">
                  <a:latin typeface="Arial Narrow" pitchFamily="34" charset="0"/>
                </a:rPr>
                <a:t>ОРИЕНТИРУЮЩИЕ</a:t>
              </a:r>
            </a:p>
            <a:p>
              <a:pPr marL="0" lvl="0" indent="0" algn="ctr" defTabSz="977900">
                <a:lnSpc>
                  <a:spcPts val="1800"/>
                </a:lnSpc>
                <a:spcBef>
                  <a:spcPct val="0"/>
                </a:spcBef>
                <a:spcAft>
                  <a:spcPts val="0"/>
                </a:spcAft>
                <a:buNone/>
              </a:pPr>
              <a:r>
                <a:rPr lang="ru-RU" sz="1800" kern="1200" dirty="0">
                  <a:latin typeface="Arial Narrow" pitchFamily="34" charset="0"/>
                </a:rPr>
                <a:t>(всего 8)</a:t>
              </a:r>
            </a:p>
            <a:p>
              <a:pPr marL="0" lvl="0" indent="0" algn="l" defTabSz="977900">
                <a:lnSpc>
                  <a:spcPts val="1800"/>
                </a:lnSpc>
                <a:spcBef>
                  <a:spcPct val="0"/>
                </a:spcBef>
                <a:spcAft>
                  <a:spcPts val="0"/>
                </a:spcAft>
                <a:buNone/>
              </a:pPr>
              <a:r>
                <a:rPr lang="ru-RU" sz="1600" b="1" kern="1200" dirty="0">
                  <a:latin typeface="Arial Narrow" pitchFamily="34" charset="0"/>
                </a:rPr>
                <a:t>1. СИСТЕМНОСТИ</a:t>
              </a:r>
            </a:p>
            <a:p>
              <a:pPr marL="0" lvl="0" indent="0" algn="l" defTabSz="977900">
                <a:lnSpc>
                  <a:spcPts val="1800"/>
                </a:lnSpc>
                <a:spcBef>
                  <a:spcPct val="0"/>
                </a:spcBef>
                <a:spcAft>
                  <a:spcPts val="0"/>
                </a:spcAft>
                <a:buNone/>
              </a:pPr>
              <a:r>
                <a:rPr lang="ru-RU" sz="1600" b="1" kern="1200" dirty="0">
                  <a:latin typeface="Arial Narrow" pitchFamily="34" charset="0"/>
                </a:rPr>
                <a:t>2. СНИЖЕНИЯ ОПАСНОСТИ </a:t>
              </a:r>
            </a:p>
            <a:p>
              <a:pPr marL="0" lvl="0" indent="0" algn="l" defTabSz="977900">
                <a:lnSpc>
                  <a:spcPts val="1800"/>
                </a:lnSpc>
                <a:spcBef>
                  <a:spcPct val="0"/>
                </a:spcBef>
                <a:spcAft>
                  <a:spcPts val="0"/>
                </a:spcAft>
                <a:buNone/>
              </a:pPr>
              <a:r>
                <a:rPr lang="ru-RU" sz="1600" b="1" kern="1200" dirty="0">
                  <a:latin typeface="Arial Narrow" pitchFamily="34" charset="0"/>
                </a:rPr>
                <a:t>3. СИГНАЛИЗАЦИИ И</a:t>
              </a:r>
            </a:p>
            <a:p>
              <a:pPr marL="0" lvl="0" indent="0" algn="l" defTabSz="977900">
                <a:lnSpc>
                  <a:spcPts val="1800"/>
                </a:lnSpc>
                <a:spcBef>
                  <a:spcPct val="0"/>
                </a:spcBef>
                <a:spcAft>
                  <a:spcPts val="0"/>
                </a:spcAft>
                <a:buNone/>
              </a:pPr>
              <a:r>
                <a:rPr lang="ru-RU" sz="1600" b="1" kern="1200" dirty="0">
                  <a:latin typeface="Arial Narrow" pitchFamily="34" charset="0"/>
                </a:rPr>
                <a:t>ОПОВЕЩЕНИЯ</a:t>
              </a:r>
            </a:p>
            <a:p>
              <a:pPr marL="0" lvl="0" indent="0" algn="l" defTabSz="977900">
                <a:lnSpc>
                  <a:spcPts val="1800"/>
                </a:lnSpc>
                <a:spcBef>
                  <a:spcPct val="0"/>
                </a:spcBef>
                <a:spcAft>
                  <a:spcPts val="0"/>
                </a:spcAft>
                <a:buNone/>
              </a:pPr>
              <a:r>
                <a:rPr lang="ru-RU" sz="1600" b="1" kern="1200" dirty="0">
                  <a:latin typeface="Arial Narrow" pitchFamily="34" charset="0"/>
                </a:rPr>
                <a:t>4. КЛАССИФИКАЦИИ</a:t>
              </a:r>
            </a:p>
          </p:txBody>
        </p:sp>
      </p:grpSp>
      <p:sp>
        <p:nvSpPr>
          <p:cNvPr id="10" name="Скругленный прямоугольник 9"/>
          <p:cNvSpPr/>
          <p:nvPr/>
        </p:nvSpPr>
        <p:spPr>
          <a:xfrm>
            <a:off x="2158409" y="0"/>
            <a:ext cx="4769165" cy="61668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6.1.  СИСТЕМА ПРИНЦИПОВ ОБЕСПЕЧЕНИЯ БЕЗОПАСНОСТИ ЖИЗНЕДЕЯТЕЛЬНОСТИ</a:t>
            </a:r>
          </a:p>
        </p:txBody>
      </p:sp>
      <p:grpSp>
        <p:nvGrpSpPr>
          <p:cNvPr id="11" name="Группа 10"/>
          <p:cNvGrpSpPr/>
          <p:nvPr/>
        </p:nvGrpSpPr>
        <p:grpSpPr>
          <a:xfrm>
            <a:off x="8426631" y="-5612"/>
            <a:ext cx="734162" cy="6863612"/>
            <a:chOff x="8426631" y="-5612"/>
            <a:chExt cx="734162" cy="6863612"/>
          </a:xfrm>
        </p:grpSpPr>
        <p:sp>
          <p:nvSpPr>
            <p:cNvPr id="12" name="Прямоугольник 1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30</a:t>
            </a:fld>
            <a:endParaRPr lang="ru-RU" sz="2000" dirty="0">
              <a:solidFill>
                <a:schemeClr val="tx1"/>
              </a:solidFill>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5521" name="Rectangle 1"/>
          <p:cNvSpPr>
            <a:spLocks noChangeArrowheads="1"/>
          </p:cNvSpPr>
          <p:nvPr/>
        </p:nvSpPr>
        <p:spPr bwMode="auto">
          <a:xfrm>
            <a:off x="0" y="1757909"/>
            <a:ext cx="8715404"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32000" algn="just" defTabSz="914400" rtl="0" eaLnBrk="1" fontAlgn="base" latinLnBrk="0" hangingPunct="1">
              <a:lnSpc>
                <a:spcPts val="2200"/>
              </a:lnSpc>
              <a:spcBef>
                <a:spcPct val="0"/>
              </a:spcBef>
              <a:spcAft>
                <a:spcPct val="0"/>
              </a:spcAft>
              <a:buClrTx/>
              <a:buSzTx/>
              <a:buFontTx/>
              <a:buNone/>
              <a:tabLst/>
            </a:pPr>
            <a:r>
              <a:rPr kumimoji="0" lang="ru-RU" sz="2000" b="1" u="none" strike="noStrike" cap="none" normalizeH="0" baseline="0" dirty="0">
                <a:ln>
                  <a:noFill/>
                </a:ln>
                <a:solidFill>
                  <a:srgbClr val="0000FF"/>
                </a:solidFill>
                <a:latin typeface="Arial Narrow" pitchFamily="34" charset="0"/>
                <a:ea typeface="Times New Roman" pitchFamily="18" charset="0"/>
              </a:rPr>
              <a:t>1. ПРИНЦИП СИСТЕМНОСТИ </a:t>
            </a:r>
            <a:r>
              <a:rPr kumimoji="0" lang="ru-RU" sz="2200" b="0" i="0" u="none" strike="noStrike" cap="none" normalizeH="0" baseline="0" dirty="0">
                <a:ln>
                  <a:noFill/>
                </a:ln>
                <a:solidFill>
                  <a:schemeClr val="tx1"/>
                </a:solidFill>
                <a:effectLst/>
                <a:latin typeface="Arial Narrow" pitchFamily="34" charset="0"/>
                <a:ea typeface="Times New Roman" pitchFamily="18" charset="0"/>
              </a:rPr>
              <a:t>- рассматривает явления в их взаимной связи, как целостный набор или комплекс. Системный подход в профилактике травматизма состоит в том, чтобы, прежде всего для конкретных условий определить совокупность элементов, образующих систему, результатом которой является несчастный случай. Исключение одного или нескольких элементов разрушает систему и устраняет негативный результат.</a:t>
            </a:r>
            <a:endParaRPr kumimoji="0" lang="ru-RU" sz="2200" b="0" i="0" u="none" strike="noStrike" cap="none" normalizeH="0" baseline="0" dirty="0">
              <a:ln>
                <a:noFill/>
              </a:ln>
              <a:solidFill>
                <a:schemeClr val="tx1"/>
              </a:solidFill>
              <a:effectLst/>
              <a:latin typeface="Arial Narrow" pitchFamily="34" charset="0"/>
            </a:endParaRPr>
          </a:p>
        </p:txBody>
      </p:sp>
      <p:sp>
        <p:nvSpPr>
          <p:cNvPr id="20" name="Прямоугольник 19"/>
          <p:cNvSpPr/>
          <p:nvPr/>
        </p:nvSpPr>
        <p:spPr>
          <a:xfrm>
            <a:off x="0" y="3519375"/>
            <a:ext cx="8686800" cy="2349361"/>
          </a:xfrm>
          <a:prstGeom prst="rect">
            <a:avLst/>
          </a:prstGeom>
        </p:spPr>
        <p:txBody>
          <a:bodyPr wrap="square">
            <a:spAutoFit/>
          </a:bodyPr>
          <a:lstStyle/>
          <a:p>
            <a:pPr indent="432000" algn="just">
              <a:lnSpc>
                <a:spcPts val="2200"/>
              </a:lnSpc>
            </a:pPr>
            <a:r>
              <a:rPr lang="ru-RU" sz="2000" b="1" dirty="0">
                <a:solidFill>
                  <a:srgbClr val="0000FF"/>
                </a:solidFill>
                <a:latin typeface="Arial Narrow" pitchFamily="34" charset="0"/>
                <a:cs typeface="Arial" pitchFamily="34" charset="0"/>
              </a:rPr>
              <a:t>2. СНИЖЕНИЯ ОПАСНОСТИ </a:t>
            </a:r>
            <a:r>
              <a:rPr lang="ru-RU" sz="2200" dirty="0">
                <a:latin typeface="Arial Narrow" pitchFamily="34" charset="0"/>
                <a:cs typeface="Arial" pitchFamily="34" charset="0"/>
              </a:rPr>
              <a:t>заключается в использовании решений, которые направлены на повышение безопасности, но не обеспечивают достижения желаемого или требуемого по нормам уровня безопасности. Например, для защиты от поражения электрическим током применяют, так называемые, безопасные напряжения (12, 24, 36В). Однако считать такие напряжения абсолютно безопасными нельзя, поскольку известны случаи поражения человека электрическим током при воздействии именно таких напряжений.</a:t>
            </a:r>
          </a:p>
        </p:txBody>
      </p:sp>
      <p:sp>
        <p:nvSpPr>
          <p:cNvPr id="21" name="Прямоугольник 20"/>
          <p:cNvSpPr/>
          <p:nvPr/>
        </p:nvSpPr>
        <p:spPr>
          <a:xfrm>
            <a:off x="0" y="5773483"/>
            <a:ext cx="8715404" cy="374461"/>
          </a:xfrm>
          <a:prstGeom prst="rect">
            <a:avLst/>
          </a:prstGeom>
        </p:spPr>
        <p:txBody>
          <a:bodyPr wrap="square">
            <a:spAutoFit/>
          </a:bodyPr>
          <a:lstStyle/>
          <a:p>
            <a:pPr indent="432000" algn="just">
              <a:lnSpc>
                <a:spcPts val="2200"/>
              </a:lnSpc>
            </a:pPr>
            <a:r>
              <a:rPr lang="ru-RU" sz="2000" b="1" dirty="0">
                <a:solidFill>
                  <a:srgbClr val="0000FF"/>
                </a:solidFill>
                <a:latin typeface="Arial Narrow" pitchFamily="34" charset="0"/>
                <a:cs typeface="Arial" pitchFamily="34" charset="0"/>
              </a:rPr>
              <a:t>3. СИГНАЛИЗАЦИИ И ОПОВЕЩЕНИЯ </a:t>
            </a:r>
            <a:r>
              <a:rPr lang="ru-RU" sz="2200" dirty="0">
                <a:latin typeface="Arial Narrow" pitchFamily="34" charset="0"/>
                <a:cs typeface="Arial" pitchFamily="34" charset="0"/>
              </a:rPr>
              <a:t>(звуковая или световая сигнализация).</a:t>
            </a:r>
          </a:p>
        </p:txBody>
      </p:sp>
      <p:sp>
        <p:nvSpPr>
          <p:cNvPr id="22" name="Прямоугольник 21"/>
          <p:cNvSpPr/>
          <p:nvPr/>
        </p:nvSpPr>
        <p:spPr>
          <a:xfrm>
            <a:off x="0" y="6108934"/>
            <a:ext cx="8643966" cy="656590"/>
          </a:xfrm>
          <a:prstGeom prst="rect">
            <a:avLst/>
          </a:prstGeom>
        </p:spPr>
        <p:txBody>
          <a:bodyPr wrap="square">
            <a:spAutoFit/>
          </a:bodyPr>
          <a:lstStyle/>
          <a:p>
            <a:pPr indent="432000" algn="just">
              <a:lnSpc>
                <a:spcPts val="2200"/>
              </a:lnSpc>
            </a:pPr>
            <a:r>
              <a:rPr lang="ru-RU" sz="2000" b="1" dirty="0">
                <a:solidFill>
                  <a:srgbClr val="0000FF"/>
                </a:solidFill>
                <a:latin typeface="Arial Narrow" pitchFamily="34" charset="0"/>
                <a:cs typeface="Arial" pitchFamily="34" charset="0"/>
              </a:rPr>
              <a:t>4. КЛАССИФИКАЦИИ </a:t>
            </a:r>
            <a:r>
              <a:rPr lang="ru-RU" sz="2200" dirty="0">
                <a:latin typeface="Arial Narrow" pitchFamily="34" charset="0"/>
                <a:cs typeface="Arial" pitchFamily="34" charset="0"/>
              </a:rPr>
              <a:t>(объекты в зависимости от степени опасности делятся на классы и группы).</a:t>
            </a:r>
          </a:p>
        </p:txBody>
      </p:sp>
      <p:sp>
        <p:nvSpPr>
          <p:cNvPr id="13" name="Скругленный прямоугольник 12"/>
          <p:cNvSpPr/>
          <p:nvPr/>
        </p:nvSpPr>
        <p:spPr>
          <a:xfrm>
            <a:off x="2196547" y="0"/>
            <a:ext cx="4740966" cy="61668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6.1.  СИСТЕМА ПРИНЦИПОВ ОБЕСПЕЧЕНИЯ БЕЗОПАСНОСТИ ЖИЗНЕДЕЯТЕЛЬНОСТИ</a:t>
            </a:r>
          </a:p>
        </p:txBody>
      </p:sp>
      <p:sp>
        <p:nvSpPr>
          <p:cNvPr id="15" name="Скругленный прямоугольник 14"/>
          <p:cNvSpPr/>
          <p:nvPr/>
        </p:nvSpPr>
        <p:spPr>
          <a:xfrm>
            <a:off x="160773" y="666051"/>
            <a:ext cx="8430567" cy="1087734"/>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indent="457200">
              <a:lnSpc>
                <a:spcPts val="2600"/>
              </a:lnSpc>
            </a:pPr>
            <a:r>
              <a:rPr lang="ru-RU" sz="2000" b="1" dirty="0">
                <a:latin typeface="Arial Narrow" pitchFamily="34" charset="0"/>
              </a:rPr>
              <a:t>ОРИЕНТИРУЮЩИЕ (всего 8)</a:t>
            </a:r>
            <a:r>
              <a:rPr lang="ru-RU" sz="2000" dirty="0">
                <a:latin typeface="Arial Narrow" pitchFamily="34" charset="0"/>
                <a:cs typeface="Arial" pitchFamily="34" charset="0"/>
              </a:rPr>
              <a:t> </a:t>
            </a:r>
            <a:r>
              <a:rPr lang="ru-RU" sz="2200" dirty="0">
                <a:latin typeface="Arial Narrow" pitchFamily="34" charset="0"/>
                <a:cs typeface="Arial" pitchFamily="34" charset="0"/>
              </a:rPr>
              <a:t>– основополагающие идеи, определяющие направление поиска безопасных решений и служащие методологической и информационной базой.</a:t>
            </a:r>
            <a:endParaRPr lang="ru-RU" sz="2000" dirty="0">
              <a:latin typeface="Arial Narrow" pitchFamily="34" charset="0"/>
            </a:endParaRPr>
          </a:p>
        </p:txBody>
      </p:sp>
      <p:grpSp>
        <p:nvGrpSpPr>
          <p:cNvPr id="16" name="Группа 15"/>
          <p:cNvGrpSpPr/>
          <p:nvPr/>
        </p:nvGrpSpPr>
        <p:grpSpPr>
          <a:xfrm>
            <a:off x="8426631" y="-5612"/>
            <a:ext cx="734162" cy="6863612"/>
            <a:chOff x="8426631" y="-5612"/>
            <a:chExt cx="734162" cy="6863612"/>
          </a:xfrm>
        </p:grpSpPr>
        <p:sp>
          <p:nvSpPr>
            <p:cNvPr id="17" name="Прямоугольник 1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8"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31</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9" name="Прямоугольник 18"/>
          <p:cNvSpPr/>
          <p:nvPr/>
        </p:nvSpPr>
        <p:spPr>
          <a:xfrm>
            <a:off x="0" y="1851049"/>
            <a:ext cx="8715404" cy="759182"/>
          </a:xfrm>
          <a:prstGeom prst="rect">
            <a:avLst/>
          </a:prstGeom>
        </p:spPr>
        <p:txBody>
          <a:bodyPr wrap="square">
            <a:spAutoFit/>
          </a:bodyPr>
          <a:lstStyle/>
          <a:p>
            <a:pPr indent="432000" algn="just">
              <a:lnSpc>
                <a:spcPts val="2600"/>
              </a:lnSpc>
            </a:pPr>
            <a:r>
              <a:rPr lang="ru-RU" sz="2000" b="1" dirty="0">
                <a:solidFill>
                  <a:srgbClr val="0000FF"/>
                </a:solidFill>
                <a:latin typeface="Arial Narrow" pitchFamily="34" charset="0"/>
                <a:cs typeface="Arial" pitchFamily="34" charset="0"/>
              </a:rPr>
              <a:t>1. ИЗОЛЯЦИИ</a:t>
            </a:r>
            <a:r>
              <a:rPr lang="ru-RU" sz="2000" dirty="0">
                <a:solidFill>
                  <a:srgbClr val="FF3300"/>
                </a:solidFill>
                <a:latin typeface="Arial Narrow" pitchFamily="34" charset="0"/>
                <a:cs typeface="Arial" pitchFamily="34" charset="0"/>
              </a:rPr>
              <a:t> </a:t>
            </a:r>
            <a:r>
              <a:rPr lang="ru-RU" sz="2200" dirty="0">
                <a:latin typeface="Arial Narrow" pitchFamily="34" charset="0"/>
                <a:cs typeface="Arial" pitchFamily="34" charset="0"/>
              </a:rPr>
              <a:t>(теплоизолирующие, звукоизолирующие конструкции, </a:t>
            </a:r>
            <a:r>
              <a:rPr lang="ru-RU" sz="2200" dirty="0" err="1">
                <a:latin typeface="Arial Narrow" pitchFamily="34" charset="0"/>
                <a:cs typeface="Arial" pitchFamily="34" charset="0"/>
              </a:rPr>
              <a:t>электроизоляция</a:t>
            </a:r>
            <a:r>
              <a:rPr lang="ru-RU" sz="2200" dirty="0">
                <a:latin typeface="Arial Narrow" pitchFamily="34" charset="0"/>
                <a:cs typeface="Arial" pitchFamily="34" charset="0"/>
              </a:rPr>
              <a:t>,  </a:t>
            </a:r>
            <a:r>
              <a:rPr lang="ru-RU" sz="2200" dirty="0" err="1">
                <a:latin typeface="Arial Narrow" pitchFamily="34" charset="0"/>
                <a:cs typeface="Arial" pitchFamily="34" charset="0"/>
              </a:rPr>
              <a:t>виброизоляторы</a:t>
            </a:r>
            <a:r>
              <a:rPr lang="ru-RU" sz="2200" dirty="0">
                <a:latin typeface="Arial Narrow" pitchFamily="34" charset="0"/>
                <a:cs typeface="Arial" pitchFamily="34" charset="0"/>
              </a:rPr>
              <a:t>).</a:t>
            </a:r>
          </a:p>
        </p:txBody>
      </p:sp>
      <p:sp>
        <p:nvSpPr>
          <p:cNvPr id="20" name="Прямоугольник 19"/>
          <p:cNvSpPr/>
          <p:nvPr/>
        </p:nvSpPr>
        <p:spPr>
          <a:xfrm>
            <a:off x="0" y="2669818"/>
            <a:ext cx="8715404" cy="759182"/>
          </a:xfrm>
          <a:prstGeom prst="rect">
            <a:avLst/>
          </a:prstGeom>
        </p:spPr>
        <p:txBody>
          <a:bodyPr wrap="square">
            <a:spAutoFit/>
          </a:bodyPr>
          <a:lstStyle/>
          <a:p>
            <a:pPr indent="432000" algn="just">
              <a:lnSpc>
                <a:spcPts val="2600"/>
              </a:lnSpc>
            </a:pPr>
            <a:r>
              <a:rPr lang="ru-RU" sz="2000" b="1" dirty="0">
                <a:solidFill>
                  <a:srgbClr val="0000FF"/>
                </a:solidFill>
                <a:latin typeface="Arial Narrow" pitchFamily="34" charset="0"/>
                <a:cs typeface="Arial" pitchFamily="34" charset="0"/>
              </a:rPr>
              <a:t>2. ЭКРАНИРОВАНИЯ</a:t>
            </a:r>
            <a:r>
              <a:rPr lang="ru-RU" sz="2000" dirty="0">
                <a:solidFill>
                  <a:srgbClr val="FF3300"/>
                </a:solidFill>
                <a:latin typeface="Arial Narrow" pitchFamily="34" charset="0"/>
                <a:cs typeface="Arial" pitchFamily="34" charset="0"/>
              </a:rPr>
              <a:t> </a:t>
            </a:r>
            <a:r>
              <a:rPr lang="ru-RU" sz="2200" dirty="0">
                <a:latin typeface="Arial Narrow" pitchFamily="34" charset="0"/>
                <a:cs typeface="Arial" pitchFamily="34" charset="0"/>
              </a:rPr>
              <a:t>(</a:t>
            </a:r>
            <a:r>
              <a:rPr lang="ru-RU" sz="2200" dirty="0">
                <a:latin typeface="Arial Narrow" pitchFamily="34" charset="0"/>
              </a:rPr>
              <a:t>подразумевает  защиту человека от тепловых излучений, ЭМП, ионизирующих  излучений,</a:t>
            </a:r>
            <a:r>
              <a:rPr lang="ru-RU" sz="2200" dirty="0">
                <a:latin typeface="Arial Narrow" pitchFamily="34" charset="0"/>
                <a:cs typeface="Arial" pitchFamily="34" charset="0"/>
              </a:rPr>
              <a:t>).</a:t>
            </a:r>
          </a:p>
        </p:txBody>
      </p:sp>
      <p:sp>
        <p:nvSpPr>
          <p:cNvPr id="21" name="Прямоугольник 20"/>
          <p:cNvSpPr/>
          <p:nvPr/>
        </p:nvSpPr>
        <p:spPr>
          <a:xfrm>
            <a:off x="0" y="3429000"/>
            <a:ext cx="8715404" cy="1759456"/>
          </a:xfrm>
          <a:prstGeom prst="rect">
            <a:avLst/>
          </a:prstGeom>
        </p:spPr>
        <p:txBody>
          <a:bodyPr wrap="square">
            <a:spAutoFit/>
          </a:bodyPr>
          <a:lstStyle/>
          <a:p>
            <a:pPr indent="432000" algn="just">
              <a:lnSpc>
                <a:spcPts val="2600"/>
              </a:lnSpc>
            </a:pPr>
            <a:r>
              <a:rPr lang="ru-RU" sz="2000" b="1" dirty="0">
                <a:solidFill>
                  <a:srgbClr val="0000FF"/>
                </a:solidFill>
                <a:latin typeface="Arial Narrow" pitchFamily="34" charset="0"/>
                <a:cs typeface="Arial" pitchFamily="34" charset="0"/>
              </a:rPr>
              <a:t>3.ПРИНЦИП СЛАБОГО ЗВЕНА </a:t>
            </a:r>
            <a:r>
              <a:rPr lang="ru-RU" sz="2200" dirty="0">
                <a:latin typeface="Arial Narrow" pitchFamily="34" charset="0"/>
              </a:rPr>
              <a:t>состоит в применении в целях безопасности ослабленных элементов конструкций или специальных устройств, которые разрушаются или срабатывают при определенных, предварительно рассчитанных факторах. Пример реализации: предохранительные клапаны, плавкие вставки, УЗО,  разрывные мембраны.</a:t>
            </a:r>
          </a:p>
        </p:txBody>
      </p:sp>
      <p:sp>
        <p:nvSpPr>
          <p:cNvPr id="22" name="Прямоугольник 21"/>
          <p:cNvSpPr/>
          <p:nvPr/>
        </p:nvSpPr>
        <p:spPr>
          <a:xfrm>
            <a:off x="0" y="5178399"/>
            <a:ext cx="8715404" cy="1426031"/>
          </a:xfrm>
          <a:prstGeom prst="rect">
            <a:avLst/>
          </a:prstGeom>
        </p:spPr>
        <p:txBody>
          <a:bodyPr wrap="square">
            <a:spAutoFit/>
          </a:bodyPr>
          <a:lstStyle/>
          <a:p>
            <a:pPr indent="457200" algn="just">
              <a:lnSpc>
                <a:spcPts val="2600"/>
              </a:lnSpc>
            </a:pPr>
            <a:r>
              <a:rPr lang="ru-RU" sz="2000" b="1" dirty="0">
                <a:solidFill>
                  <a:srgbClr val="0000FF"/>
                </a:solidFill>
                <a:latin typeface="Arial Narrow" pitchFamily="34" charset="0"/>
                <a:cs typeface="Arial" pitchFamily="34" charset="0"/>
              </a:rPr>
              <a:t>4. ПРИНЦИП ПРОЧНОСТИ </a:t>
            </a:r>
            <a:r>
              <a:rPr lang="ru-RU" sz="2200" dirty="0">
                <a:latin typeface="Arial Narrow" pitchFamily="34" charset="0"/>
                <a:cs typeface="Arial" pitchFamily="34" charset="0"/>
              </a:rPr>
              <a:t>– реализуется с помощью увеличения коэффициента запаса прочности, например, для защиты человека от поражений электрическим  током  применяются изолирующие средства обладающие высокой механической и электрической прочностью.</a:t>
            </a:r>
          </a:p>
        </p:txBody>
      </p:sp>
      <p:sp>
        <p:nvSpPr>
          <p:cNvPr id="13" name="Скругленный прямоугольник 12"/>
          <p:cNvSpPr/>
          <p:nvPr/>
        </p:nvSpPr>
        <p:spPr>
          <a:xfrm>
            <a:off x="2176669" y="0"/>
            <a:ext cx="4780722" cy="61668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6.1.  СИСТЕМА ПРИНЦИПОВ ОБЕСПЕЧЕНИЯ БЕЗОПАСНОСТИ ЖИЗНЕДЕЯТЕЛЬНОСТИ</a:t>
            </a:r>
          </a:p>
        </p:txBody>
      </p:sp>
      <p:sp>
        <p:nvSpPr>
          <p:cNvPr id="15" name="Скругленный прямоугольник 14"/>
          <p:cNvSpPr/>
          <p:nvPr/>
        </p:nvSpPr>
        <p:spPr>
          <a:xfrm>
            <a:off x="162448" y="682452"/>
            <a:ext cx="8408796" cy="1166446"/>
          </a:xfrm>
          <a:prstGeom prst="round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indent="457200">
              <a:lnSpc>
                <a:spcPts val="2600"/>
              </a:lnSpc>
            </a:pPr>
            <a:r>
              <a:rPr lang="ru-RU" sz="2000" b="1" dirty="0">
                <a:latin typeface="Arial Narrow" pitchFamily="34" charset="0"/>
              </a:rPr>
              <a:t>ТЕХНИЧЕСКИЕ </a:t>
            </a:r>
            <a:r>
              <a:rPr lang="ru-RU" sz="2200" dirty="0">
                <a:latin typeface="Arial Narrow" pitchFamily="34" charset="0"/>
              </a:rPr>
              <a:t>(всего 9) направлены на непосредственное предотвращение действия опасностей. Они основаны на использовании физических законов. </a:t>
            </a:r>
          </a:p>
        </p:txBody>
      </p:sp>
      <p:grpSp>
        <p:nvGrpSpPr>
          <p:cNvPr id="16" name="Группа 15"/>
          <p:cNvGrpSpPr/>
          <p:nvPr/>
        </p:nvGrpSpPr>
        <p:grpSpPr>
          <a:xfrm>
            <a:off x="8426631" y="-5612"/>
            <a:ext cx="734162" cy="6863612"/>
            <a:chOff x="8426631" y="-5612"/>
            <a:chExt cx="734162" cy="6863612"/>
          </a:xfrm>
        </p:grpSpPr>
        <p:sp>
          <p:nvSpPr>
            <p:cNvPr id="17" name="Прямоугольник 1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8"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32</a:t>
            </a:fld>
            <a:endParaRPr lang="ru-RU" sz="2000" dirty="0">
              <a:solidFill>
                <a:schemeClr val="tx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9" name="Прямоугольник 18"/>
          <p:cNvSpPr/>
          <p:nvPr/>
        </p:nvSpPr>
        <p:spPr>
          <a:xfrm>
            <a:off x="0" y="1647434"/>
            <a:ext cx="8715404" cy="783612"/>
          </a:xfrm>
          <a:prstGeom prst="rect">
            <a:avLst/>
          </a:prstGeom>
        </p:spPr>
        <p:txBody>
          <a:bodyPr wrap="square">
            <a:spAutoFit/>
          </a:bodyPr>
          <a:lstStyle/>
          <a:p>
            <a:pPr indent="432000" algn="just">
              <a:lnSpc>
                <a:spcPts val="2800"/>
              </a:lnSpc>
            </a:pPr>
            <a:r>
              <a:rPr lang="ru-RU" sz="2000" b="1" dirty="0">
                <a:solidFill>
                  <a:srgbClr val="0000FF"/>
                </a:solidFill>
                <a:latin typeface="Arial Narrow" pitchFamily="34" charset="0"/>
                <a:cs typeface="Arial" pitchFamily="34" charset="0"/>
              </a:rPr>
              <a:t>1.НАДЗОР</a:t>
            </a:r>
            <a:r>
              <a:rPr lang="ru-RU" sz="2200" dirty="0">
                <a:latin typeface="Arial Narrow" pitchFamily="34" charset="0"/>
                <a:cs typeface="Arial" pitchFamily="34" charset="0"/>
              </a:rPr>
              <a:t> за выполнением требований и  нормативов по безопасности и обеспечению жизнедеятельности.</a:t>
            </a:r>
            <a:endParaRPr lang="en-US" sz="2200" dirty="0">
              <a:latin typeface="Arial Narrow" pitchFamily="34" charset="0"/>
              <a:cs typeface="Arial" pitchFamily="34" charset="0"/>
            </a:endParaRPr>
          </a:p>
        </p:txBody>
      </p:sp>
      <p:sp>
        <p:nvSpPr>
          <p:cNvPr id="20" name="Прямоугольник 19"/>
          <p:cNvSpPr/>
          <p:nvPr/>
        </p:nvSpPr>
        <p:spPr>
          <a:xfrm>
            <a:off x="0" y="2533013"/>
            <a:ext cx="8715404" cy="425822"/>
          </a:xfrm>
          <a:prstGeom prst="rect">
            <a:avLst/>
          </a:prstGeom>
        </p:spPr>
        <p:txBody>
          <a:bodyPr wrap="square">
            <a:spAutoFit/>
          </a:bodyPr>
          <a:lstStyle/>
          <a:p>
            <a:pPr indent="432000" algn="just">
              <a:lnSpc>
                <a:spcPts val="2800"/>
              </a:lnSpc>
            </a:pPr>
            <a:r>
              <a:rPr lang="ru-RU" sz="2000" b="1" dirty="0">
                <a:solidFill>
                  <a:srgbClr val="0000FF"/>
                </a:solidFill>
                <a:latin typeface="Arial Narrow" pitchFamily="34" charset="0"/>
                <a:cs typeface="Arial" pitchFamily="34" charset="0"/>
              </a:rPr>
              <a:t>2. КОНТРОЛЬ</a:t>
            </a:r>
            <a:r>
              <a:rPr lang="ru-RU" sz="2000" dirty="0">
                <a:latin typeface="Arial Narrow" pitchFamily="34" charset="0"/>
                <a:cs typeface="Arial" pitchFamily="34" charset="0"/>
              </a:rPr>
              <a:t> </a:t>
            </a:r>
            <a:r>
              <a:rPr lang="ru-RU" sz="2200" dirty="0">
                <a:latin typeface="Arial Narrow" pitchFamily="34" charset="0"/>
                <a:cs typeface="Arial" pitchFamily="34" charset="0"/>
              </a:rPr>
              <a:t>за безопасностью жизнедеятельности.</a:t>
            </a:r>
          </a:p>
        </p:txBody>
      </p:sp>
      <p:sp>
        <p:nvSpPr>
          <p:cNvPr id="21" name="Прямоугольник 20"/>
          <p:cNvSpPr/>
          <p:nvPr/>
        </p:nvSpPr>
        <p:spPr>
          <a:xfrm>
            <a:off x="0" y="3083769"/>
            <a:ext cx="8715404" cy="1528624"/>
          </a:xfrm>
          <a:prstGeom prst="rect">
            <a:avLst/>
          </a:prstGeom>
        </p:spPr>
        <p:txBody>
          <a:bodyPr wrap="square">
            <a:spAutoFit/>
          </a:bodyPr>
          <a:lstStyle/>
          <a:p>
            <a:pPr indent="432000">
              <a:lnSpc>
                <a:spcPts val="2800"/>
              </a:lnSpc>
            </a:pPr>
            <a:r>
              <a:rPr lang="ru-RU" sz="2000" b="1" dirty="0">
                <a:solidFill>
                  <a:srgbClr val="0000FF"/>
                </a:solidFill>
                <a:latin typeface="Arial Narrow" pitchFamily="34" charset="0"/>
                <a:cs typeface="Arial" pitchFamily="34" charset="0"/>
              </a:rPr>
              <a:t>3. ЗАЩИТА ЧЕЛОВЕКА «ВРЕМЕНЕМ», </a:t>
            </a:r>
            <a:r>
              <a:rPr lang="ru-RU" sz="2200" dirty="0">
                <a:latin typeface="Arial Narrow" pitchFamily="34" charset="0"/>
                <a:cs typeface="Arial" pitchFamily="34" charset="0"/>
              </a:rPr>
              <a:t>что предполагает сокращение длительности нахождения в опасной зоне, Примеры реализации: установление сокращенного рабочего дня на вредных производствах, перерывов в работе, дополнительные отпуска и т.д. </a:t>
            </a:r>
          </a:p>
        </p:txBody>
      </p:sp>
      <p:sp>
        <p:nvSpPr>
          <p:cNvPr id="22" name="Прямоугольник 21"/>
          <p:cNvSpPr/>
          <p:nvPr/>
        </p:nvSpPr>
        <p:spPr>
          <a:xfrm>
            <a:off x="0" y="4812240"/>
            <a:ext cx="8715404" cy="1528624"/>
          </a:xfrm>
          <a:prstGeom prst="rect">
            <a:avLst/>
          </a:prstGeom>
        </p:spPr>
        <p:txBody>
          <a:bodyPr wrap="square">
            <a:spAutoFit/>
          </a:bodyPr>
          <a:lstStyle/>
          <a:p>
            <a:pPr indent="432000">
              <a:lnSpc>
                <a:spcPts val="2800"/>
              </a:lnSpc>
            </a:pPr>
            <a:r>
              <a:rPr lang="ru-RU" sz="2000" b="1" dirty="0">
                <a:solidFill>
                  <a:srgbClr val="0000FF"/>
                </a:solidFill>
                <a:latin typeface="Arial Narrow" pitchFamily="34" charset="0"/>
                <a:cs typeface="Arial" pitchFamily="34" charset="0"/>
              </a:rPr>
              <a:t>4. ПРИНЦИП ИНФОРМАЦИИ </a:t>
            </a:r>
            <a:r>
              <a:rPr lang="ru-RU" sz="2200" dirty="0">
                <a:latin typeface="Arial Narrow" pitchFamily="34" charset="0"/>
                <a:cs typeface="Arial" pitchFamily="34" charset="0"/>
              </a:rPr>
              <a:t>заключается в передаче и усвоении персоналом сведений, выполнение которых обеспечивает соответствующий уровень безопасности, предупредительные надписи, маркировки оборудования и т. д.</a:t>
            </a:r>
            <a:endParaRPr lang="en-US" sz="2200" dirty="0">
              <a:latin typeface="Arial Narrow" pitchFamily="34" charset="0"/>
              <a:cs typeface="Arial" pitchFamily="34" charset="0"/>
            </a:endParaRPr>
          </a:p>
        </p:txBody>
      </p:sp>
      <p:sp>
        <p:nvSpPr>
          <p:cNvPr id="28" name="Скругленный прямоугольник 27"/>
          <p:cNvSpPr/>
          <p:nvPr/>
        </p:nvSpPr>
        <p:spPr>
          <a:xfrm>
            <a:off x="2196547" y="0"/>
            <a:ext cx="4831573" cy="61668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6.1.  СИСТЕМА ПРИНЦИПОВ ОБЕСПЕЧЕНИЯ БЕЗОПАСНОСТИ ЖИЗНЕДЕЯТЕЛЬНОСТИ</a:t>
            </a:r>
          </a:p>
        </p:txBody>
      </p:sp>
      <p:sp>
        <p:nvSpPr>
          <p:cNvPr id="13" name="Скругленный прямоугольник 12"/>
          <p:cNvSpPr/>
          <p:nvPr/>
        </p:nvSpPr>
        <p:spPr>
          <a:xfrm>
            <a:off x="411984" y="947058"/>
            <a:ext cx="7335296" cy="595365"/>
          </a:xfrm>
          <a:prstGeom prst="roundRect">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457200">
              <a:lnSpc>
                <a:spcPts val="2600"/>
              </a:lnSpc>
            </a:pPr>
            <a:r>
              <a:rPr lang="ru-RU" sz="2200" dirty="0">
                <a:latin typeface="Arial Narrow" pitchFamily="34" charset="0"/>
              </a:rPr>
              <a:t>К классу </a:t>
            </a:r>
            <a:r>
              <a:rPr lang="ru-RU" sz="2000" b="1" dirty="0">
                <a:latin typeface="Arial Narrow" pitchFamily="34" charset="0"/>
              </a:rPr>
              <a:t>ОРГАНИЗАЦИОННЫХ ПРИНЦИПОВ </a:t>
            </a:r>
            <a:r>
              <a:rPr lang="ru-RU" sz="2200" dirty="0">
                <a:latin typeface="Arial Narrow" pitchFamily="34" charset="0"/>
              </a:rPr>
              <a:t>(всего 8) относят:</a:t>
            </a: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7"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33</a:t>
            </a:fld>
            <a:endParaRPr lang="ru-RU" sz="2000" dirty="0">
              <a:solidFill>
                <a:schemeClr val="tx1"/>
              </a:solidFill>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9" name="Прямоугольник 18"/>
          <p:cNvSpPr/>
          <p:nvPr/>
        </p:nvSpPr>
        <p:spPr>
          <a:xfrm>
            <a:off x="0" y="1747947"/>
            <a:ext cx="8701873" cy="1323439"/>
          </a:xfrm>
          <a:prstGeom prst="rect">
            <a:avLst/>
          </a:prstGeom>
        </p:spPr>
        <p:txBody>
          <a:bodyPr wrap="square">
            <a:spAutoFit/>
          </a:bodyPr>
          <a:lstStyle/>
          <a:p>
            <a:pPr indent="457200">
              <a:lnSpc>
                <a:spcPts val="2400"/>
              </a:lnSpc>
            </a:pPr>
            <a:r>
              <a:rPr lang="ru-RU" sz="2000" b="1" dirty="0">
                <a:solidFill>
                  <a:srgbClr val="0000FF"/>
                </a:solidFill>
                <a:latin typeface="Arial Narrow" pitchFamily="34" charset="0"/>
                <a:cs typeface="Arial" pitchFamily="34" charset="0"/>
              </a:rPr>
              <a:t>1. ПРИНЦИП ПЛАНОВОСТИ </a:t>
            </a:r>
            <a:r>
              <a:rPr lang="ru-RU" sz="2200" dirty="0">
                <a:latin typeface="Arial Narrow" pitchFamily="34" charset="0"/>
                <a:cs typeface="Arial" pitchFamily="34" charset="0"/>
              </a:rPr>
              <a:t>означает установление на определенные периоды направлений и количественных показателей деятельности. Должны устанавливаться конкретные количественные задания на различных иерархических уровнях на основе известных контрольных цифр.</a:t>
            </a:r>
          </a:p>
        </p:txBody>
      </p:sp>
      <p:sp>
        <p:nvSpPr>
          <p:cNvPr id="20" name="Прямоугольник 19"/>
          <p:cNvSpPr/>
          <p:nvPr/>
        </p:nvSpPr>
        <p:spPr>
          <a:xfrm>
            <a:off x="0" y="3041748"/>
            <a:ext cx="8715404" cy="1015663"/>
          </a:xfrm>
          <a:prstGeom prst="rect">
            <a:avLst/>
          </a:prstGeom>
        </p:spPr>
        <p:txBody>
          <a:bodyPr wrap="square">
            <a:spAutoFit/>
          </a:bodyPr>
          <a:lstStyle/>
          <a:p>
            <a:pPr indent="457200">
              <a:lnSpc>
                <a:spcPts val="2400"/>
              </a:lnSpc>
            </a:pPr>
            <a:r>
              <a:rPr lang="ru-RU" sz="2000" b="1" dirty="0">
                <a:solidFill>
                  <a:srgbClr val="0000FF"/>
                </a:solidFill>
                <a:latin typeface="Arial Narrow" pitchFamily="34" charset="0"/>
                <a:cs typeface="Arial" pitchFamily="34" charset="0"/>
              </a:rPr>
              <a:t>2. ПРИНЦИП СТИМУЛИРОВАНИЯ </a:t>
            </a:r>
            <a:r>
              <a:rPr lang="ru-RU" sz="2200" dirty="0">
                <a:latin typeface="Arial Narrow" pitchFamily="34" charset="0"/>
                <a:cs typeface="Arial" pitchFamily="34" charset="0"/>
              </a:rPr>
              <a:t>– материальное и моральное поощрение в зависимости от количества и качества затраченного труда</a:t>
            </a:r>
            <a:r>
              <a:rPr lang="ru-RU" sz="2000" dirty="0">
                <a:latin typeface="Arial Narrow" pitchFamily="34" charset="0"/>
                <a:cs typeface="Arial" pitchFamily="34" charset="0"/>
              </a:rPr>
              <a:t>. </a:t>
            </a:r>
            <a:r>
              <a:rPr lang="ru-RU" sz="2000" b="1" i="1" dirty="0">
                <a:solidFill>
                  <a:srgbClr val="C00000"/>
                </a:solidFill>
                <a:latin typeface="Arial Narrow" pitchFamily="34" charset="0"/>
                <a:cs typeface="Arial" pitchFamily="34" charset="0"/>
              </a:rPr>
              <a:t>Принцип стимулирования реализует такой важный фактор, как личный интерес.</a:t>
            </a:r>
          </a:p>
        </p:txBody>
      </p:sp>
      <p:sp>
        <p:nvSpPr>
          <p:cNvPr id="21" name="Прямоугольник 20"/>
          <p:cNvSpPr/>
          <p:nvPr/>
        </p:nvSpPr>
        <p:spPr>
          <a:xfrm>
            <a:off x="0" y="4052100"/>
            <a:ext cx="8715404" cy="1015663"/>
          </a:xfrm>
          <a:prstGeom prst="rect">
            <a:avLst/>
          </a:prstGeom>
        </p:spPr>
        <p:txBody>
          <a:bodyPr wrap="square">
            <a:spAutoFit/>
          </a:bodyPr>
          <a:lstStyle/>
          <a:p>
            <a:pPr indent="457200">
              <a:lnSpc>
                <a:spcPts val="2400"/>
              </a:lnSpc>
            </a:pPr>
            <a:r>
              <a:rPr lang="ru-RU" sz="2000" b="1" dirty="0">
                <a:solidFill>
                  <a:srgbClr val="0000FF"/>
                </a:solidFill>
                <a:latin typeface="Arial Narrow" pitchFamily="34" charset="0"/>
                <a:cs typeface="Arial" pitchFamily="34" charset="0"/>
              </a:rPr>
              <a:t>3. ПРИНЦИП КОМПЕНСАЦИИ (ВОЗМЕЩЕНИЯ) </a:t>
            </a:r>
            <a:r>
              <a:rPr lang="ru-RU" sz="2200" dirty="0">
                <a:latin typeface="Arial Narrow" pitchFamily="34" charset="0"/>
                <a:cs typeface="Arial" pitchFamily="34" charset="0"/>
              </a:rPr>
              <a:t>состоит в предоставлении различных  льгот, предусматривает повышение тарифных ставок, лечебно – профилактическое питание и т.п</a:t>
            </a:r>
            <a:r>
              <a:rPr lang="ru-RU" sz="2200" dirty="0">
                <a:latin typeface="Arial Narrow" pitchFamily="34" charset="0"/>
              </a:rPr>
              <a:t>.</a:t>
            </a:r>
          </a:p>
        </p:txBody>
      </p:sp>
      <p:sp>
        <p:nvSpPr>
          <p:cNvPr id="22" name="Прямоугольник 21"/>
          <p:cNvSpPr/>
          <p:nvPr/>
        </p:nvSpPr>
        <p:spPr>
          <a:xfrm>
            <a:off x="0" y="5004067"/>
            <a:ext cx="8715404" cy="1631216"/>
          </a:xfrm>
          <a:prstGeom prst="rect">
            <a:avLst/>
          </a:prstGeom>
        </p:spPr>
        <p:txBody>
          <a:bodyPr wrap="square" anchor="ctr" anchorCtr="0">
            <a:spAutoFit/>
          </a:bodyPr>
          <a:lstStyle/>
          <a:p>
            <a:pPr indent="457200">
              <a:lnSpc>
                <a:spcPts val="2400"/>
              </a:lnSpc>
            </a:pPr>
            <a:r>
              <a:rPr lang="ru-RU" sz="2000" b="1" dirty="0">
                <a:solidFill>
                  <a:srgbClr val="0000FF"/>
                </a:solidFill>
                <a:latin typeface="Arial Narrow" pitchFamily="34" charset="0"/>
                <a:cs typeface="Arial" pitchFamily="34" charset="0"/>
              </a:rPr>
              <a:t>4. ПРИНЦИП ЭФФЕКТИВНОСТИ </a:t>
            </a:r>
            <a:r>
              <a:rPr lang="ru-RU" sz="2200" dirty="0">
                <a:latin typeface="Arial Narrow" pitchFamily="34" charset="0"/>
                <a:cs typeface="Arial" pitchFamily="34" charset="0"/>
              </a:rPr>
              <a:t>состоит в сопоставлении фактических результатов с плановыми и оценке достигнутых показателей по критериям затрат и выгод. </a:t>
            </a:r>
            <a:r>
              <a:rPr lang="ru-RU" sz="2200" dirty="0">
                <a:solidFill>
                  <a:srgbClr val="0000FF"/>
                </a:solidFill>
                <a:latin typeface="Arial Narrow" pitchFamily="34" charset="0"/>
                <a:cs typeface="Arial" pitchFamily="34" charset="0"/>
              </a:rPr>
              <a:t>В области безопасности различают социальную, инженерно – техническую и экономическую эффективность</a:t>
            </a:r>
            <a:r>
              <a:rPr lang="ru-RU" sz="2200" dirty="0">
                <a:solidFill>
                  <a:srgbClr val="0000FF"/>
                </a:solidFill>
                <a:latin typeface="Arial" pitchFamily="34" charset="0"/>
                <a:cs typeface="Arial" pitchFamily="34" charset="0"/>
              </a:rPr>
              <a:t>. </a:t>
            </a:r>
            <a:r>
              <a:rPr lang="ru-RU" sz="2000" b="1" i="1" dirty="0">
                <a:solidFill>
                  <a:srgbClr val="C00000"/>
                </a:solidFill>
                <a:latin typeface="Arial Narrow" pitchFamily="34" charset="0"/>
                <a:cs typeface="Arial" pitchFamily="34" charset="0"/>
              </a:rPr>
              <a:t>Основное значение имеет организующая роль принципа эффективности.</a:t>
            </a:r>
          </a:p>
        </p:txBody>
      </p:sp>
      <p:sp>
        <p:nvSpPr>
          <p:cNvPr id="28" name="Скругленный прямоугольник 27"/>
          <p:cNvSpPr/>
          <p:nvPr/>
        </p:nvSpPr>
        <p:spPr>
          <a:xfrm>
            <a:off x="2146851" y="-1"/>
            <a:ext cx="4840357" cy="637953"/>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6.1.   СИСТЕМА ПРИНЦИПОВ ОБЕСПЕЧЕНИЯ БЕЗОПАСНОСТИ ЖИЗНЕДЕЯТЕЛЬНОСТИ</a:t>
            </a:r>
          </a:p>
        </p:txBody>
      </p:sp>
      <p:sp>
        <p:nvSpPr>
          <p:cNvPr id="13" name="Скругленный прямоугольник 12"/>
          <p:cNvSpPr/>
          <p:nvPr/>
        </p:nvSpPr>
        <p:spPr>
          <a:xfrm>
            <a:off x="170822" y="734367"/>
            <a:ext cx="8340132" cy="1064287"/>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457200">
              <a:lnSpc>
                <a:spcPts val="2400"/>
              </a:lnSpc>
            </a:pPr>
            <a:r>
              <a:rPr lang="ru-RU" sz="2000" b="1" dirty="0">
                <a:latin typeface="Arial Narrow" pitchFamily="34" charset="0"/>
              </a:rPr>
              <a:t>УПРАВЛЕНЧЕСКИЕ ПРИНЦИПЫ  </a:t>
            </a:r>
            <a:r>
              <a:rPr lang="ru-RU" sz="2200" dirty="0">
                <a:latin typeface="Arial Narrow" pitchFamily="34" charset="0"/>
              </a:rPr>
              <a:t>(всего 8) определяют взаимосвязь и отношения между отдельными стадиями и этапами процесса обеспечения безопасности.</a:t>
            </a: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7"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34</a:t>
            </a:fld>
            <a:endParaRPr lang="ru-RU" sz="2000" dirty="0">
              <a:solidFill>
                <a:schemeClr val="tx1"/>
              </a:solidFill>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1550504" y="0"/>
            <a:ext cx="6629400" cy="586410"/>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6.2.  МЕТОДЫ И СИСТЕМЫ ОБЕСПЕЧЕНИЯ БЕЗОПАСНОСТИ ЖИЗНЕДЕЯТЕЛЬНОСТИ. ОПРЕДЕЛЕНИЯ. КЛАССИФИКАЦИЯ </a:t>
            </a:r>
          </a:p>
        </p:txBody>
      </p:sp>
      <p:sp>
        <p:nvSpPr>
          <p:cNvPr id="11" name="Скругленный прямоугольник 10"/>
          <p:cNvSpPr/>
          <p:nvPr/>
        </p:nvSpPr>
        <p:spPr>
          <a:xfrm>
            <a:off x="233332" y="1058058"/>
            <a:ext cx="8304028" cy="675165"/>
          </a:xfrm>
          <a:prstGeom prst="roundRect">
            <a:avLst/>
          </a:prstGeom>
          <a:solidFill>
            <a:srgbClr val="D8FAD6"/>
          </a:solidFill>
          <a:ln w="38100">
            <a:solidFill>
              <a:srgbClr val="0000FF">
                <a:alpha val="50000"/>
              </a:srgbClr>
            </a:solidFill>
          </a:ln>
        </p:spPr>
        <p:style>
          <a:lnRef idx="1">
            <a:schemeClr val="accent2"/>
          </a:lnRef>
          <a:fillRef idx="2">
            <a:schemeClr val="accent2"/>
          </a:fillRef>
          <a:effectRef idx="1">
            <a:schemeClr val="accent2"/>
          </a:effectRef>
          <a:fontRef idx="minor">
            <a:schemeClr val="dk1"/>
          </a:fontRef>
        </p:style>
        <p:txBody>
          <a:bodyPr lIns="36000" tIns="36000" rIns="36000" bIns="36000" rtlCol="0" anchor="ctr" anchorCtr="0"/>
          <a:lstStyle/>
          <a:p>
            <a:pPr indent="457200">
              <a:lnSpc>
                <a:spcPts val="2400"/>
              </a:lnSpc>
            </a:pPr>
            <a:r>
              <a:rPr lang="ru-RU" sz="2200" dirty="0">
                <a:latin typeface="Arial Narrow" pitchFamily="34" charset="0"/>
              </a:rPr>
              <a:t>Для определения методов обеспечения безопасности дадим определение следующим понятиям:</a:t>
            </a:r>
          </a:p>
        </p:txBody>
      </p:sp>
      <p:sp>
        <p:nvSpPr>
          <p:cNvPr id="13" name="Скругленный прямоугольник 12"/>
          <p:cNvSpPr/>
          <p:nvPr/>
        </p:nvSpPr>
        <p:spPr>
          <a:xfrm>
            <a:off x="685800" y="5146159"/>
            <a:ext cx="7809613" cy="1127051"/>
          </a:xfrm>
          <a:prstGeom prst="roundRect">
            <a:avLst/>
          </a:prstGeom>
          <a:solidFill>
            <a:schemeClr val="accent6">
              <a:lumMod val="40000"/>
              <a:lumOff val="60000"/>
            </a:schemeClr>
          </a:solidFill>
          <a:ln w="38100"/>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57200">
              <a:lnSpc>
                <a:spcPts val="2400"/>
              </a:lnSpc>
            </a:pPr>
            <a:r>
              <a:rPr lang="ru-RU" sz="2200" dirty="0">
                <a:latin typeface="Arial Narrow" pitchFamily="34" charset="0"/>
              </a:rPr>
              <a:t>На основании анализа возможных опасностей и их последствий выявлены общие закономерности, на базе которых сформулированы </a:t>
            </a:r>
            <a:r>
              <a:rPr lang="ru-RU" sz="2000" b="1" dirty="0">
                <a:latin typeface="Arial Narrow" pitchFamily="34" charset="0"/>
              </a:rPr>
              <a:t>ТРИ ОСНОВНЫХ МЕТОДА ЗАЩИТЫ ОТ ОПАСНОСТЕЙ</a:t>
            </a:r>
            <a:r>
              <a:rPr lang="ru-RU" sz="2200" dirty="0">
                <a:latin typeface="Arial Narrow" pitchFamily="34" charset="0"/>
              </a:rPr>
              <a:t>:</a:t>
            </a:r>
          </a:p>
        </p:txBody>
      </p:sp>
      <p:sp>
        <p:nvSpPr>
          <p:cNvPr id="10" name="Скругленный прямоугольник 9"/>
          <p:cNvSpPr/>
          <p:nvPr/>
        </p:nvSpPr>
        <p:spPr>
          <a:xfrm>
            <a:off x="237460" y="2007704"/>
            <a:ext cx="8261497" cy="805070"/>
          </a:xfrm>
          <a:prstGeom prst="roundRect">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nchorCtr="1"/>
          <a:lstStyle/>
          <a:p>
            <a:pPr indent="457200">
              <a:lnSpc>
                <a:spcPts val="2400"/>
              </a:lnSpc>
            </a:pPr>
            <a:r>
              <a:rPr lang="ru-RU" sz="2000" b="1" dirty="0">
                <a:solidFill>
                  <a:schemeClr val="bg1"/>
                </a:solidFill>
                <a:effectLst>
                  <a:outerShdw blurRad="38100" dist="38100" dir="2700000" algn="tl">
                    <a:srgbClr val="000000">
                      <a:alpha val="43137"/>
                    </a:srgbClr>
                  </a:outerShdw>
                </a:effectLst>
                <a:latin typeface="Arial Narrow" pitchFamily="34" charset="0"/>
                <a:cs typeface="Arial" pitchFamily="34" charset="0"/>
              </a:rPr>
              <a:t>ГОМОСФЕРА </a:t>
            </a:r>
            <a:r>
              <a:rPr lang="ru-RU" sz="2000" b="1" dirty="0">
                <a:solidFill>
                  <a:schemeClr val="bg1"/>
                </a:solidFill>
                <a:latin typeface="Arial Narrow" pitchFamily="34" charset="0"/>
                <a:cs typeface="Arial" pitchFamily="34" charset="0"/>
              </a:rPr>
              <a:t>- </a:t>
            </a:r>
            <a:r>
              <a:rPr lang="ru-RU" sz="2200" b="1" dirty="0">
                <a:solidFill>
                  <a:schemeClr val="bg1"/>
                </a:solidFill>
                <a:latin typeface="Arial" pitchFamily="34" charset="0"/>
                <a:cs typeface="Arial" pitchFamily="34" charset="0"/>
              </a:rPr>
              <a:t> </a:t>
            </a:r>
            <a:r>
              <a:rPr lang="ru-RU" sz="2200" dirty="0">
                <a:solidFill>
                  <a:schemeClr val="bg1"/>
                </a:solidFill>
                <a:latin typeface="Arial Narrow" pitchFamily="34" charset="0"/>
                <a:cs typeface="Arial" pitchFamily="34" charset="0"/>
              </a:rPr>
              <a:t>пространство (рабочая зона) где находится </a:t>
            </a:r>
            <a:r>
              <a:rPr lang="ru-RU" sz="2000" b="1" dirty="0">
                <a:solidFill>
                  <a:srgbClr val="FFFF00"/>
                </a:solidFill>
                <a:effectLst>
                  <a:outerShdw blurRad="38100" dist="38100" dir="2700000" algn="tl">
                    <a:srgbClr val="000000">
                      <a:alpha val="43137"/>
                    </a:srgbClr>
                  </a:outerShdw>
                </a:effectLst>
                <a:latin typeface="Arial Narrow" pitchFamily="34" charset="0"/>
                <a:cs typeface="Arial" pitchFamily="34" charset="0"/>
              </a:rPr>
              <a:t>ЧЕЛОВЕК</a:t>
            </a:r>
            <a:r>
              <a:rPr lang="ru-RU" sz="2200" dirty="0">
                <a:solidFill>
                  <a:schemeClr val="tx1"/>
                </a:solidFill>
                <a:latin typeface="Arial Narrow" pitchFamily="34" charset="0"/>
                <a:cs typeface="Arial" pitchFamily="34" charset="0"/>
              </a:rPr>
              <a:t> </a:t>
            </a:r>
            <a:r>
              <a:rPr lang="ru-RU" sz="2200" dirty="0">
                <a:solidFill>
                  <a:schemeClr val="bg1"/>
                </a:solidFill>
                <a:latin typeface="Arial Narrow" pitchFamily="34" charset="0"/>
                <a:cs typeface="Arial" pitchFamily="34" charset="0"/>
              </a:rPr>
              <a:t>в процессе рассматриваемой деятельности.</a:t>
            </a:r>
            <a:endParaRPr lang="ru-RU" dirty="0">
              <a:solidFill>
                <a:schemeClr val="bg1"/>
              </a:solidFill>
              <a:latin typeface="Arial Narrow" pitchFamily="34" charset="0"/>
            </a:endParaRPr>
          </a:p>
        </p:txBody>
      </p:sp>
      <p:sp>
        <p:nvSpPr>
          <p:cNvPr id="12" name="Скругленный прямоугольник 11"/>
          <p:cNvSpPr/>
          <p:nvPr/>
        </p:nvSpPr>
        <p:spPr>
          <a:xfrm>
            <a:off x="237458" y="2892055"/>
            <a:ext cx="8261497" cy="795361"/>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57200">
              <a:lnSpc>
                <a:spcPts val="2400"/>
              </a:lnSpc>
            </a:pPr>
            <a:r>
              <a:rPr lang="ru-RU" sz="2000" b="1" dirty="0">
                <a:solidFill>
                  <a:srgbClr val="FFFF00"/>
                </a:solidFill>
                <a:effectLst>
                  <a:outerShdw blurRad="38100" dist="38100" dir="2700000" algn="tl">
                    <a:srgbClr val="000000">
                      <a:alpha val="43137"/>
                    </a:srgbClr>
                  </a:outerShdw>
                </a:effectLst>
                <a:latin typeface="Arial Narrow" pitchFamily="34" charset="0"/>
                <a:cs typeface="Arial" pitchFamily="34" charset="0"/>
              </a:rPr>
              <a:t>НОКСОСФЕРА –</a:t>
            </a:r>
            <a:r>
              <a:rPr lang="ru-RU" sz="2200" b="1" dirty="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ru-RU" sz="2200" dirty="0">
                <a:solidFill>
                  <a:schemeClr val="bg1"/>
                </a:solidFill>
                <a:latin typeface="Arial Narrow" pitchFamily="34" charset="0"/>
                <a:cs typeface="Arial" pitchFamily="34" charset="0"/>
              </a:rPr>
              <a:t>пространство, в котором постоянно существуют или периодически возникают </a:t>
            </a:r>
            <a:r>
              <a:rPr lang="ru-RU" sz="2000" b="1" dirty="0">
                <a:solidFill>
                  <a:srgbClr val="E22C1E"/>
                </a:solidFill>
                <a:effectLst>
                  <a:outerShdw blurRad="38100" dist="38100" dir="2700000" algn="tl">
                    <a:srgbClr val="000000">
                      <a:alpha val="43137"/>
                    </a:srgbClr>
                  </a:outerShdw>
                </a:effectLst>
                <a:latin typeface="Arial Narrow" pitchFamily="34" charset="0"/>
                <a:cs typeface="Arial" pitchFamily="34" charset="0"/>
              </a:rPr>
              <a:t>ОПАСНОСТИ.</a:t>
            </a:r>
          </a:p>
        </p:txBody>
      </p:sp>
      <p:sp>
        <p:nvSpPr>
          <p:cNvPr id="14" name="Скругленный прямоугольник 13"/>
          <p:cNvSpPr/>
          <p:nvPr/>
        </p:nvSpPr>
        <p:spPr>
          <a:xfrm>
            <a:off x="685800" y="3965944"/>
            <a:ext cx="7855690" cy="784960"/>
          </a:xfrm>
          <a:prstGeom prst="roundRect">
            <a:avLst/>
          </a:prstGeom>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lIns="36000" tIns="36000" rIns="36000" bIns="36000" rtlCol="0" anchor="ctr" anchorCtr="0"/>
          <a:lstStyle/>
          <a:p>
            <a:pPr indent="457200">
              <a:lnSpc>
                <a:spcPts val="2400"/>
              </a:lnSpc>
            </a:pPr>
            <a:r>
              <a:rPr lang="ru-RU" sz="2000" b="1" dirty="0">
                <a:solidFill>
                  <a:schemeClr val="bg1"/>
                </a:solidFill>
                <a:latin typeface="Arial Narrow" pitchFamily="34" charset="0"/>
              </a:rPr>
              <a:t>СОВМЕЩЕНИЕ</a:t>
            </a:r>
            <a:r>
              <a:rPr lang="ru-RU" sz="2000" b="1" dirty="0">
                <a:latin typeface="Arial Narrow" pitchFamily="34" charset="0"/>
              </a:rPr>
              <a:t> </a:t>
            </a:r>
            <a:r>
              <a:rPr lang="ru-RU" sz="2000" b="1" dirty="0">
                <a:solidFill>
                  <a:srgbClr val="FFFF00"/>
                </a:solidFill>
                <a:latin typeface="Arial Narrow" pitchFamily="34" charset="0"/>
                <a:cs typeface="Arial" pitchFamily="34" charset="0"/>
              </a:rPr>
              <a:t>ГОМОСФЕРЫ</a:t>
            </a:r>
            <a:r>
              <a:rPr lang="ru-RU" sz="2000" b="1" dirty="0">
                <a:solidFill>
                  <a:srgbClr val="0000FF"/>
                </a:solidFill>
                <a:latin typeface="Arial Narrow" pitchFamily="34" charset="0"/>
                <a:cs typeface="Arial" pitchFamily="34" charset="0"/>
              </a:rPr>
              <a:t> </a:t>
            </a:r>
            <a:r>
              <a:rPr lang="ru-RU" sz="2200" b="1" dirty="0">
                <a:solidFill>
                  <a:schemeClr val="bg1"/>
                </a:solidFill>
                <a:latin typeface="Arial Narrow" pitchFamily="34" charset="0"/>
                <a:cs typeface="Arial" pitchFamily="34" charset="0"/>
              </a:rPr>
              <a:t>и</a:t>
            </a:r>
            <a:r>
              <a:rPr lang="ru-RU" sz="2200" b="1" dirty="0">
                <a:solidFill>
                  <a:schemeClr val="tx1"/>
                </a:solidFill>
                <a:latin typeface="Arial Narrow" pitchFamily="34" charset="0"/>
                <a:cs typeface="Arial" pitchFamily="34" charset="0"/>
              </a:rPr>
              <a:t> </a:t>
            </a:r>
            <a:r>
              <a:rPr lang="ru-RU" sz="2000" b="1" dirty="0">
                <a:solidFill>
                  <a:srgbClr val="FFFF00"/>
                </a:solidFill>
                <a:latin typeface="Arial Narrow" pitchFamily="34" charset="0"/>
                <a:cs typeface="Arial" pitchFamily="34" charset="0"/>
              </a:rPr>
              <a:t>НОКСОСФЕРЫ</a:t>
            </a:r>
            <a:r>
              <a:rPr lang="ru-RU" sz="2000" b="1" dirty="0">
                <a:solidFill>
                  <a:srgbClr val="0000FF"/>
                </a:solidFill>
                <a:latin typeface="Arial Narrow" pitchFamily="34" charset="0"/>
                <a:cs typeface="Arial" pitchFamily="34" charset="0"/>
              </a:rPr>
              <a:t> </a:t>
            </a:r>
            <a:r>
              <a:rPr lang="ru-RU" sz="2200" dirty="0">
                <a:solidFill>
                  <a:schemeClr val="bg1"/>
                </a:solidFill>
                <a:latin typeface="Arial Narrow" pitchFamily="34" charset="0"/>
                <a:cs typeface="Arial" pitchFamily="34" charset="0"/>
              </a:rPr>
              <a:t>с позиции безопасности </a:t>
            </a:r>
            <a:r>
              <a:rPr lang="ru-RU" b="1" dirty="0">
                <a:solidFill>
                  <a:srgbClr val="FFFF00"/>
                </a:solidFill>
                <a:latin typeface="Arial Narrow" pitchFamily="34" charset="0"/>
                <a:cs typeface="Arial" pitchFamily="34" charset="0"/>
              </a:rPr>
              <a:t>НЕДОПУСТИМО</a:t>
            </a:r>
            <a:r>
              <a:rPr lang="ru-RU" sz="2200" dirty="0">
                <a:solidFill>
                  <a:srgbClr val="FFFF00"/>
                </a:solidFill>
                <a:latin typeface="Arial Narrow" pitchFamily="34" charset="0"/>
                <a:cs typeface="Arial" pitchFamily="34" charset="0"/>
              </a:rPr>
              <a:t>,</a:t>
            </a:r>
            <a:r>
              <a:rPr lang="ru-RU" sz="2200" dirty="0">
                <a:solidFill>
                  <a:schemeClr val="tx1"/>
                </a:solidFill>
                <a:latin typeface="Arial Narrow" pitchFamily="34" charset="0"/>
                <a:cs typeface="Arial" pitchFamily="34" charset="0"/>
              </a:rPr>
              <a:t> </a:t>
            </a:r>
            <a:r>
              <a:rPr lang="ru-RU" sz="2200" dirty="0">
                <a:solidFill>
                  <a:schemeClr val="bg1"/>
                </a:solidFill>
                <a:latin typeface="Arial Narrow" pitchFamily="34" charset="0"/>
                <a:cs typeface="Arial" pitchFamily="34" charset="0"/>
              </a:rPr>
              <a:t>но это не всегда удаётся!</a:t>
            </a:r>
            <a:r>
              <a:rPr lang="ru-RU" sz="2000" dirty="0">
                <a:latin typeface="Arial Narrow" pitchFamily="34" charset="0"/>
              </a:rPr>
              <a:t> </a:t>
            </a: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8"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35</a:t>
            </a:fld>
            <a:endParaRPr lang="ru-RU" sz="2000" dirty="0">
              <a:solidFill>
                <a:schemeClr val="tx1"/>
              </a:solidFill>
              <a:latin typeface="+mj-lt"/>
            </a:endParaRPr>
          </a:p>
        </p:txBody>
      </p:sp>
      <p:pic>
        <p:nvPicPr>
          <p:cNvPr id="19"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7" y="546293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78" y="4154786"/>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1987826" y="0"/>
            <a:ext cx="5158407" cy="372141"/>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6.3.  МЕТОДЫ ОБЕСПЕЧЕНИЯ БЕЗОПАСНОСТИ </a:t>
            </a:r>
          </a:p>
        </p:txBody>
      </p:sp>
      <p:grpSp>
        <p:nvGrpSpPr>
          <p:cNvPr id="48" name="Группа 47"/>
          <p:cNvGrpSpPr/>
          <p:nvPr/>
        </p:nvGrpSpPr>
        <p:grpSpPr>
          <a:xfrm>
            <a:off x="8426631" y="-5612"/>
            <a:ext cx="734162" cy="6863612"/>
            <a:chOff x="8426631" y="-5612"/>
            <a:chExt cx="734162" cy="6863612"/>
          </a:xfrm>
        </p:grpSpPr>
        <p:sp>
          <p:nvSpPr>
            <p:cNvPr id="49" name="Прямоугольник 48"/>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50"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36</a:t>
            </a:fld>
            <a:endParaRPr lang="ru-RU" sz="2000" dirty="0">
              <a:solidFill>
                <a:schemeClr val="tx1"/>
              </a:solidFill>
              <a:latin typeface="+mj-lt"/>
            </a:endParaRPr>
          </a:p>
        </p:txBody>
      </p:sp>
      <p:pic>
        <p:nvPicPr>
          <p:cNvPr id="51"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3" y="6081136"/>
            <a:ext cx="457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Группа 46"/>
          <p:cNvGrpSpPr/>
          <p:nvPr/>
        </p:nvGrpSpPr>
        <p:grpSpPr>
          <a:xfrm>
            <a:off x="383506" y="542261"/>
            <a:ext cx="8157586" cy="5996075"/>
            <a:chOff x="162450" y="542261"/>
            <a:chExt cx="8157586" cy="5996075"/>
          </a:xfrm>
        </p:grpSpPr>
        <p:sp>
          <p:nvSpPr>
            <p:cNvPr id="13" name="Скругленный прямоугольник 12"/>
            <p:cNvSpPr/>
            <p:nvPr/>
          </p:nvSpPr>
          <p:spPr>
            <a:xfrm>
              <a:off x="371790" y="6059872"/>
              <a:ext cx="7948246" cy="478464"/>
            </a:xfrm>
            <a:prstGeom prst="roundRect">
              <a:avLst/>
            </a:prstGeom>
            <a:ln/>
          </p:spPr>
          <p:style>
            <a:lnRef idx="1">
              <a:schemeClr val="accent2"/>
            </a:lnRef>
            <a:fillRef idx="2">
              <a:schemeClr val="accent2"/>
            </a:fillRef>
            <a:effectRef idx="1">
              <a:schemeClr val="accent2"/>
            </a:effectRef>
            <a:fontRef idx="minor">
              <a:schemeClr val="dk1"/>
            </a:fontRef>
          </p:style>
          <p:txBody>
            <a:bodyPr lIns="36000" tIns="36000" rIns="36000" bIns="36000" rtlCol="0" anchor="ctr"/>
            <a:lstStyle/>
            <a:p>
              <a:pPr algn="ctr">
                <a:lnSpc>
                  <a:spcPts val="2000"/>
                </a:lnSpc>
              </a:pPr>
              <a:r>
                <a:rPr lang="ru-RU" b="1" dirty="0">
                  <a:solidFill>
                    <a:schemeClr val="tx1"/>
                  </a:solidFill>
                  <a:latin typeface="Arial Narrow" pitchFamily="34" charset="0"/>
                </a:rPr>
                <a:t>В РЕАЛЬНЫХ УСЛОВИЯХ РЕАЛИЗУЕТСЯ КОМБИНАЦИЯ НАЗВАННЫХ МЕТОДОВ!</a:t>
              </a:r>
            </a:p>
          </p:txBody>
        </p:sp>
        <p:sp>
          <p:nvSpPr>
            <p:cNvPr id="10" name="Скругленный прямоугольник 9"/>
            <p:cNvSpPr/>
            <p:nvPr/>
          </p:nvSpPr>
          <p:spPr>
            <a:xfrm>
              <a:off x="452177" y="1269406"/>
              <a:ext cx="2190540" cy="411123"/>
            </a:xfrm>
            <a:prstGeom prst="roundRect">
              <a:avLst>
                <a:gd name="adj" fmla="val 17718"/>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ts val="2400"/>
                </a:lnSpc>
              </a:pPr>
              <a:r>
                <a:rPr lang="ru-RU"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МЕТОД</a:t>
              </a:r>
              <a:r>
                <a:rPr lang="ru-RU" sz="16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 </a:t>
              </a:r>
              <a:r>
                <a:rPr lang="ru-RU" sz="22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А</a:t>
              </a:r>
              <a:endParaRPr lang="ru-RU" sz="2200" dirty="0">
                <a:solidFill>
                  <a:schemeClr val="tx1"/>
                </a:solidFill>
                <a:latin typeface="Arial Narrow" pitchFamily="34" charset="0"/>
              </a:endParaRPr>
            </a:p>
          </p:txBody>
        </p:sp>
        <p:sp>
          <p:nvSpPr>
            <p:cNvPr id="12" name="Скругленный прямоугольник 11"/>
            <p:cNvSpPr/>
            <p:nvPr/>
          </p:nvSpPr>
          <p:spPr>
            <a:xfrm>
              <a:off x="472273" y="3263666"/>
              <a:ext cx="2130249" cy="531627"/>
            </a:xfrm>
            <a:prstGeom prst="roundRect">
              <a:avLst/>
            </a:prstGeom>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lnSpc>
                  <a:spcPts val="1800"/>
                </a:lnSpc>
              </a:pPr>
              <a:r>
                <a:rPr lang="ru-RU" sz="1400" b="1" dirty="0">
                  <a:solidFill>
                    <a:schemeClr val="tx1"/>
                  </a:solidFill>
                  <a:latin typeface="Arial Narrow" pitchFamily="34" charset="0"/>
                  <a:cs typeface="Arial" pitchFamily="34" charset="0"/>
                </a:rPr>
                <a:t>ДИСТАНЦИОННОЕ УПРАВЛЕНИЕ</a:t>
              </a:r>
              <a:endParaRPr lang="ru-RU" sz="1400" b="1" dirty="0">
                <a:solidFill>
                  <a:schemeClr val="tx1"/>
                </a:solidFill>
                <a:effectLst>
                  <a:outerShdw blurRad="38100" dist="38100" dir="2700000" algn="tl">
                    <a:srgbClr val="000000">
                      <a:alpha val="43137"/>
                    </a:srgbClr>
                  </a:outerShdw>
                </a:effectLst>
                <a:latin typeface="Arial Narrow" pitchFamily="34" charset="0"/>
                <a:cs typeface="Arial" pitchFamily="34" charset="0"/>
              </a:endParaRPr>
            </a:p>
          </p:txBody>
        </p:sp>
        <p:sp>
          <p:nvSpPr>
            <p:cNvPr id="14" name="Скругленный прямоугольник 13"/>
            <p:cNvSpPr/>
            <p:nvPr/>
          </p:nvSpPr>
          <p:spPr>
            <a:xfrm>
              <a:off x="446090" y="1708273"/>
              <a:ext cx="2213284" cy="1222745"/>
            </a:xfrm>
            <a:prstGeom prst="roundRect">
              <a:avLst>
                <a:gd name="adj" fmla="val 7819"/>
              </a:avLst>
            </a:prstGeom>
            <a:ln/>
          </p:spPr>
          <p:style>
            <a:lnRef idx="1">
              <a:schemeClr val="accent1"/>
            </a:lnRef>
            <a:fillRef idx="2">
              <a:schemeClr val="accent1"/>
            </a:fillRef>
            <a:effectRef idx="1">
              <a:schemeClr val="accent1"/>
            </a:effectRef>
            <a:fontRef idx="minor">
              <a:schemeClr val="dk1"/>
            </a:fontRef>
          </p:style>
          <p:txBody>
            <a:bodyPr lIns="0" tIns="36000" rIns="0" bIns="36000" rtlCol="0" anchor="ctr" anchorCtr="0"/>
            <a:lstStyle/>
            <a:p>
              <a:pPr algn="ctr">
                <a:lnSpc>
                  <a:spcPts val="1800"/>
                </a:lnSpc>
              </a:pPr>
              <a:r>
                <a:rPr lang="ru-RU" sz="1400" b="1" dirty="0">
                  <a:solidFill>
                    <a:srgbClr val="002060"/>
                  </a:solidFill>
                  <a:latin typeface="Arial Narrow" pitchFamily="34" charset="0"/>
                </a:rPr>
                <a:t>СОСТОИТ В ПРОСТРАНСТВЕННОМ И (ИЛИ) ВРЕМЕННОМ РАЗДЕЛЕНИИ </a:t>
              </a:r>
              <a:r>
                <a:rPr lang="ru-RU" sz="1400" b="1" dirty="0">
                  <a:solidFill>
                    <a:srgbClr val="FF0000"/>
                  </a:solidFill>
                  <a:latin typeface="Arial Narrow" pitchFamily="34" charset="0"/>
                  <a:cs typeface="Arial" pitchFamily="34" charset="0"/>
                </a:rPr>
                <a:t>ГОМОСФЕРЫ</a:t>
              </a:r>
              <a:r>
                <a:rPr lang="ru-RU" sz="1400" b="1" dirty="0">
                  <a:solidFill>
                    <a:srgbClr val="002060"/>
                  </a:solidFill>
                  <a:latin typeface="Arial Narrow" pitchFamily="34" charset="0"/>
                  <a:cs typeface="Arial" pitchFamily="34" charset="0"/>
                </a:rPr>
                <a:t> И </a:t>
              </a:r>
              <a:r>
                <a:rPr lang="ru-RU" sz="1400" b="1" dirty="0">
                  <a:solidFill>
                    <a:srgbClr val="FF0000"/>
                  </a:solidFill>
                  <a:latin typeface="Arial Narrow" pitchFamily="34" charset="0"/>
                  <a:cs typeface="Arial" pitchFamily="34" charset="0"/>
                </a:rPr>
                <a:t>НОКСОСФЕРЫ.</a:t>
              </a:r>
              <a:r>
                <a:rPr lang="ru-RU" sz="1400" dirty="0">
                  <a:solidFill>
                    <a:srgbClr val="FF0000"/>
                  </a:solidFill>
                  <a:latin typeface="Arial Narrow" pitchFamily="34" charset="0"/>
                </a:rPr>
                <a:t> </a:t>
              </a:r>
            </a:p>
          </p:txBody>
        </p:sp>
        <p:sp>
          <p:nvSpPr>
            <p:cNvPr id="15" name="Скругленный прямоугольник 14"/>
            <p:cNvSpPr/>
            <p:nvPr/>
          </p:nvSpPr>
          <p:spPr>
            <a:xfrm>
              <a:off x="3134834" y="1286539"/>
              <a:ext cx="2406501" cy="382773"/>
            </a:xfrm>
            <a:prstGeom prst="roundRect">
              <a:avLst>
                <a:gd name="adj" fmla="val 21123"/>
              </a:avLst>
            </a:prstGeom>
            <a:ln/>
          </p:spPr>
          <p:style>
            <a:lnRef idx="2">
              <a:schemeClr val="accent3"/>
            </a:lnRef>
            <a:fillRef idx="1">
              <a:schemeClr val="lt1"/>
            </a:fillRef>
            <a:effectRef idx="0">
              <a:schemeClr val="accent3"/>
            </a:effectRef>
            <a:fontRef idx="minor">
              <a:schemeClr val="dk1"/>
            </a:fontRef>
          </p:style>
          <p:txBody>
            <a:bodyPr lIns="36000" tIns="36000" rIns="36000" bIns="36000" rtlCol="0" anchor="t" anchorCtr="1"/>
            <a:lstStyle/>
            <a:p>
              <a:pPr algn="ctr">
                <a:lnSpc>
                  <a:spcPts val="2400"/>
                </a:lnSpc>
              </a:pPr>
              <a:r>
                <a:rPr lang="ru-RU"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МЕТОД</a:t>
              </a:r>
              <a:r>
                <a:rPr lang="ru-RU" sz="16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 </a:t>
              </a:r>
              <a:r>
                <a:rPr lang="ru-RU" sz="22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Б</a:t>
              </a:r>
              <a:endParaRPr lang="ru-RU" sz="2200" dirty="0">
                <a:solidFill>
                  <a:schemeClr val="tx1"/>
                </a:solidFill>
                <a:latin typeface="Arial Narrow" pitchFamily="34" charset="0"/>
              </a:endParaRPr>
            </a:p>
          </p:txBody>
        </p:sp>
        <p:sp>
          <p:nvSpPr>
            <p:cNvPr id="16" name="Скругленный прямоугольник 15"/>
            <p:cNvSpPr/>
            <p:nvPr/>
          </p:nvSpPr>
          <p:spPr>
            <a:xfrm>
              <a:off x="5986130" y="1276491"/>
              <a:ext cx="2243470" cy="411631"/>
            </a:xfrm>
            <a:prstGeom prst="roundRect">
              <a:avLst>
                <a:gd name="adj" fmla="val 25589"/>
              </a:avLst>
            </a:prstGeom>
            <a:ln/>
          </p:spPr>
          <p:style>
            <a:lnRef idx="2">
              <a:schemeClr val="accent5"/>
            </a:lnRef>
            <a:fillRef idx="1">
              <a:schemeClr val="lt1"/>
            </a:fillRef>
            <a:effectRef idx="0">
              <a:schemeClr val="accent5"/>
            </a:effectRef>
            <a:fontRef idx="minor">
              <a:schemeClr val="dk1"/>
            </a:fontRef>
          </p:style>
          <p:txBody>
            <a:bodyPr lIns="36000" tIns="36000" rIns="36000" bIns="36000" rtlCol="0" anchor="ctr" anchorCtr="1"/>
            <a:lstStyle/>
            <a:p>
              <a:pPr algn="ctr">
                <a:lnSpc>
                  <a:spcPts val="2400"/>
                </a:lnSpc>
              </a:pPr>
              <a:r>
                <a:rPr lang="ru-RU"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МЕТОД</a:t>
              </a:r>
              <a:r>
                <a:rPr lang="ru-RU" sz="20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 </a:t>
              </a:r>
              <a:r>
                <a:rPr lang="ru-RU" sz="2200" b="1" dirty="0">
                  <a:solidFill>
                    <a:schemeClr val="tx1"/>
                  </a:solidFill>
                  <a:effectLst>
                    <a:outerShdw blurRad="38100" dist="38100" dir="2700000" algn="tl">
                      <a:srgbClr val="000000">
                        <a:alpha val="43137"/>
                      </a:srgbClr>
                    </a:outerShdw>
                  </a:effectLst>
                  <a:latin typeface="Arial Narrow" pitchFamily="34" charset="0"/>
                  <a:cs typeface="Arial" pitchFamily="34" charset="0"/>
                </a:rPr>
                <a:t>В</a:t>
              </a:r>
              <a:endParaRPr lang="ru-RU" sz="2200" dirty="0">
                <a:solidFill>
                  <a:schemeClr val="tx1"/>
                </a:solidFill>
                <a:latin typeface="Arial Narrow" pitchFamily="34" charset="0"/>
              </a:endParaRPr>
            </a:p>
          </p:txBody>
        </p:sp>
        <p:sp>
          <p:nvSpPr>
            <p:cNvPr id="18" name="Скругленный прямоугольник 17"/>
            <p:cNvSpPr/>
            <p:nvPr/>
          </p:nvSpPr>
          <p:spPr>
            <a:xfrm>
              <a:off x="3153130" y="1702200"/>
              <a:ext cx="2373464" cy="1222745"/>
            </a:xfrm>
            <a:prstGeom prst="roundRect">
              <a:avLst>
                <a:gd name="adj" fmla="val 10284"/>
              </a:avLst>
            </a:prstGeom>
            <a:ln/>
          </p:spPr>
          <p:style>
            <a:lnRef idx="1">
              <a:schemeClr val="accent3"/>
            </a:lnRef>
            <a:fillRef idx="2">
              <a:schemeClr val="accent3"/>
            </a:fillRef>
            <a:effectRef idx="1">
              <a:schemeClr val="accent3"/>
            </a:effectRef>
            <a:fontRef idx="minor">
              <a:schemeClr val="dk1"/>
            </a:fontRef>
          </p:style>
          <p:txBody>
            <a:bodyPr lIns="0" tIns="36000" rIns="0" bIns="36000" rtlCol="0" anchor="ctr" anchorCtr="1"/>
            <a:lstStyle/>
            <a:p>
              <a:pPr algn="ctr">
                <a:lnSpc>
                  <a:spcPts val="1800"/>
                </a:lnSpc>
              </a:pPr>
              <a:r>
                <a:rPr lang="ru-RU" sz="1400" b="1" dirty="0">
                  <a:solidFill>
                    <a:srgbClr val="002060"/>
                  </a:solidFill>
                  <a:latin typeface="Arial Narrow" pitchFamily="34" charset="0"/>
                </a:rPr>
                <a:t>СОСТОИТ В НОРМАЛИЗАЦИИ</a:t>
              </a:r>
              <a:r>
                <a:rPr lang="ru-RU" sz="1400" b="1" dirty="0">
                  <a:solidFill>
                    <a:srgbClr val="002060"/>
                  </a:solidFill>
                  <a:latin typeface="Arial Narrow" pitchFamily="34" charset="0"/>
                  <a:cs typeface="Arial" pitchFamily="34" charset="0"/>
                </a:rPr>
                <a:t> </a:t>
              </a:r>
              <a:r>
                <a:rPr lang="ru-RU" sz="1400" b="1" dirty="0">
                  <a:solidFill>
                    <a:srgbClr val="FF0000"/>
                  </a:solidFill>
                  <a:latin typeface="Arial Narrow" pitchFamily="34" charset="0"/>
                  <a:cs typeface="Arial" pitchFamily="34" charset="0"/>
                </a:rPr>
                <a:t>НОКСОСФЕРЫ</a:t>
              </a:r>
              <a:r>
                <a:rPr lang="ru-RU" sz="1400" b="1" dirty="0">
                  <a:solidFill>
                    <a:srgbClr val="0000FF"/>
                  </a:solidFill>
                  <a:latin typeface="Arial Narrow" pitchFamily="34" charset="0"/>
                  <a:cs typeface="Arial" pitchFamily="34" charset="0"/>
                </a:rPr>
                <a:t> </a:t>
              </a:r>
              <a:r>
                <a:rPr lang="ru-RU" sz="1400" b="1" dirty="0">
                  <a:solidFill>
                    <a:srgbClr val="002060"/>
                  </a:solidFill>
                  <a:latin typeface="Arial Narrow" pitchFamily="34" charset="0"/>
                  <a:cs typeface="Arial" pitchFamily="34" charset="0"/>
                </a:rPr>
                <a:t>ПУТЕМ ВОЗМОЖНОГО ИСКЛЮЧЕНИЯ ОПАСНОСТЕЙ.</a:t>
              </a:r>
              <a:r>
                <a:rPr lang="ru-RU" sz="1400" dirty="0">
                  <a:solidFill>
                    <a:srgbClr val="002060"/>
                  </a:solidFill>
                  <a:latin typeface="Arial Narrow" pitchFamily="34" charset="0"/>
                </a:rPr>
                <a:t> </a:t>
              </a:r>
            </a:p>
          </p:txBody>
        </p:sp>
        <p:sp>
          <p:nvSpPr>
            <p:cNvPr id="22" name="Скругленный прямоугольник 21"/>
            <p:cNvSpPr/>
            <p:nvPr/>
          </p:nvSpPr>
          <p:spPr>
            <a:xfrm>
              <a:off x="5997925" y="1701033"/>
              <a:ext cx="2243470" cy="1222745"/>
            </a:xfrm>
            <a:prstGeom prst="roundRect">
              <a:avLst>
                <a:gd name="adj" fmla="val 8641"/>
              </a:avLst>
            </a:prstGeom>
            <a:ln/>
          </p:spPr>
          <p:style>
            <a:lnRef idx="1">
              <a:schemeClr val="accent5"/>
            </a:lnRef>
            <a:fillRef idx="2">
              <a:schemeClr val="accent5"/>
            </a:fillRef>
            <a:effectRef idx="1">
              <a:schemeClr val="accent5"/>
            </a:effectRef>
            <a:fontRef idx="minor">
              <a:schemeClr val="dk1"/>
            </a:fontRef>
          </p:style>
          <p:txBody>
            <a:bodyPr lIns="0" tIns="36000" rIns="0" bIns="36000" rtlCol="0" anchor="ctr" anchorCtr="0"/>
            <a:lstStyle/>
            <a:p>
              <a:pPr algn="ctr">
                <a:lnSpc>
                  <a:spcPts val="1800"/>
                </a:lnSpc>
              </a:pPr>
              <a:r>
                <a:rPr lang="ru-RU" sz="1400" b="1" dirty="0">
                  <a:solidFill>
                    <a:srgbClr val="002060"/>
                  </a:solidFill>
                  <a:latin typeface="Arial Narrow" pitchFamily="34" charset="0"/>
                </a:rPr>
                <a:t>НАПРАВЛЕН НА</a:t>
              </a:r>
              <a:r>
                <a:rPr lang="ru-RU" sz="1400" b="1" dirty="0">
                  <a:solidFill>
                    <a:schemeClr val="bg1"/>
                  </a:solidFill>
                  <a:latin typeface="Arial Narrow" pitchFamily="34" charset="0"/>
                </a:rPr>
                <a:t> </a:t>
              </a:r>
              <a:r>
                <a:rPr lang="ru-RU" sz="1400" b="1" dirty="0">
                  <a:solidFill>
                    <a:srgbClr val="FF0000"/>
                  </a:solidFill>
                  <a:latin typeface="Arial Narrow" pitchFamily="34" charset="0"/>
                  <a:cs typeface="Arial" pitchFamily="34" charset="0"/>
                </a:rPr>
                <a:t>АДАПТАЦИЮ</a:t>
              </a:r>
              <a:r>
                <a:rPr lang="ru-RU" sz="1400" b="1" dirty="0">
                  <a:solidFill>
                    <a:srgbClr val="FF0000"/>
                  </a:solidFill>
                  <a:latin typeface="Arial Narrow" pitchFamily="34" charset="0"/>
                </a:rPr>
                <a:t> </a:t>
              </a:r>
              <a:r>
                <a:rPr lang="ru-RU" sz="1400" b="1" dirty="0">
                  <a:solidFill>
                    <a:srgbClr val="002060"/>
                  </a:solidFill>
                  <a:latin typeface="Arial Narrow" pitchFamily="34" charset="0"/>
                </a:rPr>
                <a:t>ЧЕЛОВЕКА К СООТВЕТСТВУЮЩЕЙ СРЕДЕ И ПОВЫШЕНИЮ ЕГО ЗАЩИЩЕННОСТИ</a:t>
              </a:r>
              <a:r>
                <a:rPr lang="ru-RU" sz="1400" b="1" dirty="0">
                  <a:solidFill>
                    <a:srgbClr val="002060"/>
                  </a:solidFill>
                  <a:latin typeface="Arial Narrow" pitchFamily="34" charset="0"/>
                  <a:cs typeface="Arial" pitchFamily="34" charset="0"/>
                </a:rPr>
                <a:t>.</a:t>
              </a:r>
              <a:r>
                <a:rPr lang="ru-RU" sz="1400" dirty="0">
                  <a:solidFill>
                    <a:srgbClr val="002060"/>
                  </a:solidFill>
                  <a:latin typeface="Arial Narrow" pitchFamily="34" charset="0"/>
                </a:rPr>
                <a:t> </a:t>
              </a:r>
            </a:p>
          </p:txBody>
        </p:sp>
        <p:sp>
          <p:nvSpPr>
            <p:cNvPr id="23" name="Скругленный прямоугольник 22"/>
            <p:cNvSpPr/>
            <p:nvPr/>
          </p:nvSpPr>
          <p:spPr>
            <a:xfrm>
              <a:off x="462225" y="3978846"/>
              <a:ext cx="2140297" cy="482626"/>
            </a:xfrm>
            <a:prstGeom prst="roundRect">
              <a:avLst/>
            </a:prstGeom>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lnSpc>
                  <a:spcPts val="2000"/>
                </a:lnSpc>
              </a:pPr>
              <a:r>
                <a:rPr lang="ru-RU" sz="1400" b="1" dirty="0">
                  <a:solidFill>
                    <a:schemeClr val="tx1"/>
                  </a:solidFill>
                  <a:latin typeface="Arial Narrow" pitchFamily="34" charset="0"/>
                  <a:cs typeface="Arial" pitchFamily="34" charset="0"/>
                </a:rPr>
                <a:t>АВТОМАТИЗАЦИЯ</a:t>
              </a:r>
            </a:p>
          </p:txBody>
        </p:sp>
        <p:sp>
          <p:nvSpPr>
            <p:cNvPr id="25" name="Скругленный прямоугольник 24"/>
            <p:cNvSpPr/>
            <p:nvPr/>
          </p:nvSpPr>
          <p:spPr>
            <a:xfrm>
              <a:off x="452176" y="4633897"/>
              <a:ext cx="2130251" cy="500811"/>
            </a:xfrm>
            <a:prstGeom prst="roundRect">
              <a:avLst/>
            </a:prstGeom>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lnSpc>
                  <a:spcPts val="1800"/>
                </a:lnSpc>
              </a:pPr>
              <a:r>
                <a:rPr lang="ru-RU" sz="1400" b="1" dirty="0">
                  <a:solidFill>
                    <a:schemeClr val="tx1"/>
                  </a:solidFill>
                  <a:latin typeface="Arial Narrow" pitchFamily="34" charset="0"/>
                  <a:cs typeface="Arial" pitchFamily="34" charset="0"/>
                </a:rPr>
                <a:t>РОБОТИЗАЦИЯ</a:t>
              </a:r>
            </a:p>
          </p:txBody>
        </p:sp>
        <p:sp>
          <p:nvSpPr>
            <p:cNvPr id="26" name="Скругленный прямоугольник 25"/>
            <p:cNvSpPr/>
            <p:nvPr/>
          </p:nvSpPr>
          <p:spPr>
            <a:xfrm>
              <a:off x="452175" y="5318506"/>
              <a:ext cx="2170445" cy="531627"/>
            </a:xfrm>
            <a:prstGeom prst="roundRect">
              <a:avLst/>
            </a:prstGeom>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lnSpc>
                  <a:spcPts val="1800"/>
                </a:lnSpc>
              </a:pPr>
              <a:r>
                <a:rPr lang="ru-RU" sz="1400" b="1" dirty="0">
                  <a:solidFill>
                    <a:schemeClr val="tx1"/>
                  </a:solidFill>
                  <a:latin typeface="Arial Narrow" pitchFamily="34" charset="0"/>
                  <a:cs typeface="Arial" pitchFamily="34" charset="0"/>
                </a:rPr>
                <a:t>И ДР.</a:t>
              </a:r>
            </a:p>
          </p:txBody>
        </p:sp>
        <p:sp>
          <p:nvSpPr>
            <p:cNvPr id="27" name="Скругленный прямоугольник 26"/>
            <p:cNvSpPr/>
            <p:nvPr/>
          </p:nvSpPr>
          <p:spPr>
            <a:xfrm>
              <a:off x="6008914" y="3288324"/>
              <a:ext cx="2220686" cy="531627"/>
            </a:xfrm>
            <a:prstGeom prst="roundRect">
              <a:avLst/>
            </a:prstGeom>
            <a:ln/>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lnSpc>
                  <a:spcPts val="1800"/>
                </a:lnSpc>
              </a:pPr>
              <a:r>
                <a:rPr lang="ru-RU" sz="1400" b="1" dirty="0">
                  <a:solidFill>
                    <a:srgbClr val="002060"/>
                  </a:solidFill>
                  <a:latin typeface="Arial Narrow" pitchFamily="34" charset="0"/>
                  <a:cs typeface="Arial" pitchFamily="34" charset="0"/>
                </a:rPr>
                <a:t>ПРОФОТБОР</a:t>
              </a:r>
            </a:p>
          </p:txBody>
        </p:sp>
        <p:sp>
          <p:nvSpPr>
            <p:cNvPr id="28" name="Скругленный прямоугольник 27"/>
            <p:cNvSpPr/>
            <p:nvPr/>
          </p:nvSpPr>
          <p:spPr>
            <a:xfrm>
              <a:off x="5998866" y="3932762"/>
              <a:ext cx="2240781" cy="531627"/>
            </a:xfrm>
            <a:prstGeom prst="roundRect">
              <a:avLst/>
            </a:prstGeom>
            <a:ln/>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lnSpc>
                  <a:spcPts val="1800"/>
                </a:lnSpc>
              </a:pPr>
              <a:r>
                <a:rPr lang="ru-RU" sz="1400" b="1" dirty="0">
                  <a:solidFill>
                    <a:srgbClr val="002060"/>
                  </a:solidFill>
                  <a:latin typeface="Arial Narrow" pitchFamily="34" charset="0"/>
                  <a:cs typeface="Arial" pitchFamily="34" charset="0"/>
                </a:rPr>
                <a:t>ОБУЧЕНИЕ</a:t>
              </a:r>
            </a:p>
          </p:txBody>
        </p:sp>
        <p:sp>
          <p:nvSpPr>
            <p:cNvPr id="29" name="Скругленный прямоугольник 28"/>
            <p:cNvSpPr/>
            <p:nvPr/>
          </p:nvSpPr>
          <p:spPr>
            <a:xfrm>
              <a:off x="5998866" y="4576603"/>
              <a:ext cx="2240781" cy="531627"/>
            </a:xfrm>
            <a:prstGeom prst="roundRect">
              <a:avLst/>
            </a:prstGeom>
            <a:ln/>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lnSpc>
                  <a:spcPts val="1800"/>
                </a:lnSpc>
              </a:pPr>
              <a:r>
                <a:rPr lang="ru-RU" sz="1400" b="1" dirty="0">
                  <a:solidFill>
                    <a:srgbClr val="002060"/>
                  </a:solidFill>
                  <a:latin typeface="Arial Narrow" pitchFamily="34" charset="0"/>
                  <a:cs typeface="Arial" pitchFamily="34" charset="0"/>
                </a:rPr>
                <a:t>ПСИХОЛОГИЧЕСКОЕ ВОЗДЕЙСТВИЕ</a:t>
              </a:r>
            </a:p>
          </p:txBody>
        </p:sp>
        <p:sp>
          <p:nvSpPr>
            <p:cNvPr id="30" name="Скругленный прямоугольник 29"/>
            <p:cNvSpPr/>
            <p:nvPr/>
          </p:nvSpPr>
          <p:spPr>
            <a:xfrm>
              <a:off x="6008914" y="5220439"/>
              <a:ext cx="2220686" cy="620234"/>
            </a:xfrm>
            <a:prstGeom prst="roundRect">
              <a:avLst/>
            </a:prstGeom>
            <a:ln/>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lnSpc>
                  <a:spcPts val="1600"/>
                </a:lnSpc>
              </a:pPr>
              <a:r>
                <a:rPr lang="ru-RU" sz="1400" b="1" dirty="0">
                  <a:solidFill>
                    <a:srgbClr val="002060"/>
                  </a:solidFill>
                  <a:latin typeface="Arial Narrow" pitchFamily="34" charset="0"/>
                  <a:cs typeface="Arial" pitchFamily="34" charset="0"/>
                </a:rPr>
                <a:t>СРЕДСТВА ИНДИВИДУАЛЬНОЙ ЗАЩИТЫ</a:t>
              </a:r>
            </a:p>
          </p:txBody>
        </p:sp>
        <p:sp>
          <p:nvSpPr>
            <p:cNvPr id="31" name="Скругленный прямоугольник 30"/>
            <p:cNvSpPr/>
            <p:nvPr/>
          </p:nvSpPr>
          <p:spPr>
            <a:xfrm>
              <a:off x="3143240" y="3278280"/>
              <a:ext cx="2371411" cy="1685611"/>
            </a:xfrm>
            <a:prstGeom prst="roundRect">
              <a:avLst/>
            </a:prstGeom>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nchorCtr="1"/>
            <a:lstStyle/>
            <a:p>
              <a:pPr algn="ctr">
                <a:lnSpc>
                  <a:spcPts val="1800"/>
                </a:lnSpc>
              </a:pPr>
              <a:r>
                <a:rPr lang="ru-RU" sz="1400" b="1" dirty="0">
                  <a:solidFill>
                    <a:srgbClr val="6600FF"/>
                  </a:solidFill>
                  <a:latin typeface="Arial Narrow" pitchFamily="34" charset="0"/>
                  <a:cs typeface="Arial" pitchFamily="34" charset="0"/>
                </a:rPr>
                <a:t>СОВОКУПНОСТЬ МЕРОПРИЯТИЙ, ЗАЩИЩАЮЩИХ ОТ ШУМА, ГАЗА ПЫЛИ И Т.П. </a:t>
              </a:r>
              <a:r>
                <a:rPr lang="ru-RU" sz="1400" b="1" dirty="0">
                  <a:solidFill>
                    <a:srgbClr val="002060"/>
                  </a:solidFill>
                  <a:latin typeface="Arial Narrow" pitchFamily="34" charset="0"/>
                  <a:cs typeface="Arial" pitchFamily="34" charset="0"/>
                </a:rPr>
                <a:t>СРЕДСТВАМИ КОЛЛЕКТИВНОЙ ЗАЩИТЫ (СКЗ)</a:t>
              </a:r>
            </a:p>
          </p:txBody>
        </p:sp>
        <p:sp>
          <p:nvSpPr>
            <p:cNvPr id="35" name="Стрелка углом 34"/>
            <p:cNvSpPr/>
            <p:nvPr/>
          </p:nvSpPr>
          <p:spPr>
            <a:xfrm rot="5400000">
              <a:off x="6380700" y="391885"/>
              <a:ext cx="532564" cy="1235947"/>
            </a:xfrm>
            <a:prstGeom prst="bentArrow">
              <a:avLst>
                <a:gd name="adj1" fmla="val 21314"/>
                <a:gd name="adj2" fmla="val 25000"/>
                <a:gd name="adj3" fmla="val 25000"/>
                <a:gd name="adj4" fmla="val 2806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solidFill>
                  <a:schemeClr val="tx1"/>
                </a:solidFill>
              </a:endParaRPr>
            </a:p>
          </p:txBody>
        </p:sp>
        <p:sp>
          <p:nvSpPr>
            <p:cNvPr id="36" name="Стрелка углом 35"/>
            <p:cNvSpPr/>
            <p:nvPr/>
          </p:nvSpPr>
          <p:spPr>
            <a:xfrm rot="16200000" flipH="1">
              <a:off x="1615472" y="537590"/>
              <a:ext cx="529855" cy="921738"/>
            </a:xfrm>
            <a:prstGeom prst="bentArrow">
              <a:avLst>
                <a:gd name="adj1" fmla="val 21971"/>
                <a:gd name="adj2" fmla="val 25000"/>
                <a:gd name="adj3" fmla="val 25000"/>
                <a:gd name="adj4" fmla="val 4375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solidFill>
                  <a:schemeClr val="tx1"/>
                </a:solidFill>
              </a:endParaRPr>
            </a:p>
          </p:txBody>
        </p:sp>
        <p:sp>
          <p:nvSpPr>
            <p:cNvPr id="37" name="Стрелка вниз 36"/>
            <p:cNvSpPr/>
            <p:nvPr/>
          </p:nvSpPr>
          <p:spPr>
            <a:xfrm>
              <a:off x="4240405" y="994788"/>
              <a:ext cx="301451" cy="291401"/>
            </a:xfrm>
            <a:prstGeom prst="downArrow">
              <a:avLst>
                <a:gd name="adj1" fmla="val 36666"/>
                <a:gd name="adj2" fmla="val 5000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38" name="Развернутая стрелка 37"/>
            <p:cNvSpPr/>
            <p:nvPr/>
          </p:nvSpPr>
          <p:spPr>
            <a:xfrm rot="5400000" flipV="1">
              <a:off x="1617786" y="2672863"/>
              <a:ext cx="2743197" cy="271305"/>
            </a:xfrm>
            <a:prstGeom prst="uturnArrow">
              <a:avLst>
                <a:gd name="adj1" fmla="val 31808"/>
                <a:gd name="adj2" fmla="val 25000"/>
                <a:gd name="adj3" fmla="val 50606"/>
                <a:gd name="adj4" fmla="val 43750"/>
                <a:gd name="adj5" fmla="val 100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solidFill>
                  <a:schemeClr val="tx1"/>
                </a:solidFill>
              </a:endParaRPr>
            </a:p>
          </p:txBody>
        </p:sp>
        <p:sp>
          <p:nvSpPr>
            <p:cNvPr id="39" name="Развернутая стрелка 38"/>
            <p:cNvSpPr/>
            <p:nvPr/>
          </p:nvSpPr>
          <p:spPr>
            <a:xfrm rot="5400000" flipV="1">
              <a:off x="-1806190" y="3407232"/>
              <a:ext cx="4208585" cy="271305"/>
            </a:xfrm>
            <a:prstGeom prst="uturnArrow">
              <a:avLst>
                <a:gd name="adj1" fmla="val 31808"/>
                <a:gd name="adj2" fmla="val 25000"/>
                <a:gd name="adj3" fmla="val 50606"/>
                <a:gd name="adj4" fmla="val 43750"/>
                <a:gd name="adj5" fmla="val 100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0" name="Развернутая стрелка 39"/>
            <p:cNvSpPr/>
            <p:nvPr/>
          </p:nvSpPr>
          <p:spPr>
            <a:xfrm rot="5400000" flipV="1">
              <a:off x="3768224" y="3372899"/>
              <a:ext cx="4176762" cy="271305"/>
            </a:xfrm>
            <a:prstGeom prst="uturnArrow">
              <a:avLst>
                <a:gd name="adj1" fmla="val 31808"/>
                <a:gd name="adj2" fmla="val 25000"/>
                <a:gd name="adj3" fmla="val 50606"/>
                <a:gd name="adj4" fmla="val 43750"/>
                <a:gd name="adj5" fmla="val 10000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solidFill>
                  <a:schemeClr val="tx1"/>
                </a:solidFill>
              </a:endParaRPr>
            </a:p>
          </p:txBody>
        </p:sp>
        <p:sp>
          <p:nvSpPr>
            <p:cNvPr id="41" name="Стрелка вправо 40"/>
            <p:cNvSpPr/>
            <p:nvPr/>
          </p:nvSpPr>
          <p:spPr>
            <a:xfrm>
              <a:off x="251208" y="4772969"/>
              <a:ext cx="221063" cy="22106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право 41"/>
            <p:cNvSpPr/>
            <p:nvPr/>
          </p:nvSpPr>
          <p:spPr>
            <a:xfrm>
              <a:off x="261258" y="3429000"/>
              <a:ext cx="221063" cy="22106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Стрелка вправо 42"/>
            <p:cNvSpPr/>
            <p:nvPr/>
          </p:nvSpPr>
          <p:spPr>
            <a:xfrm>
              <a:off x="252885" y="4131550"/>
              <a:ext cx="221063" cy="22106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Стрелка вправо 43"/>
            <p:cNvSpPr/>
            <p:nvPr/>
          </p:nvSpPr>
          <p:spPr>
            <a:xfrm>
              <a:off x="5809622" y="3429000"/>
              <a:ext cx="221063" cy="221062"/>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45" name="Стрелка вправо 44"/>
            <p:cNvSpPr/>
            <p:nvPr/>
          </p:nvSpPr>
          <p:spPr>
            <a:xfrm>
              <a:off x="5791200" y="4084658"/>
              <a:ext cx="221063" cy="221062"/>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46" name="Стрелка вправо 45"/>
            <p:cNvSpPr/>
            <p:nvPr/>
          </p:nvSpPr>
          <p:spPr>
            <a:xfrm>
              <a:off x="5792874" y="4739476"/>
              <a:ext cx="221063" cy="221062"/>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2323203" y="542261"/>
              <a:ext cx="3710763" cy="467834"/>
            </a:xfrm>
            <a:prstGeom prst="roundRect">
              <a:avLst/>
            </a:prstGeom>
            <a:ln/>
          </p:spPr>
          <p:style>
            <a:lnRef idx="1">
              <a:schemeClr val="accent6"/>
            </a:lnRef>
            <a:fillRef idx="2">
              <a:schemeClr val="accent6"/>
            </a:fillRef>
            <a:effectRef idx="1">
              <a:schemeClr val="accent6"/>
            </a:effectRef>
            <a:fontRef idx="minor">
              <a:schemeClr val="dk1"/>
            </a:fontRef>
          </p:style>
          <p:txBody>
            <a:bodyPr lIns="36000" tIns="36000" rIns="36000" bIns="36000" rtlCol="0" anchor="ctr" anchorCtr="0"/>
            <a:lstStyle/>
            <a:p>
              <a:pPr algn="ctr">
                <a:lnSpc>
                  <a:spcPts val="2400"/>
                </a:lnSpc>
              </a:pPr>
              <a:r>
                <a:rPr lang="ru-RU" sz="2000" b="1" dirty="0">
                  <a:solidFill>
                    <a:schemeClr val="tx1"/>
                  </a:solidFill>
                  <a:latin typeface="Arial Narrow" pitchFamily="34" charset="0"/>
                </a:rPr>
                <a:t>ОБЕСПЕЧЕНИЕ БЕЗОПАСНОСТИ</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2307262" y="0"/>
            <a:ext cx="4529470" cy="532564"/>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18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6.4.  СИСТЕМЫ ОБЕСПЕЧЕНИЯ БЕЗОПАСНОСТИ ЖИЗНЕДЕЯТЕЛЬНОСТИ</a:t>
            </a:r>
          </a:p>
        </p:txBody>
      </p:sp>
      <p:grpSp>
        <p:nvGrpSpPr>
          <p:cNvPr id="45" name="Группа 44"/>
          <p:cNvGrpSpPr/>
          <p:nvPr/>
        </p:nvGrpSpPr>
        <p:grpSpPr>
          <a:xfrm>
            <a:off x="468491" y="782142"/>
            <a:ext cx="7966863" cy="5693166"/>
            <a:chOff x="347915" y="782142"/>
            <a:chExt cx="7966863" cy="5693166"/>
          </a:xfrm>
        </p:grpSpPr>
        <p:sp>
          <p:nvSpPr>
            <p:cNvPr id="10" name="Скругленный прямоугольник 9"/>
            <p:cNvSpPr/>
            <p:nvPr/>
          </p:nvSpPr>
          <p:spPr>
            <a:xfrm>
              <a:off x="371790" y="782142"/>
              <a:ext cx="7942988" cy="443764"/>
            </a:xfrm>
            <a:prstGeom prst="roundRect">
              <a:avLst>
                <a:gd name="adj" fmla="val 5000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4"/>
            </a:lnRef>
            <a:fillRef idx="3">
              <a:schemeClr val="accent4"/>
            </a:fillRef>
            <a:effectRef idx="3">
              <a:schemeClr val="accent4"/>
            </a:effectRef>
            <a:fontRef idx="minor">
              <a:schemeClr val="lt1"/>
            </a:fontRef>
          </p:style>
          <p:txBody>
            <a:bodyPr lIns="36000" tIns="36000" rIns="36000" bIns="36000" rtlCol="0" anchor="ctr" anchorCtr="0"/>
            <a:lstStyle/>
            <a:p>
              <a:pPr algn="ctr">
                <a:lnSpc>
                  <a:spcPts val="2400"/>
                </a:lnSpc>
              </a:pPr>
              <a:r>
                <a:rPr lang="ru-RU" sz="2000" b="1" dirty="0">
                  <a:latin typeface="Arial Narrow" pitchFamily="34" charset="0"/>
                </a:rPr>
                <a:t>Сегодня реально существуют следующие СИСТЕМЫ БЕЗОПАСНОСТИ  </a:t>
              </a:r>
              <a:endParaRPr lang="ru-RU" sz="2000" dirty="0">
                <a:latin typeface="Arial Narrow" pitchFamily="34" charset="0"/>
              </a:endParaRPr>
            </a:p>
          </p:txBody>
        </p:sp>
        <p:sp>
          <p:nvSpPr>
            <p:cNvPr id="14" name="Полилиния 13"/>
            <p:cNvSpPr/>
            <p:nvPr/>
          </p:nvSpPr>
          <p:spPr>
            <a:xfrm>
              <a:off x="347915" y="1360976"/>
              <a:ext cx="3689325" cy="5114252"/>
            </a:xfrm>
            <a:custGeom>
              <a:avLst/>
              <a:gdLst>
                <a:gd name="connsiteX0" fmla="*/ 0 w 3689325"/>
                <a:gd name="connsiteY0" fmla="*/ 368933 h 5157010"/>
                <a:gd name="connsiteX1" fmla="*/ 108058 w 3689325"/>
                <a:gd name="connsiteY1" fmla="*/ 108058 h 5157010"/>
                <a:gd name="connsiteX2" fmla="*/ 368933 w 3689325"/>
                <a:gd name="connsiteY2" fmla="*/ 0 h 5157010"/>
                <a:gd name="connsiteX3" fmla="*/ 3320392 w 3689325"/>
                <a:gd name="connsiteY3" fmla="*/ 0 h 5157010"/>
                <a:gd name="connsiteX4" fmla="*/ 3581267 w 3689325"/>
                <a:gd name="connsiteY4" fmla="*/ 108058 h 5157010"/>
                <a:gd name="connsiteX5" fmla="*/ 3689325 w 3689325"/>
                <a:gd name="connsiteY5" fmla="*/ 368933 h 5157010"/>
                <a:gd name="connsiteX6" fmla="*/ 3689325 w 3689325"/>
                <a:gd name="connsiteY6" fmla="*/ 4788077 h 5157010"/>
                <a:gd name="connsiteX7" fmla="*/ 3581267 w 3689325"/>
                <a:gd name="connsiteY7" fmla="*/ 5048952 h 5157010"/>
                <a:gd name="connsiteX8" fmla="*/ 3320392 w 3689325"/>
                <a:gd name="connsiteY8" fmla="*/ 5157010 h 5157010"/>
                <a:gd name="connsiteX9" fmla="*/ 368933 w 3689325"/>
                <a:gd name="connsiteY9" fmla="*/ 5157010 h 5157010"/>
                <a:gd name="connsiteX10" fmla="*/ 108058 w 3689325"/>
                <a:gd name="connsiteY10" fmla="*/ 5048952 h 5157010"/>
                <a:gd name="connsiteX11" fmla="*/ 0 w 3689325"/>
                <a:gd name="connsiteY11" fmla="*/ 4788077 h 5157010"/>
                <a:gd name="connsiteX12" fmla="*/ 0 w 3689325"/>
                <a:gd name="connsiteY12" fmla="*/ 368933 h 515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9325" h="5157010">
                  <a:moveTo>
                    <a:pt x="0" y="368933"/>
                  </a:moveTo>
                  <a:cubicBezTo>
                    <a:pt x="0" y="271086"/>
                    <a:pt x="38870" y="177246"/>
                    <a:pt x="108058" y="108058"/>
                  </a:cubicBezTo>
                  <a:cubicBezTo>
                    <a:pt x="177246" y="38870"/>
                    <a:pt x="271086" y="0"/>
                    <a:pt x="368933" y="0"/>
                  </a:cubicBezTo>
                  <a:lnTo>
                    <a:pt x="3320392" y="0"/>
                  </a:lnTo>
                  <a:cubicBezTo>
                    <a:pt x="3418239" y="0"/>
                    <a:pt x="3512079" y="38870"/>
                    <a:pt x="3581267" y="108058"/>
                  </a:cubicBezTo>
                  <a:cubicBezTo>
                    <a:pt x="3650455" y="177246"/>
                    <a:pt x="3689325" y="271086"/>
                    <a:pt x="3689325" y="368933"/>
                  </a:cubicBezTo>
                  <a:lnTo>
                    <a:pt x="3689325" y="4788077"/>
                  </a:lnTo>
                  <a:cubicBezTo>
                    <a:pt x="3689325" y="4885924"/>
                    <a:pt x="3650455" y="4979764"/>
                    <a:pt x="3581267" y="5048952"/>
                  </a:cubicBezTo>
                  <a:cubicBezTo>
                    <a:pt x="3512079" y="5118140"/>
                    <a:pt x="3418239" y="5157010"/>
                    <a:pt x="3320392" y="5157010"/>
                  </a:cubicBezTo>
                  <a:lnTo>
                    <a:pt x="368933" y="5157010"/>
                  </a:lnTo>
                  <a:cubicBezTo>
                    <a:pt x="271086" y="5157010"/>
                    <a:pt x="177246" y="5118140"/>
                    <a:pt x="108058" y="5048952"/>
                  </a:cubicBezTo>
                  <a:cubicBezTo>
                    <a:pt x="38870" y="4979764"/>
                    <a:pt x="0" y="4885924"/>
                    <a:pt x="0" y="4788077"/>
                  </a:cubicBezTo>
                  <a:lnTo>
                    <a:pt x="0" y="368933"/>
                  </a:lnTo>
                  <a:close/>
                </a:path>
              </a:pathLst>
            </a:custGeom>
            <a:gradFill flip="none" rotWithShape="1">
              <a:gsLst>
                <a:gs pos="0">
                  <a:srgbClr val="9966FF">
                    <a:shade val="30000"/>
                    <a:satMod val="115000"/>
                  </a:srgbClr>
                </a:gs>
                <a:gs pos="50000">
                  <a:srgbClr val="9966FF">
                    <a:shade val="67500"/>
                    <a:satMod val="115000"/>
                  </a:srgbClr>
                </a:gs>
                <a:gs pos="100000">
                  <a:srgbClr val="9966FF">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dk1">
                <a:hueOff val="0"/>
                <a:satOff val="0"/>
                <a:lumOff val="0"/>
                <a:alphaOff val="0"/>
              </a:schemeClr>
            </a:fontRef>
          </p:style>
          <p:txBody>
            <a:bodyPr spcFirstLastPara="0" vert="horz" wrap="square" lIns="0" tIns="0" rIns="0" bIns="3609907" numCol="1" spcCol="1270" anchor="t" anchorCtr="1">
              <a:noAutofit/>
            </a:bodyPr>
            <a:lstStyle/>
            <a:p>
              <a:pPr lvl="0" algn="ctr" defTabSz="622300">
                <a:lnSpc>
                  <a:spcPts val="1200"/>
                </a:lnSpc>
                <a:spcBef>
                  <a:spcPct val="0"/>
                </a:spcBef>
                <a:spcAft>
                  <a:spcPts val="0"/>
                </a:spcAft>
              </a:pPr>
              <a:endParaRPr lang="ru-RU" sz="1400" b="1" kern="1200" dirty="0">
                <a:latin typeface="Arial Narrow" pitchFamily="34" charset="0"/>
              </a:endParaRPr>
            </a:p>
            <a:p>
              <a:pPr lvl="0" algn="ctr" defTabSz="622300">
                <a:lnSpc>
                  <a:spcPts val="1200"/>
                </a:lnSpc>
                <a:spcBef>
                  <a:spcPct val="0"/>
                </a:spcBef>
                <a:spcAft>
                  <a:spcPts val="0"/>
                </a:spcAft>
              </a:pPr>
              <a:r>
                <a:rPr lang="ru-RU" sz="1400" b="1" kern="1200" dirty="0">
                  <a:solidFill>
                    <a:schemeClr val="bg1"/>
                  </a:solidFill>
                  <a:latin typeface="Arial Narrow" pitchFamily="34" charset="0"/>
                </a:rPr>
                <a:t>ВИД ОПАСНОСТИ, ПОЛЕ ОПАСНОСТЕЙ</a:t>
              </a:r>
            </a:p>
          </p:txBody>
        </p:sp>
        <p:sp>
          <p:nvSpPr>
            <p:cNvPr id="15" name="Полилиния 14"/>
            <p:cNvSpPr/>
            <p:nvPr/>
          </p:nvSpPr>
          <p:spPr>
            <a:xfrm>
              <a:off x="483252" y="1786268"/>
              <a:ext cx="3420638" cy="425302"/>
            </a:xfrm>
            <a:custGeom>
              <a:avLst/>
              <a:gdLst>
                <a:gd name="connsiteX0" fmla="*/ 0 w 3445205"/>
                <a:gd name="connsiteY0" fmla="*/ 42481 h 424807"/>
                <a:gd name="connsiteX1" fmla="*/ 12442 w 3445205"/>
                <a:gd name="connsiteY1" fmla="*/ 12442 h 424807"/>
                <a:gd name="connsiteX2" fmla="*/ 42481 w 3445205"/>
                <a:gd name="connsiteY2" fmla="*/ 0 h 424807"/>
                <a:gd name="connsiteX3" fmla="*/ 3402724 w 3445205"/>
                <a:gd name="connsiteY3" fmla="*/ 0 h 424807"/>
                <a:gd name="connsiteX4" fmla="*/ 3432763 w 3445205"/>
                <a:gd name="connsiteY4" fmla="*/ 12442 h 424807"/>
                <a:gd name="connsiteX5" fmla="*/ 3445205 w 3445205"/>
                <a:gd name="connsiteY5" fmla="*/ 42481 h 424807"/>
                <a:gd name="connsiteX6" fmla="*/ 3445205 w 3445205"/>
                <a:gd name="connsiteY6" fmla="*/ 382326 h 424807"/>
                <a:gd name="connsiteX7" fmla="*/ 3432763 w 3445205"/>
                <a:gd name="connsiteY7" fmla="*/ 412365 h 424807"/>
                <a:gd name="connsiteX8" fmla="*/ 3402724 w 3445205"/>
                <a:gd name="connsiteY8" fmla="*/ 424807 h 424807"/>
                <a:gd name="connsiteX9" fmla="*/ 42481 w 3445205"/>
                <a:gd name="connsiteY9" fmla="*/ 424807 h 424807"/>
                <a:gd name="connsiteX10" fmla="*/ 12442 w 3445205"/>
                <a:gd name="connsiteY10" fmla="*/ 412365 h 424807"/>
                <a:gd name="connsiteX11" fmla="*/ 0 w 3445205"/>
                <a:gd name="connsiteY11" fmla="*/ 382326 h 424807"/>
                <a:gd name="connsiteX12" fmla="*/ 0 w 3445205"/>
                <a:gd name="connsiteY12" fmla="*/ 42481 h 42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45205" h="424807">
                  <a:moveTo>
                    <a:pt x="0" y="42481"/>
                  </a:moveTo>
                  <a:cubicBezTo>
                    <a:pt x="0" y="31214"/>
                    <a:pt x="4476" y="20409"/>
                    <a:pt x="12442" y="12442"/>
                  </a:cubicBezTo>
                  <a:cubicBezTo>
                    <a:pt x="20409" y="4475"/>
                    <a:pt x="31214" y="0"/>
                    <a:pt x="42481" y="0"/>
                  </a:cubicBezTo>
                  <a:lnTo>
                    <a:pt x="3402724" y="0"/>
                  </a:lnTo>
                  <a:cubicBezTo>
                    <a:pt x="3413991" y="0"/>
                    <a:pt x="3424796" y="4476"/>
                    <a:pt x="3432763" y="12442"/>
                  </a:cubicBezTo>
                  <a:cubicBezTo>
                    <a:pt x="3440730" y="20409"/>
                    <a:pt x="3445205" y="31214"/>
                    <a:pt x="3445205" y="42481"/>
                  </a:cubicBezTo>
                  <a:lnTo>
                    <a:pt x="3445205" y="382326"/>
                  </a:lnTo>
                  <a:cubicBezTo>
                    <a:pt x="3445205" y="393593"/>
                    <a:pt x="3440729" y="404398"/>
                    <a:pt x="3432763" y="412365"/>
                  </a:cubicBezTo>
                  <a:cubicBezTo>
                    <a:pt x="3424796" y="420332"/>
                    <a:pt x="3413991" y="424807"/>
                    <a:pt x="3402724" y="424807"/>
                  </a:cubicBezTo>
                  <a:lnTo>
                    <a:pt x="42481" y="424807"/>
                  </a:lnTo>
                  <a:cubicBezTo>
                    <a:pt x="31214" y="424807"/>
                    <a:pt x="20409" y="420331"/>
                    <a:pt x="12442" y="412365"/>
                  </a:cubicBezTo>
                  <a:cubicBezTo>
                    <a:pt x="4475" y="404398"/>
                    <a:pt x="0" y="393593"/>
                    <a:pt x="0" y="382326"/>
                  </a:cubicBezTo>
                  <a:lnTo>
                    <a:pt x="0" y="42481"/>
                  </a:lnTo>
                  <a:close/>
                </a:path>
              </a:pathLst>
            </a:custGeom>
            <a:solidFill>
              <a:schemeClr val="accent6">
                <a:lumMod val="40000"/>
                <a:lumOff val="6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ОПАСНОСТИ СРЕДЫ ДЕЯТЕЛЬНОСТИ ЧЕЛОВЕКА</a:t>
              </a:r>
            </a:p>
          </p:txBody>
        </p:sp>
        <p:sp>
          <p:nvSpPr>
            <p:cNvPr id="22" name="Полилиния 21"/>
            <p:cNvSpPr/>
            <p:nvPr/>
          </p:nvSpPr>
          <p:spPr>
            <a:xfrm>
              <a:off x="462699" y="2328530"/>
              <a:ext cx="3424109" cy="481365"/>
            </a:xfrm>
            <a:custGeom>
              <a:avLst/>
              <a:gdLst>
                <a:gd name="connsiteX0" fmla="*/ 0 w 3424109"/>
                <a:gd name="connsiteY0" fmla="*/ 37144 h 371436"/>
                <a:gd name="connsiteX1" fmla="*/ 10879 w 3424109"/>
                <a:gd name="connsiteY1" fmla="*/ 10879 h 371436"/>
                <a:gd name="connsiteX2" fmla="*/ 37144 w 3424109"/>
                <a:gd name="connsiteY2" fmla="*/ 0 h 371436"/>
                <a:gd name="connsiteX3" fmla="*/ 3386965 w 3424109"/>
                <a:gd name="connsiteY3" fmla="*/ 0 h 371436"/>
                <a:gd name="connsiteX4" fmla="*/ 3413230 w 3424109"/>
                <a:gd name="connsiteY4" fmla="*/ 10879 h 371436"/>
                <a:gd name="connsiteX5" fmla="*/ 3424109 w 3424109"/>
                <a:gd name="connsiteY5" fmla="*/ 37144 h 371436"/>
                <a:gd name="connsiteX6" fmla="*/ 3424109 w 3424109"/>
                <a:gd name="connsiteY6" fmla="*/ 334292 h 371436"/>
                <a:gd name="connsiteX7" fmla="*/ 3413230 w 3424109"/>
                <a:gd name="connsiteY7" fmla="*/ 360557 h 371436"/>
                <a:gd name="connsiteX8" fmla="*/ 3386965 w 3424109"/>
                <a:gd name="connsiteY8" fmla="*/ 371436 h 371436"/>
                <a:gd name="connsiteX9" fmla="*/ 37144 w 3424109"/>
                <a:gd name="connsiteY9" fmla="*/ 371436 h 371436"/>
                <a:gd name="connsiteX10" fmla="*/ 10879 w 3424109"/>
                <a:gd name="connsiteY10" fmla="*/ 360557 h 371436"/>
                <a:gd name="connsiteX11" fmla="*/ 0 w 3424109"/>
                <a:gd name="connsiteY11" fmla="*/ 334292 h 371436"/>
                <a:gd name="connsiteX12" fmla="*/ 0 w 3424109"/>
                <a:gd name="connsiteY12" fmla="*/ 37144 h 37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4109" h="371436">
                  <a:moveTo>
                    <a:pt x="0" y="37144"/>
                  </a:moveTo>
                  <a:cubicBezTo>
                    <a:pt x="0" y="27293"/>
                    <a:pt x="3913" y="17845"/>
                    <a:pt x="10879" y="10879"/>
                  </a:cubicBezTo>
                  <a:cubicBezTo>
                    <a:pt x="17845" y="3913"/>
                    <a:pt x="27293" y="0"/>
                    <a:pt x="37144" y="0"/>
                  </a:cubicBezTo>
                  <a:lnTo>
                    <a:pt x="3386965" y="0"/>
                  </a:lnTo>
                  <a:cubicBezTo>
                    <a:pt x="3396816" y="0"/>
                    <a:pt x="3406264" y="3913"/>
                    <a:pt x="3413230" y="10879"/>
                  </a:cubicBezTo>
                  <a:cubicBezTo>
                    <a:pt x="3420196" y="17845"/>
                    <a:pt x="3424109" y="27293"/>
                    <a:pt x="3424109" y="37144"/>
                  </a:cubicBezTo>
                  <a:lnTo>
                    <a:pt x="3424109" y="334292"/>
                  </a:lnTo>
                  <a:cubicBezTo>
                    <a:pt x="3424109" y="344143"/>
                    <a:pt x="3420196" y="353591"/>
                    <a:pt x="3413230" y="360557"/>
                  </a:cubicBezTo>
                  <a:cubicBezTo>
                    <a:pt x="3406264" y="367523"/>
                    <a:pt x="3396816" y="371436"/>
                    <a:pt x="3386965" y="371436"/>
                  </a:cubicBezTo>
                  <a:lnTo>
                    <a:pt x="37144" y="371436"/>
                  </a:lnTo>
                  <a:cubicBezTo>
                    <a:pt x="27293" y="371436"/>
                    <a:pt x="17845" y="367523"/>
                    <a:pt x="10879" y="360557"/>
                  </a:cubicBezTo>
                  <a:cubicBezTo>
                    <a:pt x="3913" y="353591"/>
                    <a:pt x="0" y="344143"/>
                    <a:pt x="0" y="334292"/>
                  </a:cubicBezTo>
                  <a:lnTo>
                    <a:pt x="0" y="37144"/>
                  </a:lnTo>
                  <a:close/>
                </a:path>
              </a:pathLst>
            </a:custGeom>
            <a:solidFill>
              <a:srgbClr val="F6DAE4"/>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ОПАСНОСТИ СРЕДЫ ДЕЯТЕЛЬНОСТИ И ОТДЫХА, ГОРОДА И ЖИЛИЩА - ОПАСНОСТИ ТЕХНОСФЕРЫ  </a:t>
              </a:r>
            </a:p>
          </p:txBody>
        </p:sp>
        <p:sp>
          <p:nvSpPr>
            <p:cNvPr id="23" name="Полилиния 22"/>
            <p:cNvSpPr/>
            <p:nvPr/>
          </p:nvSpPr>
          <p:spPr>
            <a:xfrm>
              <a:off x="473205" y="2928934"/>
              <a:ext cx="3418788" cy="428628"/>
            </a:xfrm>
            <a:custGeom>
              <a:avLst/>
              <a:gdLst>
                <a:gd name="connsiteX0" fmla="*/ 0 w 3399901"/>
                <a:gd name="connsiteY0" fmla="*/ 28598 h 285977"/>
                <a:gd name="connsiteX1" fmla="*/ 8376 w 3399901"/>
                <a:gd name="connsiteY1" fmla="*/ 8376 h 285977"/>
                <a:gd name="connsiteX2" fmla="*/ 28598 w 3399901"/>
                <a:gd name="connsiteY2" fmla="*/ 0 h 285977"/>
                <a:gd name="connsiteX3" fmla="*/ 3371303 w 3399901"/>
                <a:gd name="connsiteY3" fmla="*/ 0 h 285977"/>
                <a:gd name="connsiteX4" fmla="*/ 3391525 w 3399901"/>
                <a:gd name="connsiteY4" fmla="*/ 8376 h 285977"/>
                <a:gd name="connsiteX5" fmla="*/ 3399901 w 3399901"/>
                <a:gd name="connsiteY5" fmla="*/ 28598 h 285977"/>
                <a:gd name="connsiteX6" fmla="*/ 3399901 w 3399901"/>
                <a:gd name="connsiteY6" fmla="*/ 257379 h 285977"/>
                <a:gd name="connsiteX7" fmla="*/ 3391525 w 3399901"/>
                <a:gd name="connsiteY7" fmla="*/ 277601 h 285977"/>
                <a:gd name="connsiteX8" fmla="*/ 3371303 w 3399901"/>
                <a:gd name="connsiteY8" fmla="*/ 285977 h 285977"/>
                <a:gd name="connsiteX9" fmla="*/ 28598 w 3399901"/>
                <a:gd name="connsiteY9" fmla="*/ 285977 h 285977"/>
                <a:gd name="connsiteX10" fmla="*/ 8376 w 3399901"/>
                <a:gd name="connsiteY10" fmla="*/ 277601 h 285977"/>
                <a:gd name="connsiteX11" fmla="*/ 0 w 3399901"/>
                <a:gd name="connsiteY11" fmla="*/ 257379 h 285977"/>
                <a:gd name="connsiteX12" fmla="*/ 0 w 3399901"/>
                <a:gd name="connsiteY12" fmla="*/ 28598 h 28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99901" h="285977">
                  <a:moveTo>
                    <a:pt x="0" y="28598"/>
                  </a:moveTo>
                  <a:cubicBezTo>
                    <a:pt x="0" y="21013"/>
                    <a:pt x="3013" y="13739"/>
                    <a:pt x="8376" y="8376"/>
                  </a:cubicBezTo>
                  <a:cubicBezTo>
                    <a:pt x="13739" y="3013"/>
                    <a:pt x="21013" y="0"/>
                    <a:pt x="28598" y="0"/>
                  </a:cubicBezTo>
                  <a:lnTo>
                    <a:pt x="3371303" y="0"/>
                  </a:lnTo>
                  <a:cubicBezTo>
                    <a:pt x="3378888" y="0"/>
                    <a:pt x="3386162" y="3013"/>
                    <a:pt x="3391525" y="8376"/>
                  </a:cubicBezTo>
                  <a:cubicBezTo>
                    <a:pt x="3396888" y="13739"/>
                    <a:pt x="3399901" y="21013"/>
                    <a:pt x="3399901" y="28598"/>
                  </a:cubicBezTo>
                  <a:lnTo>
                    <a:pt x="3399901" y="257379"/>
                  </a:lnTo>
                  <a:cubicBezTo>
                    <a:pt x="3399901" y="264964"/>
                    <a:pt x="3396888" y="272238"/>
                    <a:pt x="3391525" y="277601"/>
                  </a:cubicBezTo>
                  <a:cubicBezTo>
                    <a:pt x="3386162" y="282964"/>
                    <a:pt x="3378888" y="285977"/>
                    <a:pt x="3371303" y="285977"/>
                  </a:cubicBezTo>
                  <a:lnTo>
                    <a:pt x="28598" y="285977"/>
                  </a:lnTo>
                  <a:cubicBezTo>
                    <a:pt x="21013" y="285977"/>
                    <a:pt x="13739" y="282964"/>
                    <a:pt x="8376" y="277601"/>
                  </a:cubicBezTo>
                  <a:cubicBezTo>
                    <a:pt x="3013" y="272238"/>
                    <a:pt x="0" y="264964"/>
                    <a:pt x="0" y="257379"/>
                  </a:cubicBezTo>
                  <a:lnTo>
                    <a:pt x="0" y="28598"/>
                  </a:lnTo>
                  <a:close/>
                </a:path>
              </a:pathLst>
            </a:custGeom>
            <a:solidFill>
              <a:srgbClr val="CFF9DA"/>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ОПАСНОСТИ ТЕХНОСФЕРЫ</a:t>
              </a:r>
            </a:p>
          </p:txBody>
        </p:sp>
        <p:sp>
          <p:nvSpPr>
            <p:cNvPr id="25" name="Полилиния 24"/>
            <p:cNvSpPr/>
            <p:nvPr/>
          </p:nvSpPr>
          <p:spPr>
            <a:xfrm>
              <a:off x="473790" y="3502016"/>
              <a:ext cx="3410938" cy="559621"/>
            </a:xfrm>
            <a:custGeom>
              <a:avLst/>
              <a:gdLst>
                <a:gd name="connsiteX0" fmla="*/ 0 w 3382899"/>
                <a:gd name="connsiteY0" fmla="*/ 52472 h 524723"/>
                <a:gd name="connsiteX1" fmla="*/ 15369 w 3382899"/>
                <a:gd name="connsiteY1" fmla="*/ 15369 h 524723"/>
                <a:gd name="connsiteX2" fmla="*/ 52472 w 3382899"/>
                <a:gd name="connsiteY2" fmla="*/ 0 h 524723"/>
                <a:gd name="connsiteX3" fmla="*/ 3330427 w 3382899"/>
                <a:gd name="connsiteY3" fmla="*/ 0 h 524723"/>
                <a:gd name="connsiteX4" fmla="*/ 3367530 w 3382899"/>
                <a:gd name="connsiteY4" fmla="*/ 15369 h 524723"/>
                <a:gd name="connsiteX5" fmla="*/ 3382899 w 3382899"/>
                <a:gd name="connsiteY5" fmla="*/ 52472 h 524723"/>
                <a:gd name="connsiteX6" fmla="*/ 3382899 w 3382899"/>
                <a:gd name="connsiteY6" fmla="*/ 472251 h 524723"/>
                <a:gd name="connsiteX7" fmla="*/ 3367530 w 3382899"/>
                <a:gd name="connsiteY7" fmla="*/ 509354 h 524723"/>
                <a:gd name="connsiteX8" fmla="*/ 3330427 w 3382899"/>
                <a:gd name="connsiteY8" fmla="*/ 524723 h 524723"/>
                <a:gd name="connsiteX9" fmla="*/ 52472 w 3382899"/>
                <a:gd name="connsiteY9" fmla="*/ 524723 h 524723"/>
                <a:gd name="connsiteX10" fmla="*/ 15369 w 3382899"/>
                <a:gd name="connsiteY10" fmla="*/ 509354 h 524723"/>
                <a:gd name="connsiteX11" fmla="*/ 0 w 3382899"/>
                <a:gd name="connsiteY11" fmla="*/ 472251 h 524723"/>
                <a:gd name="connsiteX12" fmla="*/ 0 w 3382899"/>
                <a:gd name="connsiteY12" fmla="*/ 52472 h 52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2899" h="524723">
                  <a:moveTo>
                    <a:pt x="0" y="52472"/>
                  </a:moveTo>
                  <a:cubicBezTo>
                    <a:pt x="0" y="38556"/>
                    <a:pt x="5528" y="25209"/>
                    <a:pt x="15369" y="15369"/>
                  </a:cubicBezTo>
                  <a:cubicBezTo>
                    <a:pt x="25209" y="5529"/>
                    <a:pt x="38556" y="0"/>
                    <a:pt x="52472" y="0"/>
                  </a:cubicBezTo>
                  <a:lnTo>
                    <a:pt x="3330427" y="0"/>
                  </a:lnTo>
                  <a:cubicBezTo>
                    <a:pt x="3344343" y="0"/>
                    <a:pt x="3357690" y="5528"/>
                    <a:pt x="3367530" y="15369"/>
                  </a:cubicBezTo>
                  <a:cubicBezTo>
                    <a:pt x="3377370" y="25209"/>
                    <a:pt x="3382899" y="38556"/>
                    <a:pt x="3382899" y="52472"/>
                  </a:cubicBezTo>
                  <a:lnTo>
                    <a:pt x="3382899" y="472251"/>
                  </a:lnTo>
                  <a:cubicBezTo>
                    <a:pt x="3382899" y="486167"/>
                    <a:pt x="3377371" y="499514"/>
                    <a:pt x="3367530" y="509354"/>
                  </a:cubicBezTo>
                  <a:cubicBezTo>
                    <a:pt x="3357690" y="519194"/>
                    <a:pt x="3344343" y="524723"/>
                    <a:pt x="3330427" y="524723"/>
                  </a:cubicBezTo>
                  <a:lnTo>
                    <a:pt x="52472" y="524723"/>
                  </a:lnTo>
                  <a:cubicBezTo>
                    <a:pt x="38556" y="524723"/>
                    <a:pt x="25209" y="519195"/>
                    <a:pt x="15369" y="509354"/>
                  </a:cubicBezTo>
                  <a:cubicBezTo>
                    <a:pt x="5529" y="499514"/>
                    <a:pt x="0" y="486167"/>
                    <a:pt x="0" y="472251"/>
                  </a:cubicBezTo>
                  <a:lnTo>
                    <a:pt x="0" y="52472"/>
                  </a:lnTo>
                  <a:close/>
                </a:path>
              </a:pathLst>
            </a:custGeom>
            <a:solidFill>
              <a:schemeClr val="accent3">
                <a:lumMod val="60000"/>
                <a:lumOff val="4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ЧРЕЗВЫЧАЙНЫЕ ОПАСНОСТИ БИОСФЕРЫ И ТЕХНОСФЕРЫ, В ТОМ ЧИСЛЕ ПОЖАРЫ, ИОНИЗИРУЮЩИЕ ВОЗДЕЙСТВИЯ</a:t>
              </a:r>
            </a:p>
          </p:txBody>
        </p:sp>
        <p:sp>
          <p:nvSpPr>
            <p:cNvPr id="26" name="Полилиния 25"/>
            <p:cNvSpPr/>
            <p:nvPr/>
          </p:nvSpPr>
          <p:spPr>
            <a:xfrm>
              <a:off x="473204" y="4199857"/>
              <a:ext cx="3411191" cy="595426"/>
            </a:xfrm>
            <a:custGeom>
              <a:avLst/>
              <a:gdLst>
                <a:gd name="connsiteX0" fmla="*/ 0 w 3383150"/>
                <a:gd name="connsiteY0" fmla="*/ 49213 h 492126"/>
                <a:gd name="connsiteX1" fmla="*/ 14414 w 3383150"/>
                <a:gd name="connsiteY1" fmla="*/ 14414 h 492126"/>
                <a:gd name="connsiteX2" fmla="*/ 49213 w 3383150"/>
                <a:gd name="connsiteY2" fmla="*/ 0 h 492126"/>
                <a:gd name="connsiteX3" fmla="*/ 3333937 w 3383150"/>
                <a:gd name="connsiteY3" fmla="*/ 0 h 492126"/>
                <a:gd name="connsiteX4" fmla="*/ 3368736 w 3383150"/>
                <a:gd name="connsiteY4" fmla="*/ 14414 h 492126"/>
                <a:gd name="connsiteX5" fmla="*/ 3383150 w 3383150"/>
                <a:gd name="connsiteY5" fmla="*/ 49213 h 492126"/>
                <a:gd name="connsiteX6" fmla="*/ 3383150 w 3383150"/>
                <a:gd name="connsiteY6" fmla="*/ 442913 h 492126"/>
                <a:gd name="connsiteX7" fmla="*/ 3368736 w 3383150"/>
                <a:gd name="connsiteY7" fmla="*/ 477712 h 492126"/>
                <a:gd name="connsiteX8" fmla="*/ 3333937 w 3383150"/>
                <a:gd name="connsiteY8" fmla="*/ 492126 h 492126"/>
                <a:gd name="connsiteX9" fmla="*/ 49213 w 3383150"/>
                <a:gd name="connsiteY9" fmla="*/ 492126 h 492126"/>
                <a:gd name="connsiteX10" fmla="*/ 14414 w 3383150"/>
                <a:gd name="connsiteY10" fmla="*/ 477712 h 492126"/>
                <a:gd name="connsiteX11" fmla="*/ 0 w 3383150"/>
                <a:gd name="connsiteY11" fmla="*/ 442913 h 492126"/>
                <a:gd name="connsiteX12" fmla="*/ 0 w 3383150"/>
                <a:gd name="connsiteY12" fmla="*/ 49213 h 4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150" h="492126">
                  <a:moveTo>
                    <a:pt x="0" y="49213"/>
                  </a:moveTo>
                  <a:cubicBezTo>
                    <a:pt x="0" y="36161"/>
                    <a:pt x="5185" y="23643"/>
                    <a:pt x="14414" y="14414"/>
                  </a:cubicBezTo>
                  <a:cubicBezTo>
                    <a:pt x="23643" y="5185"/>
                    <a:pt x="36161" y="0"/>
                    <a:pt x="49213" y="0"/>
                  </a:cubicBezTo>
                  <a:lnTo>
                    <a:pt x="3333937" y="0"/>
                  </a:lnTo>
                  <a:cubicBezTo>
                    <a:pt x="3346989" y="0"/>
                    <a:pt x="3359507" y="5185"/>
                    <a:pt x="3368736" y="14414"/>
                  </a:cubicBezTo>
                  <a:cubicBezTo>
                    <a:pt x="3377965" y="23643"/>
                    <a:pt x="3383150" y="36161"/>
                    <a:pt x="3383150" y="49213"/>
                  </a:cubicBezTo>
                  <a:lnTo>
                    <a:pt x="3383150" y="442913"/>
                  </a:lnTo>
                  <a:cubicBezTo>
                    <a:pt x="3383150" y="455965"/>
                    <a:pt x="3377965" y="468483"/>
                    <a:pt x="3368736" y="477712"/>
                  </a:cubicBezTo>
                  <a:cubicBezTo>
                    <a:pt x="3359507" y="486941"/>
                    <a:pt x="3346989" y="492126"/>
                    <a:pt x="3333937" y="492126"/>
                  </a:cubicBezTo>
                  <a:lnTo>
                    <a:pt x="49213" y="492126"/>
                  </a:lnTo>
                  <a:cubicBezTo>
                    <a:pt x="36161" y="492126"/>
                    <a:pt x="23643" y="486941"/>
                    <a:pt x="14414" y="477712"/>
                  </a:cubicBezTo>
                  <a:cubicBezTo>
                    <a:pt x="5185" y="468483"/>
                    <a:pt x="0" y="455965"/>
                    <a:pt x="0" y="442913"/>
                  </a:cubicBezTo>
                  <a:lnTo>
                    <a:pt x="0" y="49213"/>
                  </a:lnTo>
                  <a:close/>
                </a:path>
              </a:pathLst>
            </a:custGeom>
            <a:solidFill>
              <a:srgbClr val="CAFCFE"/>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ВНЕШНИЕ И ВНУТРЕННИЕ </a:t>
              </a:r>
            </a:p>
            <a:p>
              <a:pPr lvl="0" algn="ctr" defTabSz="533400">
                <a:lnSpc>
                  <a:spcPts val="1400"/>
                </a:lnSpc>
                <a:spcBef>
                  <a:spcPct val="0"/>
                </a:spcBef>
                <a:spcAft>
                  <a:spcPts val="0"/>
                </a:spcAft>
              </a:pPr>
              <a:r>
                <a:rPr lang="ru-RU" sz="1200" b="1" kern="1200" dirty="0">
                  <a:solidFill>
                    <a:schemeClr val="tx1"/>
                  </a:solidFill>
                  <a:latin typeface="Arial Narrow" pitchFamily="34" charset="0"/>
                </a:rPr>
                <a:t>ОБЩЕГОСУДАРСТВЕННЫЕ ОПАСНОСТИ</a:t>
              </a:r>
            </a:p>
          </p:txBody>
        </p:sp>
        <p:sp>
          <p:nvSpPr>
            <p:cNvPr id="27" name="Полилиния 26"/>
            <p:cNvSpPr/>
            <p:nvPr/>
          </p:nvSpPr>
          <p:spPr>
            <a:xfrm>
              <a:off x="463155" y="4925059"/>
              <a:ext cx="3421803" cy="805892"/>
            </a:xfrm>
            <a:custGeom>
              <a:avLst/>
              <a:gdLst>
                <a:gd name="connsiteX0" fmla="*/ 0 w 3383066"/>
                <a:gd name="connsiteY0" fmla="*/ 83449 h 834489"/>
                <a:gd name="connsiteX1" fmla="*/ 24442 w 3383066"/>
                <a:gd name="connsiteY1" fmla="*/ 24442 h 834489"/>
                <a:gd name="connsiteX2" fmla="*/ 83449 w 3383066"/>
                <a:gd name="connsiteY2" fmla="*/ 0 h 834489"/>
                <a:gd name="connsiteX3" fmla="*/ 3299617 w 3383066"/>
                <a:gd name="connsiteY3" fmla="*/ 0 h 834489"/>
                <a:gd name="connsiteX4" fmla="*/ 3358624 w 3383066"/>
                <a:gd name="connsiteY4" fmla="*/ 24442 h 834489"/>
                <a:gd name="connsiteX5" fmla="*/ 3383066 w 3383066"/>
                <a:gd name="connsiteY5" fmla="*/ 83449 h 834489"/>
                <a:gd name="connsiteX6" fmla="*/ 3383066 w 3383066"/>
                <a:gd name="connsiteY6" fmla="*/ 751040 h 834489"/>
                <a:gd name="connsiteX7" fmla="*/ 3358624 w 3383066"/>
                <a:gd name="connsiteY7" fmla="*/ 810047 h 834489"/>
                <a:gd name="connsiteX8" fmla="*/ 3299617 w 3383066"/>
                <a:gd name="connsiteY8" fmla="*/ 834489 h 834489"/>
                <a:gd name="connsiteX9" fmla="*/ 83449 w 3383066"/>
                <a:gd name="connsiteY9" fmla="*/ 834489 h 834489"/>
                <a:gd name="connsiteX10" fmla="*/ 24442 w 3383066"/>
                <a:gd name="connsiteY10" fmla="*/ 810047 h 834489"/>
                <a:gd name="connsiteX11" fmla="*/ 0 w 3383066"/>
                <a:gd name="connsiteY11" fmla="*/ 751040 h 834489"/>
                <a:gd name="connsiteX12" fmla="*/ 0 w 3383066"/>
                <a:gd name="connsiteY12" fmla="*/ 83449 h 8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066" h="834489">
                  <a:moveTo>
                    <a:pt x="0" y="83449"/>
                  </a:moveTo>
                  <a:cubicBezTo>
                    <a:pt x="0" y="61317"/>
                    <a:pt x="8792" y="40091"/>
                    <a:pt x="24442" y="24442"/>
                  </a:cubicBezTo>
                  <a:cubicBezTo>
                    <a:pt x="40092" y="8792"/>
                    <a:pt x="61317" y="0"/>
                    <a:pt x="83449" y="0"/>
                  </a:cubicBezTo>
                  <a:lnTo>
                    <a:pt x="3299617" y="0"/>
                  </a:lnTo>
                  <a:cubicBezTo>
                    <a:pt x="3321749" y="0"/>
                    <a:pt x="3342975" y="8792"/>
                    <a:pt x="3358624" y="24442"/>
                  </a:cubicBezTo>
                  <a:cubicBezTo>
                    <a:pt x="3374274" y="40092"/>
                    <a:pt x="3383066" y="61317"/>
                    <a:pt x="3383066" y="83449"/>
                  </a:cubicBezTo>
                  <a:lnTo>
                    <a:pt x="3383066" y="751040"/>
                  </a:lnTo>
                  <a:cubicBezTo>
                    <a:pt x="3383066" y="773172"/>
                    <a:pt x="3374274" y="794398"/>
                    <a:pt x="3358624" y="810047"/>
                  </a:cubicBezTo>
                  <a:cubicBezTo>
                    <a:pt x="3342974" y="825697"/>
                    <a:pt x="3321749" y="834489"/>
                    <a:pt x="3299617" y="834489"/>
                  </a:cubicBezTo>
                  <a:lnTo>
                    <a:pt x="83449" y="834489"/>
                  </a:lnTo>
                  <a:cubicBezTo>
                    <a:pt x="61317" y="834489"/>
                    <a:pt x="40091" y="825697"/>
                    <a:pt x="24442" y="810047"/>
                  </a:cubicBezTo>
                  <a:cubicBezTo>
                    <a:pt x="8792" y="794397"/>
                    <a:pt x="0" y="773172"/>
                    <a:pt x="0" y="751040"/>
                  </a:cubicBezTo>
                  <a:lnTo>
                    <a:pt x="0" y="83449"/>
                  </a:lnTo>
                  <a:close/>
                </a:path>
              </a:pathLst>
            </a:custGeom>
            <a:solidFill>
              <a:srgbClr val="FFFF00"/>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ОПАСНОСТИ НЕКОНТРОЛИРУЕМОЙ И НЕУПРАВЛЯЕМОЙ ОБЩЕЧЕЛОВЕЧЕСКОЙ ДЕЯТЕЛЬНОСТИ (РОСТ НАСЕЛЕНИЯ, ОРУЖИЕ МАССОВОГО ПОРАЖЕНИЯ, ПОТЕПЛЕНИЕ КЛИМАТА</a:t>
              </a:r>
            </a:p>
            <a:p>
              <a:pPr lvl="0" algn="ctr" defTabSz="533400">
                <a:lnSpc>
                  <a:spcPts val="1200"/>
                </a:lnSpc>
                <a:spcBef>
                  <a:spcPct val="0"/>
                </a:spcBef>
                <a:spcAft>
                  <a:spcPts val="0"/>
                </a:spcAft>
              </a:pPr>
              <a:r>
                <a:rPr lang="ru-RU" sz="1200" b="1" kern="1200" dirty="0">
                  <a:solidFill>
                    <a:schemeClr val="tx1"/>
                  </a:solidFill>
                  <a:latin typeface="Arial Narrow" pitchFamily="34" charset="0"/>
                </a:rPr>
                <a:t> И Т.П.)</a:t>
              </a:r>
            </a:p>
          </p:txBody>
        </p:sp>
        <p:sp>
          <p:nvSpPr>
            <p:cNvPr id="28" name="Полилиния 27"/>
            <p:cNvSpPr/>
            <p:nvPr/>
          </p:nvSpPr>
          <p:spPr>
            <a:xfrm>
              <a:off x="483838" y="5849798"/>
              <a:ext cx="3400780" cy="460634"/>
            </a:xfrm>
            <a:custGeom>
              <a:avLst/>
              <a:gdLst>
                <a:gd name="connsiteX0" fmla="*/ 0 w 3360905"/>
                <a:gd name="connsiteY0" fmla="*/ 46063 h 460634"/>
                <a:gd name="connsiteX1" fmla="*/ 13492 w 3360905"/>
                <a:gd name="connsiteY1" fmla="*/ 13492 h 460634"/>
                <a:gd name="connsiteX2" fmla="*/ 46063 w 3360905"/>
                <a:gd name="connsiteY2" fmla="*/ 1 h 460634"/>
                <a:gd name="connsiteX3" fmla="*/ 3314842 w 3360905"/>
                <a:gd name="connsiteY3" fmla="*/ 0 h 460634"/>
                <a:gd name="connsiteX4" fmla="*/ 3347413 w 3360905"/>
                <a:gd name="connsiteY4" fmla="*/ 13492 h 460634"/>
                <a:gd name="connsiteX5" fmla="*/ 3360904 w 3360905"/>
                <a:gd name="connsiteY5" fmla="*/ 46063 h 460634"/>
                <a:gd name="connsiteX6" fmla="*/ 3360905 w 3360905"/>
                <a:gd name="connsiteY6" fmla="*/ 414571 h 460634"/>
                <a:gd name="connsiteX7" fmla="*/ 3347413 w 3360905"/>
                <a:gd name="connsiteY7" fmla="*/ 447142 h 460634"/>
                <a:gd name="connsiteX8" fmla="*/ 3314842 w 3360905"/>
                <a:gd name="connsiteY8" fmla="*/ 460634 h 460634"/>
                <a:gd name="connsiteX9" fmla="*/ 46063 w 3360905"/>
                <a:gd name="connsiteY9" fmla="*/ 460634 h 460634"/>
                <a:gd name="connsiteX10" fmla="*/ 13492 w 3360905"/>
                <a:gd name="connsiteY10" fmla="*/ 447142 h 460634"/>
                <a:gd name="connsiteX11" fmla="*/ 0 w 3360905"/>
                <a:gd name="connsiteY11" fmla="*/ 414571 h 460634"/>
                <a:gd name="connsiteX12" fmla="*/ 0 w 3360905"/>
                <a:gd name="connsiteY12" fmla="*/ 46063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905" h="460634">
                  <a:moveTo>
                    <a:pt x="0" y="46063"/>
                  </a:moveTo>
                  <a:cubicBezTo>
                    <a:pt x="0" y="33846"/>
                    <a:pt x="4853" y="22130"/>
                    <a:pt x="13492" y="13492"/>
                  </a:cubicBezTo>
                  <a:cubicBezTo>
                    <a:pt x="22131" y="4854"/>
                    <a:pt x="33847" y="0"/>
                    <a:pt x="46063" y="1"/>
                  </a:cubicBezTo>
                  <a:lnTo>
                    <a:pt x="3314842" y="0"/>
                  </a:lnTo>
                  <a:cubicBezTo>
                    <a:pt x="3327059" y="0"/>
                    <a:pt x="3338775" y="4853"/>
                    <a:pt x="3347413" y="13492"/>
                  </a:cubicBezTo>
                  <a:cubicBezTo>
                    <a:pt x="3356051" y="22131"/>
                    <a:pt x="3360905" y="33847"/>
                    <a:pt x="3360904" y="46063"/>
                  </a:cubicBezTo>
                  <a:cubicBezTo>
                    <a:pt x="3360904" y="168899"/>
                    <a:pt x="3360905" y="291735"/>
                    <a:pt x="3360905" y="414571"/>
                  </a:cubicBezTo>
                  <a:cubicBezTo>
                    <a:pt x="3360905" y="426788"/>
                    <a:pt x="3356052" y="438504"/>
                    <a:pt x="3347413" y="447142"/>
                  </a:cubicBezTo>
                  <a:cubicBezTo>
                    <a:pt x="3338775" y="455780"/>
                    <a:pt x="3327058" y="460634"/>
                    <a:pt x="3314842" y="460634"/>
                  </a:cubicBezTo>
                  <a:lnTo>
                    <a:pt x="46063" y="460634"/>
                  </a:lnTo>
                  <a:cubicBezTo>
                    <a:pt x="33846" y="460634"/>
                    <a:pt x="22130" y="455781"/>
                    <a:pt x="13492" y="447142"/>
                  </a:cubicBezTo>
                  <a:cubicBezTo>
                    <a:pt x="4854" y="438504"/>
                    <a:pt x="0" y="426787"/>
                    <a:pt x="0" y="414571"/>
                  </a:cubicBezTo>
                  <a:lnTo>
                    <a:pt x="0" y="46063"/>
                  </a:lnTo>
                  <a:close/>
                </a:path>
              </a:pathLst>
            </a:custGeom>
            <a:solidFill>
              <a:schemeClr val="bg1"/>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ОПАСНОСТИ КОСМОСА</a:t>
              </a:r>
            </a:p>
          </p:txBody>
        </p:sp>
        <p:sp>
          <p:nvSpPr>
            <p:cNvPr id="29" name="Полилиния 28"/>
            <p:cNvSpPr/>
            <p:nvPr/>
          </p:nvSpPr>
          <p:spPr>
            <a:xfrm>
              <a:off x="4058946" y="1382247"/>
              <a:ext cx="2015269" cy="5092981"/>
            </a:xfrm>
            <a:custGeom>
              <a:avLst/>
              <a:gdLst>
                <a:gd name="connsiteX0" fmla="*/ 0 w 2015269"/>
                <a:gd name="connsiteY0" fmla="*/ 201527 h 5114250"/>
                <a:gd name="connsiteX1" fmla="*/ 59026 w 2015269"/>
                <a:gd name="connsiteY1" fmla="*/ 59026 h 5114250"/>
                <a:gd name="connsiteX2" fmla="*/ 201527 w 2015269"/>
                <a:gd name="connsiteY2" fmla="*/ 0 h 5114250"/>
                <a:gd name="connsiteX3" fmla="*/ 1813742 w 2015269"/>
                <a:gd name="connsiteY3" fmla="*/ 0 h 5114250"/>
                <a:gd name="connsiteX4" fmla="*/ 1956243 w 2015269"/>
                <a:gd name="connsiteY4" fmla="*/ 59026 h 5114250"/>
                <a:gd name="connsiteX5" fmla="*/ 2015269 w 2015269"/>
                <a:gd name="connsiteY5" fmla="*/ 201527 h 5114250"/>
                <a:gd name="connsiteX6" fmla="*/ 2015269 w 2015269"/>
                <a:gd name="connsiteY6" fmla="*/ 4912723 h 5114250"/>
                <a:gd name="connsiteX7" fmla="*/ 1956243 w 2015269"/>
                <a:gd name="connsiteY7" fmla="*/ 5055224 h 5114250"/>
                <a:gd name="connsiteX8" fmla="*/ 1813742 w 2015269"/>
                <a:gd name="connsiteY8" fmla="*/ 5114250 h 5114250"/>
                <a:gd name="connsiteX9" fmla="*/ 201527 w 2015269"/>
                <a:gd name="connsiteY9" fmla="*/ 5114250 h 5114250"/>
                <a:gd name="connsiteX10" fmla="*/ 59026 w 2015269"/>
                <a:gd name="connsiteY10" fmla="*/ 5055224 h 5114250"/>
                <a:gd name="connsiteX11" fmla="*/ 0 w 2015269"/>
                <a:gd name="connsiteY11" fmla="*/ 4912723 h 5114250"/>
                <a:gd name="connsiteX12" fmla="*/ 0 w 2015269"/>
                <a:gd name="connsiteY12" fmla="*/ 201527 h 51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5269" h="5114250">
                  <a:moveTo>
                    <a:pt x="0" y="201527"/>
                  </a:moveTo>
                  <a:cubicBezTo>
                    <a:pt x="0" y="148079"/>
                    <a:pt x="21232" y="96820"/>
                    <a:pt x="59026" y="59026"/>
                  </a:cubicBezTo>
                  <a:cubicBezTo>
                    <a:pt x="96820" y="21232"/>
                    <a:pt x="148079" y="0"/>
                    <a:pt x="201527" y="0"/>
                  </a:cubicBezTo>
                  <a:lnTo>
                    <a:pt x="1813742" y="0"/>
                  </a:lnTo>
                  <a:cubicBezTo>
                    <a:pt x="1867190" y="0"/>
                    <a:pt x="1918449" y="21232"/>
                    <a:pt x="1956243" y="59026"/>
                  </a:cubicBezTo>
                  <a:cubicBezTo>
                    <a:pt x="1994037" y="96820"/>
                    <a:pt x="2015269" y="148079"/>
                    <a:pt x="2015269" y="201527"/>
                  </a:cubicBezTo>
                  <a:lnTo>
                    <a:pt x="2015269" y="4912723"/>
                  </a:lnTo>
                  <a:cubicBezTo>
                    <a:pt x="2015269" y="4966171"/>
                    <a:pt x="1994037" y="5017431"/>
                    <a:pt x="1956243" y="5055224"/>
                  </a:cubicBezTo>
                  <a:cubicBezTo>
                    <a:pt x="1918449" y="5093018"/>
                    <a:pt x="1867190" y="5114250"/>
                    <a:pt x="1813742" y="5114250"/>
                  </a:cubicBezTo>
                  <a:lnTo>
                    <a:pt x="201527" y="5114250"/>
                  </a:lnTo>
                  <a:cubicBezTo>
                    <a:pt x="148079" y="5114250"/>
                    <a:pt x="96820" y="5093018"/>
                    <a:pt x="59026" y="5055224"/>
                  </a:cubicBezTo>
                  <a:cubicBezTo>
                    <a:pt x="21232" y="5017430"/>
                    <a:pt x="0" y="4966171"/>
                    <a:pt x="0" y="4912723"/>
                  </a:cubicBezTo>
                  <a:lnTo>
                    <a:pt x="0" y="201527"/>
                  </a:lnTo>
                  <a:close/>
                </a:path>
              </a:pathLst>
            </a:cu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3"/>
            </a:lnRef>
            <a:fillRef idx="3">
              <a:schemeClr val="accent3"/>
            </a:fillRef>
            <a:effectRef idx="3">
              <a:schemeClr val="accent3"/>
            </a:effectRef>
            <a:fontRef idx="minor">
              <a:schemeClr val="dk1">
                <a:hueOff val="0"/>
                <a:satOff val="0"/>
                <a:lumOff val="0"/>
                <a:alphaOff val="0"/>
              </a:schemeClr>
            </a:fontRef>
          </p:style>
          <p:txBody>
            <a:bodyPr spcFirstLastPara="0" vert="horz" wrap="square" lIns="0" tIns="0" rIns="0" bIns="3579975" numCol="1" spcCol="1270" anchor="t" anchorCtr="1">
              <a:noAutofit/>
            </a:bodyPr>
            <a:lstStyle/>
            <a:p>
              <a:pPr lvl="0" algn="ctr" defTabSz="622300">
                <a:lnSpc>
                  <a:spcPts val="1200"/>
                </a:lnSpc>
                <a:spcBef>
                  <a:spcPct val="0"/>
                </a:spcBef>
                <a:spcAft>
                  <a:spcPts val="0"/>
                </a:spcAft>
              </a:pPr>
              <a:endParaRPr lang="ru-RU" sz="1400" b="1" kern="1200" dirty="0">
                <a:latin typeface="Arial Narrow" pitchFamily="34" charset="0"/>
              </a:endParaRPr>
            </a:p>
            <a:p>
              <a:pPr lvl="0" algn="ctr" defTabSz="622300">
                <a:lnSpc>
                  <a:spcPts val="1200"/>
                </a:lnSpc>
                <a:spcBef>
                  <a:spcPct val="0"/>
                </a:spcBef>
                <a:spcAft>
                  <a:spcPts val="0"/>
                </a:spcAft>
              </a:pPr>
              <a:r>
                <a:rPr lang="ru-RU" sz="1400" b="1" kern="1200" dirty="0">
                  <a:solidFill>
                    <a:schemeClr val="bg1"/>
                  </a:solidFill>
                  <a:latin typeface="Arial Narrow" pitchFamily="34" charset="0"/>
                </a:rPr>
                <a:t>ОБЪЕКТ ЗАЩИТЫ</a:t>
              </a:r>
            </a:p>
          </p:txBody>
        </p:sp>
        <p:sp>
          <p:nvSpPr>
            <p:cNvPr id="30" name="Полилиния 29"/>
            <p:cNvSpPr/>
            <p:nvPr/>
          </p:nvSpPr>
          <p:spPr>
            <a:xfrm>
              <a:off x="4157330" y="1796902"/>
              <a:ext cx="1808204" cy="434684"/>
            </a:xfrm>
            <a:custGeom>
              <a:avLst/>
              <a:gdLst>
                <a:gd name="connsiteX0" fmla="*/ 0 w 1776344"/>
                <a:gd name="connsiteY0" fmla="*/ 40501 h 405014"/>
                <a:gd name="connsiteX1" fmla="*/ 11863 w 1776344"/>
                <a:gd name="connsiteY1" fmla="*/ 11862 h 405014"/>
                <a:gd name="connsiteX2" fmla="*/ 40502 w 1776344"/>
                <a:gd name="connsiteY2" fmla="*/ 0 h 405014"/>
                <a:gd name="connsiteX3" fmla="*/ 1735843 w 1776344"/>
                <a:gd name="connsiteY3" fmla="*/ 0 h 405014"/>
                <a:gd name="connsiteX4" fmla="*/ 1764482 w 1776344"/>
                <a:gd name="connsiteY4" fmla="*/ 11863 h 405014"/>
                <a:gd name="connsiteX5" fmla="*/ 1776344 w 1776344"/>
                <a:gd name="connsiteY5" fmla="*/ 40502 h 405014"/>
                <a:gd name="connsiteX6" fmla="*/ 1776344 w 1776344"/>
                <a:gd name="connsiteY6" fmla="*/ 364513 h 405014"/>
                <a:gd name="connsiteX7" fmla="*/ 1764482 w 1776344"/>
                <a:gd name="connsiteY7" fmla="*/ 393152 h 405014"/>
                <a:gd name="connsiteX8" fmla="*/ 1735843 w 1776344"/>
                <a:gd name="connsiteY8" fmla="*/ 405014 h 405014"/>
                <a:gd name="connsiteX9" fmla="*/ 40501 w 1776344"/>
                <a:gd name="connsiteY9" fmla="*/ 405014 h 405014"/>
                <a:gd name="connsiteX10" fmla="*/ 11862 w 1776344"/>
                <a:gd name="connsiteY10" fmla="*/ 393152 h 405014"/>
                <a:gd name="connsiteX11" fmla="*/ 0 w 1776344"/>
                <a:gd name="connsiteY11" fmla="*/ 364513 h 405014"/>
                <a:gd name="connsiteX12" fmla="*/ 0 w 1776344"/>
                <a:gd name="connsiteY12" fmla="*/ 40501 h 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6344" h="405014">
                  <a:moveTo>
                    <a:pt x="0" y="40501"/>
                  </a:moveTo>
                  <a:cubicBezTo>
                    <a:pt x="0" y="29759"/>
                    <a:pt x="4267" y="19458"/>
                    <a:pt x="11863" y="11862"/>
                  </a:cubicBezTo>
                  <a:cubicBezTo>
                    <a:pt x="19458" y="4267"/>
                    <a:pt x="29760" y="0"/>
                    <a:pt x="40502" y="0"/>
                  </a:cubicBezTo>
                  <a:lnTo>
                    <a:pt x="1735843" y="0"/>
                  </a:lnTo>
                  <a:cubicBezTo>
                    <a:pt x="1746585" y="0"/>
                    <a:pt x="1756886" y="4267"/>
                    <a:pt x="1764482" y="11863"/>
                  </a:cubicBezTo>
                  <a:cubicBezTo>
                    <a:pt x="1772077" y="19458"/>
                    <a:pt x="1776344" y="29760"/>
                    <a:pt x="1776344" y="40502"/>
                  </a:cubicBezTo>
                  <a:lnTo>
                    <a:pt x="1776344" y="364513"/>
                  </a:lnTo>
                  <a:cubicBezTo>
                    <a:pt x="1776344" y="375255"/>
                    <a:pt x="1772077" y="385556"/>
                    <a:pt x="1764482" y="393152"/>
                  </a:cubicBezTo>
                  <a:cubicBezTo>
                    <a:pt x="1756887" y="400747"/>
                    <a:pt x="1746585" y="405014"/>
                    <a:pt x="1735843" y="405014"/>
                  </a:cubicBezTo>
                  <a:lnTo>
                    <a:pt x="40501" y="405014"/>
                  </a:lnTo>
                  <a:cubicBezTo>
                    <a:pt x="29759" y="405014"/>
                    <a:pt x="19458" y="400747"/>
                    <a:pt x="11862" y="393152"/>
                  </a:cubicBezTo>
                  <a:cubicBezTo>
                    <a:pt x="4267" y="385557"/>
                    <a:pt x="0" y="375255"/>
                    <a:pt x="0" y="364513"/>
                  </a:cubicBezTo>
                  <a:lnTo>
                    <a:pt x="0" y="40501"/>
                  </a:lnTo>
                  <a:close/>
                </a:path>
              </a:pathLst>
            </a:custGeom>
            <a:solidFill>
              <a:schemeClr val="accent6">
                <a:lumMod val="40000"/>
                <a:lumOff val="6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ЧЕЛОВЕК</a:t>
              </a:r>
            </a:p>
          </p:txBody>
        </p:sp>
        <p:sp>
          <p:nvSpPr>
            <p:cNvPr id="31" name="Полилиния 30"/>
            <p:cNvSpPr/>
            <p:nvPr/>
          </p:nvSpPr>
          <p:spPr>
            <a:xfrm>
              <a:off x="4178595" y="2349796"/>
              <a:ext cx="1786273" cy="435935"/>
            </a:xfrm>
            <a:custGeom>
              <a:avLst/>
              <a:gdLst>
                <a:gd name="connsiteX0" fmla="*/ 0 w 1775070"/>
                <a:gd name="connsiteY0" fmla="*/ 37839 h 378392"/>
                <a:gd name="connsiteX1" fmla="*/ 11083 w 1775070"/>
                <a:gd name="connsiteY1" fmla="*/ 11083 h 378392"/>
                <a:gd name="connsiteX2" fmla="*/ 37839 w 1775070"/>
                <a:gd name="connsiteY2" fmla="*/ 0 h 378392"/>
                <a:gd name="connsiteX3" fmla="*/ 1737231 w 1775070"/>
                <a:gd name="connsiteY3" fmla="*/ 0 h 378392"/>
                <a:gd name="connsiteX4" fmla="*/ 1763987 w 1775070"/>
                <a:gd name="connsiteY4" fmla="*/ 11083 h 378392"/>
                <a:gd name="connsiteX5" fmla="*/ 1775070 w 1775070"/>
                <a:gd name="connsiteY5" fmla="*/ 37839 h 378392"/>
                <a:gd name="connsiteX6" fmla="*/ 1775070 w 1775070"/>
                <a:gd name="connsiteY6" fmla="*/ 340553 h 378392"/>
                <a:gd name="connsiteX7" fmla="*/ 1763987 w 1775070"/>
                <a:gd name="connsiteY7" fmla="*/ 367309 h 378392"/>
                <a:gd name="connsiteX8" fmla="*/ 1737231 w 1775070"/>
                <a:gd name="connsiteY8" fmla="*/ 378392 h 378392"/>
                <a:gd name="connsiteX9" fmla="*/ 37839 w 1775070"/>
                <a:gd name="connsiteY9" fmla="*/ 378392 h 378392"/>
                <a:gd name="connsiteX10" fmla="*/ 11083 w 1775070"/>
                <a:gd name="connsiteY10" fmla="*/ 367309 h 378392"/>
                <a:gd name="connsiteX11" fmla="*/ 0 w 1775070"/>
                <a:gd name="connsiteY11" fmla="*/ 340553 h 378392"/>
                <a:gd name="connsiteX12" fmla="*/ 0 w 1775070"/>
                <a:gd name="connsiteY12" fmla="*/ 37839 h 37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5070" h="378392">
                  <a:moveTo>
                    <a:pt x="0" y="37839"/>
                  </a:moveTo>
                  <a:cubicBezTo>
                    <a:pt x="0" y="27803"/>
                    <a:pt x="3987" y="18179"/>
                    <a:pt x="11083" y="11083"/>
                  </a:cubicBezTo>
                  <a:cubicBezTo>
                    <a:pt x="18179" y="3987"/>
                    <a:pt x="27804" y="0"/>
                    <a:pt x="37839" y="0"/>
                  </a:cubicBezTo>
                  <a:lnTo>
                    <a:pt x="1737231" y="0"/>
                  </a:lnTo>
                  <a:cubicBezTo>
                    <a:pt x="1747267" y="0"/>
                    <a:pt x="1756891" y="3987"/>
                    <a:pt x="1763987" y="11083"/>
                  </a:cubicBezTo>
                  <a:cubicBezTo>
                    <a:pt x="1771083" y="18179"/>
                    <a:pt x="1775070" y="27804"/>
                    <a:pt x="1775070" y="37839"/>
                  </a:cubicBezTo>
                  <a:lnTo>
                    <a:pt x="1775070" y="340553"/>
                  </a:lnTo>
                  <a:cubicBezTo>
                    <a:pt x="1775070" y="350589"/>
                    <a:pt x="1771083" y="360213"/>
                    <a:pt x="1763987" y="367309"/>
                  </a:cubicBezTo>
                  <a:cubicBezTo>
                    <a:pt x="1756891" y="374405"/>
                    <a:pt x="1747266" y="378392"/>
                    <a:pt x="1737231" y="378392"/>
                  </a:cubicBezTo>
                  <a:lnTo>
                    <a:pt x="37839" y="378392"/>
                  </a:lnTo>
                  <a:cubicBezTo>
                    <a:pt x="27803" y="378392"/>
                    <a:pt x="18179" y="374405"/>
                    <a:pt x="11083" y="367309"/>
                  </a:cubicBezTo>
                  <a:cubicBezTo>
                    <a:pt x="3987" y="360213"/>
                    <a:pt x="0" y="350588"/>
                    <a:pt x="0" y="340553"/>
                  </a:cubicBezTo>
                  <a:lnTo>
                    <a:pt x="0" y="37839"/>
                  </a:lnTo>
                  <a:close/>
                </a:path>
              </a:pathLst>
            </a:custGeom>
            <a:solidFill>
              <a:srgbClr val="F6DAE4"/>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ru-RU" sz="1200" b="1" kern="1200" dirty="0">
                  <a:solidFill>
                    <a:schemeClr val="tx1"/>
                  </a:solidFill>
                  <a:latin typeface="Arial Narrow" pitchFamily="34" charset="0"/>
                </a:rPr>
                <a:t>ЧЕЛОВЕК</a:t>
              </a:r>
            </a:p>
          </p:txBody>
        </p:sp>
        <p:sp>
          <p:nvSpPr>
            <p:cNvPr id="32" name="Полилиния 31"/>
            <p:cNvSpPr/>
            <p:nvPr/>
          </p:nvSpPr>
          <p:spPr>
            <a:xfrm>
              <a:off x="4160809" y="2913319"/>
              <a:ext cx="1804058" cy="462516"/>
            </a:xfrm>
            <a:custGeom>
              <a:avLst/>
              <a:gdLst>
                <a:gd name="connsiteX0" fmla="*/ 0 w 1833219"/>
                <a:gd name="connsiteY0" fmla="*/ 28759 h 287589"/>
                <a:gd name="connsiteX1" fmla="*/ 8423 w 1833219"/>
                <a:gd name="connsiteY1" fmla="*/ 8423 h 287589"/>
                <a:gd name="connsiteX2" fmla="*/ 28759 w 1833219"/>
                <a:gd name="connsiteY2" fmla="*/ 0 h 287589"/>
                <a:gd name="connsiteX3" fmla="*/ 1804460 w 1833219"/>
                <a:gd name="connsiteY3" fmla="*/ 0 h 287589"/>
                <a:gd name="connsiteX4" fmla="*/ 1824796 w 1833219"/>
                <a:gd name="connsiteY4" fmla="*/ 8423 h 287589"/>
                <a:gd name="connsiteX5" fmla="*/ 1833219 w 1833219"/>
                <a:gd name="connsiteY5" fmla="*/ 28759 h 287589"/>
                <a:gd name="connsiteX6" fmla="*/ 1833219 w 1833219"/>
                <a:gd name="connsiteY6" fmla="*/ 258830 h 287589"/>
                <a:gd name="connsiteX7" fmla="*/ 1824796 w 1833219"/>
                <a:gd name="connsiteY7" fmla="*/ 279166 h 287589"/>
                <a:gd name="connsiteX8" fmla="*/ 1804460 w 1833219"/>
                <a:gd name="connsiteY8" fmla="*/ 287589 h 287589"/>
                <a:gd name="connsiteX9" fmla="*/ 28759 w 1833219"/>
                <a:gd name="connsiteY9" fmla="*/ 287589 h 287589"/>
                <a:gd name="connsiteX10" fmla="*/ 8423 w 1833219"/>
                <a:gd name="connsiteY10" fmla="*/ 279166 h 287589"/>
                <a:gd name="connsiteX11" fmla="*/ 0 w 1833219"/>
                <a:gd name="connsiteY11" fmla="*/ 258830 h 287589"/>
                <a:gd name="connsiteX12" fmla="*/ 0 w 1833219"/>
                <a:gd name="connsiteY12" fmla="*/ 28759 h 28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3219" h="287589">
                  <a:moveTo>
                    <a:pt x="0" y="28759"/>
                  </a:moveTo>
                  <a:cubicBezTo>
                    <a:pt x="0" y="21132"/>
                    <a:pt x="3030" y="13817"/>
                    <a:pt x="8423" y="8423"/>
                  </a:cubicBezTo>
                  <a:cubicBezTo>
                    <a:pt x="13816" y="3030"/>
                    <a:pt x="21131" y="0"/>
                    <a:pt x="28759" y="0"/>
                  </a:cubicBezTo>
                  <a:lnTo>
                    <a:pt x="1804460" y="0"/>
                  </a:lnTo>
                  <a:cubicBezTo>
                    <a:pt x="1812087" y="0"/>
                    <a:pt x="1819402" y="3030"/>
                    <a:pt x="1824796" y="8423"/>
                  </a:cubicBezTo>
                  <a:cubicBezTo>
                    <a:pt x="1830189" y="13816"/>
                    <a:pt x="1833219" y="21131"/>
                    <a:pt x="1833219" y="28759"/>
                  </a:cubicBezTo>
                  <a:lnTo>
                    <a:pt x="1833219" y="258830"/>
                  </a:lnTo>
                  <a:cubicBezTo>
                    <a:pt x="1833219" y="266457"/>
                    <a:pt x="1830189" y="273772"/>
                    <a:pt x="1824796" y="279166"/>
                  </a:cubicBezTo>
                  <a:cubicBezTo>
                    <a:pt x="1819403" y="284559"/>
                    <a:pt x="1812088" y="287589"/>
                    <a:pt x="1804460" y="287589"/>
                  </a:cubicBezTo>
                  <a:lnTo>
                    <a:pt x="28759" y="287589"/>
                  </a:lnTo>
                  <a:cubicBezTo>
                    <a:pt x="21132" y="287589"/>
                    <a:pt x="13817" y="284559"/>
                    <a:pt x="8423" y="279166"/>
                  </a:cubicBezTo>
                  <a:cubicBezTo>
                    <a:pt x="3030" y="273773"/>
                    <a:pt x="0" y="266458"/>
                    <a:pt x="0" y="258830"/>
                  </a:cubicBezTo>
                  <a:lnTo>
                    <a:pt x="0" y="28759"/>
                  </a:lnTo>
                  <a:close/>
                </a:path>
              </a:pathLst>
            </a:custGeom>
            <a:solidFill>
              <a:srgbClr val="CFF9DA"/>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ПРИРОДНАЯ СРЕДА</a:t>
              </a:r>
            </a:p>
          </p:txBody>
        </p:sp>
        <p:sp>
          <p:nvSpPr>
            <p:cNvPr id="33" name="Полилиния 32"/>
            <p:cNvSpPr/>
            <p:nvPr/>
          </p:nvSpPr>
          <p:spPr>
            <a:xfrm>
              <a:off x="4161382" y="3503431"/>
              <a:ext cx="1803622" cy="568839"/>
            </a:xfrm>
            <a:custGeom>
              <a:avLst/>
              <a:gdLst>
                <a:gd name="connsiteX0" fmla="*/ 0 w 1803622"/>
                <a:gd name="connsiteY0" fmla="*/ 42167 h 421671"/>
                <a:gd name="connsiteX1" fmla="*/ 12350 w 1803622"/>
                <a:gd name="connsiteY1" fmla="*/ 12350 h 421671"/>
                <a:gd name="connsiteX2" fmla="*/ 42167 w 1803622"/>
                <a:gd name="connsiteY2" fmla="*/ 0 h 421671"/>
                <a:gd name="connsiteX3" fmla="*/ 1761455 w 1803622"/>
                <a:gd name="connsiteY3" fmla="*/ 0 h 421671"/>
                <a:gd name="connsiteX4" fmla="*/ 1791272 w 1803622"/>
                <a:gd name="connsiteY4" fmla="*/ 12350 h 421671"/>
                <a:gd name="connsiteX5" fmla="*/ 1803622 w 1803622"/>
                <a:gd name="connsiteY5" fmla="*/ 42167 h 421671"/>
                <a:gd name="connsiteX6" fmla="*/ 1803622 w 1803622"/>
                <a:gd name="connsiteY6" fmla="*/ 379504 h 421671"/>
                <a:gd name="connsiteX7" fmla="*/ 1791272 w 1803622"/>
                <a:gd name="connsiteY7" fmla="*/ 409321 h 421671"/>
                <a:gd name="connsiteX8" fmla="*/ 1761455 w 1803622"/>
                <a:gd name="connsiteY8" fmla="*/ 421671 h 421671"/>
                <a:gd name="connsiteX9" fmla="*/ 42167 w 1803622"/>
                <a:gd name="connsiteY9" fmla="*/ 421671 h 421671"/>
                <a:gd name="connsiteX10" fmla="*/ 12350 w 1803622"/>
                <a:gd name="connsiteY10" fmla="*/ 409321 h 421671"/>
                <a:gd name="connsiteX11" fmla="*/ 0 w 1803622"/>
                <a:gd name="connsiteY11" fmla="*/ 379504 h 421671"/>
                <a:gd name="connsiteX12" fmla="*/ 0 w 1803622"/>
                <a:gd name="connsiteY12" fmla="*/ 42167 h 42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622" h="421671">
                  <a:moveTo>
                    <a:pt x="0" y="42167"/>
                  </a:moveTo>
                  <a:cubicBezTo>
                    <a:pt x="0" y="30984"/>
                    <a:pt x="4443" y="20258"/>
                    <a:pt x="12350" y="12350"/>
                  </a:cubicBezTo>
                  <a:cubicBezTo>
                    <a:pt x="20258" y="4442"/>
                    <a:pt x="30983" y="0"/>
                    <a:pt x="42167" y="0"/>
                  </a:cubicBezTo>
                  <a:lnTo>
                    <a:pt x="1761455" y="0"/>
                  </a:lnTo>
                  <a:cubicBezTo>
                    <a:pt x="1772638" y="0"/>
                    <a:pt x="1783364" y="4443"/>
                    <a:pt x="1791272" y="12350"/>
                  </a:cubicBezTo>
                  <a:cubicBezTo>
                    <a:pt x="1799180" y="20258"/>
                    <a:pt x="1803622" y="30983"/>
                    <a:pt x="1803622" y="42167"/>
                  </a:cubicBezTo>
                  <a:lnTo>
                    <a:pt x="1803622" y="379504"/>
                  </a:lnTo>
                  <a:cubicBezTo>
                    <a:pt x="1803622" y="390687"/>
                    <a:pt x="1799179" y="401413"/>
                    <a:pt x="1791272" y="409321"/>
                  </a:cubicBezTo>
                  <a:cubicBezTo>
                    <a:pt x="1783364" y="417229"/>
                    <a:pt x="1772639" y="421671"/>
                    <a:pt x="1761455" y="421671"/>
                  </a:cubicBezTo>
                  <a:lnTo>
                    <a:pt x="42167" y="421671"/>
                  </a:lnTo>
                  <a:cubicBezTo>
                    <a:pt x="30984" y="421671"/>
                    <a:pt x="20258" y="417228"/>
                    <a:pt x="12350" y="409321"/>
                  </a:cubicBezTo>
                  <a:cubicBezTo>
                    <a:pt x="4442" y="401413"/>
                    <a:pt x="0" y="390688"/>
                    <a:pt x="0" y="379504"/>
                  </a:cubicBezTo>
                  <a:lnTo>
                    <a:pt x="0" y="42167"/>
                  </a:lnTo>
                  <a:close/>
                </a:path>
              </a:pathLst>
            </a:custGeom>
            <a:solidFill>
              <a:schemeClr val="accent3">
                <a:lumMod val="60000"/>
                <a:lumOff val="4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ЧЕЛОВЕК,</a:t>
              </a:r>
            </a:p>
            <a:p>
              <a:pPr lvl="0" algn="ctr" defTabSz="533400">
                <a:lnSpc>
                  <a:spcPts val="1400"/>
                </a:lnSpc>
                <a:spcBef>
                  <a:spcPct val="0"/>
                </a:spcBef>
                <a:spcAft>
                  <a:spcPts val="0"/>
                </a:spcAft>
              </a:pPr>
              <a:r>
                <a:rPr lang="ru-RU" sz="1200" b="1" kern="1200" dirty="0">
                  <a:solidFill>
                    <a:schemeClr val="tx1"/>
                  </a:solidFill>
                  <a:latin typeface="Arial Narrow" pitchFamily="34" charset="0"/>
                </a:rPr>
                <a:t>ПРИРОДНАЯ СРЕДА,</a:t>
              </a:r>
            </a:p>
            <a:p>
              <a:pPr lvl="0" algn="ctr" defTabSz="533400">
                <a:lnSpc>
                  <a:spcPts val="1400"/>
                </a:lnSpc>
                <a:spcBef>
                  <a:spcPct val="0"/>
                </a:spcBef>
                <a:spcAft>
                  <a:spcPts val="0"/>
                </a:spcAft>
              </a:pPr>
              <a:r>
                <a:rPr lang="ru-RU" sz="1200" b="1" kern="1200" dirty="0">
                  <a:solidFill>
                    <a:schemeClr val="tx1"/>
                  </a:solidFill>
                  <a:latin typeface="Arial Narrow" pitchFamily="34" charset="0"/>
                </a:rPr>
                <a:t>МАТЕРИАЛЬНЫЕ РЕСУРСЫ</a:t>
              </a:r>
            </a:p>
          </p:txBody>
        </p:sp>
        <p:sp>
          <p:nvSpPr>
            <p:cNvPr id="34" name="Полилиния 33"/>
            <p:cNvSpPr/>
            <p:nvPr/>
          </p:nvSpPr>
          <p:spPr>
            <a:xfrm>
              <a:off x="4146698" y="4210493"/>
              <a:ext cx="1820053" cy="570387"/>
            </a:xfrm>
            <a:custGeom>
              <a:avLst/>
              <a:gdLst>
                <a:gd name="connsiteX0" fmla="*/ 0 w 1766799"/>
                <a:gd name="connsiteY0" fmla="*/ 51982 h 519822"/>
                <a:gd name="connsiteX1" fmla="*/ 15225 w 1766799"/>
                <a:gd name="connsiteY1" fmla="*/ 15225 h 519822"/>
                <a:gd name="connsiteX2" fmla="*/ 51982 w 1766799"/>
                <a:gd name="connsiteY2" fmla="*/ 0 h 519822"/>
                <a:gd name="connsiteX3" fmla="*/ 1714817 w 1766799"/>
                <a:gd name="connsiteY3" fmla="*/ 0 h 519822"/>
                <a:gd name="connsiteX4" fmla="*/ 1751574 w 1766799"/>
                <a:gd name="connsiteY4" fmla="*/ 15225 h 519822"/>
                <a:gd name="connsiteX5" fmla="*/ 1766799 w 1766799"/>
                <a:gd name="connsiteY5" fmla="*/ 51982 h 519822"/>
                <a:gd name="connsiteX6" fmla="*/ 1766799 w 1766799"/>
                <a:gd name="connsiteY6" fmla="*/ 467840 h 519822"/>
                <a:gd name="connsiteX7" fmla="*/ 1751574 w 1766799"/>
                <a:gd name="connsiteY7" fmla="*/ 504597 h 519822"/>
                <a:gd name="connsiteX8" fmla="*/ 1714817 w 1766799"/>
                <a:gd name="connsiteY8" fmla="*/ 519822 h 519822"/>
                <a:gd name="connsiteX9" fmla="*/ 51982 w 1766799"/>
                <a:gd name="connsiteY9" fmla="*/ 519822 h 519822"/>
                <a:gd name="connsiteX10" fmla="*/ 15225 w 1766799"/>
                <a:gd name="connsiteY10" fmla="*/ 504597 h 519822"/>
                <a:gd name="connsiteX11" fmla="*/ 0 w 1766799"/>
                <a:gd name="connsiteY11" fmla="*/ 467840 h 519822"/>
                <a:gd name="connsiteX12" fmla="*/ 0 w 1766799"/>
                <a:gd name="connsiteY12" fmla="*/ 51982 h 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6799" h="519822">
                  <a:moveTo>
                    <a:pt x="0" y="51982"/>
                  </a:moveTo>
                  <a:cubicBezTo>
                    <a:pt x="0" y="38196"/>
                    <a:pt x="5477" y="24974"/>
                    <a:pt x="15225" y="15225"/>
                  </a:cubicBezTo>
                  <a:cubicBezTo>
                    <a:pt x="24974" y="5476"/>
                    <a:pt x="38195" y="0"/>
                    <a:pt x="51982" y="0"/>
                  </a:cubicBezTo>
                  <a:lnTo>
                    <a:pt x="1714817" y="0"/>
                  </a:lnTo>
                  <a:cubicBezTo>
                    <a:pt x="1728603" y="0"/>
                    <a:pt x="1741825" y="5477"/>
                    <a:pt x="1751574" y="15225"/>
                  </a:cubicBezTo>
                  <a:cubicBezTo>
                    <a:pt x="1761323" y="24974"/>
                    <a:pt x="1766799" y="38195"/>
                    <a:pt x="1766799" y="51982"/>
                  </a:cubicBezTo>
                  <a:lnTo>
                    <a:pt x="1766799" y="467840"/>
                  </a:lnTo>
                  <a:cubicBezTo>
                    <a:pt x="1766799" y="481626"/>
                    <a:pt x="1761322" y="494848"/>
                    <a:pt x="1751574" y="504597"/>
                  </a:cubicBezTo>
                  <a:cubicBezTo>
                    <a:pt x="1741825" y="514346"/>
                    <a:pt x="1728604" y="519822"/>
                    <a:pt x="1714817" y="519822"/>
                  </a:cubicBezTo>
                  <a:lnTo>
                    <a:pt x="51982" y="519822"/>
                  </a:lnTo>
                  <a:cubicBezTo>
                    <a:pt x="38196" y="519822"/>
                    <a:pt x="24974" y="514345"/>
                    <a:pt x="15225" y="504597"/>
                  </a:cubicBezTo>
                  <a:cubicBezTo>
                    <a:pt x="5476" y="494848"/>
                    <a:pt x="0" y="481627"/>
                    <a:pt x="0" y="467840"/>
                  </a:cubicBezTo>
                  <a:lnTo>
                    <a:pt x="0" y="51982"/>
                  </a:lnTo>
                  <a:close/>
                </a:path>
              </a:pathLst>
            </a:custGeom>
            <a:solidFill>
              <a:srgbClr val="CAFCFE"/>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ОБЩЕСТВО, НАЦИЯ</a:t>
              </a:r>
            </a:p>
          </p:txBody>
        </p:sp>
        <p:sp>
          <p:nvSpPr>
            <p:cNvPr id="35" name="Полилиния 34"/>
            <p:cNvSpPr/>
            <p:nvPr/>
          </p:nvSpPr>
          <p:spPr>
            <a:xfrm>
              <a:off x="4136065" y="4926690"/>
              <a:ext cx="1813219" cy="782994"/>
            </a:xfrm>
            <a:custGeom>
              <a:avLst/>
              <a:gdLst>
                <a:gd name="connsiteX0" fmla="*/ 0 w 1776490"/>
                <a:gd name="connsiteY0" fmla="*/ 83350 h 833503"/>
                <a:gd name="connsiteX1" fmla="*/ 24413 w 1776490"/>
                <a:gd name="connsiteY1" fmla="*/ 24413 h 833503"/>
                <a:gd name="connsiteX2" fmla="*/ 83350 w 1776490"/>
                <a:gd name="connsiteY2" fmla="*/ 0 h 833503"/>
                <a:gd name="connsiteX3" fmla="*/ 1693140 w 1776490"/>
                <a:gd name="connsiteY3" fmla="*/ 0 h 833503"/>
                <a:gd name="connsiteX4" fmla="*/ 1752077 w 1776490"/>
                <a:gd name="connsiteY4" fmla="*/ 24413 h 833503"/>
                <a:gd name="connsiteX5" fmla="*/ 1776490 w 1776490"/>
                <a:gd name="connsiteY5" fmla="*/ 83350 h 833503"/>
                <a:gd name="connsiteX6" fmla="*/ 1776490 w 1776490"/>
                <a:gd name="connsiteY6" fmla="*/ 750153 h 833503"/>
                <a:gd name="connsiteX7" fmla="*/ 1752077 w 1776490"/>
                <a:gd name="connsiteY7" fmla="*/ 809090 h 833503"/>
                <a:gd name="connsiteX8" fmla="*/ 1693140 w 1776490"/>
                <a:gd name="connsiteY8" fmla="*/ 833503 h 833503"/>
                <a:gd name="connsiteX9" fmla="*/ 83350 w 1776490"/>
                <a:gd name="connsiteY9" fmla="*/ 833503 h 833503"/>
                <a:gd name="connsiteX10" fmla="*/ 24413 w 1776490"/>
                <a:gd name="connsiteY10" fmla="*/ 809090 h 833503"/>
                <a:gd name="connsiteX11" fmla="*/ 0 w 1776490"/>
                <a:gd name="connsiteY11" fmla="*/ 750153 h 833503"/>
                <a:gd name="connsiteX12" fmla="*/ 0 w 1776490"/>
                <a:gd name="connsiteY12" fmla="*/ 83350 h 83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6490" h="833503">
                  <a:moveTo>
                    <a:pt x="0" y="83350"/>
                  </a:moveTo>
                  <a:cubicBezTo>
                    <a:pt x="0" y="61244"/>
                    <a:pt x="8782" y="40044"/>
                    <a:pt x="24413" y="24413"/>
                  </a:cubicBezTo>
                  <a:cubicBezTo>
                    <a:pt x="40044" y="8782"/>
                    <a:pt x="61245" y="0"/>
                    <a:pt x="83350" y="0"/>
                  </a:cubicBezTo>
                  <a:lnTo>
                    <a:pt x="1693140" y="0"/>
                  </a:lnTo>
                  <a:cubicBezTo>
                    <a:pt x="1715246" y="0"/>
                    <a:pt x="1736446" y="8782"/>
                    <a:pt x="1752077" y="24413"/>
                  </a:cubicBezTo>
                  <a:cubicBezTo>
                    <a:pt x="1767708" y="40044"/>
                    <a:pt x="1776490" y="61245"/>
                    <a:pt x="1776490" y="83350"/>
                  </a:cubicBezTo>
                  <a:lnTo>
                    <a:pt x="1776490" y="750153"/>
                  </a:lnTo>
                  <a:cubicBezTo>
                    <a:pt x="1776490" y="772259"/>
                    <a:pt x="1767709" y="793459"/>
                    <a:pt x="1752077" y="809090"/>
                  </a:cubicBezTo>
                  <a:cubicBezTo>
                    <a:pt x="1736446" y="824721"/>
                    <a:pt x="1715245" y="833503"/>
                    <a:pt x="1693140" y="833503"/>
                  </a:cubicBezTo>
                  <a:lnTo>
                    <a:pt x="83350" y="833503"/>
                  </a:lnTo>
                  <a:cubicBezTo>
                    <a:pt x="61244" y="833503"/>
                    <a:pt x="40044" y="824721"/>
                    <a:pt x="24413" y="809090"/>
                  </a:cubicBezTo>
                  <a:cubicBezTo>
                    <a:pt x="8782" y="793459"/>
                    <a:pt x="0" y="772258"/>
                    <a:pt x="0" y="750153"/>
                  </a:cubicBezTo>
                  <a:lnTo>
                    <a:pt x="0" y="83350"/>
                  </a:lnTo>
                  <a:close/>
                </a:path>
              </a:pathLst>
            </a:custGeom>
            <a:solidFill>
              <a:srgbClr val="FFFF00"/>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ru-RU" sz="1200" b="1" kern="1200" dirty="0">
                  <a:solidFill>
                    <a:schemeClr val="tx1"/>
                  </a:solidFill>
                  <a:latin typeface="Arial Narrow" pitchFamily="34" charset="0"/>
                </a:rPr>
                <a:t>ЧЕЛОВЕЧЕСТВО,</a:t>
              </a:r>
            </a:p>
            <a:p>
              <a:pPr lvl="0" algn="ctr" defTabSz="533400">
                <a:lnSpc>
                  <a:spcPct val="90000"/>
                </a:lnSpc>
                <a:spcBef>
                  <a:spcPct val="0"/>
                </a:spcBef>
                <a:spcAft>
                  <a:spcPct val="35000"/>
                </a:spcAft>
              </a:pPr>
              <a:r>
                <a:rPr lang="ru-RU" sz="1200" b="1" kern="1200" dirty="0">
                  <a:solidFill>
                    <a:schemeClr val="tx1"/>
                  </a:solidFill>
                  <a:latin typeface="Arial Narrow" pitchFamily="34" charset="0"/>
                </a:rPr>
                <a:t>БИОСФЕРА, </a:t>
              </a:r>
            </a:p>
            <a:p>
              <a:pPr lvl="0" algn="ctr" defTabSz="533400">
                <a:lnSpc>
                  <a:spcPct val="90000"/>
                </a:lnSpc>
                <a:spcBef>
                  <a:spcPct val="0"/>
                </a:spcBef>
                <a:spcAft>
                  <a:spcPct val="35000"/>
                </a:spcAft>
              </a:pPr>
              <a:r>
                <a:rPr lang="ru-RU" sz="1200" b="1" kern="1200" dirty="0">
                  <a:solidFill>
                    <a:schemeClr val="tx1"/>
                  </a:solidFill>
                  <a:latin typeface="Arial Narrow" pitchFamily="34" charset="0"/>
                </a:rPr>
                <a:t>ТЕХНОСФЕРА</a:t>
              </a:r>
            </a:p>
          </p:txBody>
        </p:sp>
        <p:sp>
          <p:nvSpPr>
            <p:cNvPr id="36" name="Полилиния 35"/>
            <p:cNvSpPr/>
            <p:nvPr/>
          </p:nvSpPr>
          <p:spPr>
            <a:xfrm>
              <a:off x="4146698" y="5858930"/>
              <a:ext cx="1818179" cy="457952"/>
            </a:xfrm>
            <a:custGeom>
              <a:avLst/>
              <a:gdLst>
                <a:gd name="connsiteX0" fmla="*/ 0 w 1796604"/>
                <a:gd name="connsiteY0" fmla="*/ 45795 h 457952"/>
                <a:gd name="connsiteX1" fmla="*/ 13413 w 1796604"/>
                <a:gd name="connsiteY1" fmla="*/ 13413 h 457952"/>
                <a:gd name="connsiteX2" fmla="*/ 45795 w 1796604"/>
                <a:gd name="connsiteY2" fmla="*/ 0 h 457952"/>
                <a:gd name="connsiteX3" fmla="*/ 1750809 w 1796604"/>
                <a:gd name="connsiteY3" fmla="*/ 0 h 457952"/>
                <a:gd name="connsiteX4" fmla="*/ 1783191 w 1796604"/>
                <a:gd name="connsiteY4" fmla="*/ 13413 h 457952"/>
                <a:gd name="connsiteX5" fmla="*/ 1796604 w 1796604"/>
                <a:gd name="connsiteY5" fmla="*/ 45795 h 457952"/>
                <a:gd name="connsiteX6" fmla="*/ 1796604 w 1796604"/>
                <a:gd name="connsiteY6" fmla="*/ 412157 h 457952"/>
                <a:gd name="connsiteX7" fmla="*/ 1783191 w 1796604"/>
                <a:gd name="connsiteY7" fmla="*/ 444539 h 457952"/>
                <a:gd name="connsiteX8" fmla="*/ 1750809 w 1796604"/>
                <a:gd name="connsiteY8" fmla="*/ 457952 h 457952"/>
                <a:gd name="connsiteX9" fmla="*/ 45795 w 1796604"/>
                <a:gd name="connsiteY9" fmla="*/ 457952 h 457952"/>
                <a:gd name="connsiteX10" fmla="*/ 13413 w 1796604"/>
                <a:gd name="connsiteY10" fmla="*/ 444539 h 457952"/>
                <a:gd name="connsiteX11" fmla="*/ 0 w 1796604"/>
                <a:gd name="connsiteY11" fmla="*/ 412157 h 457952"/>
                <a:gd name="connsiteX12" fmla="*/ 0 w 1796604"/>
                <a:gd name="connsiteY12" fmla="*/ 45795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6604" h="457952">
                  <a:moveTo>
                    <a:pt x="0" y="45795"/>
                  </a:moveTo>
                  <a:cubicBezTo>
                    <a:pt x="0" y="33649"/>
                    <a:pt x="4825" y="22001"/>
                    <a:pt x="13413" y="13413"/>
                  </a:cubicBezTo>
                  <a:cubicBezTo>
                    <a:pt x="22001" y="4825"/>
                    <a:pt x="33649" y="0"/>
                    <a:pt x="45795" y="0"/>
                  </a:cubicBezTo>
                  <a:lnTo>
                    <a:pt x="1750809" y="0"/>
                  </a:lnTo>
                  <a:cubicBezTo>
                    <a:pt x="1762955" y="0"/>
                    <a:pt x="1774603" y="4825"/>
                    <a:pt x="1783191" y="13413"/>
                  </a:cubicBezTo>
                  <a:cubicBezTo>
                    <a:pt x="1791779" y="22001"/>
                    <a:pt x="1796604" y="33649"/>
                    <a:pt x="1796604" y="45795"/>
                  </a:cubicBezTo>
                  <a:lnTo>
                    <a:pt x="1796604" y="412157"/>
                  </a:lnTo>
                  <a:cubicBezTo>
                    <a:pt x="1796604" y="424303"/>
                    <a:pt x="1791779" y="435951"/>
                    <a:pt x="1783191" y="444539"/>
                  </a:cubicBezTo>
                  <a:cubicBezTo>
                    <a:pt x="1774603" y="453127"/>
                    <a:pt x="1762955" y="457952"/>
                    <a:pt x="1750809" y="457952"/>
                  </a:cubicBezTo>
                  <a:lnTo>
                    <a:pt x="45795" y="457952"/>
                  </a:lnTo>
                  <a:cubicBezTo>
                    <a:pt x="33649" y="457952"/>
                    <a:pt x="22001" y="453127"/>
                    <a:pt x="13413" y="444539"/>
                  </a:cubicBezTo>
                  <a:cubicBezTo>
                    <a:pt x="4825" y="435951"/>
                    <a:pt x="0" y="424303"/>
                    <a:pt x="0" y="412157"/>
                  </a:cubicBezTo>
                  <a:lnTo>
                    <a:pt x="0" y="45795"/>
                  </a:lnTo>
                  <a:close/>
                </a:path>
              </a:pathLst>
            </a:custGeom>
            <a:solidFill>
              <a:schemeClr val="bg1"/>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400"/>
                </a:lnSpc>
                <a:spcBef>
                  <a:spcPct val="0"/>
                </a:spcBef>
                <a:spcAft>
                  <a:spcPts val="0"/>
                </a:spcAft>
              </a:pPr>
              <a:r>
                <a:rPr lang="ru-RU" sz="1200" b="1" kern="1200" dirty="0">
                  <a:solidFill>
                    <a:schemeClr val="tx1"/>
                  </a:solidFill>
                  <a:latin typeface="Arial Narrow" pitchFamily="34" charset="0"/>
                </a:rPr>
                <a:t>ЧЕЛОВЕЧЕСТВО, ПЛАНЕТА ЗЕМЛЯ</a:t>
              </a:r>
            </a:p>
          </p:txBody>
        </p:sp>
        <p:sp>
          <p:nvSpPr>
            <p:cNvPr id="37" name="Полилиния 36"/>
            <p:cNvSpPr/>
            <p:nvPr/>
          </p:nvSpPr>
          <p:spPr>
            <a:xfrm>
              <a:off x="6085947" y="1360949"/>
              <a:ext cx="2153702" cy="5114359"/>
            </a:xfrm>
            <a:custGeom>
              <a:avLst/>
              <a:gdLst>
                <a:gd name="connsiteX0" fmla="*/ 0 w 2265624"/>
                <a:gd name="connsiteY0" fmla="*/ 226562 h 5114359"/>
                <a:gd name="connsiteX1" fmla="*/ 66359 w 2265624"/>
                <a:gd name="connsiteY1" fmla="*/ 66359 h 5114359"/>
                <a:gd name="connsiteX2" fmla="*/ 226563 w 2265624"/>
                <a:gd name="connsiteY2" fmla="*/ 1 h 5114359"/>
                <a:gd name="connsiteX3" fmla="*/ 2039062 w 2265624"/>
                <a:gd name="connsiteY3" fmla="*/ 0 h 5114359"/>
                <a:gd name="connsiteX4" fmla="*/ 2199265 w 2265624"/>
                <a:gd name="connsiteY4" fmla="*/ 66359 h 5114359"/>
                <a:gd name="connsiteX5" fmla="*/ 2265623 w 2265624"/>
                <a:gd name="connsiteY5" fmla="*/ 226563 h 5114359"/>
                <a:gd name="connsiteX6" fmla="*/ 2265624 w 2265624"/>
                <a:gd name="connsiteY6" fmla="*/ 4887797 h 5114359"/>
                <a:gd name="connsiteX7" fmla="*/ 2199265 w 2265624"/>
                <a:gd name="connsiteY7" fmla="*/ 5048001 h 5114359"/>
                <a:gd name="connsiteX8" fmla="*/ 2039061 w 2265624"/>
                <a:gd name="connsiteY8" fmla="*/ 5114359 h 5114359"/>
                <a:gd name="connsiteX9" fmla="*/ 226562 w 2265624"/>
                <a:gd name="connsiteY9" fmla="*/ 5114359 h 5114359"/>
                <a:gd name="connsiteX10" fmla="*/ 66358 w 2265624"/>
                <a:gd name="connsiteY10" fmla="*/ 5048000 h 5114359"/>
                <a:gd name="connsiteX11" fmla="*/ 0 w 2265624"/>
                <a:gd name="connsiteY11" fmla="*/ 4887796 h 5114359"/>
                <a:gd name="connsiteX12" fmla="*/ 0 w 2265624"/>
                <a:gd name="connsiteY12" fmla="*/ 226562 h 51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65624" h="5114359">
                  <a:moveTo>
                    <a:pt x="0" y="226562"/>
                  </a:moveTo>
                  <a:cubicBezTo>
                    <a:pt x="0" y="166474"/>
                    <a:pt x="23870" y="108847"/>
                    <a:pt x="66359" y="66359"/>
                  </a:cubicBezTo>
                  <a:cubicBezTo>
                    <a:pt x="108848" y="23870"/>
                    <a:pt x="166475" y="1"/>
                    <a:pt x="226563" y="1"/>
                  </a:cubicBezTo>
                  <a:lnTo>
                    <a:pt x="2039062" y="0"/>
                  </a:lnTo>
                  <a:cubicBezTo>
                    <a:pt x="2099150" y="0"/>
                    <a:pt x="2156777" y="23870"/>
                    <a:pt x="2199265" y="66359"/>
                  </a:cubicBezTo>
                  <a:cubicBezTo>
                    <a:pt x="2241754" y="108848"/>
                    <a:pt x="2265623" y="166475"/>
                    <a:pt x="2265623" y="226563"/>
                  </a:cubicBezTo>
                  <a:cubicBezTo>
                    <a:pt x="2265623" y="1780308"/>
                    <a:pt x="2265624" y="3334052"/>
                    <a:pt x="2265624" y="4887797"/>
                  </a:cubicBezTo>
                  <a:cubicBezTo>
                    <a:pt x="2265624" y="4947885"/>
                    <a:pt x="2241754" y="5005512"/>
                    <a:pt x="2199265" y="5048001"/>
                  </a:cubicBezTo>
                  <a:cubicBezTo>
                    <a:pt x="2156776" y="5090490"/>
                    <a:pt x="2099149" y="5114359"/>
                    <a:pt x="2039061" y="5114359"/>
                  </a:cubicBezTo>
                  <a:lnTo>
                    <a:pt x="226562" y="5114359"/>
                  </a:lnTo>
                  <a:cubicBezTo>
                    <a:pt x="166474" y="5114359"/>
                    <a:pt x="108847" y="5090489"/>
                    <a:pt x="66358" y="5048000"/>
                  </a:cubicBezTo>
                  <a:cubicBezTo>
                    <a:pt x="23869" y="5005511"/>
                    <a:pt x="0" y="4947884"/>
                    <a:pt x="0" y="4887796"/>
                  </a:cubicBezTo>
                  <a:lnTo>
                    <a:pt x="0" y="226562"/>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dk1">
                <a:hueOff val="0"/>
                <a:satOff val="0"/>
                <a:lumOff val="0"/>
                <a:alphaOff val="0"/>
              </a:schemeClr>
            </a:fontRef>
          </p:style>
          <p:txBody>
            <a:bodyPr spcFirstLastPara="0" vert="horz" wrap="square" lIns="0" tIns="0" rIns="0" bIns="0" numCol="1" spcCol="1270" anchor="t" anchorCtr="1">
              <a:noAutofit/>
            </a:bodyPr>
            <a:lstStyle/>
            <a:p>
              <a:pPr lvl="0" algn="ctr" defTabSz="622300">
                <a:lnSpc>
                  <a:spcPts val="1200"/>
                </a:lnSpc>
                <a:spcBef>
                  <a:spcPct val="0"/>
                </a:spcBef>
                <a:spcAft>
                  <a:spcPts val="0"/>
                </a:spcAft>
              </a:pPr>
              <a:endParaRPr lang="ru-RU" sz="1400" b="1" kern="1200" dirty="0">
                <a:latin typeface="Arial Narrow" pitchFamily="34" charset="0"/>
              </a:endParaRPr>
            </a:p>
            <a:p>
              <a:pPr lvl="0" algn="ctr" defTabSz="622300">
                <a:lnSpc>
                  <a:spcPts val="1200"/>
                </a:lnSpc>
                <a:spcBef>
                  <a:spcPct val="0"/>
                </a:spcBef>
                <a:spcAft>
                  <a:spcPts val="0"/>
                </a:spcAft>
              </a:pPr>
              <a:r>
                <a:rPr lang="ru-RU" sz="1400" b="1" kern="1200" dirty="0">
                  <a:solidFill>
                    <a:schemeClr val="bg1"/>
                  </a:solidFill>
                  <a:latin typeface="Arial Narrow" pitchFamily="34" charset="0"/>
                </a:rPr>
                <a:t>СИСТЕМА БЕЗОПАСНОСТИ</a:t>
              </a:r>
            </a:p>
          </p:txBody>
        </p:sp>
        <p:sp>
          <p:nvSpPr>
            <p:cNvPr id="38" name="Полилиния 37"/>
            <p:cNvSpPr/>
            <p:nvPr/>
          </p:nvSpPr>
          <p:spPr>
            <a:xfrm>
              <a:off x="6246989" y="1806186"/>
              <a:ext cx="1842409" cy="437283"/>
            </a:xfrm>
            <a:custGeom>
              <a:avLst/>
              <a:gdLst>
                <a:gd name="connsiteX0" fmla="*/ 0 w 1842409"/>
                <a:gd name="connsiteY0" fmla="*/ 56843 h 568425"/>
                <a:gd name="connsiteX1" fmla="*/ 16649 w 1842409"/>
                <a:gd name="connsiteY1" fmla="*/ 16649 h 568425"/>
                <a:gd name="connsiteX2" fmla="*/ 56843 w 1842409"/>
                <a:gd name="connsiteY2" fmla="*/ 0 h 568425"/>
                <a:gd name="connsiteX3" fmla="*/ 1785566 w 1842409"/>
                <a:gd name="connsiteY3" fmla="*/ 0 h 568425"/>
                <a:gd name="connsiteX4" fmla="*/ 1825760 w 1842409"/>
                <a:gd name="connsiteY4" fmla="*/ 16649 h 568425"/>
                <a:gd name="connsiteX5" fmla="*/ 1842409 w 1842409"/>
                <a:gd name="connsiteY5" fmla="*/ 56843 h 568425"/>
                <a:gd name="connsiteX6" fmla="*/ 1842409 w 1842409"/>
                <a:gd name="connsiteY6" fmla="*/ 511582 h 568425"/>
                <a:gd name="connsiteX7" fmla="*/ 1825760 w 1842409"/>
                <a:gd name="connsiteY7" fmla="*/ 551776 h 568425"/>
                <a:gd name="connsiteX8" fmla="*/ 1785566 w 1842409"/>
                <a:gd name="connsiteY8" fmla="*/ 568425 h 568425"/>
                <a:gd name="connsiteX9" fmla="*/ 56843 w 1842409"/>
                <a:gd name="connsiteY9" fmla="*/ 568425 h 568425"/>
                <a:gd name="connsiteX10" fmla="*/ 16649 w 1842409"/>
                <a:gd name="connsiteY10" fmla="*/ 551776 h 568425"/>
                <a:gd name="connsiteX11" fmla="*/ 0 w 1842409"/>
                <a:gd name="connsiteY11" fmla="*/ 511582 h 568425"/>
                <a:gd name="connsiteX12" fmla="*/ 0 w 1842409"/>
                <a:gd name="connsiteY12" fmla="*/ 56843 h 56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2409" h="568425">
                  <a:moveTo>
                    <a:pt x="0" y="56843"/>
                  </a:moveTo>
                  <a:cubicBezTo>
                    <a:pt x="0" y="41767"/>
                    <a:pt x="5989" y="27309"/>
                    <a:pt x="16649" y="16649"/>
                  </a:cubicBezTo>
                  <a:cubicBezTo>
                    <a:pt x="27309" y="5989"/>
                    <a:pt x="41767" y="0"/>
                    <a:pt x="56843" y="0"/>
                  </a:cubicBezTo>
                  <a:lnTo>
                    <a:pt x="1785566" y="0"/>
                  </a:lnTo>
                  <a:cubicBezTo>
                    <a:pt x="1800642" y="0"/>
                    <a:pt x="1815100" y="5989"/>
                    <a:pt x="1825760" y="16649"/>
                  </a:cubicBezTo>
                  <a:cubicBezTo>
                    <a:pt x="1836420" y="27309"/>
                    <a:pt x="1842409" y="41767"/>
                    <a:pt x="1842409" y="56843"/>
                  </a:cubicBezTo>
                  <a:lnTo>
                    <a:pt x="1842409" y="511582"/>
                  </a:lnTo>
                  <a:cubicBezTo>
                    <a:pt x="1842409" y="526658"/>
                    <a:pt x="1836420" y="541116"/>
                    <a:pt x="1825760" y="551776"/>
                  </a:cubicBezTo>
                  <a:cubicBezTo>
                    <a:pt x="1815100" y="562436"/>
                    <a:pt x="1800642" y="568425"/>
                    <a:pt x="1785566" y="568425"/>
                  </a:cubicBezTo>
                  <a:lnTo>
                    <a:pt x="56843" y="568425"/>
                  </a:lnTo>
                  <a:cubicBezTo>
                    <a:pt x="41767" y="568425"/>
                    <a:pt x="27309" y="562436"/>
                    <a:pt x="16649" y="551776"/>
                  </a:cubicBezTo>
                  <a:cubicBezTo>
                    <a:pt x="5989" y="541116"/>
                    <a:pt x="0" y="526658"/>
                    <a:pt x="0" y="511582"/>
                  </a:cubicBezTo>
                  <a:lnTo>
                    <a:pt x="0" y="56843"/>
                  </a:lnTo>
                  <a:close/>
                </a:path>
              </a:pathLst>
            </a:custGeom>
            <a:solidFill>
              <a:schemeClr val="accent6">
                <a:lumMod val="40000"/>
                <a:lumOff val="6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БЕЗОПАСНОСТЬ (ОХРАНА)</a:t>
              </a:r>
            </a:p>
            <a:p>
              <a:pPr lvl="0" algn="ctr" defTabSz="533400">
                <a:lnSpc>
                  <a:spcPts val="1200"/>
                </a:lnSpc>
                <a:spcBef>
                  <a:spcPct val="0"/>
                </a:spcBef>
                <a:spcAft>
                  <a:spcPts val="0"/>
                </a:spcAft>
              </a:pPr>
              <a:r>
                <a:rPr lang="ru-RU" sz="1200" b="1" kern="1200" dirty="0">
                  <a:solidFill>
                    <a:schemeClr val="tx1"/>
                  </a:solidFill>
                  <a:latin typeface="Arial Narrow" pitchFamily="34" charset="0"/>
                </a:rPr>
                <a:t>ТРУДА</a:t>
              </a:r>
            </a:p>
          </p:txBody>
        </p:sp>
        <p:sp>
          <p:nvSpPr>
            <p:cNvPr id="39" name="Полилиния 38"/>
            <p:cNvSpPr/>
            <p:nvPr/>
          </p:nvSpPr>
          <p:spPr>
            <a:xfrm>
              <a:off x="6236473" y="2360424"/>
              <a:ext cx="1863317" cy="435456"/>
            </a:xfrm>
            <a:custGeom>
              <a:avLst/>
              <a:gdLst>
                <a:gd name="connsiteX0" fmla="*/ 0 w 1863317"/>
                <a:gd name="connsiteY0" fmla="*/ 35754 h 357537"/>
                <a:gd name="connsiteX1" fmla="*/ 10472 w 1863317"/>
                <a:gd name="connsiteY1" fmla="*/ 10472 h 357537"/>
                <a:gd name="connsiteX2" fmla="*/ 35754 w 1863317"/>
                <a:gd name="connsiteY2" fmla="*/ 0 h 357537"/>
                <a:gd name="connsiteX3" fmla="*/ 1827563 w 1863317"/>
                <a:gd name="connsiteY3" fmla="*/ 0 h 357537"/>
                <a:gd name="connsiteX4" fmla="*/ 1852845 w 1863317"/>
                <a:gd name="connsiteY4" fmla="*/ 10472 h 357537"/>
                <a:gd name="connsiteX5" fmla="*/ 1863317 w 1863317"/>
                <a:gd name="connsiteY5" fmla="*/ 35754 h 357537"/>
                <a:gd name="connsiteX6" fmla="*/ 1863317 w 1863317"/>
                <a:gd name="connsiteY6" fmla="*/ 321783 h 357537"/>
                <a:gd name="connsiteX7" fmla="*/ 1852845 w 1863317"/>
                <a:gd name="connsiteY7" fmla="*/ 347065 h 357537"/>
                <a:gd name="connsiteX8" fmla="*/ 1827563 w 1863317"/>
                <a:gd name="connsiteY8" fmla="*/ 357537 h 357537"/>
                <a:gd name="connsiteX9" fmla="*/ 35754 w 1863317"/>
                <a:gd name="connsiteY9" fmla="*/ 357537 h 357537"/>
                <a:gd name="connsiteX10" fmla="*/ 10472 w 1863317"/>
                <a:gd name="connsiteY10" fmla="*/ 347065 h 357537"/>
                <a:gd name="connsiteX11" fmla="*/ 0 w 1863317"/>
                <a:gd name="connsiteY11" fmla="*/ 321783 h 357537"/>
                <a:gd name="connsiteX12" fmla="*/ 0 w 1863317"/>
                <a:gd name="connsiteY12" fmla="*/ 35754 h 35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317" h="357537">
                  <a:moveTo>
                    <a:pt x="0" y="35754"/>
                  </a:moveTo>
                  <a:cubicBezTo>
                    <a:pt x="0" y="26271"/>
                    <a:pt x="3767" y="17177"/>
                    <a:pt x="10472" y="10472"/>
                  </a:cubicBezTo>
                  <a:cubicBezTo>
                    <a:pt x="17177" y="3767"/>
                    <a:pt x="26271" y="0"/>
                    <a:pt x="35754" y="0"/>
                  </a:cubicBezTo>
                  <a:lnTo>
                    <a:pt x="1827563" y="0"/>
                  </a:lnTo>
                  <a:cubicBezTo>
                    <a:pt x="1837046" y="0"/>
                    <a:pt x="1846140" y="3767"/>
                    <a:pt x="1852845" y="10472"/>
                  </a:cubicBezTo>
                  <a:cubicBezTo>
                    <a:pt x="1859550" y="17177"/>
                    <a:pt x="1863317" y="26271"/>
                    <a:pt x="1863317" y="35754"/>
                  </a:cubicBezTo>
                  <a:lnTo>
                    <a:pt x="1863317" y="321783"/>
                  </a:lnTo>
                  <a:cubicBezTo>
                    <a:pt x="1863317" y="331266"/>
                    <a:pt x="1859550" y="340360"/>
                    <a:pt x="1852845" y="347065"/>
                  </a:cubicBezTo>
                  <a:cubicBezTo>
                    <a:pt x="1846140" y="353770"/>
                    <a:pt x="1837046" y="357537"/>
                    <a:pt x="1827563" y="357537"/>
                  </a:cubicBezTo>
                  <a:lnTo>
                    <a:pt x="35754" y="357537"/>
                  </a:lnTo>
                  <a:cubicBezTo>
                    <a:pt x="26271" y="357537"/>
                    <a:pt x="17177" y="353770"/>
                    <a:pt x="10472" y="347065"/>
                  </a:cubicBezTo>
                  <a:cubicBezTo>
                    <a:pt x="3767" y="340360"/>
                    <a:pt x="0" y="331266"/>
                    <a:pt x="0" y="321783"/>
                  </a:cubicBezTo>
                  <a:lnTo>
                    <a:pt x="0" y="35754"/>
                  </a:lnTo>
                  <a:close/>
                </a:path>
              </a:pathLst>
            </a:custGeom>
            <a:solidFill>
              <a:srgbClr val="F6DAE4"/>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БЕЗОПАСНОНОСТЬ ЖИЗНЕ-</a:t>
              </a:r>
            </a:p>
            <a:p>
              <a:pPr lvl="0" algn="ctr" defTabSz="533400">
                <a:lnSpc>
                  <a:spcPts val="1200"/>
                </a:lnSpc>
                <a:spcBef>
                  <a:spcPct val="0"/>
                </a:spcBef>
                <a:spcAft>
                  <a:spcPts val="0"/>
                </a:spcAft>
              </a:pPr>
              <a:r>
                <a:rPr lang="ru-RU" sz="1200" b="1" kern="1200" dirty="0">
                  <a:solidFill>
                    <a:schemeClr val="tx1"/>
                  </a:solidFill>
                  <a:latin typeface="Arial Narrow" pitchFamily="34" charset="0"/>
                </a:rPr>
                <a:t>ДЕЯТЕЛЬНОСТИ ЧЕЛОВЕКА</a:t>
              </a:r>
            </a:p>
          </p:txBody>
        </p:sp>
        <p:sp>
          <p:nvSpPr>
            <p:cNvPr id="40" name="Полилиния 39"/>
            <p:cNvSpPr/>
            <p:nvPr/>
          </p:nvSpPr>
          <p:spPr>
            <a:xfrm>
              <a:off x="6237695" y="2928638"/>
              <a:ext cx="1859787" cy="436564"/>
            </a:xfrm>
            <a:custGeom>
              <a:avLst/>
              <a:gdLst>
                <a:gd name="connsiteX0" fmla="*/ 0 w 1859787"/>
                <a:gd name="connsiteY0" fmla="*/ 35435 h 354349"/>
                <a:gd name="connsiteX1" fmla="*/ 10379 w 1859787"/>
                <a:gd name="connsiteY1" fmla="*/ 10379 h 354349"/>
                <a:gd name="connsiteX2" fmla="*/ 35435 w 1859787"/>
                <a:gd name="connsiteY2" fmla="*/ 0 h 354349"/>
                <a:gd name="connsiteX3" fmla="*/ 1824352 w 1859787"/>
                <a:gd name="connsiteY3" fmla="*/ 0 h 354349"/>
                <a:gd name="connsiteX4" fmla="*/ 1849408 w 1859787"/>
                <a:gd name="connsiteY4" fmla="*/ 10379 h 354349"/>
                <a:gd name="connsiteX5" fmla="*/ 1859787 w 1859787"/>
                <a:gd name="connsiteY5" fmla="*/ 35435 h 354349"/>
                <a:gd name="connsiteX6" fmla="*/ 1859787 w 1859787"/>
                <a:gd name="connsiteY6" fmla="*/ 318914 h 354349"/>
                <a:gd name="connsiteX7" fmla="*/ 1849408 w 1859787"/>
                <a:gd name="connsiteY7" fmla="*/ 343970 h 354349"/>
                <a:gd name="connsiteX8" fmla="*/ 1824352 w 1859787"/>
                <a:gd name="connsiteY8" fmla="*/ 354349 h 354349"/>
                <a:gd name="connsiteX9" fmla="*/ 35435 w 1859787"/>
                <a:gd name="connsiteY9" fmla="*/ 354349 h 354349"/>
                <a:gd name="connsiteX10" fmla="*/ 10379 w 1859787"/>
                <a:gd name="connsiteY10" fmla="*/ 343970 h 354349"/>
                <a:gd name="connsiteX11" fmla="*/ 0 w 1859787"/>
                <a:gd name="connsiteY11" fmla="*/ 318914 h 354349"/>
                <a:gd name="connsiteX12" fmla="*/ 0 w 1859787"/>
                <a:gd name="connsiteY12" fmla="*/ 35435 h 354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787" h="354349">
                  <a:moveTo>
                    <a:pt x="0" y="35435"/>
                  </a:moveTo>
                  <a:cubicBezTo>
                    <a:pt x="0" y="26037"/>
                    <a:pt x="3733" y="17024"/>
                    <a:pt x="10379" y="10379"/>
                  </a:cubicBezTo>
                  <a:cubicBezTo>
                    <a:pt x="17024" y="3734"/>
                    <a:pt x="26037" y="0"/>
                    <a:pt x="35435" y="0"/>
                  </a:cubicBezTo>
                  <a:lnTo>
                    <a:pt x="1824352" y="0"/>
                  </a:lnTo>
                  <a:cubicBezTo>
                    <a:pt x="1833750" y="0"/>
                    <a:pt x="1842763" y="3733"/>
                    <a:pt x="1849408" y="10379"/>
                  </a:cubicBezTo>
                  <a:cubicBezTo>
                    <a:pt x="1856053" y="17024"/>
                    <a:pt x="1859787" y="26037"/>
                    <a:pt x="1859787" y="35435"/>
                  </a:cubicBezTo>
                  <a:lnTo>
                    <a:pt x="1859787" y="318914"/>
                  </a:lnTo>
                  <a:cubicBezTo>
                    <a:pt x="1859787" y="328312"/>
                    <a:pt x="1856054" y="337325"/>
                    <a:pt x="1849408" y="343970"/>
                  </a:cubicBezTo>
                  <a:cubicBezTo>
                    <a:pt x="1842763" y="350615"/>
                    <a:pt x="1833750" y="354349"/>
                    <a:pt x="1824352" y="354349"/>
                  </a:cubicBezTo>
                  <a:lnTo>
                    <a:pt x="35435" y="354349"/>
                  </a:lnTo>
                  <a:cubicBezTo>
                    <a:pt x="26037" y="354349"/>
                    <a:pt x="17024" y="350616"/>
                    <a:pt x="10379" y="343970"/>
                  </a:cubicBezTo>
                  <a:cubicBezTo>
                    <a:pt x="3734" y="337325"/>
                    <a:pt x="0" y="328312"/>
                    <a:pt x="0" y="318914"/>
                  </a:cubicBezTo>
                  <a:lnTo>
                    <a:pt x="0" y="35435"/>
                  </a:lnTo>
                  <a:close/>
                </a:path>
              </a:pathLst>
            </a:custGeom>
            <a:solidFill>
              <a:srgbClr val="CFF9DA"/>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ОХРАНА ПРИРОДНОЙ </a:t>
              </a:r>
            </a:p>
            <a:p>
              <a:pPr lvl="0" algn="ctr" defTabSz="533400">
                <a:lnSpc>
                  <a:spcPts val="1200"/>
                </a:lnSpc>
                <a:spcBef>
                  <a:spcPct val="0"/>
                </a:spcBef>
                <a:spcAft>
                  <a:spcPts val="0"/>
                </a:spcAft>
              </a:pPr>
              <a:r>
                <a:rPr lang="ru-RU" sz="1200" b="1" kern="1200" dirty="0">
                  <a:solidFill>
                    <a:schemeClr val="tx1"/>
                  </a:solidFill>
                  <a:latin typeface="Arial Narrow" pitchFamily="34" charset="0"/>
                </a:rPr>
                <a:t>СРЕДЫ</a:t>
              </a:r>
            </a:p>
          </p:txBody>
        </p:sp>
        <p:sp>
          <p:nvSpPr>
            <p:cNvPr id="41" name="Полилиния 40"/>
            <p:cNvSpPr/>
            <p:nvPr/>
          </p:nvSpPr>
          <p:spPr>
            <a:xfrm>
              <a:off x="6236527" y="3498103"/>
              <a:ext cx="1881050" cy="573625"/>
            </a:xfrm>
            <a:custGeom>
              <a:avLst/>
              <a:gdLst>
                <a:gd name="connsiteX0" fmla="*/ 0 w 1881050"/>
                <a:gd name="connsiteY0" fmla="*/ 53356 h 533558"/>
                <a:gd name="connsiteX1" fmla="*/ 15628 w 1881050"/>
                <a:gd name="connsiteY1" fmla="*/ 15628 h 533558"/>
                <a:gd name="connsiteX2" fmla="*/ 53356 w 1881050"/>
                <a:gd name="connsiteY2" fmla="*/ 0 h 533558"/>
                <a:gd name="connsiteX3" fmla="*/ 1827694 w 1881050"/>
                <a:gd name="connsiteY3" fmla="*/ 0 h 533558"/>
                <a:gd name="connsiteX4" fmla="*/ 1865422 w 1881050"/>
                <a:gd name="connsiteY4" fmla="*/ 15628 h 533558"/>
                <a:gd name="connsiteX5" fmla="*/ 1881050 w 1881050"/>
                <a:gd name="connsiteY5" fmla="*/ 53356 h 533558"/>
                <a:gd name="connsiteX6" fmla="*/ 1881050 w 1881050"/>
                <a:gd name="connsiteY6" fmla="*/ 480202 h 533558"/>
                <a:gd name="connsiteX7" fmla="*/ 1865422 w 1881050"/>
                <a:gd name="connsiteY7" fmla="*/ 517930 h 533558"/>
                <a:gd name="connsiteX8" fmla="*/ 1827694 w 1881050"/>
                <a:gd name="connsiteY8" fmla="*/ 533558 h 533558"/>
                <a:gd name="connsiteX9" fmla="*/ 53356 w 1881050"/>
                <a:gd name="connsiteY9" fmla="*/ 533558 h 533558"/>
                <a:gd name="connsiteX10" fmla="*/ 15628 w 1881050"/>
                <a:gd name="connsiteY10" fmla="*/ 517930 h 533558"/>
                <a:gd name="connsiteX11" fmla="*/ 0 w 1881050"/>
                <a:gd name="connsiteY11" fmla="*/ 480202 h 533558"/>
                <a:gd name="connsiteX12" fmla="*/ 0 w 1881050"/>
                <a:gd name="connsiteY12" fmla="*/ 53356 h 5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050" h="533558">
                  <a:moveTo>
                    <a:pt x="0" y="53356"/>
                  </a:moveTo>
                  <a:cubicBezTo>
                    <a:pt x="0" y="39205"/>
                    <a:pt x="5621" y="25634"/>
                    <a:pt x="15628" y="15628"/>
                  </a:cubicBezTo>
                  <a:cubicBezTo>
                    <a:pt x="25634" y="5622"/>
                    <a:pt x="39206" y="0"/>
                    <a:pt x="53356" y="0"/>
                  </a:cubicBezTo>
                  <a:lnTo>
                    <a:pt x="1827694" y="0"/>
                  </a:lnTo>
                  <a:cubicBezTo>
                    <a:pt x="1841845" y="0"/>
                    <a:pt x="1855416" y="5621"/>
                    <a:pt x="1865422" y="15628"/>
                  </a:cubicBezTo>
                  <a:cubicBezTo>
                    <a:pt x="1875428" y="25634"/>
                    <a:pt x="1881050" y="39206"/>
                    <a:pt x="1881050" y="53356"/>
                  </a:cubicBezTo>
                  <a:lnTo>
                    <a:pt x="1881050" y="480202"/>
                  </a:lnTo>
                  <a:cubicBezTo>
                    <a:pt x="1881050" y="494353"/>
                    <a:pt x="1875429" y="507924"/>
                    <a:pt x="1865422" y="517930"/>
                  </a:cubicBezTo>
                  <a:cubicBezTo>
                    <a:pt x="1855416" y="527936"/>
                    <a:pt x="1841844" y="533558"/>
                    <a:pt x="1827694" y="533558"/>
                  </a:cubicBezTo>
                  <a:lnTo>
                    <a:pt x="53356" y="533558"/>
                  </a:lnTo>
                  <a:cubicBezTo>
                    <a:pt x="39205" y="533558"/>
                    <a:pt x="25634" y="527937"/>
                    <a:pt x="15628" y="517930"/>
                  </a:cubicBezTo>
                  <a:cubicBezTo>
                    <a:pt x="5622" y="507924"/>
                    <a:pt x="0" y="494352"/>
                    <a:pt x="0" y="480202"/>
                  </a:cubicBezTo>
                  <a:lnTo>
                    <a:pt x="0" y="53356"/>
                  </a:lnTo>
                  <a:close/>
                </a:path>
              </a:pathLst>
            </a:custGeom>
            <a:solidFill>
              <a:schemeClr val="accent3">
                <a:lumMod val="60000"/>
                <a:lumOff val="40000"/>
              </a:schemeClr>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ЗАЩИТА В ЧРЕЗВЫЧАЙНЫХ</a:t>
              </a:r>
            </a:p>
            <a:p>
              <a:pPr lvl="0" algn="ctr" defTabSz="533400">
                <a:lnSpc>
                  <a:spcPts val="1200"/>
                </a:lnSpc>
                <a:spcBef>
                  <a:spcPct val="0"/>
                </a:spcBef>
                <a:spcAft>
                  <a:spcPts val="0"/>
                </a:spcAft>
              </a:pPr>
              <a:r>
                <a:rPr lang="ru-RU" sz="1200" b="1" kern="1200" dirty="0">
                  <a:solidFill>
                    <a:schemeClr val="tx1"/>
                  </a:solidFill>
                  <a:latin typeface="Arial Narrow" pitchFamily="34" charset="0"/>
                </a:rPr>
                <a:t>СИТУАЦИЯХ, ПОЖАРНАЯ И РАДИАЦИОННАЯ ЗАЩИТА</a:t>
              </a:r>
            </a:p>
          </p:txBody>
        </p:sp>
        <p:sp>
          <p:nvSpPr>
            <p:cNvPr id="42" name="Полилиния 41"/>
            <p:cNvSpPr/>
            <p:nvPr/>
          </p:nvSpPr>
          <p:spPr>
            <a:xfrm>
              <a:off x="6236577" y="4217096"/>
              <a:ext cx="1882491" cy="571686"/>
            </a:xfrm>
            <a:custGeom>
              <a:avLst/>
              <a:gdLst>
                <a:gd name="connsiteX0" fmla="*/ 0 w 1882491"/>
                <a:gd name="connsiteY0" fmla="*/ 57169 h 571686"/>
                <a:gd name="connsiteX1" fmla="*/ 16744 w 1882491"/>
                <a:gd name="connsiteY1" fmla="*/ 16744 h 571686"/>
                <a:gd name="connsiteX2" fmla="*/ 57169 w 1882491"/>
                <a:gd name="connsiteY2" fmla="*/ 0 h 571686"/>
                <a:gd name="connsiteX3" fmla="*/ 1825322 w 1882491"/>
                <a:gd name="connsiteY3" fmla="*/ 0 h 571686"/>
                <a:gd name="connsiteX4" fmla="*/ 1865747 w 1882491"/>
                <a:gd name="connsiteY4" fmla="*/ 16744 h 571686"/>
                <a:gd name="connsiteX5" fmla="*/ 1882491 w 1882491"/>
                <a:gd name="connsiteY5" fmla="*/ 57169 h 571686"/>
                <a:gd name="connsiteX6" fmla="*/ 1882491 w 1882491"/>
                <a:gd name="connsiteY6" fmla="*/ 514517 h 571686"/>
                <a:gd name="connsiteX7" fmla="*/ 1865747 w 1882491"/>
                <a:gd name="connsiteY7" fmla="*/ 554942 h 571686"/>
                <a:gd name="connsiteX8" fmla="*/ 1825322 w 1882491"/>
                <a:gd name="connsiteY8" fmla="*/ 571686 h 571686"/>
                <a:gd name="connsiteX9" fmla="*/ 57169 w 1882491"/>
                <a:gd name="connsiteY9" fmla="*/ 571686 h 571686"/>
                <a:gd name="connsiteX10" fmla="*/ 16744 w 1882491"/>
                <a:gd name="connsiteY10" fmla="*/ 554942 h 571686"/>
                <a:gd name="connsiteX11" fmla="*/ 0 w 1882491"/>
                <a:gd name="connsiteY11" fmla="*/ 514517 h 571686"/>
                <a:gd name="connsiteX12" fmla="*/ 0 w 1882491"/>
                <a:gd name="connsiteY12" fmla="*/ 57169 h 57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2491" h="571686">
                  <a:moveTo>
                    <a:pt x="0" y="57169"/>
                  </a:moveTo>
                  <a:cubicBezTo>
                    <a:pt x="0" y="42007"/>
                    <a:pt x="6023" y="27466"/>
                    <a:pt x="16744" y="16744"/>
                  </a:cubicBezTo>
                  <a:cubicBezTo>
                    <a:pt x="27465" y="6023"/>
                    <a:pt x="42006" y="0"/>
                    <a:pt x="57169" y="0"/>
                  </a:cubicBezTo>
                  <a:lnTo>
                    <a:pt x="1825322" y="0"/>
                  </a:lnTo>
                  <a:cubicBezTo>
                    <a:pt x="1840484" y="0"/>
                    <a:pt x="1855025" y="6023"/>
                    <a:pt x="1865747" y="16744"/>
                  </a:cubicBezTo>
                  <a:cubicBezTo>
                    <a:pt x="1876468" y="27465"/>
                    <a:pt x="1882491" y="42006"/>
                    <a:pt x="1882491" y="57169"/>
                  </a:cubicBezTo>
                  <a:lnTo>
                    <a:pt x="1882491" y="514517"/>
                  </a:lnTo>
                  <a:cubicBezTo>
                    <a:pt x="1882491" y="529679"/>
                    <a:pt x="1876468" y="544220"/>
                    <a:pt x="1865747" y="554942"/>
                  </a:cubicBezTo>
                  <a:cubicBezTo>
                    <a:pt x="1855026" y="565663"/>
                    <a:pt x="1840485" y="571686"/>
                    <a:pt x="1825322" y="571686"/>
                  </a:cubicBezTo>
                  <a:lnTo>
                    <a:pt x="57169" y="571686"/>
                  </a:lnTo>
                  <a:cubicBezTo>
                    <a:pt x="42007" y="571686"/>
                    <a:pt x="27466" y="565663"/>
                    <a:pt x="16744" y="554942"/>
                  </a:cubicBezTo>
                  <a:cubicBezTo>
                    <a:pt x="6023" y="544221"/>
                    <a:pt x="0" y="529680"/>
                    <a:pt x="0" y="514517"/>
                  </a:cubicBezTo>
                  <a:lnTo>
                    <a:pt x="0" y="57169"/>
                  </a:lnTo>
                  <a:close/>
                </a:path>
              </a:pathLst>
            </a:custGeom>
            <a:solidFill>
              <a:srgbClr val="CAFCFE"/>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СИСТЕМА БЕЗОПАСНОСТИ</a:t>
              </a:r>
            </a:p>
            <a:p>
              <a:pPr lvl="0" algn="ctr" defTabSz="533400">
                <a:lnSpc>
                  <a:spcPts val="1200"/>
                </a:lnSpc>
                <a:spcBef>
                  <a:spcPct val="0"/>
                </a:spcBef>
                <a:spcAft>
                  <a:spcPts val="0"/>
                </a:spcAft>
              </a:pPr>
              <a:r>
                <a:rPr lang="ru-RU" sz="1200" b="1" kern="1200" dirty="0">
                  <a:solidFill>
                    <a:schemeClr val="tx1"/>
                  </a:solidFill>
                  <a:latin typeface="Arial Narrow" pitchFamily="34" charset="0"/>
                </a:rPr>
                <a:t>СТРАНЫ, НАЦИОНАЛЬНАЯ</a:t>
              </a:r>
            </a:p>
            <a:p>
              <a:pPr lvl="0" algn="ctr" defTabSz="533400">
                <a:lnSpc>
                  <a:spcPts val="1200"/>
                </a:lnSpc>
                <a:spcBef>
                  <a:spcPct val="0"/>
                </a:spcBef>
                <a:spcAft>
                  <a:spcPts val="0"/>
                </a:spcAft>
              </a:pPr>
              <a:r>
                <a:rPr lang="ru-RU" sz="1200" b="1" kern="1200" dirty="0">
                  <a:solidFill>
                    <a:schemeClr val="tx1"/>
                  </a:solidFill>
                  <a:latin typeface="Arial Narrow" pitchFamily="34" charset="0"/>
                </a:rPr>
                <a:t>БЕЗОПАСНОСТЬ</a:t>
              </a:r>
            </a:p>
          </p:txBody>
        </p:sp>
        <p:sp>
          <p:nvSpPr>
            <p:cNvPr id="43" name="Полилиния 42"/>
            <p:cNvSpPr/>
            <p:nvPr/>
          </p:nvSpPr>
          <p:spPr>
            <a:xfrm>
              <a:off x="6237693" y="4933503"/>
              <a:ext cx="1870379" cy="807373"/>
            </a:xfrm>
            <a:custGeom>
              <a:avLst/>
              <a:gdLst>
                <a:gd name="connsiteX0" fmla="*/ 0 w 1902271"/>
                <a:gd name="connsiteY0" fmla="*/ 63247 h 632468"/>
                <a:gd name="connsiteX1" fmla="*/ 18525 w 1902271"/>
                <a:gd name="connsiteY1" fmla="*/ 18525 h 632468"/>
                <a:gd name="connsiteX2" fmla="*/ 63247 w 1902271"/>
                <a:gd name="connsiteY2" fmla="*/ 0 h 632468"/>
                <a:gd name="connsiteX3" fmla="*/ 1839024 w 1902271"/>
                <a:gd name="connsiteY3" fmla="*/ 0 h 632468"/>
                <a:gd name="connsiteX4" fmla="*/ 1883746 w 1902271"/>
                <a:gd name="connsiteY4" fmla="*/ 18525 h 632468"/>
                <a:gd name="connsiteX5" fmla="*/ 1902271 w 1902271"/>
                <a:gd name="connsiteY5" fmla="*/ 63247 h 632468"/>
                <a:gd name="connsiteX6" fmla="*/ 1902271 w 1902271"/>
                <a:gd name="connsiteY6" fmla="*/ 569221 h 632468"/>
                <a:gd name="connsiteX7" fmla="*/ 1883746 w 1902271"/>
                <a:gd name="connsiteY7" fmla="*/ 613943 h 632468"/>
                <a:gd name="connsiteX8" fmla="*/ 1839024 w 1902271"/>
                <a:gd name="connsiteY8" fmla="*/ 632468 h 632468"/>
                <a:gd name="connsiteX9" fmla="*/ 63247 w 1902271"/>
                <a:gd name="connsiteY9" fmla="*/ 632468 h 632468"/>
                <a:gd name="connsiteX10" fmla="*/ 18525 w 1902271"/>
                <a:gd name="connsiteY10" fmla="*/ 613943 h 632468"/>
                <a:gd name="connsiteX11" fmla="*/ 0 w 1902271"/>
                <a:gd name="connsiteY11" fmla="*/ 569221 h 632468"/>
                <a:gd name="connsiteX12" fmla="*/ 0 w 1902271"/>
                <a:gd name="connsiteY12" fmla="*/ 63247 h 63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2271" h="632468">
                  <a:moveTo>
                    <a:pt x="0" y="63247"/>
                  </a:moveTo>
                  <a:cubicBezTo>
                    <a:pt x="0" y="46473"/>
                    <a:pt x="6664" y="30386"/>
                    <a:pt x="18525" y="18525"/>
                  </a:cubicBezTo>
                  <a:cubicBezTo>
                    <a:pt x="30386" y="6664"/>
                    <a:pt x="46473" y="0"/>
                    <a:pt x="63247" y="0"/>
                  </a:cubicBezTo>
                  <a:lnTo>
                    <a:pt x="1839024" y="0"/>
                  </a:lnTo>
                  <a:cubicBezTo>
                    <a:pt x="1855798" y="0"/>
                    <a:pt x="1871885" y="6664"/>
                    <a:pt x="1883746" y="18525"/>
                  </a:cubicBezTo>
                  <a:cubicBezTo>
                    <a:pt x="1895607" y="30386"/>
                    <a:pt x="1902271" y="46473"/>
                    <a:pt x="1902271" y="63247"/>
                  </a:cubicBezTo>
                  <a:lnTo>
                    <a:pt x="1902271" y="569221"/>
                  </a:lnTo>
                  <a:cubicBezTo>
                    <a:pt x="1902271" y="585995"/>
                    <a:pt x="1895607" y="602082"/>
                    <a:pt x="1883746" y="613943"/>
                  </a:cubicBezTo>
                  <a:cubicBezTo>
                    <a:pt x="1871885" y="625804"/>
                    <a:pt x="1855798" y="632468"/>
                    <a:pt x="1839024" y="632468"/>
                  </a:cubicBezTo>
                  <a:lnTo>
                    <a:pt x="63247" y="632468"/>
                  </a:lnTo>
                  <a:cubicBezTo>
                    <a:pt x="46473" y="632468"/>
                    <a:pt x="30386" y="625804"/>
                    <a:pt x="18525" y="613943"/>
                  </a:cubicBezTo>
                  <a:cubicBezTo>
                    <a:pt x="6664" y="602082"/>
                    <a:pt x="0" y="585995"/>
                    <a:pt x="0" y="569221"/>
                  </a:cubicBezTo>
                  <a:lnTo>
                    <a:pt x="0" y="63247"/>
                  </a:lnTo>
                  <a:close/>
                </a:path>
              </a:pathLst>
            </a:custGeom>
            <a:solidFill>
              <a:srgbClr val="FFFF00"/>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ГЛОБАЛЬНАЯ </a:t>
              </a:r>
            </a:p>
            <a:p>
              <a:pPr lvl="0" algn="ctr" defTabSz="533400">
                <a:lnSpc>
                  <a:spcPts val="1200"/>
                </a:lnSpc>
                <a:spcBef>
                  <a:spcPct val="0"/>
                </a:spcBef>
                <a:spcAft>
                  <a:spcPts val="0"/>
                </a:spcAft>
              </a:pPr>
              <a:r>
                <a:rPr lang="ru-RU" sz="1200" b="1" kern="1200" dirty="0">
                  <a:solidFill>
                    <a:schemeClr val="tx1"/>
                  </a:solidFill>
                  <a:latin typeface="Arial Narrow" pitchFamily="34" charset="0"/>
                </a:rPr>
                <a:t>БЕЗОПАСНОСТЬ</a:t>
              </a:r>
            </a:p>
          </p:txBody>
        </p:sp>
        <p:sp>
          <p:nvSpPr>
            <p:cNvPr id="44" name="Полилиния 43"/>
            <p:cNvSpPr/>
            <p:nvPr/>
          </p:nvSpPr>
          <p:spPr>
            <a:xfrm>
              <a:off x="6236872" y="5875112"/>
              <a:ext cx="1862103" cy="440628"/>
            </a:xfrm>
            <a:custGeom>
              <a:avLst/>
              <a:gdLst>
                <a:gd name="connsiteX0" fmla="*/ 0 w 1904631"/>
                <a:gd name="connsiteY0" fmla="*/ 34431 h 344312"/>
                <a:gd name="connsiteX1" fmla="*/ 10085 w 1904631"/>
                <a:gd name="connsiteY1" fmla="*/ 10085 h 344312"/>
                <a:gd name="connsiteX2" fmla="*/ 34431 w 1904631"/>
                <a:gd name="connsiteY2" fmla="*/ 0 h 344312"/>
                <a:gd name="connsiteX3" fmla="*/ 1870200 w 1904631"/>
                <a:gd name="connsiteY3" fmla="*/ 0 h 344312"/>
                <a:gd name="connsiteX4" fmla="*/ 1894546 w 1904631"/>
                <a:gd name="connsiteY4" fmla="*/ 10085 h 344312"/>
                <a:gd name="connsiteX5" fmla="*/ 1904631 w 1904631"/>
                <a:gd name="connsiteY5" fmla="*/ 34431 h 344312"/>
                <a:gd name="connsiteX6" fmla="*/ 1904631 w 1904631"/>
                <a:gd name="connsiteY6" fmla="*/ 309881 h 344312"/>
                <a:gd name="connsiteX7" fmla="*/ 1894546 w 1904631"/>
                <a:gd name="connsiteY7" fmla="*/ 334227 h 344312"/>
                <a:gd name="connsiteX8" fmla="*/ 1870200 w 1904631"/>
                <a:gd name="connsiteY8" fmla="*/ 344312 h 344312"/>
                <a:gd name="connsiteX9" fmla="*/ 34431 w 1904631"/>
                <a:gd name="connsiteY9" fmla="*/ 344312 h 344312"/>
                <a:gd name="connsiteX10" fmla="*/ 10085 w 1904631"/>
                <a:gd name="connsiteY10" fmla="*/ 334227 h 344312"/>
                <a:gd name="connsiteX11" fmla="*/ 0 w 1904631"/>
                <a:gd name="connsiteY11" fmla="*/ 309881 h 344312"/>
                <a:gd name="connsiteX12" fmla="*/ 0 w 1904631"/>
                <a:gd name="connsiteY12" fmla="*/ 34431 h 34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631" h="344312">
                  <a:moveTo>
                    <a:pt x="0" y="34431"/>
                  </a:moveTo>
                  <a:cubicBezTo>
                    <a:pt x="0" y="25299"/>
                    <a:pt x="3628" y="16542"/>
                    <a:pt x="10085" y="10085"/>
                  </a:cubicBezTo>
                  <a:cubicBezTo>
                    <a:pt x="16542" y="3628"/>
                    <a:pt x="25300" y="0"/>
                    <a:pt x="34431" y="0"/>
                  </a:cubicBezTo>
                  <a:lnTo>
                    <a:pt x="1870200" y="0"/>
                  </a:lnTo>
                  <a:cubicBezTo>
                    <a:pt x="1879332" y="0"/>
                    <a:pt x="1888089" y="3628"/>
                    <a:pt x="1894546" y="10085"/>
                  </a:cubicBezTo>
                  <a:cubicBezTo>
                    <a:pt x="1901003" y="16542"/>
                    <a:pt x="1904631" y="25300"/>
                    <a:pt x="1904631" y="34431"/>
                  </a:cubicBezTo>
                  <a:lnTo>
                    <a:pt x="1904631" y="309881"/>
                  </a:lnTo>
                  <a:cubicBezTo>
                    <a:pt x="1904631" y="319013"/>
                    <a:pt x="1901003" y="327770"/>
                    <a:pt x="1894546" y="334227"/>
                  </a:cubicBezTo>
                  <a:cubicBezTo>
                    <a:pt x="1888089" y="340684"/>
                    <a:pt x="1879331" y="344312"/>
                    <a:pt x="1870200" y="344312"/>
                  </a:cubicBezTo>
                  <a:lnTo>
                    <a:pt x="34431" y="344312"/>
                  </a:lnTo>
                  <a:cubicBezTo>
                    <a:pt x="25299" y="344312"/>
                    <a:pt x="16542" y="340684"/>
                    <a:pt x="10085" y="334227"/>
                  </a:cubicBezTo>
                  <a:cubicBezTo>
                    <a:pt x="3628" y="327770"/>
                    <a:pt x="0" y="319012"/>
                    <a:pt x="0" y="309881"/>
                  </a:cubicBezTo>
                  <a:lnTo>
                    <a:pt x="0" y="34431"/>
                  </a:lnTo>
                  <a:close/>
                </a:path>
              </a:pathLst>
            </a:custGeom>
            <a:solidFill>
              <a:schemeClr val="bg1"/>
            </a:solidFill>
            <a:ln w="38100">
              <a:solidFill>
                <a:srgbClr val="FF0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ts val="1200"/>
                </a:lnSpc>
                <a:spcBef>
                  <a:spcPct val="0"/>
                </a:spcBef>
                <a:spcAft>
                  <a:spcPts val="0"/>
                </a:spcAft>
              </a:pPr>
              <a:r>
                <a:rPr lang="ru-RU" sz="1200" b="1" kern="1200" dirty="0">
                  <a:solidFill>
                    <a:schemeClr val="tx1"/>
                  </a:solidFill>
                  <a:latin typeface="Arial Narrow" pitchFamily="34" charset="0"/>
                </a:rPr>
                <a:t>КОСМИЧЕСКАЯ</a:t>
              </a:r>
            </a:p>
            <a:p>
              <a:pPr lvl="0" algn="ctr" defTabSz="533400">
                <a:lnSpc>
                  <a:spcPts val="1200"/>
                </a:lnSpc>
                <a:spcBef>
                  <a:spcPct val="0"/>
                </a:spcBef>
                <a:spcAft>
                  <a:spcPts val="0"/>
                </a:spcAft>
              </a:pPr>
              <a:r>
                <a:rPr lang="ru-RU" sz="1200" b="1" kern="1200" dirty="0">
                  <a:solidFill>
                    <a:schemeClr val="tx1"/>
                  </a:solidFill>
                  <a:latin typeface="Arial Narrow" pitchFamily="34" charset="0"/>
                </a:rPr>
                <a:t>БЕЗОПАСНОСТЬ</a:t>
              </a:r>
            </a:p>
          </p:txBody>
        </p:sp>
      </p:grpSp>
      <p:grpSp>
        <p:nvGrpSpPr>
          <p:cNvPr id="46" name="Группа 45"/>
          <p:cNvGrpSpPr/>
          <p:nvPr/>
        </p:nvGrpSpPr>
        <p:grpSpPr>
          <a:xfrm>
            <a:off x="8426631" y="-5612"/>
            <a:ext cx="734162" cy="6863612"/>
            <a:chOff x="8426631" y="-5612"/>
            <a:chExt cx="734162" cy="6863612"/>
          </a:xfrm>
        </p:grpSpPr>
        <p:sp>
          <p:nvSpPr>
            <p:cNvPr id="47" name="Прямоугольник 46"/>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48"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37</a:t>
            </a:fld>
            <a:endParaRPr lang="ru-RU" sz="2000" dirty="0">
              <a:solidFill>
                <a:schemeClr val="tx1"/>
              </a:solidFill>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2307262" y="-1"/>
            <a:ext cx="4529470" cy="627321"/>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6.4.  СИСТЕМЫ ОБЕСПЕЧЕНИЯ БЕЗОПАСНОСТИ ЖИЗНЕДЕЯТЕЛЬНОСТИ</a:t>
            </a:r>
          </a:p>
        </p:txBody>
      </p:sp>
      <p:sp>
        <p:nvSpPr>
          <p:cNvPr id="9" name="Скругленный прямоугольник 8"/>
          <p:cNvSpPr/>
          <p:nvPr/>
        </p:nvSpPr>
        <p:spPr>
          <a:xfrm>
            <a:off x="925032" y="4702364"/>
            <a:ext cx="7304568" cy="1589565"/>
          </a:xfrm>
          <a:prstGeom prst="roundRect">
            <a:avLst>
              <a:gd name="adj" fmla="val 13471"/>
            </a:avLst>
          </a:prstGeom>
          <a:solidFill>
            <a:srgbClr val="FFFF00">
              <a:alpha val="42000"/>
            </a:srgbClr>
          </a:solidFill>
          <a:ln w="38100"/>
        </p:spPr>
        <p:style>
          <a:lnRef idx="1">
            <a:schemeClr val="accent2"/>
          </a:lnRef>
          <a:fillRef idx="2">
            <a:schemeClr val="accent2"/>
          </a:fillRef>
          <a:effectRef idx="1">
            <a:schemeClr val="accent2"/>
          </a:effectRef>
          <a:fontRef idx="minor">
            <a:schemeClr val="dk1"/>
          </a:fontRef>
        </p:style>
        <p:txBody>
          <a:bodyPr lIns="36000" tIns="36000" rIns="36000" bIns="36000" rtlCol="0" anchor="ctr" anchorCtr="0"/>
          <a:lstStyle/>
          <a:p>
            <a:pPr indent="457200">
              <a:lnSpc>
                <a:spcPts val="2400"/>
              </a:lnSpc>
            </a:pPr>
            <a:r>
              <a:rPr lang="ru-RU" sz="2200" dirty="0">
                <a:latin typeface="Arial Narrow" pitchFamily="34" charset="0"/>
              </a:rPr>
              <a:t>Историческим приоритетом обладают системы обеспечения безопасности человека, который на всех этапах своего развития постоянно стремился к обеспечению своего комфорта, личной безопасности и сохранению здоровья. Это стремление было </a:t>
            </a:r>
          </a:p>
          <a:p>
            <a:pPr>
              <a:lnSpc>
                <a:spcPts val="2400"/>
              </a:lnSpc>
            </a:pPr>
            <a:r>
              <a:rPr lang="ru-RU" sz="2200" dirty="0">
                <a:latin typeface="Arial Narrow" pitchFamily="34" charset="0"/>
              </a:rPr>
              <a:t>(и есть) мотивацией многих действий и поступков человека.</a:t>
            </a:r>
          </a:p>
        </p:txBody>
      </p:sp>
      <p:sp>
        <p:nvSpPr>
          <p:cNvPr id="10" name="TextBox 9"/>
          <p:cNvSpPr txBox="1"/>
          <p:nvPr/>
        </p:nvSpPr>
        <p:spPr>
          <a:xfrm>
            <a:off x="228607" y="637954"/>
            <a:ext cx="8316685" cy="1015663"/>
          </a:xfrm>
          <a:prstGeom prst="rect">
            <a:avLst/>
          </a:prstGeom>
          <a:noFill/>
        </p:spPr>
        <p:txBody>
          <a:bodyPr wrap="square" lIns="36000" tIns="36000" rIns="36000" bIns="36000" rtlCol="0">
            <a:spAutoFit/>
          </a:bodyPr>
          <a:lstStyle/>
          <a:p>
            <a:pPr indent="457200">
              <a:lnSpc>
                <a:spcPts val="2400"/>
              </a:lnSpc>
            </a:pPr>
            <a:r>
              <a:rPr lang="ru-RU" sz="2200" dirty="0">
                <a:latin typeface="Arial Narrow" pitchFamily="34" charset="0"/>
              </a:rPr>
              <a:t>Из вышесказанного (выше увиденного) следует, что </a:t>
            </a:r>
            <a:r>
              <a:rPr lang="ru-RU" sz="22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системы безопасности по объектам защиты</a:t>
            </a:r>
            <a:r>
              <a:rPr lang="ru-RU" sz="20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 </a:t>
            </a:r>
            <a:r>
              <a:rPr lang="ru-RU" sz="2200" dirty="0">
                <a:latin typeface="Arial Narrow" pitchFamily="34" charset="0"/>
              </a:rPr>
              <a:t>реально существующие в настоящее время, подразделяются на следующие виды:</a:t>
            </a:r>
          </a:p>
        </p:txBody>
      </p:sp>
      <p:sp>
        <p:nvSpPr>
          <p:cNvPr id="11" name="Скругленный прямоугольник 10"/>
          <p:cNvSpPr/>
          <p:nvPr/>
        </p:nvSpPr>
        <p:spPr>
          <a:xfrm>
            <a:off x="909083" y="1662611"/>
            <a:ext cx="7325834" cy="744279"/>
          </a:xfrm>
          <a:prstGeom prst="roundRect">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nSpc>
                <a:spcPts val="2200"/>
              </a:lnSpc>
            </a:pPr>
            <a:r>
              <a:rPr lang="ru-RU" sz="2000" b="1" dirty="0">
                <a:solidFill>
                  <a:schemeClr val="bg1"/>
                </a:solidFill>
                <a:latin typeface="Arial Narrow" pitchFamily="34" charset="0"/>
              </a:rPr>
              <a:t>1. СИСТЕМУ ЛИЧНОЙ и КОЛЛЕКТИВНОЙ БЕЗОПАСНОСТИ </a:t>
            </a:r>
            <a:r>
              <a:rPr lang="ru-RU" sz="2200" dirty="0">
                <a:solidFill>
                  <a:schemeClr val="bg1"/>
                </a:solidFill>
                <a:latin typeface="Arial Narrow" pitchFamily="34" charset="0"/>
              </a:rPr>
              <a:t>человека в процессе его жизнедеятельности.</a:t>
            </a:r>
          </a:p>
        </p:txBody>
      </p:sp>
      <p:sp>
        <p:nvSpPr>
          <p:cNvPr id="12" name="Скругленный прямоугольник 11"/>
          <p:cNvSpPr/>
          <p:nvPr/>
        </p:nvSpPr>
        <p:spPr>
          <a:xfrm>
            <a:off x="916173" y="2504661"/>
            <a:ext cx="7311654" cy="61068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nSpc>
                <a:spcPts val="2400"/>
              </a:lnSpc>
            </a:pPr>
            <a:r>
              <a:rPr lang="ru-RU" sz="2000" b="1" dirty="0">
                <a:solidFill>
                  <a:schemeClr val="bg1"/>
                </a:solidFill>
                <a:latin typeface="Arial Narrow" pitchFamily="34" charset="0"/>
              </a:rPr>
              <a:t>2. СИСТЕМУ ОХРАНЫ ПРИРОДНОЙ СРЕДЫ </a:t>
            </a:r>
            <a:r>
              <a:rPr lang="ru-RU" sz="2200" b="1" dirty="0">
                <a:solidFill>
                  <a:schemeClr val="bg1"/>
                </a:solidFill>
                <a:latin typeface="Arial Narrow" pitchFamily="34" charset="0"/>
              </a:rPr>
              <a:t>(биосферы)</a:t>
            </a:r>
            <a:endParaRPr lang="ru-RU" sz="2200" dirty="0">
              <a:solidFill>
                <a:schemeClr val="bg1"/>
              </a:solidFill>
              <a:latin typeface="Arial Narrow" pitchFamily="34" charset="0"/>
            </a:endParaRPr>
          </a:p>
        </p:txBody>
      </p:sp>
      <p:sp>
        <p:nvSpPr>
          <p:cNvPr id="13" name="Скругленный прямоугольник 12"/>
          <p:cNvSpPr/>
          <p:nvPr/>
        </p:nvSpPr>
        <p:spPr>
          <a:xfrm>
            <a:off x="914400" y="3221664"/>
            <a:ext cx="7315199" cy="644657"/>
          </a:xfrm>
          <a:prstGeom prst="roundRect">
            <a:avLst/>
          </a:prstGeom>
          <a:solidFill>
            <a:schemeClr val="accent5">
              <a:lumMod val="75000"/>
            </a:schemeClr>
          </a:soli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nSpc>
                <a:spcPts val="2400"/>
              </a:lnSpc>
            </a:pPr>
            <a:r>
              <a:rPr lang="ru-RU" sz="2000" b="1" dirty="0">
                <a:solidFill>
                  <a:schemeClr val="bg1"/>
                </a:solidFill>
                <a:latin typeface="Arial Narrow" pitchFamily="34" charset="0"/>
              </a:rPr>
              <a:t>3. СИСТЕМУ ГОСУДАРСТВЕННОЙ БЕЗОПАСНОСТИ</a:t>
            </a:r>
            <a:endParaRPr lang="ru-RU" sz="2000" dirty="0">
              <a:solidFill>
                <a:schemeClr val="bg1"/>
              </a:solidFill>
              <a:latin typeface="Arial Narrow" pitchFamily="34" charset="0"/>
            </a:endParaRPr>
          </a:p>
        </p:txBody>
      </p:sp>
      <p:sp>
        <p:nvSpPr>
          <p:cNvPr id="14" name="Скругленный прямоугольник 13"/>
          <p:cNvSpPr/>
          <p:nvPr/>
        </p:nvSpPr>
        <p:spPr>
          <a:xfrm>
            <a:off x="908566" y="3962706"/>
            <a:ext cx="7320517" cy="619233"/>
          </a:xfrm>
          <a:prstGeom prst="roundRect">
            <a:avLst/>
          </a:prstGeom>
          <a:gradFill flip="none" rotWithShape="1">
            <a:gsLst>
              <a:gs pos="0">
                <a:srgbClr val="0066FF">
                  <a:shade val="30000"/>
                  <a:satMod val="115000"/>
                </a:srgbClr>
              </a:gs>
              <a:gs pos="50000">
                <a:srgbClr val="0066FF">
                  <a:shade val="67500"/>
                  <a:satMod val="115000"/>
                </a:srgbClr>
              </a:gs>
              <a:gs pos="100000">
                <a:srgbClr val="0066FF">
                  <a:shade val="100000"/>
                  <a:satMod val="115000"/>
                </a:srgbClr>
              </a:gs>
            </a:gsLst>
            <a:lin ang="0" scaled="1"/>
            <a:tileRect/>
          </a:gradFill>
          <a:ln w="38100">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nSpc>
                <a:spcPts val="2400"/>
              </a:lnSpc>
            </a:pPr>
            <a:r>
              <a:rPr lang="ru-RU" sz="2000" b="1" dirty="0">
                <a:solidFill>
                  <a:schemeClr val="bg1"/>
                </a:solidFill>
                <a:latin typeface="Arial Narrow" pitchFamily="34" charset="0"/>
              </a:rPr>
              <a:t>4. СИСТЕМУ ГЛОБАЛЬНОЙ БЕЗОПАСНОСТИ</a:t>
            </a:r>
            <a:endParaRPr lang="ru-RU" sz="2000" dirty="0">
              <a:solidFill>
                <a:schemeClr val="bg1"/>
              </a:solidFill>
              <a:latin typeface="Arial Narrow" pitchFamily="34" charset="0"/>
            </a:endParaRPr>
          </a:p>
        </p:txBody>
      </p:sp>
      <p:grpSp>
        <p:nvGrpSpPr>
          <p:cNvPr id="15" name="Группа 14"/>
          <p:cNvGrpSpPr/>
          <p:nvPr/>
        </p:nvGrpSpPr>
        <p:grpSpPr>
          <a:xfrm>
            <a:off x="8426631" y="-5612"/>
            <a:ext cx="734162" cy="6863612"/>
            <a:chOff x="8426631" y="-5612"/>
            <a:chExt cx="734162" cy="6863612"/>
          </a:xfrm>
        </p:grpSpPr>
        <p:sp>
          <p:nvSpPr>
            <p:cNvPr id="16" name="Прямоугольник 15"/>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8"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38</a:t>
            </a:fld>
            <a:endParaRPr lang="ru-RU" sz="2000" dirty="0">
              <a:solidFill>
                <a:schemeClr val="tx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2307262" y="-1"/>
            <a:ext cx="4529470" cy="627321"/>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6.5.  СРЕДСТВА ОБЕСПЕЧЕНИЯ БЕЗОПАСНОСТИ ЖИЗНЕДЕЯТЕЛЬНОСТИ</a:t>
            </a:r>
          </a:p>
        </p:txBody>
      </p:sp>
      <p:sp>
        <p:nvSpPr>
          <p:cNvPr id="13" name="Скругленный прямоугольник 12"/>
          <p:cNvSpPr/>
          <p:nvPr/>
        </p:nvSpPr>
        <p:spPr>
          <a:xfrm>
            <a:off x="265814" y="1148317"/>
            <a:ext cx="8261497" cy="1127051"/>
          </a:xfrm>
          <a:prstGeom prst="roundRect">
            <a:avLst/>
          </a:prstGeom>
          <a:ln w="38100"/>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57200">
              <a:lnSpc>
                <a:spcPts val="2800"/>
              </a:lnSpc>
            </a:pPr>
            <a:r>
              <a:rPr lang="ru-RU" sz="2000" b="1" dirty="0">
                <a:solidFill>
                  <a:srgbClr val="0000FF"/>
                </a:solidFill>
                <a:effectLst>
                  <a:outerShdw blurRad="38100" dist="38100" dir="2700000" algn="tl">
                    <a:srgbClr val="000000">
                      <a:alpha val="43137"/>
                    </a:srgbClr>
                  </a:outerShdw>
                </a:effectLst>
                <a:latin typeface="Arial Narrow" pitchFamily="34" charset="0"/>
                <a:cs typeface="Arial" pitchFamily="34" charset="0"/>
              </a:rPr>
              <a:t>СРЕДСТВА ОБЕСПЕЧЕНИЯ  БЕЗОПАСНОСТИ ЖИЗНЕДЕЯТЕЛЬНОСТИ </a:t>
            </a:r>
            <a:r>
              <a:rPr lang="ru-RU" sz="2200" dirty="0">
                <a:latin typeface="Arial Narrow" pitchFamily="34" charset="0"/>
                <a:cs typeface="Arial" pitchFamily="34" charset="0"/>
              </a:rPr>
              <a:t>делят на средства коллективной защиты (</a:t>
            </a:r>
            <a:r>
              <a:rPr lang="ru-RU" sz="2200" b="1" dirty="0">
                <a:solidFill>
                  <a:srgbClr val="FF3300"/>
                </a:solidFill>
                <a:latin typeface="Arial Narrow" pitchFamily="34" charset="0"/>
                <a:cs typeface="Arial" pitchFamily="34" charset="0"/>
              </a:rPr>
              <a:t>СКЗ</a:t>
            </a:r>
            <a:r>
              <a:rPr lang="ru-RU" sz="2200" dirty="0">
                <a:latin typeface="Arial Narrow" pitchFamily="34" charset="0"/>
                <a:cs typeface="Arial" pitchFamily="34" charset="0"/>
              </a:rPr>
              <a:t>) и средства индивидуальной защиты (</a:t>
            </a:r>
            <a:r>
              <a:rPr lang="ru-RU" sz="2200" b="1" dirty="0">
                <a:solidFill>
                  <a:srgbClr val="0000FF"/>
                </a:solidFill>
                <a:latin typeface="Arial Narrow" pitchFamily="34" charset="0"/>
                <a:cs typeface="Arial" pitchFamily="34" charset="0"/>
              </a:rPr>
              <a:t>СИЗ</a:t>
            </a:r>
            <a:r>
              <a:rPr lang="ru-RU" sz="2200" dirty="0">
                <a:latin typeface="Arial Narrow" pitchFamily="34" charset="0"/>
                <a:cs typeface="Arial" pitchFamily="34" charset="0"/>
              </a:rPr>
              <a:t>).</a:t>
            </a:r>
            <a:endParaRPr lang="ru-RU" dirty="0">
              <a:latin typeface="Arial Narrow" pitchFamily="34" charset="0"/>
            </a:endParaRPr>
          </a:p>
        </p:txBody>
      </p:sp>
      <p:sp>
        <p:nvSpPr>
          <p:cNvPr id="9" name="Скругленный прямоугольник 8"/>
          <p:cNvSpPr/>
          <p:nvPr/>
        </p:nvSpPr>
        <p:spPr>
          <a:xfrm>
            <a:off x="705678" y="4098851"/>
            <a:ext cx="7795051" cy="1791586"/>
          </a:xfrm>
          <a:prstGeom prst="roundRect">
            <a:avLst/>
          </a:prstGeom>
          <a:ln/>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indent="457200">
              <a:lnSpc>
                <a:spcPts val="2800"/>
              </a:lnSpc>
            </a:pPr>
            <a:r>
              <a:rPr lang="ru-RU" sz="2200" dirty="0">
                <a:solidFill>
                  <a:schemeClr val="tx1"/>
                </a:solidFill>
                <a:latin typeface="Arial Narrow" pitchFamily="34" charset="0"/>
                <a:cs typeface="Arial" pitchFamily="34" charset="0"/>
              </a:rPr>
              <a:t>В широком понимании к средствам безопасности следует относить все то, что способствует защищенности человека от опасности, а именно: </a:t>
            </a:r>
            <a:r>
              <a:rPr lang="ru-RU" sz="2000" b="1" dirty="0">
                <a:solidFill>
                  <a:schemeClr val="tx1"/>
                </a:solidFill>
                <a:latin typeface="Arial Narrow" pitchFamily="34" charset="0"/>
                <a:cs typeface="Arial" pitchFamily="34" charset="0"/>
              </a:rPr>
              <a:t>ВОСПИТАНИЕ, ОБРАЗОВАНИЕ, УПРАВЛЕНИЕ ЗДОРОВЬЕМ, ДИСЦИПЛИНИРОВАННОСТЬ, ЗДРАВООХРАНЕНИЕ, ГОСУДАРСТВЕННЫЕ ОРГАНЫ УПРАВЛЕНИЯ </a:t>
            </a:r>
            <a:r>
              <a:rPr lang="ru-RU" sz="2200" dirty="0">
                <a:solidFill>
                  <a:schemeClr val="tx1"/>
                </a:solidFill>
                <a:latin typeface="Arial Narrow" pitchFamily="34" charset="0"/>
                <a:cs typeface="Arial" pitchFamily="34" charset="0"/>
              </a:rPr>
              <a:t>и т. д. </a:t>
            </a:r>
            <a:endParaRPr lang="ru-RU" dirty="0">
              <a:solidFill>
                <a:schemeClr val="tx1"/>
              </a:solidFill>
            </a:endParaRPr>
          </a:p>
        </p:txBody>
      </p:sp>
      <p:sp>
        <p:nvSpPr>
          <p:cNvPr id="10" name="Скругленный прямоугольник 9"/>
          <p:cNvSpPr/>
          <p:nvPr/>
        </p:nvSpPr>
        <p:spPr>
          <a:xfrm>
            <a:off x="241005" y="2569535"/>
            <a:ext cx="8261497" cy="1127051"/>
          </a:xfrm>
          <a:prstGeom prst="roundRect">
            <a:avLst/>
          </a:prstGeom>
          <a:solidFill>
            <a:schemeClr val="accent6">
              <a:lumMod val="40000"/>
              <a:lumOff val="60000"/>
            </a:schemeClr>
          </a:solidFill>
          <a:ln w="38100"/>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57200">
              <a:lnSpc>
                <a:spcPts val="2800"/>
              </a:lnSpc>
            </a:pPr>
            <a:r>
              <a:rPr lang="ru-RU" sz="2200" dirty="0">
                <a:solidFill>
                  <a:schemeClr val="tx1"/>
                </a:solidFill>
                <a:latin typeface="Arial Narrow" pitchFamily="34" charset="0"/>
                <a:cs typeface="Arial" pitchFamily="34" charset="0"/>
              </a:rPr>
              <a:t>В свою очередь </a:t>
            </a:r>
            <a:r>
              <a:rPr lang="ru-RU" sz="2200" b="1" dirty="0">
                <a:solidFill>
                  <a:srgbClr val="FF3300"/>
                </a:solidFill>
                <a:latin typeface="Arial" pitchFamily="34" charset="0"/>
                <a:cs typeface="Arial" pitchFamily="34" charset="0"/>
              </a:rPr>
              <a:t>СКЗ</a:t>
            </a:r>
            <a:r>
              <a:rPr lang="ru-RU" sz="2200" dirty="0">
                <a:latin typeface="Arial" pitchFamily="34" charset="0"/>
                <a:cs typeface="Arial" pitchFamily="34" charset="0"/>
              </a:rPr>
              <a:t> и </a:t>
            </a:r>
            <a:r>
              <a:rPr lang="ru-RU" sz="2200" b="1" dirty="0">
                <a:solidFill>
                  <a:srgbClr val="0000FF"/>
                </a:solidFill>
                <a:latin typeface="Arial" pitchFamily="34" charset="0"/>
                <a:cs typeface="Arial" pitchFamily="34" charset="0"/>
              </a:rPr>
              <a:t>СИЗ</a:t>
            </a:r>
            <a:r>
              <a:rPr lang="ru-RU" sz="2200" dirty="0">
                <a:latin typeface="Arial" pitchFamily="34" charset="0"/>
                <a:cs typeface="Arial" pitchFamily="34" charset="0"/>
              </a:rPr>
              <a:t> </a:t>
            </a:r>
            <a:r>
              <a:rPr lang="ru-RU" sz="2200" dirty="0">
                <a:solidFill>
                  <a:schemeClr val="tx1"/>
                </a:solidFill>
                <a:latin typeface="Arial Narrow" pitchFamily="34" charset="0"/>
                <a:cs typeface="Arial" pitchFamily="34" charset="0"/>
              </a:rPr>
              <a:t>делятся на группы в зависимости от характера опасностей, конструктивного исполнения, области применения и т. д. </a:t>
            </a:r>
            <a:endParaRPr lang="ru-RU" dirty="0"/>
          </a:p>
        </p:txBody>
      </p:sp>
      <p:grpSp>
        <p:nvGrpSpPr>
          <p:cNvPr id="11" name="Группа 10"/>
          <p:cNvGrpSpPr/>
          <p:nvPr/>
        </p:nvGrpSpPr>
        <p:grpSpPr>
          <a:xfrm>
            <a:off x="8426631" y="-5612"/>
            <a:ext cx="734162" cy="6863612"/>
            <a:chOff x="8426631" y="-5612"/>
            <a:chExt cx="734162" cy="6863612"/>
          </a:xfrm>
        </p:grpSpPr>
        <p:sp>
          <p:nvSpPr>
            <p:cNvPr id="12" name="Прямоугольник 1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4"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mj-lt"/>
              </a:rPr>
              <a:pPr/>
              <a:t>39</a:t>
            </a:fld>
            <a:endParaRPr lang="ru-RU" sz="2000" dirty="0">
              <a:solidFill>
                <a:schemeClr val="tx1"/>
              </a:solidFill>
              <a:latin typeface="+mj-lt"/>
            </a:endParaRPr>
          </a:p>
        </p:txBody>
      </p:sp>
      <p:pic>
        <p:nvPicPr>
          <p:cNvPr id="15"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65" y="4766044"/>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1826788"/>
            <a:ext cx="8715404" cy="2349361"/>
          </a:xfrm>
          <a:prstGeom prst="rect">
            <a:avLst/>
          </a:prstGeom>
        </p:spPr>
        <p:txBody>
          <a:bodyPr wrap="square">
            <a:spAutoFit/>
          </a:bodyPr>
          <a:lstStyle/>
          <a:p>
            <a:pPr indent="432000" algn="just">
              <a:lnSpc>
                <a:spcPts val="22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b="1" dirty="0">
                <a:latin typeface="Arial Narrow" pitchFamily="34" charset="0"/>
                <a:ea typeface="Times New Roman" pitchFamily="18" charset="0"/>
              </a:rPr>
              <a:t>таким образом, является</a:t>
            </a:r>
            <a:r>
              <a:rPr lang="ru-RU" sz="2200" b="1" dirty="0">
                <a:latin typeface="Arial Narrow" pitchFamily="34" charset="0"/>
                <a:cs typeface="Arial" pitchFamily="34" charset="0"/>
              </a:rPr>
              <a:t> комплексной наукой,</a:t>
            </a:r>
            <a:r>
              <a:rPr lang="ru-RU" sz="2200" dirty="0">
                <a:latin typeface="Arial Narrow" pitchFamily="34" charset="0"/>
              </a:rPr>
              <a:t> опирающейся на достижения как фундаментальных, так и прикладных научных и научно-технических областей знаний и</a:t>
            </a:r>
            <a:r>
              <a:rPr lang="ru-RU" sz="2200" b="1" dirty="0">
                <a:latin typeface="Arial Narrow" pitchFamily="34" charset="0"/>
                <a:cs typeface="Arial" pitchFamily="34" charset="0"/>
              </a:rPr>
              <a:t> </a:t>
            </a:r>
            <a:r>
              <a:rPr lang="ru-RU" sz="2200" b="1" dirty="0">
                <a:solidFill>
                  <a:srgbClr val="0000FF"/>
                </a:solidFill>
                <a:latin typeface="Arial Narrow" pitchFamily="34" charset="0"/>
                <a:cs typeface="Arial" pitchFamily="34" charset="0"/>
              </a:rPr>
              <a:t>изучающая общие закономерности опасных явлений </a:t>
            </a:r>
            <a:r>
              <a:rPr lang="ru-RU" sz="2200" b="1" dirty="0">
                <a:latin typeface="Arial Narrow" pitchFamily="34" charset="0"/>
                <a:cs typeface="Arial" pitchFamily="34" charset="0"/>
              </a:rPr>
              <a:t>и соответствующие методы и средства защиты человека в любых условиях обитания и как </a:t>
            </a:r>
            <a:r>
              <a:rPr lang="ru-RU" sz="2200" b="1" dirty="0">
                <a:solidFill>
                  <a:srgbClr val="0000FF"/>
                </a:solidFill>
                <a:latin typeface="Arial Narrow" pitchFamily="34" charset="0"/>
                <a:cs typeface="Arial" pitchFamily="34" charset="0"/>
              </a:rPr>
              <a:t>конечная цель -</a:t>
            </a:r>
            <a:r>
              <a:rPr lang="ru-RU" sz="2200" b="1" dirty="0">
                <a:latin typeface="Arial Narrow" pitchFamily="34" charset="0"/>
                <a:cs typeface="Arial" pitchFamily="34" charset="0"/>
              </a:rPr>
              <a:t> </a:t>
            </a:r>
            <a:r>
              <a:rPr lang="ru-RU" sz="2200" b="1" dirty="0">
                <a:solidFill>
                  <a:srgbClr val="0000FF"/>
                </a:solidFill>
                <a:latin typeface="Arial Narrow" pitchFamily="34" charset="0"/>
                <a:cs typeface="Arial" pitchFamily="34" charset="0"/>
              </a:rPr>
              <a:t>обеспечение такого  состояния жизнедеятельности человека, при которой </a:t>
            </a:r>
            <a:r>
              <a:rPr lang="ru-RU" sz="2200" b="1" dirty="0">
                <a:solidFill>
                  <a:srgbClr val="FF0000"/>
                </a:solidFill>
                <a:latin typeface="Arial Narrow" pitchFamily="34" charset="0"/>
                <a:cs typeface="Arial" pitchFamily="34" charset="0"/>
              </a:rPr>
              <a:t>с определенной вероятностью </a:t>
            </a:r>
            <a:r>
              <a:rPr lang="ru-RU" sz="2200" b="1" dirty="0">
                <a:solidFill>
                  <a:srgbClr val="0000FF"/>
                </a:solidFill>
                <a:latin typeface="Arial Narrow" pitchFamily="34" charset="0"/>
                <a:cs typeface="Arial" pitchFamily="34" charset="0"/>
              </a:rPr>
              <a:t>исключаются потенциальные опасности, влияющие на жизнь и здоровье человека, его потомство</a:t>
            </a:r>
            <a:r>
              <a:rPr lang="ru-RU" sz="2400" b="1" dirty="0">
                <a:solidFill>
                  <a:srgbClr val="0000FF"/>
                </a:solidFill>
                <a:latin typeface="Arial Narrow" pitchFamily="34" charset="0"/>
                <a:cs typeface="Arial" pitchFamily="34" charset="0"/>
              </a:rPr>
              <a:t>.</a:t>
            </a:r>
          </a:p>
        </p:txBody>
      </p:sp>
      <p:sp>
        <p:nvSpPr>
          <p:cNvPr id="17" name="Прямоугольник 16"/>
          <p:cNvSpPr/>
          <p:nvPr/>
        </p:nvSpPr>
        <p:spPr>
          <a:xfrm>
            <a:off x="792480" y="4703067"/>
            <a:ext cx="7908778" cy="861774"/>
          </a:xfrm>
          <a:prstGeom prst="rect">
            <a:avLst/>
          </a:prstGeom>
        </p:spPr>
        <p:txBody>
          <a:bodyPr wrap="square">
            <a:spAutoFit/>
          </a:bodyPr>
          <a:lstStyle/>
          <a:p>
            <a:pPr indent="432000" algn="just">
              <a:lnSpc>
                <a:spcPts val="2000"/>
              </a:lnSpc>
            </a:pPr>
            <a:r>
              <a:rPr lang="ru-RU" sz="2200" b="1" dirty="0">
                <a:latin typeface="Arial Narrow" pitchFamily="34" charset="0"/>
              </a:rPr>
              <a:t>Курс</a:t>
            </a:r>
            <a:r>
              <a:rPr lang="ru-RU" sz="2400" b="1" dirty="0">
                <a:latin typeface="Arial Narrow" pitchFamily="34" charset="0"/>
              </a:rPr>
              <a:t>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b="1" dirty="0">
                <a:latin typeface="Arial Narrow" pitchFamily="34" charset="0"/>
              </a:rPr>
              <a:t>предусматривает изучение сложных связей человеческого организма и среды обитания </a:t>
            </a:r>
            <a:r>
              <a:rPr lang="ru-RU" sz="2200" b="1" dirty="0">
                <a:solidFill>
                  <a:srgbClr val="0000FF"/>
                </a:solidFill>
                <a:latin typeface="Arial Narrow" pitchFamily="34" charset="0"/>
              </a:rPr>
              <a:t>и в целом рассматривает безопасность:</a:t>
            </a:r>
          </a:p>
        </p:txBody>
      </p:sp>
      <p:sp>
        <p:nvSpPr>
          <p:cNvPr id="20" name="Прямоугольник 19"/>
          <p:cNvSpPr/>
          <p:nvPr/>
        </p:nvSpPr>
        <p:spPr>
          <a:xfrm>
            <a:off x="0" y="528948"/>
            <a:ext cx="8715404" cy="1323439"/>
          </a:xfrm>
          <a:prstGeom prst="rect">
            <a:avLst/>
          </a:prstGeom>
        </p:spPr>
        <p:txBody>
          <a:bodyPr wrap="square">
            <a:spAutoFit/>
          </a:bodyPr>
          <a:lstStyle/>
          <a:p>
            <a:pPr indent="457200" algn="just">
              <a:lnSpc>
                <a:spcPts val="24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dirty="0">
                <a:latin typeface="Arial Narrow" pitchFamily="34" charset="0"/>
              </a:rPr>
              <a:t>— система знаний, направленных на обеспечение безопасности,  сохранение жизни и здоровья человека в производственной и непроизводственной среде с учетом влияния человека на среду обитания</a:t>
            </a:r>
            <a:r>
              <a:rPr lang="ru-RU" sz="2400" b="1" dirty="0">
                <a:latin typeface="Arial Narrow" pitchFamily="34" charset="0"/>
                <a:cs typeface="Arial" pitchFamily="34" charset="0"/>
              </a:rPr>
              <a:t>.</a:t>
            </a:r>
          </a:p>
        </p:txBody>
      </p:sp>
      <p:sp>
        <p:nvSpPr>
          <p:cNvPr id="18" name="Прямоугольник 17"/>
          <p:cNvSpPr/>
          <p:nvPr/>
        </p:nvSpPr>
        <p:spPr>
          <a:xfrm>
            <a:off x="0" y="-1154"/>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 name="Скругленный прямоугольник 22"/>
          <p:cNvSpPr/>
          <p:nvPr/>
        </p:nvSpPr>
        <p:spPr>
          <a:xfrm>
            <a:off x="3714744" y="0"/>
            <a:ext cx="1643074"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ВВЕДЕНИЕ</a:t>
            </a:r>
          </a:p>
        </p:txBody>
      </p:sp>
      <p:sp>
        <p:nvSpPr>
          <p:cNvPr id="11" name="Прямоугольник 10"/>
          <p:cNvSpPr/>
          <p:nvPr/>
        </p:nvSpPr>
        <p:spPr>
          <a:xfrm>
            <a:off x="0" y="4117329"/>
            <a:ext cx="8718698" cy="605294"/>
          </a:xfrm>
          <a:prstGeom prst="rect">
            <a:avLst/>
          </a:prstGeom>
        </p:spPr>
        <p:txBody>
          <a:bodyPr wrap="square">
            <a:spAutoFit/>
          </a:bodyPr>
          <a:lstStyle/>
          <a:p>
            <a:pPr indent="432000" algn="just">
              <a:lnSpc>
                <a:spcPts val="2000"/>
              </a:lnSpc>
            </a:pPr>
            <a:r>
              <a:rPr lang="ru-RU" b="1" dirty="0">
                <a:solidFill>
                  <a:srgbClr val="0000FF"/>
                </a:solidFill>
                <a:latin typeface="Arial Narrow" pitchFamily="34" charset="0"/>
              </a:rPr>
              <a:t>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ЖИЗНЕДЕЯТЕЛЬНОСТЬ</a:t>
            </a:r>
            <a:r>
              <a:rPr lang="ru-RU" b="1" dirty="0">
                <a:solidFill>
                  <a:srgbClr val="0000FF"/>
                </a:solidFill>
                <a:latin typeface="Arial Narrow" pitchFamily="34" charset="0"/>
              </a:rPr>
              <a:t> </a:t>
            </a:r>
            <a:r>
              <a:rPr lang="ru-RU" sz="2200" b="1" dirty="0">
                <a:solidFill>
                  <a:srgbClr val="008000"/>
                </a:solidFill>
                <a:latin typeface="Arial Narrow" pitchFamily="34" charset="0"/>
              </a:rPr>
              <a:t>– это повседневная деятельность человека (в т.ч. и отдых), способ существования человека</a:t>
            </a:r>
            <a:r>
              <a:rPr lang="ru-RU" sz="2200" b="1" dirty="0">
                <a:solidFill>
                  <a:srgbClr val="009900"/>
                </a:solidFill>
                <a:latin typeface="Arial Narrow" pitchFamily="34" charset="0"/>
              </a:rPr>
              <a:t>.</a:t>
            </a:r>
            <a:r>
              <a:rPr lang="ru-RU" sz="2200" b="1" dirty="0">
                <a:latin typeface="Arial Narrow" pitchFamily="34" charset="0"/>
              </a:rPr>
              <a:t> </a:t>
            </a:r>
          </a:p>
        </p:txBody>
      </p:sp>
      <p:grpSp>
        <p:nvGrpSpPr>
          <p:cNvPr id="12" name="Группа 11"/>
          <p:cNvGrpSpPr/>
          <p:nvPr/>
        </p:nvGrpSpPr>
        <p:grpSpPr>
          <a:xfrm>
            <a:off x="8426631" y="-5612"/>
            <a:ext cx="734162" cy="6863612"/>
            <a:chOff x="8426631" y="-5612"/>
            <a:chExt cx="734162" cy="6863612"/>
          </a:xfrm>
        </p:grpSpPr>
        <p:sp>
          <p:nvSpPr>
            <p:cNvPr id="13" name="Прямоугольник 12"/>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4</a:t>
            </a:fld>
            <a:endParaRPr lang="ru-RU" sz="2000" dirty="0">
              <a:solidFill>
                <a:schemeClr val="tx1"/>
              </a:solidFill>
              <a:latin typeface="+mj-lt"/>
            </a:endParaRPr>
          </a:p>
        </p:txBody>
      </p:sp>
      <p:sp>
        <p:nvSpPr>
          <p:cNvPr id="21" name="Скругленный прямоугольник 20"/>
          <p:cNvSpPr/>
          <p:nvPr/>
        </p:nvSpPr>
        <p:spPr bwMode="auto">
          <a:xfrm>
            <a:off x="348342" y="5641786"/>
            <a:ext cx="8078289" cy="1129128"/>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31750">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algn="just">
              <a:lnSpc>
                <a:spcPts val="2200"/>
              </a:lnSpc>
            </a:pPr>
            <a:r>
              <a:rPr lang="ru-RU" sz="2200" b="1" dirty="0">
                <a:ln w="900" cmpd="sng">
                  <a:solidFill>
                    <a:schemeClr val="tx1">
                      <a:alpha val="55000"/>
                    </a:schemeClr>
                  </a:solidFill>
                  <a:prstDash val="solid"/>
                </a:ln>
                <a:solidFill>
                  <a:srgbClr val="FFC000"/>
                </a:solidFill>
                <a:latin typeface="Arial Narrow" pitchFamily="34" charset="0"/>
                <a:ea typeface="Times New Roman" pitchFamily="18" charset="0"/>
                <a:cs typeface="Times New Roman" pitchFamily="18" charset="0"/>
              </a:rPr>
              <a:t> </a:t>
            </a:r>
            <a:r>
              <a:rPr lang="ru-RU" sz="22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1) в окружающей природной среде;  2) в бытовой среде; 3) в производственной сфере; 4) в городской среде; 5) чрезвычайные ситуации мирного времени; 6) чрезвычайные ситуации военного времени. </a:t>
            </a:r>
          </a:p>
        </p:txBody>
      </p:sp>
      <p:pic>
        <p:nvPicPr>
          <p:cNvPr id="16"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 y="4917514"/>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1" name="Скругленный прямоугольник 20"/>
          <p:cNvSpPr/>
          <p:nvPr/>
        </p:nvSpPr>
        <p:spPr>
          <a:xfrm>
            <a:off x="2484782" y="-1"/>
            <a:ext cx="4157103" cy="659219"/>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7.0.  УПРАВЛЕНИЕ БЕЗОПАСНОСТЬЮ ЖИЗНЕДЕЯТЕЛЬНОСТИ</a:t>
            </a:r>
          </a:p>
        </p:txBody>
      </p:sp>
      <p:sp>
        <p:nvSpPr>
          <p:cNvPr id="12" name="Скругленный прямоугольник 11"/>
          <p:cNvSpPr/>
          <p:nvPr/>
        </p:nvSpPr>
        <p:spPr>
          <a:xfrm>
            <a:off x="212651" y="956930"/>
            <a:ext cx="8176437" cy="2158409"/>
          </a:xfrm>
          <a:prstGeom prst="roundRect">
            <a:avLst/>
          </a:prstGeom>
          <a:ln w="38100"/>
        </p:spPr>
        <p:style>
          <a:lnRef idx="1">
            <a:schemeClr val="dk1"/>
          </a:lnRef>
          <a:fillRef idx="2">
            <a:schemeClr val="dk1"/>
          </a:fillRef>
          <a:effectRef idx="1">
            <a:schemeClr val="dk1"/>
          </a:effectRef>
          <a:fontRef idx="minor">
            <a:schemeClr val="dk1"/>
          </a:fontRef>
        </p:style>
        <p:txBody>
          <a:bodyPr rtlCol="0" anchor="ctr"/>
          <a:lstStyle/>
          <a:p>
            <a:pPr indent="432000">
              <a:lnSpc>
                <a:spcPts val="3000"/>
              </a:lnSpc>
            </a:pPr>
            <a:r>
              <a:rPr lang="ru-RU" sz="2000" b="1" dirty="0">
                <a:solidFill>
                  <a:srgbClr val="0000FF"/>
                </a:solidFill>
                <a:effectLst>
                  <a:outerShdw blurRad="38100" dist="38100" dir="2700000" algn="tl">
                    <a:srgbClr val="000000">
                      <a:alpha val="43137"/>
                    </a:srgbClr>
                  </a:outerShdw>
                </a:effectLst>
                <a:latin typeface="Arial Narrow" pitchFamily="34" charset="0"/>
                <a:cs typeface="Arial" pitchFamily="34" charset="0"/>
              </a:rPr>
              <a:t>ПОД УПРАВЛЕНИЕМ БЕЗОПАСНОСТЬЮ ЖИЗНЕДЕЯТЕЛЬНОСТИ </a:t>
            </a:r>
            <a:r>
              <a:rPr lang="ru-RU" sz="2200" dirty="0">
                <a:latin typeface="Arial" pitchFamily="34" charset="0"/>
                <a:cs typeface="Arial" pitchFamily="34" charset="0"/>
              </a:rPr>
              <a:t>понимают организованное воздействие на систему «человек-среда» с целью обеспечения безопасности для человека с заданной степенью вероятности.</a:t>
            </a:r>
          </a:p>
        </p:txBody>
      </p:sp>
      <p:sp>
        <p:nvSpPr>
          <p:cNvPr id="15" name="Скругленный прямоугольник 14"/>
          <p:cNvSpPr/>
          <p:nvPr/>
        </p:nvSpPr>
        <p:spPr>
          <a:xfrm>
            <a:off x="223284" y="3429000"/>
            <a:ext cx="8112642" cy="1371601"/>
          </a:xfrm>
          <a:prstGeom prst="roundRect">
            <a:avLst/>
          </a:prstGeom>
          <a:ln w="38100"/>
        </p:spPr>
        <p:style>
          <a:lnRef idx="1">
            <a:schemeClr val="accent4"/>
          </a:lnRef>
          <a:fillRef idx="2">
            <a:schemeClr val="accent4"/>
          </a:fillRef>
          <a:effectRef idx="1">
            <a:schemeClr val="accent4"/>
          </a:effectRef>
          <a:fontRef idx="minor">
            <a:schemeClr val="dk1"/>
          </a:fontRef>
        </p:style>
        <p:txBody>
          <a:bodyPr rtlCol="0" anchor="ctr"/>
          <a:lstStyle/>
          <a:p>
            <a:pPr indent="457200">
              <a:lnSpc>
                <a:spcPts val="3000"/>
              </a:lnSpc>
            </a:pPr>
            <a:r>
              <a:rPr lang="ru-RU" sz="2000" b="1" dirty="0">
                <a:solidFill>
                  <a:srgbClr val="0000FF"/>
                </a:solidFill>
                <a:effectLst>
                  <a:outerShdw blurRad="38100" dist="38100" dir="2700000" algn="tl">
                    <a:srgbClr val="000000">
                      <a:alpha val="43137"/>
                    </a:srgbClr>
                  </a:outerShdw>
                </a:effectLst>
                <a:latin typeface="Arial" pitchFamily="34" charset="0"/>
                <a:cs typeface="Arial" pitchFamily="34" charset="0"/>
              </a:rPr>
              <a:t>УПРАВЛЯТЬ</a:t>
            </a:r>
            <a:r>
              <a:rPr lang="ru-RU" sz="2000" dirty="0">
                <a:latin typeface="Arial" pitchFamily="34" charset="0"/>
                <a:cs typeface="Arial" pitchFamily="34" charset="0"/>
              </a:rPr>
              <a:t> </a:t>
            </a:r>
            <a:r>
              <a:rPr lang="ru-RU" sz="2000" b="1" dirty="0">
                <a:solidFill>
                  <a:srgbClr val="0000FF"/>
                </a:solidFill>
                <a:effectLst>
                  <a:outerShdw blurRad="38100" dist="38100" dir="2700000" algn="tl">
                    <a:srgbClr val="000000">
                      <a:alpha val="43137"/>
                    </a:srgbClr>
                  </a:outerShdw>
                </a:effectLst>
                <a:latin typeface="Arial" pitchFamily="34" charset="0"/>
                <a:cs typeface="Arial" pitchFamily="34" charset="0"/>
              </a:rPr>
              <a:t>БЕЗОПАСНОСТЬЮ ЖИЗНЕДЕЯТЕЛЬНОСТИ </a:t>
            </a:r>
            <a:r>
              <a:rPr lang="ru-RU" sz="2200" dirty="0">
                <a:latin typeface="Arial" pitchFamily="34" charset="0"/>
                <a:cs typeface="Arial" pitchFamily="34" charset="0"/>
              </a:rPr>
              <a:t>– означает осознанно переводить объект из одного состояния (опасного) в другое (менее опасное).</a:t>
            </a:r>
            <a:endParaRPr lang="ru-RU" dirty="0"/>
          </a:p>
        </p:txBody>
      </p:sp>
      <p:sp>
        <p:nvSpPr>
          <p:cNvPr id="22" name="Скругленный прямоугольник 21"/>
          <p:cNvSpPr/>
          <p:nvPr/>
        </p:nvSpPr>
        <p:spPr>
          <a:xfrm>
            <a:off x="1366284" y="5592725"/>
            <a:ext cx="6411432" cy="914400"/>
          </a:xfrm>
          <a:prstGeom prst="roundRect">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a:lnSpc>
                <a:spcPts val="2800"/>
              </a:lnSpc>
            </a:pPr>
            <a:r>
              <a:rPr lang="ru-RU" sz="2000" b="1" dirty="0">
                <a:latin typeface="Arial Narrow" pitchFamily="34" charset="0"/>
                <a:cs typeface="Arial" pitchFamily="34" charset="0"/>
              </a:rPr>
              <a:t>При построении схемы управления должны соблюдаться</a:t>
            </a:r>
          </a:p>
          <a:p>
            <a:pPr>
              <a:lnSpc>
                <a:spcPts val="2800"/>
              </a:lnSpc>
            </a:pPr>
            <a:r>
              <a:rPr lang="ru-RU" sz="2000" b="1" dirty="0">
                <a:latin typeface="Arial Narrow" pitchFamily="34" charset="0"/>
                <a:cs typeface="Arial" pitchFamily="34" charset="0"/>
              </a:rPr>
              <a:t>условия экономической и технической целесообразности</a:t>
            </a:r>
            <a:endParaRPr lang="ru-RU" sz="2000" dirty="0">
              <a:latin typeface="Arial Narrow" pitchFamily="34" charset="0"/>
              <a:cs typeface="Times New Roman" pitchFamily="18" charset="0"/>
            </a:endParaRPr>
          </a:p>
        </p:txBody>
      </p:sp>
      <p:grpSp>
        <p:nvGrpSpPr>
          <p:cNvPr id="11" name="Группа 10"/>
          <p:cNvGrpSpPr/>
          <p:nvPr/>
        </p:nvGrpSpPr>
        <p:grpSpPr>
          <a:xfrm>
            <a:off x="8426631" y="-5612"/>
            <a:ext cx="734162" cy="6863612"/>
            <a:chOff x="8426631" y="-5612"/>
            <a:chExt cx="734162" cy="6863612"/>
          </a:xfrm>
        </p:grpSpPr>
        <p:sp>
          <p:nvSpPr>
            <p:cNvPr id="13" name="Прямоугольник 12"/>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4"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40</a:t>
            </a:fld>
            <a:endParaRPr lang="ru-RU" sz="2000" dirty="0">
              <a:solidFill>
                <a:schemeClr val="tx1"/>
              </a:solidFill>
              <a:latin typeface="+mj-lt"/>
            </a:endParaRPr>
          </a:p>
        </p:txBody>
      </p:sp>
      <p:pic>
        <p:nvPicPr>
          <p:cNvPr id="16"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96" y="5821325"/>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15" name="Скругленный прямоугольник 14"/>
          <p:cNvSpPr/>
          <p:nvPr/>
        </p:nvSpPr>
        <p:spPr>
          <a:xfrm>
            <a:off x="2062704" y="1073880"/>
            <a:ext cx="4401879" cy="659219"/>
          </a:xfrm>
          <a:prstGeom prst="roundRect">
            <a:avLst>
              <a:gd name="adj" fmla="val 50000"/>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400" b="1" dirty="0">
                <a:latin typeface="Arial Narrow" pitchFamily="34" charset="0"/>
              </a:rPr>
              <a:t>УПРАВЛЯЮЩАЯ СИСТЕМА</a:t>
            </a:r>
          </a:p>
        </p:txBody>
      </p:sp>
      <p:grpSp>
        <p:nvGrpSpPr>
          <p:cNvPr id="35" name="Группа 34"/>
          <p:cNvGrpSpPr/>
          <p:nvPr/>
        </p:nvGrpSpPr>
        <p:grpSpPr>
          <a:xfrm>
            <a:off x="2073336" y="2849514"/>
            <a:ext cx="4391248" cy="2360439"/>
            <a:chOff x="2073336" y="2849514"/>
            <a:chExt cx="4391248" cy="2360439"/>
          </a:xfrm>
        </p:grpSpPr>
        <p:sp>
          <p:nvSpPr>
            <p:cNvPr id="11" name="Скругленный прямоугольник 10"/>
            <p:cNvSpPr/>
            <p:nvPr/>
          </p:nvSpPr>
          <p:spPr>
            <a:xfrm>
              <a:off x="2073336" y="2849514"/>
              <a:ext cx="4391248" cy="2275366"/>
            </a:xfrm>
            <a:prstGeom prst="roundRect">
              <a:avLst>
                <a:gd name="adj" fmla="val 50000"/>
              </a:avLst>
            </a:prstGeom>
            <a:gradFill>
              <a:gsLst>
                <a:gs pos="0">
                  <a:srgbClr val="49FF3B"/>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2" name="Схема 11"/>
            <p:cNvGraphicFramePr/>
            <p:nvPr/>
          </p:nvGraphicFramePr>
          <p:xfrm>
            <a:off x="2395896" y="3439632"/>
            <a:ext cx="3912781" cy="1770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Скругленный прямоугольник 15"/>
            <p:cNvSpPr/>
            <p:nvPr/>
          </p:nvSpPr>
          <p:spPr>
            <a:xfrm>
              <a:off x="2583699" y="2962927"/>
              <a:ext cx="3381154" cy="570614"/>
            </a:xfrm>
            <a:prstGeom prst="roundRect">
              <a:avLst>
                <a:gd name="adj" fmla="val 50000"/>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latin typeface="Arial Narrow" pitchFamily="34" charset="0"/>
                </a:rPr>
                <a:t>УПРАВЛЯЕМАЯ СИСТЕМА</a:t>
              </a:r>
            </a:p>
          </p:txBody>
        </p:sp>
      </p:grpSp>
      <p:sp>
        <p:nvSpPr>
          <p:cNvPr id="17" name="Выгнутая влево стрелка 16"/>
          <p:cNvSpPr/>
          <p:nvPr/>
        </p:nvSpPr>
        <p:spPr>
          <a:xfrm>
            <a:off x="1350335" y="1297164"/>
            <a:ext cx="701736" cy="2870799"/>
          </a:xfrm>
          <a:prstGeom prst="curvedRightArrow">
            <a:avLst>
              <a:gd name="adj1" fmla="val 25000"/>
              <a:gd name="adj2" fmla="val 50000"/>
              <a:gd name="adj3" fmla="val 35606"/>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solidFill>
                <a:schemeClr val="tx1"/>
              </a:solidFill>
            </a:endParaRPr>
          </a:p>
        </p:txBody>
      </p:sp>
      <p:sp>
        <p:nvSpPr>
          <p:cNvPr id="18" name="Выгнутая влево стрелка 17"/>
          <p:cNvSpPr/>
          <p:nvPr/>
        </p:nvSpPr>
        <p:spPr>
          <a:xfrm rot="10800000">
            <a:off x="6485859" y="1222743"/>
            <a:ext cx="691118" cy="2860156"/>
          </a:xfrm>
          <a:prstGeom prst="curvedRightArrow">
            <a:avLst/>
          </a:prstGeom>
          <a:solidFill>
            <a:srgbClr val="F9DA67"/>
          </a:solid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ru-RU">
              <a:solidFill>
                <a:schemeClr val="tx1"/>
              </a:solidFill>
            </a:endParaRPr>
          </a:p>
        </p:txBody>
      </p:sp>
      <p:sp>
        <p:nvSpPr>
          <p:cNvPr id="27" name="Выноска со стрелкой вниз 26"/>
          <p:cNvSpPr/>
          <p:nvPr/>
        </p:nvSpPr>
        <p:spPr>
          <a:xfrm>
            <a:off x="2775083" y="2137132"/>
            <a:ext cx="2955853" cy="680483"/>
          </a:xfrm>
          <a:prstGeom prst="downArrowCallout">
            <a:avLst>
              <a:gd name="adj1" fmla="val 21054"/>
              <a:gd name="adj2" fmla="val 27773"/>
              <a:gd name="adj3" fmla="val 27532"/>
              <a:gd name="adj4" fmla="val 49492"/>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000"/>
              </a:lnSpc>
            </a:pPr>
            <a:r>
              <a:rPr lang="ru-RU" sz="2000" b="1" dirty="0">
                <a:latin typeface="Arial Narrow" pitchFamily="34" charset="0"/>
              </a:rPr>
              <a:t>ВНУТРЕННИЙ КОНТРОЛЬ</a:t>
            </a:r>
          </a:p>
        </p:txBody>
      </p:sp>
      <p:sp>
        <p:nvSpPr>
          <p:cNvPr id="28" name="Выноска со стрелкой вверх 27"/>
          <p:cNvSpPr/>
          <p:nvPr/>
        </p:nvSpPr>
        <p:spPr>
          <a:xfrm>
            <a:off x="2349782" y="4805903"/>
            <a:ext cx="1435395" cy="999460"/>
          </a:xfrm>
          <a:prstGeom prst="upArrowCallout">
            <a:avLst>
              <a:gd name="adj1" fmla="val 12234"/>
              <a:gd name="adj2" fmla="val 18333"/>
              <a:gd name="adj3" fmla="val 19681"/>
              <a:gd name="adj4" fmla="val 58418"/>
            </a:avLst>
          </a:prstGeom>
          <a:solidFill>
            <a:srgbClr val="92D050"/>
          </a:solid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ru-RU" sz="2000" b="1" dirty="0">
                <a:solidFill>
                  <a:srgbClr val="002060"/>
                </a:solidFill>
                <a:latin typeface="Arial Narrow" pitchFamily="34" charset="0"/>
              </a:rPr>
              <a:t>ОБУЧЕНИЕ</a:t>
            </a:r>
          </a:p>
          <a:p>
            <a:pPr algn="ctr">
              <a:lnSpc>
                <a:spcPts val="2000"/>
              </a:lnSpc>
            </a:pPr>
            <a:r>
              <a:rPr lang="ru-RU" sz="2000" b="1" dirty="0">
                <a:solidFill>
                  <a:srgbClr val="002060"/>
                </a:solidFill>
                <a:latin typeface="Arial Narrow" pitchFamily="34" charset="0"/>
              </a:rPr>
              <a:t>ЧЕЛОВЕКА</a:t>
            </a:r>
          </a:p>
        </p:txBody>
      </p:sp>
      <p:sp>
        <p:nvSpPr>
          <p:cNvPr id="29" name="Выноска со стрелкой вверх 28"/>
          <p:cNvSpPr/>
          <p:nvPr/>
        </p:nvSpPr>
        <p:spPr>
          <a:xfrm>
            <a:off x="4724382" y="4848433"/>
            <a:ext cx="1435395" cy="960474"/>
          </a:xfrm>
          <a:prstGeom prst="upArrowCallout">
            <a:avLst>
              <a:gd name="adj1" fmla="val 12234"/>
              <a:gd name="adj2" fmla="val 18333"/>
              <a:gd name="adj3" fmla="val 19681"/>
              <a:gd name="adj4" fmla="val 60978"/>
            </a:avLst>
          </a:prstGeom>
          <a:solidFill>
            <a:schemeClr val="tx2">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ru-RU" sz="2000" b="1" dirty="0">
                <a:solidFill>
                  <a:srgbClr val="002060"/>
                </a:solidFill>
                <a:latin typeface="Arial Narrow" pitchFamily="34" charset="0"/>
              </a:rPr>
              <a:t>АНАЛИЗ</a:t>
            </a:r>
          </a:p>
          <a:p>
            <a:pPr algn="ctr">
              <a:lnSpc>
                <a:spcPts val="2000"/>
              </a:lnSpc>
            </a:pPr>
            <a:r>
              <a:rPr lang="ru-RU" sz="2000" b="1" dirty="0">
                <a:solidFill>
                  <a:srgbClr val="002060"/>
                </a:solidFill>
                <a:latin typeface="Arial Narrow" pitchFamily="34" charset="0"/>
              </a:rPr>
              <a:t>ОБЪЕКТА</a:t>
            </a:r>
          </a:p>
        </p:txBody>
      </p:sp>
      <p:sp>
        <p:nvSpPr>
          <p:cNvPr id="30" name="Выноска со стрелкой вверх 29"/>
          <p:cNvSpPr/>
          <p:nvPr/>
        </p:nvSpPr>
        <p:spPr>
          <a:xfrm>
            <a:off x="1392846" y="5149688"/>
            <a:ext cx="5720316" cy="1240465"/>
          </a:xfrm>
          <a:prstGeom prst="upArrowCallout">
            <a:avLst>
              <a:gd name="adj1" fmla="val 12234"/>
              <a:gd name="adj2" fmla="val 18333"/>
              <a:gd name="adj3" fmla="val 19681"/>
              <a:gd name="adj4" fmla="val 33622"/>
            </a:avLst>
          </a:prstGeom>
          <a:solidFill>
            <a:srgbClr val="FFFF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ru-RU" sz="2000" b="1" dirty="0">
                <a:solidFill>
                  <a:srgbClr val="002060"/>
                </a:solidFill>
                <a:latin typeface="Arial Narrow" pitchFamily="34" charset="0"/>
              </a:rPr>
              <a:t>ВНЕШНИЙ КОНТРОЛЬ НАДЗОРНЫХ ОРГАНИЗАЦИЙ</a:t>
            </a:r>
          </a:p>
        </p:txBody>
      </p:sp>
      <p:sp>
        <p:nvSpPr>
          <p:cNvPr id="31" name="Скругленный прямоугольник 30"/>
          <p:cNvSpPr/>
          <p:nvPr/>
        </p:nvSpPr>
        <p:spPr>
          <a:xfrm>
            <a:off x="2027583" y="0"/>
            <a:ext cx="5068957"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7.1.  СТРУКТУРНАЯ СХЕМА УПРАВЛЕНИЯ БЖД</a:t>
            </a:r>
          </a:p>
        </p:txBody>
      </p:sp>
      <p:sp>
        <p:nvSpPr>
          <p:cNvPr id="32" name="Стрелка вниз 31"/>
          <p:cNvSpPr/>
          <p:nvPr/>
        </p:nvSpPr>
        <p:spPr>
          <a:xfrm>
            <a:off x="4088205" y="1754358"/>
            <a:ext cx="329610" cy="351085"/>
          </a:xfrm>
          <a:prstGeom prst="downArrow">
            <a:avLst/>
          </a:prstGeom>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33" name="Выгнутая вверх стрелка 32"/>
          <p:cNvSpPr/>
          <p:nvPr/>
        </p:nvSpPr>
        <p:spPr>
          <a:xfrm>
            <a:off x="744269" y="616688"/>
            <a:ext cx="2343203" cy="412533"/>
          </a:xfrm>
          <a:prstGeom prst="curvedDownArrow">
            <a:avLst>
              <a:gd name="adj1" fmla="val 33119"/>
              <a:gd name="adj2" fmla="val 115087"/>
              <a:gd name="adj3" fmla="val 45548"/>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solidFill>
                <a:schemeClr val="tx1"/>
              </a:solidFill>
            </a:endParaRPr>
          </a:p>
        </p:txBody>
      </p:sp>
      <p:sp>
        <p:nvSpPr>
          <p:cNvPr id="34" name="Скругленный прямоугольник 33"/>
          <p:cNvSpPr/>
          <p:nvPr/>
        </p:nvSpPr>
        <p:spPr>
          <a:xfrm>
            <a:off x="191379" y="1073882"/>
            <a:ext cx="1233376" cy="648586"/>
          </a:xfrm>
          <a:prstGeom prst="roundRect">
            <a:avLst>
              <a:gd name="adj" fmla="val 50000"/>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2400" b="1" dirty="0">
                <a:latin typeface="Arial Narrow" pitchFamily="34" charset="0"/>
              </a:rPr>
              <a:t>ПЛАН</a:t>
            </a:r>
          </a:p>
        </p:txBody>
      </p:sp>
      <p:sp>
        <p:nvSpPr>
          <p:cNvPr id="36" name="Выгнутая вверх стрелка 35"/>
          <p:cNvSpPr/>
          <p:nvPr/>
        </p:nvSpPr>
        <p:spPr>
          <a:xfrm>
            <a:off x="5560827" y="616688"/>
            <a:ext cx="2498652" cy="412542"/>
          </a:xfrm>
          <a:prstGeom prst="curvedDownArrow">
            <a:avLst>
              <a:gd name="adj1" fmla="val 33452"/>
              <a:gd name="adj2" fmla="val 94018"/>
              <a:gd name="adj3" fmla="val 35917"/>
            </a:avLst>
          </a:prstGeom>
          <a:ln w="38100"/>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solidFill>
                <a:schemeClr val="tx1"/>
              </a:solidFill>
            </a:endParaRPr>
          </a:p>
        </p:txBody>
      </p:sp>
      <p:sp>
        <p:nvSpPr>
          <p:cNvPr id="37" name="Скругленный прямоугольник 36"/>
          <p:cNvSpPr/>
          <p:nvPr/>
        </p:nvSpPr>
        <p:spPr>
          <a:xfrm>
            <a:off x="7081284" y="1084518"/>
            <a:ext cx="1520455" cy="765545"/>
          </a:xfrm>
          <a:prstGeom prst="roundRect">
            <a:avLst>
              <a:gd name="adj" fmla="val 38776"/>
            </a:avLst>
          </a:prstGeom>
          <a:ln w="38100"/>
        </p:spPr>
        <p:style>
          <a:lnRef idx="1">
            <a:schemeClr val="accent4"/>
          </a:lnRef>
          <a:fillRef idx="2">
            <a:schemeClr val="accent4"/>
          </a:fillRef>
          <a:effectRef idx="1">
            <a:schemeClr val="accent4"/>
          </a:effectRef>
          <a:fontRef idx="minor">
            <a:schemeClr val="dk1"/>
          </a:fontRef>
        </p:style>
        <p:txBody>
          <a:bodyPr rtlCol="0" anchor="ctr"/>
          <a:lstStyle/>
          <a:p>
            <a:pPr algn="ctr">
              <a:lnSpc>
                <a:spcPts val="2000"/>
              </a:lnSpc>
            </a:pPr>
            <a:r>
              <a:rPr lang="ru-RU" b="1" dirty="0">
                <a:latin typeface="Arial Narrow" pitchFamily="34" charset="0"/>
              </a:rPr>
              <a:t>ВНЕШНЯЯ</a:t>
            </a:r>
          </a:p>
          <a:p>
            <a:pPr algn="ctr">
              <a:lnSpc>
                <a:spcPts val="2000"/>
              </a:lnSpc>
            </a:pPr>
            <a:r>
              <a:rPr lang="ru-RU" b="1" dirty="0">
                <a:latin typeface="Arial Narrow" pitchFamily="34" charset="0"/>
              </a:rPr>
              <a:t>ИНФОРМА-ЦИЯ</a:t>
            </a:r>
          </a:p>
        </p:txBody>
      </p:sp>
      <p:sp>
        <p:nvSpPr>
          <p:cNvPr id="39" name="Скругленный прямоугольник 38"/>
          <p:cNvSpPr/>
          <p:nvPr/>
        </p:nvSpPr>
        <p:spPr>
          <a:xfrm>
            <a:off x="616688" y="2115881"/>
            <a:ext cx="1392865" cy="861236"/>
          </a:xfrm>
          <a:prstGeom prst="roundRect">
            <a:avLst>
              <a:gd name="adj" fmla="val 45737"/>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000"/>
              </a:lnSpc>
            </a:pPr>
            <a:r>
              <a:rPr lang="ru-RU" b="1" dirty="0">
                <a:solidFill>
                  <a:srgbClr val="C00000"/>
                </a:solidFill>
                <a:latin typeface="Arial Narrow" pitchFamily="34" charset="0"/>
              </a:rPr>
              <a:t>К</a:t>
            </a:r>
            <a:r>
              <a:rPr lang="ru-RU" b="1" dirty="0">
                <a:latin typeface="Arial Narrow" pitchFamily="34" charset="0"/>
              </a:rPr>
              <a:t>АНАЛЫ </a:t>
            </a:r>
            <a:r>
              <a:rPr lang="ru-RU" b="1" dirty="0">
                <a:solidFill>
                  <a:srgbClr val="C00000"/>
                </a:solidFill>
                <a:latin typeface="Arial Narrow" pitchFamily="34" charset="0"/>
              </a:rPr>
              <a:t>П</a:t>
            </a:r>
            <a:r>
              <a:rPr lang="ru-RU" b="1" dirty="0">
                <a:latin typeface="Arial Narrow" pitchFamily="34" charset="0"/>
              </a:rPr>
              <a:t>РЯМОЙ </a:t>
            </a:r>
            <a:r>
              <a:rPr lang="ru-RU" b="1" dirty="0">
                <a:solidFill>
                  <a:srgbClr val="C00000"/>
                </a:solidFill>
                <a:latin typeface="Arial Narrow" pitchFamily="34" charset="0"/>
              </a:rPr>
              <a:t>С</a:t>
            </a:r>
            <a:r>
              <a:rPr lang="ru-RU" b="1" dirty="0">
                <a:latin typeface="Arial Narrow" pitchFamily="34" charset="0"/>
              </a:rPr>
              <a:t>ВЯЗИ</a:t>
            </a:r>
          </a:p>
        </p:txBody>
      </p:sp>
      <p:sp>
        <p:nvSpPr>
          <p:cNvPr id="40" name="Скругленный прямоугольник 39"/>
          <p:cNvSpPr/>
          <p:nvPr/>
        </p:nvSpPr>
        <p:spPr>
          <a:xfrm>
            <a:off x="6379536" y="2268281"/>
            <a:ext cx="1499190" cy="861236"/>
          </a:xfrm>
          <a:prstGeom prst="roundRect">
            <a:avLst>
              <a:gd name="adj" fmla="val 45737"/>
            </a:avLst>
          </a:prstGeom>
          <a:solidFill>
            <a:srgbClr val="F6DAE4"/>
          </a:solid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lnSpc>
                <a:spcPts val="2000"/>
              </a:lnSpc>
            </a:pPr>
            <a:r>
              <a:rPr lang="ru-RU" b="1" dirty="0">
                <a:solidFill>
                  <a:srgbClr val="FF0000"/>
                </a:solidFill>
                <a:latin typeface="Arial Narrow" pitchFamily="34" charset="0"/>
              </a:rPr>
              <a:t>К</a:t>
            </a:r>
            <a:r>
              <a:rPr lang="ru-RU" b="1" dirty="0">
                <a:solidFill>
                  <a:srgbClr val="0000FF"/>
                </a:solidFill>
                <a:latin typeface="Arial Narrow" pitchFamily="34" charset="0"/>
              </a:rPr>
              <a:t>АНАЛЫ </a:t>
            </a:r>
            <a:r>
              <a:rPr lang="ru-RU" b="1" dirty="0">
                <a:solidFill>
                  <a:srgbClr val="FF0000"/>
                </a:solidFill>
                <a:latin typeface="Arial Narrow" pitchFamily="34" charset="0"/>
              </a:rPr>
              <a:t>О</a:t>
            </a:r>
            <a:r>
              <a:rPr lang="ru-RU" b="1" dirty="0">
                <a:solidFill>
                  <a:srgbClr val="0000FF"/>
                </a:solidFill>
                <a:latin typeface="Arial Narrow" pitchFamily="34" charset="0"/>
              </a:rPr>
              <a:t>БРАТНОЙ </a:t>
            </a:r>
            <a:r>
              <a:rPr lang="ru-RU" b="1" dirty="0">
                <a:solidFill>
                  <a:srgbClr val="FF0000"/>
                </a:solidFill>
                <a:latin typeface="Arial Narrow" pitchFamily="34" charset="0"/>
              </a:rPr>
              <a:t>С</a:t>
            </a:r>
            <a:r>
              <a:rPr lang="ru-RU" b="1" dirty="0">
                <a:solidFill>
                  <a:srgbClr val="0000FF"/>
                </a:solidFill>
                <a:latin typeface="Arial Narrow" pitchFamily="34" charset="0"/>
              </a:rPr>
              <a:t>ВЯЗИ</a:t>
            </a:r>
          </a:p>
        </p:txBody>
      </p:sp>
      <p:grpSp>
        <p:nvGrpSpPr>
          <p:cNvPr id="26" name="Группа 25"/>
          <p:cNvGrpSpPr/>
          <p:nvPr/>
        </p:nvGrpSpPr>
        <p:grpSpPr>
          <a:xfrm>
            <a:off x="8426631" y="-5612"/>
            <a:ext cx="734162" cy="6863612"/>
            <a:chOff x="8426631" y="-5612"/>
            <a:chExt cx="734162" cy="6863612"/>
          </a:xfrm>
        </p:grpSpPr>
        <p:sp>
          <p:nvSpPr>
            <p:cNvPr id="38" name="Прямоугольник 37"/>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41" name="Рисунок 2" descr="http://niu.ifmo.ru/images/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41</a:t>
            </a:fld>
            <a:endParaRPr lang="ru-RU" sz="2000" dirty="0">
              <a:solidFill>
                <a:schemeClr val="tx1"/>
              </a:solidFill>
              <a:latin typeface="+mj-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7" name="Скругленный прямоугольник 6"/>
          <p:cNvSpPr/>
          <p:nvPr/>
        </p:nvSpPr>
        <p:spPr>
          <a:xfrm>
            <a:off x="2166730" y="0"/>
            <a:ext cx="4800601" cy="35716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7.2.  ОПИСАНИЕ СХЕМЫ УПРАВЛЕНИЯ БЖД</a:t>
            </a:r>
          </a:p>
        </p:txBody>
      </p:sp>
      <p:sp>
        <p:nvSpPr>
          <p:cNvPr id="9" name="Скругленный прямоугольник 8"/>
          <p:cNvSpPr/>
          <p:nvPr/>
        </p:nvSpPr>
        <p:spPr>
          <a:xfrm>
            <a:off x="223293" y="637959"/>
            <a:ext cx="8134921" cy="627322"/>
          </a:xfrm>
          <a:prstGeom prst="roundRect">
            <a:avLst/>
          </a:prstGeom>
          <a:ln w="38100"/>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nSpc>
                <a:spcPts val="2400"/>
              </a:lnSpc>
            </a:pPr>
            <a:r>
              <a:rPr lang="ru-RU" sz="2000" b="1" dirty="0">
                <a:latin typeface="Arial Narrow" pitchFamily="34" charset="0"/>
                <a:cs typeface="Arial" pitchFamily="34" charset="0"/>
              </a:rPr>
              <a:t>1. УПРАВЛЯЮЩАЯ СИСТЕМА НАЧИНАЕТ ФУНКЦИОНИРОВАТЬ ПО ПЛАНУ </a:t>
            </a:r>
            <a:r>
              <a:rPr lang="ru-RU" sz="2000" dirty="0">
                <a:latin typeface="Arial Narrow" pitchFamily="34" charset="0"/>
                <a:cs typeface="Arial" pitchFamily="34" charset="0"/>
              </a:rPr>
              <a:t>или заданию на основе нормативно-правовых требований.</a:t>
            </a:r>
          </a:p>
        </p:txBody>
      </p:sp>
      <p:sp>
        <p:nvSpPr>
          <p:cNvPr id="11" name="Скругленный прямоугольник 10"/>
          <p:cNvSpPr/>
          <p:nvPr/>
        </p:nvSpPr>
        <p:spPr>
          <a:xfrm>
            <a:off x="223293" y="1392870"/>
            <a:ext cx="8134921" cy="669852"/>
          </a:xfrm>
          <a:prstGeom prst="roundRect">
            <a:avLst/>
          </a:prstGeom>
          <a:ln w="38100"/>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nSpc>
                <a:spcPts val="2400"/>
              </a:lnSpc>
            </a:pPr>
            <a:r>
              <a:rPr lang="ru-RU" sz="2000" b="1" dirty="0">
                <a:latin typeface="Arial Narrow" pitchFamily="34" charset="0"/>
                <a:cs typeface="Arial" pitchFamily="34" charset="0"/>
              </a:rPr>
              <a:t>2. УПРАВЛЯЮЩАЯ СИСТЕМА </a:t>
            </a:r>
            <a:r>
              <a:rPr lang="ru-RU" sz="2000" dirty="0">
                <a:latin typeface="Arial Narrow" pitchFamily="34" charset="0"/>
                <a:cs typeface="Arial" pitchFamily="34" charset="0"/>
              </a:rPr>
              <a:t>ПО </a:t>
            </a:r>
            <a:r>
              <a:rPr lang="ru-RU" sz="2000" b="1" dirty="0">
                <a:solidFill>
                  <a:srgbClr val="FF0000"/>
                </a:solidFill>
                <a:latin typeface="Arial Narrow" pitchFamily="34" charset="0"/>
                <a:cs typeface="Arial" pitchFamily="34" charset="0"/>
              </a:rPr>
              <a:t>КАНАЛАМ ПРЯМОЙ СВЯЗИ (КПС) </a:t>
            </a:r>
            <a:r>
              <a:rPr lang="ru-RU" sz="2000" dirty="0">
                <a:latin typeface="Arial Narrow" pitchFamily="34" charset="0"/>
                <a:cs typeface="Arial" pitchFamily="34" charset="0"/>
              </a:rPr>
              <a:t>оказывает воздействие на управляемую систему.</a:t>
            </a:r>
            <a:endParaRPr lang="ru-RU" dirty="0">
              <a:latin typeface="Arial Narrow" pitchFamily="34" charset="0"/>
            </a:endParaRPr>
          </a:p>
        </p:txBody>
      </p:sp>
      <p:sp>
        <p:nvSpPr>
          <p:cNvPr id="12" name="Скругленный прямоугольник 11"/>
          <p:cNvSpPr/>
          <p:nvPr/>
        </p:nvSpPr>
        <p:spPr>
          <a:xfrm>
            <a:off x="223293" y="2190310"/>
            <a:ext cx="8134921" cy="1020727"/>
          </a:xfrm>
          <a:prstGeom prst="roundRect">
            <a:avLst/>
          </a:prstGeom>
          <a:ln w="38100"/>
        </p:spPr>
        <p:style>
          <a:lnRef idx="1">
            <a:schemeClr val="accent2"/>
          </a:lnRef>
          <a:fillRef idx="2">
            <a:schemeClr val="accent2"/>
          </a:fillRef>
          <a:effectRef idx="1">
            <a:schemeClr val="accent2"/>
          </a:effectRef>
          <a:fontRef idx="minor">
            <a:schemeClr val="dk1"/>
          </a:fontRef>
        </p:style>
        <p:txBody>
          <a:bodyPr lIns="36000" tIns="36000" rIns="36000" bIns="36000" rtlCol="0" anchor="ctr"/>
          <a:lstStyle/>
          <a:p>
            <a:pPr>
              <a:lnSpc>
                <a:spcPts val="2400"/>
              </a:lnSpc>
            </a:pPr>
            <a:r>
              <a:rPr lang="ru-RU" sz="2000" b="1" dirty="0">
                <a:latin typeface="Arial Narrow" pitchFamily="34" charset="0"/>
                <a:cs typeface="Arial" pitchFamily="34" charset="0"/>
              </a:rPr>
              <a:t>3. ОБЪЕКТ СРЕДЫ ДЕЛИТСЯ НА ЭЛЕМЕНТЫ, </a:t>
            </a:r>
            <a:r>
              <a:rPr lang="ru-RU" sz="2000" dirty="0">
                <a:solidFill>
                  <a:srgbClr val="0000FF"/>
                </a:solidFill>
                <a:latin typeface="Arial Narrow" pitchFamily="34" charset="0"/>
                <a:cs typeface="Arial" pitchFamily="34" charset="0"/>
              </a:rPr>
              <a:t>строится «дерево» причин возникновения  опасности</a:t>
            </a:r>
            <a:r>
              <a:rPr lang="ru-RU" sz="2000" dirty="0">
                <a:latin typeface="Arial Narrow" pitchFamily="34" charset="0"/>
                <a:cs typeface="Arial" pitchFamily="34" charset="0"/>
              </a:rPr>
              <a:t>, </a:t>
            </a:r>
            <a:r>
              <a:rPr lang="ru-RU" sz="2000" dirty="0">
                <a:solidFill>
                  <a:srgbClr val="0000FF"/>
                </a:solidFill>
                <a:latin typeface="Arial Narrow" pitchFamily="34" charset="0"/>
                <a:cs typeface="Arial" pitchFamily="34" charset="0"/>
              </a:rPr>
              <a:t>определяется вероятность возникновения опасных ситуаций, разрабатываются средства защиты человека.</a:t>
            </a:r>
          </a:p>
        </p:txBody>
      </p:sp>
      <p:sp>
        <p:nvSpPr>
          <p:cNvPr id="13" name="Скругленный прямоугольник 12"/>
          <p:cNvSpPr/>
          <p:nvPr/>
        </p:nvSpPr>
        <p:spPr>
          <a:xfrm>
            <a:off x="223293" y="3327995"/>
            <a:ext cx="8134921" cy="340242"/>
          </a:xfrm>
          <a:prstGeom prst="roundRect">
            <a:avLst/>
          </a:prstGeom>
          <a:ln w="38100"/>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indent="-432000" algn="just">
              <a:lnSpc>
                <a:spcPts val="2600"/>
              </a:lnSpc>
            </a:pPr>
            <a:r>
              <a:rPr lang="ru-RU" sz="2000" b="1" dirty="0">
                <a:latin typeface="Arial Narrow" pitchFamily="34" charset="0"/>
                <a:cs typeface="Arial" pitchFamily="34" charset="0"/>
              </a:rPr>
              <a:t>4. ПРОИЗВОДИТСЯ  ОБУЧЕНИЕ И ИНСТРУКТАЖ ЧЕЛОВЕКА.</a:t>
            </a:r>
          </a:p>
        </p:txBody>
      </p:sp>
      <p:sp>
        <p:nvSpPr>
          <p:cNvPr id="14" name="Скругленный прямоугольник 13"/>
          <p:cNvSpPr/>
          <p:nvPr/>
        </p:nvSpPr>
        <p:spPr>
          <a:xfrm>
            <a:off x="223293" y="3785196"/>
            <a:ext cx="8134921" cy="691115"/>
          </a:xfrm>
          <a:prstGeom prst="roundRect">
            <a:avLst/>
          </a:prstGeom>
          <a:ln w="38100"/>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pPr indent="-432000">
              <a:lnSpc>
                <a:spcPts val="2400"/>
              </a:lnSpc>
            </a:pPr>
            <a:r>
              <a:rPr lang="ru-RU" sz="2000" b="1" dirty="0">
                <a:latin typeface="Arial Narrow" pitchFamily="34" charset="0"/>
                <a:cs typeface="Arial" pitchFamily="34" charset="0"/>
              </a:rPr>
              <a:t>5. По</a:t>
            </a:r>
            <a:r>
              <a:rPr lang="ru-RU" sz="2000" b="1" dirty="0">
                <a:solidFill>
                  <a:srgbClr val="0000FF"/>
                </a:solidFill>
                <a:latin typeface="Arial Narrow" pitchFamily="34" charset="0"/>
                <a:cs typeface="Arial" pitchFamily="34" charset="0"/>
              </a:rPr>
              <a:t> КАНАЛАМ ОБРАТНОЙ СВЯЗИ (КОС) </a:t>
            </a:r>
            <a:r>
              <a:rPr lang="ru-RU" sz="2000" b="1" dirty="0">
                <a:latin typeface="Arial Narrow" pitchFamily="34" charset="0"/>
                <a:cs typeface="Arial" pitchFamily="34" charset="0"/>
              </a:rPr>
              <a:t>управляющая система получает информацию от управляемой системы и корректирует свои действия.</a:t>
            </a:r>
          </a:p>
        </p:txBody>
      </p:sp>
      <p:sp>
        <p:nvSpPr>
          <p:cNvPr id="15" name="Скругленный прямоугольник 14"/>
          <p:cNvSpPr/>
          <p:nvPr/>
        </p:nvSpPr>
        <p:spPr>
          <a:xfrm>
            <a:off x="223293" y="4593271"/>
            <a:ext cx="8134921" cy="318976"/>
          </a:xfrm>
          <a:prstGeom prst="roundRect">
            <a:avLst/>
          </a:prstGeom>
          <a:ln w="38100"/>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nSpc>
                <a:spcPts val="2400"/>
              </a:lnSpc>
            </a:pPr>
            <a:r>
              <a:rPr lang="ru-RU" sz="2000" b="1" dirty="0">
                <a:latin typeface="Arial Narrow" pitchFamily="34" charset="0"/>
                <a:cs typeface="Arial" pitchFamily="34" charset="0"/>
              </a:rPr>
              <a:t>6. Осуществляется внутренний контроль за работой управляемой системы.</a:t>
            </a:r>
          </a:p>
        </p:txBody>
      </p:sp>
      <p:sp>
        <p:nvSpPr>
          <p:cNvPr id="16" name="Скругленный прямоугольник 15"/>
          <p:cNvSpPr/>
          <p:nvPr/>
        </p:nvSpPr>
        <p:spPr>
          <a:xfrm>
            <a:off x="223293" y="5029204"/>
            <a:ext cx="8134921" cy="308345"/>
          </a:xfrm>
          <a:prstGeom prst="roundRect">
            <a:avLst/>
          </a:prstGeom>
          <a:ln w="38100"/>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r>
              <a:rPr lang="ru-RU" sz="2000" b="1" dirty="0">
                <a:latin typeface="Arial Narrow" pitchFamily="34" charset="0"/>
                <a:cs typeface="Arial" pitchFamily="34" charset="0"/>
              </a:rPr>
              <a:t>7. Производится внешний контроль надзорными организациями.</a:t>
            </a:r>
            <a:endParaRPr lang="ru-RU" dirty="0"/>
          </a:p>
        </p:txBody>
      </p:sp>
      <p:sp>
        <p:nvSpPr>
          <p:cNvPr id="17" name="Скругленный прямоугольник 16"/>
          <p:cNvSpPr/>
          <p:nvPr/>
        </p:nvSpPr>
        <p:spPr>
          <a:xfrm>
            <a:off x="223293" y="5475771"/>
            <a:ext cx="8134921" cy="361507"/>
          </a:xfrm>
          <a:prstGeom prst="roundRect">
            <a:avLst/>
          </a:prstGeom>
          <a:ln w="38100"/>
        </p:spPr>
        <p:style>
          <a:lnRef idx="1">
            <a:schemeClr val="dk1"/>
          </a:lnRef>
          <a:fillRef idx="2">
            <a:schemeClr val="dk1"/>
          </a:fillRef>
          <a:effectRef idx="1">
            <a:schemeClr val="dk1"/>
          </a:effectRef>
          <a:fontRef idx="minor">
            <a:schemeClr val="dk1"/>
          </a:fontRef>
        </p:style>
        <p:txBody>
          <a:bodyPr lIns="36000" tIns="36000" rIns="36000" bIns="36000" rtlCol="0" anchor="ctr" anchorCtr="0"/>
          <a:lstStyle/>
          <a:p>
            <a:pPr>
              <a:lnSpc>
                <a:spcPts val="2400"/>
              </a:lnSpc>
            </a:pPr>
            <a:r>
              <a:rPr lang="ru-RU" sz="2000" b="1" dirty="0">
                <a:latin typeface="Arial Narrow" pitchFamily="34" charset="0"/>
                <a:cs typeface="Arial" pitchFamily="34" charset="0"/>
              </a:rPr>
              <a:t>8. ВЫДАЕТСЯ ВНЕШНЯЯ ИНФОРМАЦИЯ О РАБОТЕ СИСТЕМЫ.</a:t>
            </a:r>
            <a:endParaRPr lang="ru-RU" dirty="0"/>
          </a:p>
        </p:txBody>
      </p:sp>
      <p:grpSp>
        <p:nvGrpSpPr>
          <p:cNvPr id="18" name="Группа 17"/>
          <p:cNvGrpSpPr/>
          <p:nvPr/>
        </p:nvGrpSpPr>
        <p:grpSpPr>
          <a:xfrm>
            <a:off x="8426631" y="-5612"/>
            <a:ext cx="734162" cy="6863612"/>
            <a:chOff x="8426631" y="-5612"/>
            <a:chExt cx="734162" cy="6863612"/>
          </a:xfrm>
        </p:grpSpPr>
        <p:sp>
          <p:nvSpPr>
            <p:cNvPr id="22" name="Прямоугольник 2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42</a:t>
            </a:fld>
            <a:endParaRPr lang="ru-RU" sz="2000" dirty="0">
              <a:solidFill>
                <a:schemeClr val="tx1"/>
              </a:solidFill>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7" name="Скругленный прямоугольник 6"/>
          <p:cNvSpPr/>
          <p:nvPr/>
        </p:nvSpPr>
        <p:spPr>
          <a:xfrm>
            <a:off x="2166730" y="0"/>
            <a:ext cx="4800601" cy="35716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endParaRPr lang="ru-RU" sz="2000" b="1" dirty="0">
              <a:solidFill>
                <a:schemeClr val="tx1"/>
              </a:solidFill>
              <a:latin typeface="Arial Narrow" pitchFamily="34" charset="0"/>
              <a:cs typeface="Arial" pitchFamily="34" charset="0"/>
            </a:endParaRPr>
          </a:p>
        </p:txBody>
      </p:sp>
      <p:grpSp>
        <p:nvGrpSpPr>
          <p:cNvPr id="18" name="Группа 17"/>
          <p:cNvGrpSpPr/>
          <p:nvPr/>
        </p:nvGrpSpPr>
        <p:grpSpPr>
          <a:xfrm>
            <a:off x="8426631" y="-5612"/>
            <a:ext cx="734162" cy="6863612"/>
            <a:chOff x="8426631" y="-5612"/>
            <a:chExt cx="734162" cy="6863612"/>
          </a:xfrm>
        </p:grpSpPr>
        <p:sp>
          <p:nvSpPr>
            <p:cNvPr id="22" name="Прямоугольник 2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a:t>
              </a:r>
              <a:r>
                <a:rPr lang="ru-RU" sz="1200" b="1" i="1">
                  <a:solidFill>
                    <a:srgbClr val="0000FF"/>
                  </a:solidFill>
                  <a:effectLst>
                    <a:outerShdw blurRad="38100" dist="38100" dir="2700000" algn="tl">
                      <a:srgbClr val="000000">
                        <a:alpha val="43137"/>
                      </a:srgbClr>
                    </a:outerShdw>
                  </a:effectLst>
                  <a:latin typeface="Arial" pitchFamily="34" charset="0"/>
                  <a:cs typeface="Arial" pitchFamily="34" charset="0"/>
                </a:rPr>
                <a:t>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2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mj-lt"/>
              </a:rPr>
              <a:pPr/>
              <a:t>43</a:t>
            </a:fld>
            <a:endParaRPr lang="ru-RU" sz="2000" dirty="0">
              <a:solidFill>
                <a:schemeClr val="tx1"/>
              </a:solidFill>
              <a:latin typeface="+mj-lt"/>
            </a:endParaRPr>
          </a:p>
        </p:txBody>
      </p:sp>
      <p:pic>
        <p:nvPicPr>
          <p:cNvPr id="1026"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077" y="74884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НИУ ИТМО ЛЕКЦИИ\ЭЛЕКТРОБЕЗОПАСНОСТЬ ОК!\ЭЛ БЕЗОПАСНОСТЬ ОК!\Картинки\imp.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530" y="74884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830" y="144417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883" y="77061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77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1"/>
          <p:cNvSpPr>
            <a:spLocks noChangeArrowheads="1"/>
          </p:cNvSpPr>
          <p:nvPr/>
        </p:nvSpPr>
        <p:spPr bwMode="auto">
          <a:xfrm>
            <a:off x="0" y="691411"/>
            <a:ext cx="8715404" cy="1501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32000" algn="just" defTabSz="914400" rtl="0" eaLnBrk="1" fontAlgn="base" latinLnBrk="0" hangingPunct="1">
              <a:lnSpc>
                <a:spcPts val="2800"/>
              </a:lnSpc>
              <a:spcBef>
                <a:spcPct val="0"/>
              </a:spcBef>
              <a:spcAft>
                <a:spcPct val="0"/>
              </a:spcAft>
              <a:buClrTx/>
              <a:buSzTx/>
              <a:buFontTx/>
              <a:buNone/>
              <a:tabLst/>
            </a:pPr>
            <a:r>
              <a:rPr lang="ru-RU" sz="2000" b="1" dirty="0">
                <a:solidFill>
                  <a:srgbClr val="0000FF"/>
                </a:solidFill>
                <a:latin typeface="Arial Narrow" pitchFamily="34" charset="0"/>
                <a:ea typeface="Times New Roman" pitchFamily="18" charset="0"/>
              </a:rPr>
              <a:t>БЕЗОПАСНОСТЬ, </a:t>
            </a:r>
            <a:r>
              <a:rPr lang="ru-RU" sz="2200" dirty="0">
                <a:latin typeface="Arial Narrow" pitchFamily="34" charset="0"/>
                <a:ea typeface="Times New Roman" pitchFamily="18" charset="0"/>
              </a:rPr>
              <a:t>в свою очередь</a:t>
            </a:r>
            <a:r>
              <a:rPr lang="ru-RU" sz="2200" b="1" dirty="0">
                <a:latin typeface="Arial Narrow" pitchFamily="34" charset="0"/>
                <a:ea typeface="Times New Roman" pitchFamily="18" charset="0"/>
              </a:rPr>
              <a:t>,</a:t>
            </a:r>
            <a:r>
              <a:rPr kumimoji="0" lang="ru-RU" sz="2200" b="0" i="0" u="none" strike="noStrike" cap="none" normalizeH="0" baseline="0" dirty="0">
                <a:ln>
                  <a:noFill/>
                </a:ln>
                <a:solidFill>
                  <a:schemeClr val="tx1"/>
                </a:solidFill>
                <a:effectLst/>
                <a:latin typeface="Arial" pitchFamily="34" charset="0"/>
                <a:ea typeface="Times New Roman" pitchFamily="18" charset="0"/>
              </a:rPr>
              <a:t> </a:t>
            </a:r>
            <a:r>
              <a:rPr kumimoji="0" lang="ru-RU" sz="2200" b="0" i="0" u="none" strike="noStrike" cap="none" normalizeH="0" baseline="0" dirty="0">
                <a:ln>
                  <a:noFill/>
                </a:ln>
                <a:solidFill>
                  <a:schemeClr val="tx1"/>
                </a:solidFill>
                <a:effectLst/>
                <a:latin typeface="Arial Narrow" pitchFamily="34" charset="0"/>
                <a:ea typeface="Times New Roman" pitchFamily="18" charset="0"/>
              </a:rPr>
              <a:t>следует понимать как </a:t>
            </a:r>
            <a:r>
              <a:rPr lang="ru-RU" sz="2200" b="1" dirty="0">
                <a:solidFill>
                  <a:srgbClr val="0000FF"/>
                </a:solidFill>
                <a:latin typeface="Arial Narrow" pitchFamily="34" charset="0"/>
                <a:cs typeface="Arial" pitchFamily="34" charset="0"/>
              </a:rPr>
              <a:t>комплексную систему мер </a:t>
            </a:r>
            <a:r>
              <a:rPr kumimoji="0" lang="ru-RU" sz="2200" b="0" i="0" u="none" strike="noStrike" cap="none" normalizeH="0" baseline="0" dirty="0">
                <a:ln>
                  <a:noFill/>
                </a:ln>
                <a:solidFill>
                  <a:schemeClr val="tx1"/>
                </a:solidFill>
                <a:effectLst/>
                <a:latin typeface="Arial Narrow" pitchFamily="34" charset="0"/>
                <a:ea typeface="Times New Roman" pitchFamily="18" charset="0"/>
              </a:rPr>
              <a:t>по защите  человека и среды его обитания, определяемых его конкретной деятельностью.  </a:t>
            </a:r>
            <a:r>
              <a:rPr lang="ru-RU" sz="2200" dirty="0">
                <a:solidFill>
                  <a:srgbClr val="0000FF"/>
                </a:solidFill>
                <a:latin typeface="Arial Narrow" pitchFamily="34" charset="0"/>
                <a:cs typeface="Arial" pitchFamily="34" charset="0"/>
              </a:rPr>
              <a:t>Обеспечением безопасности жизнедеятельности человека в производственной сфере занимается курс </a:t>
            </a:r>
            <a:r>
              <a:rPr lang="ru-RU" sz="2000" b="1" dirty="0">
                <a:solidFill>
                  <a:srgbClr val="0000FF"/>
                </a:solidFill>
                <a:latin typeface="Arial Narrow" pitchFamily="34" charset="0"/>
                <a:ea typeface="Times New Roman" pitchFamily="18" charset="0"/>
              </a:rPr>
              <a:t>«ОХРАНА ТРУДА».</a:t>
            </a:r>
          </a:p>
        </p:txBody>
      </p:sp>
      <p:sp>
        <p:nvSpPr>
          <p:cNvPr id="14" name="Прямоугольник 13"/>
          <p:cNvSpPr/>
          <p:nvPr/>
        </p:nvSpPr>
        <p:spPr>
          <a:xfrm>
            <a:off x="0" y="2219979"/>
            <a:ext cx="8715404" cy="1528624"/>
          </a:xfrm>
          <a:prstGeom prst="rect">
            <a:avLst/>
          </a:prstGeom>
        </p:spPr>
        <p:txBody>
          <a:bodyPr wrap="square">
            <a:spAutoFit/>
          </a:bodyPr>
          <a:lstStyle/>
          <a:p>
            <a:pPr indent="432000" algn="just">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«ОХРАНА ТРУДА» – </a:t>
            </a:r>
            <a:r>
              <a:rPr lang="ru-RU" sz="2200" b="1" dirty="0">
                <a:solidFill>
                  <a:srgbClr val="009900"/>
                </a:solidFill>
                <a:latin typeface="Arial Narrow" pitchFamily="34" charset="0"/>
                <a:cs typeface="Arial" pitchFamily="34" charset="0"/>
              </a:rPr>
              <a:t>система мер для сохранения жизни и здоровья работников в процессе трудовой деятельности, включающая в себя: правовые, социально-экономические, организационно-технические, санитарно-гигиенические, реабилитационные и иные мероприятия</a:t>
            </a:r>
            <a:r>
              <a:rPr lang="ru-RU" sz="2200" b="1" dirty="0">
                <a:solidFill>
                  <a:srgbClr val="009900"/>
                </a:solidFill>
                <a:latin typeface="Arial" pitchFamily="34" charset="0"/>
                <a:ea typeface="Times New Roman" pitchFamily="18" charset="0"/>
              </a:rPr>
              <a:t>. </a:t>
            </a:r>
          </a:p>
        </p:txBody>
      </p:sp>
      <p:sp>
        <p:nvSpPr>
          <p:cNvPr id="17" name="Прямоугольник 16"/>
          <p:cNvSpPr/>
          <p:nvPr/>
        </p:nvSpPr>
        <p:spPr>
          <a:xfrm>
            <a:off x="0" y="5833221"/>
            <a:ext cx="8686800" cy="810478"/>
          </a:xfrm>
          <a:prstGeom prst="rect">
            <a:avLst/>
          </a:prstGeom>
        </p:spPr>
        <p:txBody>
          <a:bodyPr wrap="square">
            <a:spAutoFit/>
          </a:bodyPr>
          <a:lstStyle/>
          <a:p>
            <a:pPr indent="457200" algn="just">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b="1" dirty="0">
                <a:solidFill>
                  <a:srgbClr val="C00000"/>
                </a:solidFill>
                <a:latin typeface="Arial Narrow" pitchFamily="34" charset="0"/>
                <a:cs typeface="Arial" pitchFamily="34" charset="0"/>
              </a:rPr>
              <a:t>- </a:t>
            </a:r>
            <a:r>
              <a:rPr lang="ru-RU" sz="2200" b="1" dirty="0">
                <a:solidFill>
                  <a:srgbClr val="C00000"/>
                </a:solidFill>
                <a:latin typeface="Arial Narrow" pitchFamily="34" charset="0"/>
                <a:ea typeface="Times New Roman" pitchFamily="18" charset="0"/>
              </a:rPr>
              <a:t>это обязательная</a:t>
            </a:r>
            <a:r>
              <a:rPr lang="en-US" sz="2200" b="1" dirty="0">
                <a:solidFill>
                  <a:srgbClr val="C00000"/>
                </a:solidFill>
                <a:latin typeface="Arial Narrow" pitchFamily="34" charset="0"/>
                <a:ea typeface="Times New Roman" pitchFamily="18" charset="0"/>
              </a:rPr>
              <a:t> </a:t>
            </a:r>
            <a:r>
              <a:rPr lang="ru-RU" sz="2200" b="1" dirty="0">
                <a:solidFill>
                  <a:srgbClr val="C00000"/>
                </a:solidFill>
                <a:latin typeface="Arial Narrow" pitchFamily="34" charset="0"/>
                <a:ea typeface="Times New Roman" pitchFamily="18" charset="0"/>
              </a:rPr>
              <a:t>обще</a:t>
            </a:r>
            <a:r>
              <a:rPr lang="en-US" sz="2200" b="1" dirty="0">
                <a:solidFill>
                  <a:srgbClr val="C00000"/>
                </a:solidFill>
                <a:latin typeface="Arial Narrow" pitchFamily="34" charset="0"/>
                <a:ea typeface="Times New Roman" pitchFamily="18" charset="0"/>
              </a:rPr>
              <a:t> </a:t>
            </a:r>
            <a:r>
              <a:rPr lang="ru-RU" sz="2200" b="1" dirty="0">
                <a:solidFill>
                  <a:srgbClr val="C00000"/>
                </a:solidFill>
                <a:latin typeface="Arial Narrow" pitchFamily="34" charset="0"/>
                <a:ea typeface="Times New Roman" pitchFamily="18" charset="0"/>
              </a:rPr>
              <a:t>профессиональная дисциплина в высших учебных заведениях.</a:t>
            </a:r>
          </a:p>
        </p:txBody>
      </p:sp>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 name="Скругленный прямоугольник 22"/>
          <p:cNvSpPr/>
          <p:nvPr/>
        </p:nvSpPr>
        <p:spPr>
          <a:xfrm>
            <a:off x="3714744" y="0"/>
            <a:ext cx="1643074"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ВВЕДЕНИЕ</a:t>
            </a:r>
          </a:p>
        </p:txBody>
      </p:sp>
      <p:sp>
        <p:nvSpPr>
          <p:cNvPr id="11" name="Прямоугольник 10"/>
          <p:cNvSpPr/>
          <p:nvPr/>
        </p:nvSpPr>
        <p:spPr>
          <a:xfrm>
            <a:off x="-43514" y="3649569"/>
            <a:ext cx="8718697" cy="451406"/>
          </a:xfrm>
          <a:prstGeom prst="rect">
            <a:avLst/>
          </a:prstGeom>
        </p:spPr>
        <p:txBody>
          <a:bodyPr wrap="square">
            <a:spAutoFit/>
          </a:bodyPr>
          <a:lstStyle/>
          <a:p>
            <a:pPr indent="432000" algn="just">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«ОХРАНА ТРУДА» </a:t>
            </a:r>
            <a:r>
              <a:rPr lang="ru-RU" sz="2200" dirty="0">
                <a:latin typeface="Arial Narrow" pitchFamily="34" charset="0"/>
                <a:ea typeface="Times New Roman" pitchFamily="18" charset="0"/>
              </a:rPr>
              <a:t>включает в себя следующие разделы:</a:t>
            </a:r>
          </a:p>
        </p:txBody>
      </p:sp>
      <p:grpSp>
        <p:nvGrpSpPr>
          <p:cNvPr id="12" name="Группа 11"/>
          <p:cNvGrpSpPr/>
          <p:nvPr/>
        </p:nvGrpSpPr>
        <p:grpSpPr>
          <a:xfrm>
            <a:off x="8426631" y="-5612"/>
            <a:ext cx="734162" cy="6863612"/>
            <a:chOff x="8426631" y="-5612"/>
            <a:chExt cx="734162" cy="6863612"/>
          </a:xfrm>
        </p:grpSpPr>
        <p:sp>
          <p:nvSpPr>
            <p:cNvPr id="13" name="Прямоугольник 12"/>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500834"/>
            <a:ext cx="714348" cy="365125"/>
          </a:xfrm>
        </p:spPr>
        <p:txBody>
          <a:bodyPr/>
          <a:lstStyle/>
          <a:p>
            <a:fld id="{93F0883E-8364-4532-8944-CB8FE3889BD9}" type="slidenum">
              <a:rPr lang="ru-RU" sz="2000" smtClean="0">
                <a:solidFill>
                  <a:schemeClr val="tx1"/>
                </a:solidFill>
                <a:latin typeface="+mj-lt"/>
              </a:rPr>
              <a:pPr/>
              <a:t>5</a:t>
            </a:fld>
            <a:endParaRPr lang="ru-RU" sz="2000" dirty="0">
              <a:solidFill>
                <a:schemeClr val="tx1"/>
              </a:solidFill>
              <a:latin typeface="+mj-lt"/>
            </a:endParaRPr>
          </a:p>
        </p:txBody>
      </p:sp>
      <p:sp>
        <p:nvSpPr>
          <p:cNvPr id="16" name="Скругленный прямоугольник 15"/>
          <p:cNvSpPr/>
          <p:nvPr/>
        </p:nvSpPr>
        <p:spPr bwMode="auto">
          <a:xfrm>
            <a:off x="680720" y="4169229"/>
            <a:ext cx="7875450" cy="1578428"/>
          </a:xfrm>
          <a:prstGeom prst="round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31750">
            <a:solidFill>
              <a:srgbClr val="FF6600"/>
            </a:solidFill>
            <a:headEnd type="stealth" w="sm" len="sm"/>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0" numCol="1" rtlCol="0" anchor="ctr" anchorCtr="0" compatLnSpc="1">
            <a:prstTxWarp prst="textNoShape">
              <a:avLst/>
            </a:prstTxWarp>
          </a:bodyPr>
          <a:lstStyle/>
          <a:p>
            <a:pPr indent="432000" algn="just">
              <a:lnSpc>
                <a:spcPts val="2800"/>
              </a:lnSpc>
            </a:pPr>
            <a:r>
              <a:rPr lang="ru-RU" sz="22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1) законодательные акты (нормативно-правовая, нормативно-техническая база); 2) управление охраной труда; 3) организация охраны труда; 4) производственная санитария; 5) пожарная безопасность; 6) промышленная экология.</a:t>
            </a:r>
          </a:p>
        </p:txBody>
      </p:sp>
      <p:pic>
        <p:nvPicPr>
          <p:cNvPr id="18" name="Picture 2" descr="F:\НИУ ИТМО ЛЕКЦИИ\ЭЛЕКТРОБЕЗОПАСНОСТЬ ОК!\ЭЛ БЕЗОПАСНОСТЬ ОК!\Картинки\ale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7" y="4747803"/>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906998"/>
            <a:ext cx="8715404" cy="2246769"/>
          </a:xfrm>
          <a:prstGeom prst="rect">
            <a:avLst/>
          </a:prstGeom>
        </p:spPr>
        <p:txBody>
          <a:bodyPr wrap="square">
            <a:spAutoFit/>
          </a:bodyPr>
          <a:lstStyle/>
          <a:p>
            <a:pPr indent="432000" algn="just">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dirty="0">
                <a:latin typeface="Arial Narrow" pitchFamily="34" charset="0"/>
                <a:cs typeface="Arial" pitchFamily="34" charset="0"/>
              </a:rPr>
              <a:t>представляет серьёзную проблему современности. Статистика свидетельствует, что миллионы людей становятся инвалидами, больными и погибают от опасностей природного, техногенного, антропогенного, экологического и социального характера. Общество несёт большие человеческие потери и огромные убытки от стихийных бедствий, аварий и катастроф</a:t>
            </a:r>
            <a:r>
              <a:rPr lang="ru-RU" sz="2200" b="1" dirty="0">
                <a:latin typeface="Arial Narrow" pitchFamily="34" charset="0"/>
                <a:cs typeface="Arial" pitchFamily="34" charset="0"/>
              </a:rPr>
              <a:t>.</a:t>
            </a:r>
          </a:p>
        </p:txBody>
      </p:sp>
      <p:sp>
        <p:nvSpPr>
          <p:cNvPr id="17" name="Прямоугольник 16"/>
          <p:cNvSpPr/>
          <p:nvPr/>
        </p:nvSpPr>
        <p:spPr>
          <a:xfrm>
            <a:off x="0" y="3242930"/>
            <a:ext cx="8715404" cy="1528624"/>
          </a:xfrm>
          <a:prstGeom prst="rect">
            <a:avLst/>
          </a:prstGeom>
        </p:spPr>
        <p:txBody>
          <a:bodyPr wrap="square">
            <a:spAutoFit/>
          </a:bodyPr>
          <a:lstStyle/>
          <a:p>
            <a:pPr indent="432000" algn="just">
              <a:lnSpc>
                <a:spcPts val="2800"/>
              </a:lnSpc>
            </a:pPr>
            <a:r>
              <a:rPr lang="ru-RU" sz="2400" b="1" dirty="0">
                <a:solidFill>
                  <a:srgbClr val="C00000"/>
                </a:solidFill>
                <a:latin typeface="Arial Narrow" pitchFamily="34" charset="0"/>
                <a:cs typeface="Arial" pitchFamily="34" charset="0"/>
              </a:rPr>
              <a:t>Основная цель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БЕЗОПАСНОСТИ ЖИЗНЕДЕЯТЕЛЬНОСТИ </a:t>
            </a:r>
            <a:r>
              <a:rPr lang="ru-RU" sz="2200" dirty="0">
                <a:latin typeface="Arial Narrow" pitchFamily="34" charset="0"/>
                <a:cs typeface="Arial" pitchFamily="34" charset="0"/>
              </a:rPr>
              <a:t>как науки – это защита человека в </a:t>
            </a:r>
            <a:r>
              <a:rPr lang="ru-RU" sz="2200" dirty="0" err="1">
                <a:latin typeface="Arial Narrow" pitchFamily="34" charset="0"/>
                <a:cs typeface="Arial" pitchFamily="34" charset="0"/>
              </a:rPr>
              <a:t>техносфере</a:t>
            </a:r>
            <a:r>
              <a:rPr lang="ru-RU" sz="2200" dirty="0">
                <a:latin typeface="Arial Narrow" pitchFamily="34" charset="0"/>
                <a:cs typeface="Arial" pitchFamily="34" charset="0"/>
              </a:rPr>
              <a:t> от негативного воздействия антропогенного и естественного происхождения и, как следствие, достижение комфортных условий жизнедеятельности. </a:t>
            </a:r>
            <a:endParaRPr lang="ru-RU" sz="2200" dirty="0">
              <a:solidFill>
                <a:srgbClr val="009900"/>
              </a:solidFill>
              <a:latin typeface="Arial Narrow" pitchFamily="34" charset="0"/>
              <a:cs typeface="Arial" pitchFamily="34" charset="0"/>
            </a:endParaRPr>
          </a:p>
        </p:txBody>
      </p:sp>
      <p:sp>
        <p:nvSpPr>
          <p:cNvPr id="18" name="Прямоугольник 17"/>
          <p:cNvSpPr/>
          <p:nvPr/>
        </p:nvSpPr>
        <p:spPr>
          <a:xfrm>
            <a:off x="0" y="4966645"/>
            <a:ext cx="8715404" cy="1169551"/>
          </a:xfrm>
          <a:prstGeom prst="rect">
            <a:avLst/>
          </a:prstGeom>
        </p:spPr>
        <p:txBody>
          <a:bodyPr wrap="square">
            <a:spAutoFit/>
          </a:bodyPr>
          <a:lstStyle/>
          <a:p>
            <a:pPr indent="432000" algn="just">
              <a:lnSpc>
                <a:spcPts val="2800"/>
              </a:lnSpc>
            </a:pPr>
            <a:r>
              <a:rPr lang="ru-RU" sz="2000" b="1" dirty="0">
                <a:solidFill>
                  <a:srgbClr val="0000FF"/>
                </a:solidFill>
                <a:latin typeface="Arial Narrow" pitchFamily="34" charset="0"/>
                <a:cs typeface="Arial" pitchFamily="34" charset="0"/>
              </a:rPr>
              <a:t>СРЕДСТВОМ ДОСТИЖЕНИЯ ЭТОЙ ЦЕЛИ</a:t>
            </a:r>
            <a:r>
              <a:rPr lang="ru-RU" sz="2200" dirty="0">
                <a:solidFill>
                  <a:srgbClr val="0000FF"/>
                </a:solidFill>
                <a:latin typeface="Arial Narrow" pitchFamily="34" charset="0"/>
                <a:cs typeface="Arial" pitchFamily="34" charset="0"/>
              </a:rPr>
              <a:t> </a:t>
            </a:r>
            <a:r>
              <a:rPr lang="ru-RU" sz="2200" dirty="0">
                <a:latin typeface="Arial Narrow" pitchFamily="34" charset="0"/>
                <a:cs typeface="Arial" pitchFamily="34" charset="0"/>
              </a:rPr>
              <a:t>является реализация обществом знаний и умений, направленных </a:t>
            </a:r>
            <a:r>
              <a:rPr lang="ru-RU" sz="2200" b="1" dirty="0">
                <a:ln w="12700">
                  <a:solidFill>
                    <a:prstClr val="black"/>
                  </a:solidFill>
                  <a:prstDash val="solid"/>
                </a:ln>
                <a:solidFill>
                  <a:srgbClr val="00FF00"/>
                </a:solidFill>
                <a:latin typeface="Arial Narrow" pitchFamily="34" charset="0"/>
                <a:ea typeface="Cambria Math" pitchFamily="18" charset="0"/>
                <a:cs typeface="Arial" pitchFamily="34" charset="0"/>
              </a:rPr>
              <a:t>на уменьшение в </a:t>
            </a:r>
            <a:r>
              <a:rPr lang="ru-RU" sz="2200" b="1" dirty="0" err="1">
                <a:ln w="12700">
                  <a:solidFill>
                    <a:prstClr val="black"/>
                  </a:solidFill>
                  <a:prstDash val="solid"/>
                </a:ln>
                <a:solidFill>
                  <a:srgbClr val="00FF00"/>
                </a:solidFill>
                <a:latin typeface="Arial Narrow" pitchFamily="34" charset="0"/>
                <a:ea typeface="Cambria Math" pitchFamily="18" charset="0"/>
                <a:cs typeface="Arial" pitchFamily="34" charset="0"/>
              </a:rPr>
              <a:t>техносфере</a:t>
            </a:r>
            <a:r>
              <a:rPr lang="ru-RU" sz="2200" b="1" dirty="0">
                <a:ln w="12700">
                  <a:solidFill>
                    <a:prstClr val="black"/>
                  </a:solidFill>
                  <a:prstDash val="solid"/>
                </a:ln>
                <a:solidFill>
                  <a:srgbClr val="00FF00"/>
                </a:solidFill>
                <a:latin typeface="Arial Narrow" pitchFamily="34" charset="0"/>
                <a:ea typeface="Cambria Math" pitchFamily="18" charset="0"/>
                <a:cs typeface="Arial" pitchFamily="34" charset="0"/>
              </a:rPr>
              <a:t> </a:t>
            </a:r>
            <a:r>
              <a:rPr lang="ru-RU" sz="2200" dirty="0">
                <a:latin typeface="Arial Narrow" pitchFamily="34" charset="0"/>
                <a:cs typeface="Arial" pitchFamily="34" charset="0"/>
              </a:rPr>
              <a:t> </a:t>
            </a:r>
            <a:r>
              <a:rPr lang="ru-RU" sz="2400" b="1" dirty="0">
                <a:ln w="900" cmpd="sng">
                  <a:solidFill>
                    <a:schemeClr val="tx1">
                      <a:alpha val="55000"/>
                    </a:schemeClr>
                  </a:solidFill>
                  <a:prstDash val="solid"/>
                </a:ln>
                <a:solidFill>
                  <a:srgbClr val="FF0000"/>
                </a:solidFill>
                <a:latin typeface="Arial Narrow" pitchFamily="34" charset="0"/>
                <a:ea typeface="Times New Roman" pitchFamily="18" charset="0"/>
                <a:cs typeface="Times New Roman" pitchFamily="18" charset="0"/>
              </a:rPr>
              <a:t>любых негативных  воздействий  до допустимых значений. </a:t>
            </a:r>
            <a:endParaRPr lang="ru-RU" sz="2200" dirty="0">
              <a:latin typeface="Arial Narrow" pitchFamily="34" charset="0"/>
              <a:cs typeface="Arial" pitchFamily="34" charset="0"/>
            </a:endParaRPr>
          </a:p>
        </p:txBody>
      </p:sp>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 name="Скругленный прямоугольник 22"/>
          <p:cNvSpPr/>
          <p:nvPr/>
        </p:nvSpPr>
        <p:spPr>
          <a:xfrm>
            <a:off x="2335695" y="-1"/>
            <a:ext cx="4446491" cy="627321"/>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1.0.  ЦЕЛИ И СРЕДСТВА БЕЗОПАСНОСТИ ЖИЗНЕДЕЯТЕЛЬНОСТИ </a:t>
            </a:r>
          </a:p>
        </p:txBody>
      </p:sp>
      <p:grpSp>
        <p:nvGrpSpPr>
          <p:cNvPr id="11" name="Группа 10"/>
          <p:cNvGrpSpPr/>
          <p:nvPr/>
        </p:nvGrpSpPr>
        <p:grpSpPr>
          <a:xfrm>
            <a:off x="8426631" y="-5612"/>
            <a:ext cx="734162" cy="6863612"/>
            <a:chOff x="8426631" y="-5612"/>
            <a:chExt cx="734162" cy="6863612"/>
          </a:xfrm>
        </p:grpSpPr>
        <p:sp>
          <p:nvSpPr>
            <p:cNvPr id="12" name="Прямоугольник 11"/>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3"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6</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164"/>
          <p:cNvGrpSpPr/>
          <p:nvPr/>
        </p:nvGrpSpPr>
        <p:grpSpPr>
          <a:xfrm>
            <a:off x="142844" y="928670"/>
            <a:ext cx="8323632" cy="5715040"/>
            <a:chOff x="142844" y="714356"/>
            <a:chExt cx="8323632" cy="5715040"/>
          </a:xfrm>
        </p:grpSpPr>
        <p:grpSp>
          <p:nvGrpSpPr>
            <p:cNvPr id="4" name="Группа 143"/>
            <p:cNvGrpSpPr/>
            <p:nvPr/>
          </p:nvGrpSpPr>
          <p:grpSpPr>
            <a:xfrm>
              <a:off x="142844" y="714356"/>
              <a:ext cx="8323632" cy="5715040"/>
              <a:chOff x="142844" y="714356"/>
              <a:chExt cx="8323632" cy="5715040"/>
            </a:xfrm>
          </p:grpSpPr>
          <p:grpSp>
            <p:nvGrpSpPr>
              <p:cNvPr id="5" name="Группа 86"/>
              <p:cNvGrpSpPr/>
              <p:nvPr/>
            </p:nvGrpSpPr>
            <p:grpSpPr>
              <a:xfrm>
                <a:off x="142844" y="714356"/>
                <a:ext cx="3343292" cy="3071834"/>
                <a:chOff x="500034" y="642918"/>
                <a:chExt cx="3343292" cy="3071834"/>
              </a:xfrm>
            </p:grpSpPr>
            <p:grpSp>
              <p:nvGrpSpPr>
                <p:cNvPr id="6" name="Группа 56"/>
                <p:cNvGrpSpPr/>
                <p:nvPr/>
              </p:nvGrpSpPr>
              <p:grpSpPr>
                <a:xfrm>
                  <a:off x="500034" y="642918"/>
                  <a:ext cx="2343160" cy="928694"/>
                  <a:chOff x="785786" y="2000240"/>
                  <a:chExt cx="2343160" cy="928694"/>
                </a:xfrm>
              </p:grpSpPr>
              <p:sp>
                <p:nvSpPr>
                  <p:cNvPr id="51" name="Скругленный прямоугольник 50"/>
                  <p:cNvSpPr/>
                  <p:nvPr/>
                </p:nvSpPr>
                <p:spPr>
                  <a:xfrm>
                    <a:off x="785786" y="2000240"/>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Box 55"/>
                  <p:cNvSpPr txBox="1"/>
                  <p:nvPr/>
                </p:nvSpPr>
                <p:spPr>
                  <a:xfrm>
                    <a:off x="939081" y="2032909"/>
                    <a:ext cx="1988045" cy="253083"/>
                  </a:xfrm>
                  <a:prstGeom prst="rect">
                    <a:avLst/>
                  </a:prstGeom>
                  <a:noFill/>
                </p:spPr>
                <p:txBody>
                  <a:bodyPr wrap="none" rtlCol="0">
                    <a:spAutoFit/>
                  </a:bodyPr>
                  <a:lstStyle/>
                  <a:p>
                    <a:pPr algn="ctr">
                      <a:lnSpc>
                        <a:spcPts val="1200"/>
                      </a:lnSpc>
                    </a:pPr>
                    <a:r>
                      <a:rPr lang="ru-RU" sz="1600" b="1" dirty="0">
                        <a:latin typeface="Arial Narrow" pitchFamily="34" charset="0"/>
                        <a:cs typeface="Arial" pitchFamily="34" charset="0"/>
                      </a:rPr>
                      <a:t>техническая эстетика</a:t>
                    </a:r>
                  </a:p>
                </p:txBody>
              </p:sp>
            </p:grpSp>
            <p:grpSp>
              <p:nvGrpSpPr>
                <p:cNvPr id="7" name="Группа 63"/>
                <p:cNvGrpSpPr/>
                <p:nvPr/>
              </p:nvGrpSpPr>
              <p:grpSpPr>
                <a:xfrm>
                  <a:off x="642910" y="928670"/>
                  <a:ext cx="2343160" cy="928694"/>
                  <a:chOff x="785786" y="2071678"/>
                  <a:chExt cx="2343160" cy="928694"/>
                </a:xfrm>
              </p:grpSpPr>
              <p:sp>
                <p:nvSpPr>
                  <p:cNvPr id="65" name="Скругленный прямоугольник 64"/>
                  <p:cNvSpPr/>
                  <p:nvPr/>
                </p:nvSpPr>
                <p:spPr>
                  <a:xfrm>
                    <a:off x="785786" y="2071678"/>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TextBox 65"/>
                  <p:cNvSpPr txBox="1"/>
                  <p:nvPr/>
                </p:nvSpPr>
                <p:spPr>
                  <a:xfrm>
                    <a:off x="1101788" y="2104347"/>
                    <a:ext cx="1662635" cy="253083"/>
                  </a:xfrm>
                  <a:prstGeom prst="rect">
                    <a:avLst/>
                  </a:prstGeom>
                  <a:noFill/>
                </p:spPr>
                <p:txBody>
                  <a:bodyPr wrap="none" rtlCol="0">
                    <a:spAutoFit/>
                  </a:bodyPr>
                  <a:lstStyle/>
                  <a:p>
                    <a:pPr algn="ctr">
                      <a:lnSpc>
                        <a:spcPts val="1200"/>
                      </a:lnSpc>
                    </a:pPr>
                    <a:r>
                      <a:rPr lang="ru-RU" sz="1600" b="1" dirty="0">
                        <a:latin typeface="Arial Narrow" pitchFamily="34" charset="0"/>
                        <a:cs typeface="Arial" pitchFamily="34" charset="0"/>
                      </a:rPr>
                      <a:t>правовые знания</a:t>
                    </a:r>
                  </a:p>
                </p:txBody>
              </p:sp>
            </p:grpSp>
            <p:grpSp>
              <p:nvGrpSpPr>
                <p:cNvPr id="8" name="Группа 66"/>
                <p:cNvGrpSpPr/>
                <p:nvPr/>
              </p:nvGrpSpPr>
              <p:grpSpPr>
                <a:xfrm>
                  <a:off x="796419" y="1194102"/>
                  <a:ext cx="2343160" cy="928694"/>
                  <a:chOff x="796419" y="2122796"/>
                  <a:chExt cx="2343160" cy="928694"/>
                </a:xfrm>
              </p:grpSpPr>
              <p:sp>
                <p:nvSpPr>
                  <p:cNvPr id="68" name="Скругленный прямоугольник 67"/>
                  <p:cNvSpPr/>
                  <p:nvPr/>
                </p:nvSpPr>
                <p:spPr>
                  <a:xfrm>
                    <a:off x="796419" y="2122796"/>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p:cNvSpPr txBox="1"/>
                  <p:nvPr/>
                </p:nvSpPr>
                <p:spPr>
                  <a:xfrm>
                    <a:off x="857224" y="2173596"/>
                    <a:ext cx="2154757" cy="406971"/>
                  </a:xfrm>
                  <a:prstGeom prst="rect">
                    <a:avLst/>
                  </a:prstGeom>
                  <a:noFill/>
                </p:spPr>
                <p:txBody>
                  <a:bodyPr wrap="none" rtlCol="0">
                    <a:spAutoFit/>
                  </a:bodyPr>
                  <a:lstStyle/>
                  <a:p>
                    <a:pPr algn="ctr">
                      <a:lnSpc>
                        <a:spcPts val="1200"/>
                      </a:lnSpc>
                    </a:pPr>
                    <a:r>
                      <a:rPr lang="ru-RU" sz="1600" b="1" dirty="0" err="1">
                        <a:latin typeface="Arial Narrow" pitchFamily="34" charset="0"/>
                        <a:cs typeface="Arial" pitchFamily="34" charset="0"/>
                      </a:rPr>
                      <a:t>социально-демографи</a:t>
                    </a:r>
                    <a:r>
                      <a:rPr lang="ru-RU" sz="1600" b="1" dirty="0">
                        <a:latin typeface="Arial Narrow" pitchFamily="34" charset="0"/>
                        <a:cs typeface="Arial" pitchFamily="34" charset="0"/>
                      </a:rPr>
                      <a:t>-</a:t>
                    </a:r>
                  </a:p>
                  <a:p>
                    <a:pPr algn="ctr">
                      <a:lnSpc>
                        <a:spcPts val="1200"/>
                      </a:lnSpc>
                    </a:pPr>
                    <a:r>
                      <a:rPr lang="ru-RU" sz="1600" b="1" dirty="0" err="1">
                        <a:latin typeface="Arial Narrow" pitchFamily="34" charset="0"/>
                        <a:cs typeface="Arial" pitchFamily="34" charset="0"/>
                      </a:rPr>
                      <a:t>ческие</a:t>
                    </a:r>
                    <a:r>
                      <a:rPr lang="ru-RU" sz="1600" b="1" dirty="0">
                        <a:latin typeface="Arial Narrow" pitchFamily="34" charset="0"/>
                        <a:cs typeface="Arial" pitchFamily="34" charset="0"/>
                      </a:rPr>
                      <a:t> аспекты</a:t>
                    </a:r>
                  </a:p>
                </p:txBody>
              </p:sp>
            </p:grpSp>
            <p:grpSp>
              <p:nvGrpSpPr>
                <p:cNvPr id="10" name="Группа 69"/>
                <p:cNvGrpSpPr/>
                <p:nvPr/>
              </p:nvGrpSpPr>
              <p:grpSpPr>
                <a:xfrm>
                  <a:off x="928662" y="1590248"/>
                  <a:ext cx="2343160" cy="981496"/>
                  <a:chOff x="785786" y="2161752"/>
                  <a:chExt cx="2343160" cy="981496"/>
                </a:xfrm>
              </p:grpSpPr>
              <p:sp>
                <p:nvSpPr>
                  <p:cNvPr id="71" name="Скругленный прямоугольник 70"/>
                  <p:cNvSpPr/>
                  <p:nvPr/>
                </p:nvSpPr>
                <p:spPr>
                  <a:xfrm>
                    <a:off x="785786" y="2214554"/>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TextBox 71"/>
                  <p:cNvSpPr txBox="1"/>
                  <p:nvPr/>
                </p:nvSpPr>
                <p:spPr>
                  <a:xfrm>
                    <a:off x="818062" y="2161752"/>
                    <a:ext cx="2230098" cy="338554"/>
                  </a:xfrm>
                  <a:prstGeom prst="rect">
                    <a:avLst/>
                  </a:prstGeom>
                  <a:noFill/>
                </p:spPr>
                <p:txBody>
                  <a:bodyPr wrap="none" rtlCol="0">
                    <a:spAutoFit/>
                  </a:bodyPr>
                  <a:lstStyle/>
                  <a:p>
                    <a:pPr algn="ctr"/>
                    <a:r>
                      <a:rPr lang="ru-RU" sz="1600" b="1" dirty="0">
                        <a:latin typeface="Arial Narrow" pitchFamily="34" charset="0"/>
                        <a:cs typeface="Arial" pitchFamily="34" charset="0"/>
                      </a:rPr>
                      <a:t>инженерная психология</a:t>
                    </a:r>
                  </a:p>
                </p:txBody>
              </p:sp>
            </p:grpSp>
            <p:grpSp>
              <p:nvGrpSpPr>
                <p:cNvPr id="14" name="Группа 72"/>
                <p:cNvGrpSpPr/>
                <p:nvPr/>
              </p:nvGrpSpPr>
              <p:grpSpPr>
                <a:xfrm>
                  <a:off x="1071538" y="1928802"/>
                  <a:ext cx="2343160" cy="928694"/>
                  <a:chOff x="785786" y="2285992"/>
                  <a:chExt cx="2343160" cy="928694"/>
                </a:xfrm>
              </p:grpSpPr>
              <p:sp>
                <p:nvSpPr>
                  <p:cNvPr id="74" name="Скругленный прямоугольник 73"/>
                  <p:cNvSpPr/>
                  <p:nvPr/>
                </p:nvSpPr>
                <p:spPr>
                  <a:xfrm>
                    <a:off x="785786" y="2285992"/>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TextBox 74"/>
                  <p:cNvSpPr txBox="1"/>
                  <p:nvPr/>
                </p:nvSpPr>
                <p:spPr>
                  <a:xfrm>
                    <a:off x="1071538" y="2326632"/>
                    <a:ext cx="1782859" cy="253083"/>
                  </a:xfrm>
                  <a:prstGeom prst="rect">
                    <a:avLst/>
                  </a:prstGeom>
                  <a:noFill/>
                </p:spPr>
                <p:txBody>
                  <a:bodyPr wrap="none" rtlCol="0">
                    <a:spAutoFit/>
                  </a:bodyPr>
                  <a:lstStyle/>
                  <a:p>
                    <a:pPr algn="ctr">
                      <a:lnSpc>
                        <a:spcPts val="1200"/>
                      </a:lnSpc>
                    </a:pPr>
                    <a:r>
                      <a:rPr lang="ru-RU" sz="1600" b="1" dirty="0">
                        <a:latin typeface="Arial Narrow" pitchFamily="34" charset="0"/>
                        <a:cs typeface="Arial" pitchFamily="34" charset="0"/>
                      </a:rPr>
                      <a:t>духовная культура</a:t>
                    </a:r>
                  </a:p>
                </p:txBody>
              </p:sp>
            </p:grpSp>
            <p:grpSp>
              <p:nvGrpSpPr>
                <p:cNvPr id="17" name="Группа 75"/>
                <p:cNvGrpSpPr/>
                <p:nvPr/>
              </p:nvGrpSpPr>
              <p:grpSpPr>
                <a:xfrm>
                  <a:off x="1214414" y="2214554"/>
                  <a:ext cx="2343160" cy="928694"/>
                  <a:chOff x="785786" y="2357430"/>
                  <a:chExt cx="2343160" cy="928694"/>
                </a:xfrm>
              </p:grpSpPr>
              <p:sp>
                <p:nvSpPr>
                  <p:cNvPr id="77" name="Скругленный прямоугольник 76"/>
                  <p:cNvSpPr/>
                  <p:nvPr/>
                </p:nvSpPr>
                <p:spPr>
                  <a:xfrm>
                    <a:off x="785786" y="2357430"/>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8" name="TextBox 77"/>
                  <p:cNvSpPr txBox="1"/>
                  <p:nvPr/>
                </p:nvSpPr>
                <p:spPr>
                  <a:xfrm>
                    <a:off x="928662" y="2398070"/>
                    <a:ext cx="2159566" cy="253083"/>
                  </a:xfrm>
                  <a:prstGeom prst="rect">
                    <a:avLst/>
                  </a:prstGeom>
                  <a:noFill/>
                </p:spPr>
                <p:txBody>
                  <a:bodyPr wrap="none" rtlCol="0">
                    <a:spAutoFit/>
                  </a:bodyPr>
                  <a:lstStyle/>
                  <a:p>
                    <a:pPr algn="ctr">
                      <a:lnSpc>
                        <a:spcPts val="1200"/>
                      </a:lnSpc>
                    </a:pPr>
                    <a:r>
                      <a:rPr lang="ru-RU" sz="1600" b="1" dirty="0">
                        <a:latin typeface="Arial Narrow" pitchFamily="34" charset="0"/>
                        <a:cs typeface="Arial" pitchFamily="34" charset="0"/>
                      </a:rPr>
                      <a:t>экологические аспекты</a:t>
                    </a:r>
                  </a:p>
                </p:txBody>
              </p:sp>
            </p:grpSp>
            <p:grpSp>
              <p:nvGrpSpPr>
                <p:cNvPr id="18" name="Группа 78"/>
                <p:cNvGrpSpPr/>
                <p:nvPr/>
              </p:nvGrpSpPr>
              <p:grpSpPr>
                <a:xfrm>
                  <a:off x="1357290" y="2500306"/>
                  <a:ext cx="2343160" cy="928694"/>
                  <a:chOff x="785786" y="2428868"/>
                  <a:chExt cx="2343160" cy="928694"/>
                </a:xfrm>
              </p:grpSpPr>
              <p:sp>
                <p:nvSpPr>
                  <p:cNvPr id="80" name="Скругленный прямоугольник 79"/>
                  <p:cNvSpPr/>
                  <p:nvPr/>
                </p:nvSpPr>
                <p:spPr>
                  <a:xfrm>
                    <a:off x="785786" y="2428868"/>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TextBox 80"/>
                  <p:cNvSpPr txBox="1"/>
                  <p:nvPr/>
                </p:nvSpPr>
                <p:spPr>
                  <a:xfrm>
                    <a:off x="1071538" y="2481857"/>
                    <a:ext cx="1681871" cy="253083"/>
                  </a:xfrm>
                  <a:prstGeom prst="rect">
                    <a:avLst/>
                  </a:prstGeom>
                  <a:noFill/>
                </p:spPr>
                <p:txBody>
                  <a:bodyPr wrap="none" rtlCol="0">
                    <a:spAutoFit/>
                  </a:bodyPr>
                  <a:lstStyle/>
                  <a:p>
                    <a:pPr algn="ctr">
                      <a:lnSpc>
                        <a:spcPts val="1200"/>
                      </a:lnSpc>
                    </a:pPr>
                    <a:r>
                      <a:rPr lang="ru-RU" sz="1600" b="1" dirty="0">
                        <a:solidFill>
                          <a:schemeClr val="tx1">
                            <a:lumMod val="95000"/>
                            <a:lumOff val="5000"/>
                          </a:schemeClr>
                        </a:solidFill>
                        <a:latin typeface="Arial Narrow" pitchFamily="34" charset="0"/>
                        <a:cs typeface="Arial" pitchFamily="34" charset="0"/>
                      </a:rPr>
                      <a:t>организация БЖД</a:t>
                    </a:r>
                  </a:p>
                </p:txBody>
              </p:sp>
            </p:grpSp>
            <p:grpSp>
              <p:nvGrpSpPr>
                <p:cNvPr id="20" name="Группа 81"/>
                <p:cNvGrpSpPr/>
                <p:nvPr/>
              </p:nvGrpSpPr>
              <p:grpSpPr>
                <a:xfrm>
                  <a:off x="1500166" y="2786058"/>
                  <a:ext cx="2343160" cy="928694"/>
                  <a:chOff x="714348" y="2428868"/>
                  <a:chExt cx="2343160" cy="928694"/>
                </a:xfrm>
              </p:grpSpPr>
              <p:sp>
                <p:nvSpPr>
                  <p:cNvPr id="83" name="Скругленный прямоугольник 82"/>
                  <p:cNvSpPr/>
                  <p:nvPr/>
                </p:nvSpPr>
                <p:spPr>
                  <a:xfrm>
                    <a:off x="714348" y="2428868"/>
                    <a:ext cx="2343160" cy="928694"/>
                  </a:xfrm>
                  <a:prstGeom prst="roundRect">
                    <a:avLst/>
                  </a:prstGeom>
                  <a:gradFill flip="none" rotWithShape="1">
                    <a:gsLst>
                      <a:gs pos="0">
                        <a:srgbClr val="FFEFD1"/>
                      </a:gs>
                      <a:gs pos="64999">
                        <a:srgbClr val="F0EBD5"/>
                      </a:gs>
                      <a:gs pos="100000">
                        <a:srgbClr val="D1C39F"/>
                      </a:gs>
                    </a:gsLst>
                    <a:path path="shape">
                      <a:fillToRect l="50000" t="50000" r="50000" b="50000"/>
                    </a:path>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TextBox 83"/>
                  <p:cNvSpPr txBox="1"/>
                  <p:nvPr/>
                </p:nvSpPr>
                <p:spPr>
                  <a:xfrm>
                    <a:off x="805719" y="2571744"/>
                    <a:ext cx="2084224" cy="605294"/>
                  </a:xfrm>
                  <a:prstGeom prst="rect">
                    <a:avLst/>
                  </a:prstGeom>
                  <a:noFill/>
                </p:spPr>
                <p:txBody>
                  <a:bodyPr wrap="none" rtlCol="0">
                    <a:spAutoFit/>
                  </a:bodyPr>
                  <a:lstStyle/>
                  <a:p>
                    <a:pPr algn="ctr">
                      <a:lnSpc>
                        <a:spcPts val="2000"/>
                      </a:lnSpc>
                    </a:pPr>
                    <a:r>
                      <a:rPr lang="ru-RU" sz="2000" b="1" dirty="0">
                        <a:latin typeface="Arial Narrow" pitchFamily="34" charset="0"/>
                        <a:cs typeface="Arial" pitchFamily="34" charset="0"/>
                      </a:rPr>
                      <a:t>ОБЩЕСТВЕННЫЕ</a:t>
                    </a:r>
                  </a:p>
                  <a:p>
                    <a:pPr algn="ctr">
                      <a:lnSpc>
                        <a:spcPts val="2000"/>
                      </a:lnSpc>
                    </a:pPr>
                    <a:r>
                      <a:rPr lang="ru-RU" sz="2000" b="1" dirty="0">
                        <a:latin typeface="Arial Narrow" pitchFamily="34" charset="0"/>
                        <a:cs typeface="Arial" pitchFamily="34" charset="0"/>
                      </a:rPr>
                      <a:t>ЗНАНИЯ</a:t>
                    </a:r>
                  </a:p>
                </p:txBody>
              </p:sp>
            </p:grpSp>
          </p:grpSp>
          <p:grpSp>
            <p:nvGrpSpPr>
              <p:cNvPr id="21" name="Группа 116"/>
              <p:cNvGrpSpPr/>
              <p:nvPr/>
            </p:nvGrpSpPr>
            <p:grpSpPr>
              <a:xfrm>
                <a:off x="428596" y="4316736"/>
                <a:ext cx="3094463" cy="2112660"/>
                <a:chOff x="806106" y="4173860"/>
                <a:chExt cx="3094463" cy="2112660"/>
              </a:xfrm>
            </p:grpSpPr>
            <p:grpSp>
              <p:nvGrpSpPr>
                <p:cNvPr id="22" name="Группа 100"/>
                <p:cNvGrpSpPr/>
                <p:nvPr/>
              </p:nvGrpSpPr>
              <p:grpSpPr>
                <a:xfrm>
                  <a:off x="806106" y="4173860"/>
                  <a:ext cx="2343160" cy="928694"/>
                  <a:chOff x="1285852" y="4143380"/>
                  <a:chExt cx="2343160" cy="928694"/>
                </a:xfrm>
              </p:grpSpPr>
              <p:sp>
                <p:nvSpPr>
                  <p:cNvPr id="52" name="Скругленный прямоугольник 51"/>
                  <p:cNvSpPr/>
                  <p:nvPr/>
                </p:nvSpPr>
                <p:spPr>
                  <a:xfrm>
                    <a:off x="1285852" y="4143380"/>
                    <a:ext cx="2343160" cy="928694"/>
                  </a:xfrm>
                  <a:prstGeom prst="roundRect">
                    <a:avLst/>
                  </a:prstGeom>
                  <a:gradFill>
                    <a:gsLst>
                      <a:gs pos="64000">
                        <a:srgbClr val="5E9EFF"/>
                      </a:gs>
                      <a:gs pos="39999">
                        <a:srgbClr val="85C2FF"/>
                      </a:gs>
                      <a:gs pos="70000">
                        <a:srgbClr val="C4D6EB"/>
                      </a:gs>
                      <a:gs pos="100000">
                        <a:srgbClr val="FFEBFA"/>
                      </a:gs>
                    </a:gsLst>
                    <a:lin ang="5400000" scaled="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TextBox 49"/>
                  <p:cNvSpPr txBox="1"/>
                  <p:nvPr/>
                </p:nvSpPr>
                <p:spPr>
                  <a:xfrm>
                    <a:off x="1285852" y="4163700"/>
                    <a:ext cx="2308645"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аспекты </a:t>
                    </a:r>
                    <a:r>
                      <a:rPr lang="ru-RU" sz="1600" b="1" dirty="0" err="1">
                        <a:latin typeface="Arial Narrow" pitchFamily="34" charset="0"/>
                        <a:cs typeface="Arial" pitchFamily="34" charset="0"/>
                      </a:rPr>
                      <a:t>гражд</a:t>
                    </a:r>
                    <a:r>
                      <a:rPr lang="ru-RU" sz="1600" b="1" dirty="0">
                        <a:latin typeface="Arial Narrow" pitchFamily="34" charset="0"/>
                        <a:cs typeface="Arial" pitchFamily="34" charset="0"/>
                      </a:rPr>
                      <a:t>. обороны</a:t>
                    </a:r>
                  </a:p>
                </p:txBody>
              </p:sp>
            </p:grpSp>
            <p:grpSp>
              <p:nvGrpSpPr>
                <p:cNvPr id="23" name="Группа 101"/>
                <p:cNvGrpSpPr/>
                <p:nvPr/>
              </p:nvGrpSpPr>
              <p:grpSpPr>
                <a:xfrm>
                  <a:off x="948982" y="4449452"/>
                  <a:ext cx="2380083" cy="928694"/>
                  <a:chOff x="1263223" y="4143380"/>
                  <a:chExt cx="2380083" cy="928694"/>
                </a:xfrm>
              </p:grpSpPr>
              <p:sp>
                <p:nvSpPr>
                  <p:cNvPr id="103" name="Скругленный прямоугольник 102"/>
                  <p:cNvSpPr/>
                  <p:nvPr/>
                </p:nvSpPr>
                <p:spPr>
                  <a:xfrm>
                    <a:off x="1285852" y="4143380"/>
                    <a:ext cx="2343160" cy="928694"/>
                  </a:xfrm>
                  <a:prstGeom prst="roundRect">
                    <a:avLst/>
                  </a:prstGeom>
                  <a:gradFill>
                    <a:gsLst>
                      <a:gs pos="64000">
                        <a:srgbClr val="5E9EFF"/>
                      </a:gs>
                      <a:gs pos="39999">
                        <a:srgbClr val="85C2FF"/>
                      </a:gs>
                      <a:gs pos="70000">
                        <a:srgbClr val="C4D6EB"/>
                      </a:gs>
                      <a:gs pos="100000">
                        <a:srgbClr val="FFEBFA"/>
                      </a:gs>
                    </a:gsLst>
                    <a:lin ang="5400000" scaled="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TextBox 103"/>
                  <p:cNvSpPr txBox="1"/>
                  <p:nvPr/>
                </p:nvSpPr>
                <p:spPr>
                  <a:xfrm>
                    <a:off x="1263223" y="4173860"/>
                    <a:ext cx="2380083"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аспекты </a:t>
                    </a:r>
                    <a:r>
                      <a:rPr lang="ru-RU" sz="1600" b="1" dirty="0" err="1">
                        <a:latin typeface="Arial Narrow" pitchFamily="34" charset="0"/>
                        <a:cs typeface="Arial" pitchFamily="34" charset="0"/>
                      </a:rPr>
                      <a:t>горно-спас</a:t>
                    </a:r>
                    <a:r>
                      <a:rPr lang="ru-RU" sz="1600" b="1" dirty="0">
                        <a:latin typeface="Arial Narrow" pitchFamily="34" charset="0"/>
                        <a:cs typeface="Arial" pitchFamily="34" charset="0"/>
                      </a:rPr>
                      <a:t>. дела</a:t>
                    </a:r>
                  </a:p>
                </p:txBody>
              </p:sp>
            </p:grpSp>
            <p:grpSp>
              <p:nvGrpSpPr>
                <p:cNvPr id="25" name="Группа 104"/>
                <p:cNvGrpSpPr/>
                <p:nvPr/>
              </p:nvGrpSpPr>
              <p:grpSpPr>
                <a:xfrm>
                  <a:off x="948982" y="4735204"/>
                  <a:ext cx="2786082" cy="928694"/>
                  <a:chOff x="1082652" y="4143380"/>
                  <a:chExt cx="2786082" cy="928694"/>
                </a:xfrm>
              </p:grpSpPr>
              <p:sp>
                <p:nvSpPr>
                  <p:cNvPr id="106" name="Скругленный прямоугольник 105"/>
                  <p:cNvSpPr/>
                  <p:nvPr/>
                </p:nvSpPr>
                <p:spPr>
                  <a:xfrm>
                    <a:off x="1285852" y="4143380"/>
                    <a:ext cx="2343160" cy="928694"/>
                  </a:xfrm>
                  <a:prstGeom prst="roundRect">
                    <a:avLst/>
                  </a:prstGeom>
                  <a:gradFill>
                    <a:gsLst>
                      <a:gs pos="64000">
                        <a:srgbClr val="5E9EFF"/>
                      </a:gs>
                      <a:gs pos="39999">
                        <a:srgbClr val="85C2FF"/>
                      </a:gs>
                      <a:gs pos="70000">
                        <a:srgbClr val="C4D6EB"/>
                      </a:gs>
                      <a:gs pos="100000">
                        <a:srgbClr val="FFEBFA"/>
                      </a:gs>
                    </a:gsLst>
                    <a:lin ang="5400000" scaled="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TextBox 106"/>
                  <p:cNvSpPr txBox="1"/>
                  <p:nvPr/>
                </p:nvSpPr>
                <p:spPr>
                  <a:xfrm>
                    <a:off x="1082652" y="4203867"/>
                    <a:ext cx="2786082"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аспекты техники </a:t>
                    </a:r>
                    <a:r>
                      <a:rPr lang="ru-RU" sz="1600" b="1" dirty="0" err="1">
                        <a:latin typeface="Arial Narrow" pitchFamily="34" charset="0"/>
                        <a:cs typeface="Arial" pitchFamily="34" charset="0"/>
                      </a:rPr>
                      <a:t>безопасн</a:t>
                    </a:r>
                    <a:r>
                      <a:rPr lang="ru-RU" sz="1600" b="1" dirty="0">
                        <a:latin typeface="Arial Narrow" pitchFamily="34" charset="0"/>
                        <a:cs typeface="Arial" pitchFamily="34" charset="0"/>
                      </a:rPr>
                      <a:t>.</a:t>
                    </a:r>
                  </a:p>
                </p:txBody>
              </p:sp>
            </p:grpSp>
            <p:grpSp>
              <p:nvGrpSpPr>
                <p:cNvPr id="26" name="Группа 107"/>
                <p:cNvGrpSpPr/>
                <p:nvPr/>
              </p:nvGrpSpPr>
              <p:grpSpPr>
                <a:xfrm>
                  <a:off x="1255054" y="5072074"/>
                  <a:ext cx="2500329" cy="928694"/>
                  <a:chOff x="1216005" y="4143380"/>
                  <a:chExt cx="2500329" cy="928694"/>
                </a:xfrm>
              </p:grpSpPr>
              <p:sp>
                <p:nvSpPr>
                  <p:cNvPr id="109" name="Скругленный прямоугольник 108"/>
                  <p:cNvSpPr/>
                  <p:nvPr/>
                </p:nvSpPr>
                <p:spPr>
                  <a:xfrm>
                    <a:off x="1285852" y="4143380"/>
                    <a:ext cx="2343160" cy="928694"/>
                  </a:xfrm>
                  <a:prstGeom prst="roundRect">
                    <a:avLst/>
                  </a:prstGeom>
                  <a:gradFill>
                    <a:gsLst>
                      <a:gs pos="64000">
                        <a:srgbClr val="5E9EFF"/>
                      </a:gs>
                      <a:gs pos="39999">
                        <a:srgbClr val="85C2FF"/>
                      </a:gs>
                      <a:gs pos="70000">
                        <a:srgbClr val="C4D6EB"/>
                      </a:gs>
                      <a:gs pos="100000">
                        <a:srgbClr val="FFEBFA"/>
                      </a:gs>
                    </a:gsLst>
                    <a:lin ang="5400000" scaled="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TextBox 109"/>
                  <p:cNvSpPr txBox="1"/>
                  <p:nvPr/>
                </p:nvSpPr>
                <p:spPr>
                  <a:xfrm>
                    <a:off x="1216005" y="4194343"/>
                    <a:ext cx="2500329"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охрана окружающей среды</a:t>
                    </a:r>
                  </a:p>
                </p:txBody>
              </p:sp>
            </p:grpSp>
            <p:grpSp>
              <p:nvGrpSpPr>
                <p:cNvPr id="27" name="Группа 110"/>
                <p:cNvGrpSpPr/>
                <p:nvPr/>
              </p:nvGrpSpPr>
              <p:grpSpPr>
                <a:xfrm>
                  <a:off x="1502475" y="5357826"/>
                  <a:ext cx="2398094" cy="928694"/>
                  <a:chOff x="1285852" y="4143380"/>
                  <a:chExt cx="2398094" cy="928694"/>
                </a:xfrm>
              </p:grpSpPr>
              <p:sp>
                <p:nvSpPr>
                  <p:cNvPr id="112" name="Скругленный прямоугольник 111"/>
                  <p:cNvSpPr/>
                  <p:nvPr/>
                </p:nvSpPr>
                <p:spPr>
                  <a:xfrm>
                    <a:off x="1285852" y="4143380"/>
                    <a:ext cx="2343160" cy="928694"/>
                  </a:xfrm>
                  <a:prstGeom prst="roundRect">
                    <a:avLst/>
                  </a:prstGeom>
                  <a:gradFill>
                    <a:gsLst>
                      <a:gs pos="64000">
                        <a:srgbClr val="5E9EFF"/>
                      </a:gs>
                      <a:gs pos="39999">
                        <a:srgbClr val="85C2FF"/>
                      </a:gs>
                      <a:gs pos="70000">
                        <a:srgbClr val="C4D6EB"/>
                      </a:gs>
                      <a:gs pos="100000">
                        <a:srgbClr val="FFEBFA"/>
                      </a:gs>
                    </a:gsLst>
                    <a:lin ang="5400000" scaled="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TextBox 112"/>
                  <p:cNvSpPr txBox="1"/>
                  <p:nvPr/>
                </p:nvSpPr>
                <p:spPr>
                  <a:xfrm>
                    <a:off x="1303863" y="4214818"/>
                    <a:ext cx="2380083" cy="784830"/>
                  </a:xfrm>
                  <a:prstGeom prst="rect">
                    <a:avLst/>
                  </a:prstGeom>
                  <a:noFill/>
                </p:spPr>
                <p:txBody>
                  <a:bodyPr wrap="square" rtlCol="0">
                    <a:spAutoFit/>
                  </a:bodyPr>
                  <a:lstStyle/>
                  <a:p>
                    <a:pPr algn="ctr">
                      <a:lnSpc>
                        <a:spcPts val="1800"/>
                      </a:lnSpc>
                    </a:pPr>
                    <a:r>
                      <a:rPr lang="ru-RU" sz="2000" b="1" dirty="0">
                        <a:latin typeface="Arial Narrow" pitchFamily="34" charset="0"/>
                        <a:cs typeface="Arial" pitchFamily="34" charset="0"/>
                      </a:rPr>
                      <a:t>ЗНАНИЯ О</a:t>
                    </a:r>
                  </a:p>
                  <a:p>
                    <a:pPr algn="ctr">
                      <a:lnSpc>
                        <a:spcPts val="1800"/>
                      </a:lnSpc>
                    </a:pPr>
                    <a:r>
                      <a:rPr lang="ru-RU" sz="2000" b="1" dirty="0">
                        <a:latin typeface="Arial Narrow" pitchFamily="34" charset="0"/>
                        <a:cs typeface="Arial" pitchFamily="34" charset="0"/>
                      </a:rPr>
                      <a:t>ПРИРОДНЫХ </a:t>
                    </a:r>
                  </a:p>
                  <a:p>
                    <a:pPr algn="ctr">
                      <a:lnSpc>
                        <a:spcPts val="1800"/>
                      </a:lnSpc>
                    </a:pPr>
                    <a:r>
                      <a:rPr lang="ru-RU" sz="2000" b="1" dirty="0">
                        <a:latin typeface="Arial Narrow" pitchFamily="34" charset="0"/>
                        <a:cs typeface="Arial" pitchFamily="34" charset="0"/>
                      </a:rPr>
                      <a:t>УСЛОВИЯХ</a:t>
                    </a:r>
                  </a:p>
                </p:txBody>
              </p:sp>
            </p:grpSp>
          </p:grpSp>
          <p:grpSp>
            <p:nvGrpSpPr>
              <p:cNvPr id="28" name="Группа 127"/>
              <p:cNvGrpSpPr/>
              <p:nvPr/>
            </p:nvGrpSpPr>
            <p:grpSpPr>
              <a:xfrm>
                <a:off x="5286380" y="1714488"/>
                <a:ext cx="2914664" cy="2071702"/>
                <a:chOff x="5286380" y="1714488"/>
                <a:chExt cx="2914664" cy="2071702"/>
              </a:xfrm>
            </p:grpSpPr>
            <p:sp>
              <p:nvSpPr>
                <p:cNvPr id="115" name="Скругленный прямоугольник 114"/>
                <p:cNvSpPr/>
                <p:nvPr/>
              </p:nvSpPr>
              <p:spPr>
                <a:xfrm>
                  <a:off x="5857884" y="1714488"/>
                  <a:ext cx="2343160" cy="928694"/>
                </a:xfrm>
                <a:prstGeom prst="roundRect">
                  <a:avLst/>
                </a:prstGeom>
                <a:gradFill flip="none" rotWithShape="1">
                  <a:gsLst>
                    <a:gs pos="0">
                      <a:srgbClr val="FFEFD1"/>
                    </a:gs>
                    <a:gs pos="64999">
                      <a:srgbClr val="F0EBD5"/>
                    </a:gs>
                    <a:gs pos="100000">
                      <a:srgbClr val="D1C39F"/>
                    </a:gs>
                  </a:gsLst>
                  <a:lin ang="5400000" scaled="0"/>
                  <a:tileRect/>
                </a:gra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Скругленный прямоугольник 117"/>
                <p:cNvSpPr/>
                <p:nvPr/>
              </p:nvSpPr>
              <p:spPr>
                <a:xfrm>
                  <a:off x="5715008" y="2000240"/>
                  <a:ext cx="2343160" cy="928694"/>
                </a:xfrm>
                <a:prstGeom prst="roundRect">
                  <a:avLst/>
                </a:prstGeom>
                <a:gradFill flip="none" rotWithShape="1">
                  <a:gsLst>
                    <a:gs pos="0">
                      <a:srgbClr val="FFEFD1"/>
                    </a:gs>
                    <a:gs pos="64999">
                      <a:srgbClr val="F0EBD5"/>
                    </a:gs>
                    <a:gs pos="100000">
                      <a:srgbClr val="D1C39F"/>
                    </a:gs>
                  </a:gsLst>
                  <a:lin ang="5400000" scaled="0"/>
                  <a:tileRect/>
                </a:gra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Скругленный прямоугольник 118"/>
                <p:cNvSpPr/>
                <p:nvPr/>
              </p:nvSpPr>
              <p:spPr>
                <a:xfrm>
                  <a:off x="5572132" y="2285992"/>
                  <a:ext cx="2343160" cy="928694"/>
                </a:xfrm>
                <a:prstGeom prst="roundRect">
                  <a:avLst/>
                </a:prstGeom>
                <a:gradFill flip="none" rotWithShape="1">
                  <a:gsLst>
                    <a:gs pos="0">
                      <a:srgbClr val="FFEFD1"/>
                    </a:gs>
                    <a:gs pos="64999">
                      <a:srgbClr val="F0EBD5"/>
                    </a:gs>
                    <a:gs pos="100000">
                      <a:srgbClr val="D1C39F"/>
                    </a:gs>
                  </a:gsLst>
                  <a:lin ang="5400000" scaled="0"/>
                  <a:tileRect/>
                </a:gra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Скругленный прямоугольник 119"/>
                <p:cNvSpPr/>
                <p:nvPr/>
              </p:nvSpPr>
              <p:spPr>
                <a:xfrm>
                  <a:off x="5429256" y="2571744"/>
                  <a:ext cx="2343160" cy="928694"/>
                </a:xfrm>
                <a:prstGeom prst="roundRect">
                  <a:avLst/>
                </a:prstGeom>
                <a:gradFill flip="none" rotWithShape="1">
                  <a:gsLst>
                    <a:gs pos="0">
                      <a:srgbClr val="FFEFD1"/>
                    </a:gs>
                    <a:gs pos="64999">
                      <a:srgbClr val="F0EBD5"/>
                    </a:gs>
                    <a:gs pos="100000">
                      <a:srgbClr val="D1C39F"/>
                    </a:gs>
                  </a:gsLst>
                  <a:lin ang="5400000" scaled="0"/>
                  <a:tileRect/>
                </a:gra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1" name="Скругленный прямоугольник 120"/>
                <p:cNvSpPr/>
                <p:nvPr/>
              </p:nvSpPr>
              <p:spPr>
                <a:xfrm>
                  <a:off x="5286380" y="2857496"/>
                  <a:ext cx="2343160" cy="928694"/>
                </a:xfrm>
                <a:prstGeom prst="roundRect">
                  <a:avLst/>
                </a:prstGeom>
                <a:gradFill flip="none" rotWithShape="1">
                  <a:gsLst>
                    <a:gs pos="0">
                      <a:srgbClr val="FFEFD1"/>
                    </a:gs>
                    <a:gs pos="64999">
                      <a:srgbClr val="F0EBD5"/>
                    </a:gs>
                    <a:gs pos="100000">
                      <a:srgbClr val="D1C39F"/>
                    </a:gs>
                  </a:gsLst>
                  <a:lin ang="5400000" scaled="0"/>
                  <a:tileRect/>
                </a:gra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2" name="TextBox 121"/>
                <p:cNvSpPr txBox="1"/>
                <p:nvPr/>
              </p:nvSpPr>
              <p:spPr>
                <a:xfrm>
                  <a:off x="6000760" y="2602224"/>
                  <a:ext cx="1143009" cy="253083"/>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анатомия</a:t>
                  </a:r>
                </a:p>
              </p:txBody>
            </p:sp>
            <p:sp>
              <p:nvSpPr>
                <p:cNvPr id="123" name="TextBox 122"/>
                <p:cNvSpPr txBox="1"/>
                <p:nvPr/>
              </p:nvSpPr>
              <p:spPr>
                <a:xfrm>
                  <a:off x="6000760" y="2316472"/>
                  <a:ext cx="1428759" cy="246221"/>
                </a:xfrm>
                <a:prstGeom prst="rect">
                  <a:avLst/>
                </a:prstGeom>
                <a:noFill/>
              </p:spPr>
              <p:txBody>
                <a:bodyPr wrap="square" rtlCol="0">
                  <a:spAutoFit/>
                </a:bodyPr>
                <a:lstStyle/>
                <a:p>
                  <a:pPr algn="ctr">
                    <a:lnSpc>
                      <a:spcPts val="1200"/>
                    </a:lnSpc>
                  </a:pPr>
                  <a:r>
                    <a:rPr lang="ru-RU" sz="1600" b="1" dirty="0" err="1">
                      <a:latin typeface="Arial Narrow" pitchFamily="34" charset="0"/>
                      <a:cs typeface="Arial" pitchFamily="34" charset="0"/>
                    </a:rPr>
                    <a:t>соматометрия</a:t>
                  </a:r>
                  <a:endParaRPr lang="ru-RU" sz="1600" b="1" dirty="0">
                    <a:latin typeface="Arial Narrow" pitchFamily="34" charset="0"/>
                    <a:cs typeface="Arial" pitchFamily="34" charset="0"/>
                  </a:endParaRPr>
                </a:p>
              </p:txBody>
            </p:sp>
            <p:sp>
              <p:nvSpPr>
                <p:cNvPr id="125" name="TextBox 124"/>
                <p:cNvSpPr txBox="1"/>
                <p:nvPr/>
              </p:nvSpPr>
              <p:spPr>
                <a:xfrm>
                  <a:off x="5857884" y="2040880"/>
                  <a:ext cx="2071702"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теоретическая гигиена</a:t>
                  </a:r>
                </a:p>
              </p:txBody>
            </p:sp>
            <p:sp>
              <p:nvSpPr>
                <p:cNvPr id="127" name="TextBox 126"/>
                <p:cNvSpPr txBox="1"/>
                <p:nvPr/>
              </p:nvSpPr>
              <p:spPr>
                <a:xfrm>
                  <a:off x="5970280" y="1755128"/>
                  <a:ext cx="2071702" cy="253083"/>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практическая гигиена</a:t>
                  </a:r>
                </a:p>
              </p:txBody>
            </p:sp>
            <p:sp>
              <p:nvSpPr>
                <p:cNvPr id="30" name="Прямоугольник 29"/>
                <p:cNvSpPr/>
                <p:nvPr/>
              </p:nvSpPr>
              <p:spPr>
                <a:xfrm>
                  <a:off x="5286380" y="2928934"/>
                  <a:ext cx="2286016" cy="784830"/>
                </a:xfrm>
                <a:prstGeom prst="rect">
                  <a:avLst/>
                </a:prstGeom>
              </p:spPr>
              <p:txBody>
                <a:bodyPr wrap="square">
                  <a:spAutoFit/>
                </a:bodyPr>
                <a:lstStyle/>
                <a:p>
                  <a:pPr algn="ctr">
                    <a:lnSpc>
                      <a:spcPts val="1800"/>
                    </a:lnSpc>
                  </a:pPr>
                  <a:r>
                    <a:rPr lang="ru-RU" sz="2000" b="1" dirty="0">
                      <a:latin typeface="Arial Narrow" pitchFamily="34" charset="0"/>
                      <a:cs typeface="Arial" pitchFamily="34" charset="0"/>
                    </a:rPr>
                    <a:t>МЕДИКО-</a:t>
                  </a:r>
                </a:p>
                <a:p>
                  <a:pPr algn="ctr">
                    <a:lnSpc>
                      <a:spcPts val="1800"/>
                    </a:lnSpc>
                  </a:pPr>
                  <a:r>
                    <a:rPr lang="ru-RU" sz="2000" b="1" dirty="0">
                      <a:latin typeface="Arial Narrow" pitchFamily="34" charset="0"/>
                      <a:cs typeface="Arial" pitchFamily="34" charset="0"/>
                    </a:rPr>
                    <a:t>БИОЛОГИЧЕСКИЕ </a:t>
                  </a:r>
                </a:p>
                <a:p>
                  <a:pPr algn="ctr">
                    <a:lnSpc>
                      <a:spcPts val="1800"/>
                    </a:lnSpc>
                  </a:pPr>
                  <a:r>
                    <a:rPr lang="ru-RU" sz="2000" b="1" dirty="0">
                      <a:latin typeface="Arial Narrow" pitchFamily="34" charset="0"/>
                      <a:cs typeface="Arial" pitchFamily="34" charset="0"/>
                    </a:rPr>
                    <a:t>ЗНАНИЯ</a:t>
                  </a:r>
                </a:p>
              </p:txBody>
            </p:sp>
          </p:grpSp>
          <p:grpSp>
            <p:nvGrpSpPr>
              <p:cNvPr id="29" name="Группа 142"/>
              <p:cNvGrpSpPr/>
              <p:nvPr/>
            </p:nvGrpSpPr>
            <p:grpSpPr>
              <a:xfrm>
                <a:off x="5286380" y="4041144"/>
                <a:ext cx="3180096" cy="2388252"/>
                <a:chOff x="5286380" y="4041144"/>
                <a:chExt cx="3180096" cy="2388252"/>
              </a:xfrm>
            </p:grpSpPr>
            <p:grpSp>
              <p:nvGrpSpPr>
                <p:cNvPr id="31" name="Группа 141"/>
                <p:cNvGrpSpPr/>
                <p:nvPr/>
              </p:nvGrpSpPr>
              <p:grpSpPr>
                <a:xfrm>
                  <a:off x="6123316" y="4041144"/>
                  <a:ext cx="2343160" cy="928694"/>
                  <a:chOff x="3214678" y="3929066"/>
                  <a:chExt cx="2343160" cy="928694"/>
                </a:xfrm>
              </p:grpSpPr>
              <p:sp>
                <p:nvSpPr>
                  <p:cNvPr id="114" name="Скругленный прямоугольник 113"/>
                  <p:cNvSpPr/>
                  <p:nvPr/>
                </p:nvSpPr>
                <p:spPr>
                  <a:xfrm>
                    <a:off x="3214678" y="3929066"/>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TextBox 123"/>
                  <p:cNvSpPr txBox="1"/>
                  <p:nvPr/>
                </p:nvSpPr>
                <p:spPr>
                  <a:xfrm>
                    <a:off x="3357555" y="3990344"/>
                    <a:ext cx="2000263" cy="253083"/>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гражданская оборона</a:t>
                    </a:r>
                  </a:p>
                </p:txBody>
              </p:sp>
            </p:grpSp>
            <p:grpSp>
              <p:nvGrpSpPr>
                <p:cNvPr id="32" name="Группа 140"/>
                <p:cNvGrpSpPr/>
                <p:nvPr/>
              </p:nvGrpSpPr>
              <p:grpSpPr>
                <a:xfrm>
                  <a:off x="5929322" y="4326578"/>
                  <a:ext cx="2357454" cy="928694"/>
                  <a:chOff x="3357554" y="4142426"/>
                  <a:chExt cx="2357454" cy="928694"/>
                </a:xfrm>
              </p:grpSpPr>
              <p:sp>
                <p:nvSpPr>
                  <p:cNvPr id="132" name="Скругленный прямоугольник 131"/>
                  <p:cNvSpPr/>
                  <p:nvPr/>
                </p:nvSpPr>
                <p:spPr>
                  <a:xfrm>
                    <a:off x="3367078" y="4142426"/>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TextBox 130"/>
                  <p:cNvSpPr txBox="1"/>
                  <p:nvPr/>
                </p:nvSpPr>
                <p:spPr>
                  <a:xfrm>
                    <a:off x="3357554" y="4194180"/>
                    <a:ext cx="2357454" cy="253083"/>
                  </a:xfrm>
                  <a:prstGeom prst="rect">
                    <a:avLst/>
                  </a:prstGeom>
                  <a:noFill/>
                </p:spPr>
                <p:txBody>
                  <a:bodyPr wrap="square" rtlCol="0">
                    <a:spAutoFit/>
                  </a:bodyPr>
                  <a:lstStyle/>
                  <a:p>
                    <a:pPr algn="ctr">
                      <a:lnSpc>
                        <a:spcPts val="1200"/>
                      </a:lnSpc>
                    </a:pPr>
                    <a:r>
                      <a:rPr lang="ru-RU" sz="1600" b="1" dirty="0" err="1">
                        <a:latin typeface="Arial Narrow" pitchFamily="34" charset="0"/>
                        <a:cs typeface="Arial" pitchFamily="34" charset="0"/>
                      </a:rPr>
                      <a:t>горно-спасательное</a:t>
                    </a:r>
                    <a:r>
                      <a:rPr lang="ru-RU" sz="1600" b="1" dirty="0">
                        <a:latin typeface="Arial Narrow" pitchFamily="34" charset="0"/>
                        <a:cs typeface="Arial" pitchFamily="34" charset="0"/>
                      </a:rPr>
                      <a:t> дело</a:t>
                    </a:r>
                  </a:p>
                </p:txBody>
              </p:sp>
            </p:grpSp>
            <p:grpSp>
              <p:nvGrpSpPr>
                <p:cNvPr id="33" name="Группа 139"/>
                <p:cNvGrpSpPr/>
                <p:nvPr/>
              </p:nvGrpSpPr>
              <p:grpSpPr>
                <a:xfrm>
                  <a:off x="5745806" y="4653288"/>
                  <a:ext cx="2362208" cy="928694"/>
                  <a:chOff x="3500430" y="4284666"/>
                  <a:chExt cx="2362208" cy="928694"/>
                </a:xfrm>
              </p:grpSpPr>
              <p:sp>
                <p:nvSpPr>
                  <p:cNvPr id="133" name="Скругленный прямоугольник 132"/>
                  <p:cNvSpPr/>
                  <p:nvPr/>
                </p:nvSpPr>
                <p:spPr>
                  <a:xfrm>
                    <a:off x="3519478" y="4284666"/>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TextBox 129"/>
                  <p:cNvSpPr txBox="1"/>
                  <p:nvPr/>
                </p:nvSpPr>
                <p:spPr>
                  <a:xfrm>
                    <a:off x="3500430" y="4347216"/>
                    <a:ext cx="2357454"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техника пожарной </a:t>
                    </a:r>
                    <a:r>
                      <a:rPr lang="ru-RU" sz="1600" b="1" dirty="0" err="1">
                        <a:latin typeface="Arial Narrow" pitchFamily="34" charset="0"/>
                        <a:cs typeface="Arial" pitchFamily="34" charset="0"/>
                      </a:rPr>
                      <a:t>безоп</a:t>
                    </a:r>
                    <a:r>
                      <a:rPr lang="ru-RU" sz="1600" b="1" dirty="0">
                        <a:latin typeface="Arial Narrow" pitchFamily="34" charset="0"/>
                        <a:cs typeface="Arial" pitchFamily="34" charset="0"/>
                      </a:rPr>
                      <a:t>.</a:t>
                    </a:r>
                  </a:p>
                </p:txBody>
              </p:sp>
            </p:grpSp>
            <p:grpSp>
              <p:nvGrpSpPr>
                <p:cNvPr id="34" name="Группа 138"/>
                <p:cNvGrpSpPr/>
                <p:nvPr/>
              </p:nvGrpSpPr>
              <p:grpSpPr>
                <a:xfrm>
                  <a:off x="5572132" y="4949200"/>
                  <a:ext cx="2371732" cy="928694"/>
                  <a:chOff x="3643306" y="4426906"/>
                  <a:chExt cx="2371732" cy="928694"/>
                </a:xfrm>
              </p:grpSpPr>
              <p:sp>
                <p:nvSpPr>
                  <p:cNvPr id="134" name="Скругленный прямоугольник 133"/>
                  <p:cNvSpPr/>
                  <p:nvPr/>
                </p:nvSpPr>
                <p:spPr>
                  <a:xfrm>
                    <a:off x="3671878" y="4426906"/>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TextBox 128"/>
                  <p:cNvSpPr txBox="1"/>
                  <p:nvPr/>
                </p:nvSpPr>
                <p:spPr>
                  <a:xfrm>
                    <a:off x="3643306" y="4488983"/>
                    <a:ext cx="2357454"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спец. техника </a:t>
                    </a:r>
                    <a:r>
                      <a:rPr lang="ru-RU" sz="1600" b="1" dirty="0" err="1">
                        <a:latin typeface="Arial Narrow" pitchFamily="34" charset="0"/>
                        <a:cs typeface="Arial" pitchFamily="34" charset="0"/>
                      </a:rPr>
                      <a:t>безопасн</a:t>
                    </a:r>
                    <a:r>
                      <a:rPr lang="ru-RU" sz="1600" b="1" dirty="0">
                        <a:latin typeface="Arial Narrow" pitchFamily="34" charset="0"/>
                        <a:cs typeface="Arial" pitchFamily="34" charset="0"/>
                      </a:rPr>
                      <a:t>.</a:t>
                    </a:r>
                  </a:p>
                </p:txBody>
              </p:sp>
            </p:grpSp>
            <p:grpSp>
              <p:nvGrpSpPr>
                <p:cNvPr id="35" name="Группа 137"/>
                <p:cNvGrpSpPr/>
                <p:nvPr/>
              </p:nvGrpSpPr>
              <p:grpSpPr>
                <a:xfrm>
                  <a:off x="5405454" y="5245430"/>
                  <a:ext cx="2381256" cy="928694"/>
                  <a:chOff x="3786182" y="4538666"/>
                  <a:chExt cx="2381256" cy="928694"/>
                </a:xfrm>
              </p:grpSpPr>
              <p:sp>
                <p:nvSpPr>
                  <p:cNvPr id="135" name="Скругленный прямоугольник 134"/>
                  <p:cNvSpPr/>
                  <p:nvPr/>
                </p:nvSpPr>
                <p:spPr>
                  <a:xfrm>
                    <a:off x="3824278" y="4538666"/>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p:cNvSpPr txBox="1"/>
                  <p:nvPr/>
                </p:nvSpPr>
                <p:spPr>
                  <a:xfrm>
                    <a:off x="3786182" y="4578197"/>
                    <a:ext cx="2357454" cy="246221"/>
                  </a:xfrm>
                  <a:prstGeom prst="rect">
                    <a:avLst/>
                  </a:prstGeom>
                  <a:noFill/>
                </p:spPr>
                <p:txBody>
                  <a:bodyPr wrap="square" rtlCol="0">
                    <a:spAutoFit/>
                  </a:bodyPr>
                  <a:lstStyle/>
                  <a:p>
                    <a:pPr algn="ctr">
                      <a:lnSpc>
                        <a:spcPts val="1200"/>
                      </a:lnSpc>
                    </a:pPr>
                    <a:r>
                      <a:rPr lang="ru-RU" sz="1600" b="1" dirty="0">
                        <a:latin typeface="Arial Narrow" pitchFamily="34" charset="0"/>
                        <a:cs typeface="Arial" pitchFamily="34" charset="0"/>
                      </a:rPr>
                      <a:t>общая техника </a:t>
                    </a:r>
                    <a:r>
                      <a:rPr lang="ru-RU" sz="1600" b="1" dirty="0" err="1">
                        <a:latin typeface="Arial Narrow" pitchFamily="34" charset="0"/>
                        <a:cs typeface="Arial" pitchFamily="34" charset="0"/>
                      </a:rPr>
                      <a:t>безопасн</a:t>
                    </a:r>
                    <a:r>
                      <a:rPr lang="ru-RU" sz="1600" b="1" dirty="0">
                        <a:latin typeface="Arial Narrow" pitchFamily="34" charset="0"/>
                        <a:cs typeface="Arial" pitchFamily="34" charset="0"/>
                      </a:rPr>
                      <a:t>.</a:t>
                    </a:r>
                  </a:p>
                </p:txBody>
              </p:sp>
            </p:grpSp>
            <p:grpSp>
              <p:nvGrpSpPr>
                <p:cNvPr id="36" name="Группа 136"/>
                <p:cNvGrpSpPr/>
                <p:nvPr/>
              </p:nvGrpSpPr>
              <p:grpSpPr>
                <a:xfrm>
                  <a:off x="5286380" y="5500702"/>
                  <a:ext cx="2343160" cy="928694"/>
                  <a:chOff x="5286380" y="5500702"/>
                  <a:chExt cx="2343160" cy="928694"/>
                </a:xfrm>
              </p:grpSpPr>
              <p:sp>
                <p:nvSpPr>
                  <p:cNvPr id="136" name="Скругленный прямоугольник 135"/>
                  <p:cNvSpPr/>
                  <p:nvPr/>
                </p:nvSpPr>
                <p:spPr>
                  <a:xfrm>
                    <a:off x="5286380" y="5500702"/>
                    <a:ext cx="2343160" cy="928694"/>
                  </a:xfrm>
                  <a:prstGeom prst="roundRect">
                    <a:avLst/>
                  </a:prstGeom>
                  <a:gradFill flip="none" rotWithShape="1">
                    <a:gsLst>
                      <a:gs pos="0">
                        <a:srgbClr val="8488C4"/>
                      </a:gs>
                      <a:gs pos="53000">
                        <a:srgbClr val="D4DEFF"/>
                      </a:gs>
                      <a:gs pos="83000">
                        <a:srgbClr val="D4DEFF"/>
                      </a:gs>
                      <a:gs pos="100000">
                        <a:srgbClr val="96AB94"/>
                      </a:gs>
                    </a:gsLst>
                    <a:lin ang="5400000" scaled="0"/>
                    <a:tileRect/>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p:cNvSpPr/>
                  <p:nvPr/>
                </p:nvSpPr>
                <p:spPr>
                  <a:xfrm>
                    <a:off x="5429256" y="5602620"/>
                    <a:ext cx="2071702" cy="784830"/>
                  </a:xfrm>
                  <a:prstGeom prst="rect">
                    <a:avLst/>
                  </a:prstGeom>
                </p:spPr>
                <p:txBody>
                  <a:bodyPr wrap="square">
                    <a:spAutoFit/>
                  </a:bodyPr>
                  <a:lstStyle/>
                  <a:p>
                    <a:pPr algn="ctr">
                      <a:lnSpc>
                        <a:spcPts val="1800"/>
                      </a:lnSpc>
                    </a:pPr>
                    <a:r>
                      <a:rPr lang="ru-RU" sz="2000" b="1" dirty="0">
                        <a:latin typeface="Arial Narrow" pitchFamily="34" charset="0"/>
                        <a:cs typeface="Arial" pitchFamily="34" charset="0"/>
                      </a:rPr>
                      <a:t>ТЕХНОЛОГО-</a:t>
                    </a:r>
                  </a:p>
                  <a:p>
                    <a:pPr algn="ctr">
                      <a:lnSpc>
                        <a:spcPts val="1800"/>
                      </a:lnSpc>
                    </a:pPr>
                    <a:r>
                      <a:rPr lang="ru-RU" sz="2000" b="1" dirty="0">
                        <a:latin typeface="Arial Narrow" pitchFamily="34" charset="0"/>
                        <a:cs typeface="Arial" pitchFamily="34" charset="0"/>
                      </a:rPr>
                      <a:t>ТЕХНИЧЕСКИЕ ЗНАНИЯ</a:t>
                    </a:r>
                  </a:p>
                </p:txBody>
              </p:sp>
            </p:grpSp>
          </p:grpSp>
        </p:grpSp>
        <p:cxnSp>
          <p:nvCxnSpPr>
            <p:cNvPr id="146" name="Прямая со стрелкой 145"/>
            <p:cNvCxnSpPr/>
            <p:nvPr/>
          </p:nvCxnSpPr>
          <p:spPr>
            <a:xfrm>
              <a:off x="3500430" y="3000372"/>
              <a:ext cx="1785950" cy="1588"/>
            </a:xfrm>
            <a:prstGeom prst="straightConnector1">
              <a:avLst/>
            </a:prstGeom>
            <a:ln w="4445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p:cNvCxnSpPr/>
            <p:nvPr/>
          </p:nvCxnSpPr>
          <p:spPr>
            <a:xfrm rot="10800000">
              <a:off x="3474720" y="3190240"/>
              <a:ext cx="1798320" cy="10160"/>
            </a:xfrm>
            <a:prstGeom prst="straightConnector1">
              <a:avLst/>
            </a:prstGeom>
            <a:ln w="4445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5" name="Прямая со стрелкой 154"/>
            <p:cNvCxnSpPr/>
            <p:nvPr/>
          </p:nvCxnSpPr>
          <p:spPr>
            <a:xfrm rot="10800000">
              <a:off x="3479792" y="6286520"/>
              <a:ext cx="1798320" cy="10160"/>
            </a:xfrm>
            <a:prstGeom prst="straightConnector1">
              <a:avLst/>
            </a:prstGeom>
            <a:ln w="4445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6" name="Прямая со стрелкой 155"/>
            <p:cNvCxnSpPr/>
            <p:nvPr/>
          </p:nvCxnSpPr>
          <p:spPr>
            <a:xfrm>
              <a:off x="3480110" y="6111576"/>
              <a:ext cx="1785950" cy="1588"/>
            </a:xfrm>
            <a:prstGeom prst="straightConnector1">
              <a:avLst/>
            </a:prstGeom>
            <a:ln w="4445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59" name="Дуга 158"/>
            <p:cNvSpPr/>
            <p:nvPr/>
          </p:nvSpPr>
          <p:spPr>
            <a:xfrm>
              <a:off x="3071802" y="3612516"/>
              <a:ext cx="714380" cy="2000264"/>
            </a:xfrm>
            <a:prstGeom prst="arc">
              <a:avLst>
                <a:gd name="adj1" fmla="val 16360805"/>
                <a:gd name="adj2" fmla="val 5247810"/>
              </a:avLst>
            </a:prstGeom>
            <a:ln w="44450">
              <a:solidFill>
                <a:srgbClr val="00B0F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0" name="Дуга 159"/>
            <p:cNvSpPr/>
            <p:nvPr/>
          </p:nvSpPr>
          <p:spPr>
            <a:xfrm>
              <a:off x="2928926" y="3429000"/>
              <a:ext cx="1071570" cy="2428892"/>
            </a:xfrm>
            <a:prstGeom prst="arc">
              <a:avLst>
                <a:gd name="adj1" fmla="val 16282472"/>
                <a:gd name="adj2" fmla="val 5387029"/>
              </a:avLst>
            </a:prstGeom>
            <a:ln w="44450" cmpd="sng">
              <a:solidFill>
                <a:srgbClr val="7030A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1" name="Дуга 160"/>
            <p:cNvSpPr/>
            <p:nvPr/>
          </p:nvSpPr>
          <p:spPr>
            <a:xfrm rot="16200000">
              <a:off x="4360699" y="4221965"/>
              <a:ext cx="2000264" cy="842962"/>
            </a:xfrm>
            <a:prstGeom prst="arc">
              <a:avLst>
                <a:gd name="adj1" fmla="val 11085951"/>
                <a:gd name="adj2" fmla="val 21323288"/>
              </a:avLst>
            </a:prstGeom>
            <a:ln w="44450">
              <a:solidFill>
                <a:srgbClr val="00B0F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3" name="Дуга 162"/>
            <p:cNvSpPr/>
            <p:nvPr/>
          </p:nvSpPr>
          <p:spPr>
            <a:xfrm rot="16200000">
              <a:off x="4029068" y="4114808"/>
              <a:ext cx="2428892" cy="1057276"/>
            </a:xfrm>
            <a:prstGeom prst="arc">
              <a:avLst>
                <a:gd name="adj1" fmla="val 10729870"/>
                <a:gd name="adj2" fmla="val 114044"/>
              </a:avLst>
            </a:prstGeom>
            <a:ln w="44450">
              <a:solidFill>
                <a:srgbClr val="7030A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94" name="Прямоугольник 93"/>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97" name="Скругленный прямоугольник 96"/>
          <p:cNvSpPr/>
          <p:nvPr/>
        </p:nvSpPr>
        <p:spPr>
          <a:xfrm>
            <a:off x="1713229" y="0"/>
            <a:ext cx="5711301" cy="357166"/>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СРЕДСТВА БЕЗОПАСНОСТИ ЖИЗНЕДЕЯТЕЛЬНОСТИ </a:t>
            </a:r>
          </a:p>
        </p:txBody>
      </p:sp>
      <p:sp>
        <p:nvSpPr>
          <p:cNvPr id="98" name="Скругленный прямоугольник 97"/>
          <p:cNvSpPr/>
          <p:nvPr/>
        </p:nvSpPr>
        <p:spPr>
          <a:xfrm>
            <a:off x="3030271" y="470058"/>
            <a:ext cx="3062176" cy="656994"/>
          </a:xfrm>
          <a:prstGeom prst="roundRect">
            <a:avLst/>
          </a:prstGeom>
          <a:gradFill>
            <a:gsLst>
              <a:gs pos="0">
                <a:srgbClr val="D8FAD6"/>
              </a:gs>
              <a:gs pos="64999">
                <a:srgbClr val="F0EBD5"/>
              </a:gs>
              <a:gs pos="100000">
                <a:srgbClr val="D1C39F"/>
              </a:gs>
            </a:gsLst>
            <a:lin ang="16200000" scaled="0"/>
          </a:gradFill>
          <a:ln w="38100"/>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a:lnSpc>
                <a:spcPts val="2000"/>
              </a:lnSpc>
            </a:pPr>
            <a:r>
              <a:rPr lang="ru-RU" sz="2000" b="1" dirty="0">
                <a:latin typeface="Arial Narrow" pitchFamily="34" charset="0"/>
              </a:rPr>
              <a:t>СИСТЕМНО-СТРУКТУРНАЯ МОДЕЛЬ БЖД КАК НАУКИ</a:t>
            </a:r>
          </a:p>
        </p:txBody>
      </p:sp>
      <p:grpSp>
        <p:nvGrpSpPr>
          <p:cNvPr id="90" name="Группа 89"/>
          <p:cNvGrpSpPr/>
          <p:nvPr/>
        </p:nvGrpSpPr>
        <p:grpSpPr>
          <a:xfrm>
            <a:off x="8426631" y="-5612"/>
            <a:ext cx="734162" cy="6863612"/>
            <a:chOff x="8426631" y="-5612"/>
            <a:chExt cx="734162" cy="6863612"/>
          </a:xfrm>
        </p:grpSpPr>
        <p:sp>
          <p:nvSpPr>
            <p:cNvPr id="91" name="Прямоугольник 90"/>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92"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7</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Прямоугольник 20"/>
          <p:cNvSpPr/>
          <p:nvPr/>
        </p:nvSpPr>
        <p:spPr>
          <a:xfrm>
            <a:off x="0" y="966664"/>
            <a:ext cx="8676167" cy="1213217"/>
          </a:xfrm>
          <a:prstGeom prst="rect">
            <a:avLst/>
          </a:prstGeom>
        </p:spPr>
        <p:txBody>
          <a:bodyPr wrap="square">
            <a:spAutoFit/>
          </a:bodyPr>
          <a:lstStyle/>
          <a:p>
            <a:pPr indent="457200">
              <a:lnSpc>
                <a:spcPts val="3000"/>
              </a:lnSpc>
            </a:pPr>
            <a:r>
              <a:rPr lang="ru-RU" sz="2000" b="1" dirty="0">
                <a:solidFill>
                  <a:srgbClr val="0000FF"/>
                </a:solidFill>
                <a:latin typeface="Arial Narrow" pitchFamily="34" charset="0"/>
                <a:ea typeface="Times New Roman" pitchFamily="18" charset="0"/>
              </a:rPr>
              <a:t>ГЛАВНОЙ ЗАДАЧЕЙ </a:t>
            </a:r>
            <a:r>
              <a:rPr lang="ru-RU" sz="2200" dirty="0">
                <a:latin typeface="Arial Narrow" pitchFamily="34" charset="0"/>
                <a:ea typeface="Times New Roman" pitchFamily="18" charset="0"/>
              </a:rPr>
              <a:t>науки о безопасности жизнедеятельности является анализ источников и причин возникновения опасностей, прогнозирование и оценка их воздействия во времени и пространстве.</a:t>
            </a:r>
          </a:p>
        </p:txBody>
      </p:sp>
      <p:sp>
        <p:nvSpPr>
          <p:cNvPr id="17" name="Прямоугольник 16"/>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 name="Скругленный прямоугольник 22"/>
          <p:cNvSpPr/>
          <p:nvPr/>
        </p:nvSpPr>
        <p:spPr>
          <a:xfrm>
            <a:off x="2753832" y="-24"/>
            <a:ext cx="3700131" cy="446592"/>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algn="ctr" fontAlgn="base">
              <a:lnSpc>
                <a:spcPts val="24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1.1.  ЗАДАЧИ ДИСЦИПЛИНЫ БЖД</a:t>
            </a:r>
          </a:p>
        </p:txBody>
      </p:sp>
      <p:grpSp>
        <p:nvGrpSpPr>
          <p:cNvPr id="19" name="Группа 18"/>
          <p:cNvGrpSpPr/>
          <p:nvPr/>
        </p:nvGrpSpPr>
        <p:grpSpPr>
          <a:xfrm>
            <a:off x="291402" y="2451798"/>
            <a:ext cx="8109020" cy="3356373"/>
            <a:chOff x="241160" y="2090057"/>
            <a:chExt cx="8109020" cy="3356373"/>
          </a:xfrm>
        </p:grpSpPr>
        <p:sp>
          <p:nvSpPr>
            <p:cNvPr id="13" name="Скругленный прямоугольник 12"/>
            <p:cNvSpPr/>
            <p:nvPr/>
          </p:nvSpPr>
          <p:spPr>
            <a:xfrm>
              <a:off x="241160" y="2090057"/>
              <a:ext cx="8109020" cy="572755"/>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36000" rIns="72000" bIns="36000" rtlCol="0" anchor="ctr" anchorCtr="1"/>
            <a:lstStyle/>
            <a:p>
              <a:pPr algn="ctr">
                <a:lnSpc>
                  <a:spcPts val="3000"/>
                </a:lnSpc>
              </a:pPr>
              <a:r>
                <a:rPr lang="ru-RU" sz="2800" b="1" dirty="0">
                  <a:solidFill>
                    <a:schemeClr val="tx1"/>
                  </a:solidFill>
                  <a:latin typeface="Arial Narrow" pitchFamily="34" charset="0"/>
                </a:rPr>
                <a:t>БЖД  РЕШАЕТ ТРИ ВЗАИМОСВЯЗАННЫЕ ЗАДАЧИ: </a:t>
              </a:r>
            </a:p>
          </p:txBody>
        </p:sp>
        <p:sp>
          <p:nvSpPr>
            <p:cNvPr id="14" name="Скругленный прямоугольник 13"/>
            <p:cNvSpPr/>
            <p:nvPr/>
          </p:nvSpPr>
          <p:spPr>
            <a:xfrm>
              <a:off x="684947" y="2856246"/>
              <a:ext cx="7213042" cy="1153046"/>
            </a:xfrm>
            <a:prstGeom prst="roundRect">
              <a:avLst/>
            </a:prstGeom>
            <a:ln/>
          </p:spPr>
          <p:style>
            <a:lnRef idx="1">
              <a:schemeClr val="accent2"/>
            </a:lnRef>
            <a:fillRef idx="2">
              <a:schemeClr val="accent2"/>
            </a:fillRef>
            <a:effectRef idx="1">
              <a:schemeClr val="accent2"/>
            </a:effectRef>
            <a:fontRef idx="minor">
              <a:schemeClr val="dk1"/>
            </a:fontRef>
          </p:style>
          <p:txBody>
            <a:bodyPr lIns="72000" tIns="36000" rIns="72000" bIns="36000" rtlCol="0" anchor="ctr" anchorCtr="0"/>
            <a:lstStyle/>
            <a:p>
              <a:pPr>
                <a:lnSpc>
                  <a:spcPts val="2400"/>
                </a:lnSpc>
              </a:pPr>
              <a:r>
                <a:rPr lang="ru-RU" sz="2000" b="1" dirty="0">
                  <a:solidFill>
                    <a:schemeClr val="tx1"/>
                  </a:solidFill>
                  <a:latin typeface="Arial Narrow" pitchFamily="34" charset="0"/>
                </a:rPr>
                <a:t>1.  ИДЕНТИФИКАЦИЯ ОПАСНОСТЕЙ, </a:t>
              </a:r>
              <a:r>
                <a:rPr lang="ru-RU" sz="2200" b="1" dirty="0">
                  <a:solidFill>
                    <a:schemeClr val="tx1"/>
                  </a:solidFill>
                  <a:latin typeface="Arial Narrow" pitchFamily="34" charset="0"/>
                </a:rPr>
                <a:t>т.е. распознавание вида опасности с указанием её количественных характеристик и координат опасности.  </a:t>
              </a:r>
            </a:p>
          </p:txBody>
        </p:sp>
        <p:sp>
          <p:nvSpPr>
            <p:cNvPr id="15" name="Скругленный прямоугольник 14"/>
            <p:cNvSpPr/>
            <p:nvPr/>
          </p:nvSpPr>
          <p:spPr>
            <a:xfrm>
              <a:off x="676574" y="4023529"/>
              <a:ext cx="7213042" cy="659003"/>
            </a:xfrm>
            <a:prstGeom prst="roundRect">
              <a:avLst/>
            </a:prstGeom>
            <a:ln/>
          </p:spPr>
          <p:style>
            <a:lnRef idx="1">
              <a:schemeClr val="accent2"/>
            </a:lnRef>
            <a:fillRef idx="2">
              <a:schemeClr val="accent2"/>
            </a:fillRef>
            <a:effectRef idx="1">
              <a:schemeClr val="accent2"/>
            </a:effectRef>
            <a:fontRef idx="minor">
              <a:schemeClr val="dk1"/>
            </a:fontRef>
          </p:style>
          <p:txBody>
            <a:bodyPr lIns="72000" tIns="36000" rIns="72000" bIns="36000" rtlCol="0" anchor="ctr" anchorCtr="0"/>
            <a:lstStyle/>
            <a:p>
              <a:pPr>
                <a:lnSpc>
                  <a:spcPts val="2400"/>
                </a:lnSpc>
              </a:pPr>
              <a:r>
                <a:rPr lang="ru-RU" sz="2000" b="1" dirty="0">
                  <a:solidFill>
                    <a:schemeClr val="tx1"/>
                  </a:solidFill>
                  <a:latin typeface="Arial Narrow" pitchFamily="34" charset="0"/>
                </a:rPr>
                <a:t>2.  ЗАЩИТА ОТ ОПАСНОСТЕЙ, </a:t>
              </a:r>
              <a:r>
                <a:rPr lang="ru-RU" sz="2200" b="1" dirty="0">
                  <a:solidFill>
                    <a:schemeClr val="tx1"/>
                  </a:solidFill>
                  <a:latin typeface="Arial Narrow" pitchFamily="34" charset="0"/>
                </a:rPr>
                <a:t> на основе затрат и выгод.</a:t>
              </a:r>
            </a:p>
          </p:txBody>
        </p:sp>
        <p:sp>
          <p:nvSpPr>
            <p:cNvPr id="16" name="Скругленный прямоугольник 15"/>
            <p:cNvSpPr/>
            <p:nvPr/>
          </p:nvSpPr>
          <p:spPr>
            <a:xfrm>
              <a:off x="668201" y="4708715"/>
              <a:ext cx="7213042" cy="737715"/>
            </a:xfrm>
            <a:prstGeom prst="roundRect">
              <a:avLst/>
            </a:prstGeom>
            <a:ln/>
          </p:spPr>
          <p:style>
            <a:lnRef idx="1">
              <a:schemeClr val="accent2"/>
            </a:lnRef>
            <a:fillRef idx="2">
              <a:schemeClr val="accent2"/>
            </a:fillRef>
            <a:effectRef idx="1">
              <a:schemeClr val="accent2"/>
            </a:effectRef>
            <a:fontRef idx="minor">
              <a:schemeClr val="dk1"/>
            </a:fontRef>
          </p:style>
          <p:txBody>
            <a:bodyPr lIns="72000" tIns="36000" rIns="72000" bIns="36000" rtlCol="0" anchor="ctr" anchorCtr="0"/>
            <a:lstStyle/>
            <a:p>
              <a:pPr>
                <a:lnSpc>
                  <a:spcPts val="2400"/>
                </a:lnSpc>
              </a:pPr>
              <a:r>
                <a:rPr lang="ru-RU" sz="2000" b="1" dirty="0">
                  <a:solidFill>
                    <a:schemeClr val="tx1"/>
                  </a:solidFill>
                  <a:latin typeface="Arial Narrow" pitchFamily="34" charset="0"/>
                </a:rPr>
                <a:t>3.  ЛИКВИДАЦИЯ ВОЗМОЖНЫХ ОПАСНОСТЕЙ, </a:t>
              </a:r>
              <a:r>
                <a:rPr lang="ru-RU" sz="2200" b="1" dirty="0">
                  <a:solidFill>
                    <a:schemeClr val="tx1"/>
                  </a:solidFill>
                  <a:latin typeface="Arial Narrow" pitchFamily="34" charset="0"/>
                </a:rPr>
                <a:t> (исходя из теории </a:t>
              </a:r>
              <a:r>
                <a:rPr lang="ru-RU" sz="2400" b="1" dirty="0">
                  <a:solidFill>
                    <a:schemeClr val="tx1"/>
                  </a:solidFill>
                  <a:latin typeface="Arial Narrow" pitchFamily="34" charset="0"/>
                </a:rPr>
                <a:t>«ПРЕМЛЕМОГО РИСКА»).</a:t>
              </a:r>
              <a:endParaRPr lang="ru-RU" sz="2200" b="1" dirty="0">
                <a:solidFill>
                  <a:schemeClr val="tx1"/>
                </a:solidFill>
                <a:latin typeface="Arial Narrow" pitchFamily="34" charset="0"/>
              </a:endParaRPr>
            </a:p>
          </p:txBody>
        </p:sp>
      </p:grpSp>
      <p:grpSp>
        <p:nvGrpSpPr>
          <p:cNvPr id="28" name="Группа 27"/>
          <p:cNvGrpSpPr/>
          <p:nvPr/>
        </p:nvGrpSpPr>
        <p:grpSpPr>
          <a:xfrm>
            <a:off x="8426631" y="-5612"/>
            <a:ext cx="734162" cy="6863612"/>
            <a:chOff x="8426631" y="-5612"/>
            <a:chExt cx="734162" cy="6863612"/>
          </a:xfrm>
        </p:grpSpPr>
        <p:sp>
          <p:nvSpPr>
            <p:cNvPr id="29" name="Прямоугольник 28"/>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30"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84" y="6492875"/>
            <a:ext cx="714348" cy="365125"/>
          </a:xfrm>
        </p:spPr>
        <p:txBody>
          <a:bodyPr/>
          <a:lstStyle/>
          <a:p>
            <a:fld id="{93F0883E-8364-4532-8944-CB8FE3889BD9}" type="slidenum">
              <a:rPr lang="ru-RU" sz="2000" smtClean="0">
                <a:solidFill>
                  <a:schemeClr val="tx1"/>
                </a:solidFill>
                <a:latin typeface="Arial" pitchFamily="34" charset="0"/>
                <a:cs typeface="Arial" pitchFamily="34" charset="0"/>
              </a:rPr>
              <a:pPr/>
              <a:t>8</a:t>
            </a:fld>
            <a:endParaRPr lang="ru-RU" sz="2000" dirty="0">
              <a:solidFill>
                <a:schemeClr val="tx1"/>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0" y="4563623"/>
            <a:ext cx="8715404" cy="810478"/>
          </a:xfrm>
          <a:prstGeom prst="rect">
            <a:avLst/>
          </a:prstGeom>
        </p:spPr>
        <p:txBody>
          <a:bodyPr wrap="square">
            <a:spAutoFit/>
          </a:bodyPr>
          <a:lstStyle/>
          <a:p>
            <a:pPr indent="432000" algn="just">
              <a:lnSpc>
                <a:spcPts val="2800"/>
              </a:lnSpc>
              <a:buFontTx/>
              <a:buNone/>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dirty="0">
                <a:latin typeface="Arial Narrow" pitchFamily="34" charset="0"/>
                <a:cs typeface="Arial" pitchFamily="34" charset="0"/>
              </a:rPr>
              <a:t>позволяет выработать идеологию безопасности, </a:t>
            </a:r>
            <a:r>
              <a:rPr lang="ru-RU" sz="2200" b="1" dirty="0">
                <a:solidFill>
                  <a:srgbClr val="009900"/>
                </a:solidFill>
                <a:latin typeface="Arial Narrow" pitchFamily="34" charset="0"/>
                <a:cs typeface="Arial" pitchFamily="34" charset="0"/>
              </a:rPr>
              <a:t>формировать безопасное  мышление и поведение. </a:t>
            </a:r>
          </a:p>
        </p:txBody>
      </p:sp>
      <p:sp>
        <p:nvSpPr>
          <p:cNvPr id="17" name="Прямоугольник 16"/>
          <p:cNvSpPr/>
          <p:nvPr/>
        </p:nvSpPr>
        <p:spPr>
          <a:xfrm>
            <a:off x="0" y="677805"/>
            <a:ext cx="8715404" cy="1528624"/>
          </a:xfrm>
          <a:prstGeom prst="rect">
            <a:avLst/>
          </a:prstGeom>
        </p:spPr>
        <p:txBody>
          <a:bodyPr wrap="square">
            <a:spAutoFit/>
          </a:bodyPr>
          <a:lstStyle/>
          <a:p>
            <a:pPr indent="432000" algn="just">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БЕЗОПАСНОСТЬ ЖИЗНЕДЕЯТЕЛЬНОСТИ, </a:t>
            </a:r>
            <a:r>
              <a:rPr lang="ru-RU" sz="2200" dirty="0">
                <a:latin typeface="Arial Narrow" pitchFamily="34" charset="0"/>
                <a:cs typeface="Arial" pitchFamily="34" charset="0"/>
              </a:rPr>
              <a:t>как уже отмечалось, — это система знаний и умений, направленных на обеспечение безопасности через</a:t>
            </a:r>
            <a:r>
              <a:rPr lang="en-US" sz="2200" dirty="0">
                <a:latin typeface="Arial Narrow" pitchFamily="34" charset="0"/>
                <a:cs typeface="Arial" pitchFamily="34" charset="0"/>
              </a:rPr>
              <a:t> </a:t>
            </a:r>
            <a:r>
              <a:rPr lang="ru-RU" sz="2200" dirty="0">
                <a:latin typeface="Arial Narrow" pitchFamily="34" charset="0"/>
                <a:cs typeface="Arial" pitchFamily="34" charset="0"/>
              </a:rPr>
              <a:t>разработку методов и средств обеспечения безопасности в производственной и непроизводственной среде с учетом влияния человека на среду обитания</a:t>
            </a:r>
            <a:r>
              <a:rPr lang="en-US" sz="2200" dirty="0">
                <a:latin typeface="Arial Narrow" pitchFamily="34" charset="0"/>
                <a:cs typeface="Arial" pitchFamily="34" charset="0"/>
              </a:rPr>
              <a:t>.</a:t>
            </a:r>
            <a:r>
              <a:rPr lang="ru-RU" sz="2200" dirty="0">
                <a:latin typeface="Arial Narrow" pitchFamily="34" charset="0"/>
                <a:cs typeface="Arial" pitchFamily="34" charset="0"/>
              </a:rPr>
              <a:t> </a:t>
            </a:r>
            <a:endParaRPr lang="ru-RU" sz="2200" b="1" dirty="0">
              <a:latin typeface="Arial Narrow" pitchFamily="34" charset="0"/>
              <a:cs typeface="Arial" pitchFamily="34" charset="0"/>
            </a:endParaRPr>
          </a:p>
        </p:txBody>
      </p:sp>
      <p:sp>
        <p:nvSpPr>
          <p:cNvPr id="18" name="Прямоугольник 17"/>
          <p:cNvSpPr/>
          <p:nvPr/>
        </p:nvSpPr>
        <p:spPr>
          <a:xfrm>
            <a:off x="0" y="2350655"/>
            <a:ext cx="8715404" cy="1887696"/>
          </a:xfrm>
          <a:prstGeom prst="rect">
            <a:avLst/>
          </a:prstGeom>
        </p:spPr>
        <p:txBody>
          <a:bodyPr wrap="square">
            <a:spAutoFit/>
          </a:bodyPr>
          <a:lstStyle/>
          <a:p>
            <a:pPr indent="432000" algn="just">
              <a:lnSpc>
                <a:spcPts val="2800"/>
              </a:lnSpc>
              <a:buFontTx/>
              <a:buNone/>
            </a:pPr>
            <a:r>
              <a:rPr lang="ru-RU" sz="2000" b="1" dirty="0">
                <a:solidFill>
                  <a:srgbClr val="0000FF"/>
                </a:solidFill>
                <a:latin typeface="Arial" pitchFamily="34" charset="0"/>
                <a:cs typeface="Arial" pitchFamily="34" charset="0"/>
              </a:rPr>
              <a:t>ЦЕЛИ</a:t>
            </a:r>
            <a:r>
              <a:rPr lang="ru-RU" sz="2000" b="1" dirty="0">
                <a:latin typeface="Arial" pitchFamily="34" charset="0"/>
                <a:cs typeface="Arial" pitchFamily="34" charset="0"/>
              </a:rPr>
              <a:t> </a:t>
            </a: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БЕЗОПАСНОСТИ ЖИЗНЕДЕЯТЕЛЬНОСТИ </a:t>
            </a:r>
            <a:r>
              <a:rPr lang="ru-RU" sz="2400" dirty="0">
                <a:latin typeface="Arial Narrow" pitchFamily="34" charset="0"/>
                <a:cs typeface="Arial" pitchFamily="34" charset="0"/>
              </a:rPr>
              <a:t>– </a:t>
            </a:r>
            <a:r>
              <a:rPr lang="ru-RU" sz="24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это уменьшение вероятности проявления опасностей или уменьшение риска, прогнозирование </a:t>
            </a:r>
            <a:r>
              <a:rPr lang="ru-RU" sz="2400" dirty="0">
                <a:latin typeface="Arial Narrow" pitchFamily="34" charset="0"/>
                <a:cs typeface="Arial" pitchFamily="34" charset="0"/>
              </a:rPr>
              <a:t> </a:t>
            </a:r>
            <a:r>
              <a:rPr lang="ru-RU" sz="2000" b="1" dirty="0">
                <a:solidFill>
                  <a:srgbClr val="C00000"/>
                </a:solidFill>
                <a:latin typeface="Arial Narrow" pitchFamily="34" charset="0"/>
                <a:cs typeface="Arial" pitchFamily="34" charset="0"/>
              </a:rPr>
              <a:t>ЧРЕЗВЫЧАЙНЫХ СИТУАЦИЙ</a:t>
            </a:r>
            <a:r>
              <a:rPr lang="ru-RU" sz="22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 </a:t>
            </a:r>
            <a:r>
              <a:rPr lang="ru-RU" sz="24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обеспечение готовности к возможным стихийным бедствиям, авариям и катастрофам, организация ликвидации их последствий</a:t>
            </a:r>
            <a:r>
              <a:rPr lang="ru-RU" sz="2200" b="1" kern="0" dirty="0">
                <a:ln w="12700">
                  <a:solidFill>
                    <a:prstClr val="black"/>
                  </a:solidFill>
                  <a:prstDash val="solid"/>
                </a:ln>
                <a:solidFill>
                  <a:srgbClr val="FF0000"/>
                </a:solidFill>
                <a:latin typeface="Cambria Math" pitchFamily="18" charset="0"/>
                <a:ea typeface="Cambria Math" pitchFamily="18" charset="0"/>
                <a:cs typeface="Arial" pitchFamily="34" charset="0"/>
              </a:rPr>
              <a:t>.</a:t>
            </a:r>
          </a:p>
        </p:txBody>
      </p:sp>
      <p:sp>
        <p:nvSpPr>
          <p:cNvPr id="19" name="Прямоугольник 18"/>
          <p:cNvSpPr/>
          <p:nvPr/>
        </p:nvSpPr>
        <p:spPr>
          <a:xfrm>
            <a:off x="0" y="0"/>
            <a:ext cx="1640193" cy="215444"/>
          </a:xfrm>
          <a:prstGeom prst="rect">
            <a:avLst/>
          </a:prstGeom>
          <a:noFill/>
        </p:spPr>
        <p:txBody>
          <a:bodyPr wrap="none">
            <a:spAutoFit/>
          </a:bodyPr>
          <a:lstStyle/>
          <a:p>
            <a:r>
              <a:rPr lang="ru-RU" sz="800" b="1" dirty="0">
                <a:latin typeface="Arial" pitchFamily="34" charset="0"/>
                <a:cs typeface="Arial" pitchFamily="34" charset="0"/>
              </a:rPr>
              <a:t>Теоретические основы БЖД</a:t>
            </a:r>
            <a:endParaRPr lang="ru-RU" sz="800" dirty="0"/>
          </a:p>
        </p:txBody>
      </p:sp>
      <p:sp>
        <p:nvSpPr>
          <p:cNvPr id="23" name="Скругленный прямоугольник 22"/>
          <p:cNvSpPr/>
          <p:nvPr/>
        </p:nvSpPr>
        <p:spPr>
          <a:xfrm>
            <a:off x="2000231" y="0"/>
            <a:ext cx="5185759"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nchorCtr="1"/>
          <a:lstStyle/>
          <a:p>
            <a:pPr lvl="0" algn="ctr" fontAlgn="base">
              <a:lnSpc>
                <a:spcPts val="2200"/>
              </a:lnSpc>
              <a:spcBef>
                <a:spcPct val="0"/>
              </a:spcBef>
              <a:spcAft>
                <a:spcPct val="0"/>
              </a:spcAft>
              <a:tabLst>
                <a:tab pos="228600" algn="l"/>
              </a:tabLst>
            </a:pPr>
            <a:r>
              <a:rPr lang="ru-RU" sz="2000" b="1" dirty="0">
                <a:solidFill>
                  <a:schemeClr val="tx1"/>
                </a:solidFill>
                <a:latin typeface="Arial Narrow" pitchFamily="34" charset="0"/>
                <a:cs typeface="Arial" pitchFamily="34" charset="0"/>
              </a:rPr>
              <a:t>1.2.  ЦЕЛИ БЖД КАК НАУЧНОГО НАПРАВЛЕНИЯ</a:t>
            </a:r>
          </a:p>
        </p:txBody>
      </p:sp>
      <p:sp>
        <p:nvSpPr>
          <p:cNvPr id="25" name="Прямоугольник 24"/>
          <p:cNvSpPr/>
          <p:nvPr/>
        </p:nvSpPr>
        <p:spPr>
          <a:xfrm>
            <a:off x="0" y="5533519"/>
            <a:ext cx="8715404" cy="810478"/>
          </a:xfrm>
          <a:prstGeom prst="rect">
            <a:avLst/>
          </a:prstGeom>
        </p:spPr>
        <p:txBody>
          <a:bodyPr wrap="square">
            <a:spAutoFit/>
          </a:bodyPr>
          <a:lstStyle/>
          <a:p>
            <a:pPr indent="457200">
              <a:lnSpc>
                <a:spcPts val="2800"/>
              </a:lnSpc>
            </a:pPr>
            <a:r>
              <a:rPr lang="ru-RU" sz="2000" b="1" dirty="0">
                <a:ln w="900" cmpd="sng">
                  <a:solidFill>
                    <a:schemeClr val="tx1">
                      <a:alpha val="55000"/>
                    </a:schemeClr>
                  </a:solidFill>
                  <a:prstDash val="solid"/>
                </a:ln>
                <a:solidFill>
                  <a:srgbClr val="008000"/>
                </a:solidFill>
                <a:latin typeface="Arial Narrow" pitchFamily="34" charset="0"/>
                <a:ea typeface="Times New Roman" pitchFamily="18" charset="0"/>
                <a:cs typeface="Times New Roman" pitchFamily="18" charset="0"/>
              </a:rPr>
              <a:t>В ЦЕНТРЕ ВНИМАНИЯ БЕЗОПАСНОСТИ ЖИЗНЕДЕЯТЕЛЬНОСТИ </a:t>
            </a:r>
            <a:r>
              <a:rPr lang="ru-RU" sz="2000" b="1" dirty="0">
                <a:solidFill>
                  <a:srgbClr val="009900"/>
                </a:solidFill>
                <a:latin typeface="Arial Narrow" pitchFamily="34" charset="0"/>
                <a:cs typeface="Arial" pitchFamily="34" charset="0"/>
              </a:rPr>
              <a:t>- </a:t>
            </a:r>
            <a:r>
              <a:rPr lang="ru-RU" sz="2000" b="1" dirty="0">
                <a:solidFill>
                  <a:srgbClr val="FF0000"/>
                </a:solidFill>
                <a:latin typeface="Arial Narrow" pitchFamily="34" charset="0"/>
                <a:cs typeface="Arial" pitchFamily="34" charset="0"/>
              </a:rPr>
              <a:t>ЧЕЛОВЕК</a:t>
            </a:r>
            <a:r>
              <a:rPr lang="ru-RU" sz="2400" dirty="0">
                <a:latin typeface="Arial" pitchFamily="34" charset="0"/>
                <a:cs typeface="Arial" pitchFamily="34" charset="0"/>
              </a:rPr>
              <a:t> </a:t>
            </a:r>
            <a:r>
              <a:rPr lang="ru-RU" sz="2400" dirty="0">
                <a:latin typeface="Arial Narrow" pitchFamily="34" charset="0"/>
                <a:cs typeface="Arial" pitchFamily="34" charset="0"/>
              </a:rPr>
              <a:t>как самоцель развития общества, его здоровье и работоспособность.</a:t>
            </a:r>
          </a:p>
        </p:txBody>
      </p:sp>
      <p:grpSp>
        <p:nvGrpSpPr>
          <p:cNvPr id="12" name="Группа 11"/>
          <p:cNvGrpSpPr/>
          <p:nvPr/>
        </p:nvGrpSpPr>
        <p:grpSpPr>
          <a:xfrm>
            <a:off x="8426631" y="-5612"/>
            <a:ext cx="734162" cy="6863612"/>
            <a:chOff x="8426631" y="-5612"/>
            <a:chExt cx="734162" cy="6863612"/>
          </a:xfrm>
        </p:grpSpPr>
        <p:sp>
          <p:nvSpPr>
            <p:cNvPr id="13" name="Прямоугольник 12"/>
            <p:cNvSpPr/>
            <p:nvPr/>
          </p:nvSpPr>
          <p:spPr>
            <a:xfrm rot="5400000">
              <a:off x="5819617" y="3539479"/>
              <a:ext cx="6200162" cy="436880"/>
            </a:xfrm>
            <a:prstGeom prst="rect">
              <a:avLst/>
            </a:prstGeom>
            <a:gradFill>
              <a:gsLst>
                <a:gs pos="0">
                  <a:srgbClr val="5E9EFF"/>
                </a:gs>
                <a:gs pos="39999">
                  <a:srgbClr val="85C2FF"/>
                </a:gs>
                <a:gs pos="70000">
                  <a:srgbClr val="C4D6EB"/>
                </a:gs>
                <a:gs pos="100000">
                  <a:srgbClr val="FFEBFA"/>
                </a:gs>
              </a:gsLst>
              <a:lin ang="5400000" scaled="0"/>
            </a:gra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i="1" dirty="0">
                  <a:solidFill>
                    <a:srgbClr val="0000FF"/>
                  </a:solidFill>
                  <a:effectLst>
                    <a:outerShdw blurRad="38100" dist="38100" dir="2700000" algn="tl">
                      <a:srgbClr val="000000">
                        <a:alpha val="43137"/>
                      </a:srgbClr>
                    </a:outerShdw>
                  </a:effectLst>
                  <a:latin typeface="Arial" pitchFamily="34" charset="0"/>
                  <a:cs typeface="Arial" pitchFamily="34" charset="0"/>
                </a:rPr>
                <a:t>Кафедра ЛТ и С         </a:t>
              </a:r>
              <a:r>
                <a:rPr lang="ru-RU" sz="1200" i="1" dirty="0">
                  <a:latin typeface="Arial" pitchFamily="34" charset="0"/>
                  <a:cs typeface="Arial" pitchFamily="34" charset="0"/>
                </a:rPr>
                <a:t>Александр Слободянюк</a:t>
              </a:r>
              <a:r>
                <a:rPr lang="en-US" sz="1200" i="1" dirty="0">
                  <a:latin typeface="Arial" pitchFamily="34" charset="0"/>
                  <a:cs typeface="Arial" pitchFamily="34" charset="0"/>
                </a:rPr>
                <a:t>,</a:t>
              </a:r>
              <a:r>
                <a:rPr lang="ru-RU" sz="1200" i="1" dirty="0">
                  <a:latin typeface="Arial" pitchFamily="34" charset="0"/>
                  <a:cs typeface="Arial" pitchFamily="34" charset="0"/>
                </a:rPr>
                <a:t>  </a:t>
              </a:r>
              <a:r>
                <a:rPr lang="en-US" sz="1200" b="1" i="1" dirty="0">
                  <a:solidFill>
                    <a:srgbClr val="7030A0"/>
                  </a:solidFill>
                  <a:latin typeface="Arial" pitchFamily="34" charset="0"/>
                  <a:cs typeface="Arial" pitchFamily="34" charset="0"/>
                </a:rPr>
                <a:t>e-mail: </a:t>
              </a:r>
              <a:r>
                <a:rPr lang="en-US" sz="1200" i="1" dirty="0">
                  <a:latin typeface="Arial" pitchFamily="34" charset="0"/>
                  <a:cs typeface="Arial" pitchFamily="34" charset="0"/>
                </a:rPr>
                <a:t>al.al.slob@gmail.com</a:t>
              </a:r>
              <a:endParaRPr lang="ru-RU" dirty="0"/>
            </a:p>
          </p:txBody>
        </p:sp>
        <p:pic>
          <p:nvPicPr>
            <p:cNvPr id="15" name="Рисунок 2" descr="http://niu.ifmo.ru/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631" y="-5612"/>
              <a:ext cx="734162" cy="67032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Номер слайда 23"/>
          <p:cNvSpPr>
            <a:spLocks noGrp="1"/>
          </p:cNvSpPr>
          <p:nvPr>
            <p:ph type="sldNum" sz="quarter" idx="12"/>
          </p:nvPr>
        </p:nvSpPr>
        <p:spPr>
          <a:xfrm>
            <a:off x="8429652" y="6500834"/>
            <a:ext cx="714348" cy="365125"/>
          </a:xfrm>
        </p:spPr>
        <p:txBody>
          <a:bodyPr/>
          <a:lstStyle/>
          <a:p>
            <a:fld id="{93F0883E-8364-4532-8944-CB8FE3889BD9}" type="slidenum">
              <a:rPr lang="ru-RU" sz="2000" smtClean="0">
                <a:solidFill>
                  <a:schemeClr val="tx1"/>
                </a:solidFill>
                <a:latin typeface="+mj-lt"/>
              </a:rPr>
              <a:pPr/>
              <a:t>9</a:t>
            </a:fld>
            <a:endParaRPr lang="ru-RU" sz="2000" dirty="0">
              <a:solidFill>
                <a:schemeClr val="tx1"/>
              </a:solidFill>
              <a:latin typeface="+mj-lt"/>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11724</TotalTime>
  <Words>5585</Words>
  <Application>Microsoft Office PowerPoint</Application>
  <PresentationFormat>Экран (4:3)</PresentationFormat>
  <Paragraphs>826</Paragraphs>
  <Slides>43</Slides>
  <Notes>43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43</vt:i4>
      </vt:variant>
    </vt:vector>
  </HeadingPairs>
  <TitlesOfParts>
    <vt:vector size="51" baseType="lpstr">
      <vt:lpstr>Arial</vt:lpstr>
      <vt:lpstr>Arial Narrow</vt:lpstr>
      <vt:lpstr>Calibri</vt:lpstr>
      <vt:lpstr>Cambria Math</vt:lpstr>
      <vt:lpstr>Symbol</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ТЕОРЕТ_ОСНОВЫ</dc:title>
  <dc:creator>Слободянюк А.А.</dc:creator>
  <cp:lastModifiedBy>Alexander</cp:lastModifiedBy>
  <cp:revision>1378</cp:revision>
  <dcterms:created xsi:type="dcterms:W3CDTF">2008-02-01T16:00:45Z</dcterms:created>
  <dcterms:modified xsi:type="dcterms:W3CDTF">2016-09-13T06:58:37Z</dcterms:modified>
</cp:coreProperties>
</file>