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328" r:id="rId2"/>
    <p:sldId id="332" r:id="rId3"/>
    <p:sldId id="392" r:id="rId4"/>
    <p:sldId id="387" r:id="rId5"/>
    <p:sldId id="330" r:id="rId6"/>
    <p:sldId id="334" r:id="rId7"/>
    <p:sldId id="333" r:id="rId8"/>
    <p:sldId id="388" r:id="rId9"/>
    <p:sldId id="336" r:id="rId10"/>
    <p:sldId id="337" r:id="rId11"/>
    <p:sldId id="394" r:id="rId12"/>
    <p:sldId id="338" r:id="rId13"/>
    <p:sldId id="357" r:id="rId14"/>
    <p:sldId id="343" r:id="rId15"/>
    <p:sldId id="342" r:id="rId16"/>
    <p:sldId id="341" r:id="rId17"/>
    <p:sldId id="435" r:id="rId18"/>
    <p:sldId id="339" r:id="rId19"/>
    <p:sldId id="354" r:id="rId20"/>
    <p:sldId id="352" r:id="rId21"/>
    <p:sldId id="356" r:id="rId22"/>
    <p:sldId id="355" r:id="rId23"/>
    <p:sldId id="431" r:id="rId24"/>
    <p:sldId id="364" r:id="rId25"/>
    <p:sldId id="363" r:id="rId26"/>
    <p:sldId id="362" r:id="rId27"/>
    <p:sldId id="361" r:id="rId28"/>
    <p:sldId id="360" r:id="rId29"/>
    <p:sldId id="393" r:id="rId30"/>
    <p:sldId id="453" r:id="rId31"/>
    <p:sldId id="454" r:id="rId32"/>
    <p:sldId id="358" r:id="rId33"/>
    <p:sldId id="351" r:id="rId34"/>
    <p:sldId id="369" r:id="rId35"/>
    <p:sldId id="368" r:id="rId36"/>
    <p:sldId id="367" r:id="rId37"/>
    <p:sldId id="377" r:id="rId38"/>
    <p:sldId id="376" r:id="rId39"/>
    <p:sldId id="373" r:id="rId40"/>
    <p:sldId id="436" r:id="rId41"/>
    <p:sldId id="438" r:id="rId42"/>
    <p:sldId id="344" r:id="rId43"/>
    <p:sldId id="395" r:id="rId44"/>
    <p:sldId id="396" r:id="rId45"/>
    <p:sldId id="397" r:id="rId46"/>
    <p:sldId id="350" r:id="rId47"/>
    <p:sldId id="349" r:id="rId48"/>
    <p:sldId id="346" r:id="rId49"/>
    <p:sldId id="402" r:id="rId50"/>
    <p:sldId id="439" r:id="rId51"/>
    <p:sldId id="440" r:id="rId52"/>
    <p:sldId id="424" r:id="rId53"/>
    <p:sldId id="444" r:id="rId54"/>
    <p:sldId id="445" r:id="rId55"/>
    <p:sldId id="447" r:id="rId56"/>
    <p:sldId id="403" r:id="rId57"/>
    <p:sldId id="405" r:id="rId58"/>
    <p:sldId id="451" r:id="rId59"/>
    <p:sldId id="452" r:id="rId60"/>
    <p:sldId id="423" r:id="rId61"/>
    <p:sldId id="407" r:id="rId62"/>
    <p:sldId id="429" r:id="rId63"/>
    <p:sldId id="409" r:id="rId64"/>
    <p:sldId id="410" r:id="rId65"/>
    <p:sldId id="411" r:id="rId66"/>
    <p:sldId id="412" r:id="rId67"/>
    <p:sldId id="413" r:id="rId68"/>
    <p:sldId id="414" r:id="rId69"/>
    <p:sldId id="415" r:id="rId70"/>
    <p:sldId id="416" r:id="rId71"/>
    <p:sldId id="449" r:id="rId72"/>
    <p:sldId id="450" r:id="rId73"/>
    <p:sldId id="418" r:id="rId74"/>
    <p:sldId id="419" r:id="rId75"/>
    <p:sldId id="420" r:id="rId76"/>
    <p:sldId id="421" r:id="rId77"/>
    <p:sldId id="422" r:id="rId78"/>
    <p:sldId id="448" r:id="rId7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00CCFF"/>
    <a:srgbClr val="FF6600"/>
    <a:srgbClr val="FFCC99"/>
    <a:srgbClr val="FF9900"/>
    <a:srgbClr val="66FFFF"/>
    <a:srgbClr val="FFCC00"/>
    <a:srgbClr val="996633"/>
    <a:srgbClr val="66FF33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94703" autoAdjust="0"/>
  </p:normalViewPr>
  <p:slideViewPr>
    <p:cSldViewPr>
      <p:cViewPr>
        <p:scale>
          <a:sx n="70" d="100"/>
          <a:sy n="70" d="100"/>
        </p:scale>
        <p:origin x="-16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dfhghjh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ACC3B-D539-4BBB-8E32-EA74A54FAF5F}" type="datetimeFigureOut">
              <a:rPr lang="ru-RU" smtClean="0"/>
              <a:pPr/>
              <a:t>15.10.2014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6B043-4460-4A0A-BE84-A9DE1673B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1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dfhghjh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32A57-7126-4D1D-B373-FB96F5A39E74}" type="datetimeFigureOut">
              <a:rPr lang="ru-RU" smtClean="0"/>
              <a:pPr/>
              <a:t>15.10.2014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7100-1AE8-4B24-8C5B-3423935750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24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D8ED4-4312-499E-8048-63F22156E00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1C76-FC05-48F8-9924-287918A55CE4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9D02-3560-4080-AF18-3721B173E409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7BB5-58D4-4B52-91C4-BCDDAB40BFDC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848A-2C41-4CBD-8D55-215536A55345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5078-A94F-4E27-B2B1-BC8821E54F0F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C4CA-D9CE-4149-A5B4-7F0080FC5498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C7B-0A35-4DBF-B9A7-4BBE381247A5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8764-8625-4E30-B442-79D90A3684E3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96D4-66A0-4CC2-8D80-384DDE531374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B79C-1EF5-48ED-B80D-5C03D355F589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6719-E292-4890-8970-EB8B5915F1C3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6E55-349D-4281-8BE9-C53F0E513D0C}" type="datetime1">
              <a:rPr lang="ru-RU" smtClean="0"/>
              <a:pPr/>
              <a:t>15.10.2014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883E-8364-4532-8944-CB8FE3889BD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3" Type="http://schemas.openxmlformats.org/officeDocument/2006/relationships/image" Target="../media/image1.pn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5" Type="http://schemas.openxmlformats.org/officeDocument/2006/relationships/image" Target="../media/image36.jpeg"/><Relationship Id="rId10" Type="http://schemas.openxmlformats.org/officeDocument/2006/relationships/image" Target="../media/image31.jpeg"/><Relationship Id="rId4" Type="http://schemas.openxmlformats.org/officeDocument/2006/relationships/image" Target="../media/image25.gif"/><Relationship Id="rId9" Type="http://schemas.openxmlformats.org/officeDocument/2006/relationships/image" Target="../media/image30.jpeg"/><Relationship Id="rId14" Type="http://schemas.openxmlformats.org/officeDocument/2006/relationships/image" Target="../media/image35.jpe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5.jpeg"/><Relationship Id="rId18" Type="http://schemas.openxmlformats.org/officeDocument/2006/relationships/image" Target="../media/image50.jpeg"/><Relationship Id="rId3" Type="http://schemas.openxmlformats.org/officeDocument/2006/relationships/image" Target="../media/image1.png"/><Relationship Id="rId21" Type="http://schemas.openxmlformats.org/officeDocument/2006/relationships/image" Target="../media/image53.jpeg"/><Relationship Id="rId7" Type="http://schemas.openxmlformats.org/officeDocument/2006/relationships/image" Target="../media/image40.jpeg"/><Relationship Id="rId12" Type="http://schemas.openxmlformats.org/officeDocument/2006/relationships/image" Target="../media/image44.jpeg"/><Relationship Id="rId17" Type="http://schemas.openxmlformats.org/officeDocument/2006/relationships/image" Target="../media/image49.jpe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48.jpeg"/><Relationship Id="rId20" Type="http://schemas.openxmlformats.org/officeDocument/2006/relationships/image" Target="../media/image5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11" Type="http://schemas.openxmlformats.org/officeDocument/2006/relationships/image" Target="../media/image43.jpeg"/><Relationship Id="rId5" Type="http://schemas.openxmlformats.org/officeDocument/2006/relationships/image" Target="../media/image38.jpeg"/><Relationship Id="rId15" Type="http://schemas.openxmlformats.org/officeDocument/2006/relationships/image" Target="../media/image47.jpeg"/><Relationship Id="rId10" Type="http://schemas.openxmlformats.org/officeDocument/2006/relationships/image" Target="../media/image42.jpeg"/><Relationship Id="rId19" Type="http://schemas.openxmlformats.org/officeDocument/2006/relationships/image" Target="../media/image51.jpeg"/><Relationship Id="rId4" Type="http://schemas.openxmlformats.org/officeDocument/2006/relationships/image" Target="../media/image37.jpeg"/><Relationship Id="rId9" Type="http://schemas.openxmlformats.org/officeDocument/2006/relationships/image" Target="../media/image25.gif"/><Relationship Id="rId14" Type="http://schemas.openxmlformats.org/officeDocument/2006/relationships/image" Target="../media/image46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838470" y="2564904"/>
            <a:ext cx="7456174" cy="1562472"/>
          </a:xfrm>
          <a:prstGeom prst="roundRect">
            <a:avLst>
              <a:gd name="adj" fmla="val 7610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38100">
            <a:solidFill>
              <a:srgbClr val="FFC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DeflateInflate">
              <a:avLst/>
            </a:prstTxWarp>
          </a:bodyPr>
          <a:lstStyle/>
          <a:p>
            <a:pPr lvl="0" algn="ctr">
              <a:lnSpc>
                <a:spcPts val="2800"/>
              </a:lnSpc>
            </a:pPr>
            <a:r>
              <a:rPr lang="ru-RU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БЕЗОПАСНОСТЬ ЭКСПЛУАТАЦИИ ЭЛЕКТРОУСТАНОВОК</a:t>
            </a:r>
            <a:endParaRPr lang="ru-RU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1" y="1431076"/>
            <a:ext cx="8707441" cy="299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СОДЕРЖАНИЕ:</a:t>
            </a:r>
            <a:endParaRPr lang="ru-RU" sz="2000" b="1" dirty="0"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5.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Классификация электрических сетей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6. Виды электрических сетей.</a:t>
            </a:r>
            <a:endParaRPr lang="ru-RU" sz="2200" b="1" dirty="0"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7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Возможные варианты прикосновения человека в цепи электрического тока.</a:t>
            </a:r>
          </a:p>
          <a:p>
            <a:pPr marL="0" marR="0" lvl="0" indent="43200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ru-RU" sz="2200" b="1" dirty="0">
                <a:latin typeface="Arial Narrow" pitchFamily="34" charset="0"/>
                <a:ea typeface="Times New Roman" pitchFamily="18" charset="0"/>
                <a:cs typeface="Arial" pitchFamily="34" charset="0"/>
              </a:rPr>
              <a:t>Анализ условий безопасности в однофазных и трехфазных электрических сетях. 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547664" y="44624"/>
            <a:ext cx="6552728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ЧЕЛОВЕКА В ЭЛЕКТРИЧЕСКИХ 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Группа 8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6" name="Прямоугольник 8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604448" y="6429375"/>
            <a:ext cx="49510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КЛАССИФИКАЦИЯ ЭЛЕКТРИЧЕСКИХ СЕТЕЙ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1" name="Группа 160"/>
          <p:cNvGrpSpPr/>
          <p:nvPr/>
        </p:nvGrpSpPr>
        <p:grpSpPr>
          <a:xfrm>
            <a:off x="71967" y="665480"/>
            <a:ext cx="8545616" cy="5774013"/>
            <a:chOff x="71967" y="665480"/>
            <a:chExt cx="8545616" cy="5774013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71967" y="1264176"/>
              <a:ext cx="8545616" cy="5175317"/>
              <a:chOff x="43392" y="984832"/>
              <a:chExt cx="8545616" cy="5175317"/>
            </a:xfrm>
          </p:grpSpPr>
          <p:grpSp>
            <p:nvGrpSpPr>
              <p:cNvPr id="209" name="Группа 208"/>
              <p:cNvGrpSpPr/>
              <p:nvPr/>
            </p:nvGrpSpPr>
            <p:grpSpPr>
              <a:xfrm>
                <a:off x="43392" y="984832"/>
                <a:ext cx="8545616" cy="5175317"/>
                <a:chOff x="150740" y="571480"/>
                <a:chExt cx="8545616" cy="517531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428728" y="571480"/>
                  <a:ext cx="1614545" cy="3693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6633">
                        <a:tint val="66000"/>
                        <a:satMod val="160000"/>
                      </a:srgbClr>
                    </a:gs>
                    <a:gs pos="50000">
                      <a:srgbClr val="996633">
                        <a:tint val="44500"/>
                        <a:satMod val="160000"/>
                      </a:srgbClr>
                    </a:gs>
                    <a:gs pos="100000">
                      <a:srgbClr val="9966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ПО РОДУ ТОКА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715008" y="581295"/>
                  <a:ext cx="1861654" cy="34970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00B0F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ПО РАЗМЕЩЕНИЮ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128311" y="1071546"/>
                  <a:ext cx="1225262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00B0F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ВНУТРЕННИЕ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СЕТИ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128047" y="1071546"/>
                  <a:ext cx="1087404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00B0F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НАРУЖНЫЕ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СЕТИ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7158" y="1071546"/>
                  <a:ext cx="1523174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6633">
                        <a:tint val="66000"/>
                        <a:satMod val="160000"/>
                      </a:srgbClr>
                    </a:gs>
                    <a:gs pos="50000">
                      <a:srgbClr val="996633">
                        <a:tint val="44500"/>
                        <a:satMod val="160000"/>
                      </a:srgbClr>
                    </a:gs>
                    <a:gs pos="100000">
                      <a:srgbClr val="9966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ПОСТОЯННОГО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ТОКА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571736" y="1071546"/>
                  <a:ext cx="1502335" cy="584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6633">
                        <a:tint val="66000"/>
                        <a:satMod val="160000"/>
                      </a:srgbClr>
                    </a:gs>
                    <a:gs pos="50000">
                      <a:srgbClr val="996633">
                        <a:tint val="44500"/>
                        <a:satMod val="160000"/>
                      </a:srgbClr>
                    </a:gs>
                    <a:gs pos="100000">
                      <a:srgbClr val="9966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ПЕРЕМЕННОГО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ru-RU" sz="1600" b="1" dirty="0" smtClean="0">
                      <a:latin typeface="Arial Narrow" pitchFamily="34" charset="0"/>
                    </a:rPr>
                    <a:t>ТОКА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77246" y="1948876"/>
                  <a:ext cx="1536450" cy="483072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ПО ЧИСЛУ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ПРОВОДОВ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69902" y="1948876"/>
                  <a:ext cx="1357322" cy="483072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ПО ВЕЛИЧИНЕ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НАПРЯЖЕНИЯ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007973" y="1946986"/>
                  <a:ext cx="1161142" cy="483072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ПО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ПОСТРОЕНИЮ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70216" y="1928802"/>
                  <a:ext cx="1416427" cy="48307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ПО ОБЕСПЕЧЕ-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НИЮ  </a:t>
                  </a:r>
                  <a:r>
                    <a:rPr lang="ru-RU" sz="16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ЭБ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429520" y="1928802"/>
                  <a:ext cx="1265090" cy="48307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ПО </a:t>
                  </a:r>
                </a:p>
                <a:p>
                  <a:pPr algn="ctr">
                    <a:lnSpc>
                      <a:spcPts val="1600"/>
                    </a:lnSpc>
                  </a:pPr>
                  <a:r>
                    <a:rPr lang="ru-RU" sz="1400" b="1" dirty="0" smtClean="0">
                      <a:latin typeface="Arial Narrow" pitchFamily="34" charset="0"/>
                    </a:rPr>
                    <a:t>НАЗНАЧЕНИЮ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85720" y="2678270"/>
                  <a:ext cx="1428760" cy="502392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ОДНОПРОВОДНЫЕ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( ВТОРОЙ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ПРОВОД -  ЗЕМЛЯ)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85720" y="3329081"/>
                  <a:ext cx="1428760" cy="480541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ДВУХПРОВОДНЫЕ</a:t>
                  </a:r>
                </a:p>
                <a:p>
                  <a:pPr algn="ctr"/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85720" y="3968686"/>
                  <a:ext cx="1428760" cy="463483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ТРЕХПРОВОДНЫЕ</a:t>
                  </a:r>
                </a:p>
                <a:p>
                  <a:pPr algn="ctr"/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85720" y="4616758"/>
                  <a:ext cx="1428760" cy="484384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ЧЕТЫРЕХ-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ПРОВОДНЫЕ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85720" y="5286036"/>
                  <a:ext cx="1428760" cy="460674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ПЯТИПРОВОДНЫЕ</a:t>
                  </a:r>
                </a:p>
                <a:p>
                  <a:pPr algn="ctr"/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012779" y="2697799"/>
                  <a:ext cx="1214446" cy="626701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НАПРЯЖЕНИЕМ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ДО 1 кВ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ВКЛЮЧИТЕЛЬНО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012777" y="3561895"/>
                  <a:ext cx="1214447" cy="626701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НАПРЯЖЕНИЕМ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ОТ 1 ДО 330 кВ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ВКЛЮЧИТЕЛЬНО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980598" y="4497999"/>
                  <a:ext cx="1276350" cy="442035"/>
                </a:xfrm>
                <a:prstGeom prst="rect">
                  <a:avLst/>
                </a:prstGeom>
                <a:solidFill>
                  <a:srgbClr val="FFFF00"/>
                </a:solidFill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СВЕРХВЫСОКОГО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НАПРЯЖЕНИЯ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436956" y="2694742"/>
                  <a:ext cx="1027687" cy="630942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endParaRPr lang="ru-RU" sz="1200" b="1" dirty="0" smtClean="0">
                    <a:solidFill>
                      <a:schemeClr val="tx1"/>
                    </a:solidFill>
                    <a:latin typeface="Arial Narrow" pitchFamily="34" charset="0"/>
                  </a:endParaRPr>
                </a:p>
                <a:p>
                  <a:pPr algn="ctr"/>
                  <a:r>
                    <a:rPr lang="ru-RU" sz="11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РАЗОМКНУТЫЕ</a:t>
                  </a:r>
                </a:p>
                <a:p>
                  <a:endParaRPr lang="ru-RU" sz="1200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714876" y="2694742"/>
                  <a:ext cx="1000132" cy="621127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endParaRPr lang="ru-RU" sz="1200" b="1" dirty="0" smtClean="0">
                    <a:solidFill>
                      <a:schemeClr val="tx1"/>
                    </a:solidFill>
                    <a:latin typeface="Arial Narrow" pitchFamily="34" charset="0"/>
                  </a:endParaRPr>
                </a:p>
                <a:p>
                  <a:pPr algn="ctr"/>
                  <a:r>
                    <a:rPr lang="ru-RU" sz="11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ЗАМКНУТЫЕ</a:t>
                  </a:r>
                </a:p>
                <a:p>
                  <a:endParaRPr lang="ru-RU" sz="1200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439186" y="3643314"/>
                  <a:ext cx="872414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МАГИСТ-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РАЛЬНЫЕ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436956" y="4520512"/>
                  <a:ext cx="874643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РАДИ-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АЛЬНЫЕ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857752" y="3643314"/>
                  <a:ext cx="857256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МАГИСТ-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РАЛЬНЫЕ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857752" y="4508764"/>
                  <a:ext cx="857256" cy="380480"/>
                </a:xfrm>
                <a:prstGeom prst="rect">
                  <a:avLst/>
                </a:prstGeom>
                <a:solidFill>
                  <a:srgbClr val="FFC000"/>
                </a:solidFill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РАДИ-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АЛЬНЫЕ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000760" y="2699968"/>
                  <a:ext cx="1285884" cy="65190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ГЛУХОЗАЗЕМ-ЛЕННОЙ НЕЙТРАЛЬЮ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000" b="1" dirty="0" smtClean="0">
                      <a:latin typeface="Arial Narrow" pitchFamily="34" charset="0"/>
                    </a:rPr>
                    <a:t>ДО</a:t>
                  </a:r>
                  <a:r>
                    <a:rPr lang="ru-RU" sz="1200" b="1" dirty="0" smtClean="0">
                      <a:latin typeface="Arial Narrow" pitchFamily="34" charset="0"/>
                    </a:rPr>
                    <a:t> 1кВ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000760" y="3591712"/>
                  <a:ext cx="1285884" cy="4980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ИЗОЛИРОВАН-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НОЙ НЕЙТРАЛЬЮ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000" b="1" dirty="0" smtClean="0">
                      <a:latin typeface="Arial Narrow" pitchFamily="34" charset="0"/>
                    </a:rPr>
                    <a:t>ДО</a:t>
                  </a:r>
                  <a:r>
                    <a:rPr lang="ru-RU" sz="1200" b="1" dirty="0" smtClean="0">
                      <a:latin typeface="Arial Narrow" pitchFamily="34" charset="0"/>
                    </a:rPr>
                    <a:t> 1кВ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000760" y="4431993"/>
                  <a:ext cx="1285884" cy="4980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ИЗОЛИРОВАН-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НОЙ НЕЙТРАЛЬЮ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000" b="1" dirty="0" smtClean="0">
                      <a:latin typeface="Arial Narrow" pitchFamily="34" charset="0"/>
                    </a:rPr>
                    <a:t>ВЫШЕ</a:t>
                  </a:r>
                  <a:r>
                    <a:rPr lang="ru-RU" sz="1200" b="1" dirty="0" smtClean="0">
                      <a:latin typeface="Arial Narrow" pitchFamily="34" charset="0"/>
                    </a:rPr>
                    <a:t> 1кВ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000760" y="5247896"/>
                  <a:ext cx="1285884" cy="49801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99">
                        <a:shade val="30000"/>
                        <a:satMod val="115000"/>
                      </a:srgbClr>
                    </a:gs>
                    <a:gs pos="50000">
                      <a:srgbClr val="FFCC99">
                        <a:shade val="67500"/>
                        <a:satMod val="115000"/>
                      </a:srgbClr>
                    </a:gs>
                    <a:gs pos="100000">
                      <a:srgbClr val="FFCC9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sp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С ЭФФЕКТИВНО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ЗАЗЕМЛЕННОЙ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 НЕЙТРАЛЬЮ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572396" y="2707394"/>
                  <a:ext cx="1106331" cy="44786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0" rtlCol="0" anchor="ctr" anchorCtr="0">
                  <a:noAutofit/>
                </a:bodyPr>
                <a:lstStyle/>
                <a:p>
                  <a:pPr algn="ctr"/>
                  <a:endParaRPr lang="ru-RU" sz="1200" b="1" dirty="0" smtClean="0">
                    <a:latin typeface="Arial Narrow" pitchFamily="34" charset="0"/>
                  </a:endParaRP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МЕСНЫЕ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 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572396" y="3320614"/>
                  <a:ext cx="1112269" cy="45855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РАЙОННЫЕ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572396" y="3951752"/>
                  <a:ext cx="1123960" cy="4997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ЛЭП 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МЕЖСИСТЕМ-НЫХ СВЯЗЕЙ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572396" y="4654898"/>
                  <a:ext cx="1122718" cy="43403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ПИТАЮЩИЕ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572395" y="5311437"/>
                  <a:ext cx="1106331" cy="435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1">
                  <a:noAutofit/>
                </a:bodyPr>
                <a:lstStyle/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РАСПРЕДЕЛИ-</a:t>
                  </a:r>
                </a:p>
                <a:p>
                  <a:pPr algn="ctr">
                    <a:lnSpc>
                      <a:spcPts val="1200"/>
                    </a:lnSpc>
                  </a:pPr>
                  <a:r>
                    <a:rPr lang="ru-RU" sz="1200" b="1" dirty="0" smtClean="0">
                      <a:latin typeface="Arial Narrow" pitchFamily="34" charset="0"/>
                    </a:rPr>
                    <a:t>ТЕЛЬНЫЕ </a:t>
                  </a:r>
                  <a:endParaRPr lang="ru-RU" sz="1200" b="1" dirty="0">
                    <a:latin typeface="Arial Narrow" pitchFamily="34" charset="0"/>
                  </a:endParaRPr>
                </a:p>
              </p:txBody>
            </p:sp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 flipH="1">
                  <a:off x="7439385" y="2443154"/>
                  <a:ext cx="6446" cy="309443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5" name="Прямая соединительная линия 54"/>
                <p:cNvCxnSpPr>
                  <a:endCxn id="47" idx="1"/>
                </p:cNvCxnSpPr>
                <p:nvPr/>
              </p:nvCxnSpPr>
              <p:spPr>
                <a:xfrm>
                  <a:off x="7445831" y="2931328"/>
                  <a:ext cx="126565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58" name="Прямая соединительная линия 57"/>
                <p:cNvCxnSpPr>
                  <a:endCxn id="48" idx="1"/>
                </p:cNvCxnSpPr>
                <p:nvPr/>
              </p:nvCxnSpPr>
              <p:spPr>
                <a:xfrm>
                  <a:off x="7429520" y="3549891"/>
                  <a:ext cx="142876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Прямая соединительная линия 63"/>
                <p:cNvCxnSpPr>
                  <a:endCxn id="49" idx="1"/>
                </p:cNvCxnSpPr>
                <p:nvPr/>
              </p:nvCxnSpPr>
              <p:spPr>
                <a:xfrm>
                  <a:off x="7429520" y="4201640"/>
                  <a:ext cx="142876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71" name="Прямая соединительная линия 70"/>
                <p:cNvCxnSpPr>
                  <a:endCxn id="50" idx="1"/>
                </p:cNvCxnSpPr>
                <p:nvPr/>
              </p:nvCxnSpPr>
              <p:spPr>
                <a:xfrm>
                  <a:off x="7439385" y="4871917"/>
                  <a:ext cx="133011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79" name="Прямая соединительная линия 78"/>
                <p:cNvCxnSpPr>
                  <a:endCxn id="51" idx="1"/>
                </p:cNvCxnSpPr>
                <p:nvPr/>
              </p:nvCxnSpPr>
              <p:spPr>
                <a:xfrm>
                  <a:off x="7429520" y="5529117"/>
                  <a:ext cx="142875" cy="0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85" name="Прямая соединительная линия 84"/>
                <p:cNvCxnSpPr/>
                <p:nvPr/>
              </p:nvCxnSpPr>
              <p:spPr>
                <a:xfrm rot="16200000" flipH="1">
                  <a:off x="786394" y="1852170"/>
                  <a:ext cx="154103" cy="1042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единительная линия 93"/>
                <p:cNvCxnSpPr/>
                <p:nvPr/>
              </p:nvCxnSpPr>
              <p:spPr>
                <a:xfrm rot="5400000">
                  <a:off x="2448446" y="1856588"/>
                  <a:ext cx="143814" cy="249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>
                  <a:endCxn id="26" idx="0"/>
                </p:cNvCxnSpPr>
                <p:nvPr/>
              </p:nvCxnSpPr>
              <p:spPr>
                <a:xfrm>
                  <a:off x="6578430" y="1785926"/>
                  <a:ext cx="0" cy="142876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Прямая соединительная линия 109"/>
                <p:cNvCxnSpPr>
                  <a:endCxn id="24" idx="0"/>
                </p:cNvCxnSpPr>
                <p:nvPr/>
              </p:nvCxnSpPr>
              <p:spPr>
                <a:xfrm>
                  <a:off x="4588428" y="1794195"/>
                  <a:ext cx="116" cy="152791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единительная линия 114"/>
                <p:cNvCxnSpPr/>
                <p:nvPr/>
              </p:nvCxnSpPr>
              <p:spPr>
                <a:xfrm rot="16200000" flipH="1">
                  <a:off x="7975011" y="1849478"/>
                  <a:ext cx="148167" cy="488"/>
                </a:xfrm>
                <a:prstGeom prst="line">
                  <a:avLst/>
                </a:prstGeom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Прямая соединительная линия 124"/>
                <p:cNvCxnSpPr>
                  <a:stCxn id="17" idx="1"/>
                  <a:endCxn id="18" idx="3"/>
                </p:cNvCxnSpPr>
                <p:nvPr/>
              </p:nvCxnSpPr>
              <p:spPr>
                <a:xfrm flipH="1">
                  <a:off x="6215451" y="1363934"/>
                  <a:ext cx="912860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>
                  <a:stCxn id="21" idx="1"/>
                  <a:endCxn id="20" idx="3"/>
                </p:cNvCxnSpPr>
                <p:nvPr/>
              </p:nvCxnSpPr>
              <p:spPr>
                <a:xfrm rot="10800000">
                  <a:off x="1880332" y="1363934"/>
                  <a:ext cx="691404" cy="1588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>
                  <a:stCxn id="11" idx="2"/>
                </p:cNvCxnSpPr>
                <p:nvPr/>
              </p:nvCxnSpPr>
              <p:spPr>
                <a:xfrm rot="5400000">
                  <a:off x="2024342" y="1149307"/>
                  <a:ext cx="420155" cy="3164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Прямая соединительная линия 130"/>
                <p:cNvCxnSpPr>
                  <a:stCxn id="12" idx="2"/>
                </p:cNvCxnSpPr>
                <p:nvPr/>
              </p:nvCxnSpPr>
              <p:spPr>
                <a:xfrm>
                  <a:off x="6645835" y="930997"/>
                  <a:ext cx="0" cy="42997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Прямая соединительная линия 133"/>
                <p:cNvCxnSpPr/>
                <p:nvPr/>
              </p:nvCxnSpPr>
              <p:spPr>
                <a:xfrm flipH="1">
                  <a:off x="171521" y="2411874"/>
                  <a:ext cx="5725" cy="312571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36" name="Прямая соединительная линия 135"/>
                <p:cNvCxnSpPr>
                  <a:stCxn id="32" idx="1"/>
                </p:cNvCxnSpPr>
                <p:nvPr/>
              </p:nvCxnSpPr>
              <p:spPr>
                <a:xfrm flipH="1">
                  <a:off x="150740" y="5516373"/>
                  <a:ext cx="134980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Прямая соединительная линия 137"/>
                <p:cNvCxnSpPr>
                  <a:stCxn id="31" idx="1"/>
                </p:cNvCxnSpPr>
                <p:nvPr/>
              </p:nvCxnSpPr>
              <p:spPr>
                <a:xfrm flipH="1">
                  <a:off x="171521" y="4858950"/>
                  <a:ext cx="11419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Прямая соединительная линия 141"/>
                <p:cNvCxnSpPr>
                  <a:stCxn id="30" idx="1"/>
                </p:cNvCxnSpPr>
                <p:nvPr/>
              </p:nvCxnSpPr>
              <p:spPr>
                <a:xfrm flipH="1">
                  <a:off x="155174" y="4200428"/>
                  <a:ext cx="13054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>
                <a:xfrm flipH="1">
                  <a:off x="177246" y="3585010"/>
                  <a:ext cx="108474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47" name="Прямая соединительная линия 146"/>
                <p:cNvCxnSpPr>
                  <a:stCxn id="28" idx="1"/>
                </p:cNvCxnSpPr>
                <p:nvPr/>
              </p:nvCxnSpPr>
              <p:spPr>
                <a:xfrm flipH="1">
                  <a:off x="171521" y="2929466"/>
                  <a:ext cx="11419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Прямая соединительная линия 151"/>
                <p:cNvCxnSpPr/>
                <p:nvPr/>
              </p:nvCxnSpPr>
              <p:spPr>
                <a:xfrm flipH="1">
                  <a:off x="1866300" y="2435599"/>
                  <a:ext cx="6787" cy="2304770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1859948" y="4723962"/>
                  <a:ext cx="114300" cy="0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Прямая соединительная линия 155"/>
                <p:cNvCxnSpPr/>
                <p:nvPr/>
              </p:nvCxnSpPr>
              <p:spPr>
                <a:xfrm flipH="1">
                  <a:off x="1866300" y="3879744"/>
                  <a:ext cx="146048" cy="0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65" name="Прямая соединительная линия 164"/>
                <p:cNvCxnSpPr/>
                <p:nvPr/>
              </p:nvCxnSpPr>
              <p:spPr>
                <a:xfrm rot="10800000">
                  <a:off x="1880963" y="3015648"/>
                  <a:ext cx="124689" cy="1588"/>
                </a:xfrm>
                <a:prstGeom prst="line">
                  <a:avLst/>
                </a:prstGeom>
                <a:ln w="31750">
                  <a:solidFill>
                    <a:srgbClr val="FF0000">
                      <a:alpha val="99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Прямая соединительная линия 170"/>
                <p:cNvCxnSpPr>
                  <a:stCxn id="24" idx="2"/>
                </p:cNvCxnSpPr>
                <p:nvPr/>
              </p:nvCxnSpPr>
              <p:spPr>
                <a:xfrm>
                  <a:off x="4588544" y="2430058"/>
                  <a:ext cx="3195" cy="57524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73" name="Прямая соединительная линия 172"/>
                <p:cNvCxnSpPr>
                  <a:stCxn id="37" idx="1"/>
                  <a:endCxn id="36" idx="3"/>
                </p:cNvCxnSpPr>
                <p:nvPr/>
              </p:nvCxnSpPr>
              <p:spPr>
                <a:xfrm flipH="1">
                  <a:off x="4464643" y="3005306"/>
                  <a:ext cx="250233" cy="4907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Прямая соединительная линия 177"/>
                <p:cNvCxnSpPr/>
                <p:nvPr/>
              </p:nvCxnSpPr>
              <p:spPr>
                <a:xfrm flipH="1">
                  <a:off x="4714719" y="3315871"/>
                  <a:ext cx="3302" cy="1394881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единительная линия 179"/>
                <p:cNvCxnSpPr>
                  <a:stCxn id="41" idx="1"/>
                </p:cNvCxnSpPr>
                <p:nvPr/>
              </p:nvCxnSpPr>
              <p:spPr>
                <a:xfrm flipH="1">
                  <a:off x="4714719" y="4699004"/>
                  <a:ext cx="143033" cy="0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Прямая соединительная линия 187"/>
                <p:cNvCxnSpPr>
                  <a:stCxn id="40" idx="1"/>
                </p:cNvCxnSpPr>
                <p:nvPr/>
              </p:nvCxnSpPr>
              <p:spPr>
                <a:xfrm flipH="1">
                  <a:off x="4724244" y="3833554"/>
                  <a:ext cx="133508" cy="0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>
                <a:xfrm>
                  <a:off x="5870216" y="2411874"/>
                  <a:ext cx="7276" cy="3094237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Прямая соединительная линия 193"/>
                <p:cNvCxnSpPr>
                  <a:stCxn id="42" idx="1"/>
                </p:cNvCxnSpPr>
                <p:nvPr/>
              </p:nvCxnSpPr>
              <p:spPr>
                <a:xfrm flipH="1">
                  <a:off x="5870215" y="3025921"/>
                  <a:ext cx="130545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Прямая соединительная линия 198"/>
                <p:cNvCxnSpPr>
                  <a:stCxn id="43" idx="1"/>
                </p:cNvCxnSpPr>
                <p:nvPr/>
              </p:nvCxnSpPr>
              <p:spPr>
                <a:xfrm flipH="1">
                  <a:off x="5877492" y="3840720"/>
                  <a:ext cx="123268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202" name="Прямая соединительная линия 201"/>
                <p:cNvCxnSpPr>
                  <a:stCxn id="44" idx="1"/>
                </p:cNvCxnSpPr>
                <p:nvPr/>
              </p:nvCxnSpPr>
              <p:spPr>
                <a:xfrm flipH="1">
                  <a:off x="5873854" y="4681001"/>
                  <a:ext cx="126906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Прямая соединительная линия 205"/>
                <p:cNvCxnSpPr>
                  <a:stCxn id="45" idx="1"/>
                </p:cNvCxnSpPr>
                <p:nvPr/>
              </p:nvCxnSpPr>
              <p:spPr>
                <a:xfrm flipH="1">
                  <a:off x="5877492" y="5496904"/>
                  <a:ext cx="123268" cy="0"/>
                </a:xfrm>
                <a:prstGeom prst="line">
                  <a:avLst/>
                </a:prstGeom>
                <a:ln w="317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Прямая соединительная линия 82"/>
                <p:cNvCxnSpPr/>
                <p:nvPr/>
              </p:nvCxnSpPr>
              <p:spPr>
                <a:xfrm rot="10800000" flipV="1">
                  <a:off x="857224" y="1785926"/>
                  <a:ext cx="7202259" cy="8702"/>
                </a:xfrm>
                <a:prstGeom prst="line">
                  <a:avLst/>
                </a:prstGeom>
                <a:ln w="31750">
                  <a:solidFill>
                    <a:srgbClr val="9966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Прямая соединительная линия 102"/>
              <p:cNvCxnSpPr/>
              <p:nvPr/>
            </p:nvCxnSpPr>
            <p:spPr>
              <a:xfrm flipH="1">
                <a:off x="4350107" y="3739036"/>
                <a:ext cx="5662" cy="1393332"/>
              </a:xfrm>
              <a:prstGeom prst="line">
                <a:avLst/>
              </a:prstGeom>
              <a:ln w="317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>
                <a:stCxn id="39" idx="3"/>
              </p:cNvCxnSpPr>
              <p:nvPr/>
            </p:nvCxnSpPr>
            <p:spPr>
              <a:xfrm>
                <a:off x="4204251" y="5124104"/>
                <a:ext cx="148686" cy="0"/>
              </a:xfrm>
              <a:prstGeom prst="line">
                <a:avLst/>
              </a:prstGeom>
              <a:ln w="317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>
                <a:stCxn id="38" idx="3"/>
              </p:cNvCxnSpPr>
              <p:nvPr/>
            </p:nvCxnSpPr>
            <p:spPr>
              <a:xfrm>
                <a:off x="4204252" y="4246906"/>
                <a:ext cx="146753" cy="0"/>
              </a:xfrm>
              <a:prstGeom prst="line">
                <a:avLst/>
              </a:prstGeom>
              <a:ln w="3175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Скругленный прямоугольник 142"/>
            <p:cNvSpPr/>
            <p:nvPr/>
          </p:nvSpPr>
          <p:spPr bwMode="auto">
            <a:xfrm>
              <a:off x="1403648" y="665480"/>
              <a:ext cx="6186514" cy="42732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mpd="sng">
              <a:solidFill>
                <a:srgbClr val="FFC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КЛАССИФИКАЦИЯ ЭЛЕКТРИЧЕСКИХ СЕТЕЙ</a:t>
              </a:r>
            </a:p>
          </p:txBody>
        </p:sp>
        <p:cxnSp>
          <p:nvCxnSpPr>
            <p:cNvPr id="150" name="Прямая соединительная линия 149"/>
            <p:cNvCxnSpPr/>
            <p:nvPr/>
          </p:nvCxnSpPr>
          <p:spPr>
            <a:xfrm>
              <a:off x="4510759" y="1450431"/>
              <a:ext cx="0" cy="1028191"/>
            </a:xfrm>
            <a:prstGeom prst="line">
              <a:avLst/>
            </a:prstGeom>
            <a:ln w="31750">
              <a:solidFill>
                <a:srgbClr val="9966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>
            <a:xfrm>
              <a:off x="4510759" y="1088736"/>
              <a:ext cx="0" cy="361695"/>
            </a:xfrm>
            <a:prstGeom prst="line">
              <a:avLst/>
            </a:prstGeom>
            <a:ln w="31750">
              <a:solidFill>
                <a:srgbClr val="FFC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 flipH="1">
              <a:off x="2964500" y="1454338"/>
              <a:ext cx="1548466" cy="0"/>
            </a:xfrm>
            <a:prstGeom prst="line">
              <a:avLst/>
            </a:prstGeom>
            <a:ln w="317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>
            <a:xfrm flipV="1">
              <a:off x="4496905" y="1450149"/>
              <a:ext cx="1139331" cy="6518"/>
            </a:xfrm>
            <a:prstGeom prst="line">
              <a:avLst/>
            </a:prstGeom>
            <a:ln w="3175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857224" y="714356"/>
            <a:ext cx="7286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lang="ru-RU" sz="2400" b="1" cap="sm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Однофазные (простейшие) электрические сети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0" lang="ru-RU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0" y="1214422"/>
            <a:ext cx="614363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Arial Narrow" pitchFamily="34" charset="0"/>
                <a:cs typeface="Arial" pitchFamily="34" charset="0"/>
              </a:rPr>
              <a:t>однофазная однопроводная электрическая сеть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—применяется в установках как правило с напряжением до 1000 В (на транспорте);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0" y="2714620"/>
            <a:ext cx="614363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двухпроводная электрическая сеть изолированная от земли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применяется в установках как с напряжением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12-4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, так и с напряжением 127-380 В и выше;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Text Box 69"/>
          <p:cNvSpPr txBox="1">
            <a:spLocks noChangeArrowheads="1"/>
          </p:cNvSpPr>
          <p:nvPr/>
        </p:nvSpPr>
        <p:spPr bwMode="auto">
          <a:xfrm>
            <a:off x="0" y="4572008"/>
            <a:ext cx="62150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двухпроводная электрическая сеть с заземленным выводом вторичной обмотки трансформатора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применяется в установках как с напряжением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12-4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, так и с напряжением 127-380 В и выше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1" name="Группа 8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2" name="Прямоугольник 8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 bwMode="auto">
          <a:xfrm>
            <a:off x="1907704" y="44624"/>
            <a:ext cx="502175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ЭЛЕКТРИЧЕСКИХ СЕТЕЙ </a:t>
            </a:r>
          </a:p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(ПО КОЛИЧЕСТВУ ФАЗ И ЧИСЛУ ПРОВОДОВ)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6793760" y="2996953"/>
            <a:ext cx="1820345" cy="1368152"/>
            <a:chOff x="6793760" y="2996953"/>
            <a:chExt cx="1820345" cy="1368152"/>
          </a:xfrm>
        </p:grpSpPr>
        <p:sp>
          <p:nvSpPr>
            <p:cNvPr id="106" name="Скругленный прямоугольник 105"/>
            <p:cNvSpPr/>
            <p:nvPr/>
          </p:nvSpPr>
          <p:spPr bwMode="auto">
            <a:xfrm>
              <a:off x="6793760" y="2996953"/>
              <a:ext cx="1820345" cy="1368152"/>
            </a:xfrm>
            <a:prstGeom prst="roundRect">
              <a:avLst>
                <a:gd name="adj" fmla="val 8715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37" name="Group 23"/>
            <p:cNvGrpSpPr>
              <a:grpSpLocks/>
            </p:cNvGrpSpPr>
            <p:nvPr/>
          </p:nvGrpSpPr>
          <p:grpSpPr bwMode="auto">
            <a:xfrm>
              <a:off x="6910124" y="3081592"/>
              <a:ext cx="1529235" cy="1137583"/>
              <a:chOff x="8545" y="9088"/>
              <a:chExt cx="1422" cy="788"/>
            </a:xfrm>
          </p:grpSpPr>
          <p:grpSp>
            <p:nvGrpSpPr>
              <p:cNvPr id="38" name="Group 24"/>
              <p:cNvGrpSpPr>
                <a:grpSpLocks/>
              </p:cNvGrpSpPr>
              <p:nvPr/>
            </p:nvGrpSpPr>
            <p:grpSpPr bwMode="auto">
              <a:xfrm rot="5400000">
                <a:off x="8770" y="9448"/>
                <a:ext cx="549" cy="126"/>
                <a:chOff x="1296" y="11068"/>
                <a:chExt cx="864" cy="160"/>
              </a:xfrm>
            </p:grpSpPr>
            <p:sp>
              <p:nvSpPr>
                <p:cNvPr id="54" name="Arc 25"/>
                <p:cNvSpPr>
                  <a:spLocks/>
                </p:cNvSpPr>
                <p:nvPr/>
              </p:nvSpPr>
              <p:spPr bwMode="auto">
                <a:xfrm rot="-5400000">
                  <a:off x="1360" y="11004"/>
                  <a:ext cx="160" cy="288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5" name="Arc 26"/>
                <p:cNvSpPr>
                  <a:spLocks/>
                </p:cNvSpPr>
                <p:nvPr/>
              </p:nvSpPr>
              <p:spPr bwMode="auto">
                <a:xfrm rot="-5400000">
                  <a:off x="1648" y="11004"/>
                  <a:ext cx="160" cy="288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6" name="Arc 27"/>
                <p:cNvSpPr>
                  <a:spLocks/>
                </p:cNvSpPr>
                <p:nvPr/>
              </p:nvSpPr>
              <p:spPr bwMode="auto">
                <a:xfrm rot="-5400000">
                  <a:off x="1936" y="11004"/>
                  <a:ext cx="160" cy="288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8545" y="9236"/>
                <a:ext cx="44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8545" y="9786"/>
                <a:ext cx="44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9189" y="9236"/>
                <a:ext cx="0" cy="542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42" name="Group 31"/>
              <p:cNvGrpSpPr>
                <a:grpSpLocks/>
              </p:cNvGrpSpPr>
              <p:nvPr/>
            </p:nvGrpSpPr>
            <p:grpSpPr bwMode="auto">
              <a:xfrm flipH="1">
                <a:off x="9273" y="9236"/>
                <a:ext cx="571" cy="550"/>
                <a:chOff x="5938" y="8760"/>
                <a:chExt cx="726" cy="865"/>
              </a:xfrm>
            </p:grpSpPr>
            <p:grpSp>
              <p:nvGrpSpPr>
                <p:cNvPr id="48" name="Group 32"/>
                <p:cNvGrpSpPr>
                  <a:grpSpLocks/>
                </p:cNvGrpSpPr>
                <p:nvPr/>
              </p:nvGrpSpPr>
              <p:grpSpPr bwMode="auto">
                <a:xfrm rot="5400000">
                  <a:off x="6152" y="9113"/>
                  <a:ext cx="864" cy="160"/>
                  <a:chOff x="1296" y="11068"/>
                  <a:chExt cx="864" cy="160"/>
                </a:xfrm>
              </p:grpSpPr>
              <p:sp>
                <p:nvSpPr>
                  <p:cNvPr id="51" name="Arc 33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Arc 34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Arc 35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auto">
                <a:xfrm>
                  <a:off x="5944" y="8760"/>
                  <a:ext cx="56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auto">
                <a:xfrm>
                  <a:off x="5938" y="9625"/>
                  <a:ext cx="56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43" name="Oval 38"/>
              <p:cNvSpPr>
                <a:spLocks noChangeArrowheads="1"/>
              </p:cNvSpPr>
              <p:nvPr/>
            </p:nvSpPr>
            <p:spPr bwMode="auto">
              <a:xfrm>
                <a:off x="9849" y="9190"/>
                <a:ext cx="111" cy="90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V="1">
                <a:off x="9849" y="9145"/>
                <a:ext cx="111" cy="18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Text Box 40"/>
              <p:cNvSpPr txBox="1">
                <a:spLocks noChangeArrowheads="1"/>
              </p:cNvSpPr>
              <p:nvPr/>
            </p:nvSpPr>
            <p:spPr bwMode="auto">
              <a:xfrm>
                <a:off x="8966" y="9088"/>
                <a:ext cx="447" cy="181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TV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9856" y="9740"/>
                <a:ext cx="111" cy="90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 flipV="1">
                <a:off x="9856" y="9695"/>
                <a:ext cx="111" cy="18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9" name="Группа 8"/>
          <p:cNvGrpSpPr/>
          <p:nvPr/>
        </p:nvGrpSpPr>
        <p:grpSpPr>
          <a:xfrm>
            <a:off x="6788322" y="1268760"/>
            <a:ext cx="1816126" cy="1405860"/>
            <a:chOff x="6788322" y="1268760"/>
            <a:chExt cx="1816126" cy="140586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788322" y="1268760"/>
              <a:ext cx="1816126" cy="1405860"/>
              <a:chOff x="6516216" y="1349926"/>
              <a:chExt cx="1816126" cy="1405860"/>
            </a:xfrm>
          </p:grpSpPr>
          <p:sp>
            <p:nvSpPr>
              <p:cNvPr id="2" name="Скругленный прямоугольник 1"/>
              <p:cNvSpPr/>
              <p:nvPr/>
            </p:nvSpPr>
            <p:spPr bwMode="auto">
              <a:xfrm>
                <a:off x="6516216" y="1349926"/>
                <a:ext cx="1816126" cy="1405860"/>
              </a:xfrm>
              <a:prstGeom prst="roundRect">
                <a:avLst>
                  <a:gd name="adj" fmla="val 8715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12" name="Group 2"/>
              <p:cNvGrpSpPr>
                <a:grpSpLocks/>
              </p:cNvGrpSpPr>
              <p:nvPr/>
            </p:nvGrpSpPr>
            <p:grpSpPr bwMode="auto">
              <a:xfrm>
                <a:off x="6608991" y="1380255"/>
                <a:ext cx="1563649" cy="1271846"/>
                <a:chOff x="8535" y="8141"/>
                <a:chExt cx="1454" cy="881"/>
              </a:xfrm>
            </p:grpSpPr>
            <p:grpSp>
              <p:nvGrpSpPr>
                <p:cNvPr id="13" name="Group 3"/>
                <p:cNvGrpSpPr>
                  <a:grpSpLocks/>
                </p:cNvGrpSpPr>
                <p:nvPr/>
              </p:nvGrpSpPr>
              <p:grpSpPr bwMode="auto">
                <a:xfrm rot="5400000">
                  <a:off x="8770" y="8480"/>
                  <a:ext cx="549" cy="126"/>
                  <a:chOff x="1296" y="11068"/>
                  <a:chExt cx="864" cy="160"/>
                </a:xfrm>
              </p:grpSpPr>
              <p:sp>
                <p:nvSpPr>
                  <p:cNvPr id="32" name="Arc 4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Arc 5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Arc 6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4" name="Line 7"/>
                <p:cNvSpPr>
                  <a:spLocks noChangeShapeType="1"/>
                </p:cNvSpPr>
                <p:nvPr/>
              </p:nvSpPr>
              <p:spPr bwMode="auto">
                <a:xfrm>
                  <a:off x="8540" y="8268"/>
                  <a:ext cx="44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8535" y="8819"/>
                  <a:ext cx="44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9"/>
                <p:cNvSpPr>
                  <a:spLocks noChangeShapeType="1"/>
                </p:cNvSpPr>
                <p:nvPr/>
              </p:nvSpPr>
              <p:spPr bwMode="auto">
                <a:xfrm>
                  <a:off x="9189" y="8268"/>
                  <a:ext cx="0" cy="54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8" name="Group 10"/>
                <p:cNvGrpSpPr>
                  <a:grpSpLocks/>
                </p:cNvGrpSpPr>
                <p:nvPr/>
              </p:nvGrpSpPr>
              <p:grpSpPr bwMode="auto">
                <a:xfrm flipH="1">
                  <a:off x="9273" y="8268"/>
                  <a:ext cx="571" cy="550"/>
                  <a:chOff x="5938" y="8760"/>
                  <a:chExt cx="726" cy="865"/>
                </a:xfrm>
              </p:grpSpPr>
              <p:grpSp>
                <p:nvGrpSpPr>
                  <p:cNvPr id="26" name="Group 11"/>
                  <p:cNvGrpSpPr>
                    <a:grpSpLocks/>
                  </p:cNvGrpSpPr>
                  <p:nvPr/>
                </p:nvGrpSpPr>
                <p:grpSpPr bwMode="auto">
                  <a:xfrm rot="5400000">
                    <a:off x="6152" y="9113"/>
                    <a:ext cx="864" cy="160"/>
                    <a:chOff x="1296" y="11068"/>
                    <a:chExt cx="864" cy="160"/>
                  </a:xfrm>
                </p:grpSpPr>
                <p:sp>
                  <p:nvSpPr>
                    <p:cNvPr id="29" name="Arc 1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Arc 1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Arc 14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944" y="8760"/>
                    <a:ext cx="568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938" y="9625"/>
                    <a:ext cx="568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" name="Oval 17"/>
                <p:cNvSpPr>
                  <a:spLocks noChangeArrowheads="1"/>
                </p:cNvSpPr>
                <p:nvPr/>
              </p:nvSpPr>
              <p:spPr bwMode="auto">
                <a:xfrm>
                  <a:off x="9849" y="8218"/>
                  <a:ext cx="111" cy="90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9849" y="8177"/>
                  <a:ext cx="111" cy="18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1" name="Line 19"/>
                <p:cNvSpPr>
                  <a:spLocks noChangeShapeType="1"/>
                </p:cNvSpPr>
                <p:nvPr/>
              </p:nvSpPr>
              <p:spPr bwMode="auto">
                <a:xfrm>
                  <a:off x="9834" y="8810"/>
                  <a:ext cx="0" cy="18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Line 20"/>
                <p:cNvSpPr>
                  <a:spLocks noChangeShapeType="1"/>
                </p:cNvSpPr>
                <p:nvPr/>
              </p:nvSpPr>
              <p:spPr bwMode="auto">
                <a:xfrm>
                  <a:off x="9722" y="9022"/>
                  <a:ext cx="22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21"/>
                <p:cNvSpPr>
                  <a:spLocks noChangeShapeType="1"/>
                </p:cNvSpPr>
                <p:nvPr/>
              </p:nvSpPr>
              <p:spPr bwMode="auto">
                <a:xfrm>
                  <a:off x="9679" y="8990"/>
                  <a:ext cx="31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057" y="8141"/>
                  <a:ext cx="252" cy="124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08" name="Line 20"/>
            <p:cNvSpPr>
              <a:spLocks noChangeShapeType="1"/>
            </p:cNvSpPr>
            <p:nvPr/>
          </p:nvSpPr>
          <p:spPr bwMode="auto">
            <a:xfrm>
              <a:off x="8215558" y="2624275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784103" y="4775497"/>
            <a:ext cx="1820345" cy="1461815"/>
            <a:chOff x="6784103" y="4775497"/>
            <a:chExt cx="1820345" cy="146181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6784103" y="4775497"/>
              <a:ext cx="1820345" cy="1461815"/>
              <a:chOff x="6774624" y="4775497"/>
              <a:chExt cx="1820345" cy="1461815"/>
            </a:xfrm>
          </p:grpSpPr>
          <p:sp>
            <p:nvSpPr>
              <p:cNvPr id="107" name="Скругленный прямоугольник 106"/>
              <p:cNvSpPr/>
              <p:nvPr/>
            </p:nvSpPr>
            <p:spPr bwMode="auto">
              <a:xfrm>
                <a:off x="6774624" y="4775497"/>
                <a:ext cx="1820345" cy="1461815"/>
              </a:xfrm>
              <a:prstGeom prst="roundRect">
                <a:avLst>
                  <a:gd name="adj" fmla="val 8715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57" name="Group 43"/>
              <p:cNvGrpSpPr>
                <a:grpSpLocks/>
              </p:cNvGrpSpPr>
              <p:nvPr/>
            </p:nvGrpSpPr>
            <p:grpSpPr bwMode="auto">
              <a:xfrm>
                <a:off x="6937191" y="4800538"/>
                <a:ext cx="1523858" cy="1305045"/>
                <a:chOff x="8545" y="10650"/>
                <a:chExt cx="1417" cy="904"/>
              </a:xfrm>
            </p:grpSpPr>
            <p:grpSp>
              <p:nvGrpSpPr>
                <p:cNvPr id="58" name="Group 44"/>
                <p:cNvGrpSpPr>
                  <a:grpSpLocks/>
                </p:cNvGrpSpPr>
                <p:nvPr/>
              </p:nvGrpSpPr>
              <p:grpSpPr bwMode="auto">
                <a:xfrm>
                  <a:off x="8545" y="10650"/>
                  <a:ext cx="1417" cy="788"/>
                  <a:chOff x="8545" y="9088"/>
                  <a:chExt cx="1417" cy="788"/>
                </a:xfrm>
              </p:grpSpPr>
              <p:grpSp>
                <p:nvGrpSpPr>
                  <p:cNvPr id="62" name="Group 4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8770" y="9448"/>
                    <a:ext cx="549" cy="126"/>
                    <a:chOff x="1296" y="11068"/>
                    <a:chExt cx="864" cy="160"/>
                  </a:xfrm>
                </p:grpSpPr>
                <p:sp>
                  <p:nvSpPr>
                    <p:cNvPr id="78" name="Arc 4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9" name="Arc 4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0" name="Arc 48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545" y="9236"/>
                    <a:ext cx="44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545" y="9786"/>
                    <a:ext cx="44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9189" y="9236"/>
                    <a:ext cx="0" cy="542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66" name="Group 52"/>
                  <p:cNvGrpSpPr>
                    <a:grpSpLocks/>
                  </p:cNvGrpSpPr>
                  <p:nvPr/>
                </p:nvGrpSpPr>
                <p:grpSpPr bwMode="auto">
                  <a:xfrm flipH="1">
                    <a:off x="9273" y="9236"/>
                    <a:ext cx="571" cy="550"/>
                    <a:chOff x="5938" y="8760"/>
                    <a:chExt cx="726" cy="865"/>
                  </a:xfrm>
                </p:grpSpPr>
                <p:grpSp>
                  <p:nvGrpSpPr>
                    <p:cNvPr id="72" name="Group 53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6152" y="9113"/>
                      <a:ext cx="864" cy="160"/>
                      <a:chOff x="1296" y="11068"/>
                      <a:chExt cx="864" cy="160"/>
                    </a:xfrm>
                  </p:grpSpPr>
                  <p:sp>
                    <p:nvSpPr>
                      <p:cNvPr id="75" name="Arc 54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360" y="11004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6" name="Arc 55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648" y="11004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7" name="Arc 56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936" y="11004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7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8" y="8760"/>
                      <a:ext cx="568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4" y="9625"/>
                      <a:ext cx="568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7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9844" y="9186"/>
                    <a:ext cx="111" cy="9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8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44" y="9145"/>
                    <a:ext cx="111" cy="181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66" y="9088"/>
                    <a:ext cx="447" cy="181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9851" y="9736"/>
                    <a:ext cx="111" cy="9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1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851" y="9695"/>
                    <a:ext cx="111" cy="181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59" name="Line 64"/>
                <p:cNvSpPr>
                  <a:spLocks noChangeShapeType="1"/>
                </p:cNvSpPr>
                <p:nvPr/>
              </p:nvSpPr>
              <p:spPr bwMode="auto">
                <a:xfrm>
                  <a:off x="9453" y="11350"/>
                  <a:ext cx="0" cy="18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Line 65"/>
                <p:cNvSpPr>
                  <a:spLocks noChangeShapeType="1"/>
                </p:cNvSpPr>
                <p:nvPr/>
              </p:nvSpPr>
              <p:spPr bwMode="auto">
                <a:xfrm>
                  <a:off x="9341" y="11554"/>
                  <a:ext cx="22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9285" y="11522"/>
                  <a:ext cx="34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109" name="Line 20"/>
            <p:cNvSpPr>
              <a:spLocks noChangeShapeType="1"/>
            </p:cNvSpPr>
            <p:nvPr/>
          </p:nvSpPr>
          <p:spPr bwMode="auto">
            <a:xfrm>
              <a:off x="7861944" y="6165304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0"/>
          <p:cNvSpPr>
            <a:spLocks noChangeArrowheads="1"/>
          </p:cNvSpPr>
          <p:nvPr/>
        </p:nvSpPr>
        <p:spPr bwMode="auto">
          <a:xfrm>
            <a:off x="785786" y="0"/>
            <a:ext cx="535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lang="ru-RU" sz="2400" b="1" cap="sm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Однофазные  электрические сети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0" lang="ru-RU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0" y="571480"/>
            <a:ext cx="585788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32000"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глухозаземленной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в отличие от двухпроводных у них имеется нулевой защитный проводник, соединенный с заземленным выводом источника тока;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Text Box 68"/>
          <p:cNvSpPr txBox="1">
            <a:spLocks noChangeArrowheads="1"/>
          </p:cNvSpPr>
          <p:nvPr/>
        </p:nvSpPr>
        <p:spPr bwMode="auto">
          <a:xfrm>
            <a:off x="0" y="3643314"/>
            <a:ext cx="585788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360000" algn="just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однофазная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нулевым защитным проводником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— соединенным  с защитным заземляющим устройством в сетях с изолированным выводом источника тока;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3" name="Группа 8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5" name="Прямоугольник 84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604448" y="6429375"/>
            <a:ext cx="49510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92" name="Группа 91"/>
          <p:cNvGrpSpPr/>
          <p:nvPr/>
        </p:nvGrpSpPr>
        <p:grpSpPr>
          <a:xfrm>
            <a:off x="6656139" y="687392"/>
            <a:ext cx="1948309" cy="2669600"/>
            <a:chOff x="6656139" y="687392"/>
            <a:chExt cx="1948309" cy="2669600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6656139" y="687392"/>
              <a:ext cx="1948309" cy="2669600"/>
              <a:chOff x="6551555" y="687392"/>
              <a:chExt cx="1948309" cy="2669600"/>
            </a:xfrm>
          </p:grpSpPr>
          <p:sp>
            <p:nvSpPr>
              <p:cNvPr id="87" name="Скругленный прямоугольник 86"/>
              <p:cNvSpPr/>
              <p:nvPr/>
            </p:nvSpPr>
            <p:spPr bwMode="auto">
              <a:xfrm>
                <a:off x="6551555" y="687392"/>
                <a:ext cx="1948309" cy="2669600"/>
              </a:xfrm>
              <a:prstGeom prst="roundRect">
                <a:avLst>
                  <a:gd name="adj" fmla="val 5839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25" name="Группа 24"/>
              <p:cNvGrpSpPr/>
              <p:nvPr/>
            </p:nvGrpSpPr>
            <p:grpSpPr>
              <a:xfrm>
                <a:off x="6681069" y="809605"/>
                <a:ext cx="1779363" cy="2353121"/>
                <a:chOff x="6632197" y="809605"/>
                <a:chExt cx="1779363" cy="2353121"/>
              </a:xfrm>
            </p:grpSpPr>
            <p:grpSp>
              <p:nvGrpSpPr>
                <p:cNvPr id="11" name="Группа 10"/>
                <p:cNvGrpSpPr/>
                <p:nvPr/>
              </p:nvGrpSpPr>
              <p:grpSpPr>
                <a:xfrm>
                  <a:off x="6632197" y="809605"/>
                  <a:ext cx="1779363" cy="2353121"/>
                  <a:chOff x="5960472" y="642918"/>
                  <a:chExt cx="1779363" cy="2353121"/>
                </a:xfrm>
              </p:grpSpPr>
              <p:sp>
                <p:nvSpPr>
                  <p:cNvPr id="7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96843" y="2254201"/>
                    <a:ext cx="299944" cy="30228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kumimoji="0" lang="en-US" b="1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kumimoji="0" lang="ru-RU" b="1" u="none" strike="noStrike" cap="none" normalizeH="0" baseline="-2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8" name="Группа 7"/>
                  <p:cNvGrpSpPr/>
                  <p:nvPr/>
                </p:nvGrpSpPr>
                <p:grpSpPr>
                  <a:xfrm>
                    <a:off x="5960472" y="642918"/>
                    <a:ext cx="1779363" cy="2353121"/>
                    <a:chOff x="5960472" y="642918"/>
                    <a:chExt cx="1779363" cy="2353121"/>
                  </a:xfrm>
                </p:grpSpPr>
                <p:sp>
                  <p:nvSpPr>
                    <p:cNvPr id="72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59650" y="1842670"/>
                      <a:ext cx="119371" cy="12992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3" name="Line 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59650" y="1783481"/>
                      <a:ext cx="119371" cy="261298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7" name="Группа 6"/>
                    <p:cNvGrpSpPr/>
                    <p:nvPr/>
                  </p:nvGrpSpPr>
                  <p:grpSpPr>
                    <a:xfrm>
                      <a:off x="5960472" y="642918"/>
                      <a:ext cx="1779363" cy="2353121"/>
                      <a:chOff x="5949642" y="642918"/>
                      <a:chExt cx="1779363" cy="2353121"/>
                    </a:xfrm>
                  </p:grpSpPr>
                  <p:sp>
                    <p:nvSpPr>
                      <p:cNvPr id="13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978619" y="1643050"/>
                        <a:ext cx="1" cy="539144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 type="oval"/>
                        <a:tailEnd type="none"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37" name="Группа 36"/>
                      <p:cNvGrpSpPr/>
                      <p:nvPr/>
                    </p:nvGrpSpPr>
                    <p:grpSpPr>
                      <a:xfrm>
                        <a:off x="5949642" y="642918"/>
                        <a:ext cx="1521748" cy="1137583"/>
                        <a:chOff x="6306832" y="714356"/>
                        <a:chExt cx="1521748" cy="1137583"/>
                      </a:xfrm>
                    </p:grpSpPr>
                    <p:grpSp>
                      <p:nvGrpSpPr>
                        <p:cNvPr id="17" name="Group 45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6456439" y="1260149"/>
                          <a:ext cx="792555" cy="135502"/>
                          <a:chOff x="1296" y="11068"/>
                          <a:chExt cx="864" cy="160"/>
                        </a:xfrm>
                      </p:grpSpPr>
                      <p:sp>
                        <p:nvSpPr>
                          <p:cNvPr id="34" name="Arc 46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360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5" name="Arc 47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648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6" name="Arc 48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936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18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11912" y="931685"/>
                          <a:ext cx="479633" cy="0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9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06832" y="1728939"/>
                          <a:ext cx="479633" cy="0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0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05962" y="928014"/>
                          <a:ext cx="0" cy="782449"/>
                        </a:xfrm>
                        <a:prstGeom prst="line">
                          <a:avLst/>
                        </a:prstGeom>
                        <a:noFill/>
                        <a:ln w="508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grpSp>
                      <p:nvGrpSpPr>
                        <p:cNvPr id="21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H="1">
                          <a:off x="7087695" y="928931"/>
                          <a:ext cx="608168" cy="793080"/>
                          <a:chOff x="5946" y="8761"/>
                          <a:chExt cx="718" cy="864"/>
                        </a:xfrm>
                      </p:grpSpPr>
                      <p:grpSp>
                        <p:nvGrpSpPr>
                          <p:cNvPr id="28" name="Group 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5400000">
                            <a:off x="6152" y="9113"/>
                            <a:ext cx="864" cy="160"/>
                            <a:chOff x="1296" y="11068"/>
                            <a:chExt cx="864" cy="160"/>
                          </a:xfrm>
                        </p:grpSpPr>
                        <p:sp>
                          <p:nvSpPr>
                            <p:cNvPr id="31" name="Arc 5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360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317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32" name="Arc 5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648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317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33" name="Arc 5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936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317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29" name="Line 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946" y="8764"/>
                            <a:ext cx="568" cy="0"/>
                          </a:xfrm>
                          <a:prstGeom prst="line">
                            <a:avLst/>
                          </a:pr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0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946" y="9625"/>
                            <a:ext cx="568" cy="0"/>
                          </a:xfrm>
                          <a:prstGeom prst="line">
                            <a:avLst/>
                          </a:prstGeom>
                          <a:noFill/>
                          <a:ln w="317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22" name="Oval 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01087" y="855832"/>
                          <a:ext cx="119371" cy="12992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3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701087" y="796643"/>
                          <a:ext cx="119371" cy="261298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4" name="Text Box 6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66145" y="714356"/>
                          <a:ext cx="480709" cy="261298"/>
                        </a:xfrm>
                        <a:prstGeom prst="rect">
                          <a:avLst/>
                        </a:prstGeom>
                        <a:noFill/>
                        <a:ln w="31750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R="0" lvl="0" indent="0" algn="ctr" fontAlgn="base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600" b="1" dirty="0" smtClean="0">
                              <a:latin typeface="Arial" pitchFamily="34" charset="0"/>
                              <a:cs typeface="Arial" pitchFamily="34" charset="0"/>
                            </a:rPr>
                            <a:t>TV</a:t>
                          </a:r>
                          <a:endParaRPr lang="ru-RU" sz="1600" b="1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6" name="Oval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09209" y="1649830"/>
                          <a:ext cx="119371" cy="129927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7" name="Line 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709209" y="1590641"/>
                          <a:ext cx="119371" cy="261298"/>
                        </a:xfrm>
                        <a:prstGeom prst="line">
                          <a:avLst/>
                        </a:prstGeom>
                        <a:noFill/>
                        <a:ln w="317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71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978619" y="1914852"/>
                        <a:ext cx="390547" cy="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 type="none"/>
                        <a:tailEnd type="oval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5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857419" y="2996039"/>
                        <a:ext cx="239817" cy="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6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95419" y="2946083"/>
                        <a:ext cx="361533" cy="3760"/>
                      </a:xfrm>
                      <a:prstGeom prst="line">
                        <a:avLst/>
                      </a:prstGeom>
                      <a:noFill/>
                      <a:ln w="317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80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38660" y="1972425"/>
                        <a:ext cx="390345" cy="24396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36000" tIns="0" rIns="3600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PE    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1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457923" y="1503296"/>
                        <a:ext cx="241950" cy="26129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000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2</a:t>
                        </a: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    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82" name="Text Box 1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454133" y="673749"/>
                        <a:ext cx="233285" cy="259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36000" tIns="36000" rIns="3600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2000" b="1" dirty="0" smtClean="0"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    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4" name="Прямоугольник 13"/>
                <p:cNvSpPr/>
                <p:nvPr/>
              </p:nvSpPr>
              <p:spPr bwMode="auto">
                <a:xfrm>
                  <a:off x="7549728" y="2348880"/>
                  <a:ext cx="211255" cy="49973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6" name="Прямая соединительная линия 15"/>
                <p:cNvCxnSpPr>
                  <a:stCxn id="14" idx="2"/>
                </p:cNvCxnSpPr>
                <p:nvPr/>
              </p:nvCxnSpPr>
              <p:spPr>
                <a:xfrm flipH="1">
                  <a:off x="7655355" y="2848614"/>
                  <a:ext cx="1" cy="2679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" name="Line 20"/>
            <p:cNvSpPr>
              <a:spLocks noChangeShapeType="1"/>
            </p:cNvSpPr>
            <p:nvPr/>
          </p:nvSpPr>
          <p:spPr bwMode="auto">
            <a:xfrm>
              <a:off x="7754869" y="3212976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6656139" y="3818918"/>
            <a:ext cx="1948309" cy="2778434"/>
            <a:chOff x="6655960" y="3818918"/>
            <a:chExt cx="1948309" cy="2778434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6655960" y="3818918"/>
              <a:ext cx="1948309" cy="2778434"/>
              <a:chOff x="5883248" y="3585170"/>
              <a:chExt cx="1948309" cy="2778434"/>
            </a:xfrm>
          </p:grpSpPr>
          <p:sp>
            <p:nvSpPr>
              <p:cNvPr id="88" name="Скругленный прямоугольник 87"/>
              <p:cNvSpPr/>
              <p:nvPr/>
            </p:nvSpPr>
            <p:spPr bwMode="auto">
              <a:xfrm>
                <a:off x="5883248" y="3585170"/>
                <a:ext cx="1948309" cy="2778434"/>
              </a:xfrm>
              <a:prstGeom prst="roundRect">
                <a:avLst>
                  <a:gd name="adj" fmla="val 5839"/>
                </a:avLst>
              </a:prstGeom>
              <a:solidFill>
                <a:srgbClr val="FFFF00"/>
              </a:solidFill>
              <a:ln w="25400">
                <a:solidFill>
                  <a:srgbClr val="FF66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84" name="Группа 83"/>
              <p:cNvGrpSpPr/>
              <p:nvPr/>
            </p:nvGrpSpPr>
            <p:grpSpPr>
              <a:xfrm>
                <a:off x="5954731" y="3714752"/>
                <a:ext cx="1833074" cy="2438509"/>
                <a:chOff x="5953590" y="3714752"/>
                <a:chExt cx="1751401" cy="2438509"/>
              </a:xfrm>
            </p:grpSpPr>
            <p:grpSp>
              <p:nvGrpSpPr>
                <p:cNvPr id="40" name="Group 24"/>
                <p:cNvGrpSpPr>
                  <a:grpSpLocks/>
                </p:cNvGrpSpPr>
                <p:nvPr/>
              </p:nvGrpSpPr>
              <p:grpSpPr bwMode="auto">
                <a:xfrm rot="5400000">
                  <a:off x="6099249" y="4260545"/>
                  <a:ext cx="792555" cy="135502"/>
                  <a:chOff x="1296" y="11068"/>
                  <a:chExt cx="864" cy="160"/>
                </a:xfrm>
              </p:grpSpPr>
              <p:sp>
                <p:nvSpPr>
                  <p:cNvPr id="56" name="Arc 25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7" name="Arc 26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8" name="Arc 27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auto">
                <a:xfrm>
                  <a:off x="5953590" y="3926563"/>
                  <a:ext cx="47963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auto">
                <a:xfrm>
                  <a:off x="5953592" y="4727488"/>
                  <a:ext cx="479633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auto">
                <a:xfrm>
                  <a:off x="6648772" y="3928410"/>
                  <a:ext cx="0" cy="782449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50" name="Group 32"/>
                <p:cNvGrpSpPr>
                  <a:grpSpLocks/>
                </p:cNvGrpSpPr>
                <p:nvPr/>
              </p:nvGrpSpPr>
              <p:grpSpPr bwMode="auto">
                <a:xfrm rot="16200000" flipH="1">
                  <a:off x="6401725" y="4258105"/>
                  <a:ext cx="793080" cy="135525"/>
                  <a:chOff x="1296" y="11068"/>
                  <a:chExt cx="864" cy="160"/>
                </a:xfrm>
              </p:grpSpPr>
              <p:sp>
                <p:nvSpPr>
                  <p:cNvPr id="53" name="Arc 33"/>
                  <p:cNvSpPr>
                    <a:spLocks/>
                  </p:cNvSpPr>
                  <p:nvPr/>
                </p:nvSpPr>
                <p:spPr bwMode="auto">
                  <a:xfrm rot="-5400000">
                    <a:off x="1360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4" name="Arc 34"/>
                  <p:cNvSpPr>
                    <a:spLocks/>
                  </p:cNvSpPr>
                  <p:nvPr/>
                </p:nvSpPr>
                <p:spPr bwMode="auto">
                  <a:xfrm rot="-5400000">
                    <a:off x="1648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5" name="Arc 35"/>
                  <p:cNvSpPr>
                    <a:spLocks/>
                  </p:cNvSpPr>
                  <p:nvPr/>
                </p:nvSpPr>
                <p:spPr bwMode="auto">
                  <a:xfrm rot="-5400000">
                    <a:off x="1936" y="11004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5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855311" y="3928410"/>
                  <a:ext cx="481114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855311" y="4722408"/>
                  <a:ext cx="481114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5" name="Oval 38"/>
                <p:cNvSpPr>
                  <a:spLocks noChangeArrowheads="1"/>
                </p:cNvSpPr>
                <p:nvPr/>
              </p:nvSpPr>
              <p:spPr bwMode="auto">
                <a:xfrm>
                  <a:off x="7345028" y="3856228"/>
                  <a:ext cx="119371" cy="129927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7345028" y="3797039"/>
                  <a:ext cx="119371" cy="261298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408955" y="3714752"/>
                  <a:ext cx="480709" cy="261298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Oval 41"/>
                <p:cNvSpPr>
                  <a:spLocks noChangeArrowheads="1"/>
                </p:cNvSpPr>
                <p:nvPr/>
              </p:nvSpPr>
              <p:spPr bwMode="auto">
                <a:xfrm>
                  <a:off x="7349053" y="4650226"/>
                  <a:ext cx="119371" cy="129927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349053" y="4591037"/>
                  <a:ext cx="119371" cy="261298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838231" y="5072074"/>
                  <a:ext cx="500899" cy="4366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Oval 41"/>
                <p:cNvSpPr>
                  <a:spLocks noChangeArrowheads="1"/>
                </p:cNvSpPr>
                <p:nvPr/>
              </p:nvSpPr>
              <p:spPr bwMode="auto">
                <a:xfrm>
                  <a:off x="7334172" y="4999892"/>
                  <a:ext cx="119371" cy="129927"/>
                </a:xfrm>
                <a:prstGeom prst="ellipse">
                  <a:avLst/>
                </a:prstGeom>
                <a:solidFill>
                  <a:srgbClr val="FFFFFF"/>
                </a:solidFill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334172" y="4940703"/>
                  <a:ext cx="119371" cy="261298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2" name="Line 64"/>
                <p:cNvSpPr>
                  <a:spLocks noChangeShapeType="1"/>
                </p:cNvSpPr>
                <p:nvPr/>
              </p:nvSpPr>
              <p:spPr bwMode="auto">
                <a:xfrm>
                  <a:off x="6859827" y="5832625"/>
                  <a:ext cx="0" cy="285989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Line 65"/>
                <p:cNvSpPr>
                  <a:spLocks noChangeShapeType="1"/>
                </p:cNvSpPr>
                <p:nvPr/>
              </p:nvSpPr>
              <p:spPr bwMode="auto">
                <a:xfrm>
                  <a:off x="6739380" y="6153261"/>
                  <a:ext cx="239817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4" name="Line 66"/>
                <p:cNvSpPr>
                  <a:spLocks noChangeShapeType="1"/>
                </p:cNvSpPr>
                <p:nvPr/>
              </p:nvSpPr>
              <p:spPr bwMode="auto">
                <a:xfrm>
                  <a:off x="6677700" y="6107065"/>
                  <a:ext cx="37210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6750012" y="5332891"/>
                  <a:ext cx="226037" cy="499734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1259" y="5377414"/>
                  <a:ext cx="36293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kumimoji="0" lang="en-US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з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7" name="Line 64"/>
                <p:cNvSpPr>
                  <a:spLocks noChangeShapeType="1"/>
                </p:cNvSpPr>
                <p:nvPr/>
              </p:nvSpPr>
              <p:spPr bwMode="auto">
                <a:xfrm>
                  <a:off x="6855311" y="5064855"/>
                  <a:ext cx="2705" cy="26707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97229" y="5092142"/>
                  <a:ext cx="40776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PE    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487561" y="4597110"/>
                  <a:ext cx="210845" cy="23615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   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482390" y="3803112"/>
                  <a:ext cx="215848" cy="23615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   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7613578" y="6441895"/>
              <a:ext cx="11990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b="1" cap="small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Трехфазные электрические сети:</a:t>
            </a:r>
            <a:endParaRPr lang="ru-RU" sz="2400" b="1" cap="small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56570"/>
            <a:ext cx="5103169" cy="121469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— применяется в установках как правило с напряжением до и выше 1000 В (ЛЭП около 6-35 кВ);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1571263"/>
            <a:ext cx="5103169" cy="1572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эффективно заземленной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— применяется в установках с напряжением более 1000 В (110 кВ и выше) в линиях ЛЭП;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0" y="3000645"/>
            <a:ext cx="5103169" cy="1853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четырехпроводная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электрическая сеть с изолированной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— как правило не используется, т.к. до 1000 В невозможно обеспечить безопасность обслуживающего персонала, а выше 1000 В неэкономично используется нейтральный провод;</a:t>
            </a:r>
            <a:endParaRPr lang="en-US" sz="2000" b="1" dirty="0" smtClean="0">
              <a:latin typeface="Arial Narrow" pitchFamily="34" charset="0"/>
              <a:cs typeface="Arial" pitchFamily="34" charset="0"/>
            </a:endParaRPr>
          </a:p>
          <a:p>
            <a:pPr marL="2160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 Box 160"/>
          <p:cNvSpPr txBox="1">
            <a:spLocks noChangeArrowheads="1"/>
          </p:cNvSpPr>
          <p:nvPr/>
        </p:nvSpPr>
        <p:spPr bwMode="auto">
          <a:xfrm>
            <a:off x="0" y="4986526"/>
            <a:ext cx="5103169" cy="18714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432000" algn="just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трехфазная четырехпроводная электрическая сеть с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глухозаземленной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— </a:t>
            </a: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Arial" pitchFamily="34" charset="0"/>
              </a:rPr>
              <a:t>самая распространенная сеть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(бытовая, производственная сеть). Используется в установках до 1000 В с напряжением (на производствах) 660/380 или 380/220 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25" name="Группа 22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26" name="Прямоугольник 22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572528" y="6429375"/>
            <a:ext cx="52702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311" name="Группа 310"/>
          <p:cNvGrpSpPr/>
          <p:nvPr/>
        </p:nvGrpSpPr>
        <p:grpSpPr>
          <a:xfrm>
            <a:off x="5826078" y="3429000"/>
            <a:ext cx="2778370" cy="1166404"/>
            <a:chOff x="1799770" y="2461825"/>
            <a:chExt cx="2778370" cy="1166404"/>
          </a:xfrm>
        </p:grpSpPr>
        <p:sp>
          <p:nvSpPr>
            <p:cNvPr id="228" name="Скругленный прямоугольник 227"/>
            <p:cNvSpPr/>
            <p:nvPr/>
          </p:nvSpPr>
          <p:spPr bwMode="auto">
            <a:xfrm>
              <a:off x="1799770" y="2461825"/>
              <a:ext cx="2778370" cy="1166404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1929886" y="2572950"/>
              <a:ext cx="2558959" cy="937311"/>
              <a:chOff x="5932474" y="3465123"/>
              <a:chExt cx="2558959" cy="937311"/>
            </a:xfrm>
          </p:grpSpPr>
          <p:sp>
            <p:nvSpPr>
              <p:cNvPr id="253" name="Line 196"/>
              <p:cNvSpPr>
                <a:spLocks noChangeShapeType="1"/>
              </p:cNvSpPr>
              <p:nvPr/>
            </p:nvSpPr>
            <p:spPr bwMode="auto">
              <a:xfrm flipH="1">
                <a:off x="7029450" y="3649981"/>
                <a:ext cx="3810" cy="6515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4" name="Text Box 213"/>
              <p:cNvSpPr txBox="1">
                <a:spLocks noChangeArrowheads="1"/>
              </p:cNvSpPr>
              <p:nvPr/>
            </p:nvSpPr>
            <p:spPr bwMode="auto">
              <a:xfrm>
                <a:off x="8335628" y="4213327"/>
                <a:ext cx="141125" cy="16525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Oval 205"/>
              <p:cNvSpPr>
                <a:spLocks noChangeArrowheads="1"/>
              </p:cNvSpPr>
              <p:nvPr/>
            </p:nvSpPr>
            <p:spPr bwMode="auto">
              <a:xfrm>
                <a:off x="8165324" y="4256406"/>
                <a:ext cx="89102" cy="9550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56" name="Группа 255"/>
              <p:cNvGrpSpPr/>
              <p:nvPr/>
            </p:nvGrpSpPr>
            <p:grpSpPr>
              <a:xfrm>
                <a:off x="5932474" y="3465123"/>
                <a:ext cx="2558959" cy="712292"/>
                <a:chOff x="5693512" y="5039799"/>
                <a:chExt cx="2558959" cy="712292"/>
              </a:xfrm>
            </p:grpSpPr>
            <p:grpSp>
              <p:nvGrpSpPr>
                <p:cNvPr id="257" name="Группа 256"/>
                <p:cNvGrpSpPr/>
                <p:nvPr/>
              </p:nvGrpSpPr>
              <p:grpSpPr>
                <a:xfrm>
                  <a:off x="5693512" y="5096761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29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93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305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6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7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94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02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3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4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95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99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0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1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9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7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8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258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639751" y="5219490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59" name="Line 183"/>
                <p:cNvSpPr>
                  <a:spLocks noChangeShapeType="1"/>
                </p:cNvSpPr>
                <p:nvPr/>
              </p:nvSpPr>
              <p:spPr bwMode="auto">
                <a:xfrm>
                  <a:off x="6713190" y="5219490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0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88224" y="5039799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61" name="Группа 260"/>
                <p:cNvGrpSpPr/>
                <p:nvPr/>
              </p:nvGrpSpPr>
              <p:grpSpPr>
                <a:xfrm>
                  <a:off x="6789420" y="5098125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272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3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4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7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287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8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9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76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84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5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6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77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81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2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3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7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9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0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62" name="Группа 261"/>
                <p:cNvGrpSpPr/>
                <p:nvPr/>
              </p:nvGrpSpPr>
              <p:grpSpPr>
                <a:xfrm>
                  <a:off x="7914364" y="5135794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263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4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5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6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7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8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9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0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1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308" name="Line 202"/>
              <p:cNvSpPr>
                <a:spLocks noChangeShapeType="1"/>
              </p:cNvSpPr>
              <p:nvPr/>
            </p:nvSpPr>
            <p:spPr bwMode="auto">
              <a:xfrm rot="900000" flipV="1">
                <a:off x="8152492" y="4205237"/>
                <a:ext cx="114767" cy="197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309" name="Прямая соединительная линия 308"/>
              <p:cNvCxnSpPr/>
              <p:nvPr/>
            </p:nvCxnSpPr>
            <p:spPr>
              <a:xfrm flipV="1">
                <a:off x="7014210" y="4302450"/>
                <a:ext cx="1136566" cy="285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963" name="Группа 40962"/>
          <p:cNvGrpSpPr/>
          <p:nvPr/>
        </p:nvGrpSpPr>
        <p:grpSpPr>
          <a:xfrm>
            <a:off x="5817908" y="1851516"/>
            <a:ext cx="2778371" cy="1060367"/>
            <a:chOff x="5576184" y="1765602"/>
            <a:chExt cx="2778371" cy="1060367"/>
          </a:xfrm>
        </p:grpSpPr>
        <p:sp>
          <p:nvSpPr>
            <p:cNvPr id="312" name="Скругленный прямоугольник 311"/>
            <p:cNvSpPr/>
            <p:nvPr/>
          </p:nvSpPr>
          <p:spPr bwMode="auto">
            <a:xfrm>
              <a:off x="5576184" y="1765602"/>
              <a:ext cx="2778371" cy="1060367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40961" name="Группа 40960"/>
            <p:cNvGrpSpPr/>
            <p:nvPr/>
          </p:nvGrpSpPr>
          <p:grpSpPr>
            <a:xfrm>
              <a:off x="5685655" y="1849642"/>
              <a:ext cx="2558959" cy="887139"/>
              <a:chOff x="5685655" y="1849642"/>
              <a:chExt cx="2558959" cy="887139"/>
            </a:xfrm>
          </p:grpSpPr>
          <p:sp>
            <p:nvSpPr>
              <p:cNvPr id="316" name="Line 196"/>
              <p:cNvSpPr>
                <a:spLocks noChangeShapeType="1"/>
              </p:cNvSpPr>
              <p:nvPr/>
            </p:nvSpPr>
            <p:spPr bwMode="auto">
              <a:xfrm>
                <a:off x="6786260" y="2033143"/>
                <a:ext cx="1177" cy="6016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17" name="Группа 316"/>
              <p:cNvGrpSpPr/>
              <p:nvPr/>
            </p:nvGrpSpPr>
            <p:grpSpPr>
              <a:xfrm>
                <a:off x="6607994" y="2636912"/>
                <a:ext cx="370131" cy="99869"/>
                <a:chOff x="6615851" y="6354617"/>
                <a:chExt cx="370131" cy="99869"/>
              </a:xfrm>
            </p:grpSpPr>
            <p:sp>
              <p:nvSpPr>
                <p:cNvPr id="318" name="Line 215"/>
                <p:cNvSpPr>
                  <a:spLocks noChangeShapeType="1"/>
                </p:cNvSpPr>
                <p:nvPr/>
              </p:nvSpPr>
              <p:spPr bwMode="auto">
                <a:xfrm>
                  <a:off x="6690712" y="6405761"/>
                  <a:ext cx="21659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9" name="Line 216"/>
                <p:cNvSpPr>
                  <a:spLocks noChangeShapeType="1"/>
                </p:cNvSpPr>
                <p:nvPr/>
              </p:nvSpPr>
              <p:spPr bwMode="auto">
                <a:xfrm>
                  <a:off x="6615851" y="6354617"/>
                  <a:ext cx="37013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0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6743670" y="6453336"/>
                  <a:ext cx="114403" cy="11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321" name="Группа 320"/>
              <p:cNvGrpSpPr/>
              <p:nvPr/>
            </p:nvGrpSpPr>
            <p:grpSpPr>
              <a:xfrm>
                <a:off x="5685655" y="1849642"/>
                <a:ext cx="2558959" cy="712292"/>
                <a:chOff x="5693512" y="5039799"/>
                <a:chExt cx="2558959" cy="712292"/>
              </a:xfrm>
            </p:grpSpPr>
            <p:grpSp>
              <p:nvGrpSpPr>
                <p:cNvPr id="322" name="Группа 321"/>
                <p:cNvGrpSpPr/>
                <p:nvPr/>
              </p:nvGrpSpPr>
              <p:grpSpPr>
                <a:xfrm>
                  <a:off x="5693512" y="5096761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355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58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370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1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2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59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67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8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9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60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64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5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6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61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2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23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639751" y="5219490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4" name="Line 183"/>
                <p:cNvSpPr>
                  <a:spLocks noChangeShapeType="1"/>
                </p:cNvSpPr>
                <p:nvPr/>
              </p:nvSpPr>
              <p:spPr bwMode="auto">
                <a:xfrm>
                  <a:off x="6713190" y="5219490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5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88224" y="5039799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26" name="Группа 325"/>
                <p:cNvGrpSpPr/>
                <p:nvPr/>
              </p:nvGrpSpPr>
              <p:grpSpPr>
                <a:xfrm>
                  <a:off x="6789420" y="5098125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337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8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40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352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3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4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41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49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0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1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42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346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7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8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43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4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5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27" name="Группа 326"/>
                <p:cNvGrpSpPr/>
                <p:nvPr/>
              </p:nvGrpSpPr>
              <p:grpSpPr>
                <a:xfrm>
                  <a:off x="7914364" y="5135794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328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9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0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1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2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3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4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5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6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</p:grpSp>
      <p:grpSp>
        <p:nvGrpSpPr>
          <p:cNvPr id="40962" name="Группа 40961"/>
          <p:cNvGrpSpPr/>
          <p:nvPr/>
        </p:nvGrpSpPr>
        <p:grpSpPr>
          <a:xfrm>
            <a:off x="5813714" y="664384"/>
            <a:ext cx="2769949" cy="876336"/>
            <a:chOff x="2458358" y="664384"/>
            <a:chExt cx="2769949" cy="876336"/>
          </a:xfrm>
        </p:grpSpPr>
        <p:sp>
          <p:nvSpPr>
            <p:cNvPr id="313" name="Скругленный прямоугольник 312"/>
            <p:cNvSpPr/>
            <p:nvPr/>
          </p:nvSpPr>
          <p:spPr bwMode="auto">
            <a:xfrm>
              <a:off x="2458358" y="664384"/>
              <a:ext cx="2769949" cy="876336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40960" name="Группа 40959"/>
            <p:cNvGrpSpPr/>
            <p:nvPr/>
          </p:nvGrpSpPr>
          <p:grpSpPr>
            <a:xfrm>
              <a:off x="2559061" y="736072"/>
              <a:ext cx="2558959" cy="712292"/>
              <a:chOff x="5613441" y="569012"/>
              <a:chExt cx="2558959" cy="712292"/>
            </a:xfrm>
          </p:grpSpPr>
          <p:sp>
            <p:nvSpPr>
              <p:cNvPr id="373" name="Line 196"/>
              <p:cNvSpPr>
                <a:spLocks noChangeShapeType="1"/>
              </p:cNvSpPr>
              <p:nvPr/>
            </p:nvSpPr>
            <p:spPr bwMode="auto">
              <a:xfrm flipH="1">
                <a:off x="6716981" y="757814"/>
                <a:ext cx="888" cy="4484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15" name="Группа 314"/>
              <p:cNvGrpSpPr/>
              <p:nvPr/>
            </p:nvGrpSpPr>
            <p:grpSpPr>
              <a:xfrm>
                <a:off x="5613441" y="569012"/>
                <a:ext cx="2558959" cy="712292"/>
                <a:chOff x="5617263" y="569012"/>
                <a:chExt cx="2558959" cy="712292"/>
              </a:xfrm>
            </p:grpSpPr>
            <p:grpSp>
              <p:nvGrpSpPr>
                <p:cNvPr id="379" name="Группа 378"/>
                <p:cNvGrpSpPr/>
                <p:nvPr/>
              </p:nvGrpSpPr>
              <p:grpSpPr>
                <a:xfrm>
                  <a:off x="5617263" y="625974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412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3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4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4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427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8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9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16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24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5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6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17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21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2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3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1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9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20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80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563502" y="748703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1" name="Line 183"/>
                <p:cNvSpPr>
                  <a:spLocks noChangeShapeType="1"/>
                </p:cNvSpPr>
                <p:nvPr/>
              </p:nvSpPr>
              <p:spPr bwMode="auto">
                <a:xfrm>
                  <a:off x="6636941" y="748703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2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11975" y="569012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383" name="Группа 382"/>
                <p:cNvGrpSpPr/>
                <p:nvPr/>
              </p:nvGrpSpPr>
              <p:grpSpPr>
                <a:xfrm>
                  <a:off x="6713171" y="627338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394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5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97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409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0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1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8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06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7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8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9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403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4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5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00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1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2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84" name="Группа 383"/>
                <p:cNvGrpSpPr/>
                <p:nvPr/>
              </p:nvGrpSpPr>
              <p:grpSpPr>
                <a:xfrm>
                  <a:off x="7838115" y="665007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385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6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7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8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9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0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1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92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3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</p:grpSp>
      <p:grpSp>
        <p:nvGrpSpPr>
          <p:cNvPr id="40967" name="Группа 40966"/>
          <p:cNvGrpSpPr/>
          <p:nvPr/>
        </p:nvGrpSpPr>
        <p:grpSpPr>
          <a:xfrm>
            <a:off x="5808500" y="5187595"/>
            <a:ext cx="2778370" cy="1265741"/>
            <a:chOff x="2627784" y="3891450"/>
            <a:chExt cx="2778370" cy="1265741"/>
          </a:xfrm>
        </p:grpSpPr>
        <p:sp>
          <p:nvSpPr>
            <p:cNvPr id="314" name="Скругленный прямоугольник 313"/>
            <p:cNvSpPr/>
            <p:nvPr/>
          </p:nvSpPr>
          <p:spPr bwMode="auto">
            <a:xfrm>
              <a:off x="2627784" y="3891450"/>
              <a:ext cx="2778370" cy="1265741"/>
            </a:xfrm>
            <a:prstGeom prst="roundRect">
              <a:avLst>
                <a:gd name="adj" fmla="val 5839"/>
              </a:avLst>
            </a:prstGeom>
            <a:solidFill>
              <a:srgbClr val="FFFF00"/>
            </a:solidFill>
            <a:ln w="2540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40966" name="Группа 40965"/>
            <p:cNvGrpSpPr/>
            <p:nvPr/>
          </p:nvGrpSpPr>
          <p:grpSpPr>
            <a:xfrm>
              <a:off x="2737489" y="3948013"/>
              <a:ext cx="2558959" cy="1153366"/>
              <a:chOff x="2737489" y="3948013"/>
              <a:chExt cx="2558959" cy="1153366"/>
            </a:xfrm>
          </p:grpSpPr>
          <p:sp>
            <p:nvSpPr>
              <p:cNvPr id="46" name="Line 196"/>
              <p:cNvSpPr>
                <a:spLocks noChangeShapeType="1"/>
              </p:cNvSpPr>
              <p:nvPr/>
            </p:nvSpPr>
            <p:spPr bwMode="auto">
              <a:xfrm flipH="1">
                <a:off x="3837207" y="4131514"/>
                <a:ext cx="888" cy="87380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" name="Группа 2"/>
              <p:cNvGrpSpPr/>
              <p:nvPr/>
            </p:nvGrpSpPr>
            <p:grpSpPr>
              <a:xfrm>
                <a:off x="3659828" y="5001510"/>
                <a:ext cx="370131" cy="99869"/>
                <a:chOff x="6615851" y="6354617"/>
                <a:chExt cx="370131" cy="99869"/>
              </a:xfrm>
            </p:grpSpPr>
            <p:sp>
              <p:nvSpPr>
                <p:cNvPr id="22" name="Line 215"/>
                <p:cNvSpPr>
                  <a:spLocks noChangeShapeType="1"/>
                </p:cNvSpPr>
                <p:nvPr/>
              </p:nvSpPr>
              <p:spPr bwMode="auto">
                <a:xfrm>
                  <a:off x="6690712" y="6405761"/>
                  <a:ext cx="21659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216"/>
                <p:cNvSpPr>
                  <a:spLocks noChangeShapeType="1"/>
                </p:cNvSpPr>
                <p:nvPr/>
              </p:nvSpPr>
              <p:spPr bwMode="auto">
                <a:xfrm>
                  <a:off x="6615851" y="6354617"/>
                  <a:ext cx="37013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8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6743670" y="6453336"/>
                  <a:ext cx="114403" cy="11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3" name="Text Box 213"/>
              <p:cNvSpPr txBox="1">
                <a:spLocks noChangeArrowheads="1"/>
              </p:cNvSpPr>
              <p:nvPr/>
            </p:nvSpPr>
            <p:spPr bwMode="auto">
              <a:xfrm>
                <a:off x="5144369" y="4692239"/>
                <a:ext cx="141125" cy="16525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Oval 205"/>
              <p:cNvSpPr>
                <a:spLocks noChangeArrowheads="1"/>
              </p:cNvSpPr>
              <p:nvPr/>
            </p:nvSpPr>
            <p:spPr bwMode="auto">
              <a:xfrm>
                <a:off x="4974065" y="4735318"/>
                <a:ext cx="89102" cy="9550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2737489" y="3948013"/>
                <a:ext cx="2558959" cy="712292"/>
                <a:chOff x="5693512" y="5039799"/>
                <a:chExt cx="2558959" cy="712292"/>
              </a:xfrm>
            </p:grpSpPr>
            <p:grpSp>
              <p:nvGrpSpPr>
                <p:cNvPr id="2" name="Группа 1"/>
                <p:cNvGrpSpPr/>
                <p:nvPr/>
              </p:nvGrpSpPr>
              <p:grpSpPr>
                <a:xfrm>
                  <a:off x="5693512" y="5096761"/>
                  <a:ext cx="953935" cy="580162"/>
                  <a:chOff x="5693512" y="5096761"/>
                  <a:chExt cx="953935" cy="580162"/>
                </a:xfrm>
              </p:grpSpPr>
              <p:sp>
                <p:nvSpPr>
                  <p:cNvPr id="24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98292" y="5238948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8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73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4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5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9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70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1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2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0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67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8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9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64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03696" y="5236661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5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656" y="5448396"/>
                    <a:ext cx="132096" cy="423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6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499886" y="5661673"/>
                    <a:ext cx="1437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2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6639751" y="5219490"/>
                  <a:ext cx="1943" cy="45743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Line 183"/>
                <p:cNvSpPr>
                  <a:spLocks noChangeShapeType="1"/>
                </p:cNvSpPr>
                <p:nvPr/>
              </p:nvSpPr>
              <p:spPr bwMode="auto">
                <a:xfrm>
                  <a:off x="6713190" y="5219490"/>
                  <a:ext cx="0" cy="45245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3600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6588224" y="5039799"/>
                  <a:ext cx="250012" cy="18178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4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4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29" name="Группа 228"/>
                <p:cNvGrpSpPr/>
                <p:nvPr/>
              </p:nvGrpSpPr>
              <p:grpSpPr>
                <a:xfrm>
                  <a:off x="6789420" y="5098125"/>
                  <a:ext cx="1132667" cy="580162"/>
                  <a:chOff x="5688814" y="5096761"/>
                  <a:chExt cx="1132667" cy="580162"/>
                </a:xfrm>
              </p:grpSpPr>
              <p:sp>
                <p:nvSpPr>
                  <p:cNvPr id="23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688814" y="5237386"/>
                    <a:ext cx="149344" cy="15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5694230" y="5451923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5693512" y="5663617"/>
                    <a:ext cx="13986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33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5822665" y="5096761"/>
                    <a:ext cx="693551" cy="154354"/>
                    <a:chOff x="1296" y="11118"/>
                    <a:chExt cx="864" cy="160"/>
                  </a:xfrm>
                </p:grpSpPr>
                <p:sp>
                  <p:nvSpPr>
                    <p:cNvPr id="245" name="Arc 16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6" name="Arc 16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7" name="Arc 16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5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4" name="Group 170"/>
                  <p:cNvGrpSpPr>
                    <a:grpSpLocks/>
                  </p:cNvGrpSpPr>
                  <p:nvPr/>
                </p:nvGrpSpPr>
                <p:grpSpPr bwMode="auto">
                  <a:xfrm>
                    <a:off x="5830286" y="5312638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42" name="Arc 17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3" name="Arc 17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4" name="Arc 17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5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5822666" y="5522569"/>
                    <a:ext cx="693550" cy="154354"/>
                    <a:chOff x="1296" y="11068"/>
                    <a:chExt cx="864" cy="160"/>
                  </a:xfrm>
                </p:grpSpPr>
                <p:sp>
                  <p:nvSpPr>
                    <p:cNvPr id="239" name="Arc 17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0" name="Arc 176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41" name="Arc 17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513337" y="5236661"/>
                    <a:ext cx="3081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7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13145" y="5450559"/>
                    <a:ext cx="308335" cy="20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8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07161" y="5660309"/>
                    <a:ext cx="314320" cy="136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8" name="Группа 7"/>
                <p:cNvGrpSpPr/>
                <p:nvPr/>
              </p:nvGrpSpPr>
              <p:grpSpPr>
                <a:xfrm>
                  <a:off x="7914364" y="5135794"/>
                  <a:ext cx="338107" cy="616297"/>
                  <a:chOff x="7914364" y="5135794"/>
                  <a:chExt cx="338107" cy="616297"/>
                </a:xfrm>
              </p:grpSpPr>
              <p:sp>
                <p:nvSpPr>
                  <p:cNvPr id="51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7924042" y="5190462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5" y="51357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7926278" y="5401624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5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7927852" y="5608290"/>
                    <a:ext cx="89102" cy="9550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7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1709" y="5147859"/>
                    <a:ext cx="170762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8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2207" y="5363105"/>
                    <a:ext cx="155238" cy="18178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9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6527" y="5573347"/>
                    <a:ext cx="141125" cy="165255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0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4364" y="5352965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1" name="Line 202"/>
                  <p:cNvSpPr>
                    <a:spLocks noChangeShapeType="1"/>
                  </p:cNvSpPr>
                  <p:nvPr/>
                </p:nvSpPr>
                <p:spPr bwMode="auto">
                  <a:xfrm rot="900000" flipV="1">
                    <a:off x="7918175" y="5554894"/>
                    <a:ext cx="114767" cy="19719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252" name="Line 202"/>
              <p:cNvSpPr>
                <a:spLocks noChangeShapeType="1"/>
              </p:cNvSpPr>
              <p:nvPr/>
            </p:nvSpPr>
            <p:spPr bwMode="auto">
              <a:xfrm rot="900000" flipV="1">
                <a:off x="4961233" y="4684149"/>
                <a:ext cx="114767" cy="197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5" name="Прямая соединительная линия 4"/>
              <p:cNvCxnSpPr/>
              <p:nvPr/>
            </p:nvCxnSpPr>
            <p:spPr>
              <a:xfrm>
                <a:off x="3837207" y="4782747"/>
                <a:ext cx="1140668" cy="32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13710" y="1916832"/>
            <a:ext cx="8715404" cy="253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marL="0" lvl="1" indent="457200">
              <a:lnSpc>
                <a:spcPts val="2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1. Двухполюсное прикосновение.</a:t>
            </a:r>
          </a:p>
          <a:p>
            <a:pPr marL="0" lvl="1" indent="457200">
              <a:lnSpc>
                <a:spcPts val="2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2</a:t>
            </a:r>
            <a:r>
              <a:rPr lang="ru-RU" sz="2400" b="1" dirty="0">
                <a:latin typeface="Arial Narrow" pitchFamily="34" charset="0"/>
                <a:cs typeface="Arial" pitchFamily="34" charset="0"/>
              </a:rPr>
              <a:t>. Однополюсное прикосновение.</a:t>
            </a:r>
          </a:p>
          <a:p>
            <a:pPr indent="457200" eaLnBrk="0" hangingPunct="0">
              <a:lnSpc>
                <a:spcPts val="2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3</a:t>
            </a:r>
            <a:r>
              <a:rPr lang="ru-RU" sz="2400" b="1" dirty="0">
                <a:latin typeface="Arial Narrow" pitchFamily="34" charset="0"/>
                <a:cs typeface="Arial" pitchFamily="34" charset="0"/>
              </a:rPr>
              <a:t>. Остаточный заряд.</a:t>
            </a:r>
          </a:p>
          <a:p>
            <a:pPr indent="457200" eaLnBrk="0" hangingPunct="0">
              <a:lnSpc>
                <a:spcPts val="2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4</a:t>
            </a:r>
            <a:r>
              <a:rPr lang="ru-RU" sz="2400" b="1" dirty="0">
                <a:latin typeface="Arial Narrow" pitchFamily="34" charset="0"/>
                <a:cs typeface="Arial" pitchFamily="34" charset="0"/>
              </a:rPr>
              <a:t>. Напряжение шага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indent="457200" eaLnBrk="0" hangingPunct="0">
              <a:lnSpc>
                <a:spcPts val="2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5. Напряжение прикосновения.</a:t>
            </a:r>
            <a:endParaRPr lang="ru-RU" sz="2400" b="1" dirty="0">
              <a:latin typeface="Arial Narrow" pitchFamily="34" charset="0"/>
              <a:cs typeface="Arial" pitchFamily="34" charset="0"/>
            </a:endParaRPr>
          </a:p>
          <a:p>
            <a:pPr indent="457200" eaLnBrk="0" hangingPunct="0">
              <a:lnSpc>
                <a:spcPts val="2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6. </a:t>
            </a:r>
            <a:r>
              <a:rPr lang="ru-RU" sz="2400" b="1" dirty="0">
                <a:latin typeface="Arial Narrow" pitchFamily="34" charset="0"/>
                <a:cs typeface="Arial" pitchFamily="34" charset="0"/>
              </a:rPr>
              <a:t>Электрический пробой воздушного зазора. </a:t>
            </a:r>
          </a:p>
          <a:p>
            <a:pPr indent="457200" eaLnBrk="0" hangingPunct="0">
              <a:lnSpc>
                <a:spcPts val="2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7. </a:t>
            </a:r>
            <a:r>
              <a:rPr lang="ru-RU" sz="2400" b="1" dirty="0">
                <a:latin typeface="Arial Narrow" pitchFamily="34" charset="0"/>
                <a:cs typeface="Arial" pitchFamily="34" charset="0"/>
              </a:rPr>
              <a:t>Наведенный заряд. </a:t>
            </a:r>
          </a:p>
          <a:p>
            <a:pPr indent="457200" eaLnBrk="0" hangingPunct="0">
              <a:lnSpc>
                <a:spcPts val="2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8. </a:t>
            </a:r>
            <a:r>
              <a:rPr lang="ru-RU" sz="2400" b="1" dirty="0">
                <a:latin typeface="Arial Narrow" pitchFamily="34" charset="0"/>
                <a:cs typeface="Arial" pitchFamily="34" charset="0"/>
              </a:rPr>
              <a:t>Заряд статического электричества.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763688" y="44624"/>
            <a:ext cx="5544616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СЛУЧАИ ВОЗДЕЙСТВИЯ ТОКА НА ОРГАНИЗМ ЧЕЛОВЕКА В ЭЛЕКТРИЧЕСКИХ СЕТЯХ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Группа 14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9" name="Прямоугольник 14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97" name="Скругленный прямоугольник 196"/>
          <p:cNvSpPr/>
          <p:nvPr/>
        </p:nvSpPr>
        <p:spPr bwMode="auto">
          <a:xfrm>
            <a:off x="2127544" y="44624"/>
            <a:ext cx="5016224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ВАРИАНТЫ ПРИКОСНОВЕНИЯ ЧЕЛОВЕКА В ЦЕПИ ЭЛЕКТРИЧЕСКОГО ТОКА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единительная линия 6"/>
          <p:cNvCxnSpPr>
            <a:endCxn id="161" idx="2"/>
          </p:cNvCxnSpPr>
          <p:nvPr/>
        </p:nvCxnSpPr>
        <p:spPr>
          <a:xfrm>
            <a:off x="2047748" y="1558055"/>
            <a:ext cx="4973780" cy="1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/>
        </p:nvGrpSpPr>
        <p:grpSpPr>
          <a:xfrm>
            <a:off x="806863" y="682981"/>
            <a:ext cx="6573449" cy="2820506"/>
            <a:chOff x="251520" y="682981"/>
            <a:chExt cx="6573449" cy="2820506"/>
          </a:xfrm>
        </p:grpSpPr>
        <p:sp>
          <p:nvSpPr>
            <p:cNvPr id="195" name="Rectangle 7"/>
            <p:cNvSpPr>
              <a:spLocks noChangeArrowheads="1"/>
            </p:cNvSpPr>
            <p:nvPr/>
          </p:nvSpPr>
          <p:spPr bwMode="auto">
            <a:xfrm>
              <a:off x="5173268" y="1628800"/>
              <a:ext cx="129086" cy="31305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251520" y="682981"/>
              <a:ext cx="6573449" cy="2820506"/>
              <a:chOff x="229543" y="682981"/>
              <a:chExt cx="6573449" cy="2820506"/>
            </a:xfrm>
          </p:grpSpPr>
          <p:sp>
            <p:nvSpPr>
              <p:cNvPr id="101" name="Line 2"/>
              <p:cNvSpPr>
                <a:spLocks noChangeShapeType="1"/>
              </p:cNvSpPr>
              <p:nvPr/>
            </p:nvSpPr>
            <p:spPr bwMode="auto">
              <a:xfrm>
                <a:off x="229543" y="928670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" name="Line 3"/>
              <p:cNvSpPr>
                <a:spLocks noChangeShapeType="1"/>
              </p:cNvSpPr>
              <p:nvPr/>
            </p:nvSpPr>
            <p:spPr bwMode="auto">
              <a:xfrm>
                <a:off x="229543" y="1136731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Line 4"/>
              <p:cNvSpPr>
                <a:spLocks noChangeShapeType="1"/>
              </p:cNvSpPr>
              <p:nvPr/>
            </p:nvSpPr>
            <p:spPr bwMode="auto">
              <a:xfrm>
                <a:off x="229543" y="1344792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" name="Arc 5"/>
              <p:cNvSpPr>
                <a:spLocks/>
              </p:cNvSpPr>
              <p:nvPr/>
            </p:nvSpPr>
            <p:spPr bwMode="auto">
              <a:xfrm rot="16200000">
                <a:off x="486857" y="746959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" name="Arc 6"/>
              <p:cNvSpPr>
                <a:spLocks/>
              </p:cNvSpPr>
              <p:nvPr/>
            </p:nvSpPr>
            <p:spPr bwMode="auto">
              <a:xfrm rot="16200000">
                <a:off x="704636" y="746959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" name="Arc 7"/>
              <p:cNvSpPr>
                <a:spLocks/>
              </p:cNvSpPr>
              <p:nvPr/>
            </p:nvSpPr>
            <p:spPr bwMode="auto">
              <a:xfrm rot="16200000">
                <a:off x="922415" y="746959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Arc 8"/>
              <p:cNvSpPr>
                <a:spLocks/>
              </p:cNvSpPr>
              <p:nvPr/>
            </p:nvSpPr>
            <p:spPr bwMode="auto">
              <a:xfrm rot="16200000">
                <a:off x="486857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Arc 9"/>
              <p:cNvSpPr>
                <a:spLocks/>
              </p:cNvSpPr>
              <p:nvPr/>
            </p:nvSpPr>
            <p:spPr bwMode="auto">
              <a:xfrm rot="16200000">
                <a:off x="704636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9" name="Arc 10"/>
              <p:cNvSpPr>
                <a:spLocks/>
              </p:cNvSpPr>
              <p:nvPr/>
            </p:nvSpPr>
            <p:spPr bwMode="auto">
              <a:xfrm rot="16200000">
                <a:off x="922415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Arc 11"/>
              <p:cNvSpPr>
                <a:spLocks/>
              </p:cNvSpPr>
              <p:nvPr/>
            </p:nvSpPr>
            <p:spPr bwMode="auto">
              <a:xfrm rot="16200000">
                <a:off x="486857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Arc 12"/>
              <p:cNvSpPr>
                <a:spLocks/>
              </p:cNvSpPr>
              <p:nvPr/>
            </p:nvSpPr>
            <p:spPr bwMode="auto">
              <a:xfrm rot="16200000">
                <a:off x="704636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" name="Arc 13"/>
              <p:cNvSpPr>
                <a:spLocks/>
              </p:cNvSpPr>
              <p:nvPr/>
            </p:nvSpPr>
            <p:spPr bwMode="auto">
              <a:xfrm rot="16200000">
                <a:off x="922415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Line 14"/>
              <p:cNvSpPr>
                <a:spLocks noChangeShapeType="1"/>
              </p:cNvSpPr>
              <p:nvPr/>
            </p:nvSpPr>
            <p:spPr bwMode="auto">
              <a:xfrm>
                <a:off x="1100658" y="928670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>
                <a:off x="1100658" y="1136731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5" name="Line 16"/>
              <p:cNvSpPr>
                <a:spLocks noChangeShapeType="1"/>
              </p:cNvSpPr>
              <p:nvPr/>
            </p:nvSpPr>
            <p:spPr bwMode="auto">
              <a:xfrm>
                <a:off x="1100658" y="1344792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Line 17"/>
              <p:cNvSpPr>
                <a:spLocks noChangeShapeType="1"/>
              </p:cNvSpPr>
              <p:nvPr/>
            </p:nvSpPr>
            <p:spPr bwMode="auto">
              <a:xfrm>
                <a:off x="1319949" y="928670"/>
                <a:ext cx="0" cy="416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Line 18"/>
              <p:cNvSpPr>
                <a:spLocks noChangeShapeType="1"/>
              </p:cNvSpPr>
              <p:nvPr/>
            </p:nvSpPr>
            <p:spPr bwMode="auto">
              <a:xfrm>
                <a:off x="1395566" y="936212"/>
                <a:ext cx="0" cy="40624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8" name="Arc 19"/>
              <p:cNvSpPr>
                <a:spLocks/>
              </p:cNvSpPr>
              <p:nvPr/>
            </p:nvSpPr>
            <p:spPr bwMode="auto">
              <a:xfrm rot="5400000" flipH="1">
                <a:off x="2167080" y="757233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9" name="Arc 20"/>
              <p:cNvSpPr>
                <a:spLocks/>
              </p:cNvSpPr>
              <p:nvPr/>
            </p:nvSpPr>
            <p:spPr bwMode="auto">
              <a:xfrm rot="5400000" flipH="1">
                <a:off x="1949301" y="757233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Arc 21"/>
              <p:cNvSpPr>
                <a:spLocks/>
              </p:cNvSpPr>
              <p:nvPr/>
            </p:nvSpPr>
            <p:spPr bwMode="auto">
              <a:xfrm rot="5400000" flipH="1">
                <a:off x="1731523" y="757233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1" name="Arc 22"/>
              <p:cNvSpPr>
                <a:spLocks/>
              </p:cNvSpPr>
              <p:nvPr/>
            </p:nvSpPr>
            <p:spPr bwMode="auto">
              <a:xfrm rot="5400000" flipH="1">
                <a:off x="2167080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Arc 23"/>
              <p:cNvSpPr>
                <a:spLocks/>
              </p:cNvSpPr>
              <p:nvPr/>
            </p:nvSpPr>
            <p:spPr bwMode="auto">
              <a:xfrm rot="5400000" flipH="1">
                <a:off x="1949301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3" name="Arc 24"/>
              <p:cNvSpPr>
                <a:spLocks/>
              </p:cNvSpPr>
              <p:nvPr/>
            </p:nvSpPr>
            <p:spPr bwMode="auto">
              <a:xfrm rot="5400000" flipH="1">
                <a:off x="1731523" y="953287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Arc 25"/>
              <p:cNvSpPr>
                <a:spLocks/>
              </p:cNvSpPr>
              <p:nvPr/>
            </p:nvSpPr>
            <p:spPr bwMode="auto">
              <a:xfrm rot="5400000" flipH="1">
                <a:off x="2167080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Arc 26"/>
              <p:cNvSpPr>
                <a:spLocks/>
              </p:cNvSpPr>
              <p:nvPr/>
            </p:nvSpPr>
            <p:spPr bwMode="auto">
              <a:xfrm rot="5400000" flipH="1">
                <a:off x="1949301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Arc 27"/>
              <p:cNvSpPr>
                <a:spLocks/>
              </p:cNvSpPr>
              <p:nvPr/>
            </p:nvSpPr>
            <p:spPr bwMode="auto">
              <a:xfrm rot="5400000" flipH="1">
                <a:off x="1731523" y="1163082"/>
                <a:ext cx="138707" cy="217779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Line 28"/>
              <p:cNvSpPr>
                <a:spLocks noChangeShapeType="1"/>
              </p:cNvSpPr>
              <p:nvPr/>
            </p:nvSpPr>
            <p:spPr bwMode="auto">
              <a:xfrm flipH="1">
                <a:off x="1474209" y="928670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Line 29"/>
              <p:cNvSpPr>
                <a:spLocks noChangeShapeType="1"/>
              </p:cNvSpPr>
              <p:nvPr/>
            </p:nvSpPr>
            <p:spPr bwMode="auto">
              <a:xfrm flipH="1">
                <a:off x="1474209" y="1136731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Line 30"/>
              <p:cNvSpPr>
                <a:spLocks noChangeShapeType="1"/>
              </p:cNvSpPr>
              <p:nvPr/>
            </p:nvSpPr>
            <p:spPr bwMode="auto">
              <a:xfrm flipH="1">
                <a:off x="1474209" y="1344792"/>
                <a:ext cx="2177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0" name="Line 31"/>
              <p:cNvSpPr>
                <a:spLocks noChangeShapeType="1"/>
              </p:cNvSpPr>
              <p:nvPr/>
            </p:nvSpPr>
            <p:spPr bwMode="auto">
              <a:xfrm flipH="1">
                <a:off x="1472696" y="928670"/>
                <a:ext cx="0" cy="4161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1" name="Line 32"/>
              <p:cNvSpPr>
                <a:spLocks noChangeShapeType="1"/>
              </p:cNvSpPr>
              <p:nvPr/>
            </p:nvSpPr>
            <p:spPr bwMode="auto">
              <a:xfrm flipV="1">
                <a:off x="2336874" y="920867"/>
                <a:ext cx="4084769" cy="780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Line 33"/>
              <p:cNvSpPr>
                <a:spLocks noChangeShapeType="1"/>
              </p:cNvSpPr>
              <p:nvPr/>
            </p:nvSpPr>
            <p:spPr bwMode="auto">
              <a:xfrm>
                <a:off x="2336874" y="1136730"/>
                <a:ext cx="4089054" cy="4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3" name="Line 34"/>
              <p:cNvSpPr>
                <a:spLocks noChangeShapeType="1"/>
              </p:cNvSpPr>
              <p:nvPr/>
            </p:nvSpPr>
            <p:spPr bwMode="auto">
              <a:xfrm>
                <a:off x="2336874" y="1344791"/>
                <a:ext cx="410075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7" name="Rectangle 38"/>
              <p:cNvSpPr>
                <a:spLocks noChangeArrowheads="1"/>
              </p:cNvSpPr>
              <p:nvPr/>
            </p:nvSpPr>
            <p:spPr bwMode="auto">
              <a:xfrm>
                <a:off x="4788024" y="2060848"/>
                <a:ext cx="827219" cy="526448"/>
              </a:xfrm>
              <a:prstGeom prst="rect">
                <a:avLst/>
              </a:prstGeom>
              <a:solidFill>
                <a:srgbClr val="FFFF00"/>
              </a:solidFill>
              <a:ln w="38100" cmpd="thinThick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8" name="Line 39"/>
              <p:cNvSpPr>
                <a:spLocks noChangeShapeType="1"/>
              </p:cNvSpPr>
              <p:nvPr/>
            </p:nvSpPr>
            <p:spPr bwMode="auto">
              <a:xfrm flipH="1">
                <a:off x="4992261" y="1341935"/>
                <a:ext cx="1513" cy="8716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9" name="Line 40"/>
              <p:cNvSpPr>
                <a:spLocks noChangeShapeType="1"/>
              </p:cNvSpPr>
              <p:nvPr/>
            </p:nvSpPr>
            <p:spPr bwMode="auto">
              <a:xfrm>
                <a:off x="5447348" y="929203"/>
                <a:ext cx="9296" cy="12900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Freeform 60"/>
              <p:cNvSpPr>
                <a:spLocks/>
              </p:cNvSpPr>
              <p:nvPr/>
            </p:nvSpPr>
            <p:spPr bwMode="auto">
              <a:xfrm>
                <a:off x="5364088" y="2244355"/>
                <a:ext cx="117551" cy="364079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2" name="Text Box 65"/>
              <p:cNvSpPr txBox="1">
                <a:spLocks noChangeArrowheads="1"/>
              </p:cNvSpPr>
              <p:nvPr/>
            </p:nvSpPr>
            <p:spPr bwMode="auto">
              <a:xfrm>
                <a:off x="1229675" y="682981"/>
                <a:ext cx="344816" cy="1976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TV</a:t>
                </a:r>
                <a:endParaRPr kumimoji="0" lang="ru-RU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Text Box 66"/>
              <p:cNvSpPr txBox="1">
                <a:spLocks noChangeArrowheads="1"/>
              </p:cNvSpPr>
              <p:nvPr/>
            </p:nvSpPr>
            <p:spPr bwMode="auto">
              <a:xfrm>
                <a:off x="5239838" y="2618128"/>
                <a:ext cx="556298" cy="31709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r>
                  <a:rPr kumimoji="0" lang="ru-RU" sz="2000" b="1" i="0" u="none" strike="noStrike" cap="none" normalizeH="0" baseline="-25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зн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Text Box 67"/>
              <p:cNvSpPr txBox="1">
                <a:spLocks noChangeArrowheads="1"/>
              </p:cNvSpPr>
              <p:nvPr/>
            </p:nvSpPr>
            <p:spPr bwMode="auto">
              <a:xfrm>
                <a:off x="4807345" y="2266340"/>
                <a:ext cx="413271" cy="3168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ts val="22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ru-RU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А</a:t>
                </a:r>
                <a:r>
                  <a:rPr lang="ru-RU" b="1" kern="0" baseline="-25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5" name="Группа 4"/>
              <p:cNvGrpSpPr/>
              <p:nvPr/>
            </p:nvGrpSpPr>
            <p:grpSpPr>
              <a:xfrm>
                <a:off x="6436202" y="729121"/>
                <a:ext cx="366790" cy="867946"/>
                <a:chOff x="7950411" y="729121"/>
                <a:chExt cx="366790" cy="867946"/>
              </a:xfrm>
            </p:grpSpPr>
            <p:sp>
              <p:nvSpPr>
                <p:cNvPr id="134" name="Oval 35"/>
                <p:cNvSpPr>
                  <a:spLocks noChangeArrowheads="1"/>
                </p:cNvSpPr>
                <p:nvPr/>
              </p:nvSpPr>
              <p:spPr bwMode="auto">
                <a:xfrm>
                  <a:off x="7950411" y="881856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5" name="Oval 36"/>
                <p:cNvSpPr>
                  <a:spLocks noChangeArrowheads="1"/>
                </p:cNvSpPr>
                <p:nvPr/>
              </p:nvSpPr>
              <p:spPr bwMode="auto">
                <a:xfrm>
                  <a:off x="7950411" y="1095119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6" name="Oval 37"/>
                <p:cNvSpPr>
                  <a:spLocks noChangeArrowheads="1"/>
                </p:cNvSpPr>
                <p:nvPr/>
              </p:nvSpPr>
              <p:spPr bwMode="auto">
                <a:xfrm>
                  <a:off x="7950411" y="1303180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1" name="Oval 63"/>
                <p:cNvSpPr>
                  <a:spLocks noChangeArrowheads="1"/>
                </p:cNvSpPr>
                <p:nvPr/>
              </p:nvSpPr>
              <p:spPr bwMode="auto">
                <a:xfrm>
                  <a:off x="7958417" y="1519044"/>
                  <a:ext cx="68056" cy="7802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6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7972385" y="729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А</a:t>
                  </a:r>
                </a:p>
              </p:txBody>
            </p:sp>
            <p:sp>
              <p:nvSpPr>
                <p:cNvPr id="16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7972385" y="945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ru-RU" sz="1600" b="1" dirty="0" smtClean="0">
                      <a:latin typeface="Arial" pitchFamily="34" charset="0"/>
                      <a:cs typeface="Arial" pitchFamily="34" charset="0"/>
                    </a:rPr>
                    <a:t>В</a:t>
                  </a:r>
                </a:p>
              </p:txBody>
            </p:sp>
            <p:sp>
              <p:nvSpPr>
                <p:cNvPr id="16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7972385" y="1161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u-RU" sz="1600" b="1" dirty="0" smtClean="0">
                      <a:latin typeface="Arial" pitchFamily="34" charset="0"/>
                      <a:cs typeface="Arial" pitchFamily="34" charset="0"/>
                    </a:rPr>
                    <a:t>С</a:t>
                  </a:r>
                </a:p>
              </p:txBody>
            </p:sp>
            <p:sp>
              <p:nvSpPr>
                <p:cNvPr id="16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7972385" y="1377121"/>
                  <a:ext cx="344816" cy="19765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3" name="Двойная стрелка вверх/вниз 192"/>
              <p:cNvSpPr/>
              <p:nvPr/>
            </p:nvSpPr>
            <p:spPr>
              <a:xfrm>
                <a:off x="5152943" y="2621691"/>
                <a:ext cx="97586" cy="333265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4932040" y="1628800"/>
                <a:ext cx="129086" cy="31305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6" name="Rectangle 7"/>
              <p:cNvSpPr>
                <a:spLocks noChangeArrowheads="1"/>
              </p:cNvSpPr>
              <p:nvPr/>
            </p:nvSpPr>
            <p:spPr bwMode="auto">
              <a:xfrm>
                <a:off x="5394910" y="1628800"/>
                <a:ext cx="129086" cy="31305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16" name="Группа 215"/>
              <p:cNvGrpSpPr/>
              <p:nvPr/>
            </p:nvGrpSpPr>
            <p:grpSpPr>
              <a:xfrm>
                <a:off x="2123728" y="1307961"/>
                <a:ext cx="640540" cy="1692309"/>
                <a:chOff x="1260479" y="3220718"/>
                <a:chExt cx="640540" cy="1692309"/>
              </a:xfrm>
            </p:grpSpPr>
            <p:sp>
              <p:nvSpPr>
                <p:cNvPr id="217" name="Скругленный прямоугольник 216"/>
                <p:cNvSpPr/>
                <p:nvPr/>
              </p:nvSpPr>
              <p:spPr>
                <a:xfrm rot="667317" flipH="1">
                  <a:off x="1850489" y="3220718"/>
                  <a:ext cx="50530" cy="42980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Скругленный прямоугольник 217"/>
                <p:cNvSpPr/>
                <p:nvPr/>
              </p:nvSpPr>
              <p:spPr>
                <a:xfrm rot="12079228" flipH="1">
                  <a:off x="1751109" y="3608946"/>
                  <a:ext cx="64545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Скругленный прямоугольник 218"/>
                <p:cNvSpPr/>
                <p:nvPr/>
              </p:nvSpPr>
              <p:spPr>
                <a:xfrm rot="18379228" flipH="1">
                  <a:off x="1397708" y="3748770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Скругленный прямоугольник 219"/>
                <p:cNvSpPr/>
                <p:nvPr/>
              </p:nvSpPr>
              <p:spPr>
                <a:xfrm rot="21329361" flipH="1">
                  <a:off x="1263039" y="3436800"/>
                  <a:ext cx="52295" cy="41167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1" name="Группа 220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22" name="Группа 221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24" name="Прямоугольник 223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25" name="Группа 224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26" name="Скругленный прямоугольник 225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7" name="Скругленный прямоугольник 226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8" name="Скругленный прямоугольник 227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" name="Скругленный прямоугольник 228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" name="Улыбающееся лицо 229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" name="Хорда 230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2" name="Хорда 231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" name="Скругленный прямоугольник 232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" name="Скругленный прямоугольник 233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23" name="Пирог 222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" name="Группа 234"/>
              <p:cNvGrpSpPr/>
              <p:nvPr/>
            </p:nvGrpSpPr>
            <p:grpSpPr>
              <a:xfrm>
                <a:off x="2915816" y="1316620"/>
                <a:ext cx="695208" cy="1692309"/>
                <a:chOff x="1216085" y="3220718"/>
                <a:chExt cx="695208" cy="1692309"/>
              </a:xfrm>
            </p:grpSpPr>
            <p:sp>
              <p:nvSpPr>
                <p:cNvPr id="236" name="Скругленный прямоугольник 235"/>
                <p:cNvSpPr/>
                <p:nvPr/>
              </p:nvSpPr>
              <p:spPr>
                <a:xfrm rot="667317" flipH="1">
                  <a:off x="1860763" y="3220718"/>
                  <a:ext cx="50530" cy="42980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Скругленный прямоугольник 236"/>
                <p:cNvSpPr/>
                <p:nvPr/>
              </p:nvSpPr>
              <p:spPr>
                <a:xfrm rot="12079228" flipH="1">
                  <a:off x="1751109" y="3608946"/>
                  <a:ext cx="64545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Скругленный прямоугольник 237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Скругленный прямоугольник 238"/>
                <p:cNvSpPr/>
                <p:nvPr/>
              </p:nvSpPr>
              <p:spPr>
                <a:xfrm rot="18629361" flipH="1">
                  <a:off x="1357436" y="4092566"/>
                  <a:ext cx="57525" cy="34022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0" name="Группа 239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41" name="Группа 240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43" name="Прямоугольник 242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44" name="Группа 243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45" name="Скругленный прямоугольник 244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" name="Скругленный прямоугольник 245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" name="Скругленный прямоугольник 246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" name="Скругленный прямоугольник 247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" name="Улыбающееся лицо 248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" name="Хорда 249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" name="Хорда 250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" name="Скругленный прямоугольник 251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" name="Скругленный прямоугольник 252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42" name="Пирог 241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" name="Группа 253"/>
              <p:cNvGrpSpPr/>
              <p:nvPr/>
            </p:nvGrpSpPr>
            <p:grpSpPr>
              <a:xfrm>
                <a:off x="3923928" y="1108741"/>
                <a:ext cx="679076" cy="1893424"/>
                <a:chOff x="1273313" y="3019603"/>
                <a:chExt cx="679076" cy="1893424"/>
              </a:xfrm>
            </p:grpSpPr>
            <p:sp>
              <p:nvSpPr>
                <p:cNvPr id="255" name="Скругленный прямоугольник 254"/>
                <p:cNvSpPr/>
                <p:nvPr/>
              </p:nvSpPr>
              <p:spPr>
                <a:xfrm rot="667317" flipH="1">
                  <a:off x="1901859" y="3019603"/>
                  <a:ext cx="50530" cy="52006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Скругленный прямоугольник 255"/>
                <p:cNvSpPr/>
                <p:nvPr/>
              </p:nvSpPr>
              <p:spPr>
                <a:xfrm rot="12079228" flipH="1">
                  <a:off x="1761383" y="3462343"/>
                  <a:ext cx="64545" cy="4981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Скругленный прямоугольник 256"/>
                <p:cNvSpPr/>
                <p:nvPr/>
              </p:nvSpPr>
              <p:spPr>
                <a:xfrm rot="20179228" flipH="1">
                  <a:off x="1345180" y="3610555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Скругленный прямоугольник 257"/>
                <p:cNvSpPr/>
                <p:nvPr/>
              </p:nvSpPr>
              <p:spPr>
                <a:xfrm rot="21329361" flipH="1">
                  <a:off x="1273313" y="3232501"/>
                  <a:ext cx="52295" cy="41167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59" name="Группа 258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60" name="Группа 259"/>
                  <p:cNvGrpSpPr/>
                  <p:nvPr/>
                </p:nvGrpSpPr>
                <p:grpSpPr>
                  <a:xfrm>
                    <a:off x="1368318" y="3585998"/>
                    <a:ext cx="417896" cy="1327029"/>
                    <a:chOff x="742051" y="1437215"/>
                    <a:chExt cx="459124" cy="1699460"/>
                  </a:xfrm>
                </p:grpSpPr>
                <p:sp>
                  <p:nvSpPr>
                    <p:cNvPr id="262" name="Прямоугольник 261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63" name="Группа 262"/>
                    <p:cNvGrpSpPr/>
                    <p:nvPr/>
                  </p:nvGrpSpPr>
                  <p:grpSpPr>
                    <a:xfrm>
                      <a:off x="742051" y="1437215"/>
                      <a:ext cx="459124" cy="1699460"/>
                      <a:chOff x="742051" y="1437215"/>
                      <a:chExt cx="459124" cy="1699460"/>
                    </a:xfrm>
                  </p:grpSpPr>
                  <p:sp>
                    <p:nvSpPr>
                      <p:cNvPr id="264" name="Скругленный прямоугольник 263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5" name="Скругленный прямоугольник 264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6" name="Скругленный прямоугольник 265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7" name="Скругленный прямоугольник 266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" name="Улыбающееся лицо 267"/>
                      <p:cNvSpPr/>
                      <p:nvPr/>
                    </p:nvSpPr>
                    <p:spPr>
                      <a:xfrm>
                        <a:off x="829545" y="1437215"/>
                        <a:ext cx="275713" cy="340819"/>
                      </a:xfrm>
                      <a:prstGeom prst="smileyFace">
                        <a:avLst>
                          <a:gd name="adj" fmla="val -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" name="Хорда 268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" name="Хорда 269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" name="Скругленный прямоугольник 270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" name="Скругленный прямоугольник 271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61" name="Пирог 260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3" name="Группа 272"/>
              <p:cNvGrpSpPr/>
              <p:nvPr/>
            </p:nvGrpSpPr>
            <p:grpSpPr>
              <a:xfrm>
                <a:off x="5589295" y="1640951"/>
                <a:ext cx="742475" cy="1359319"/>
                <a:chOff x="1078321" y="3553708"/>
                <a:chExt cx="742475" cy="1359319"/>
              </a:xfrm>
            </p:grpSpPr>
            <p:sp>
              <p:nvSpPr>
                <p:cNvPr id="274" name="Скругленный прямоугольник 273"/>
                <p:cNvSpPr/>
                <p:nvPr/>
              </p:nvSpPr>
              <p:spPr>
                <a:xfrm rot="1567317" flipH="1">
                  <a:off x="1770266" y="4144610"/>
                  <a:ext cx="50530" cy="200508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Скругленный прямоугольник 274"/>
                <p:cNvSpPr/>
                <p:nvPr/>
              </p:nvSpPr>
              <p:spPr>
                <a:xfrm rot="20179228" flipH="1">
                  <a:off x="1745311" y="3928212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Скругленный прямоугольник 275"/>
                <p:cNvSpPr/>
                <p:nvPr/>
              </p:nvSpPr>
              <p:spPr>
                <a:xfrm rot="12979228" flipH="1">
                  <a:off x="1315516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Скругленный прямоугольник 276"/>
                <p:cNvSpPr/>
                <p:nvPr/>
              </p:nvSpPr>
              <p:spPr>
                <a:xfrm rot="18629361" flipH="1">
                  <a:off x="1165748" y="4020253"/>
                  <a:ext cx="57525" cy="23237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Группа 277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79" name="Группа 278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81" name="Прямоугольник 280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82" name="Группа 281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83" name="Скругленный прямоугольник 282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" name="Скругленный прямоугольник 283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" name="Скругленный прямоугольник 284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" name="Скругленный прямоугольник 285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" name="Улыбающееся лицо 286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" name="Хорда 287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" name="Хорда 288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" name="Скругленный прямоугольник 289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" name="Скругленный прямоугольник 290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80" name="Пирог 279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92" name="Скругленный прямоугольник 291"/>
              <p:cNvSpPr/>
              <p:nvPr/>
            </p:nvSpPr>
            <p:spPr bwMode="auto">
              <a:xfrm>
                <a:off x="251520" y="2964118"/>
                <a:ext cx="6347760" cy="539369"/>
              </a:xfrm>
              <a:prstGeom prst="roundRect">
                <a:avLst/>
              </a:prstGeom>
              <a:pattFill prst="weave">
                <a:fgClr>
                  <a:schemeClr val="tx1"/>
                </a:fgClr>
                <a:bgClr>
                  <a:schemeClr val="bg1"/>
                </a:bgClr>
              </a:pattFill>
              <a:ln w="31750" cmpd="sng">
                <a:solidFill>
                  <a:schemeClr val="tx1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cxnSp>
            <p:nvCxnSpPr>
              <p:cNvPr id="4" name="Прямая соединительная линия 3"/>
              <p:cNvCxnSpPr>
                <a:stCxn id="129" idx="1"/>
              </p:cNvCxnSpPr>
              <p:nvPr/>
            </p:nvCxnSpPr>
            <p:spPr>
              <a:xfrm>
                <a:off x="1474209" y="1344793"/>
                <a:ext cx="0" cy="17241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Овальная выноска 292"/>
              <p:cNvSpPr/>
              <p:nvPr/>
            </p:nvSpPr>
            <p:spPr bwMode="auto">
              <a:xfrm rot="10800000" flipV="1">
                <a:off x="3947234" y="3146700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3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94" name="Овальная выноска 293"/>
              <p:cNvSpPr/>
              <p:nvPr/>
            </p:nvSpPr>
            <p:spPr bwMode="auto">
              <a:xfrm rot="10800000" flipV="1">
                <a:off x="2926849" y="3146701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2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95" name="Овальная выноска 294"/>
              <p:cNvSpPr/>
              <p:nvPr/>
            </p:nvSpPr>
            <p:spPr bwMode="auto">
              <a:xfrm rot="10800000" flipV="1">
                <a:off x="2146203" y="3146700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1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00" name="Овальная выноска 199"/>
              <p:cNvSpPr/>
              <p:nvPr/>
            </p:nvSpPr>
            <p:spPr bwMode="auto">
              <a:xfrm rot="10800000" flipV="1">
                <a:off x="5767423" y="3140968"/>
                <a:ext cx="336217" cy="241265"/>
              </a:xfrm>
              <a:prstGeom prst="wedgeEllipseCallout">
                <a:avLst>
                  <a:gd name="adj1" fmla="val -24055"/>
                  <a:gd name="adj2" fmla="val -87627"/>
                </a:avLst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4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151" name="Freeform 52"/>
              <p:cNvSpPr>
                <a:spLocks/>
              </p:cNvSpPr>
              <p:nvPr/>
            </p:nvSpPr>
            <p:spPr bwMode="auto">
              <a:xfrm>
                <a:off x="1427326" y="3068960"/>
                <a:ext cx="86204" cy="3459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27"/>
                  </a:cxn>
                  <a:cxn ang="0">
                    <a:pos x="57" y="741"/>
                  </a:cxn>
                  <a:cxn ang="0">
                    <a:pos x="114" y="627"/>
                  </a:cxn>
                  <a:cxn ang="0">
                    <a:pos x="114" y="0"/>
                  </a:cxn>
                  <a:cxn ang="0">
                    <a:pos x="0" y="0"/>
                  </a:cxn>
                </a:cxnLst>
                <a:rect l="0" t="0" r="r" b="b"/>
                <a:pathLst>
                  <a:path w="114" h="741">
                    <a:moveTo>
                      <a:pt x="0" y="0"/>
                    </a:moveTo>
                    <a:lnTo>
                      <a:pt x="0" y="627"/>
                    </a:lnTo>
                    <a:lnTo>
                      <a:pt x="57" y="741"/>
                    </a:lnTo>
                    <a:lnTo>
                      <a:pt x="114" y="627"/>
                    </a:lnTo>
                    <a:lnTo>
                      <a:pt x="1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5" name="Line 46"/>
            <p:cNvSpPr>
              <a:spLocks noChangeShapeType="1"/>
            </p:cNvSpPr>
            <p:nvPr/>
          </p:nvSpPr>
          <p:spPr bwMode="auto">
            <a:xfrm>
              <a:off x="5230879" y="1141032"/>
              <a:ext cx="9741" cy="1078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/>
              <a:tailEnd type="oval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6" name="Скругленный прямоугольник 295"/>
          <p:cNvSpPr/>
          <p:nvPr/>
        </p:nvSpPr>
        <p:spPr bwMode="auto">
          <a:xfrm>
            <a:off x="107504" y="3727731"/>
            <a:ext cx="8496944" cy="63737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1. Однофазное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двухполюсное прикосновение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в этом случае человек попадает под фазное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напряжение;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7" name="Скругленный прямоугольник 296"/>
          <p:cNvSpPr/>
          <p:nvPr/>
        </p:nvSpPr>
        <p:spPr bwMode="auto">
          <a:xfrm>
            <a:off x="107504" y="5445224"/>
            <a:ext cx="8496944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3. Двухфазное двухполюсное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—в этом случае человек попадает под линейное напряжение,  99% летальный исход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8" name="Скругленный прямоугольник 297"/>
          <p:cNvSpPr/>
          <p:nvPr/>
        </p:nvSpPr>
        <p:spPr bwMode="auto">
          <a:xfrm>
            <a:off x="107504" y="4591827"/>
            <a:ext cx="8496944" cy="63737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2. Однофазное однополюсное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в этом случае человек попадает под фазное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напряжение;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 bwMode="auto">
          <a:xfrm>
            <a:off x="107504" y="6309320"/>
            <a:ext cx="8496943" cy="36004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3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4.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человека к корпусу поврежденной ЭУ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Группа 14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9" name="Прямоугольник 14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97" name="Скругленный прямоугольник 196"/>
          <p:cNvSpPr/>
          <p:nvPr/>
        </p:nvSpPr>
        <p:spPr bwMode="auto">
          <a:xfrm>
            <a:off x="2127544" y="44624"/>
            <a:ext cx="5016224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ВАРИАНТЫ ПРИКОСНОВЕНИЯ ЧЕЛОВЕКА В ЦЕПИ ЭЛЕКТРИЧЕСКОГО ТОКА</a:t>
            </a:r>
            <a:endParaRPr lang="ru-RU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Скругленный прямоугольник 295"/>
          <p:cNvSpPr/>
          <p:nvPr/>
        </p:nvSpPr>
        <p:spPr bwMode="auto">
          <a:xfrm>
            <a:off x="107504" y="4149080"/>
            <a:ext cx="8496944" cy="72008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. Человек не касается ни одной из фаз.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ЭУ приближение на недопустимо близкое расстояние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(только в ЭУ с напряжением свыше 1000 В);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7" name="Скругленный прямоугольник 296"/>
          <p:cNvSpPr/>
          <p:nvPr/>
        </p:nvSpPr>
        <p:spPr bwMode="auto">
          <a:xfrm>
            <a:off x="107504" y="5661248"/>
            <a:ext cx="8496944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7. При совместном касании фазного провода, 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когда фазы касается один из нарушителей;</a:t>
            </a:r>
            <a:endParaRPr lang="ru-RU" sz="22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8" name="Скругленный прямоугольник 297"/>
          <p:cNvSpPr/>
          <p:nvPr/>
        </p:nvSpPr>
        <p:spPr bwMode="auto">
          <a:xfrm>
            <a:off x="107504" y="4951867"/>
            <a:ext cx="8496944" cy="637373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2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6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. При замыкании фазы на землю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в этом случае человек попадает под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шаговое напряжение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2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 bwMode="auto">
          <a:xfrm>
            <a:off x="107504" y="6381328"/>
            <a:ext cx="8496943" cy="36004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3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8. Замыкание сразу двух фазных проводов на землю.</a:t>
            </a:r>
            <a:endParaRPr lang="ru-RU" sz="22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43608" y="682981"/>
            <a:ext cx="6573449" cy="2912974"/>
            <a:chOff x="796672" y="682981"/>
            <a:chExt cx="6573449" cy="2912974"/>
          </a:xfrm>
        </p:grpSpPr>
        <p:sp>
          <p:nvSpPr>
            <p:cNvPr id="129" name="Line 30"/>
            <p:cNvSpPr>
              <a:spLocks noChangeShapeType="1"/>
            </p:cNvSpPr>
            <p:nvPr/>
          </p:nvSpPr>
          <p:spPr bwMode="auto">
            <a:xfrm flipH="1">
              <a:off x="2051720" y="1344792"/>
              <a:ext cx="2177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796672" y="682981"/>
              <a:ext cx="6573449" cy="2912974"/>
              <a:chOff x="806863" y="682981"/>
              <a:chExt cx="6573449" cy="2912974"/>
            </a:xfrm>
          </p:grpSpPr>
          <p:grpSp>
            <p:nvGrpSpPr>
              <p:cNvPr id="216" name="Группа 215"/>
              <p:cNvGrpSpPr/>
              <p:nvPr/>
            </p:nvGrpSpPr>
            <p:grpSpPr>
              <a:xfrm>
                <a:off x="2206209" y="1612616"/>
                <a:ext cx="683399" cy="1389549"/>
                <a:chOff x="1270952" y="3523478"/>
                <a:chExt cx="683399" cy="1389549"/>
              </a:xfrm>
            </p:grpSpPr>
            <p:sp>
              <p:nvSpPr>
                <p:cNvPr id="217" name="Скругленный прямоугольник 216"/>
                <p:cNvSpPr/>
                <p:nvPr/>
              </p:nvSpPr>
              <p:spPr>
                <a:xfrm rot="20467317" flipH="1">
                  <a:off x="1837678" y="3523478"/>
                  <a:ext cx="50530" cy="322922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Скругленный прямоугольник 217"/>
                <p:cNvSpPr/>
                <p:nvPr/>
              </p:nvSpPr>
              <p:spPr>
                <a:xfrm rot="13879228" flipH="1">
                  <a:off x="1781489" y="3730049"/>
                  <a:ext cx="64545" cy="2811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9" name="Скругленный прямоугольник 218"/>
                <p:cNvSpPr/>
                <p:nvPr/>
              </p:nvSpPr>
              <p:spPr>
                <a:xfrm rot="12979228" flipH="1">
                  <a:off x="1326637" y="3905380"/>
                  <a:ext cx="65770" cy="2811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Скругленный прямоугольник 219"/>
                <p:cNvSpPr/>
                <p:nvPr/>
              </p:nvSpPr>
              <p:spPr>
                <a:xfrm rot="17729361" flipH="1">
                  <a:off x="1372613" y="4056248"/>
                  <a:ext cx="52295" cy="25561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21" name="Группа 220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22" name="Группа 221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24" name="Прямоугольник 223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25" name="Группа 224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26" name="Скругленный прямоугольник 225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7" name="Скругленный прямоугольник 226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8" name="Скругленный прямоугольник 227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9" name="Скругленный прямоугольник 228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0" name="Улыбающееся лицо 229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31" name="Хорда 230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2" name="Хорда 231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3" name="Скругленный прямоугольник 232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4" name="Скругленный прямоугольник 233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23" name="Пирог 222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Группа 234"/>
              <p:cNvGrpSpPr/>
              <p:nvPr/>
            </p:nvGrpSpPr>
            <p:grpSpPr>
              <a:xfrm>
                <a:off x="3566914" y="1649610"/>
                <a:ext cx="645136" cy="1359319"/>
                <a:chOff x="1235335" y="3553708"/>
                <a:chExt cx="645136" cy="1359319"/>
              </a:xfrm>
            </p:grpSpPr>
            <p:sp>
              <p:nvSpPr>
                <p:cNvPr id="237" name="Скругленный прямоугольник 236"/>
                <p:cNvSpPr/>
                <p:nvPr/>
              </p:nvSpPr>
              <p:spPr>
                <a:xfrm rot="9379228" flipH="1">
                  <a:off x="1740835" y="3914112"/>
                  <a:ext cx="64545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Скругленный прямоугольник 235"/>
                <p:cNvSpPr/>
                <p:nvPr/>
              </p:nvSpPr>
              <p:spPr>
                <a:xfrm rot="667317" flipH="1">
                  <a:off x="1829941" y="3976855"/>
                  <a:ext cx="50530" cy="24261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Скругленный прямоугольник 237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0" name="Группа 239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41" name="Группа 240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43" name="Прямоугольник 242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44" name="Группа 243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45" name="Скругленный прямоугольник 244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6" name="Скругленный прямоугольник 245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7" name="Скругленный прямоугольник 246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8" name="Скругленный прямоугольник 247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49" name="Улыбающееся лицо 248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50" name="Хорда 249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1" name="Хорда 250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2" name="Скругленный прямоугольник 251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3" name="Скругленный прямоугольник 252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42" name="Пирог 241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39" name="Скругленный прямоугольник 238"/>
                <p:cNvSpPr/>
                <p:nvPr/>
              </p:nvSpPr>
              <p:spPr>
                <a:xfrm rot="18629361" flipH="1">
                  <a:off x="1347162" y="4111816"/>
                  <a:ext cx="57525" cy="28117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54" name="Группа 253"/>
              <p:cNvGrpSpPr/>
              <p:nvPr/>
            </p:nvGrpSpPr>
            <p:grpSpPr>
              <a:xfrm>
                <a:off x="4355976" y="1321639"/>
                <a:ext cx="764090" cy="1680526"/>
                <a:chOff x="1273313" y="3232501"/>
                <a:chExt cx="764090" cy="1680526"/>
              </a:xfrm>
            </p:grpSpPr>
            <p:sp>
              <p:nvSpPr>
                <p:cNvPr id="255" name="Скругленный прямоугольник 254"/>
                <p:cNvSpPr/>
                <p:nvPr/>
              </p:nvSpPr>
              <p:spPr>
                <a:xfrm rot="18667317" flipH="1">
                  <a:off x="1901859" y="4201919"/>
                  <a:ext cx="50530" cy="22055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Скругленный прямоугольник 255"/>
                <p:cNvSpPr/>
                <p:nvPr/>
              </p:nvSpPr>
              <p:spPr>
                <a:xfrm rot="9379228" flipH="1">
                  <a:off x="1747068" y="3908833"/>
                  <a:ext cx="64545" cy="374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Скругленный прямоугольник 256"/>
                <p:cNvSpPr/>
                <p:nvPr/>
              </p:nvSpPr>
              <p:spPr>
                <a:xfrm rot="20179228" flipH="1">
                  <a:off x="1345180" y="3610555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59" name="Группа 258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60" name="Группа 259"/>
                  <p:cNvGrpSpPr/>
                  <p:nvPr/>
                </p:nvGrpSpPr>
                <p:grpSpPr>
                  <a:xfrm>
                    <a:off x="1368318" y="3585998"/>
                    <a:ext cx="417896" cy="1327029"/>
                    <a:chOff x="742051" y="1437215"/>
                    <a:chExt cx="459124" cy="1699460"/>
                  </a:xfrm>
                </p:grpSpPr>
                <p:sp>
                  <p:nvSpPr>
                    <p:cNvPr id="262" name="Прямоугольник 261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63" name="Группа 262"/>
                    <p:cNvGrpSpPr/>
                    <p:nvPr/>
                  </p:nvGrpSpPr>
                  <p:grpSpPr>
                    <a:xfrm>
                      <a:off x="742051" y="1437215"/>
                      <a:ext cx="459124" cy="1699460"/>
                      <a:chOff x="742051" y="1437215"/>
                      <a:chExt cx="459124" cy="1699460"/>
                    </a:xfrm>
                  </p:grpSpPr>
                  <p:sp>
                    <p:nvSpPr>
                      <p:cNvPr id="264" name="Скругленный прямоугольник 263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5" name="Скругленный прямоугольник 264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6" name="Скругленный прямоугольник 265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7" name="Скругленный прямоугольник 266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68" name="Улыбающееся лицо 267"/>
                      <p:cNvSpPr/>
                      <p:nvPr/>
                    </p:nvSpPr>
                    <p:spPr>
                      <a:xfrm>
                        <a:off x="829545" y="1437215"/>
                        <a:ext cx="275713" cy="340819"/>
                      </a:xfrm>
                      <a:prstGeom prst="smileyFace">
                        <a:avLst>
                          <a:gd name="adj" fmla="val -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69" name="Хорда 268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70" name="Хорда 269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71" name="Скругленный прямоугольник 270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72" name="Скругленный прямоугольник 271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61" name="Пирог 260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8" name="Скругленный прямоугольник 257"/>
                <p:cNvSpPr/>
                <p:nvPr/>
              </p:nvSpPr>
              <p:spPr>
                <a:xfrm rot="21329361" flipH="1">
                  <a:off x="1273313" y="3232501"/>
                  <a:ext cx="52295" cy="41167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3" name="Группа 272"/>
              <p:cNvGrpSpPr/>
              <p:nvPr/>
            </p:nvGrpSpPr>
            <p:grpSpPr>
              <a:xfrm>
                <a:off x="5854616" y="1640951"/>
                <a:ext cx="595238" cy="1359319"/>
                <a:chOff x="1303212" y="3553708"/>
                <a:chExt cx="595238" cy="1359319"/>
              </a:xfrm>
            </p:grpSpPr>
            <p:sp>
              <p:nvSpPr>
                <p:cNvPr id="277" name="Скругленный прямоугольник 276"/>
                <p:cNvSpPr/>
                <p:nvPr/>
              </p:nvSpPr>
              <p:spPr>
                <a:xfrm rot="9629361" flipH="1">
                  <a:off x="1303212" y="4150666"/>
                  <a:ext cx="57525" cy="211254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4" name="Скругленный прямоугольник 273"/>
                <p:cNvSpPr/>
                <p:nvPr/>
              </p:nvSpPr>
              <p:spPr>
                <a:xfrm rot="667317" flipH="1">
                  <a:off x="1847920" y="3827923"/>
                  <a:ext cx="50530" cy="293565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5" name="Скругленный прямоугольник 274"/>
                <p:cNvSpPr/>
                <p:nvPr/>
              </p:nvSpPr>
              <p:spPr>
                <a:xfrm rot="8479228" flipH="1">
                  <a:off x="1745311" y="3900691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Скругленный прямоугольник 275"/>
                <p:cNvSpPr/>
                <p:nvPr/>
              </p:nvSpPr>
              <p:spPr>
                <a:xfrm rot="12979228" flipH="1">
                  <a:off x="1366886" y="3877751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78" name="Группа 277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79" name="Группа 278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81" name="Прямоугольник 280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82" name="Группа 281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83" name="Скругленный прямоугольник 282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4" name="Скругленный прямоугольник 283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5" name="Скругленный прямоугольник 284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6" name="Скругленный прямоугольник 285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7" name="Улыбающееся лицо 286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288" name="Хорда 287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9" name="Хорда 288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0" name="Скругленный прямоугольник 289"/>
                      <p:cNvSpPr/>
                      <p:nvPr/>
                    </p:nvSpPr>
                    <p:spPr>
                      <a:xfrm>
                        <a:off x="849687" y="185300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1" name="Скругленный прямоугольник 290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80" name="Пирог 279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" name="Группа 1"/>
              <p:cNvGrpSpPr/>
              <p:nvPr/>
            </p:nvGrpSpPr>
            <p:grpSpPr>
              <a:xfrm>
                <a:off x="806863" y="682981"/>
                <a:ext cx="6573449" cy="2912974"/>
                <a:chOff x="806863" y="682981"/>
                <a:chExt cx="6573449" cy="2912974"/>
              </a:xfrm>
            </p:grpSpPr>
            <p:cxnSp>
              <p:nvCxnSpPr>
                <p:cNvPr id="7" name="Прямая соединительная линия 6"/>
                <p:cNvCxnSpPr>
                  <a:endCxn id="161" idx="2"/>
                </p:cNvCxnSpPr>
                <p:nvPr/>
              </p:nvCxnSpPr>
              <p:spPr>
                <a:xfrm>
                  <a:off x="2047748" y="1558055"/>
                  <a:ext cx="4973780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Line 2"/>
                <p:cNvSpPr>
                  <a:spLocks noChangeShapeType="1"/>
                </p:cNvSpPr>
                <p:nvPr/>
              </p:nvSpPr>
              <p:spPr bwMode="auto">
                <a:xfrm>
                  <a:off x="806863" y="928670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Line 3"/>
                <p:cNvSpPr>
                  <a:spLocks noChangeShapeType="1"/>
                </p:cNvSpPr>
                <p:nvPr/>
              </p:nvSpPr>
              <p:spPr bwMode="auto">
                <a:xfrm>
                  <a:off x="806863" y="1136731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Line 4"/>
                <p:cNvSpPr>
                  <a:spLocks noChangeShapeType="1"/>
                </p:cNvSpPr>
                <p:nvPr/>
              </p:nvSpPr>
              <p:spPr bwMode="auto">
                <a:xfrm>
                  <a:off x="806863" y="1344792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Arc 5"/>
                <p:cNvSpPr>
                  <a:spLocks/>
                </p:cNvSpPr>
                <p:nvPr/>
              </p:nvSpPr>
              <p:spPr bwMode="auto">
                <a:xfrm rot="16200000">
                  <a:off x="1064177" y="746959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Arc 6"/>
                <p:cNvSpPr>
                  <a:spLocks/>
                </p:cNvSpPr>
                <p:nvPr/>
              </p:nvSpPr>
              <p:spPr bwMode="auto">
                <a:xfrm rot="16200000">
                  <a:off x="1281956" y="746959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Arc 7"/>
                <p:cNvSpPr>
                  <a:spLocks/>
                </p:cNvSpPr>
                <p:nvPr/>
              </p:nvSpPr>
              <p:spPr bwMode="auto">
                <a:xfrm rot="16200000">
                  <a:off x="1499735" y="746959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Arc 8"/>
                <p:cNvSpPr>
                  <a:spLocks/>
                </p:cNvSpPr>
                <p:nvPr/>
              </p:nvSpPr>
              <p:spPr bwMode="auto">
                <a:xfrm rot="16200000">
                  <a:off x="1064177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Arc 9"/>
                <p:cNvSpPr>
                  <a:spLocks/>
                </p:cNvSpPr>
                <p:nvPr/>
              </p:nvSpPr>
              <p:spPr bwMode="auto">
                <a:xfrm rot="16200000">
                  <a:off x="1281956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Arc 10"/>
                <p:cNvSpPr>
                  <a:spLocks/>
                </p:cNvSpPr>
                <p:nvPr/>
              </p:nvSpPr>
              <p:spPr bwMode="auto">
                <a:xfrm rot="16200000">
                  <a:off x="1499735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Arc 11"/>
                <p:cNvSpPr>
                  <a:spLocks/>
                </p:cNvSpPr>
                <p:nvPr/>
              </p:nvSpPr>
              <p:spPr bwMode="auto">
                <a:xfrm rot="16200000">
                  <a:off x="1064177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Arc 12"/>
                <p:cNvSpPr>
                  <a:spLocks/>
                </p:cNvSpPr>
                <p:nvPr/>
              </p:nvSpPr>
              <p:spPr bwMode="auto">
                <a:xfrm rot="16200000">
                  <a:off x="1281956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Arc 13"/>
                <p:cNvSpPr>
                  <a:spLocks/>
                </p:cNvSpPr>
                <p:nvPr/>
              </p:nvSpPr>
              <p:spPr bwMode="auto">
                <a:xfrm rot="16200000">
                  <a:off x="1499735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Line 14"/>
                <p:cNvSpPr>
                  <a:spLocks noChangeShapeType="1"/>
                </p:cNvSpPr>
                <p:nvPr/>
              </p:nvSpPr>
              <p:spPr bwMode="auto">
                <a:xfrm>
                  <a:off x="1677978" y="928670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Line 15"/>
                <p:cNvSpPr>
                  <a:spLocks noChangeShapeType="1"/>
                </p:cNvSpPr>
                <p:nvPr/>
              </p:nvSpPr>
              <p:spPr bwMode="auto">
                <a:xfrm>
                  <a:off x="1677978" y="1136731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Line 16"/>
                <p:cNvSpPr>
                  <a:spLocks noChangeShapeType="1"/>
                </p:cNvSpPr>
                <p:nvPr/>
              </p:nvSpPr>
              <p:spPr bwMode="auto">
                <a:xfrm>
                  <a:off x="1677978" y="1344792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Line 17"/>
                <p:cNvSpPr>
                  <a:spLocks noChangeShapeType="1"/>
                </p:cNvSpPr>
                <p:nvPr/>
              </p:nvSpPr>
              <p:spPr bwMode="auto">
                <a:xfrm>
                  <a:off x="1897269" y="928670"/>
                  <a:ext cx="0" cy="416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Line 18"/>
                <p:cNvSpPr>
                  <a:spLocks noChangeShapeType="1"/>
                </p:cNvSpPr>
                <p:nvPr/>
              </p:nvSpPr>
              <p:spPr bwMode="auto">
                <a:xfrm>
                  <a:off x="1972886" y="936212"/>
                  <a:ext cx="0" cy="40624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Arc 19"/>
                <p:cNvSpPr>
                  <a:spLocks/>
                </p:cNvSpPr>
                <p:nvPr/>
              </p:nvSpPr>
              <p:spPr bwMode="auto">
                <a:xfrm rot="5400000" flipH="1">
                  <a:off x="2744400" y="757233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Arc 20"/>
                <p:cNvSpPr>
                  <a:spLocks/>
                </p:cNvSpPr>
                <p:nvPr/>
              </p:nvSpPr>
              <p:spPr bwMode="auto">
                <a:xfrm rot="5400000" flipH="1">
                  <a:off x="2526621" y="757233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Arc 21"/>
                <p:cNvSpPr>
                  <a:spLocks/>
                </p:cNvSpPr>
                <p:nvPr/>
              </p:nvSpPr>
              <p:spPr bwMode="auto">
                <a:xfrm rot="5400000" flipH="1">
                  <a:off x="2308843" y="757233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Arc 22"/>
                <p:cNvSpPr>
                  <a:spLocks/>
                </p:cNvSpPr>
                <p:nvPr/>
              </p:nvSpPr>
              <p:spPr bwMode="auto">
                <a:xfrm rot="5400000" flipH="1">
                  <a:off x="2744400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Arc 23"/>
                <p:cNvSpPr>
                  <a:spLocks/>
                </p:cNvSpPr>
                <p:nvPr/>
              </p:nvSpPr>
              <p:spPr bwMode="auto">
                <a:xfrm rot="5400000" flipH="1">
                  <a:off x="2526621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Arc 24"/>
                <p:cNvSpPr>
                  <a:spLocks/>
                </p:cNvSpPr>
                <p:nvPr/>
              </p:nvSpPr>
              <p:spPr bwMode="auto">
                <a:xfrm rot="5400000" flipH="1">
                  <a:off x="2308843" y="953287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Arc 25"/>
                <p:cNvSpPr>
                  <a:spLocks/>
                </p:cNvSpPr>
                <p:nvPr/>
              </p:nvSpPr>
              <p:spPr bwMode="auto">
                <a:xfrm rot="5400000" flipH="1">
                  <a:off x="2744400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Arc 26"/>
                <p:cNvSpPr>
                  <a:spLocks/>
                </p:cNvSpPr>
                <p:nvPr/>
              </p:nvSpPr>
              <p:spPr bwMode="auto">
                <a:xfrm rot="5400000" flipH="1">
                  <a:off x="2526621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Arc 27"/>
                <p:cNvSpPr>
                  <a:spLocks/>
                </p:cNvSpPr>
                <p:nvPr/>
              </p:nvSpPr>
              <p:spPr bwMode="auto">
                <a:xfrm rot="5400000" flipH="1">
                  <a:off x="2308843" y="1163082"/>
                  <a:ext cx="138707" cy="217779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2051529" y="928670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051529" y="1136731"/>
                  <a:ext cx="21777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050016" y="928670"/>
                  <a:ext cx="0" cy="4161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914194" y="920867"/>
                  <a:ext cx="4084769" cy="780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/>
              </p:nvSpPr>
              <p:spPr bwMode="auto">
                <a:xfrm>
                  <a:off x="2914194" y="1136730"/>
                  <a:ext cx="4089054" cy="4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/>
              </p:nvSpPr>
              <p:spPr bwMode="auto">
                <a:xfrm>
                  <a:off x="2914194" y="1344791"/>
                  <a:ext cx="4100754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806995" y="682981"/>
                  <a:ext cx="344816" cy="197658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600" b="1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" name="Группа 4"/>
                <p:cNvGrpSpPr/>
                <p:nvPr/>
              </p:nvGrpSpPr>
              <p:grpSpPr>
                <a:xfrm>
                  <a:off x="7013522" y="729121"/>
                  <a:ext cx="366790" cy="867946"/>
                  <a:chOff x="7950411" y="729121"/>
                  <a:chExt cx="366790" cy="867946"/>
                </a:xfrm>
              </p:grpSpPr>
              <p:sp>
                <p:nvSpPr>
                  <p:cNvPr id="134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7950411" y="881856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5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7950411" y="1095119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6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7950411" y="1303180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1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958417" y="1519044"/>
                    <a:ext cx="68056" cy="7802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5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729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А</a:t>
                    </a:r>
                  </a:p>
                </p:txBody>
              </p:sp>
              <p:sp>
                <p:nvSpPr>
                  <p:cNvPr id="166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945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В</a:t>
                    </a:r>
                  </a:p>
                </p:txBody>
              </p:sp>
              <p:sp>
                <p:nvSpPr>
                  <p:cNvPr id="167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1161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С</a:t>
                    </a:r>
                  </a:p>
                </p:txBody>
              </p:sp>
              <p:sp>
                <p:nvSpPr>
                  <p:cNvPr id="168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72385" y="1377121"/>
                    <a:ext cx="344816" cy="19765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1600" b="1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92" name="Скругленный прямоугольник 291"/>
                <p:cNvSpPr/>
                <p:nvPr/>
              </p:nvSpPr>
              <p:spPr bwMode="auto">
                <a:xfrm>
                  <a:off x="828840" y="2964118"/>
                  <a:ext cx="6347760" cy="631837"/>
                </a:xfrm>
                <a:prstGeom prst="roundRect">
                  <a:avLst>
                    <a:gd name="adj" fmla="val 8537"/>
                  </a:avLst>
                </a:prstGeom>
                <a:pattFill prst="weave">
                  <a:fgClr>
                    <a:schemeClr val="tx1"/>
                  </a:fgClr>
                  <a:bgClr>
                    <a:schemeClr val="bg1"/>
                  </a:bgClr>
                </a:pattFill>
                <a:ln w="31750" cmpd="sng">
                  <a:solidFill>
                    <a:schemeClr val="tx1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" name="Прямая соединительная линия 3"/>
                <p:cNvCxnSpPr>
                  <a:stCxn id="129" idx="1"/>
                </p:cNvCxnSpPr>
                <p:nvPr/>
              </p:nvCxnSpPr>
              <p:spPr>
                <a:xfrm>
                  <a:off x="2051720" y="1344793"/>
                  <a:ext cx="0" cy="17241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Овальная выноска 292"/>
                <p:cNvSpPr/>
                <p:nvPr/>
              </p:nvSpPr>
              <p:spPr bwMode="auto">
                <a:xfrm rot="10800000" flipV="1">
                  <a:off x="4421814" y="3146700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7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94" name="Овальная выноска 293"/>
                <p:cNvSpPr/>
                <p:nvPr/>
              </p:nvSpPr>
              <p:spPr bwMode="auto">
                <a:xfrm rot="10800000" flipV="1">
                  <a:off x="3617183" y="3146701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6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95" name="Овальная выноска 294"/>
                <p:cNvSpPr/>
                <p:nvPr/>
              </p:nvSpPr>
              <p:spPr bwMode="auto">
                <a:xfrm rot="10800000" flipV="1">
                  <a:off x="2219559" y="3146700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5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00" name="Овальная выноска 199"/>
                <p:cNvSpPr/>
                <p:nvPr/>
              </p:nvSpPr>
              <p:spPr bwMode="auto">
                <a:xfrm rot="10800000" flipV="1">
                  <a:off x="5868144" y="3140968"/>
                  <a:ext cx="336217" cy="241265"/>
                </a:xfrm>
                <a:prstGeom prst="wedgeEllipseCallout">
                  <a:avLst>
                    <a:gd name="adj1" fmla="val -24055"/>
                    <a:gd name="adj2" fmla="val -87627"/>
                  </a:avLst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25400">
                  <a:solidFill>
                    <a:srgbClr val="FF0000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lnSpc>
                      <a:spcPts val="2200"/>
                    </a:lnSpc>
                  </a:pPr>
                  <a:r>
                    <a:rPr lang="ru-RU" sz="2000" b="1" kern="0" dirty="0" smtClean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8</a:t>
                  </a:r>
                  <a:endParaRPr lang="ru-RU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151" name="Freeform 52"/>
                <p:cNvSpPr>
                  <a:spLocks/>
                </p:cNvSpPr>
                <p:nvPr/>
              </p:nvSpPr>
              <p:spPr bwMode="auto">
                <a:xfrm>
                  <a:off x="2004646" y="3068960"/>
                  <a:ext cx="86204" cy="3459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57" y="741"/>
                    </a:cxn>
                    <a:cxn ang="0">
                      <a:pos x="114" y="627"/>
                    </a:cxn>
                    <a:cxn ang="0">
                      <a:pos x="11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4" h="741">
                      <a:moveTo>
                        <a:pt x="0" y="0"/>
                      </a:moveTo>
                      <a:lnTo>
                        <a:pt x="0" y="627"/>
                      </a:lnTo>
                      <a:lnTo>
                        <a:pt x="57" y="741"/>
                      </a:lnTo>
                      <a:lnTo>
                        <a:pt x="114" y="627"/>
                      </a:lnTo>
                      <a:lnTo>
                        <a:pt x="1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2" name="Freeform 60"/>
              <p:cNvSpPr>
                <a:spLocks/>
              </p:cNvSpPr>
              <p:nvPr/>
            </p:nvSpPr>
            <p:spPr bwMode="auto">
              <a:xfrm rot="1358141">
                <a:off x="2907032" y="1314388"/>
                <a:ext cx="182604" cy="460330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oval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0"/>
              <p:cNvSpPr>
                <a:spLocks/>
              </p:cNvSpPr>
              <p:nvPr/>
            </p:nvSpPr>
            <p:spPr bwMode="auto">
              <a:xfrm rot="559044">
                <a:off x="6512653" y="1415110"/>
                <a:ext cx="324459" cy="584518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oval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60"/>
              <p:cNvSpPr>
                <a:spLocks/>
              </p:cNvSpPr>
              <p:nvPr/>
            </p:nvSpPr>
            <p:spPr bwMode="auto">
              <a:xfrm rot="574111">
                <a:off x="3301927" y="1120999"/>
                <a:ext cx="321753" cy="1906661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342"/>
                  </a:cxn>
                  <a:cxn ang="0">
                    <a:pos x="171" y="171"/>
                  </a:cxn>
                  <a:cxn ang="0">
                    <a:pos x="0" y="684"/>
                  </a:cxn>
                </a:cxnLst>
                <a:rect l="0" t="0" r="r" b="b"/>
                <a:pathLst>
                  <a:path w="171" h="684">
                    <a:moveTo>
                      <a:pt x="114" y="0"/>
                    </a:moveTo>
                    <a:lnTo>
                      <a:pt x="0" y="342"/>
                    </a:lnTo>
                    <a:lnTo>
                      <a:pt x="171" y="171"/>
                    </a:lnTo>
                    <a:lnTo>
                      <a:pt x="0" y="684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oval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4" name="Группа 153"/>
              <p:cNvGrpSpPr/>
              <p:nvPr/>
            </p:nvGrpSpPr>
            <p:grpSpPr>
              <a:xfrm>
                <a:off x="4973930" y="2060848"/>
                <a:ext cx="557832" cy="928434"/>
                <a:chOff x="1078321" y="3553708"/>
                <a:chExt cx="742475" cy="1359319"/>
              </a:xfrm>
            </p:grpSpPr>
            <p:sp>
              <p:nvSpPr>
                <p:cNvPr id="155" name="Скругленный прямоугольник 154"/>
                <p:cNvSpPr/>
                <p:nvPr/>
              </p:nvSpPr>
              <p:spPr>
                <a:xfrm rot="1567317" flipH="1">
                  <a:off x="1770266" y="4144610"/>
                  <a:ext cx="50530" cy="200508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Скругленный прямоугольник 155"/>
                <p:cNvSpPr/>
                <p:nvPr/>
              </p:nvSpPr>
              <p:spPr>
                <a:xfrm rot="20179228" flipH="1">
                  <a:off x="1745311" y="3928212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Скругленный прямоугольник 156"/>
                <p:cNvSpPr/>
                <p:nvPr/>
              </p:nvSpPr>
              <p:spPr>
                <a:xfrm rot="12979228" flipH="1">
                  <a:off x="1315516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Скругленный прямоугольник 158"/>
                <p:cNvSpPr/>
                <p:nvPr/>
              </p:nvSpPr>
              <p:spPr>
                <a:xfrm rot="18629361" flipH="1">
                  <a:off x="1165748" y="4020253"/>
                  <a:ext cx="57525" cy="232379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0" name="Группа 159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169" name="Группа 168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171" name="Прямоугольник 170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 kern="0" smtClean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72" name="Группа 171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173" name="Скругленный прямоугольник 172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4" name="Скругленный прямоугольник 173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5" name="Скругленный прямоугольник 174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6" name="Скругленный прямоугольник 175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7" name="Улыбающееся лицо 176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/>
                        <a:endParaRPr lang="ru-RU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sp>
                    <p:nvSpPr>
                      <p:cNvPr id="178" name="Хорда 177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9" name="Хорда 178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80" name="Скругленный прямоугольник 179"/>
                      <p:cNvSpPr/>
                      <p:nvPr/>
                    </p:nvSpPr>
                    <p:spPr>
                      <a:xfrm>
                        <a:off x="878369" y="1853008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81" name="Скругленный прямоугольник 180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ru-RU" kern="0" smtClean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70" name="Пирог 169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 kern="0" smtClean="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" name="Овал 2"/>
              <p:cNvSpPr/>
              <p:nvPr/>
            </p:nvSpPr>
            <p:spPr bwMode="auto">
              <a:xfrm>
                <a:off x="6308334" y="1044334"/>
                <a:ext cx="661440" cy="381978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182" name="Arc 3"/>
              <p:cNvSpPr>
                <a:spLocks/>
              </p:cNvSpPr>
              <p:nvPr/>
            </p:nvSpPr>
            <p:spPr bwMode="auto">
              <a:xfrm flipV="1">
                <a:off x="2398758" y="3001465"/>
                <a:ext cx="742585" cy="5313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3" name="Arc 3"/>
              <p:cNvSpPr>
                <a:spLocks/>
              </p:cNvSpPr>
              <p:nvPr/>
            </p:nvSpPr>
            <p:spPr bwMode="auto">
              <a:xfrm flipV="1">
                <a:off x="3131840" y="3001465"/>
                <a:ext cx="742585" cy="5313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72479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2" name="Прямоугольник 6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7752" y="4069521"/>
            <a:ext cx="3857652" cy="101566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180000" algn="just">
              <a:lnSpc>
                <a:spcPts val="1800"/>
              </a:lnSpc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Рассмотрим двухполюсное прикосновение </a:t>
            </a:r>
            <a:r>
              <a:rPr lang="ru-RU" sz="2000" dirty="0" smtClean="0">
                <a:latin typeface="Arial Narrow" pitchFamily="34" charset="0"/>
                <a:cs typeface="Arial" pitchFamily="34" charset="0"/>
              </a:rPr>
              <a:t>(встречается крайне редко — </a:t>
            </a:r>
            <a:r>
              <a:rPr lang="ru-RU" sz="2000" spc="-150" dirty="0" smtClean="0">
                <a:latin typeface="Arial Narrow" pitchFamily="34" charset="0"/>
                <a:cs typeface="Arial" pitchFamily="34" charset="0"/>
              </a:rPr>
              <a:t>или по грубому </a:t>
            </a:r>
            <a:r>
              <a:rPr lang="ru-RU" sz="2000" dirty="0" smtClean="0">
                <a:latin typeface="Arial Narrow" pitchFamily="34" charset="0"/>
                <a:cs typeface="Arial" pitchFamily="34" charset="0"/>
              </a:rPr>
              <a:t>незнанию, или умышленно).</a:t>
            </a:r>
            <a:endParaRPr lang="ru-RU" sz="20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4202053" y="4344538"/>
            <a:ext cx="584280" cy="1935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Скругленный прямоугольник 63"/>
              <p:cNvSpPr/>
              <p:nvPr/>
            </p:nvSpPr>
            <p:spPr>
              <a:xfrm>
                <a:off x="5652120" y="5055906"/>
                <a:ext cx="1476734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4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Скругленный 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055906"/>
                <a:ext cx="1476734" cy="67735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Скругленный прямоугольник 64"/>
          <p:cNvSpPr/>
          <p:nvPr/>
        </p:nvSpPr>
        <p:spPr bwMode="auto">
          <a:xfrm>
            <a:off x="1547664" y="44625"/>
            <a:ext cx="6120680" cy="57606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АЛГОРИТМ ДЕЙСТВИЙ ПРИ ВЫЯСНЕНИИИ УСЛОВИЙ ПОРАЖЕНИЯ ЧЕЛОВЕКА ЭЛЕКТРИЧЕСКИМ 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6" name="Скругленный прямоугольник 65"/>
          <p:cNvSpPr/>
          <p:nvPr/>
        </p:nvSpPr>
        <p:spPr bwMode="auto">
          <a:xfrm>
            <a:off x="2195736" y="3386531"/>
            <a:ext cx="4673553" cy="474517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16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16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ОДНОФАЗНЫХ И ТРЕХФАЗНЫХ ЭЛЕКТРИЧЕСКИХ СЕТЯХ.</a:t>
            </a:r>
            <a:endParaRPr lang="ru-RU" sz="16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142844" y="882337"/>
            <a:ext cx="8461604" cy="2186623"/>
          </a:xfrm>
          <a:prstGeom prst="roundRect">
            <a:avLst>
              <a:gd name="adj" fmla="val 866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0"/>
          <a:lstStyle/>
          <a:p>
            <a:pPr lvl="0">
              <a:lnSpc>
                <a:spcPts val="1800"/>
              </a:lnSpc>
              <a:buFont typeface="+mj-lt"/>
              <a:buAutoNum type="arabicParenR"/>
              <a:defRPr/>
            </a:pPr>
            <a:r>
              <a:rPr lang="ru-RU" sz="20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Определить </a:t>
            </a: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— к </a:t>
            </a:r>
            <a:r>
              <a:rPr lang="ru-RU" sz="20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какому виду электрической </a:t>
            </a: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сети произошло </a:t>
            </a:r>
            <a:r>
              <a:rPr lang="ru-RU" sz="20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непреднамеренное прикосновение человека;</a:t>
            </a:r>
            <a:endParaRPr lang="ru-RU" sz="2000" b="1" kern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  <a:p>
            <a:pPr lvl="0">
              <a:lnSpc>
                <a:spcPts val="1800"/>
              </a:lnSpc>
              <a:buFont typeface="+mj-lt"/>
              <a:buAutoNum type="arabicParenR"/>
              <a:defRPr/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Уточнить </a:t>
            </a:r>
            <a:r>
              <a:rPr lang="ru-RU" sz="20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(по возможности) </a:t>
            </a: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— одно- или двухфазное прикосновение было;</a:t>
            </a:r>
          </a:p>
          <a:p>
            <a:pPr lvl="0">
              <a:lnSpc>
                <a:spcPts val="1800"/>
              </a:lnSpc>
              <a:buFont typeface="+mj-lt"/>
              <a:buAutoNum type="arabicParenR"/>
              <a:defRPr/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Представить цепь электрического тока (цепь прохождения электрического тока через тело человека);</a:t>
            </a:r>
          </a:p>
          <a:p>
            <a:pPr lvl="0">
              <a:lnSpc>
                <a:spcPts val="1800"/>
              </a:lnSpc>
              <a:buFont typeface="+mj-lt"/>
              <a:buAutoNum type="arabicParenR"/>
              <a:defRPr/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Найти силу тока, протекающего через человека: </a:t>
            </a:r>
            <a:r>
              <a:rPr lang="ru-RU" sz="20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000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;</a:t>
            </a:r>
          </a:p>
          <a:p>
            <a:pPr lvl="0">
              <a:lnSpc>
                <a:spcPts val="1800"/>
              </a:lnSpc>
              <a:buFont typeface="+mj-lt"/>
              <a:buAutoNum type="arabicParenR"/>
              <a:defRPr/>
            </a:pPr>
            <a:r>
              <a: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Принять меры, предотвращающие действие электрического тока на организм человека</a:t>
            </a:r>
            <a:r>
              <a:rPr lang="ru-RU" sz="20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.</a:t>
            </a:r>
            <a:endParaRPr kumimoji="0" lang="ru-RU" sz="2000" b="1" i="0" u="none" strike="noStrike" kern="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4915746" y="6453336"/>
            <a:ext cx="3616694" cy="338675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1"/>
          <a:lstStyle/>
          <a:p>
            <a:pPr marL="0" marR="0" lvl="0" indent="0" algn="ctr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0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</a:t>
            </a:r>
            <a:r>
              <a:rPr kumimoji="0" lang="ru-RU" sz="2000" b="1" i="0" u="none" strike="noStrike" kern="0" cap="none" spc="0" normalizeH="0" baseline="0" noProof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ри</a:t>
            </a:r>
            <a:r>
              <a:rPr kumimoji="0" lang="ru-RU" sz="20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расчетах </a:t>
            </a:r>
            <a:r>
              <a:rPr kumimoji="0" lang="en-US" sz="20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R</a:t>
            </a:r>
            <a:r>
              <a:rPr kumimoji="0" lang="ru-RU" sz="2000" b="1" i="0" u="none" strike="noStrike" kern="0" cap="none" spc="0" normalizeH="0" baseline="-25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kumimoji="0" lang="ru-RU" sz="20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= 1000 </a:t>
            </a:r>
            <a:r>
              <a:rPr kumimoji="0" lang="en-US" sz="20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kumimoji="0" lang="ru-RU" sz="2000" b="1" i="0" u="none" strike="noStrike" kern="0" cap="none" spc="0" normalizeH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Ом</a:t>
            </a:r>
            <a:endParaRPr kumimoji="0" lang="ru-RU" sz="2000" b="1" i="0" u="none" strike="noStrike" kern="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69" name="Скругленный прямоугольник 68"/>
          <p:cNvSpPr/>
          <p:nvPr/>
        </p:nvSpPr>
        <p:spPr bwMode="auto">
          <a:xfrm>
            <a:off x="4929760" y="5779863"/>
            <a:ext cx="3530672" cy="601465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000"/>
              </a:lnSpc>
            </a:pPr>
            <a:r>
              <a:rPr lang="ru-RU" dirty="0">
                <a:latin typeface="Arial Narrow" pitchFamily="34" charset="0"/>
              </a:rPr>
              <a:t> Если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 = 220 В</a:t>
            </a:r>
            <a:r>
              <a:rPr lang="ru-RU" dirty="0">
                <a:latin typeface="Arial Narrow" pitchFamily="34" charset="0"/>
              </a:rPr>
              <a:t>, тогда </a:t>
            </a:r>
            <a:r>
              <a:rPr lang="ru-RU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b="1" kern="0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220 мА</a:t>
            </a:r>
            <a:r>
              <a:rPr lang="ru-RU" dirty="0">
                <a:latin typeface="Arial Narrow" pitchFamily="34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ru-RU" dirty="0">
                <a:latin typeface="Arial Narrow" pitchFamily="34" charset="0"/>
              </a:rPr>
              <a:t>Пусть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 = 42 В</a:t>
            </a:r>
            <a:r>
              <a:rPr lang="ru-RU" dirty="0">
                <a:latin typeface="Arial Narrow" pitchFamily="34" charset="0"/>
              </a:rPr>
              <a:t>, тогда </a:t>
            </a:r>
            <a:r>
              <a:rPr lang="ru-RU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ч</a:t>
            </a:r>
            <a:r>
              <a:rPr lang="ru-RU" b="1" kern="0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= 42 мА</a:t>
            </a:r>
            <a:r>
              <a:rPr lang="ru-RU" dirty="0" smtClean="0">
                <a:latin typeface="Arial Narrow" pitchFamily="34" charset="0"/>
              </a:rPr>
              <a:t>.</a:t>
            </a:r>
            <a:endParaRPr lang="ru-RU" dirty="0">
              <a:latin typeface="Arial Narrow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07504" y="3946635"/>
            <a:ext cx="4921192" cy="2578709"/>
            <a:chOff x="224814" y="3809588"/>
            <a:chExt cx="4921192" cy="2578709"/>
          </a:xfrm>
        </p:grpSpPr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4509568" y="4025540"/>
              <a:ext cx="142227" cy="1226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531350" y="4775325"/>
              <a:ext cx="142227" cy="1226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4509568" y="3969646"/>
              <a:ext cx="142227" cy="2467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224814" y="3809588"/>
              <a:ext cx="4921192" cy="2578709"/>
              <a:chOff x="224814" y="3809588"/>
              <a:chExt cx="4921192" cy="2578709"/>
            </a:xfrm>
          </p:grpSpPr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V="1">
                <a:off x="4531350" y="4719432"/>
                <a:ext cx="142227" cy="2467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Двойная стрелка вверх/вниз 28"/>
              <p:cNvSpPr/>
              <p:nvPr/>
            </p:nvSpPr>
            <p:spPr>
              <a:xfrm>
                <a:off x="4319309" y="4117625"/>
                <a:ext cx="97164" cy="676421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" name="Группа 2"/>
              <p:cNvGrpSpPr/>
              <p:nvPr/>
            </p:nvGrpSpPr>
            <p:grpSpPr>
              <a:xfrm>
                <a:off x="224814" y="3809588"/>
                <a:ext cx="4921192" cy="2578709"/>
                <a:chOff x="224814" y="3812983"/>
                <a:chExt cx="4921192" cy="2578709"/>
              </a:xfrm>
            </p:grpSpPr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>
                  <a:off x="1000044" y="4093701"/>
                  <a:ext cx="0" cy="73888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61726" y="3915446"/>
                  <a:ext cx="584280" cy="34967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0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529306" y="4699493"/>
                  <a:ext cx="584280" cy="34590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0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11930" y="4259584"/>
                  <a:ext cx="390802" cy="3953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4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U</a:t>
                  </a:r>
                  <a:endParaRPr lang="ru-RU" sz="24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45219" y="5301211"/>
                  <a:ext cx="354573" cy="3953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R</a:t>
                  </a:r>
                  <a:r>
                    <a:rPr lang="ru-RU" sz="20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ч</a:t>
                  </a:r>
                </a:p>
              </p:txBody>
            </p:sp>
            <p:sp>
              <p:nvSpPr>
                <p:cNvPr id="2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268104" y="4941168"/>
                  <a:ext cx="312641" cy="31627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I</a:t>
                  </a:r>
                  <a:r>
                    <a:rPr lang="ru-RU" sz="20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rPr>
                    <a:t>ч</a:t>
                  </a:r>
                </a:p>
              </p:txBody>
            </p:sp>
            <p:sp>
              <p:nvSpPr>
                <p:cNvPr id="2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90535" y="3812983"/>
                  <a:ext cx="584280" cy="28575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Arc 21"/>
                <p:cNvSpPr>
                  <a:spLocks/>
                </p:cNvSpPr>
                <p:nvPr/>
              </p:nvSpPr>
              <p:spPr bwMode="auto">
                <a:xfrm flipH="1">
                  <a:off x="1092242" y="4093751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" name="Arc 22"/>
                <p:cNvSpPr>
                  <a:spLocks/>
                </p:cNvSpPr>
                <p:nvPr/>
              </p:nvSpPr>
              <p:spPr bwMode="auto">
                <a:xfrm flipH="1">
                  <a:off x="1092242" y="4336467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Arc 23"/>
                <p:cNvSpPr>
                  <a:spLocks/>
                </p:cNvSpPr>
                <p:nvPr/>
              </p:nvSpPr>
              <p:spPr bwMode="auto">
                <a:xfrm flipH="1">
                  <a:off x="1092242" y="4579183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Freeform 24"/>
                <p:cNvSpPr>
                  <a:spLocks/>
                </p:cNvSpPr>
                <p:nvPr/>
              </p:nvSpPr>
              <p:spPr bwMode="auto">
                <a:xfrm>
                  <a:off x="1242071" y="4095065"/>
                  <a:ext cx="3252857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1234525" y="4823039"/>
                  <a:ext cx="3282731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27"/>
                <p:cNvSpPr>
                  <a:spLocks noChangeShapeType="1"/>
                </p:cNvSpPr>
                <p:nvPr/>
              </p:nvSpPr>
              <p:spPr bwMode="auto">
                <a:xfrm>
                  <a:off x="4067944" y="4103244"/>
                  <a:ext cx="0" cy="207026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>
                  <a:off x="3347864" y="4832531"/>
                  <a:ext cx="0" cy="13409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Arc 21"/>
                <p:cNvSpPr>
                  <a:spLocks/>
                </p:cNvSpPr>
                <p:nvPr/>
              </p:nvSpPr>
              <p:spPr bwMode="auto">
                <a:xfrm rot="10800000" flipH="1">
                  <a:off x="743300" y="4579183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Arc 22"/>
                <p:cNvSpPr>
                  <a:spLocks/>
                </p:cNvSpPr>
                <p:nvPr/>
              </p:nvSpPr>
              <p:spPr bwMode="auto">
                <a:xfrm rot="10800000" flipH="1">
                  <a:off x="743300" y="4336467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8" name="Arc 23"/>
                <p:cNvSpPr>
                  <a:spLocks/>
                </p:cNvSpPr>
                <p:nvPr/>
              </p:nvSpPr>
              <p:spPr bwMode="auto">
                <a:xfrm rot="10800000" flipH="1">
                  <a:off x="743300" y="4093751"/>
                  <a:ext cx="157714" cy="242716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Freeform 24"/>
                <p:cNvSpPr>
                  <a:spLocks/>
                </p:cNvSpPr>
                <p:nvPr/>
              </p:nvSpPr>
              <p:spPr bwMode="auto">
                <a:xfrm>
                  <a:off x="224814" y="4095065"/>
                  <a:ext cx="512571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Freeform 25"/>
                <p:cNvSpPr>
                  <a:spLocks/>
                </p:cNvSpPr>
                <p:nvPr/>
              </p:nvSpPr>
              <p:spPr bwMode="auto">
                <a:xfrm>
                  <a:off x="224814" y="4823039"/>
                  <a:ext cx="512571" cy="0"/>
                </a:xfrm>
                <a:custGeom>
                  <a:avLst/>
                  <a:gdLst/>
                  <a:ahLst/>
                  <a:cxnLst>
                    <a:cxn ang="0">
                      <a:pos x="25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562" h="1">
                      <a:moveTo>
                        <a:pt x="25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7" name="Rectangle 7"/>
                <p:cNvSpPr>
                  <a:spLocks noChangeArrowheads="1"/>
                </p:cNvSpPr>
                <p:nvPr/>
              </p:nvSpPr>
              <p:spPr bwMode="auto">
                <a:xfrm>
                  <a:off x="3244692" y="5157192"/>
                  <a:ext cx="226037" cy="49973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5301208"/>
                  <a:ext cx="36293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R</a:t>
                  </a:r>
                  <a:r>
                    <a:rPr kumimoji="0" lang="en-US" sz="20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2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3944566" y="5157192"/>
                  <a:ext cx="226037" cy="49973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15258" y="5304058"/>
                  <a:ext cx="362932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R</a:t>
                  </a:r>
                  <a:r>
                    <a:rPr kumimoji="0" lang="en-US" sz="20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1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4" name="Группа 53"/>
                <p:cNvGrpSpPr/>
                <p:nvPr/>
              </p:nvGrpSpPr>
              <p:grpSpPr>
                <a:xfrm>
                  <a:off x="1514438" y="4048641"/>
                  <a:ext cx="856046" cy="2194696"/>
                  <a:chOff x="1106617" y="2718331"/>
                  <a:chExt cx="856046" cy="2194696"/>
                </a:xfrm>
              </p:grpSpPr>
              <p:sp>
                <p:nvSpPr>
                  <p:cNvPr id="56" name="Скругленный прямоугольник 55"/>
                  <p:cNvSpPr/>
                  <p:nvPr/>
                </p:nvSpPr>
                <p:spPr>
                  <a:xfrm rot="21329361" flipH="1">
                    <a:off x="1106617" y="2718331"/>
                    <a:ext cx="52295" cy="802239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Скругленный прямоугольник 69"/>
                  <p:cNvSpPr/>
                  <p:nvPr/>
                </p:nvSpPr>
                <p:spPr>
                  <a:xfrm rot="667317" flipH="1">
                    <a:off x="1912133" y="3448114"/>
                    <a:ext cx="50530" cy="355214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Скругленный прямоугольник 70"/>
                  <p:cNvSpPr/>
                  <p:nvPr/>
                </p:nvSpPr>
                <p:spPr>
                  <a:xfrm rot="13879228" flipH="1">
                    <a:off x="1771657" y="3733443"/>
                    <a:ext cx="64545" cy="2556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CC99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Скругленный прямоугольник 71"/>
                  <p:cNvSpPr/>
                  <p:nvPr/>
                </p:nvSpPr>
                <p:spPr>
                  <a:xfrm rot="8932582" flipH="1">
                    <a:off x="1280223" y="3448101"/>
                    <a:ext cx="62763" cy="5479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CC99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73" name="Группа 72"/>
                  <p:cNvGrpSpPr/>
                  <p:nvPr/>
                </p:nvGrpSpPr>
                <p:grpSpPr>
                  <a:xfrm>
                    <a:off x="1368318" y="3553708"/>
                    <a:ext cx="417896" cy="1359319"/>
                    <a:chOff x="1368318" y="3553708"/>
                    <a:chExt cx="417896" cy="1359319"/>
                  </a:xfrm>
                </p:grpSpPr>
                <p:grpSp>
                  <p:nvGrpSpPr>
                    <p:cNvPr id="74" name="Группа 73"/>
                    <p:cNvGrpSpPr/>
                    <p:nvPr/>
                  </p:nvGrpSpPr>
                  <p:grpSpPr>
                    <a:xfrm>
                      <a:off x="1368318" y="3598095"/>
                      <a:ext cx="417896" cy="1314932"/>
                      <a:chOff x="742051" y="1452707"/>
                      <a:chExt cx="459124" cy="1683968"/>
                    </a:xfrm>
                  </p:grpSpPr>
                  <p:sp>
                    <p:nvSpPr>
                      <p:cNvPr id="76" name="Прямоугольник 75"/>
                      <p:cNvSpPr/>
                      <p:nvPr/>
                    </p:nvSpPr>
                    <p:spPr>
                      <a:xfrm>
                        <a:off x="905906" y="1754304"/>
                        <a:ext cx="131388" cy="86239"/>
                      </a:xfrm>
                      <a:prstGeom prst="rect">
                        <a:avLst/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7" name="Группа 76"/>
                      <p:cNvGrpSpPr/>
                      <p:nvPr/>
                    </p:nvGrpSpPr>
                    <p:grpSpPr>
                      <a:xfrm>
                        <a:off x="742051" y="1452707"/>
                        <a:ext cx="459124" cy="1683968"/>
                        <a:chOff x="742051" y="1452707"/>
                        <a:chExt cx="459124" cy="1683968"/>
                      </a:xfrm>
                    </p:grpSpPr>
                    <p:sp>
                      <p:nvSpPr>
                        <p:cNvPr id="78" name="Скругленный прямоугольник 77"/>
                        <p:cNvSpPr/>
                        <p:nvPr/>
                      </p:nvSpPr>
                      <p:spPr>
                        <a:xfrm>
                          <a:off x="793068" y="1852128"/>
                          <a:ext cx="357065" cy="479302"/>
                        </a:xfrm>
                        <a:prstGeom prst="roundRect">
                          <a:avLst/>
                        </a:prstGeom>
                        <a:solidFill>
                          <a:srgbClr val="FFCC99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" name="Скругленный прямоугольник 78"/>
                        <p:cNvSpPr/>
                        <p:nvPr/>
                      </p:nvSpPr>
                      <p:spPr>
                        <a:xfrm flipH="1">
                          <a:off x="1026789" y="2441436"/>
                          <a:ext cx="120662" cy="54712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" name="Скругленный прямоугольник 79"/>
                        <p:cNvSpPr/>
                        <p:nvPr/>
                      </p:nvSpPr>
                      <p:spPr>
                        <a:xfrm flipH="1">
                          <a:off x="797916" y="2455328"/>
                          <a:ext cx="120662" cy="54712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" name="Скругленный прямоугольник 80"/>
                        <p:cNvSpPr/>
                        <p:nvPr/>
                      </p:nvSpPr>
                      <p:spPr>
                        <a:xfrm>
                          <a:off x="793068" y="2276872"/>
                          <a:ext cx="357065" cy="269620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" name="Улыбающееся лицо 81"/>
                        <p:cNvSpPr/>
                        <p:nvPr/>
                      </p:nvSpPr>
                      <p:spPr>
                        <a:xfrm>
                          <a:off x="838124" y="1452707"/>
                          <a:ext cx="267218" cy="309835"/>
                        </a:xfrm>
                        <a:prstGeom prst="smileyFace">
                          <a:avLst>
                            <a:gd name="adj" fmla="val 4653"/>
                          </a:avLst>
                        </a:prstGeom>
                        <a:gradFill flip="none" rotWithShape="1">
                          <a:gsLst>
                            <a:gs pos="0">
                              <a:srgbClr val="FFFF0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FFFF0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FFFF00">
                                <a:shade val="100000"/>
                                <a:satMod val="115000"/>
                              </a:srgbClr>
                            </a:gs>
                          </a:gsLst>
                          <a:lin ang="16200000" scaled="1"/>
                          <a:tileRect/>
                        </a:gra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" lastClr="FFFFFF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3" name="Хорда 82"/>
                        <p:cNvSpPr/>
                        <p:nvPr/>
                      </p:nvSpPr>
                      <p:spPr>
                        <a:xfrm rot="5726762">
                          <a:off x="758544" y="2941325"/>
                          <a:ext cx="178857" cy="211843"/>
                        </a:xfrm>
                        <a:prstGeom prst="chord">
                          <a:avLst>
                            <a:gd name="adj1" fmla="val 4672785"/>
                            <a:gd name="adj2" fmla="val 16200000"/>
                          </a:avLst>
                        </a:prstGeom>
                        <a:solidFill>
                          <a:srgbClr val="FFC000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" name="Хорда 83"/>
                        <p:cNvSpPr/>
                        <p:nvPr/>
                      </p:nvSpPr>
                      <p:spPr>
                        <a:xfrm rot="5726762">
                          <a:off x="1005825" y="2938649"/>
                          <a:ext cx="178857" cy="211843"/>
                        </a:xfrm>
                        <a:prstGeom prst="chord">
                          <a:avLst>
                            <a:gd name="adj1" fmla="val 4672785"/>
                            <a:gd name="adj2" fmla="val 16200000"/>
                          </a:avLst>
                        </a:prstGeom>
                        <a:solidFill>
                          <a:srgbClr val="FFC000"/>
                        </a:solidFill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5" name="Скругленный прямоугольник 84"/>
                        <p:cNvSpPr/>
                        <p:nvPr/>
                      </p:nvSpPr>
                      <p:spPr>
                        <a:xfrm>
                          <a:off x="860975" y="1853008"/>
                          <a:ext cx="45719" cy="432727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  <a:ln w="15875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Скругленный прямоугольник 85"/>
                        <p:cNvSpPr/>
                        <p:nvPr/>
                      </p:nvSpPr>
                      <p:spPr>
                        <a:xfrm>
                          <a:off x="1049349" y="1855977"/>
                          <a:ext cx="45719" cy="432727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  <a:ln w="15875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5" name="Пирог 74"/>
                    <p:cNvSpPr/>
                    <p:nvPr/>
                  </p:nvSpPr>
                  <p:spPr>
                    <a:xfrm>
                      <a:off x="1454530" y="3553708"/>
                      <a:ext cx="253189" cy="185903"/>
                    </a:xfrm>
                    <a:prstGeom prst="pie">
                      <a:avLst>
                        <a:gd name="adj1" fmla="val 10757660"/>
                        <a:gd name="adj2" fmla="val 57106"/>
                      </a:avLst>
                    </a:prstGeom>
                    <a:solidFill>
                      <a:srgbClr val="FF66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1" name="Freeform 32"/>
                <p:cNvSpPr>
                  <a:spLocks/>
                </p:cNvSpPr>
                <p:nvPr/>
              </p:nvSpPr>
              <p:spPr bwMode="auto">
                <a:xfrm>
                  <a:off x="1274814" y="4241611"/>
                  <a:ext cx="964735" cy="1055020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40" y="0"/>
                    </a:cxn>
                    <a:cxn ang="0">
                      <a:pos x="240" y="1260"/>
                    </a:cxn>
                    <a:cxn ang="0">
                      <a:pos x="443" y="1327"/>
                    </a:cxn>
                    <a:cxn ang="0">
                      <a:pos x="645" y="1245"/>
                    </a:cxn>
                    <a:cxn ang="0">
                      <a:pos x="645" y="532"/>
                    </a:cxn>
                    <a:cxn ang="0">
                      <a:pos x="15" y="540"/>
                    </a:cxn>
                    <a:cxn ang="0">
                      <a:pos x="16" y="211"/>
                    </a:cxn>
                  </a:cxnLst>
                  <a:rect l="0" t="0" r="r" b="b"/>
                  <a:pathLst>
                    <a:path w="645" h="1327">
                      <a:moveTo>
                        <a:pt x="0" y="7"/>
                      </a:moveTo>
                      <a:lnTo>
                        <a:pt x="240" y="0"/>
                      </a:lnTo>
                      <a:lnTo>
                        <a:pt x="240" y="1260"/>
                      </a:lnTo>
                      <a:lnTo>
                        <a:pt x="443" y="1327"/>
                      </a:lnTo>
                      <a:lnTo>
                        <a:pt x="645" y="1245"/>
                      </a:lnTo>
                      <a:lnTo>
                        <a:pt x="645" y="532"/>
                      </a:lnTo>
                      <a:lnTo>
                        <a:pt x="15" y="540"/>
                      </a:lnTo>
                      <a:lnTo>
                        <a:pt x="16" y="211"/>
                      </a:lnTo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prstDash val="lgDashDot"/>
                  <a:round/>
                  <a:headEnd type="triangle" w="med" len="med"/>
                  <a:tailEnd w="lg" len="lg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7" name="Скругленный прямоугольник 86"/>
                <p:cNvSpPr/>
                <p:nvPr/>
              </p:nvSpPr>
              <p:spPr bwMode="auto">
                <a:xfrm>
                  <a:off x="258086" y="6193914"/>
                  <a:ext cx="4313914" cy="197778"/>
                </a:xfrm>
                <a:prstGeom prst="roundRect">
                  <a:avLst/>
                </a:prstGeom>
                <a:pattFill prst="weave">
                  <a:fgClr>
                    <a:schemeClr val="tx1"/>
                  </a:fgClr>
                  <a:bgClr>
                    <a:schemeClr val="bg1"/>
                  </a:bgClr>
                </a:pattFill>
                <a:ln w="31750" cmpd="sng">
                  <a:solidFill>
                    <a:schemeClr val="tx1"/>
                  </a:solidFill>
                  <a:prstDash val="solid"/>
                  <a:round/>
                  <a:headEnd type="stealth" w="sm" len="sm"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</p:grp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Скругленный прямоугольник 142"/>
          <p:cNvSpPr/>
          <p:nvPr/>
        </p:nvSpPr>
        <p:spPr bwMode="auto">
          <a:xfrm>
            <a:off x="258086" y="3446268"/>
            <a:ext cx="3504159" cy="197778"/>
          </a:xfrm>
          <a:prstGeom prst="round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31750" cmpd="sng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grpSp>
        <p:nvGrpSpPr>
          <p:cNvPr id="110" name="Группа 10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1" name="Прямоугольник 1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19641"/>
            <a:ext cx="8707441" cy="58566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457200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Рассмотрим однофазное однополюсное прикосновение в сети с изолированной нейтралью:</a:t>
            </a:r>
            <a:endParaRPr lang="ru-RU" sz="2000" b="1" dirty="0">
              <a:solidFill>
                <a:srgbClr val="3366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54" name="Rectangle 141"/>
          <p:cNvSpPr>
            <a:spLocks noChangeArrowheads="1"/>
          </p:cNvSpPr>
          <p:nvPr/>
        </p:nvSpPr>
        <p:spPr bwMode="auto">
          <a:xfrm>
            <a:off x="83179" y="3791667"/>
            <a:ext cx="2214546" cy="62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/>
          <a:p>
            <a:pPr lvl="0" indent="4572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Пусть: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sz="2000" b="1" baseline="-30000" dirty="0" smtClean="0">
                <a:latin typeface="Arial Narrow" pitchFamily="34" charset="0"/>
                <a:cs typeface="Arial" pitchFamily="34" charset="0"/>
              </a:rPr>
              <a:t>1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sz="2000" b="1" baseline="-30000" dirty="0" smtClean="0">
                <a:latin typeface="Arial Narrow" pitchFamily="34" charset="0"/>
                <a:cs typeface="Arial" pitchFamily="34" charset="0"/>
              </a:rPr>
              <a:t>2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sz="2000" b="1" baseline="-30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; 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тогда: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09370" y="1216702"/>
            <a:ext cx="3934002" cy="2327882"/>
            <a:chOff x="209370" y="352606"/>
            <a:chExt cx="3934002" cy="2327882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209370" y="352606"/>
              <a:ext cx="3934002" cy="2327882"/>
              <a:chOff x="209370" y="3000372"/>
              <a:chExt cx="3934002" cy="2327882"/>
            </a:xfrm>
          </p:grpSpPr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3686852" y="3177502"/>
                <a:ext cx="115430" cy="102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3704530" y="3802323"/>
                <a:ext cx="115430" cy="1022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V="1">
                <a:off x="3686852" y="3130925"/>
                <a:ext cx="115430" cy="205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 flipV="1">
                <a:off x="3704530" y="3755746"/>
                <a:ext cx="115430" cy="205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838543" y="3234304"/>
                <a:ext cx="0" cy="615733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Text Box 33"/>
              <p:cNvSpPr txBox="1">
                <a:spLocks noChangeArrowheads="1"/>
              </p:cNvSpPr>
              <p:nvPr/>
            </p:nvSpPr>
            <p:spPr bwMode="auto">
              <a:xfrm>
                <a:off x="3437274" y="3443335"/>
                <a:ext cx="474198" cy="1613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9" name="Text Box 34"/>
              <p:cNvSpPr txBox="1">
                <a:spLocks noChangeArrowheads="1"/>
              </p:cNvSpPr>
              <p:nvPr/>
            </p:nvSpPr>
            <p:spPr bwMode="auto">
              <a:xfrm>
                <a:off x="2865421" y="4404884"/>
                <a:ext cx="350390" cy="32263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kumimoji="0" lang="ru-RU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2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3419872" y="4405846"/>
                <a:ext cx="474198" cy="32263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kumimoji="0" lang="ru-RU" sz="20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 Box 36"/>
              <p:cNvSpPr txBox="1">
                <a:spLocks noChangeArrowheads="1"/>
              </p:cNvSpPr>
              <p:nvPr/>
            </p:nvSpPr>
            <p:spPr bwMode="auto">
              <a:xfrm>
                <a:off x="3643306" y="3000372"/>
                <a:ext cx="474198" cy="3628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 Box 37"/>
              <p:cNvSpPr txBox="1">
                <a:spLocks noChangeArrowheads="1"/>
              </p:cNvSpPr>
              <p:nvPr/>
            </p:nvSpPr>
            <p:spPr bwMode="auto">
              <a:xfrm>
                <a:off x="3669174" y="3843220"/>
                <a:ext cx="474198" cy="30015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Text Box 37"/>
              <p:cNvSpPr txBox="1">
                <a:spLocks noChangeArrowheads="1"/>
              </p:cNvSpPr>
              <p:nvPr/>
            </p:nvSpPr>
            <p:spPr bwMode="auto">
              <a:xfrm>
                <a:off x="3714744" y="3357562"/>
                <a:ext cx="317172" cy="3294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823124" y="4348574"/>
                <a:ext cx="508516" cy="3294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R</a:t>
                </a:r>
                <a:r>
                  <a:rPr lang="ru-RU" sz="2000" b="1" kern="0" baseline="-25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</a:p>
            </p:txBody>
          </p:sp>
          <p:sp>
            <p:nvSpPr>
              <p:cNvPr id="26" name="Text Box 37"/>
              <p:cNvSpPr txBox="1">
                <a:spLocks noChangeArrowheads="1"/>
              </p:cNvSpPr>
              <p:nvPr/>
            </p:nvSpPr>
            <p:spPr bwMode="auto">
              <a:xfrm>
                <a:off x="2071670" y="3929066"/>
                <a:ext cx="285752" cy="42862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000" b="1" kern="0" baseline="-25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587347" y="3000372"/>
                <a:ext cx="474198" cy="2857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latin typeface="Arial" pitchFamily="34" charset="0"/>
                    <a:cs typeface="Arial" pitchFamily="34" charset="0"/>
                  </a:rPr>
                  <a:t>TV</a:t>
                </a:r>
                <a:endParaRPr lang="ru-RU" sz="16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Двойная стрелка вверх/вниз 27"/>
              <p:cNvSpPr/>
              <p:nvPr/>
            </p:nvSpPr>
            <p:spPr>
              <a:xfrm>
                <a:off x="3532440" y="3254240"/>
                <a:ext cx="78857" cy="563684"/>
              </a:xfrm>
              <a:prstGeom prst="up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Arc 21"/>
              <p:cNvSpPr>
                <a:spLocks/>
              </p:cNvSpPr>
              <p:nvPr/>
            </p:nvSpPr>
            <p:spPr bwMode="auto">
              <a:xfrm flipH="1">
                <a:off x="913370" y="3234345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Arc 22"/>
              <p:cNvSpPr>
                <a:spLocks/>
              </p:cNvSpPr>
              <p:nvPr/>
            </p:nvSpPr>
            <p:spPr bwMode="auto">
              <a:xfrm flipH="1">
                <a:off x="913370" y="3436608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Arc 23"/>
              <p:cNvSpPr>
                <a:spLocks/>
              </p:cNvSpPr>
              <p:nvPr/>
            </p:nvSpPr>
            <p:spPr bwMode="auto">
              <a:xfrm flipH="1">
                <a:off x="913370" y="3638871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1034970" y="3235440"/>
                <a:ext cx="2640000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1028846" y="3842085"/>
                <a:ext cx="2664245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3391518" y="3242256"/>
                <a:ext cx="0" cy="19876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H="1">
                <a:off x="2796607" y="3844608"/>
                <a:ext cx="4243" cy="13853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Arc 21"/>
              <p:cNvSpPr>
                <a:spLocks/>
              </p:cNvSpPr>
              <p:nvPr/>
            </p:nvSpPr>
            <p:spPr bwMode="auto">
              <a:xfrm rot="10800000" flipH="1">
                <a:off x="630170" y="3638871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Arc 22"/>
              <p:cNvSpPr>
                <a:spLocks/>
              </p:cNvSpPr>
              <p:nvPr/>
            </p:nvSpPr>
            <p:spPr bwMode="auto">
              <a:xfrm rot="10800000" flipH="1">
                <a:off x="630170" y="3436608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Arc 23"/>
              <p:cNvSpPr>
                <a:spLocks/>
              </p:cNvSpPr>
              <p:nvPr/>
            </p:nvSpPr>
            <p:spPr bwMode="auto">
              <a:xfrm rot="10800000" flipH="1">
                <a:off x="630170" y="3234345"/>
                <a:ext cx="128000" cy="202263"/>
              </a:xfrm>
              <a:custGeom>
                <a:avLst/>
                <a:gdLst>
                  <a:gd name="G0" fmla="+- 486 0 0"/>
                  <a:gd name="G1" fmla="+- 21600 0 0"/>
                  <a:gd name="G2" fmla="+- 21600 0 0"/>
                  <a:gd name="T0" fmla="*/ 486 w 22086"/>
                  <a:gd name="T1" fmla="*/ 0 h 43200"/>
                  <a:gd name="T2" fmla="*/ 0 w 22086"/>
                  <a:gd name="T3" fmla="*/ 43195 h 43200"/>
                  <a:gd name="T4" fmla="*/ 486 w 2208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86" h="43200" fill="none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</a:path>
                  <a:path w="22086" h="43200" stroke="0" extrusionOk="0">
                    <a:moveTo>
                      <a:pt x="485" y="0"/>
                    </a:moveTo>
                    <a:cubicBezTo>
                      <a:pt x="12415" y="0"/>
                      <a:pt x="22086" y="9670"/>
                      <a:pt x="22086" y="21600"/>
                    </a:cubicBezTo>
                    <a:cubicBezTo>
                      <a:pt x="22086" y="33529"/>
                      <a:pt x="12415" y="43200"/>
                      <a:pt x="486" y="43200"/>
                    </a:cubicBezTo>
                    <a:cubicBezTo>
                      <a:pt x="323" y="43200"/>
                      <a:pt x="161" y="43198"/>
                      <a:pt x="0" y="43194"/>
                    </a:cubicBezTo>
                    <a:lnTo>
                      <a:pt x="4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209370" y="3235440"/>
                <a:ext cx="416000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auto">
              <a:xfrm>
                <a:off x="209370" y="3842085"/>
                <a:ext cx="416000" cy="0"/>
              </a:xfrm>
              <a:custGeom>
                <a:avLst/>
                <a:gdLst/>
                <a:ahLst/>
                <a:cxnLst>
                  <a:cxn ang="0">
                    <a:pos x="2562" y="0"/>
                  </a:cxn>
                  <a:cxn ang="0">
                    <a:pos x="0" y="0"/>
                  </a:cxn>
                </a:cxnLst>
                <a:rect l="0" t="0" r="r" b="b"/>
                <a:pathLst>
                  <a:path w="2562" h="1">
                    <a:moveTo>
                      <a:pt x="2562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1214414" y="3312000"/>
                <a:ext cx="1980849" cy="201625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100" y="0"/>
                  </a:cxn>
                  <a:cxn ang="0">
                    <a:pos x="2100" y="1830"/>
                  </a:cxn>
                  <a:cxn ang="0">
                    <a:pos x="645" y="1830"/>
                  </a:cxn>
                  <a:cxn ang="0">
                    <a:pos x="645" y="1275"/>
                  </a:cxn>
                  <a:cxn ang="0">
                    <a:pos x="787" y="1238"/>
                  </a:cxn>
                  <a:cxn ang="0">
                    <a:pos x="787" y="413"/>
                  </a:cxn>
                  <a:cxn ang="0">
                    <a:pos x="0" y="413"/>
                  </a:cxn>
                </a:cxnLst>
                <a:rect l="0" t="0" r="r" b="b"/>
                <a:pathLst>
                  <a:path w="2100" h="1830">
                    <a:moveTo>
                      <a:pt x="7" y="0"/>
                    </a:moveTo>
                    <a:lnTo>
                      <a:pt x="2100" y="0"/>
                    </a:lnTo>
                    <a:lnTo>
                      <a:pt x="2100" y="1830"/>
                    </a:lnTo>
                    <a:lnTo>
                      <a:pt x="645" y="1830"/>
                    </a:lnTo>
                    <a:lnTo>
                      <a:pt x="645" y="1275"/>
                    </a:lnTo>
                    <a:lnTo>
                      <a:pt x="787" y="1238"/>
                    </a:lnTo>
                    <a:lnTo>
                      <a:pt x="787" y="413"/>
                    </a:lnTo>
                    <a:lnTo>
                      <a:pt x="0" y="41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lgDashDot"/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98" name="Rectangle 7"/>
            <p:cNvSpPr>
              <a:spLocks noChangeArrowheads="1"/>
            </p:cNvSpPr>
            <p:nvPr/>
          </p:nvSpPr>
          <p:spPr bwMode="auto">
            <a:xfrm>
              <a:off x="3291426" y="1633122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Rectangle 7"/>
            <p:cNvSpPr>
              <a:spLocks noChangeArrowheads="1"/>
            </p:cNvSpPr>
            <p:nvPr/>
          </p:nvSpPr>
          <p:spPr bwMode="auto">
            <a:xfrm>
              <a:off x="2683589" y="1652773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>
            <a:off x="4286248" y="1232772"/>
            <a:ext cx="2648110" cy="2772292"/>
            <a:chOff x="4071934" y="500042"/>
            <a:chExt cx="2648110" cy="2772292"/>
          </a:xfrm>
        </p:grpSpPr>
        <p:sp>
          <p:nvSpPr>
            <p:cNvPr id="339" name="Text Box 52"/>
            <p:cNvSpPr txBox="1">
              <a:spLocks noChangeArrowheads="1"/>
            </p:cNvSpPr>
            <p:nvPr/>
          </p:nvSpPr>
          <p:spPr bwMode="auto">
            <a:xfrm>
              <a:off x="4071934" y="2500306"/>
              <a:ext cx="577326" cy="3610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R</a:t>
              </a:r>
              <a:r>
                <a:rPr kumimoji="0" lang="ru-RU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2</a:t>
              </a:r>
              <a:endPara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112" name="Группа 111"/>
            <p:cNvGrpSpPr/>
            <p:nvPr/>
          </p:nvGrpSpPr>
          <p:grpSpPr>
            <a:xfrm>
              <a:off x="4071934" y="500042"/>
              <a:ext cx="2648110" cy="2772292"/>
              <a:chOff x="4071934" y="500042"/>
              <a:chExt cx="2648110" cy="2772292"/>
            </a:xfrm>
          </p:grpSpPr>
          <p:sp>
            <p:nvSpPr>
              <p:cNvPr id="341" name="Freeform 55"/>
              <p:cNvSpPr>
                <a:spLocks/>
              </p:cNvSpPr>
              <p:nvPr/>
            </p:nvSpPr>
            <p:spPr bwMode="auto">
              <a:xfrm>
                <a:off x="4811317" y="1858929"/>
                <a:ext cx="200038" cy="622883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0" y="0"/>
                  </a:cxn>
                  <a:cxn ang="0">
                    <a:pos x="0" y="426"/>
                  </a:cxn>
                </a:cxnLst>
                <a:rect l="0" t="0" r="r" b="b"/>
                <a:pathLst>
                  <a:path w="142" h="426">
                    <a:moveTo>
                      <a:pt x="142" y="0"/>
                    </a:moveTo>
                    <a:lnTo>
                      <a:pt x="0" y="0"/>
                    </a:lnTo>
                    <a:lnTo>
                      <a:pt x="0" y="42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2" name="Freeform 56"/>
              <p:cNvSpPr>
                <a:spLocks/>
              </p:cNvSpPr>
              <p:nvPr/>
            </p:nvSpPr>
            <p:spPr bwMode="auto">
              <a:xfrm flipH="1">
                <a:off x="5094915" y="1858929"/>
                <a:ext cx="215231" cy="633053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0" y="0"/>
                  </a:cxn>
                  <a:cxn ang="0">
                    <a:pos x="0" y="426"/>
                  </a:cxn>
                </a:cxnLst>
                <a:rect l="0" t="0" r="r" b="b"/>
                <a:pathLst>
                  <a:path w="142" h="426">
                    <a:moveTo>
                      <a:pt x="142" y="0"/>
                    </a:moveTo>
                    <a:lnTo>
                      <a:pt x="0" y="0"/>
                    </a:lnTo>
                    <a:lnTo>
                      <a:pt x="0" y="42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8" name="Text Box 37"/>
              <p:cNvSpPr txBox="1">
                <a:spLocks noChangeArrowheads="1"/>
              </p:cNvSpPr>
              <p:nvPr/>
            </p:nvSpPr>
            <p:spPr bwMode="auto">
              <a:xfrm>
                <a:off x="5057762" y="2110702"/>
                <a:ext cx="269348" cy="2880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kumimoji="0" lang="ru-RU" b="1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ч</a:t>
                </a:r>
              </a:p>
            </p:txBody>
          </p:sp>
          <p:sp>
            <p:nvSpPr>
              <p:cNvPr id="349" name="Text Box 37"/>
              <p:cNvSpPr txBox="1">
                <a:spLocks noChangeArrowheads="1"/>
              </p:cNvSpPr>
              <p:nvPr/>
            </p:nvSpPr>
            <p:spPr bwMode="auto">
              <a:xfrm>
                <a:off x="4796225" y="2110702"/>
                <a:ext cx="269348" cy="2880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ru-RU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9" name="Группа 108"/>
              <p:cNvGrpSpPr/>
              <p:nvPr/>
            </p:nvGrpSpPr>
            <p:grpSpPr>
              <a:xfrm>
                <a:off x="4071934" y="500042"/>
                <a:ext cx="2648110" cy="2772292"/>
                <a:chOff x="4071934" y="500042"/>
                <a:chExt cx="2648110" cy="2772292"/>
              </a:xfrm>
            </p:grpSpPr>
            <p:sp>
              <p:nvSpPr>
                <p:cNvPr id="340" name="Line 54"/>
                <p:cNvSpPr>
                  <a:spLocks noChangeShapeType="1"/>
                </p:cNvSpPr>
                <p:nvPr/>
              </p:nvSpPr>
              <p:spPr bwMode="auto">
                <a:xfrm>
                  <a:off x="4791060" y="1037740"/>
                  <a:ext cx="0" cy="54152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51099" y="1173719"/>
                  <a:ext cx="343191" cy="3610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</a:t>
                  </a:r>
                  <a:r>
                    <a:rPr kumimoji="0" lang="en-US" sz="20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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08" name="Группа 107"/>
                <p:cNvGrpSpPr/>
                <p:nvPr/>
              </p:nvGrpSpPr>
              <p:grpSpPr>
                <a:xfrm>
                  <a:off x="4071934" y="500042"/>
                  <a:ext cx="2648110" cy="2772292"/>
                  <a:chOff x="4071934" y="500042"/>
                  <a:chExt cx="2648110" cy="2772292"/>
                </a:xfrm>
              </p:grpSpPr>
              <p:sp>
                <p:nvSpPr>
                  <p:cNvPr id="345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57950" y="1714488"/>
                    <a:ext cx="362094" cy="2987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U</a:t>
                    </a:r>
                    <a:r>
                      <a:rPr kumimoji="0" lang="en-US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sym typeface="Symbol" pitchFamily="18" charset="2"/>
                      </a:rPr>
                      <a:t>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grpSp>
                <p:nvGrpSpPr>
                  <p:cNvPr id="107" name="Группа 106"/>
                  <p:cNvGrpSpPr/>
                  <p:nvPr/>
                </p:nvGrpSpPr>
                <p:grpSpPr>
                  <a:xfrm>
                    <a:off x="4071934" y="500042"/>
                    <a:ext cx="2300723" cy="2772292"/>
                    <a:chOff x="4071934" y="500042"/>
                    <a:chExt cx="2300723" cy="2772292"/>
                  </a:xfrm>
                </p:grpSpPr>
                <p:grpSp>
                  <p:nvGrpSpPr>
                    <p:cNvPr id="105" name="Группа 104"/>
                    <p:cNvGrpSpPr/>
                    <p:nvPr/>
                  </p:nvGrpSpPr>
                  <p:grpSpPr>
                    <a:xfrm>
                      <a:off x="4071934" y="500042"/>
                      <a:ext cx="2293265" cy="2772292"/>
                      <a:chOff x="4071934" y="500042"/>
                      <a:chExt cx="2293265" cy="2772292"/>
                    </a:xfrm>
                  </p:grpSpPr>
                  <p:grpSp>
                    <p:nvGrpSpPr>
                      <p:cNvPr id="327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71934" y="857232"/>
                        <a:ext cx="2293265" cy="1985599"/>
                        <a:chOff x="4828" y="994"/>
                        <a:chExt cx="1976" cy="1846"/>
                      </a:xfrm>
                    </p:grpSpPr>
                    <p:sp>
                      <p:nvSpPr>
                        <p:cNvPr id="328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80" y="994"/>
                          <a:ext cx="0" cy="85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oval"/>
                          <a:tailEnd type="oval"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29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828" y="994"/>
                          <a:ext cx="197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0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828" y="2840"/>
                          <a:ext cx="1976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1" name="Rectangl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54" y="1846"/>
                          <a:ext cx="852" cy="85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35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680" y="2698"/>
                          <a:ext cx="0" cy="14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oval"/>
                          <a:tailEnd type="oval"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336" name="Text Box 4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86314" y="500042"/>
                        <a:ext cx="577326" cy="36101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  <a:endPara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337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80492" y="2911316"/>
                        <a:ext cx="577326" cy="36101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2</a:t>
                        </a:r>
                        <a:endPara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344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1083" y="1780116"/>
                      <a:ext cx="3595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6" name="Двойная стрелка вверх/вниз 345"/>
                    <p:cNvSpPr/>
                    <p:nvPr/>
                  </p:nvSpPr>
                  <p:spPr>
                    <a:xfrm flipH="1">
                      <a:off x="6286067" y="867716"/>
                      <a:ext cx="86590" cy="1952048"/>
                    </a:xfrm>
                    <a:prstGeom prst="upDownArrow">
                      <a:avLst/>
                    </a:prstGeom>
                    <a:solidFill>
                      <a:srgbClr val="FF0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50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12022" y="2110898"/>
                      <a:ext cx="454997" cy="390410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>
                          <a:latin typeface="Arial Narrow" pitchFamily="34" charset="0"/>
                        </a:rPr>
                        <a:t>U</a:t>
                      </a:r>
                      <a:r>
                        <a:rPr kumimoji="0" lang="ru-RU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ч</a:t>
                      </a:r>
                    </a:p>
                  </p:txBody>
                </p:sp>
                <p:sp>
                  <p:nvSpPr>
                    <p:cNvPr id="351" name="Двойная стрелка вверх/вниз 350"/>
                    <p:cNvSpPr/>
                    <p:nvPr/>
                  </p:nvSpPr>
                  <p:spPr>
                    <a:xfrm>
                      <a:off x="5896789" y="1793729"/>
                      <a:ext cx="75833" cy="1015065"/>
                    </a:xfrm>
                    <a:prstGeom prst="upDownArrow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00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4772" y="1043318"/>
                      <a:ext cx="226037" cy="4997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8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43504" y="1142984"/>
                      <a:ext cx="428628" cy="36101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R</a:t>
                      </a:r>
                      <a:r>
                        <a:rPr kumimoji="0" lang="ru-RU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  <a:endParaRPr kumimoji="0" lang="ru-RU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4450608" y="1992177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Rectangle 7"/>
            <p:cNvSpPr>
              <a:spLocks noChangeArrowheads="1"/>
            </p:cNvSpPr>
            <p:nvPr/>
          </p:nvSpPr>
          <p:spPr bwMode="auto">
            <a:xfrm>
              <a:off x="5445415" y="1987524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7" name="Text Box 37"/>
            <p:cNvSpPr txBox="1">
              <a:spLocks noChangeArrowheads="1"/>
            </p:cNvSpPr>
            <p:nvPr/>
          </p:nvSpPr>
          <p:spPr bwMode="auto">
            <a:xfrm>
              <a:off x="5570452" y="2486364"/>
              <a:ext cx="379164" cy="312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R</a:t>
              </a:r>
              <a:r>
                <a:rPr kumimoji="0" lang="ru-RU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ч</a:t>
              </a:r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6858016" y="1215154"/>
            <a:ext cx="1857388" cy="2789910"/>
            <a:chOff x="6643702" y="500042"/>
            <a:chExt cx="1857388" cy="2789910"/>
          </a:xfrm>
        </p:grpSpPr>
        <p:grpSp>
          <p:nvGrpSpPr>
            <p:cNvPr id="114" name="Группа 113"/>
            <p:cNvGrpSpPr/>
            <p:nvPr/>
          </p:nvGrpSpPr>
          <p:grpSpPr>
            <a:xfrm>
              <a:off x="6643702" y="500042"/>
              <a:ext cx="1857388" cy="2789910"/>
              <a:chOff x="6643702" y="500042"/>
              <a:chExt cx="1857388" cy="2789910"/>
            </a:xfrm>
          </p:grpSpPr>
          <p:grpSp>
            <p:nvGrpSpPr>
              <p:cNvPr id="182" name="Группа 181"/>
              <p:cNvGrpSpPr/>
              <p:nvPr/>
            </p:nvGrpSpPr>
            <p:grpSpPr>
              <a:xfrm>
                <a:off x="6643702" y="857232"/>
                <a:ext cx="1857388" cy="2000264"/>
                <a:chOff x="6748892" y="1259567"/>
                <a:chExt cx="1656217" cy="1792549"/>
              </a:xfrm>
            </p:grpSpPr>
            <p:sp>
              <p:nvSpPr>
                <p:cNvPr id="183" name="Line 66"/>
                <p:cNvSpPr>
                  <a:spLocks noChangeShapeType="1"/>
                </p:cNvSpPr>
                <p:nvPr/>
              </p:nvSpPr>
              <p:spPr bwMode="auto">
                <a:xfrm>
                  <a:off x="7343321" y="1267600"/>
                  <a:ext cx="0" cy="17661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 type="oval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4" name="Freeform 67"/>
                <p:cNvSpPr>
                  <a:spLocks/>
                </p:cNvSpPr>
                <p:nvPr/>
              </p:nvSpPr>
              <p:spPr bwMode="auto">
                <a:xfrm>
                  <a:off x="6748892" y="1259567"/>
                  <a:ext cx="1440000" cy="34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23" y="3"/>
                    </a:cxn>
                  </a:cxnLst>
                  <a:rect l="0" t="0" r="r" b="b"/>
                  <a:pathLst>
                    <a:path w="1323" h="3">
                      <a:moveTo>
                        <a:pt x="0" y="0"/>
                      </a:moveTo>
                      <a:lnTo>
                        <a:pt x="1323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812594" y="1579665"/>
                  <a:ext cx="445905" cy="32591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R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из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18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876293" y="2411920"/>
                  <a:ext cx="389253" cy="25607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R</a:t>
                  </a:r>
                  <a:r>
                    <a:rPr kumimoji="0" lang="ru-RU" b="1" u="none" strike="noStrike" cap="none" normalizeH="0" baseline="3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*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189" name="Line 75"/>
                <p:cNvSpPr>
                  <a:spLocks noChangeShapeType="1"/>
                </p:cNvSpPr>
                <p:nvPr/>
              </p:nvSpPr>
              <p:spPr bwMode="auto">
                <a:xfrm>
                  <a:off x="7343320" y="2092724"/>
                  <a:ext cx="50400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0" name="Freeform 80"/>
                <p:cNvSpPr>
                  <a:spLocks/>
                </p:cNvSpPr>
                <p:nvPr/>
              </p:nvSpPr>
              <p:spPr bwMode="auto">
                <a:xfrm>
                  <a:off x="6748892" y="3048673"/>
                  <a:ext cx="1440000" cy="34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23" y="3"/>
                    </a:cxn>
                  </a:cxnLst>
                  <a:rect l="0" t="0" r="r" b="b"/>
                  <a:pathLst>
                    <a:path w="1323" h="3">
                      <a:moveTo>
                        <a:pt x="0" y="0"/>
                      </a:moveTo>
                      <a:lnTo>
                        <a:pt x="1323" y="3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1" name="Line 54"/>
                <p:cNvSpPr>
                  <a:spLocks noChangeShapeType="1"/>
                </p:cNvSpPr>
                <p:nvPr/>
              </p:nvSpPr>
              <p:spPr bwMode="auto">
                <a:xfrm>
                  <a:off x="7513301" y="1451626"/>
                  <a:ext cx="0" cy="49544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7513301" y="1579665"/>
                  <a:ext cx="323301" cy="33029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I</a:t>
                  </a:r>
                  <a:r>
                    <a:rPr kumimoji="0" lang="en-US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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064000" y="2088000"/>
                  <a:ext cx="341109" cy="27331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U</a:t>
                  </a:r>
                  <a:r>
                    <a:rPr kumimoji="0" lang="en-US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  <a:sym typeface="Symbol" pitchFamily="18" charset="2"/>
                    </a:rPr>
                    <a:t>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Двойная стрелка вверх/вниз 193"/>
                <p:cNvSpPr/>
                <p:nvPr/>
              </p:nvSpPr>
              <p:spPr>
                <a:xfrm>
                  <a:off x="7964382" y="1260000"/>
                  <a:ext cx="79843" cy="1785950"/>
                </a:xfrm>
                <a:prstGeom prst="up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612892" y="2428306"/>
                  <a:ext cx="428628" cy="35719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b="1" dirty="0" smtClean="0"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ч</a:t>
                  </a:r>
                </a:p>
              </p:txBody>
            </p:sp>
            <p:sp>
              <p:nvSpPr>
                <p:cNvPr id="196" name="Двойная стрелка вверх/вниз 195"/>
                <p:cNvSpPr/>
                <p:nvPr/>
              </p:nvSpPr>
              <p:spPr>
                <a:xfrm>
                  <a:off x="7621354" y="2104306"/>
                  <a:ext cx="71438" cy="928694"/>
                </a:xfrm>
                <a:prstGeom prst="upDown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52" name="Text Box 50"/>
              <p:cNvSpPr txBox="1">
                <a:spLocks noChangeArrowheads="1"/>
              </p:cNvSpPr>
              <p:nvPr/>
            </p:nvSpPr>
            <p:spPr bwMode="auto">
              <a:xfrm>
                <a:off x="7000892" y="2928934"/>
                <a:ext cx="577326" cy="3610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" name="Text Box 49"/>
              <p:cNvSpPr txBox="1">
                <a:spLocks noChangeArrowheads="1"/>
              </p:cNvSpPr>
              <p:nvPr/>
            </p:nvSpPr>
            <p:spPr bwMode="auto">
              <a:xfrm>
                <a:off x="7000892" y="500042"/>
                <a:ext cx="642942" cy="36101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7196797" y="2034707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Rectangle 7"/>
            <p:cNvSpPr>
              <a:spLocks noChangeArrowheads="1"/>
            </p:cNvSpPr>
            <p:nvPr/>
          </p:nvSpPr>
          <p:spPr bwMode="auto">
            <a:xfrm>
              <a:off x="7199746" y="1097185"/>
              <a:ext cx="226037" cy="499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17" name="Стрелка вправо 116"/>
          <p:cNvSpPr/>
          <p:nvPr/>
        </p:nvSpPr>
        <p:spPr bwMode="auto">
          <a:xfrm>
            <a:off x="4544340" y="4942878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4445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18" name="TextBox 117"/>
          <p:cNvSpPr txBox="1"/>
          <p:nvPr/>
        </p:nvSpPr>
        <p:spPr>
          <a:xfrm>
            <a:off x="4574911" y="3932567"/>
            <a:ext cx="398113" cy="39029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но: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Скругленный прямоугольник 105"/>
              <p:cNvSpPr/>
              <p:nvPr/>
            </p:nvSpPr>
            <p:spPr>
              <a:xfrm>
                <a:off x="5572132" y="3792383"/>
                <a:ext cx="1476734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4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6" name="Скругленный прямоугольник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32" y="3792383"/>
                <a:ext cx="1476734" cy="67735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Скругленный прямоугольник 118"/>
              <p:cNvSpPr/>
              <p:nvPr/>
            </p:nvSpPr>
            <p:spPr>
              <a:xfrm>
                <a:off x="5432880" y="4695866"/>
                <a:ext cx="2709488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U</m:t>
                        </m:r>
                      </m:num>
                      <m:den>
                        <m:r>
                          <a:rPr lang="en-US" sz="24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4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4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</m:den>
                    </m:f>
                  </m:oMath>
                </a14:m>
                <a:r>
                  <a:rPr kumimoji="0" lang="ru-RU" sz="2400" b="1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400" b="1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9" name="Скругленный прямоугольник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80" y="4695866"/>
                <a:ext cx="2709488" cy="67735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Скругленный прямоугольник 119"/>
          <p:cNvSpPr/>
          <p:nvPr/>
        </p:nvSpPr>
        <p:spPr bwMode="auto">
          <a:xfrm>
            <a:off x="142844" y="5589240"/>
            <a:ext cx="8461604" cy="1224136"/>
          </a:xfrm>
          <a:prstGeom prst="roundRect">
            <a:avLst>
              <a:gd name="adj" fmla="val 798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1800"/>
              </a:lnSpc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Пороговый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ощутимый ток 1мА = 0,001 А </a:t>
            </a:r>
            <a:r>
              <a:rPr lang="ru-RU" b="1" dirty="0">
                <a:latin typeface="Arial Narrow" pitchFamily="34" charset="0"/>
                <a:cs typeface="Times New Roman" pitchFamily="18" charset="0"/>
              </a:rPr>
              <a:t>подставим в формулу: </a:t>
            </a:r>
            <a:r>
              <a:rPr lang="ru-RU" dirty="0">
                <a:latin typeface="Arial Narrow" pitchFamily="34" charset="0"/>
                <a:cs typeface="Times New Roman" pitchFamily="18" charset="0"/>
              </a:rPr>
              <a:t>на каждый 1В напряжения должен быть 1 кОм сопротивления, т.е. для 220 В сопротивление изоляции фазных проводов должно быть равным 220 кОм, но согласно ПУЭ требования ужесточаются и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осветительных сетях при приёмке их в эксплуатацию сопротивление изоляции составляет не менее 500 кОм.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Скругленный прямоугольник 120"/>
              <p:cNvSpPr/>
              <p:nvPr/>
            </p:nvSpPr>
            <p:spPr>
              <a:xfrm>
                <a:off x="2297725" y="3789040"/>
                <a:ext cx="1770219" cy="67735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1"/>
              <a:lstStyle/>
              <a:p>
                <a:pPr marL="0" marR="0" lvl="0" indent="0" algn="ctr" defTabSz="914400" eaLnBrk="1" fontAlgn="auto" latinLnBrk="0" hangingPunct="1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R</a:t>
                </a:r>
                <a:r>
                  <a:rPr lang="en-US" sz="2400" b="1" kern="0" baseline="30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*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kumimoji="0" lang="ru-RU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∙</m:t>
                        </m:r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kumimoji="0" lang="ru-RU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 </m:t>
                        </m:r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400" b="1" i="1" u="none" strike="noStrike" kern="0" cap="none" spc="0" normalizeH="0" baseline="-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</m:den>
                    </m:f>
                  </m:oMath>
                </a14:m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</a:t>
                </a:r>
                <a:endParaRPr kumimoji="0" lang="ru-RU" sz="2400" b="1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1" name="Скругленный прямоугольник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725" y="3789040"/>
                <a:ext cx="1770219" cy="67735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Скругленный прямоугольник 121"/>
              <p:cNvSpPr/>
              <p:nvPr/>
            </p:nvSpPr>
            <p:spPr>
              <a:xfrm>
                <a:off x="334494" y="4536995"/>
                <a:ext cx="3760104" cy="954568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marR="0" lvl="0" indent="0" algn="ctr" defTabSz="914400" eaLnBrk="1" fontAlgn="auto" latinLnBrk="0" hangingPunct="1">
                  <a:lnSpc>
                    <a:spcPts val="5600"/>
                  </a:lnSpc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kumimoji="0" lang="ru-RU" sz="20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en-US" sz="16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∑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∙R</a:t>
                </a:r>
                <a:r>
                  <a:rPr kumimoji="0" lang="en-US" sz="2000" b="1" i="0" u="none" strike="noStrike" kern="0" cap="none" spc="0" normalizeH="0" baseline="30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*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0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0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0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000" b="1" i="1" u="none" strike="noStrike" kern="0" cap="none" spc="0" normalizeH="0" baseline="-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kumimoji="0" lang="ru-RU" sz="20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kumimoji="0" lang="en-US" sz="2000" b="1" i="1" u="none" strike="noStrike" kern="0" cap="none" spc="0" normalizeH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en-US" sz="2000" b="1" i="1" u="none" strike="noStrike" kern="0" cap="none" spc="0" normalizeH="0" baseline="18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  <m:t>∗</m:t>
                        </m:r>
                      </m:den>
                    </m:f>
                  </m:oMath>
                </a14:m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en-US" sz="20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lang="en-US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6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6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num>
                          <m:den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2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sz="24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4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den>
                        </m:f>
                      </m:num>
                      <m:den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4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  <m:r>
                          <a:rPr lang="ru-RU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∙ </m:t>
                        </m:r>
                        <m:f>
                          <m:fPr>
                            <m:ctrlP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num>
                          <m:den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  <m:r>
                              <a:rPr lang="ru-RU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sz="24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400" b="1" i="1" kern="0" baseline="-1000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</m:den>
                        </m:f>
                      </m:den>
                    </m:f>
                  </m:oMath>
                </a14:m>
                <a:r>
                  <a:rPr kumimoji="0" lang="ru-RU" sz="2000" b="1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kumimoji="0" lang="ru-RU" sz="2000" b="1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2" name="Скругленный прямоугольник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4" y="4536995"/>
                <a:ext cx="3760104" cy="954568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Скругленный прямоугольник 122"/>
          <p:cNvSpPr/>
          <p:nvPr/>
        </p:nvSpPr>
        <p:spPr bwMode="auto">
          <a:xfrm>
            <a:off x="2266623" y="42163"/>
            <a:ext cx="4681641" cy="52196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УСЛОВИЙ БЕЗОПАСНОСТИ В ОДНОФАЗНЫХ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ЭЛЕКТРИЧЕСКИХ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24" name="Группа 123"/>
          <p:cNvGrpSpPr/>
          <p:nvPr/>
        </p:nvGrpSpPr>
        <p:grpSpPr>
          <a:xfrm>
            <a:off x="1233044" y="2035193"/>
            <a:ext cx="643838" cy="1448767"/>
            <a:chOff x="1216085" y="3464260"/>
            <a:chExt cx="643838" cy="1448767"/>
          </a:xfrm>
        </p:grpSpPr>
        <p:sp>
          <p:nvSpPr>
            <p:cNvPr id="128" name="Скругленный прямоугольник 127"/>
            <p:cNvSpPr/>
            <p:nvPr/>
          </p:nvSpPr>
          <p:spPr>
            <a:xfrm rot="18629361" flipH="1">
              <a:off x="1357436" y="4092566"/>
              <a:ext cx="57525" cy="340227"/>
            </a:xfrm>
            <a:prstGeom prst="roundRect">
              <a:avLst>
                <a:gd name="adj" fmla="val 50000"/>
              </a:avLst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Скругленный прямоугольник 124"/>
            <p:cNvSpPr/>
            <p:nvPr/>
          </p:nvSpPr>
          <p:spPr>
            <a:xfrm rot="667317" flipH="1">
              <a:off x="1809393" y="3464260"/>
              <a:ext cx="50530" cy="322922"/>
            </a:xfrm>
            <a:prstGeom prst="roundRect">
              <a:avLst>
                <a:gd name="adj" fmla="val 50000"/>
              </a:avLst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Скругленный прямоугольник 125"/>
            <p:cNvSpPr/>
            <p:nvPr/>
          </p:nvSpPr>
          <p:spPr>
            <a:xfrm rot="12079228" flipH="1">
              <a:off x="1740835" y="3712895"/>
              <a:ext cx="64545" cy="255617"/>
            </a:xfrm>
            <a:prstGeom prst="roundRect">
              <a:avLst>
                <a:gd name="adj" fmla="val 50000"/>
              </a:avLst>
            </a:prstGeom>
            <a:solidFill>
              <a:srgbClr val="FFCC99"/>
            </a:solid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Скругленный прямоугольник 126"/>
            <p:cNvSpPr/>
            <p:nvPr/>
          </p:nvSpPr>
          <p:spPr>
            <a:xfrm rot="12979228" flipH="1">
              <a:off x="1336064" y="3894433"/>
              <a:ext cx="65770" cy="340227"/>
            </a:xfrm>
            <a:prstGeom prst="roundRect">
              <a:avLst>
                <a:gd name="adj" fmla="val 50000"/>
              </a:avLst>
            </a:prstGeom>
            <a:solidFill>
              <a:srgbClr val="FFCC99"/>
            </a:solidFill>
            <a:ln w="317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9" name="Группа 128"/>
            <p:cNvGrpSpPr/>
            <p:nvPr/>
          </p:nvGrpSpPr>
          <p:grpSpPr>
            <a:xfrm>
              <a:off x="1368318" y="3553708"/>
              <a:ext cx="417896" cy="1359319"/>
              <a:chOff x="1368318" y="3553708"/>
              <a:chExt cx="417896" cy="1359319"/>
            </a:xfrm>
          </p:grpSpPr>
          <p:grpSp>
            <p:nvGrpSpPr>
              <p:cNvPr id="130" name="Группа 129"/>
              <p:cNvGrpSpPr/>
              <p:nvPr/>
            </p:nvGrpSpPr>
            <p:grpSpPr>
              <a:xfrm>
                <a:off x="1368318" y="3598095"/>
                <a:ext cx="417896" cy="1314932"/>
                <a:chOff x="742051" y="1452707"/>
                <a:chExt cx="459124" cy="1683968"/>
              </a:xfrm>
            </p:grpSpPr>
            <p:sp>
              <p:nvSpPr>
                <p:cNvPr id="132" name="Прямоугольник 131"/>
                <p:cNvSpPr/>
                <p:nvPr/>
              </p:nvSpPr>
              <p:spPr>
                <a:xfrm>
                  <a:off x="905906" y="1754304"/>
                  <a:ext cx="131388" cy="86239"/>
                </a:xfrm>
                <a:prstGeom prst="rect">
                  <a:avLst/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Группа 132"/>
                <p:cNvGrpSpPr/>
                <p:nvPr/>
              </p:nvGrpSpPr>
              <p:grpSpPr>
                <a:xfrm>
                  <a:off x="742051" y="1452707"/>
                  <a:ext cx="459124" cy="1683968"/>
                  <a:chOff x="742051" y="1452707"/>
                  <a:chExt cx="459124" cy="1683968"/>
                </a:xfrm>
              </p:grpSpPr>
              <p:sp>
                <p:nvSpPr>
                  <p:cNvPr id="134" name="Скругленный прямоугольник 133"/>
                  <p:cNvSpPr/>
                  <p:nvPr/>
                </p:nvSpPr>
                <p:spPr>
                  <a:xfrm>
                    <a:off x="793068" y="1852128"/>
                    <a:ext cx="357065" cy="479302"/>
                  </a:xfrm>
                  <a:prstGeom prst="roundRect">
                    <a:avLst/>
                  </a:prstGeom>
                  <a:solidFill>
                    <a:srgbClr val="FFCC99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Скругленный прямоугольник 134"/>
                  <p:cNvSpPr/>
                  <p:nvPr/>
                </p:nvSpPr>
                <p:spPr>
                  <a:xfrm flipH="1">
                    <a:off x="1026789" y="2441436"/>
                    <a:ext cx="120662" cy="547128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Скругленный прямоугольник 135"/>
                  <p:cNvSpPr/>
                  <p:nvPr/>
                </p:nvSpPr>
                <p:spPr>
                  <a:xfrm flipH="1">
                    <a:off x="797916" y="2455328"/>
                    <a:ext cx="120662" cy="547128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Скругленный прямоугольник 136"/>
                  <p:cNvSpPr/>
                  <p:nvPr/>
                </p:nvSpPr>
                <p:spPr>
                  <a:xfrm>
                    <a:off x="793068" y="2276872"/>
                    <a:ext cx="357065" cy="269620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Улыбающееся лицо 137"/>
                  <p:cNvSpPr/>
                  <p:nvPr/>
                </p:nvSpPr>
                <p:spPr>
                  <a:xfrm>
                    <a:off x="838124" y="1452707"/>
                    <a:ext cx="267218" cy="309835"/>
                  </a:xfrm>
                  <a:prstGeom prst="smileyFace">
                    <a:avLst>
                      <a:gd name="adj" fmla="val 4653"/>
                    </a:avLst>
                  </a:prstGeom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Хорда 138"/>
                  <p:cNvSpPr/>
                  <p:nvPr/>
                </p:nvSpPr>
                <p:spPr>
                  <a:xfrm rot="5726762">
                    <a:off x="758544" y="2941325"/>
                    <a:ext cx="178857" cy="211843"/>
                  </a:xfrm>
                  <a:prstGeom prst="chord">
                    <a:avLst>
                      <a:gd name="adj1" fmla="val 4672785"/>
                      <a:gd name="adj2" fmla="val 16200000"/>
                    </a:avLst>
                  </a:prstGeom>
                  <a:solidFill>
                    <a:srgbClr val="FFC000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Хорда 139"/>
                  <p:cNvSpPr/>
                  <p:nvPr/>
                </p:nvSpPr>
                <p:spPr>
                  <a:xfrm rot="5726762">
                    <a:off x="1005825" y="2938649"/>
                    <a:ext cx="178857" cy="211843"/>
                  </a:xfrm>
                  <a:prstGeom prst="chord">
                    <a:avLst>
                      <a:gd name="adj1" fmla="val 4672785"/>
                      <a:gd name="adj2" fmla="val 16200000"/>
                    </a:avLst>
                  </a:prstGeom>
                  <a:solidFill>
                    <a:srgbClr val="FFC000"/>
                  </a:solidFill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Скругленный прямоугольник 140"/>
                  <p:cNvSpPr/>
                  <p:nvPr/>
                </p:nvSpPr>
                <p:spPr>
                  <a:xfrm>
                    <a:off x="860975" y="1853008"/>
                    <a:ext cx="45719" cy="43272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Скругленный прямоугольник 141"/>
                  <p:cNvSpPr/>
                  <p:nvPr/>
                </p:nvSpPr>
                <p:spPr>
                  <a:xfrm>
                    <a:off x="1049349" y="1855977"/>
                    <a:ext cx="45719" cy="43272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31" name="Пирог 130"/>
              <p:cNvSpPr/>
              <p:nvPr/>
            </p:nvSpPr>
            <p:spPr>
              <a:xfrm>
                <a:off x="1454530" y="3553708"/>
                <a:ext cx="253189" cy="185903"/>
              </a:xfrm>
              <a:prstGeom prst="pie">
                <a:avLst>
                  <a:gd name="adj1" fmla="val 10757660"/>
                  <a:gd name="adj2" fmla="val 57106"/>
                </a:avLst>
              </a:prstGeom>
              <a:solidFill>
                <a:srgbClr val="FF66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113847"/>
            <a:ext cx="8707441" cy="1508994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indent="180975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ru-RU" sz="20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СОДЕРЖАНИЕ:</a:t>
            </a:r>
            <a:endParaRPr lang="ru-RU" sz="20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Анализ </a:t>
            </a:r>
            <a:r>
              <a:rPr lang="ru-RU" sz="2200" b="1" dirty="0" err="1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электротравматизма</a:t>
            </a: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в  РФ.</a:t>
            </a:r>
            <a:endParaRPr lang="ru-RU" sz="22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Характер действия электрического тока на человека.</a:t>
            </a:r>
            <a:endParaRPr lang="ru-RU" sz="22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Виды поражения электрическим током.</a:t>
            </a:r>
            <a:endParaRPr lang="ru-RU" sz="2200" b="1" dirty="0" smtClean="0">
              <a:latin typeface="Arial Narrow" pitchFamily="34" charset="0"/>
              <a:cs typeface="Arial" pitchFamily="34" charset="0"/>
            </a:endParaRPr>
          </a:p>
          <a:p>
            <a:pPr lvl="0" indent="-45720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sz="2200" b="1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Факторы, влияющие на исход поражения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2195736" y="2708920"/>
            <a:ext cx="4752528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АНАЛИЗ ЭЛЕКТРОТРАВМАТИЗМА В 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РФ</a:t>
            </a: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.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07504" y="3320989"/>
            <a:ext cx="8479970" cy="2052227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ЭЛЕКТРОБЕЗОПАСНОСТЬ</a:t>
            </a:r>
            <a:r>
              <a:rPr lang="ru-RU" sz="2400" b="1" i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система организационных и технических мероприятий и средств, обеспечивающих защиту людей от вредного и опасного воздействия электрического тока, электрической дуги, электромагнитного поля и статического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электричества.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5651631"/>
            <a:ext cx="8479970" cy="873713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3600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 ВСЕГО ОБЪЕМА ТРАВМАТИЗМА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 СОСТАВЛЯЕТ ОКОЛО 40%. 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115616" y="620688"/>
            <a:ext cx="6840760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ДЕЙСТВИЕ ЭЛЕКТРИЧЕСКОГО ТОКА НА</a:t>
            </a:r>
            <a:r>
              <a:rPr 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ОРГАНИЗМ ЧЕЛОВЕКА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860242" y="44624"/>
            <a:ext cx="7384166" cy="51599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18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ОПАСНОСТИ ПОРАЖЕНИЯ ЧЕЛОВЕКА ЭЛЕКТРИЧЕСКИМ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Группа 17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8" name="Прямоугольник 17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34464" y="1172919"/>
            <a:ext cx="3672977" cy="93447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Пусть: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0;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т.к. 1/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=1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/R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en-US" b="1" baseline="-25000" dirty="0" smtClean="0">
                <a:latin typeface="Arial Narrow" pitchFamily="34" charset="0"/>
                <a:cs typeface="Arial" pitchFamily="34" charset="0"/>
              </a:rPr>
              <a:t>A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+1/R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en-US" b="1" baseline="-25000" dirty="0" smtClean="0">
                <a:latin typeface="Arial Narrow" pitchFamily="34" charset="0"/>
                <a:cs typeface="Arial" pitchFamily="34" charset="0"/>
              </a:rPr>
              <a:t>B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+1/R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en-US" b="1" baseline="-25000" dirty="0" smtClean="0">
                <a:latin typeface="Arial Narrow" pitchFamily="34" charset="0"/>
                <a:cs typeface="Arial" pitchFamily="34" charset="0"/>
              </a:rPr>
              <a:t>C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,</a:t>
            </a:r>
            <a:endParaRPr lang="en-US" b="1" dirty="0" smtClean="0">
              <a:latin typeface="Arial Narrow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 Narrow" pitchFamily="34" charset="0"/>
                <a:cs typeface="Arial" pitchFamily="34" charset="0"/>
              </a:rPr>
              <a:t>то: ∑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=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/3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baseline="-25000" dirty="0">
              <a:latin typeface="Arial Narrow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0" y="3287306"/>
            <a:ext cx="8715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Человек, касающийся фазы в ЭУ с напряжением менее 1000 В, попадает под напряжение прикосновения, и через него потечет ток  </a:t>
            </a:r>
            <a:r>
              <a:rPr lang="en-US" sz="2400" b="1" dirty="0" smtClean="0">
                <a:latin typeface="Arial Narrow" pitchFamily="34" charset="0"/>
                <a:cs typeface="Times New Roman" pitchFamily="18" charset="0"/>
              </a:rPr>
              <a:t>I</a:t>
            </a:r>
            <a:r>
              <a:rPr lang="ru-RU" sz="2400" b="1" baseline="-25000" dirty="0" smtClean="0">
                <a:latin typeface="Arial Narrow" pitchFamily="34" charset="0"/>
                <a:cs typeface="Times New Roman" pitchFamily="18" charset="0"/>
              </a:rPr>
              <a:t>ч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. </a:t>
            </a: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Times New Roman" pitchFamily="18" charset="0"/>
              </a:rPr>
              <a:t>Но в этом случае человек находится под защитой </a:t>
            </a:r>
            <a:r>
              <a:rPr lang="ru-RU" sz="2000" b="1" dirty="0" smtClean="0">
                <a:solidFill>
                  <a:srgbClr val="C00000"/>
                </a:solidFill>
                <a:latin typeface="Arial Narrow" pitchFamily="34" charset="0"/>
                <a:cs typeface="Times New Roman" pitchFamily="18" charset="0"/>
              </a:rPr>
              <a:t>сопротивления изоляции.</a:t>
            </a:r>
            <a:endParaRPr lang="ru-RU" sz="2000" b="1" dirty="0">
              <a:solidFill>
                <a:srgbClr val="C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857752" y="4181868"/>
            <a:ext cx="38576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Пусть:</a:t>
            </a:r>
          </a:p>
          <a:p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изС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R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из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А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В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С.</a:t>
            </a:r>
            <a:endParaRPr lang="ru-RU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" y="622429"/>
            <a:ext cx="8608240" cy="622016"/>
          </a:xfrm>
          <a:prstGeom prst="rect">
            <a:avLst/>
          </a:prstGeom>
          <a:noFill/>
        </p:spPr>
        <p:txBody>
          <a:bodyPr wrap="square" lIns="36000" tIns="36000" rIns="36000" bIns="72000" rtlCol="0">
            <a:spAutoFit/>
          </a:bodyPr>
          <a:lstStyle/>
          <a:p>
            <a:pPr indent="457200">
              <a:lnSpc>
                <a:spcPts val="2000"/>
              </a:lnSpc>
            </a:pP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Все рассуждения, сделанные для однофазных сетей справедливы и для трехфазных</a:t>
            </a:r>
            <a:r>
              <a:rPr lang="en-US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трехпроводных сетей с изолированной нейтралью: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222030" y="5919025"/>
            <a:ext cx="473454" cy="390295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где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75" name="Стрелка вправо 174"/>
          <p:cNvSpPr/>
          <p:nvPr/>
        </p:nvSpPr>
        <p:spPr bwMode="auto">
          <a:xfrm>
            <a:off x="4283968" y="2492896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76" name="Стрелка вправо 175"/>
          <p:cNvSpPr/>
          <p:nvPr/>
        </p:nvSpPr>
        <p:spPr bwMode="auto">
          <a:xfrm>
            <a:off x="4716016" y="5301208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Скругленный прямоугольник 184"/>
              <p:cNvSpPr/>
              <p:nvPr/>
            </p:nvSpPr>
            <p:spPr>
              <a:xfrm>
                <a:off x="4860032" y="2215468"/>
                <a:ext cx="3748208" cy="78148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6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800" b="1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lang="ru-RU" sz="2800" b="1" i="1" kern="0" baseline="-12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12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f>
                          <m:fPr>
                            <m:type m:val="skw"/>
                            <m:ctrlPr>
                              <a:rPr lang="ru-RU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800" b="1" i="1" kern="0" baseline="-1200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ИЗ</m:t>
                            </m:r>
                          </m:num>
                          <m:den>
                            <m:r>
                              <a:rPr lang="ru-RU" sz="2800" b="1" i="1" kern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𝟑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=</a:t>
                </a:r>
                <a:r>
                  <a:rPr lang="en-US" sz="24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3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·</a:t>
                </a:r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lang="ru-RU" sz="2800" b="1" i="1" kern="0" baseline="-12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lang="en-US" sz="28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𝟑</m:t>
                        </m:r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12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12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из</m:t>
                        </m:r>
                      </m:den>
                    </m:f>
                  </m:oMath>
                </a14:m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lang="ru-RU" sz="28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5" name="Скругленный прямоугольник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15468"/>
                <a:ext cx="3748208" cy="78148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Скругленный прямоугольник 169"/>
              <p:cNvSpPr/>
              <p:nvPr/>
            </p:nvSpPr>
            <p:spPr>
              <a:xfrm>
                <a:off x="5336513" y="4962812"/>
                <a:ext cx="3244152" cy="84245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8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2800" b="1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:r>
                  <a:rPr lang="en-US" sz="24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3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·</a:t>
                </a:r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lang="ru-RU" sz="2800" b="1" i="1" kern="0" baseline="-2500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𝟗</m:t>
                            </m:r>
                            <m:r>
                              <a:rPr lang="ru-RU" sz="2800" b="1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𝐑</m:t>
                            </m:r>
                            <m:r>
                              <a:rPr lang="ru-RU" sz="2800" b="1" i="1" kern="0" baseline="-25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Ч</m:t>
                            </m:r>
                            <m:r>
                              <a:rPr lang="ru-RU" sz="2800" b="1" i="1" kern="0" baseline="24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𝟐</m:t>
                            </m:r>
                            <m:r>
                              <a:rPr lang="en-US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+(</m:t>
                            </m:r>
                          </m:e>
                        </m:rad>
                        <m:f>
                          <m:fPr>
                            <m:ctrlPr>
                              <a:rPr lang="ru-RU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sz="2800" b="1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ω</m:t>
                            </m:r>
                            <m:r>
                              <a:rPr lang="el-GR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∙</m:t>
                            </m:r>
                            <m:r>
                              <a:rPr lang="en-US" sz="2800" b="1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m:t>𝑐</m:t>
                            </m:r>
                          </m:den>
                        </m:f>
                        <m:r>
                          <a:rPr lang="en-US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)</m:t>
                        </m:r>
                        <m:r>
                          <a:rPr lang="en-US" sz="2800" b="1" i="1" kern="0" baseline="30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lang="ru-RU" sz="28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0" name="Скругленный прямоугольник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13" y="4962812"/>
                <a:ext cx="3244152" cy="84245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Скругленный прямоугольник 185"/>
          <p:cNvSpPr/>
          <p:nvPr/>
        </p:nvSpPr>
        <p:spPr>
          <a:xfrm>
            <a:off x="6965398" y="5901474"/>
            <a:ext cx="1584176" cy="32556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72000" rtlCol="0" anchor="ctr" anchorCtr="0"/>
          <a:lstStyle/>
          <a:p>
            <a:pPr lvl="0" algn="ctr">
              <a:lnSpc>
                <a:spcPts val="4800"/>
              </a:lnSpc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l-GR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ω</a:t>
            </a:r>
            <a:r>
              <a:rPr kumimoji="0" lang="ru-RU" sz="28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2</a:t>
            </a:r>
            <a:r>
              <a:rPr lang="el-GR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π∙</a:t>
            </a:r>
            <a:r>
              <a:rPr lang="en-US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f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;</a:t>
            </a:r>
            <a:endParaRPr lang="ru-RU" sz="2800" b="1" kern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87" name="Скругленный прямоугольник 186"/>
          <p:cNvSpPr/>
          <p:nvPr/>
        </p:nvSpPr>
        <p:spPr bwMode="auto">
          <a:xfrm>
            <a:off x="129247" y="6299046"/>
            <a:ext cx="8461604" cy="512720"/>
          </a:xfrm>
          <a:prstGeom prst="roundRect">
            <a:avLst>
              <a:gd name="adj" fmla="val 798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180000" algn="just">
              <a:lnSpc>
                <a:spcPts val="2000"/>
              </a:lnSpc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</a:t>
            </a:r>
            <a:r>
              <a:rPr lang="ru-RU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данном примере ток, протекающий через человека потечет через емкости, т.к. сеть протяженная и емкостная составляющая  увеличивается</a:t>
            </a: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8" name="Скругленный прямоугольник 187"/>
          <p:cNvSpPr/>
          <p:nvPr/>
        </p:nvSpPr>
        <p:spPr bwMode="auto">
          <a:xfrm>
            <a:off x="1313453" y="42163"/>
            <a:ext cx="6570915" cy="52196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УСЛОВИЙ БЕЗОПАСНОСТИ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ТРЕХФАЗНЫХ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ЭЛЕКТРИЧЕСКИХ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78079" y="1124744"/>
            <a:ext cx="4709945" cy="2142438"/>
            <a:chOff x="0" y="1124744"/>
            <a:chExt cx="4709945" cy="214243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0" y="1124744"/>
              <a:ext cx="4709945" cy="2050744"/>
              <a:chOff x="0" y="1234240"/>
              <a:chExt cx="4709945" cy="2050744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0" y="1234240"/>
                <a:ext cx="4709945" cy="2050744"/>
                <a:chOff x="0" y="1234240"/>
                <a:chExt cx="4709945" cy="2050744"/>
              </a:xfrm>
            </p:grpSpPr>
            <p:grpSp>
              <p:nvGrpSpPr>
                <p:cNvPr id="9" name="Группа 8"/>
                <p:cNvGrpSpPr/>
                <p:nvPr/>
              </p:nvGrpSpPr>
              <p:grpSpPr>
                <a:xfrm>
                  <a:off x="0" y="1234240"/>
                  <a:ext cx="4709945" cy="2050744"/>
                  <a:chOff x="142844" y="857232"/>
                  <a:chExt cx="4709945" cy="2050744"/>
                </a:xfrm>
              </p:grpSpPr>
              <p:sp>
                <p:nvSpPr>
                  <p:cNvPr id="10" name="Line 2"/>
                  <p:cNvSpPr>
                    <a:spLocks noChangeShapeType="1"/>
                  </p:cNvSpPr>
                  <p:nvPr/>
                </p:nvSpPr>
                <p:spPr bwMode="auto">
                  <a:xfrm>
                    <a:off x="2453976" y="1552808"/>
                    <a:ext cx="2026583" cy="381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" name="Freeform 3"/>
                  <p:cNvSpPr>
                    <a:spLocks/>
                  </p:cNvSpPr>
                  <p:nvPr/>
                </p:nvSpPr>
                <p:spPr bwMode="auto">
                  <a:xfrm>
                    <a:off x="2453149" y="1326959"/>
                    <a:ext cx="2049744" cy="5341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2478" y="0"/>
                      </a:cxn>
                    </a:cxnLst>
                    <a:rect l="0" t="0" r="r" b="b"/>
                    <a:pathLst>
                      <a:path w="2478" h="6">
                        <a:moveTo>
                          <a:pt x="0" y="6"/>
                        </a:moveTo>
                        <a:lnTo>
                          <a:pt x="2478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2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111331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3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1334589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4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155509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6" name="Arc 7"/>
                  <p:cNvSpPr>
                    <a:spLocks/>
                  </p:cNvSpPr>
                  <p:nvPr/>
                </p:nvSpPr>
                <p:spPr bwMode="auto">
                  <a:xfrm rot="16200000">
                    <a:off x="426936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7" name="Arc 8"/>
                  <p:cNvSpPr>
                    <a:spLocks/>
                  </p:cNvSpPr>
                  <p:nvPr/>
                </p:nvSpPr>
                <p:spPr bwMode="auto">
                  <a:xfrm rot="16200000">
                    <a:off x="665163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8" name="Arc 9"/>
                  <p:cNvSpPr>
                    <a:spLocks/>
                  </p:cNvSpPr>
                  <p:nvPr/>
                </p:nvSpPr>
                <p:spPr bwMode="auto">
                  <a:xfrm rot="16200000">
                    <a:off x="903390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Arc 10"/>
                  <p:cNvSpPr>
                    <a:spLocks/>
                  </p:cNvSpPr>
                  <p:nvPr/>
                </p:nvSpPr>
                <p:spPr bwMode="auto">
                  <a:xfrm rot="16200000">
                    <a:off x="426141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Arc 11"/>
                  <p:cNvSpPr>
                    <a:spLocks/>
                  </p:cNvSpPr>
                  <p:nvPr/>
                </p:nvSpPr>
                <p:spPr bwMode="auto">
                  <a:xfrm rot="16200000">
                    <a:off x="664368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Arc 12"/>
                  <p:cNvSpPr>
                    <a:spLocks/>
                  </p:cNvSpPr>
                  <p:nvPr/>
                </p:nvSpPr>
                <p:spPr bwMode="auto">
                  <a:xfrm rot="16200000">
                    <a:off x="902595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Arc 13"/>
                  <p:cNvSpPr>
                    <a:spLocks/>
                  </p:cNvSpPr>
                  <p:nvPr/>
                </p:nvSpPr>
                <p:spPr bwMode="auto">
                  <a:xfrm rot="16200000">
                    <a:off x="426141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Arc 14"/>
                  <p:cNvSpPr>
                    <a:spLocks/>
                  </p:cNvSpPr>
                  <p:nvPr/>
                </p:nvSpPr>
                <p:spPr bwMode="auto">
                  <a:xfrm rot="16200000">
                    <a:off x="664368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Arc 15"/>
                  <p:cNvSpPr>
                    <a:spLocks/>
                  </p:cNvSpPr>
                  <p:nvPr/>
                </p:nvSpPr>
                <p:spPr bwMode="auto">
                  <a:xfrm rot="16200000">
                    <a:off x="902595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095752" y="111331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095752" y="1334589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095752" y="155509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335633" y="1113317"/>
                    <a:ext cx="0" cy="441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418351" y="1121176"/>
                    <a:ext cx="0" cy="431404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Arc 21"/>
                  <p:cNvSpPr>
                    <a:spLocks/>
                  </p:cNvSpPr>
                  <p:nvPr/>
                </p:nvSpPr>
                <p:spPr bwMode="auto">
                  <a:xfrm rot="5400000" flipH="1">
                    <a:off x="2264923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Arc 22"/>
                  <p:cNvSpPr>
                    <a:spLocks/>
                  </p:cNvSpPr>
                  <p:nvPr/>
                </p:nvSpPr>
                <p:spPr bwMode="auto">
                  <a:xfrm rot="5400000" flipH="1">
                    <a:off x="2026696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Arc 23"/>
                  <p:cNvSpPr>
                    <a:spLocks/>
                  </p:cNvSpPr>
                  <p:nvPr/>
                </p:nvSpPr>
                <p:spPr bwMode="auto">
                  <a:xfrm rot="5400000" flipH="1">
                    <a:off x="1788469" y="917140"/>
                    <a:ext cx="146497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Arc 24"/>
                  <p:cNvSpPr>
                    <a:spLocks/>
                  </p:cNvSpPr>
                  <p:nvPr/>
                </p:nvSpPr>
                <p:spPr bwMode="auto">
                  <a:xfrm rot="5400000" flipH="1">
                    <a:off x="2264128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" name="Arc 25"/>
                  <p:cNvSpPr>
                    <a:spLocks/>
                  </p:cNvSpPr>
                  <p:nvPr/>
                </p:nvSpPr>
                <p:spPr bwMode="auto">
                  <a:xfrm rot="5400000" flipH="1">
                    <a:off x="2025901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" name="Arc 26"/>
                  <p:cNvSpPr>
                    <a:spLocks/>
                  </p:cNvSpPr>
                  <p:nvPr/>
                </p:nvSpPr>
                <p:spPr bwMode="auto">
                  <a:xfrm rot="5400000" flipH="1">
                    <a:off x="1787674" y="1136123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" name="Arc 27"/>
                  <p:cNvSpPr>
                    <a:spLocks/>
                  </p:cNvSpPr>
                  <p:nvPr/>
                </p:nvSpPr>
                <p:spPr bwMode="auto">
                  <a:xfrm rot="5400000" flipH="1">
                    <a:off x="2264128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" name="Arc 28"/>
                  <p:cNvSpPr>
                    <a:spLocks/>
                  </p:cNvSpPr>
                  <p:nvPr/>
                </p:nvSpPr>
                <p:spPr bwMode="auto">
                  <a:xfrm rot="5400000" flipH="1">
                    <a:off x="2025901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" name="Arc 29"/>
                  <p:cNvSpPr>
                    <a:spLocks/>
                  </p:cNvSpPr>
                  <p:nvPr/>
                </p:nvSpPr>
                <p:spPr bwMode="auto">
                  <a:xfrm rot="5400000" flipH="1">
                    <a:off x="1787674" y="1358920"/>
                    <a:ext cx="147260" cy="238227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4377" y="111331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4377" y="1334589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2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4377" y="1555097"/>
                    <a:ext cx="238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3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02723" y="1113317"/>
                    <a:ext cx="0" cy="441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4" name="Freeform 35"/>
                  <p:cNvSpPr>
                    <a:spLocks/>
                  </p:cNvSpPr>
                  <p:nvPr/>
                </p:nvSpPr>
                <p:spPr bwMode="auto">
                  <a:xfrm>
                    <a:off x="2453976" y="1101872"/>
                    <a:ext cx="2016657" cy="2289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438" y="0"/>
                      </a:cxn>
                    </a:cxnLst>
                    <a:rect l="0" t="0" r="r" b="b"/>
                    <a:pathLst>
                      <a:path w="2438" h="3">
                        <a:moveTo>
                          <a:pt x="0" y="3"/>
                        </a:moveTo>
                        <a:lnTo>
                          <a:pt x="2438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5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442509" y="1070589"/>
                    <a:ext cx="91817" cy="824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6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2509" y="1032439"/>
                    <a:ext cx="91817" cy="16633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7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447472" y="1291098"/>
                    <a:ext cx="91817" cy="824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8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7472" y="1252947"/>
                    <a:ext cx="91817" cy="1670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9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447472" y="1518473"/>
                    <a:ext cx="91817" cy="824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0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7472" y="1480323"/>
                    <a:ext cx="91817" cy="16633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5596" y="142615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5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971789" y="1557385"/>
                    <a:ext cx="0" cy="1332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537578" y="1332300"/>
                    <a:ext cx="0" cy="157255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103367" y="1107976"/>
                    <a:ext cx="0" cy="180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5" name="Freeform 138"/>
                  <p:cNvSpPr>
                    <a:spLocks/>
                  </p:cNvSpPr>
                  <p:nvPr/>
                </p:nvSpPr>
                <p:spPr bwMode="auto">
                  <a:xfrm>
                    <a:off x="2500298" y="1037231"/>
                    <a:ext cx="1555920" cy="828000"/>
                  </a:xfrm>
                  <a:custGeom>
                    <a:avLst/>
                    <a:gdLst/>
                    <a:ahLst/>
                    <a:cxnLst>
                      <a:cxn ang="0">
                        <a:pos x="1929" y="772"/>
                      </a:cxn>
                      <a:cxn ang="0">
                        <a:pos x="192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1929" h="772">
                        <a:moveTo>
                          <a:pt x="1929" y="772"/>
                        </a:moveTo>
                        <a:lnTo>
                          <a:pt x="1928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6" name="Freeform 139"/>
                  <p:cNvSpPr>
                    <a:spLocks/>
                  </p:cNvSpPr>
                  <p:nvPr/>
                </p:nvSpPr>
                <p:spPr bwMode="auto">
                  <a:xfrm>
                    <a:off x="2500298" y="1253232"/>
                    <a:ext cx="990131" cy="612000"/>
                  </a:xfrm>
                  <a:custGeom>
                    <a:avLst/>
                    <a:gdLst/>
                    <a:ahLst/>
                    <a:cxnLst>
                      <a:cxn ang="0">
                        <a:pos x="1929" y="772"/>
                      </a:cxn>
                      <a:cxn ang="0">
                        <a:pos x="192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1929" h="772">
                        <a:moveTo>
                          <a:pt x="1929" y="772"/>
                        </a:moveTo>
                        <a:lnTo>
                          <a:pt x="1928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7" name="Freeform 140"/>
                  <p:cNvSpPr>
                    <a:spLocks/>
                  </p:cNvSpPr>
                  <p:nvPr/>
                </p:nvSpPr>
                <p:spPr bwMode="auto">
                  <a:xfrm>
                    <a:off x="2571736" y="1581040"/>
                    <a:ext cx="85788" cy="1151375"/>
                  </a:xfrm>
                  <a:custGeom>
                    <a:avLst/>
                    <a:gdLst/>
                    <a:ahLst/>
                    <a:cxnLst>
                      <a:cxn ang="0">
                        <a:pos x="153" y="0"/>
                      </a:cxn>
                      <a:cxn ang="0">
                        <a:pos x="150" y="765"/>
                      </a:cxn>
                      <a:cxn ang="0">
                        <a:pos x="0" y="810"/>
                      </a:cxn>
                      <a:cxn ang="0">
                        <a:pos x="0" y="1373"/>
                      </a:cxn>
                    </a:cxnLst>
                    <a:rect l="0" t="0" r="r" b="b"/>
                    <a:pathLst>
                      <a:path w="153" h="1373">
                        <a:moveTo>
                          <a:pt x="153" y="0"/>
                        </a:moveTo>
                        <a:lnTo>
                          <a:pt x="150" y="765"/>
                        </a:lnTo>
                        <a:lnTo>
                          <a:pt x="0" y="810"/>
                        </a:lnTo>
                        <a:lnTo>
                          <a:pt x="0" y="1373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/>
                    <a:tailEnd type="triangl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69" name="Группа 157"/>
                  <p:cNvGrpSpPr/>
                  <p:nvPr/>
                </p:nvGrpSpPr>
                <p:grpSpPr>
                  <a:xfrm>
                    <a:off x="1231868" y="857232"/>
                    <a:ext cx="3617193" cy="1735628"/>
                    <a:chOff x="2270022" y="3276000"/>
                    <a:chExt cx="3617193" cy="1735628"/>
                  </a:xfrm>
                </p:grpSpPr>
                <p:sp>
                  <p:nvSpPr>
                    <p:cNvPr id="71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70022" y="3276000"/>
                      <a:ext cx="377193" cy="20906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TV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2" name="Text Box 1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0022" y="3348000"/>
                      <a:ext cx="377193" cy="209826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3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0022" y="3600000"/>
                      <a:ext cx="377193" cy="209826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4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10022" y="3816000"/>
                      <a:ext cx="377193" cy="209826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lvl="0" indent="0" algn="ctr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5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65174" y="4644152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lvl="0" indent="0" algn="ctr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kern="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ru-RU" b="1" kern="0" baseline="-2500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ч</a:t>
                      </a:r>
                    </a:p>
                  </p:txBody>
                </p:sp>
                <p:sp>
                  <p:nvSpPr>
                    <p:cNvPr id="76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9890" y="4750680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  <a:r>
                        <a:rPr kumimoji="0" lang="ru-RU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изС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7" name="Text Box 1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81394" y="4750680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  <a:r>
                        <a:rPr kumimoji="0" lang="ru-RU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изВ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8" name="Text Box 1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52898" y="4750680"/>
                      <a:ext cx="377193" cy="260948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</a:t>
                      </a:r>
                      <a:r>
                        <a:rPr kumimoji="0" lang="ru-RU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изА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p:txBody>
                </p:sp>
              </p:grpSp>
              <p:sp>
                <p:nvSpPr>
                  <p:cNvPr id="70" name="Freeform 139"/>
                  <p:cNvSpPr>
                    <a:spLocks/>
                  </p:cNvSpPr>
                  <p:nvPr/>
                </p:nvSpPr>
                <p:spPr bwMode="auto">
                  <a:xfrm>
                    <a:off x="2571736" y="1458530"/>
                    <a:ext cx="324000" cy="360000"/>
                  </a:xfrm>
                  <a:custGeom>
                    <a:avLst/>
                    <a:gdLst/>
                    <a:ahLst/>
                    <a:cxnLst>
                      <a:cxn ang="0">
                        <a:pos x="1929" y="772"/>
                      </a:cxn>
                      <a:cxn ang="0">
                        <a:pos x="192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1929" h="772">
                        <a:moveTo>
                          <a:pt x="1929" y="772"/>
                        </a:moveTo>
                        <a:lnTo>
                          <a:pt x="1928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 type="triangle"/>
                    <a:tailEnd type="none" w="med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3892227" y="2348880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26727" y="2348880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763353" y="2348880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189" name="Группа 188"/>
              <p:cNvGrpSpPr/>
              <p:nvPr/>
            </p:nvGrpSpPr>
            <p:grpSpPr>
              <a:xfrm>
                <a:off x="1805883" y="1912911"/>
                <a:ext cx="595582" cy="1327335"/>
                <a:chOff x="1216085" y="3452959"/>
                <a:chExt cx="655140" cy="1460068"/>
              </a:xfrm>
            </p:grpSpPr>
            <p:sp>
              <p:nvSpPr>
                <p:cNvPr id="190" name="Скругленный прямоугольник 189"/>
                <p:cNvSpPr/>
                <p:nvPr/>
              </p:nvSpPr>
              <p:spPr>
                <a:xfrm rot="18629361" flipH="1">
                  <a:off x="1357436" y="4092566"/>
                  <a:ext cx="57525" cy="34022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Скругленный прямоугольник 190"/>
                <p:cNvSpPr/>
                <p:nvPr/>
              </p:nvSpPr>
              <p:spPr>
                <a:xfrm rot="667317" flipH="1">
                  <a:off x="1820695" y="3452959"/>
                  <a:ext cx="50530" cy="322921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Скругленный прямоугольник 191"/>
                <p:cNvSpPr/>
                <p:nvPr/>
              </p:nvSpPr>
              <p:spPr>
                <a:xfrm rot="12079228" flipH="1">
                  <a:off x="1740835" y="3712895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Скругленный прямоугольник 192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4" name="Группа 193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195" name="Группа 194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197" name="Прямоугольник 196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8" name="Группа 197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199" name="Скругленный прямоугольник 198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0" name="Скругленный прямоугольник 199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1" name="Скругленный прямоугольник 200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2" name="Скругленный прямоугольник 201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3" name="Улыбающееся лицо 202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4" name="Хорда 203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5" name="Хорда 204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6" name="Скругленный прямоугольник 205"/>
                      <p:cNvSpPr/>
                      <p:nvPr/>
                    </p:nvSpPr>
                    <p:spPr>
                      <a:xfrm>
                        <a:off x="862103" y="1853007"/>
                        <a:ext cx="45720" cy="432728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7" name="Скругленный прямоугольник 206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96" name="Пирог 195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27" name="Скругленный прямоугольник 226"/>
            <p:cNvSpPr/>
            <p:nvPr/>
          </p:nvSpPr>
          <p:spPr bwMode="auto">
            <a:xfrm>
              <a:off x="119113" y="3106464"/>
              <a:ext cx="4267741" cy="160718"/>
            </a:xfrm>
            <a:prstGeom prst="roundRect">
              <a:avLst/>
            </a:prstGeom>
            <a:pattFill prst="weave">
              <a:fgClr>
                <a:schemeClr val="tx1"/>
              </a:fgClr>
              <a:bgClr>
                <a:schemeClr val="bg1"/>
              </a:bgClr>
            </a:pattFill>
            <a:ln w="3175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 bwMode="auto">
            <a:xfrm>
              <a:off x="149619" y="2610577"/>
              <a:ext cx="1254029" cy="31436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lnSpc>
                  <a:spcPts val="1600"/>
                </a:lnSpc>
                <a:spcBef>
                  <a:spcPct val="0"/>
                </a:spcBef>
              </a:pPr>
              <a:r>
                <a:rPr lang="en-US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U &lt;</a:t>
              </a:r>
              <a:r>
                <a:rPr lang="ru-RU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1000 В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73116" y="4077072"/>
            <a:ext cx="4714908" cy="2139714"/>
            <a:chOff x="0" y="4155486"/>
            <a:chExt cx="4714908" cy="2139714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0" y="4155486"/>
              <a:ext cx="4714908" cy="2139714"/>
              <a:chOff x="0" y="4155486"/>
              <a:chExt cx="4714908" cy="2139714"/>
            </a:xfrm>
          </p:grpSpPr>
          <p:grpSp>
            <p:nvGrpSpPr>
              <p:cNvPr id="173" name="Группа 172"/>
              <p:cNvGrpSpPr/>
              <p:nvPr/>
            </p:nvGrpSpPr>
            <p:grpSpPr>
              <a:xfrm>
                <a:off x="0" y="4155486"/>
                <a:ext cx="4714908" cy="2079934"/>
                <a:chOff x="142844" y="3636000"/>
                <a:chExt cx="4714908" cy="2079934"/>
              </a:xfrm>
            </p:grpSpPr>
            <p:grpSp>
              <p:nvGrpSpPr>
                <p:cNvPr id="80" name="Группа 156"/>
                <p:cNvGrpSpPr/>
                <p:nvPr/>
              </p:nvGrpSpPr>
              <p:grpSpPr>
                <a:xfrm>
                  <a:off x="1233890" y="3636000"/>
                  <a:ext cx="3623862" cy="1839898"/>
                  <a:chOff x="2234022" y="3276000"/>
                  <a:chExt cx="3623862" cy="1839898"/>
                </a:xfrm>
              </p:grpSpPr>
              <p:sp>
                <p:nvSpPr>
                  <p:cNvPr id="15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4022" y="3276000"/>
                    <a:ext cx="377193" cy="20906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8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5802" y="334800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9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0691" y="360000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0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75728" y="3816000"/>
                    <a:ext cx="377193" cy="20982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1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9999" y="4599228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R</a:t>
                    </a:r>
                    <a:r>
                      <a: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ч</a:t>
                    </a:r>
                  </a:p>
                </p:txBody>
              </p:sp>
              <p:sp>
                <p:nvSpPr>
                  <p:cNvPr id="162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0430" y="4854950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изС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163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3372" y="4854950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изВ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164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2395" y="4849953"/>
                    <a:ext cx="377193" cy="26094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изА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</p:grpSp>
            <p:sp>
              <p:nvSpPr>
                <p:cNvPr id="82" name="Line 63"/>
                <p:cNvSpPr>
                  <a:spLocks noChangeShapeType="1"/>
                </p:cNvSpPr>
                <p:nvPr/>
              </p:nvSpPr>
              <p:spPr bwMode="auto">
                <a:xfrm>
                  <a:off x="2453976" y="4365780"/>
                  <a:ext cx="2026583" cy="381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3" name="Freeform 64"/>
                <p:cNvSpPr>
                  <a:spLocks/>
                </p:cNvSpPr>
                <p:nvPr/>
              </p:nvSpPr>
              <p:spPr bwMode="auto">
                <a:xfrm>
                  <a:off x="2453149" y="4139931"/>
                  <a:ext cx="2049744" cy="534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478" y="0"/>
                    </a:cxn>
                  </a:cxnLst>
                  <a:rect l="0" t="0" r="r" b="b"/>
                  <a:pathLst>
                    <a:path w="2478" h="6">
                      <a:moveTo>
                        <a:pt x="0" y="6"/>
                      </a:moveTo>
                      <a:lnTo>
                        <a:pt x="2478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4" name="Line 65"/>
                <p:cNvSpPr>
                  <a:spLocks noChangeShapeType="1"/>
                </p:cNvSpPr>
                <p:nvPr/>
              </p:nvSpPr>
              <p:spPr bwMode="auto">
                <a:xfrm>
                  <a:off x="142844" y="3926289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5" name="Line 66"/>
                <p:cNvSpPr>
                  <a:spLocks noChangeShapeType="1"/>
                </p:cNvSpPr>
                <p:nvPr/>
              </p:nvSpPr>
              <p:spPr bwMode="auto">
                <a:xfrm>
                  <a:off x="142844" y="4146798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6" name="Line 67"/>
                <p:cNvSpPr>
                  <a:spLocks noChangeShapeType="1"/>
                </p:cNvSpPr>
                <p:nvPr/>
              </p:nvSpPr>
              <p:spPr bwMode="auto">
                <a:xfrm>
                  <a:off x="142844" y="4367306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7" name="Arc 68"/>
                <p:cNvSpPr>
                  <a:spLocks/>
                </p:cNvSpPr>
                <p:nvPr/>
              </p:nvSpPr>
              <p:spPr bwMode="auto">
                <a:xfrm rot="16200000">
                  <a:off x="426141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8" name="Arc 69"/>
                <p:cNvSpPr>
                  <a:spLocks/>
                </p:cNvSpPr>
                <p:nvPr/>
              </p:nvSpPr>
              <p:spPr bwMode="auto">
                <a:xfrm rot="16200000">
                  <a:off x="664368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9" name="Arc 70"/>
                <p:cNvSpPr>
                  <a:spLocks/>
                </p:cNvSpPr>
                <p:nvPr/>
              </p:nvSpPr>
              <p:spPr bwMode="auto">
                <a:xfrm rot="16200000">
                  <a:off x="902595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0" name="Arc 71"/>
                <p:cNvSpPr>
                  <a:spLocks/>
                </p:cNvSpPr>
                <p:nvPr/>
              </p:nvSpPr>
              <p:spPr bwMode="auto">
                <a:xfrm rot="16200000">
                  <a:off x="426141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1" name="Arc 72"/>
                <p:cNvSpPr>
                  <a:spLocks/>
                </p:cNvSpPr>
                <p:nvPr/>
              </p:nvSpPr>
              <p:spPr bwMode="auto">
                <a:xfrm rot="16200000">
                  <a:off x="664368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2" name="Arc 73"/>
                <p:cNvSpPr>
                  <a:spLocks/>
                </p:cNvSpPr>
                <p:nvPr/>
              </p:nvSpPr>
              <p:spPr bwMode="auto">
                <a:xfrm rot="16200000">
                  <a:off x="902595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3" name="Arc 74"/>
                <p:cNvSpPr>
                  <a:spLocks/>
                </p:cNvSpPr>
                <p:nvPr/>
              </p:nvSpPr>
              <p:spPr bwMode="auto">
                <a:xfrm rot="16200000">
                  <a:off x="426141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4" name="Arc 75"/>
                <p:cNvSpPr>
                  <a:spLocks/>
                </p:cNvSpPr>
                <p:nvPr/>
              </p:nvSpPr>
              <p:spPr bwMode="auto">
                <a:xfrm rot="16200000">
                  <a:off x="664368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5" name="Arc 76"/>
                <p:cNvSpPr>
                  <a:spLocks/>
                </p:cNvSpPr>
                <p:nvPr/>
              </p:nvSpPr>
              <p:spPr bwMode="auto">
                <a:xfrm rot="16200000">
                  <a:off x="902595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6" name="Line 77"/>
                <p:cNvSpPr>
                  <a:spLocks noChangeShapeType="1"/>
                </p:cNvSpPr>
                <p:nvPr/>
              </p:nvSpPr>
              <p:spPr bwMode="auto">
                <a:xfrm>
                  <a:off x="1095752" y="3926289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7" name="Line 78"/>
                <p:cNvSpPr>
                  <a:spLocks noChangeShapeType="1"/>
                </p:cNvSpPr>
                <p:nvPr/>
              </p:nvSpPr>
              <p:spPr bwMode="auto">
                <a:xfrm>
                  <a:off x="1095752" y="4146798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8" name="Line 79"/>
                <p:cNvSpPr>
                  <a:spLocks noChangeShapeType="1"/>
                </p:cNvSpPr>
                <p:nvPr/>
              </p:nvSpPr>
              <p:spPr bwMode="auto">
                <a:xfrm>
                  <a:off x="1095752" y="4367306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99" name="Line 80"/>
                <p:cNvSpPr>
                  <a:spLocks noChangeShapeType="1"/>
                </p:cNvSpPr>
                <p:nvPr/>
              </p:nvSpPr>
              <p:spPr bwMode="auto">
                <a:xfrm>
                  <a:off x="1335633" y="3926289"/>
                  <a:ext cx="0" cy="4410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0" name="Line 81"/>
                <p:cNvSpPr>
                  <a:spLocks noChangeShapeType="1"/>
                </p:cNvSpPr>
                <p:nvPr/>
              </p:nvSpPr>
              <p:spPr bwMode="auto">
                <a:xfrm>
                  <a:off x="1418351" y="3934147"/>
                  <a:ext cx="0" cy="431404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1" name="Arc 82"/>
                <p:cNvSpPr>
                  <a:spLocks/>
                </p:cNvSpPr>
                <p:nvPr/>
              </p:nvSpPr>
              <p:spPr bwMode="auto">
                <a:xfrm rot="5400000" flipH="1">
                  <a:off x="2264128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2" name="Arc 83"/>
                <p:cNvSpPr>
                  <a:spLocks/>
                </p:cNvSpPr>
                <p:nvPr/>
              </p:nvSpPr>
              <p:spPr bwMode="auto">
                <a:xfrm rot="5400000" flipH="1">
                  <a:off x="2025901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3" name="Arc 84"/>
                <p:cNvSpPr>
                  <a:spLocks/>
                </p:cNvSpPr>
                <p:nvPr/>
              </p:nvSpPr>
              <p:spPr bwMode="auto">
                <a:xfrm rot="5400000" flipH="1">
                  <a:off x="1787674" y="373011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" name="Arc 85"/>
                <p:cNvSpPr>
                  <a:spLocks/>
                </p:cNvSpPr>
                <p:nvPr/>
              </p:nvSpPr>
              <p:spPr bwMode="auto">
                <a:xfrm rot="5400000" flipH="1">
                  <a:off x="2264128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" name="Arc 86"/>
                <p:cNvSpPr>
                  <a:spLocks/>
                </p:cNvSpPr>
                <p:nvPr/>
              </p:nvSpPr>
              <p:spPr bwMode="auto">
                <a:xfrm rot="5400000" flipH="1">
                  <a:off x="2025901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6" name="Arc 87"/>
                <p:cNvSpPr>
                  <a:spLocks/>
                </p:cNvSpPr>
                <p:nvPr/>
              </p:nvSpPr>
              <p:spPr bwMode="auto">
                <a:xfrm rot="5400000" flipH="1">
                  <a:off x="1787674" y="3949095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7" name="Arc 88"/>
                <p:cNvSpPr>
                  <a:spLocks/>
                </p:cNvSpPr>
                <p:nvPr/>
              </p:nvSpPr>
              <p:spPr bwMode="auto">
                <a:xfrm rot="5400000" flipH="1">
                  <a:off x="2264128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8" name="Arc 89"/>
                <p:cNvSpPr>
                  <a:spLocks/>
                </p:cNvSpPr>
                <p:nvPr/>
              </p:nvSpPr>
              <p:spPr bwMode="auto">
                <a:xfrm rot="5400000" flipH="1">
                  <a:off x="2025901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" name="Arc 90"/>
                <p:cNvSpPr>
                  <a:spLocks/>
                </p:cNvSpPr>
                <p:nvPr/>
              </p:nvSpPr>
              <p:spPr bwMode="auto">
                <a:xfrm rot="5400000" flipH="1">
                  <a:off x="1787674" y="4171892"/>
                  <a:ext cx="147260" cy="238227"/>
                </a:xfrm>
                <a:custGeom>
                  <a:avLst/>
                  <a:gdLst>
                    <a:gd name="G0" fmla="+- 486 0 0"/>
                    <a:gd name="G1" fmla="+- 21600 0 0"/>
                    <a:gd name="G2" fmla="+- 21600 0 0"/>
                    <a:gd name="T0" fmla="*/ 486 w 22086"/>
                    <a:gd name="T1" fmla="*/ 0 h 43200"/>
                    <a:gd name="T2" fmla="*/ 0 w 22086"/>
                    <a:gd name="T3" fmla="*/ 43195 h 43200"/>
                    <a:gd name="T4" fmla="*/ 486 w 2208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86" h="43200" fill="none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</a:path>
                    <a:path w="22086" h="43200" stroke="0" extrusionOk="0">
                      <a:moveTo>
                        <a:pt x="485" y="0"/>
                      </a:moveTo>
                      <a:cubicBezTo>
                        <a:pt x="12415" y="0"/>
                        <a:pt x="22086" y="9670"/>
                        <a:pt x="22086" y="21600"/>
                      </a:cubicBezTo>
                      <a:cubicBezTo>
                        <a:pt x="22086" y="33529"/>
                        <a:pt x="12415" y="43200"/>
                        <a:pt x="486" y="43200"/>
                      </a:cubicBezTo>
                      <a:cubicBezTo>
                        <a:pt x="323" y="43200"/>
                        <a:pt x="161" y="43198"/>
                        <a:pt x="0" y="43194"/>
                      </a:cubicBezTo>
                      <a:lnTo>
                        <a:pt x="486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0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504377" y="3926289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504377" y="4146798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504377" y="4367306"/>
                  <a:ext cx="238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3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502723" y="3926289"/>
                  <a:ext cx="0" cy="4410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4" name="Freeform 96"/>
                <p:cNvSpPr>
                  <a:spLocks/>
                </p:cNvSpPr>
                <p:nvPr/>
              </p:nvSpPr>
              <p:spPr bwMode="auto">
                <a:xfrm>
                  <a:off x="2453976" y="3914081"/>
                  <a:ext cx="2016657" cy="305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438" y="0"/>
                    </a:cxn>
                  </a:cxnLst>
                  <a:rect l="0" t="0" r="r" b="b"/>
                  <a:pathLst>
                    <a:path w="2438" h="3">
                      <a:moveTo>
                        <a:pt x="0" y="3"/>
                      </a:moveTo>
                      <a:lnTo>
                        <a:pt x="2438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5" name="Oval 97"/>
                <p:cNvSpPr>
                  <a:spLocks noChangeArrowheads="1"/>
                </p:cNvSpPr>
                <p:nvPr/>
              </p:nvSpPr>
              <p:spPr bwMode="auto">
                <a:xfrm>
                  <a:off x="4442509" y="3882798"/>
                  <a:ext cx="91817" cy="8316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442509" y="3845411"/>
                  <a:ext cx="91817" cy="1663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7" name="Oval 99"/>
                <p:cNvSpPr>
                  <a:spLocks noChangeArrowheads="1"/>
                </p:cNvSpPr>
                <p:nvPr/>
              </p:nvSpPr>
              <p:spPr bwMode="auto">
                <a:xfrm>
                  <a:off x="4447472" y="4104070"/>
                  <a:ext cx="91817" cy="82405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8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447472" y="4065919"/>
                  <a:ext cx="91817" cy="1663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9" name="Oval 101"/>
                <p:cNvSpPr>
                  <a:spLocks noChangeArrowheads="1"/>
                </p:cNvSpPr>
                <p:nvPr/>
              </p:nvSpPr>
              <p:spPr bwMode="auto">
                <a:xfrm>
                  <a:off x="4447472" y="4330682"/>
                  <a:ext cx="91817" cy="8316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0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447472" y="4293295"/>
                  <a:ext cx="91817" cy="1663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7" name="Line 114"/>
                <p:cNvSpPr>
                  <a:spLocks noChangeShapeType="1"/>
                </p:cNvSpPr>
                <p:nvPr/>
              </p:nvSpPr>
              <p:spPr bwMode="auto">
                <a:xfrm>
                  <a:off x="2916458" y="4373911"/>
                  <a:ext cx="0" cy="131084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8" name="Line 115"/>
                <p:cNvSpPr>
                  <a:spLocks noChangeShapeType="1"/>
                </p:cNvSpPr>
                <p:nvPr/>
              </p:nvSpPr>
              <p:spPr bwMode="auto">
                <a:xfrm>
                  <a:off x="3121868" y="4370358"/>
                  <a:ext cx="0" cy="648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9" name="Line 116"/>
                <p:cNvSpPr>
                  <a:spLocks noChangeShapeType="1"/>
                </p:cNvSpPr>
                <p:nvPr/>
              </p:nvSpPr>
              <p:spPr bwMode="auto">
                <a:xfrm>
                  <a:off x="3530009" y="4143380"/>
                  <a:ext cx="0" cy="157255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0" name="Line 117"/>
                <p:cNvSpPr>
                  <a:spLocks noChangeShapeType="1"/>
                </p:cNvSpPr>
                <p:nvPr/>
              </p:nvSpPr>
              <p:spPr bwMode="auto">
                <a:xfrm>
                  <a:off x="3733868" y="4145272"/>
                  <a:ext cx="0" cy="864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1" name="Line 118"/>
                <p:cNvSpPr>
                  <a:spLocks noChangeShapeType="1"/>
                </p:cNvSpPr>
                <p:nvPr/>
              </p:nvSpPr>
              <p:spPr bwMode="auto">
                <a:xfrm>
                  <a:off x="4143372" y="3924000"/>
                  <a:ext cx="0" cy="1764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2" name="Line 119"/>
                <p:cNvSpPr>
                  <a:spLocks noChangeShapeType="1"/>
                </p:cNvSpPr>
                <p:nvPr/>
              </p:nvSpPr>
              <p:spPr bwMode="auto">
                <a:xfrm>
                  <a:off x="4376248" y="3909836"/>
                  <a:ext cx="0" cy="10800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847543" y="481919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36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429124" y="4786322"/>
                  <a:ext cx="377193" cy="26094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r>
                    <a:rPr kumimoji="0" lang="en-US" sz="16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А</a:t>
                  </a:r>
                  <a:endParaRPr kumimoji="0" lang="ru-RU" sz="1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704111" y="4746782"/>
                  <a:ext cx="377193" cy="26094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r>
                    <a:rPr kumimoji="0" lang="en-US" sz="16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В</a:t>
                  </a:r>
                  <a:endParaRPr kumimoji="0" lang="ru-RU" sz="1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103868" y="4752000"/>
                  <a:ext cx="377193" cy="26094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r>
                    <a:rPr kumimoji="0" lang="en-US" sz="1600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С</a:t>
                  </a:r>
                  <a:endParaRPr kumimoji="0" lang="ru-RU" sz="16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Freeform 143"/>
                <p:cNvSpPr>
                  <a:spLocks/>
                </p:cNvSpPr>
                <p:nvPr/>
              </p:nvSpPr>
              <p:spPr bwMode="auto">
                <a:xfrm>
                  <a:off x="2491868" y="4032000"/>
                  <a:ext cx="1174591" cy="1620000"/>
                </a:xfrm>
                <a:custGeom>
                  <a:avLst/>
                  <a:gdLst/>
                  <a:ahLst/>
                  <a:cxnLst>
                    <a:cxn ang="0">
                      <a:pos x="1929" y="772"/>
                    </a:cxn>
                    <a:cxn ang="0">
                      <a:pos x="192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929" h="772">
                      <a:moveTo>
                        <a:pt x="1929" y="772"/>
                      </a:moveTo>
                      <a:lnTo>
                        <a:pt x="1928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40" name="Freeform 144"/>
                <p:cNvSpPr>
                  <a:spLocks/>
                </p:cNvSpPr>
                <p:nvPr/>
              </p:nvSpPr>
              <p:spPr bwMode="auto">
                <a:xfrm>
                  <a:off x="2509868" y="3816000"/>
                  <a:ext cx="1742034" cy="1836000"/>
                </a:xfrm>
                <a:custGeom>
                  <a:avLst/>
                  <a:gdLst/>
                  <a:ahLst/>
                  <a:cxnLst>
                    <a:cxn ang="0">
                      <a:pos x="1929" y="772"/>
                    </a:cxn>
                    <a:cxn ang="0">
                      <a:pos x="192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929" h="772">
                      <a:moveTo>
                        <a:pt x="1929" y="772"/>
                      </a:moveTo>
                      <a:lnTo>
                        <a:pt x="1928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41" name="Freeform 145"/>
                <p:cNvSpPr>
                  <a:spLocks/>
                </p:cNvSpPr>
                <p:nvPr/>
              </p:nvSpPr>
              <p:spPr bwMode="auto">
                <a:xfrm>
                  <a:off x="2549954" y="4406220"/>
                  <a:ext cx="45719" cy="1188466"/>
                </a:xfrm>
                <a:custGeom>
                  <a:avLst/>
                  <a:gdLst/>
                  <a:ahLst/>
                  <a:cxnLst>
                    <a:cxn ang="0">
                      <a:pos x="153" y="0"/>
                    </a:cxn>
                    <a:cxn ang="0">
                      <a:pos x="150" y="765"/>
                    </a:cxn>
                    <a:cxn ang="0">
                      <a:pos x="0" y="810"/>
                    </a:cxn>
                    <a:cxn ang="0">
                      <a:pos x="0" y="1373"/>
                    </a:cxn>
                  </a:cxnLst>
                  <a:rect l="0" t="0" r="r" b="b"/>
                  <a:pathLst>
                    <a:path w="153" h="1373">
                      <a:moveTo>
                        <a:pt x="153" y="0"/>
                      </a:moveTo>
                      <a:lnTo>
                        <a:pt x="150" y="765"/>
                      </a:lnTo>
                      <a:lnTo>
                        <a:pt x="0" y="810"/>
                      </a:lnTo>
                      <a:lnTo>
                        <a:pt x="0" y="1373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44" name="Группа 181"/>
                <p:cNvGrpSpPr/>
                <p:nvPr/>
              </p:nvGrpSpPr>
              <p:grpSpPr>
                <a:xfrm>
                  <a:off x="3031868" y="5022000"/>
                  <a:ext cx="180000" cy="666000"/>
                  <a:chOff x="4086000" y="4662000"/>
                  <a:chExt cx="180000" cy="666000"/>
                </a:xfrm>
              </p:grpSpPr>
              <p:sp>
                <p:nvSpPr>
                  <p:cNvPr id="154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176000" y="4744800"/>
                    <a:ext cx="0" cy="583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5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6000" y="4572000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6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6000" y="4644000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45" name="Группа 176"/>
                <p:cNvGrpSpPr/>
                <p:nvPr/>
              </p:nvGrpSpPr>
              <p:grpSpPr>
                <a:xfrm>
                  <a:off x="4286248" y="5000636"/>
                  <a:ext cx="180000" cy="666000"/>
                  <a:chOff x="5839322" y="5275026"/>
                  <a:chExt cx="180000" cy="666000"/>
                </a:xfrm>
              </p:grpSpPr>
              <p:sp>
                <p:nvSpPr>
                  <p:cNvPr id="15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5929322" y="5357826"/>
                    <a:ext cx="0" cy="583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2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185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3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257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46" name="Группа 177"/>
                <p:cNvGrpSpPr/>
                <p:nvPr/>
              </p:nvGrpSpPr>
              <p:grpSpPr>
                <a:xfrm>
                  <a:off x="3643868" y="5022000"/>
                  <a:ext cx="180000" cy="666000"/>
                  <a:chOff x="5839322" y="5275026"/>
                  <a:chExt cx="180000" cy="666000"/>
                </a:xfrm>
              </p:grpSpPr>
              <p:sp>
                <p:nvSpPr>
                  <p:cNvPr id="148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5929322" y="5357826"/>
                    <a:ext cx="0" cy="5832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49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185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50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29322" y="5257026"/>
                    <a:ext cx="0" cy="18000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47" name="Freeform 143"/>
                <p:cNvSpPr>
                  <a:spLocks/>
                </p:cNvSpPr>
                <p:nvPr/>
              </p:nvSpPr>
              <p:spPr bwMode="auto">
                <a:xfrm>
                  <a:off x="2700000" y="4284000"/>
                  <a:ext cx="360000" cy="1298704"/>
                </a:xfrm>
                <a:custGeom>
                  <a:avLst/>
                  <a:gdLst/>
                  <a:ahLst/>
                  <a:cxnLst>
                    <a:cxn ang="0">
                      <a:pos x="1929" y="772"/>
                    </a:cxn>
                    <a:cxn ang="0">
                      <a:pos x="192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929" h="772">
                      <a:moveTo>
                        <a:pt x="1929" y="772"/>
                      </a:moveTo>
                      <a:lnTo>
                        <a:pt x="1928" y="0"/>
                      </a:lnTo>
                      <a:lnTo>
                        <a:pt x="0" y="7"/>
                      </a:ln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 type="triangle"/>
                  <a:tailEnd type="none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9" name="Rectangle 120"/>
                <p:cNvSpPr>
                  <a:spLocks noChangeArrowheads="1"/>
                </p:cNvSpPr>
                <p:nvPr/>
              </p:nvSpPr>
              <p:spPr bwMode="auto">
                <a:xfrm>
                  <a:off x="3458151" y="479349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0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74531" y="4819281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08" name="Группа 207"/>
              <p:cNvGrpSpPr/>
              <p:nvPr/>
            </p:nvGrpSpPr>
            <p:grpSpPr>
              <a:xfrm>
                <a:off x="1826453" y="4848612"/>
                <a:ext cx="585307" cy="1317061"/>
                <a:chOff x="1216085" y="3464260"/>
                <a:chExt cx="643838" cy="1448767"/>
              </a:xfrm>
            </p:grpSpPr>
            <p:sp>
              <p:nvSpPr>
                <p:cNvPr id="209" name="Скругленный прямоугольник 208"/>
                <p:cNvSpPr/>
                <p:nvPr/>
              </p:nvSpPr>
              <p:spPr>
                <a:xfrm rot="18629361" flipH="1">
                  <a:off x="1357436" y="4092566"/>
                  <a:ext cx="57525" cy="340227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Скругленный прямоугольник 209"/>
                <p:cNvSpPr/>
                <p:nvPr/>
              </p:nvSpPr>
              <p:spPr>
                <a:xfrm rot="667317" flipH="1">
                  <a:off x="1809393" y="3464260"/>
                  <a:ext cx="50530" cy="322922"/>
                </a:xfrm>
                <a:prstGeom prst="roundRect">
                  <a:avLst>
                    <a:gd name="adj" fmla="val 50000"/>
                  </a:avLst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Скругленный прямоугольник 210"/>
                <p:cNvSpPr/>
                <p:nvPr/>
              </p:nvSpPr>
              <p:spPr>
                <a:xfrm rot="12079228" flipH="1">
                  <a:off x="1740835" y="3712895"/>
                  <a:ext cx="64545" cy="255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Скругленный прямоугольник 211"/>
                <p:cNvSpPr/>
                <p:nvPr/>
              </p:nvSpPr>
              <p:spPr>
                <a:xfrm rot="12979228" flipH="1">
                  <a:off x="1336064" y="3894433"/>
                  <a:ext cx="65770" cy="3402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C99"/>
                </a:solidFill>
                <a:ln w="317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3" name="Группа 212"/>
                <p:cNvGrpSpPr/>
                <p:nvPr/>
              </p:nvGrpSpPr>
              <p:grpSpPr>
                <a:xfrm>
                  <a:off x="1368318" y="3553708"/>
                  <a:ext cx="417896" cy="1359319"/>
                  <a:chOff x="1368318" y="3553708"/>
                  <a:chExt cx="417896" cy="1359319"/>
                </a:xfrm>
              </p:grpSpPr>
              <p:grpSp>
                <p:nvGrpSpPr>
                  <p:cNvPr id="214" name="Группа 213"/>
                  <p:cNvGrpSpPr/>
                  <p:nvPr/>
                </p:nvGrpSpPr>
                <p:grpSpPr>
                  <a:xfrm>
                    <a:off x="1368318" y="3598095"/>
                    <a:ext cx="417896" cy="1314932"/>
                    <a:chOff x="742051" y="1452707"/>
                    <a:chExt cx="459124" cy="1683968"/>
                  </a:xfrm>
                </p:grpSpPr>
                <p:sp>
                  <p:nvSpPr>
                    <p:cNvPr id="216" name="Прямоугольник 215"/>
                    <p:cNvSpPr/>
                    <p:nvPr/>
                  </p:nvSpPr>
                  <p:spPr>
                    <a:xfrm>
                      <a:off x="905906" y="1754304"/>
                      <a:ext cx="131388" cy="86239"/>
                    </a:xfrm>
                    <a:prstGeom prst="rect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17" name="Группа 216"/>
                    <p:cNvGrpSpPr/>
                    <p:nvPr/>
                  </p:nvGrpSpPr>
                  <p:grpSpPr>
                    <a:xfrm>
                      <a:off x="742051" y="1452707"/>
                      <a:ext cx="459124" cy="1683968"/>
                      <a:chOff x="742051" y="1452707"/>
                      <a:chExt cx="459124" cy="1683968"/>
                    </a:xfrm>
                  </p:grpSpPr>
                  <p:sp>
                    <p:nvSpPr>
                      <p:cNvPr id="218" name="Скругленный прямоугольник 217"/>
                      <p:cNvSpPr/>
                      <p:nvPr/>
                    </p:nvSpPr>
                    <p:spPr>
                      <a:xfrm>
                        <a:off x="793068" y="1852128"/>
                        <a:ext cx="357065" cy="479302"/>
                      </a:xfrm>
                      <a:prstGeom prst="roundRect">
                        <a:avLst/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9" name="Скругленный прямоугольник 218"/>
                      <p:cNvSpPr/>
                      <p:nvPr/>
                    </p:nvSpPr>
                    <p:spPr>
                      <a:xfrm flipH="1">
                        <a:off x="1026789" y="2441436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0" name="Скругленный прямоугольник 219"/>
                      <p:cNvSpPr/>
                      <p:nvPr/>
                    </p:nvSpPr>
                    <p:spPr>
                      <a:xfrm flipH="1">
                        <a:off x="797916" y="2455328"/>
                        <a:ext cx="120662" cy="54712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1" name="Скругленный прямоугольник 220"/>
                      <p:cNvSpPr/>
                      <p:nvPr/>
                    </p:nvSpPr>
                    <p:spPr>
                      <a:xfrm>
                        <a:off x="793068" y="2276872"/>
                        <a:ext cx="357065" cy="269620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2" name="Улыбающееся лицо 221"/>
                      <p:cNvSpPr/>
                      <p:nvPr/>
                    </p:nvSpPr>
                    <p:spPr>
                      <a:xfrm>
                        <a:off x="838124" y="1452707"/>
                        <a:ext cx="267218" cy="309835"/>
                      </a:xfrm>
                      <a:prstGeom prst="smileyFace">
                        <a:avLst>
                          <a:gd name="adj" fmla="val 4653"/>
                        </a:avLst>
                      </a:prstGeom>
                      <a:gradFill flip="none" rotWithShape="1">
                        <a:gsLst>
                          <a:gs pos="0">
                            <a:srgbClr val="FFFF00">
                              <a:shade val="30000"/>
                              <a:satMod val="115000"/>
                            </a:srgbClr>
                          </a:gs>
                          <a:gs pos="50000">
                            <a:srgbClr val="FFFF00">
                              <a:shade val="67500"/>
                              <a:satMod val="115000"/>
                            </a:srgbClr>
                          </a:gs>
                          <a:gs pos="100000">
                            <a:srgbClr val="FFFF00">
                              <a:shade val="100000"/>
                              <a:satMod val="115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3" name="Хорда 222"/>
                      <p:cNvSpPr/>
                      <p:nvPr/>
                    </p:nvSpPr>
                    <p:spPr>
                      <a:xfrm rot="5726762">
                        <a:off x="758544" y="2941325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4" name="Хорда 223"/>
                      <p:cNvSpPr/>
                      <p:nvPr/>
                    </p:nvSpPr>
                    <p:spPr>
                      <a:xfrm rot="5726762">
                        <a:off x="1005825" y="2938649"/>
                        <a:ext cx="178857" cy="211843"/>
                      </a:xfrm>
                      <a:prstGeom prst="chord">
                        <a:avLst>
                          <a:gd name="adj1" fmla="val 4672785"/>
                          <a:gd name="adj2" fmla="val 16200000"/>
                        </a:avLst>
                      </a:prstGeom>
                      <a:solidFill>
                        <a:srgbClr val="FFC000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5" name="Скругленный прямоугольник 224"/>
                      <p:cNvSpPr/>
                      <p:nvPr/>
                    </p:nvSpPr>
                    <p:spPr>
                      <a:xfrm>
                        <a:off x="862103" y="1853007"/>
                        <a:ext cx="45718" cy="432728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6" name="Скругленный прямоугольник 225"/>
                      <p:cNvSpPr/>
                      <p:nvPr/>
                    </p:nvSpPr>
                    <p:spPr>
                      <a:xfrm>
                        <a:off x="1049349" y="1855977"/>
                        <a:ext cx="45719" cy="432727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15875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15" name="Пирог 214"/>
                  <p:cNvSpPr/>
                  <p:nvPr/>
                </p:nvSpPr>
                <p:spPr>
                  <a:xfrm>
                    <a:off x="1454530" y="3553708"/>
                    <a:ext cx="253189" cy="185903"/>
                  </a:xfrm>
                  <a:prstGeom prst="pie">
                    <a:avLst>
                      <a:gd name="adj1" fmla="val 10757660"/>
                      <a:gd name="adj2" fmla="val 57106"/>
                    </a:avLst>
                  </a:prstGeom>
                  <a:solidFill>
                    <a:srgbClr val="FF6600"/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28" name="Скругленный прямоугольник 227"/>
              <p:cNvSpPr/>
              <p:nvPr/>
            </p:nvSpPr>
            <p:spPr bwMode="auto">
              <a:xfrm>
                <a:off x="107504" y="6134482"/>
                <a:ext cx="4267741" cy="160718"/>
              </a:xfrm>
              <a:prstGeom prst="roundRect">
                <a:avLst/>
              </a:prstGeom>
              <a:pattFill prst="weave">
                <a:fgClr>
                  <a:schemeClr val="tx1"/>
                </a:fgClr>
                <a:bgClr>
                  <a:schemeClr val="bg1"/>
                </a:bgClr>
              </a:pattFill>
              <a:ln w="31750" cmpd="sng">
                <a:solidFill>
                  <a:schemeClr val="tx1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</p:grpSp>
        <p:sp>
          <p:nvSpPr>
            <p:cNvPr id="229" name="Овал 228"/>
            <p:cNvSpPr/>
            <p:nvPr/>
          </p:nvSpPr>
          <p:spPr bwMode="auto">
            <a:xfrm>
              <a:off x="149619" y="5706921"/>
              <a:ext cx="1254029" cy="31436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1750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lnSpc>
                  <a:spcPts val="1600"/>
                </a:lnSpc>
                <a:spcBef>
                  <a:spcPct val="0"/>
                </a:spcBef>
              </a:pPr>
              <a:r>
                <a:rPr lang="en-US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U </a:t>
              </a:r>
              <a:r>
                <a:rPr lang="en-US" sz="14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&gt;</a:t>
              </a:r>
              <a:r>
                <a:rPr lang="ru-RU" sz="14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 </a:t>
              </a:r>
              <a:r>
                <a:rPr lang="ru-RU" sz="14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1000 В</a:t>
              </a: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9" name="Прямоугольник 6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20688"/>
            <a:ext cx="87154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Темы</a:t>
            </a:r>
            <a:r>
              <a:rPr lang="ru-RU" sz="1600" b="1" i="1" dirty="0" smtClean="0"/>
              <a:t>: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Анализ условий безопасности в одно- и трехфазных сетях с заземленной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 Анализ условий безопасности в зоне замыкания тока на землю.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lnSpc>
                <a:spcPts val="1800"/>
              </a:lnSpc>
            </a:pPr>
            <a:r>
              <a:rPr lang="ru-RU" sz="1600" b="1" cap="small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ts val="1800"/>
              </a:lnSpc>
            </a:pPr>
            <a:r>
              <a:rPr lang="ru-RU" sz="1600" b="1" cap="small" dirty="0" smtClean="0">
                <a:latin typeface="Arial" pitchFamily="34" charset="0"/>
                <a:cs typeface="Arial" pitchFamily="34" charset="0"/>
              </a:rPr>
              <a:t>Тема 1. </a:t>
            </a:r>
            <a:r>
              <a:rPr lang="ru-RU" b="1" cap="small" dirty="0" smtClean="0">
                <a:latin typeface="Arial Narrow" pitchFamily="34" charset="0"/>
                <a:cs typeface="Times New Roman" pitchFamily="18" charset="0"/>
              </a:rPr>
              <a:t>Анализ условий безопасности в одно- и трехфазных электрических сетях с заземленной </a:t>
            </a:r>
            <a:r>
              <a:rPr lang="ru-RU" b="1" cap="small" dirty="0" err="1" smtClean="0">
                <a:latin typeface="Arial Narrow" pitchFamily="34" charset="0"/>
                <a:cs typeface="Times New Roman" pitchFamily="18" charset="0"/>
              </a:rPr>
              <a:t>нейтралью</a:t>
            </a:r>
            <a:r>
              <a:rPr lang="ru-RU" b="1" cap="small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2420888"/>
            <a:ext cx="2343204" cy="8421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где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R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0 </a:t>
            </a: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— заземление </a:t>
            </a:r>
            <a:r>
              <a:rPr lang="ru-RU" sz="1600" b="1" dirty="0" err="1" smtClean="0">
                <a:latin typeface="Arial Narrow" pitchFamily="34" charset="0"/>
                <a:cs typeface="Times New Roman" pitchFamily="18" charset="0"/>
              </a:rPr>
              <a:t>нейтрали</a:t>
            </a:r>
            <a:r>
              <a:rPr lang="ru-RU" sz="1600" b="1" dirty="0" smtClean="0">
                <a:latin typeface="Arial Narrow" pitchFamily="34" charset="0"/>
                <a:cs typeface="Times New Roman" pitchFamily="18" charset="0"/>
              </a:rPr>
              <a:t> электрической сети (не больше 4 Ом).</a:t>
            </a:r>
            <a:endParaRPr lang="ru-RU" sz="16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933056"/>
            <a:ext cx="8715404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200"/>
              </a:lnSpc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Вариант А.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Пусть человек касается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второго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провода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(на рисунке не представлен). Тогда он не попадет под  действие напряжения прикосновения, т.к.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 второй провод — нулевой рабочий проводник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(в случае отсутствия нагрузки в сети).</a:t>
            </a:r>
          </a:p>
          <a:p>
            <a:pPr indent="432000" algn="just">
              <a:lnSpc>
                <a:spcPts val="2200"/>
              </a:lnSpc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Вариант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Б.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Пусть человек касается </a:t>
            </a: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первого фазного провода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. Тогда, согласно нашему алгоритму (</a:t>
            </a:r>
            <a:r>
              <a:rPr lang="ru-RU" sz="2200" dirty="0" err="1" smtClean="0">
                <a:latin typeface="Arial Narrow" pitchFamily="34" charset="0"/>
                <a:cs typeface="Arial" pitchFamily="34" charset="0"/>
              </a:rPr>
              <a:t>сл</a:t>
            </a:r>
            <a:r>
              <a:rPr lang="en-US" sz="2200" dirty="0" smtClean="0">
                <a:latin typeface="Arial Narrow" pitchFamily="34" charset="0"/>
                <a:cs typeface="Arial" pitchFamily="34" charset="0"/>
              </a:rPr>
              <a:t>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18), определяем вид сети, вид касания человека, представляем цепь тока (через пострадавшего потечет ток).</a:t>
            </a:r>
            <a:endParaRPr lang="ru-RU" sz="22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44" y="6309320"/>
            <a:ext cx="479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Пример: пусть напряжение </a:t>
            </a:r>
            <a:r>
              <a:rPr lang="en-US" sz="2000" b="1" dirty="0" smtClean="0">
                <a:latin typeface="Arial Narrow" pitchFamily="34" charset="0"/>
                <a:cs typeface="Times New Roman" pitchFamily="18" charset="0"/>
              </a:rPr>
              <a:t>U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= 36 В, тогда: </a:t>
            </a:r>
            <a:endParaRPr lang="ru-RU" sz="20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67" name="Стрелка вправо 66"/>
          <p:cNvSpPr/>
          <p:nvPr/>
        </p:nvSpPr>
        <p:spPr bwMode="auto">
          <a:xfrm>
            <a:off x="3299861" y="2780928"/>
            <a:ext cx="500066" cy="214314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71" name="Скругленный прямоугольник 70"/>
          <p:cNvSpPr/>
          <p:nvPr/>
        </p:nvSpPr>
        <p:spPr bwMode="auto">
          <a:xfrm>
            <a:off x="1547664" y="44625"/>
            <a:ext cx="6048672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Скругленный прямоугольник 71"/>
              <p:cNvSpPr/>
              <p:nvPr/>
            </p:nvSpPr>
            <p:spPr>
              <a:xfrm>
                <a:off x="3890189" y="2420888"/>
                <a:ext cx="2371734" cy="864006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2800"/>
                  </a:lnSpc>
                  <a:defRPr/>
                </a:pPr>
                <a:r>
                  <a:rPr kumimoji="0" lang="ru-RU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32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32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32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32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32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32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32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32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32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32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32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2" name="Скругленный 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89" y="2420888"/>
                <a:ext cx="2371734" cy="86400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Скругленный прямоугольник 73"/>
              <p:cNvSpPr/>
              <p:nvPr/>
            </p:nvSpPr>
            <p:spPr>
              <a:xfrm>
                <a:off x="5076056" y="6165304"/>
                <a:ext cx="3024336" cy="605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200"/>
                  </a:lnSpc>
                  <a:defRPr/>
                </a:pPr>
                <a:r>
                  <a:rPr kumimoji="0" lang="ru-RU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4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4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𝟑𝟔</m:t>
                        </m:r>
                      </m:num>
                      <m:den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𝟏𝟎𝟎𝟎</m:t>
                        </m:r>
                        <m:r>
                          <a:rPr kumimoji="0" lang="en-US" sz="24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 +</m:t>
                        </m:r>
                        <m:r>
                          <a:rPr lang="en-US" sz="24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en-US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≈30</a:t>
                </a:r>
                <a:r>
                  <a:rPr kumimoji="0" lang="ru-RU" sz="24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мА.</a:t>
                </a:r>
                <a:endParaRPr kumimoji="0" lang="ru-RU" sz="24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" name="Скругленный 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165304"/>
                <a:ext cx="3024336" cy="60587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94116" y="1767424"/>
            <a:ext cx="3181740" cy="2165632"/>
            <a:chOff x="214282" y="2000240"/>
            <a:chExt cx="3181740" cy="2165632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214282" y="2000240"/>
              <a:ext cx="3181740" cy="2071702"/>
              <a:chOff x="142844" y="2000264"/>
              <a:chExt cx="3181740" cy="2071702"/>
            </a:xfrm>
          </p:grpSpPr>
          <p:grpSp>
            <p:nvGrpSpPr>
              <p:cNvPr id="16" name="Группа 15"/>
              <p:cNvGrpSpPr/>
              <p:nvPr/>
            </p:nvGrpSpPr>
            <p:grpSpPr>
              <a:xfrm>
                <a:off x="142844" y="2000264"/>
                <a:ext cx="3181740" cy="2071702"/>
                <a:chOff x="142844" y="2571744"/>
                <a:chExt cx="3181740" cy="2071702"/>
              </a:xfrm>
            </p:grpSpPr>
            <p:grpSp>
              <p:nvGrpSpPr>
                <p:cNvPr id="17" name="Группа 62"/>
                <p:cNvGrpSpPr/>
                <p:nvPr/>
              </p:nvGrpSpPr>
              <p:grpSpPr>
                <a:xfrm>
                  <a:off x="142844" y="2628000"/>
                  <a:ext cx="3181740" cy="2015446"/>
                  <a:chOff x="142844" y="2628000"/>
                  <a:chExt cx="3181740" cy="2015446"/>
                </a:xfrm>
              </p:grpSpPr>
              <p:grpSp>
                <p:nvGrpSpPr>
                  <p:cNvPr id="19" name="Group 2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24002" y="3043873"/>
                    <a:ext cx="495033" cy="102951"/>
                    <a:chOff x="1296" y="11068"/>
                    <a:chExt cx="864" cy="160"/>
                  </a:xfrm>
                </p:grpSpPr>
                <p:sp>
                  <p:nvSpPr>
                    <p:cNvPr id="58" name="Arc 3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9" name="Arc 4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0" name="Arc 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2847829"/>
                    <a:ext cx="3960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42844" y="3342861"/>
                    <a:ext cx="3960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689464" y="2847829"/>
                    <a:ext cx="0" cy="487832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3" name="Group 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576002" y="3044773"/>
                    <a:ext cx="494133" cy="102951"/>
                    <a:chOff x="1296" y="11068"/>
                    <a:chExt cx="864" cy="160"/>
                  </a:xfrm>
                </p:grpSpPr>
                <p:sp>
                  <p:nvSpPr>
                    <p:cNvPr id="55" name="Arc 10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360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Arc 1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648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Arc 12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1936" y="11004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4" name="Freeform 13"/>
                  <p:cNvSpPr>
                    <a:spLocks/>
                  </p:cNvSpPr>
                  <p:nvPr/>
                </p:nvSpPr>
                <p:spPr bwMode="auto">
                  <a:xfrm>
                    <a:off x="872488" y="2848729"/>
                    <a:ext cx="2093336" cy="900"/>
                  </a:xfrm>
                  <a:custGeom>
                    <a:avLst/>
                    <a:gdLst/>
                    <a:ahLst/>
                    <a:cxnLst>
                      <a:cxn ang="0">
                        <a:pos x="2562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562" h="1">
                        <a:moveTo>
                          <a:pt x="256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927422" y="2802826"/>
                    <a:ext cx="90695" cy="810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7422" y="2765923"/>
                    <a:ext cx="90695" cy="16291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7258" y="2714620"/>
                    <a:ext cx="365231" cy="16291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941312" y="3297858"/>
                    <a:ext cx="90695" cy="810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1312" y="3260956"/>
                    <a:ext cx="90695" cy="16291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838988" y="3329360"/>
                    <a:ext cx="2093336" cy="900"/>
                  </a:xfrm>
                  <a:custGeom>
                    <a:avLst/>
                    <a:gdLst/>
                    <a:ahLst/>
                    <a:cxnLst>
                      <a:cxn ang="0">
                        <a:pos x="2562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562" h="1">
                        <a:moveTo>
                          <a:pt x="2562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695374" y="2854129"/>
                    <a:ext cx="0" cy="17893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47766" y="3319986"/>
                    <a:ext cx="0" cy="127808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770" y="2928934"/>
                    <a:ext cx="214314" cy="285752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4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6186" y="3888903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R</a:t>
                    </a:r>
                    <a:r>
                      <a:rPr lang="ru-RU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ч</a:t>
                    </a:r>
                  </a:p>
                </p:txBody>
              </p:sp>
              <p:sp>
                <p:nvSpPr>
                  <p:cNvPr id="45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9058" y="3897584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2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4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3154" y="3897674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R</a:t>
                    </a:r>
                    <a:r>
                      <a:rPr kumimoji="0" lang="ru-RU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rPr>
                      <a:t>1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47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000" y="2628000"/>
                    <a:ext cx="372584" cy="229472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kumimoji="0" lang="ru-RU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8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000" y="3132000"/>
                    <a:ext cx="372584" cy="225538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38988" y="3333114"/>
                    <a:ext cx="0" cy="127808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106" y="3888903"/>
                    <a:ext cx="372584" cy="255617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R</a:t>
                    </a:r>
                    <a:r>
                      <a: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5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4606" y="2974127"/>
                    <a:ext cx="372584" cy="298124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rPr>
                      <a:t>U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4" name="Двойная стрелка вверх/вниз 53"/>
                  <p:cNvSpPr/>
                  <p:nvPr/>
                </p:nvSpPr>
                <p:spPr>
                  <a:xfrm>
                    <a:off x="2761609" y="2857496"/>
                    <a:ext cx="95880" cy="455588"/>
                  </a:xfrm>
                  <a:prstGeom prst="upDown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2" name="Freeform 41"/>
                  <p:cNvSpPr>
                    <a:spLocks/>
                  </p:cNvSpPr>
                  <p:nvPr/>
                </p:nvSpPr>
                <p:spPr bwMode="auto">
                  <a:xfrm>
                    <a:off x="893732" y="2900932"/>
                    <a:ext cx="1051570" cy="1673209"/>
                  </a:xfrm>
                  <a:custGeom>
                    <a:avLst/>
                    <a:gdLst/>
                    <a:ahLst/>
                    <a:cxnLst>
                      <a:cxn ang="0">
                        <a:pos x="0" y="1826"/>
                      </a:cxn>
                      <a:cxn ang="0">
                        <a:pos x="0" y="0"/>
                      </a:cxn>
                      <a:cxn ang="0">
                        <a:pos x="1287" y="0"/>
                      </a:cxn>
                      <a:cxn ang="0">
                        <a:pos x="1287" y="1859"/>
                      </a:cxn>
                    </a:cxnLst>
                    <a:rect l="0" t="0" r="r" b="b"/>
                    <a:pathLst>
                      <a:path w="1287" h="1859">
                        <a:moveTo>
                          <a:pt x="0" y="1826"/>
                        </a:moveTo>
                        <a:lnTo>
                          <a:pt x="0" y="0"/>
                        </a:lnTo>
                        <a:lnTo>
                          <a:pt x="1287" y="0"/>
                        </a:lnTo>
                        <a:lnTo>
                          <a:pt x="1287" y="1859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lgDash"/>
                    <a:round/>
                    <a:headEnd type="triangle" w="med" len="med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500034" y="2571744"/>
                  <a:ext cx="377193" cy="2090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TV</a:t>
                  </a:r>
                  <a:endPara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Группа 64"/>
              <p:cNvGrpSpPr/>
              <p:nvPr/>
            </p:nvGrpSpPr>
            <p:grpSpPr>
              <a:xfrm>
                <a:off x="762469" y="3131155"/>
                <a:ext cx="2013433" cy="438488"/>
                <a:chOff x="762469" y="3131155"/>
                <a:chExt cx="2013433" cy="438488"/>
              </a:xfrm>
            </p:grpSpPr>
            <p:sp>
              <p:nvSpPr>
                <p:cNvPr id="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2633026" y="314101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Rectangle 120"/>
                <p:cNvSpPr>
                  <a:spLocks noChangeArrowheads="1"/>
                </p:cNvSpPr>
                <p:nvPr/>
              </p:nvSpPr>
              <p:spPr bwMode="auto">
                <a:xfrm>
                  <a:off x="2156442" y="3139906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62469" y="3131155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61" name="Скругленный прямоугольник 60"/>
            <p:cNvSpPr/>
            <p:nvPr/>
          </p:nvSpPr>
          <p:spPr bwMode="auto">
            <a:xfrm>
              <a:off x="235867" y="4005154"/>
              <a:ext cx="2879018" cy="160718"/>
            </a:xfrm>
            <a:prstGeom prst="roundRect">
              <a:avLst/>
            </a:prstGeom>
            <a:pattFill prst="weave">
              <a:fgClr>
                <a:schemeClr val="tx1"/>
              </a:fgClr>
              <a:bgClr>
                <a:schemeClr val="bg1"/>
              </a:bgClr>
            </a:pattFill>
            <a:ln w="3175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73" name="Группа 72"/>
            <p:cNvGrpSpPr/>
            <p:nvPr/>
          </p:nvGrpSpPr>
          <p:grpSpPr>
            <a:xfrm>
              <a:off x="1434332" y="2245236"/>
              <a:ext cx="752645" cy="1790364"/>
              <a:chOff x="1216085" y="2943636"/>
              <a:chExt cx="827905" cy="1969391"/>
            </a:xfrm>
          </p:grpSpPr>
          <p:sp>
            <p:nvSpPr>
              <p:cNvPr id="75" name="Скругленный прямоугольник 74"/>
              <p:cNvSpPr/>
              <p:nvPr/>
            </p:nvSpPr>
            <p:spPr>
              <a:xfrm rot="667317" flipH="1">
                <a:off x="1988407" y="2943636"/>
                <a:ext cx="55583" cy="692206"/>
              </a:xfrm>
              <a:prstGeom prst="roundRect">
                <a:avLst>
                  <a:gd name="adj" fmla="val 50000"/>
                </a:avLst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Скругленный прямоугольник 75"/>
              <p:cNvSpPr/>
              <p:nvPr/>
            </p:nvSpPr>
            <p:spPr>
              <a:xfrm rot="12979228" flipH="1">
                <a:off x="1807616" y="3561920"/>
                <a:ext cx="64545" cy="411675"/>
              </a:xfrm>
              <a:prstGeom prst="roundRect">
                <a:avLst>
                  <a:gd name="adj" fmla="val 50000"/>
                </a:avLst>
              </a:prstGeom>
              <a:solidFill>
                <a:srgbClr val="FFCC99"/>
              </a:solid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Скругленный прямоугольник 76"/>
              <p:cNvSpPr/>
              <p:nvPr/>
            </p:nvSpPr>
            <p:spPr>
              <a:xfrm rot="12979228" flipH="1">
                <a:off x="1336064" y="3894433"/>
                <a:ext cx="65770" cy="340227"/>
              </a:xfrm>
              <a:prstGeom prst="roundRect">
                <a:avLst>
                  <a:gd name="adj" fmla="val 50000"/>
                </a:avLst>
              </a:prstGeom>
              <a:solidFill>
                <a:srgbClr val="FFCC99"/>
              </a:solidFill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Скругленный прямоугольник 77"/>
              <p:cNvSpPr/>
              <p:nvPr/>
            </p:nvSpPr>
            <p:spPr>
              <a:xfrm rot="18629361" flipH="1">
                <a:off x="1357436" y="4092566"/>
                <a:ext cx="57525" cy="340227"/>
              </a:xfrm>
              <a:prstGeom prst="roundRect">
                <a:avLst>
                  <a:gd name="adj" fmla="val 50000"/>
                </a:avLst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9" name="Группа 78"/>
              <p:cNvGrpSpPr/>
              <p:nvPr/>
            </p:nvGrpSpPr>
            <p:grpSpPr>
              <a:xfrm>
                <a:off x="1368318" y="3553708"/>
                <a:ext cx="417896" cy="1359319"/>
                <a:chOff x="1368318" y="3553708"/>
                <a:chExt cx="417896" cy="1359319"/>
              </a:xfrm>
            </p:grpSpPr>
            <p:grpSp>
              <p:nvGrpSpPr>
                <p:cNvPr id="80" name="Группа 79"/>
                <p:cNvGrpSpPr/>
                <p:nvPr/>
              </p:nvGrpSpPr>
              <p:grpSpPr>
                <a:xfrm>
                  <a:off x="1368318" y="3598095"/>
                  <a:ext cx="417896" cy="1314932"/>
                  <a:chOff x="742051" y="1452707"/>
                  <a:chExt cx="459124" cy="1683968"/>
                </a:xfrm>
              </p:grpSpPr>
              <p:sp>
                <p:nvSpPr>
                  <p:cNvPr id="82" name="Прямоугольник 81"/>
                  <p:cNvSpPr/>
                  <p:nvPr/>
                </p:nvSpPr>
                <p:spPr>
                  <a:xfrm>
                    <a:off x="905906" y="1754304"/>
                    <a:ext cx="131388" cy="86239"/>
                  </a:xfrm>
                  <a:prstGeom prst="rect">
                    <a:avLst/>
                  </a:prstGeom>
                  <a:noFill/>
                  <a:ln w="3175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3" name="Группа 82"/>
                  <p:cNvGrpSpPr/>
                  <p:nvPr/>
                </p:nvGrpSpPr>
                <p:grpSpPr>
                  <a:xfrm>
                    <a:off x="742051" y="1452707"/>
                    <a:ext cx="459124" cy="1683968"/>
                    <a:chOff x="742051" y="1452707"/>
                    <a:chExt cx="459124" cy="1683968"/>
                  </a:xfrm>
                </p:grpSpPr>
                <p:sp>
                  <p:nvSpPr>
                    <p:cNvPr id="84" name="Скругленный прямоугольник 83"/>
                    <p:cNvSpPr/>
                    <p:nvPr/>
                  </p:nvSpPr>
                  <p:spPr>
                    <a:xfrm>
                      <a:off x="793068" y="1852128"/>
                      <a:ext cx="357065" cy="479302"/>
                    </a:xfrm>
                    <a:prstGeom prst="roundRect">
                      <a:avLst/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" name="Скругленный прямоугольник 84"/>
                    <p:cNvSpPr/>
                    <p:nvPr/>
                  </p:nvSpPr>
                  <p:spPr>
                    <a:xfrm flipH="1">
                      <a:off x="1026789" y="2441436"/>
                      <a:ext cx="120662" cy="547128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" name="Скругленный прямоугольник 85"/>
                    <p:cNvSpPr/>
                    <p:nvPr/>
                  </p:nvSpPr>
                  <p:spPr>
                    <a:xfrm flipH="1">
                      <a:off x="797916" y="2455328"/>
                      <a:ext cx="120662" cy="547128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" name="Скругленный прямоугольник 86"/>
                    <p:cNvSpPr/>
                    <p:nvPr/>
                  </p:nvSpPr>
                  <p:spPr>
                    <a:xfrm>
                      <a:off x="793068" y="2276872"/>
                      <a:ext cx="357065" cy="269620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" name="Улыбающееся лицо 87"/>
                    <p:cNvSpPr/>
                    <p:nvPr/>
                  </p:nvSpPr>
                  <p:spPr>
                    <a:xfrm>
                      <a:off x="838124" y="1452707"/>
                      <a:ext cx="267218" cy="309835"/>
                    </a:xfrm>
                    <a:prstGeom prst="smileyFace">
                      <a:avLst>
                        <a:gd name="adj" fmla="val 4653"/>
                      </a:avLst>
                    </a:prstGeom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" name="Хорда 88"/>
                    <p:cNvSpPr/>
                    <p:nvPr/>
                  </p:nvSpPr>
                  <p:spPr>
                    <a:xfrm rot="5726762">
                      <a:off x="758544" y="2941325"/>
                      <a:ext cx="178857" cy="211843"/>
                    </a:xfrm>
                    <a:prstGeom prst="chord">
                      <a:avLst>
                        <a:gd name="adj1" fmla="val 4672785"/>
                        <a:gd name="adj2" fmla="val 16200000"/>
                      </a:avLst>
                    </a:prstGeom>
                    <a:solidFill>
                      <a:srgbClr val="FFC000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Хорда 89"/>
                    <p:cNvSpPr/>
                    <p:nvPr/>
                  </p:nvSpPr>
                  <p:spPr>
                    <a:xfrm rot="5726762">
                      <a:off x="1005825" y="2938649"/>
                      <a:ext cx="178857" cy="211843"/>
                    </a:xfrm>
                    <a:prstGeom prst="chord">
                      <a:avLst>
                        <a:gd name="adj1" fmla="val 4672785"/>
                        <a:gd name="adj2" fmla="val 16200000"/>
                      </a:avLst>
                    </a:prstGeom>
                    <a:solidFill>
                      <a:srgbClr val="FFC000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Скругленный прямоугольник 90"/>
                    <p:cNvSpPr/>
                    <p:nvPr/>
                  </p:nvSpPr>
                  <p:spPr>
                    <a:xfrm>
                      <a:off x="849687" y="1853007"/>
                      <a:ext cx="45719" cy="43272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1587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" name="Скругленный прямоугольник 91"/>
                    <p:cNvSpPr/>
                    <p:nvPr/>
                  </p:nvSpPr>
                  <p:spPr>
                    <a:xfrm>
                      <a:off x="1049349" y="1855977"/>
                      <a:ext cx="45719" cy="43272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1587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81" name="Пирог 80"/>
                <p:cNvSpPr/>
                <p:nvPr/>
              </p:nvSpPr>
              <p:spPr>
                <a:xfrm>
                  <a:off x="1454530" y="3553708"/>
                  <a:ext cx="253189" cy="185903"/>
                </a:xfrm>
                <a:prstGeom prst="pie">
                  <a:avLst>
                    <a:gd name="adj1" fmla="val 10757660"/>
                    <a:gd name="adj2" fmla="val 57106"/>
                  </a:avLst>
                </a:prstGeom>
                <a:solidFill>
                  <a:srgbClr val="FF66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Группа 12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1" name="Прямоугольник 14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74" y="1202226"/>
            <a:ext cx="8524320" cy="292832"/>
          </a:xfrm>
          <a:prstGeom prst="rect">
            <a:avLst/>
          </a:prstGeom>
          <a:noFill/>
        </p:spPr>
        <p:txBody>
          <a:bodyPr wrap="square" lIns="36000" tIns="36000" rIns="36000" bIns="0" rtlCol="0">
            <a:spAutoFit/>
          </a:bodyPr>
          <a:lstStyle/>
          <a:p>
            <a:pPr indent="4320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  <a:cs typeface="Arial" pitchFamily="34" charset="0"/>
              </a:rPr>
              <a:t>В силу этих причин выше приведенная  формула примет следующий вид:</a:t>
            </a:r>
            <a:endParaRPr lang="ru-RU" sz="20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82121" y="2307757"/>
            <a:ext cx="3957322" cy="41125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Пусть в сеть включена нагрузка: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74" y="2621408"/>
            <a:ext cx="5164845" cy="30353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Вариант 1</a:t>
            </a:r>
            <a:r>
              <a:rPr lang="ru-RU" sz="2000" i="1" dirty="0" smtClean="0">
                <a:latin typeface="Arial Narrow" pitchFamily="34" charset="0"/>
                <a:cs typeface="Times New Roman" pitchFamily="18" charset="0"/>
              </a:rPr>
              <a:t>. 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Если человек касается нулевого провода: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32040" y="3342263"/>
            <a:ext cx="3714776" cy="66280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>
              <a:lnSpc>
                <a:spcPts val="2400"/>
              </a:lnSpc>
            </a:pP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где</a:t>
            </a:r>
            <a:r>
              <a:rPr lang="ru-RU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 </a:t>
            </a:r>
            <a:r>
              <a:rPr lang="en-US" sz="24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en-US" sz="2400" b="1" kern="0" baseline="-25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ab</a:t>
            </a:r>
            <a:r>
              <a:rPr lang="ru-RU" baseline="-25000" dirty="0" smtClean="0">
                <a:latin typeface="Arial Narrow" pitchFamily="34" charset="0"/>
                <a:cs typeface="Times New Roman" pitchFamily="18" charset="0"/>
              </a:rPr>
              <a:t>- 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падение напряжения на человеке – напряжение прикосновения;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50568" y="4894013"/>
            <a:ext cx="4564835" cy="191936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432000" algn="just">
              <a:lnSpc>
                <a:spcPts val="1800"/>
              </a:lnSpc>
            </a:pPr>
            <a:r>
              <a: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Падение напряжения в сети должно быть не более 5% на каждый провод. 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Допустим, что напряжения на проводах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1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 и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2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 равны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(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В,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d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 – 0,05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ru-RU" b="1" baseline="-25000" dirty="0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a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0). Если человек коснется второго провода в точке С, то он попадет под напряжение, равное 5% от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c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. 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Пример: пусть напряжение 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В, тогда: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a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0 В;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U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с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11 В;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  <a:cs typeface="Arial" pitchFamily="34" charset="0"/>
              </a:rPr>
              <a:t>U</a:t>
            </a:r>
            <a:r>
              <a:rPr lang="en-US" b="1" baseline="-25000" dirty="0" err="1" smtClean="0">
                <a:latin typeface="Arial Narrow" pitchFamily="34" charset="0"/>
                <a:cs typeface="Arial" pitchFamily="34" charset="0"/>
              </a:rPr>
              <a:t>d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210 В;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 U</a:t>
            </a:r>
            <a:r>
              <a:rPr lang="ru-RU" b="1" baseline="-25000" dirty="0" err="1" smtClean="0">
                <a:latin typeface="Arial Narrow" pitchFamily="34" charset="0"/>
                <a:cs typeface="Arial" pitchFamily="34" charset="0"/>
              </a:rPr>
              <a:t>е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= 220 В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85" name="Прямоугольник 184"/>
          <p:cNvSpPr/>
          <p:nvPr/>
        </p:nvSpPr>
        <p:spPr>
          <a:xfrm>
            <a:off x="49056" y="5797713"/>
            <a:ext cx="3730856" cy="101566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ts val="18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Вариант 2</a:t>
            </a:r>
            <a:r>
              <a:rPr lang="ru-RU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Рассмотрим аварийный режим, т.е.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800" b="1" baseline="-25000" dirty="0" err="1" smtClean="0">
                <a:latin typeface="Arial" pitchFamily="34" charset="0"/>
                <a:cs typeface="Arial" pitchFamily="34" charset="0"/>
              </a:rPr>
              <a:t>н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(короткое замыкание). В этом случае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800" b="1" baseline="-25000" dirty="0" err="1" smtClean="0">
                <a:latin typeface="Arial Narrow" pitchFamily="34" charset="0"/>
                <a:cs typeface="Arial" pitchFamily="34" charset="0"/>
              </a:rPr>
              <a:t>ed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2800" b="1" baseline="-25000" dirty="0" err="1" smtClean="0">
                <a:latin typeface="Arial Narrow" pitchFamily="34" charset="0"/>
                <a:cs typeface="Arial" pitchFamily="34" charset="0"/>
              </a:rPr>
              <a:t>ac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= 110 В.</a:t>
            </a:r>
          </a:p>
        </p:txBody>
      </p:sp>
      <p:sp>
        <p:nvSpPr>
          <p:cNvPr id="95" name="Скругленный прямоугольник 94"/>
          <p:cNvSpPr/>
          <p:nvPr/>
        </p:nvSpPr>
        <p:spPr>
          <a:xfrm>
            <a:off x="1855929" y="2928820"/>
            <a:ext cx="5380367" cy="397913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0"/>
          <a:lstStyle/>
          <a:p>
            <a:pPr lvl="0" algn="ctr">
              <a:lnSpc>
                <a:spcPts val="3200"/>
              </a:lnSpc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kumimoji="0" lang="ru-RU" sz="2400" b="1" i="0" u="none" strike="noStrike" kern="0" cap="none" spc="0" normalizeH="0" baseline="-25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сети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=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∙</a:t>
            </a:r>
            <a:r>
              <a:rPr kumimoji="0" lang="en-US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kumimoji="0" lang="en-US" sz="2400" b="1" i="0" u="none" strike="noStrike" kern="0" cap="none" spc="0" normalizeH="0" baseline="-25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ed</a:t>
            </a:r>
            <a:r>
              <a:rPr kumimoji="0" lang="en-US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+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 </a:t>
            </a:r>
            <a:r>
              <a:rPr lang="en-US" sz="24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en-US" sz="2400" b="1" kern="0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bc</a:t>
            </a:r>
            <a:r>
              <a:rPr lang="en-US" sz="24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+I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∙</a:t>
            </a:r>
            <a:r>
              <a:rPr lang="en-US" sz="24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R</a:t>
            </a:r>
            <a:r>
              <a:rPr lang="en-US" sz="2400" b="1" kern="0" baseline="-25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ab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.</a:t>
            </a:r>
            <a:endParaRPr kumimoji="0" lang="ru-RU" sz="2400" b="1" i="0" u="none" strike="noStrike" kern="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Скругленный прямоугольник 188"/>
              <p:cNvSpPr/>
              <p:nvPr/>
            </p:nvSpPr>
            <p:spPr>
              <a:xfrm>
                <a:off x="2163536" y="1572192"/>
                <a:ext cx="4825914" cy="78678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пола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обуви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ср</m:t>
                        </m:r>
                        <m:r>
                          <a:rPr lang="ru-RU" sz="2800" b="1" i="1" kern="0" baseline="-18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.  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защиты</m:t>
                        </m:r>
                        <m:r>
                          <a:rPr lang="ru-RU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9" name="Скругленный прямоугольник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36" y="1572192"/>
                <a:ext cx="4825914" cy="78678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Скругленный прямоугольник 189"/>
              <p:cNvSpPr/>
              <p:nvPr/>
            </p:nvSpPr>
            <p:spPr>
              <a:xfrm>
                <a:off x="5485588" y="4097828"/>
                <a:ext cx="1894724" cy="7713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2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𝐈</m:t>
                        </m:r>
                        <m:r>
                          <a:rPr kumimoji="0" lang="ru-RU" sz="2800" b="1" i="1" u="none" strike="noStrike" kern="0" cap="none" spc="0" normalizeH="0" baseline="-25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н</m:t>
                        </m:r>
                        <m:r>
                          <a:rPr kumimoji="0" lang="ru-RU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∙</m:t>
                        </m:r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en-US" sz="2800" b="1" i="1" u="none" strike="noStrike" kern="0" cap="none" spc="0" normalizeH="0" baseline="-25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𝐚𝐛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0" name="Скругленный прямоугольник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88" y="4097828"/>
                <a:ext cx="1894724" cy="77133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Скругленный прямоугольник 190"/>
          <p:cNvSpPr/>
          <p:nvPr/>
        </p:nvSpPr>
        <p:spPr bwMode="auto">
          <a:xfrm>
            <a:off x="1547664" y="44625"/>
            <a:ext cx="6048672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76186" y="3317405"/>
            <a:ext cx="4538232" cy="2487859"/>
            <a:chOff x="76186" y="2945060"/>
            <a:chExt cx="4538232" cy="2487859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76186" y="2945060"/>
              <a:ext cx="4538232" cy="2487859"/>
              <a:chOff x="76186" y="2945060"/>
              <a:chExt cx="4538232" cy="2487859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76186" y="2945060"/>
                <a:ext cx="4538232" cy="2487859"/>
                <a:chOff x="76186" y="2945060"/>
                <a:chExt cx="4538232" cy="2487859"/>
              </a:xfrm>
            </p:grpSpPr>
            <p:grpSp>
              <p:nvGrpSpPr>
                <p:cNvPr id="4" name="Группа 3"/>
                <p:cNvGrpSpPr/>
                <p:nvPr/>
              </p:nvGrpSpPr>
              <p:grpSpPr>
                <a:xfrm>
                  <a:off x="76186" y="2945060"/>
                  <a:ext cx="4538232" cy="2487859"/>
                  <a:chOff x="76186" y="2945474"/>
                  <a:chExt cx="4538232" cy="2487859"/>
                </a:xfrm>
              </p:grpSpPr>
              <p:grpSp>
                <p:nvGrpSpPr>
                  <p:cNvPr id="3" name="Группа 2"/>
                  <p:cNvGrpSpPr/>
                  <p:nvPr/>
                </p:nvGrpSpPr>
                <p:grpSpPr>
                  <a:xfrm>
                    <a:off x="98222" y="2945474"/>
                    <a:ext cx="4516196" cy="2388981"/>
                    <a:chOff x="98222" y="2945474"/>
                    <a:chExt cx="4516196" cy="2388981"/>
                  </a:xfrm>
                </p:grpSpPr>
                <p:grpSp>
                  <p:nvGrpSpPr>
                    <p:cNvPr id="127" name="Группа 126"/>
                    <p:cNvGrpSpPr/>
                    <p:nvPr/>
                  </p:nvGrpSpPr>
                  <p:grpSpPr>
                    <a:xfrm>
                      <a:off x="98222" y="2945474"/>
                      <a:ext cx="4516196" cy="2388981"/>
                      <a:chOff x="93443" y="2000240"/>
                      <a:chExt cx="4516196" cy="2388981"/>
                    </a:xfrm>
                  </p:grpSpPr>
                  <p:grpSp>
                    <p:nvGrpSpPr>
                      <p:cNvPr id="106" name="Группа 105"/>
                      <p:cNvGrpSpPr/>
                      <p:nvPr/>
                    </p:nvGrpSpPr>
                    <p:grpSpPr>
                      <a:xfrm>
                        <a:off x="93443" y="2000240"/>
                        <a:ext cx="4516196" cy="2388981"/>
                        <a:chOff x="93443" y="2214554"/>
                        <a:chExt cx="4516196" cy="2388981"/>
                      </a:xfrm>
                    </p:grpSpPr>
                    <p:grpSp>
                      <p:nvGrpSpPr>
                        <p:cNvPr id="107" name="Group 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3443" y="2214715"/>
                          <a:ext cx="4516196" cy="2388820"/>
                          <a:chOff x="867" y="13958"/>
                          <a:chExt cx="4099" cy="2078"/>
                        </a:xfrm>
                      </p:grpSpPr>
                      <p:grpSp>
                        <p:nvGrpSpPr>
                          <p:cNvPr id="110" name="Group 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7" y="15640"/>
                            <a:ext cx="2712" cy="348"/>
                            <a:chOff x="4520" y="15624"/>
                            <a:chExt cx="2712" cy="348"/>
                          </a:xfrm>
                        </p:grpSpPr>
                        <p:sp>
                          <p:nvSpPr>
                            <p:cNvPr id="160" name="Freeform 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520" y="15624"/>
                              <a:ext cx="2712" cy="34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342"/>
                                </a:cxn>
                                <a:cxn ang="0">
                                  <a:pos x="2712" y="0"/>
                                </a:cxn>
                                <a:cxn ang="0">
                                  <a:pos x="2712" y="342"/>
                                </a:cxn>
                                <a:cxn ang="0">
                                  <a:pos x="0" y="342"/>
                                </a:cxn>
                              </a:cxnLst>
                              <a:rect l="0" t="0" r="r" b="b"/>
                              <a:pathLst>
                                <a:path w="2712" h="342">
                                  <a:moveTo>
                                    <a:pt x="0" y="342"/>
                                  </a:moveTo>
                                  <a:lnTo>
                                    <a:pt x="2712" y="0"/>
                                  </a:lnTo>
                                  <a:lnTo>
                                    <a:pt x="2712" y="342"/>
                                  </a:lnTo>
                                  <a:lnTo>
                                    <a:pt x="0" y="34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AEAEA"/>
                            </a:solidFill>
                            <a:ln w="28575">
                              <a:solidFill>
                                <a:srgbClr val="FFFF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162" name="Group 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20" y="15624"/>
                              <a:ext cx="2712" cy="348"/>
                              <a:chOff x="4181" y="14314"/>
                              <a:chExt cx="2344" cy="1209"/>
                            </a:xfrm>
                          </p:grpSpPr>
                          <p:sp>
                            <p:nvSpPr>
                              <p:cNvPr id="164" name="Freeform 9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4181" y="14314"/>
                                <a:ext cx="2344" cy="1189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91"/>
                                  </a:cxn>
                                  <a:cxn ang="0">
                                    <a:pos x="2344" y="0"/>
                                  </a:cxn>
                                </a:cxnLst>
                                <a:rect l="0" t="0" r="r" b="b"/>
                                <a:pathLst>
                                  <a:path w="2344" h="1191">
                                    <a:moveTo>
                                      <a:pt x="0" y="1191"/>
                                    </a:moveTo>
                                    <a:lnTo>
                                      <a:pt x="2344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C0C0C0"/>
                              </a:solidFill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5" name="Line 1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859" y="15178"/>
                                <a:ext cx="0" cy="342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6" name="Line 1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4972" y="15121"/>
                                <a:ext cx="0" cy="399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7" name="Line 1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085" y="15064"/>
                                <a:ext cx="0" cy="456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8" name="Line 1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198" y="15007"/>
                                <a:ext cx="0" cy="513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69" name="Line 1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311" y="14950"/>
                                <a:ext cx="0" cy="57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0" name="Line 1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424" y="14893"/>
                                <a:ext cx="0" cy="627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1" name="Line 1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537" y="14836"/>
                                <a:ext cx="0" cy="684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2" name="Line 1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650" y="14779"/>
                                <a:ext cx="0" cy="74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3" name="Line 1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3" y="14722"/>
                                <a:ext cx="0" cy="797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4" name="Line 1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876" y="14665"/>
                                <a:ext cx="0" cy="854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5" name="Line 2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989" y="14608"/>
                                <a:ext cx="0" cy="911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6" name="Line 2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102" y="14551"/>
                                <a:ext cx="0" cy="968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7" name="Line 2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215" y="14494"/>
                                <a:ext cx="0" cy="1025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8" name="Line 2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328" y="14437"/>
                                <a:ext cx="0" cy="1082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79" name="Line 2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6441" y="14380"/>
                                <a:ext cx="0" cy="1139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0" name="Line 2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746" y="15235"/>
                                <a:ext cx="0" cy="285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1" name="Line 2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633" y="15292"/>
                                <a:ext cx="0" cy="228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2" name="Line 2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520" y="15349"/>
                                <a:ext cx="0" cy="171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3" name="Line 2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407" y="15406"/>
                                <a:ext cx="0" cy="114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84" name="Line 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294" y="15466"/>
                                <a:ext cx="0" cy="57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80808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none" lIns="36000" tIns="36000" rIns="36000" bIns="36000" numCol="1" anchor="ctr" anchorCtr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11" name="Freeform 3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94" y="14193"/>
                            <a:ext cx="339" cy="554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0"/>
                              </a:cxn>
                              <a:cxn ang="0">
                                <a:pos x="339" y="0"/>
                              </a:cxn>
                              <a:cxn ang="0">
                                <a:pos x="339" y="452"/>
                              </a:cxn>
                              <a:cxn ang="0">
                                <a:pos x="0" y="452"/>
                              </a:cxn>
                            </a:cxnLst>
                            <a:rect l="0" t="0" r="r" b="b"/>
                            <a:pathLst>
                              <a:path w="339" h="452">
                                <a:moveTo>
                                  <a:pt x="0" y="0"/>
                                </a:moveTo>
                                <a:lnTo>
                                  <a:pt x="339" y="0"/>
                                </a:lnTo>
                                <a:lnTo>
                                  <a:pt x="339" y="452"/>
                                </a:lnTo>
                                <a:lnTo>
                                  <a:pt x="0" y="452"/>
                                </a:ln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112" name="Group 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5400000">
                            <a:off x="1097" y="14412"/>
                            <a:ext cx="549" cy="126"/>
                            <a:chOff x="1296" y="11068"/>
                            <a:chExt cx="864" cy="160"/>
                          </a:xfrm>
                        </p:grpSpPr>
                        <p:sp>
                          <p:nvSpPr>
                            <p:cNvPr id="157" name="Arc 3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360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8" name="Arc 3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648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9" name="Arc 3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936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113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67" y="14205"/>
                            <a:ext cx="44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4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67" y="14750"/>
                            <a:ext cx="446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5" name="Line 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516" y="14200"/>
                            <a:ext cx="0" cy="542"/>
                          </a:xfrm>
                          <a:prstGeom prst="line">
                            <a:avLst/>
                          </a:prstGeom>
                          <a:noFill/>
                          <a:ln w="508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grpSp>
                        <p:nvGrpSpPr>
                          <p:cNvPr id="116" name="Group 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16200000" flipH="1">
                            <a:off x="1391" y="14407"/>
                            <a:ext cx="549" cy="126"/>
                            <a:chOff x="1296" y="11068"/>
                            <a:chExt cx="864" cy="160"/>
                          </a:xfrm>
                        </p:grpSpPr>
                        <p:sp>
                          <p:nvSpPr>
                            <p:cNvPr id="154" name="Arc 4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360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5" name="Arc 4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648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56" name="Arc 4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1936" y="11004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non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117" name="Freeform 4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40" y="14201"/>
                            <a:ext cx="2562" cy="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2562" y="0"/>
                              </a:cxn>
                              <a:cxn ang="0">
                                <a:pos x="0" y="0"/>
                              </a:cxn>
                            </a:cxnLst>
                            <a:rect l="0" t="0" r="r" b="b"/>
                            <a:pathLst>
                              <a:path w="2562" h="1">
                                <a:moveTo>
                                  <a:pt x="2562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 w="lg" len="lg"/>
                            <a:tailEnd type="oval" w="med" len="med"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8" name="Oval 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55" y="14150"/>
                            <a:ext cx="111" cy="9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19" name="Line 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55" y="14109"/>
                            <a:ext cx="111" cy="18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0" name="Text Box 4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93" y="14052"/>
                            <a:ext cx="447" cy="181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ru-RU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21" name="Oval 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72" y="14700"/>
                            <a:ext cx="111" cy="9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2" name="Line 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72" y="14659"/>
                            <a:ext cx="111" cy="181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3" name="Freeform 4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99" y="14735"/>
                            <a:ext cx="2562" cy="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2562" y="0"/>
                              </a:cxn>
                              <a:cxn ang="0">
                                <a:pos x="0" y="0"/>
                              </a:cxn>
                            </a:cxnLst>
                            <a:rect l="0" t="0" r="r" b="b"/>
                            <a:pathLst>
                              <a:path w="2562" h="1">
                                <a:moveTo>
                                  <a:pt x="2562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5" name="Line 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36" y="14207"/>
                            <a:ext cx="1" cy="1793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26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387" y="14736"/>
                            <a:ext cx="7" cy="1264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35" name="Text Box 6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48" y="15068"/>
                            <a:ext cx="456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R="0" lvl="0" indent="0" algn="ctr" fontAlgn="base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lang="en-US" b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lang="ru-RU" b="1" kern="0" baseline="-25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ч</a:t>
                            </a:r>
                          </a:p>
                        </p:txBody>
                      </p:sp>
                      <p:sp>
                        <p:nvSpPr>
                          <p:cNvPr id="136" name="Text Box 6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423" y="15129"/>
                            <a:ext cx="338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kumimoji="0" lang="ru-RU" b="1" u="none" strike="noStrike" cap="none" normalizeH="0" baseline="-2500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2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7" name="Text Box 6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29" y="15130"/>
                            <a:ext cx="239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kumimoji="0" lang="ru-RU" b="1" u="none" strike="noStrike" cap="none" normalizeH="0" baseline="-2500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1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8" name="Text Box 6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19" y="13970"/>
                            <a:ext cx="258" cy="18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1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9" name="Text Box 6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69" y="14482"/>
                            <a:ext cx="168" cy="215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pitchFamily="34" charset="0"/>
                              </a:rPr>
                              <a:t>2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0" name="Line 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699" y="14746"/>
                            <a:ext cx="0" cy="129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 type="oval"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42" name="Text Box 7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68" y="15068"/>
                            <a:ext cx="456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fontAlgn="base"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b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lang="ru-RU" b="1" kern="0" baseline="-25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rPr>
                              <a:t>0</a:t>
                            </a:r>
                          </a:p>
                        </p:txBody>
                      </p:sp>
                      <p:sp>
                        <p:nvSpPr>
                          <p:cNvPr id="145" name="Text Box 7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8" y="14331"/>
                            <a:ext cx="258" cy="28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R</a:t>
                            </a:r>
                            <a:r>
                              <a:rPr kumimoji="0" lang="en-US" b="1" u="none" strike="noStrike" cap="none" normalizeH="0" baseline="-2500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rPr>
                              <a:t>н</a:t>
                            </a:r>
                            <a:endParaRPr kumimoji="0" lang="ru-RU" b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6" name="Text Box 7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2" y="14486"/>
                            <a:ext cx="257" cy="27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a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Text Box 7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13" y="14481"/>
                            <a:ext cx="454" cy="24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b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8" name="Text Box 7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278" y="14753"/>
                            <a:ext cx="241" cy="210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c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9" name="Text Box 7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77" y="14233"/>
                            <a:ext cx="368" cy="22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fontAlgn="base"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b="1" dirty="0" smtClean="0">
                                <a:latin typeface="Arial" pitchFamily="34" charset="0"/>
                                <a:cs typeface="Arial" pitchFamily="34" charset="0"/>
                              </a:rPr>
                              <a:t>d</a:t>
                            </a:r>
                            <a:endParaRPr lang="ru-RU" b="1" dirty="0" smtClean="0"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Text Box 8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60" y="13958"/>
                            <a:ext cx="508" cy="26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none" lIns="36000" tIns="36000" rIns="36000" bIns="36000" numCol="1" anchor="ctr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b="1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rPr>
                              <a:t>e</a:t>
                            </a:r>
                            <a:endPara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08" name="Двойная стрелка вверх/вниз 107"/>
                        <p:cNvSpPr/>
                        <p:nvPr/>
                      </p:nvSpPr>
                      <p:spPr>
                        <a:xfrm>
                          <a:off x="3572320" y="2520000"/>
                          <a:ext cx="79240" cy="576000"/>
                        </a:xfrm>
                        <a:prstGeom prst="upDownArrow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wrap="none" lIns="36000" tIns="36000" rIns="36000" bIns="36000" rtlCol="0" anchor="ctr" anchorCtr="0">
                          <a:noAutofit/>
                        </a:bodyPr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109" name="Text Box 9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42910" y="2214554"/>
                          <a:ext cx="377193" cy="209063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none" lIns="36000" tIns="36000" rIns="36000" bIns="36000" numCol="1" anchor="ctr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6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TV</a:t>
                          </a:r>
                          <a:endParaRPr kumimoji="0" lang="ru-RU" sz="16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97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3613" y="3275854"/>
                        <a:ext cx="142876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none" lIns="36000" tIns="36000" rIns="36000" bIns="3600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86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67792" y="2369819"/>
                        <a:ext cx="142876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none" lIns="36000" tIns="36000" rIns="36000" bIns="3600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18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16349" y="4214414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non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88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98725" y="4214414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non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99" name="Группа 98"/>
                  <p:cNvGrpSpPr/>
                  <p:nvPr/>
                </p:nvGrpSpPr>
                <p:grpSpPr>
                  <a:xfrm>
                    <a:off x="1907704" y="3822340"/>
                    <a:ext cx="658388" cy="1505707"/>
                    <a:chOff x="1202838" y="3407320"/>
                    <a:chExt cx="658388" cy="1505707"/>
                  </a:xfrm>
                </p:grpSpPr>
                <p:sp>
                  <p:nvSpPr>
                    <p:cNvPr id="104" name="Скругленный прямоугольник 103"/>
                    <p:cNvSpPr/>
                    <p:nvPr/>
                  </p:nvSpPr>
                  <p:spPr>
                    <a:xfrm rot="2467317" flipH="1">
                      <a:off x="1799161" y="4162796"/>
                      <a:ext cx="50530" cy="266877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" name="Скругленный прямоугольник 104"/>
                    <p:cNvSpPr/>
                    <p:nvPr/>
                  </p:nvSpPr>
                  <p:spPr>
                    <a:xfrm rot="19279228" flipH="1">
                      <a:off x="1796681" y="3906455"/>
                      <a:ext cx="64545" cy="3402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2" name="Скругленный прямоугольник 191"/>
                    <p:cNvSpPr/>
                    <p:nvPr/>
                  </p:nvSpPr>
                  <p:spPr>
                    <a:xfrm rot="19279228" flipH="1">
                      <a:off x="1311875" y="3681981"/>
                      <a:ext cx="64545" cy="3402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3" name="Скругленный прямоугольник 192"/>
                    <p:cNvSpPr/>
                    <p:nvPr/>
                  </p:nvSpPr>
                  <p:spPr>
                    <a:xfrm rot="21329361" flipH="1">
                      <a:off x="1202838" y="3407320"/>
                      <a:ext cx="57525" cy="340227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vert="horz" wrap="none" lIns="36000" tIns="36000" rIns="36000" bIns="36000" rtlCol="0" anchor="ctr" anchorCtr="0">
                      <a:no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4" name="Группа 193"/>
                    <p:cNvGrpSpPr/>
                    <p:nvPr/>
                  </p:nvGrpSpPr>
                  <p:grpSpPr>
                    <a:xfrm>
                      <a:off x="1368318" y="3553708"/>
                      <a:ext cx="417896" cy="1359319"/>
                      <a:chOff x="1368318" y="3553708"/>
                      <a:chExt cx="417896" cy="1359319"/>
                    </a:xfrm>
                  </p:grpSpPr>
                  <p:grpSp>
                    <p:nvGrpSpPr>
                      <p:cNvPr id="195" name="Группа 194"/>
                      <p:cNvGrpSpPr/>
                      <p:nvPr/>
                    </p:nvGrpSpPr>
                    <p:grpSpPr>
                      <a:xfrm>
                        <a:off x="1368318" y="3598095"/>
                        <a:ext cx="417896" cy="1314932"/>
                        <a:chOff x="742051" y="1452707"/>
                        <a:chExt cx="459124" cy="1683968"/>
                      </a:xfrm>
                    </p:grpSpPr>
                    <p:sp>
                      <p:nvSpPr>
                        <p:cNvPr id="197" name="Прямоугольник 196"/>
                        <p:cNvSpPr/>
                        <p:nvPr/>
                      </p:nvSpPr>
                      <p:spPr>
                        <a:xfrm>
                          <a:off x="905906" y="1754304"/>
                          <a:ext cx="131388" cy="86239"/>
                        </a:xfrm>
                        <a:prstGeom prst="rect">
                          <a:avLst/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vert="horz" wrap="none" lIns="36000" tIns="36000" rIns="36000" bIns="36000" rtlCol="0" anchor="ctr" anchorCtr="0">
                          <a:noAutofit/>
                        </a:bodyPr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198" name="Группа 197"/>
                        <p:cNvGrpSpPr/>
                        <p:nvPr/>
                      </p:nvGrpSpPr>
                      <p:grpSpPr>
                        <a:xfrm>
                          <a:off x="742051" y="1452707"/>
                          <a:ext cx="459124" cy="1683968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99" name="Скругленный прямоугольник 198"/>
                          <p:cNvSpPr/>
                          <p:nvPr/>
                        </p:nvSpPr>
                        <p:spPr>
                          <a:xfrm>
                            <a:off x="793068" y="1852128"/>
                            <a:ext cx="357065" cy="479302"/>
                          </a:xfrm>
                          <a:prstGeom prst="roundRect">
                            <a:avLst/>
                          </a:prstGeom>
                          <a:solidFill>
                            <a:srgbClr val="FFCC99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0" name="Скругленный прямоугольник 199"/>
                          <p:cNvSpPr/>
                          <p:nvPr/>
                        </p:nvSpPr>
                        <p:spPr>
                          <a:xfrm flipH="1">
                            <a:off x="1026789" y="2441436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1" name="Скругленный прямоугольник 200"/>
                          <p:cNvSpPr/>
                          <p:nvPr/>
                        </p:nvSpPr>
                        <p:spPr>
                          <a:xfrm flipH="1">
                            <a:off x="797916" y="2455328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2" name="Скругленный прямоугольник 201"/>
                          <p:cNvSpPr/>
                          <p:nvPr/>
                        </p:nvSpPr>
                        <p:spPr>
                          <a:xfrm>
                            <a:off x="793068" y="2276872"/>
                            <a:ext cx="357065" cy="269620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3" name="Улыбающееся лицо 202"/>
                          <p:cNvSpPr/>
                          <p:nvPr/>
                        </p:nvSpPr>
                        <p:spPr>
                          <a:xfrm>
                            <a:off x="838124" y="1452707"/>
                            <a:ext cx="267218" cy="309835"/>
                          </a:xfrm>
                          <a:prstGeom prst="smileyFace">
                            <a:avLst>
                              <a:gd name="adj" fmla="val 4653"/>
                            </a:avLst>
                          </a:prstGeom>
                          <a:gradFill flip="none" rotWithShape="1">
                            <a:gsLst>
                              <a:gs pos="0">
                                <a:srgbClr val="FFFF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FF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FF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16200000" scaled="1"/>
                            <a:tileRect/>
                          </a:gra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4" name="Хорда 203"/>
                          <p:cNvSpPr/>
                          <p:nvPr/>
                        </p:nvSpPr>
                        <p:spPr>
                          <a:xfrm rot="5726762">
                            <a:off x="758544" y="2941325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5" name="Хорда 204"/>
                          <p:cNvSpPr/>
                          <p:nvPr/>
                        </p:nvSpPr>
                        <p:spPr>
                          <a:xfrm rot="5726762">
                            <a:off x="1005825" y="2938649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6" name="Скругленный прямоугольник 205"/>
                          <p:cNvSpPr/>
                          <p:nvPr/>
                        </p:nvSpPr>
                        <p:spPr>
                          <a:xfrm>
                            <a:off x="849687" y="1853007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07" name="Скругленный прямоугольник 206"/>
                          <p:cNvSpPr/>
                          <p:nvPr/>
                        </p:nvSpPr>
                        <p:spPr>
                          <a:xfrm>
                            <a:off x="1049349" y="1855977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vert="horz" wrap="none" lIns="36000" tIns="36000" rIns="36000" bIns="36000" rtlCol="0" anchor="ctr" anchorCtr="0">
                            <a:noAutofit/>
                          </a:bodyPr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96" name="Пирог 195"/>
                      <p:cNvSpPr/>
                      <p:nvPr/>
                    </p:nvSpPr>
                    <p:spPr>
                      <a:xfrm>
                        <a:off x="1454530" y="3553708"/>
                        <a:ext cx="253189" cy="185903"/>
                      </a:xfrm>
                      <a:prstGeom prst="pie">
                        <a:avLst>
                          <a:gd name="adj1" fmla="val 10757660"/>
                          <a:gd name="adj2" fmla="val 57106"/>
                        </a:avLst>
                      </a:prstGeom>
                      <a:solidFill>
                        <a:srgbClr val="FF66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vert="horz" wrap="none" lIns="36000" tIns="36000" rIns="36000" bIns="36000" rtlCol="0" anchor="ctr" anchorCtr="0">
                        <a:noAutofit/>
                      </a:bodyPr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08" name="Скругленный прямоугольник 207"/>
                  <p:cNvSpPr/>
                  <p:nvPr/>
                </p:nvSpPr>
                <p:spPr bwMode="auto">
                  <a:xfrm>
                    <a:off x="76186" y="5293539"/>
                    <a:ext cx="3888928" cy="139794"/>
                  </a:xfrm>
                  <a:prstGeom prst="roundRect">
                    <a:avLst/>
                  </a:prstGeom>
                  <a:pattFill prst="weave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0" cmpd="sng">
                    <a:solidFill>
                      <a:schemeClr val="tx1"/>
                    </a:solidFill>
                    <a:prstDash val="solid"/>
                    <a:round/>
                    <a:headEnd type="stealth" w="sm" len="sm"/>
                    <a:tailEnd/>
                  </a:ln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2117715" y="3161930"/>
                    <a:ext cx="366053" cy="380480"/>
                  </a:xfrm>
                  <a:prstGeom prst="rect">
                    <a:avLst/>
                  </a:prstGeom>
                  <a:noFill/>
                </p:spPr>
                <p:txBody>
                  <a:bodyPr vert="horz" wrap="none" lIns="36000" tIns="36000" rIns="36000" bIns="36000" rtlCol="0" anchor="ctr" anchorCtr="0">
                    <a:noAutofit/>
                  </a:bodyPr>
                  <a:lstStyle/>
                  <a:p>
                    <a:r>
                      <a:rPr lang="ru-RU" sz="2000" b="1" dirty="0">
                        <a:solidFill>
                          <a:prstClr val="black"/>
                        </a:solidFill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rPr>
                      <a:t> </a:t>
                    </a:r>
                    <a:r>
                      <a:rPr lang="en-US" sz="2000" b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I</a:t>
                    </a:r>
                    <a:r>
                      <a:rPr lang="ru-RU" sz="2000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н</a:t>
                    </a:r>
                    <a:r>
                      <a:rPr lang="ru-RU" sz="2000" dirty="0" smtClean="0">
                        <a:latin typeface="Cambria Math" pitchFamily="18" charset="0"/>
                        <a:ea typeface="Cambria Math" pitchFamily="18" charset="0"/>
                      </a:rPr>
                      <a:t> </a:t>
                    </a:r>
                    <a:endParaRPr lang="ru-RU" sz="2000" dirty="0"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p:grpSp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1320598" y="3143849"/>
                  <a:ext cx="244542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Полилиния 8"/>
              <p:cNvSpPr/>
              <p:nvPr/>
            </p:nvSpPr>
            <p:spPr>
              <a:xfrm>
                <a:off x="1191633" y="3780519"/>
                <a:ext cx="857380" cy="1325737"/>
              </a:xfrm>
              <a:custGeom>
                <a:avLst/>
                <a:gdLst>
                  <a:gd name="connsiteX0" fmla="*/ 565248 w 598027"/>
                  <a:gd name="connsiteY0" fmla="*/ 1305189 h 1325737"/>
                  <a:gd name="connsiteX1" fmla="*/ 554974 w 598027"/>
                  <a:gd name="connsiteY1" fmla="*/ 144209 h 1325737"/>
                  <a:gd name="connsiteX2" fmla="*/ 144007 w 598027"/>
                  <a:gd name="connsiteY2" fmla="*/ 41468 h 1325737"/>
                  <a:gd name="connsiteX3" fmla="*/ 20718 w 598027"/>
                  <a:gd name="connsiteY3" fmla="*/ 359966 h 1325737"/>
                  <a:gd name="connsiteX4" fmla="*/ 169 w 598027"/>
                  <a:gd name="connsiteY4" fmla="*/ 1325737 h 1325737"/>
                  <a:gd name="connsiteX5" fmla="*/ 169 w 598027"/>
                  <a:gd name="connsiteY5" fmla="*/ 1325737 h 132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027" h="1325737">
                    <a:moveTo>
                      <a:pt x="565248" y="1305189"/>
                    </a:moveTo>
                    <a:cubicBezTo>
                      <a:pt x="595214" y="830009"/>
                      <a:pt x="625181" y="354829"/>
                      <a:pt x="554974" y="144209"/>
                    </a:cubicBezTo>
                    <a:cubicBezTo>
                      <a:pt x="484767" y="-66411"/>
                      <a:pt x="233050" y="5509"/>
                      <a:pt x="144007" y="41468"/>
                    </a:cubicBezTo>
                    <a:cubicBezTo>
                      <a:pt x="54964" y="77427"/>
                      <a:pt x="44691" y="145921"/>
                      <a:pt x="20718" y="359966"/>
                    </a:cubicBezTo>
                    <a:cubicBezTo>
                      <a:pt x="-3255" y="574011"/>
                      <a:pt x="169" y="1325737"/>
                      <a:pt x="169" y="1325737"/>
                    </a:cubicBezTo>
                    <a:lnTo>
                      <a:pt x="169" y="1325737"/>
                    </a:lnTo>
                  </a:path>
                </a:pathLst>
              </a:custGeom>
              <a:ln w="28575">
                <a:solidFill>
                  <a:srgbClr val="FF0000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" name="Прямоугольник 10"/>
            <p:cNvSpPr/>
            <p:nvPr/>
          </p:nvSpPr>
          <p:spPr>
            <a:xfrm>
              <a:off x="3635896" y="3336552"/>
              <a:ext cx="236209" cy="380480"/>
            </a:xfrm>
            <a:prstGeom prst="rect">
              <a:avLst/>
            </a:prstGeom>
          </p:spPr>
          <p:txBody>
            <a:bodyPr vert="horz" wrap="none" lIns="36000" tIns="36000" rIns="36000" bIns="36000" anchor="ctr" anchorCtr="0">
              <a:noAutofit/>
            </a:bodyPr>
            <a:lstStyle/>
            <a:p>
              <a:r>
                <a:rPr lang="en-US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U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sp>
        <p:nvSpPr>
          <p:cNvPr id="209" name="Скругленный прямоугольник 208"/>
          <p:cNvSpPr/>
          <p:nvPr/>
        </p:nvSpPr>
        <p:spPr bwMode="auto">
          <a:xfrm>
            <a:off x="107504" y="620688"/>
            <a:ext cx="8421490" cy="581333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0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Поэтому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для обеспечения безопасности обслуживающего персонала необходимо использовать средства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защиты.</a:t>
            </a:r>
            <a:endParaRPr lang="ru-RU" sz="22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 bwMode="auto">
          <a:xfrm>
            <a:off x="8710613" y="9525"/>
            <a:ext cx="428625" cy="6858000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</a:endParaRPr>
          </a:p>
        </p:txBody>
      </p:sp>
      <p:pic>
        <p:nvPicPr>
          <p:cNvPr id="40966" name="Рисунок 15" descr="Ifmo-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8551557" y="207849"/>
            <a:ext cx="785786" cy="41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Box 16"/>
          <p:cNvSpPr txBox="1">
            <a:spLocks noChangeArrowheads="1"/>
          </p:cNvSpPr>
          <p:nvPr/>
        </p:nvSpPr>
        <p:spPr bwMode="auto">
          <a:xfrm rot="5400000">
            <a:off x="8038272" y="4932169"/>
            <a:ext cx="2000266" cy="33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aas@lastech.ifmo.ru</a:t>
            </a:r>
            <a:endParaRPr lang="ru-RU" sz="1600" i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8" name="TextBox 17"/>
          <p:cNvSpPr txBox="1">
            <a:spLocks noChangeArrowheads="1"/>
          </p:cNvSpPr>
          <p:nvPr/>
        </p:nvSpPr>
        <p:spPr bwMode="auto">
          <a:xfrm rot="5400000">
            <a:off x="7369112" y="4922902"/>
            <a:ext cx="2928959" cy="24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>
                <a:solidFill>
                  <a:prstClr val="black"/>
                </a:solidFill>
              </a:rPr>
              <a:t>       СЛОБОДЯНЮК  АЛЕКСАНДР АЛЕКСАНДРОВИЧ</a:t>
            </a:r>
            <a:endParaRPr lang="ru-RU" sz="1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 rot="5400000">
            <a:off x="7940675" y="1914525"/>
            <a:ext cx="18573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кафедра  ЛТ и ЭП</a:t>
            </a:r>
          </a:p>
        </p:txBody>
      </p: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>
            <a:off x="1903477" y="2549206"/>
            <a:ext cx="0" cy="2045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19672" y="3501008"/>
            <a:ext cx="508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Человек касается фазного провода </a:t>
            </a: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С:</a:t>
            </a:r>
            <a:endParaRPr lang="ru-RU" sz="2400" b="1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4541" y="4653136"/>
            <a:ext cx="1965251" cy="74131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indent="457200">
              <a:lnSpc>
                <a:spcPts val="2200"/>
              </a:lnSpc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 в общем </a:t>
            </a:r>
          </a:p>
          <a:p>
            <a:pPr>
              <a:lnSpc>
                <a:spcPts val="2200"/>
              </a:lnSpc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случае получим:</a:t>
            </a:r>
            <a:endParaRPr lang="ru-RU" sz="22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Скругленный прямоугольник 94"/>
              <p:cNvSpPr/>
              <p:nvPr/>
            </p:nvSpPr>
            <p:spPr>
              <a:xfrm>
                <a:off x="1474278" y="5589240"/>
                <a:ext cx="4825914" cy="78678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kumimoji="0" lang="ru-RU" sz="2800" b="1" i="1" u="none" strike="noStrike" kern="0" cap="none" spc="0" normalizeH="0" baseline="-12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пола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обуви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ср</m:t>
                        </m:r>
                        <m:r>
                          <a:rPr lang="ru-RU" sz="2800" b="1" i="1" kern="0" baseline="-16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.  </m:t>
                        </m:r>
                        <m:r>
                          <a:rPr lang="ru-RU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защиты</m:t>
                        </m:r>
                        <m:r>
                          <a:rPr lang="ru-RU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.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5" name="Скругленный прямоугольник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78" y="5589240"/>
                <a:ext cx="4825914" cy="78678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Скругленный прямоугольник 95"/>
              <p:cNvSpPr/>
              <p:nvPr/>
            </p:nvSpPr>
            <p:spPr>
              <a:xfrm>
                <a:off x="3059832" y="4673892"/>
                <a:ext cx="1894724" cy="771332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36000" rtlCol="0" anchor="ctr" anchorCtr="0"/>
              <a:lstStyle/>
              <a:p>
                <a:pPr lvl="0" algn="ctr">
                  <a:lnSpc>
                    <a:spcPts val="3800"/>
                  </a:lnSpc>
                  <a:defRPr/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kumimoji="0" lang="ru-RU" sz="2800" b="1" i="0" u="none" strike="noStrike" kern="0" cap="none" spc="0" normalizeH="0" baseline="-2500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ч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800" b="1" i="1" u="none" strike="noStrike" kern="0" cap="none" spc="0" normalizeH="0" baseline="0" noProof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800" b="1" i="1" u="none" strike="noStrike" kern="0" cap="none" spc="0" normalizeH="0" baseline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𝐔</m:t>
                        </m:r>
                        <m:r>
                          <a:rPr kumimoji="0" lang="ru-RU" sz="2800" b="1" i="1" u="none" strike="noStrike" kern="0" cap="none" spc="0" normalizeH="0" baseline="-1200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ф</m:t>
                        </m:r>
                      </m:num>
                      <m:den>
                        <m:r>
                          <a:rPr kumimoji="0" lang="en-US" sz="2800" b="1" i="1" u="none" strike="noStrike" kern="0" cap="none" spc="0" normalizeH="0" baseline="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kumimoji="0" lang="ru-RU" sz="2800" b="1" i="1" u="none" strike="noStrike" kern="0" cap="none" spc="0" normalizeH="0" baseline="-25000" noProof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ч</m:t>
                        </m:r>
                        <m:r>
                          <a:rPr lang="ru-RU" sz="2800" b="1" i="1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sz="2800" b="1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𝐑</m:t>
                        </m:r>
                        <m:r>
                          <a:rPr lang="en-US" sz="2800" b="1" i="1" kern="0" baseline="-2500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 pitchFamily="18" charset="0"/>
                            <a:ea typeface="Cambria Math" pitchFamily="18" charset="0"/>
                            <a:cs typeface="Arial" pitchFamily="34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kumimoji="0" lang="en-US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,</a:t>
                </a:r>
                <a:endParaRPr kumimoji="0" lang="ru-RU" sz="2800" b="1" i="0" u="none" strike="noStrike" kern="0" cap="none" spc="0" normalizeH="0" baseline="0" noProof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6" name="Скругленный прямоугольник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673892"/>
                <a:ext cx="1894724" cy="77133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Скругленный прямоугольник 96"/>
          <p:cNvSpPr/>
          <p:nvPr/>
        </p:nvSpPr>
        <p:spPr>
          <a:xfrm>
            <a:off x="2843808" y="4005064"/>
            <a:ext cx="2464040" cy="494451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36000" rtlCol="0" anchor="ctr" anchorCtr="0"/>
          <a:lstStyle/>
          <a:p>
            <a:pPr lvl="0" algn="ctr">
              <a:lnSpc>
                <a:spcPts val="3800"/>
              </a:lnSpc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kumimoji="0" lang="ru-RU" sz="2000" b="1" i="0" u="none" strike="noStrike" kern="0" cap="none" spc="0" normalizeH="0" baseline="-18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Ф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&lt; 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lang="ru-RU" sz="20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ПР</a:t>
            </a:r>
            <a:r>
              <a:rPr kumimoji="0" lang="ru-RU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&lt; </a:t>
            </a:r>
            <a:r>
              <a:rPr kumimoji="0" lang="en-US" sz="2400" b="1" i="0" u="none" strike="noStrike" kern="0" cap="none" spc="0" normalizeH="0" baseline="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U</a:t>
            </a:r>
            <a:r>
              <a:rPr kumimoji="0" lang="ru-RU" sz="2000" b="1" i="0" u="none" strike="noStrike" kern="0" cap="none" spc="0" normalizeH="0" baseline="-18000" noProof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Arial" pitchFamily="34" charset="0"/>
              </a:rPr>
              <a:t>ЛИН</a:t>
            </a:r>
            <a:endParaRPr kumimoji="0" lang="ru-RU" sz="2000" b="1" i="0" u="none" strike="noStrike" kern="0" cap="none" spc="0" normalizeH="0" baseline="-1800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 bwMode="auto">
          <a:xfrm>
            <a:off x="287223" y="44625"/>
            <a:ext cx="8317225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В ТРЕХФАЗНЫХ ЧЕТЫРЕХПРОВОДНЫХ ЭЛЕКТРИЧЕСКИХ СЕТЯХ С ГЛУХОЗАЗЕМЛЕННОЙ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125" name="Группа 124"/>
          <p:cNvGrpSpPr/>
          <p:nvPr/>
        </p:nvGrpSpPr>
        <p:grpSpPr>
          <a:xfrm>
            <a:off x="1343221" y="836712"/>
            <a:ext cx="5533035" cy="2659650"/>
            <a:chOff x="1043608" y="867958"/>
            <a:chExt cx="5533035" cy="2659650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6444208" y="995791"/>
              <a:ext cx="132435" cy="1137065"/>
              <a:chOff x="5364562" y="939958"/>
              <a:chExt cx="457203" cy="1137064"/>
            </a:xfrm>
          </p:grpSpPr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5364562" y="939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 Box 43"/>
              <p:cNvSpPr txBox="1">
                <a:spLocks noChangeArrowheads="1"/>
              </p:cNvSpPr>
              <p:nvPr/>
            </p:nvSpPr>
            <p:spPr bwMode="auto">
              <a:xfrm>
                <a:off x="5364562" y="1263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Text Box 44"/>
              <p:cNvSpPr txBox="1">
                <a:spLocks noChangeArrowheads="1"/>
              </p:cNvSpPr>
              <p:nvPr/>
            </p:nvSpPr>
            <p:spPr bwMode="auto">
              <a:xfrm>
                <a:off x="5364562" y="1551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 Box 81"/>
              <p:cNvSpPr txBox="1">
                <a:spLocks noChangeArrowheads="1"/>
              </p:cNvSpPr>
              <p:nvPr/>
            </p:nvSpPr>
            <p:spPr bwMode="auto">
              <a:xfrm>
                <a:off x="5364562" y="1803958"/>
                <a:ext cx="457203" cy="2730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1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4" name="Группа 123"/>
            <p:cNvGrpSpPr/>
            <p:nvPr/>
          </p:nvGrpSpPr>
          <p:grpSpPr>
            <a:xfrm>
              <a:off x="1043608" y="867958"/>
              <a:ext cx="5337055" cy="2659650"/>
              <a:chOff x="251520" y="867958"/>
              <a:chExt cx="5337055" cy="2659650"/>
            </a:xfrm>
          </p:grpSpPr>
          <p:cxnSp>
            <p:nvCxnSpPr>
              <p:cNvPr id="78" name="Прямая соединительная линия 77"/>
              <p:cNvCxnSpPr>
                <a:stCxn id="42" idx="1"/>
              </p:cNvCxnSpPr>
              <p:nvPr/>
            </p:nvCxnSpPr>
            <p:spPr>
              <a:xfrm flipH="1">
                <a:off x="1894595" y="1742923"/>
                <a:ext cx="7269" cy="16860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Группа 67"/>
              <p:cNvGrpSpPr/>
              <p:nvPr/>
            </p:nvGrpSpPr>
            <p:grpSpPr>
              <a:xfrm>
                <a:off x="251520" y="867958"/>
                <a:ext cx="5337055" cy="2659650"/>
                <a:chOff x="107504" y="867958"/>
                <a:chExt cx="5337055" cy="2659650"/>
              </a:xfrm>
            </p:grpSpPr>
            <p:sp>
              <p:nvSpPr>
                <p:cNvPr id="46" name="Oval 36"/>
                <p:cNvSpPr>
                  <a:spLocks noChangeArrowheads="1"/>
                </p:cNvSpPr>
                <p:nvPr/>
              </p:nvSpPr>
              <p:spPr bwMode="auto">
                <a:xfrm>
                  <a:off x="5322902" y="1112392"/>
                  <a:ext cx="111293" cy="10823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Oval 38"/>
                <p:cNvSpPr>
                  <a:spLocks noChangeArrowheads="1"/>
                </p:cNvSpPr>
                <p:nvPr/>
              </p:nvSpPr>
              <p:spPr bwMode="auto">
                <a:xfrm>
                  <a:off x="5318644" y="1390076"/>
                  <a:ext cx="111293" cy="10724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Oval 40"/>
                <p:cNvSpPr>
                  <a:spLocks noChangeArrowheads="1"/>
                </p:cNvSpPr>
                <p:nvPr/>
              </p:nvSpPr>
              <p:spPr bwMode="auto">
                <a:xfrm>
                  <a:off x="5318644" y="1674712"/>
                  <a:ext cx="111293" cy="10823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79"/>
                <p:cNvSpPr>
                  <a:spLocks noChangeArrowheads="1"/>
                </p:cNvSpPr>
                <p:nvPr/>
              </p:nvSpPr>
              <p:spPr bwMode="auto">
                <a:xfrm>
                  <a:off x="5319647" y="1928910"/>
                  <a:ext cx="111293" cy="108233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67" name="Группа 66"/>
                <p:cNvGrpSpPr/>
                <p:nvPr/>
              </p:nvGrpSpPr>
              <p:grpSpPr>
                <a:xfrm>
                  <a:off x="107504" y="867958"/>
                  <a:ext cx="5337055" cy="2659650"/>
                  <a:chOff x="147254" y="867958"/>
                  <a:chExt cx="5337055" cy="2659650"/>
                </a:xfrm>
              </p:grpSpPr>
              <p:sp>
                <p:nvSpPr>
                  <p:cNvPr id="40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3187" y="1168990"/>
                    <a:ext cx="28876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66" name="Группа 65"/>
                  <p:cNvGrpSpPr/>
                  <p:nvPr/>
                </p:nvGrpSpPr>
                <p:grpSpPr>
                  <a:xfrm>
                    <a:off x="147254" y="867958"/>
                    <a:ext cx="5337055" cy="2659650"/>
                    <a:chOff x="142843" y="867958"/>
                    <a:chExt cx="5337055" cy="2659650"/>
                  </a:xfrm>
                </p:grpSpPr>
                <p:sp>
                  <p:nvSpPr>
                    <p:cNvPr id="10" name="Line 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44216" y="1739447"/>
                      <a:ext cx="2444433" cy="14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2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44" y="1168990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3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44" y="1455956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4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844" y="1742922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6" name="Arc 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479662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7" name="Arc 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68422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8" name="Arc 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057182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9" name="Arc 10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479662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0" name="Arc 11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68422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1" name="Arc 12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057182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2" name="Arc 13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479662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3" name="Arc 14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768422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4" name="Arc 15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057182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884" y="1168990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884" y="1455956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7884" y="1742922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8649" y="1168990"/>
                      <a:ext cx="0" cy="5739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8913" y="1179218"/>
                      <a:ext cx="0" cy="561420"/>
                    </a:xfrm>
                    <a:prstGeom prst="line">
                      <a:avLst/>
                    </a:prstGeom>
                    <a:noFill/>
                    <a:ln w="508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1" name="Arc 21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707525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2" name="Arc 22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418765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3" name="Arc 23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130005" y="92432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4" name="Arc 24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707525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5" name="Arc 25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418765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6" name="Arc 26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130005" y="1209301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7" name="Arc 27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707525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8" name="Arc 28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418765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9" name="Arc 29"/>
                    <p:cNvSpPr>
                      <a:spLocks/>
                    </p:cNvSpPr>
                    <p:nvPr/>
                  </p:nvSpPr>
                  <p:spPr bwMode="auto">
                    <a:xfrm rot="5400000" flipH="1">
                      <a:off x="2130005" y="1499246"/>
                      <a:ext cx="191641" cy="288760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1" name="Line 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3187" y="1455956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2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3187" y="1742922"/>
                      <a:ext cx="28876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" name="Line 3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1182" y="1168990"/>
                      <a:ext cx="0" cy="5739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5324" y="867958"/>
                      <a:ext cx="457203" cy="272071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Arial" pitchFamily="34" charset="0"/>
                          <a:cs typeface="Arial" pitchFamily="34" charset="0"/>
                        </a:rPr>
                        <a:t>TV</a:t>
                      </a:r>
                      <a:endParaRPr lang="ru-RU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7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58241" y="1063737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9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8605" y="1330154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51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58241" y="1636331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2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79712" y="242088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kern="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ru-RU" b="1" kern="0" baseline="-250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Ч</a:t>
                      </a:r>
                      <a:endPara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3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0411" y="1746894"/>
                      <a:ext cx="0" cy="16916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4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72000" y="1453970"/>
                      <a:ext cx="0" cy="197503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5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148633" y="1162040"/>
                      <a:ext cx="1273" cy="226696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9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66725" y="242088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R</a:t>
                      </a:r>
                      <a:r>
                        <a:rPr lang="ru-RU" b="1" baseline="-25000" dirty="0" err="1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изС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0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42789" y="242088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R</a:t>
                      </a:r>
                      <a:r>
                        <a:rPr lang="ru-RU" b="1" baseline="-25000" dirty="0" err="1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изВ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1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4008" y="2420787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R</a:t>
                      </a:r>
                      <a:r>
                        <a:rPr lang="ru-RU" b="1" baseline="-25000" dirty="0" err="1" smtClean="0">
                          <a:solidFill>
                            <a:prstClr val="black"/>
                          </a:solidFill>
                          <a:latin typeface="Arial Narrow" pitchFamily="34" charset="0"/>
                        </a:rPr>
                        <a:t>изА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</a:endParaRPr>
                    </a:p>
                  </p:txBody>
                </p:sp>
                <p:sp>
                  <p:nvSpPr>
                    <p:cNvPr id="76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28920" y="2420888"/>
                      <a:ext cx="343504" cy="308721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b="1" baseline="-25000" dirty="0" smtClean="0">
                          <a:solidFill>
                            <a:prstClr val="black"/>
                          </a:solidFill>
                          <a:latin typeface="Arial Narrow" pitchFamily="34" charset="0"/>
                          <a:cs typeface="Arial" pitchFamily="34" charset="0"/>
                        </a:rPr>
                        <a:t>N</a:t>
                      </a:r>
                      <a:endPara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0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31640" y="2420978"/>
                      <a:ext cx="457203" cy="33959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b="1" kern="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en-US" b="1" kern="0" baseline="-2500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0</a:t>
                      </a:r>
                      <a:endParaRPr lang="ru-RU" b="1" kern="0" baseline="-25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3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58241" y="1880254"/>
                      <a:ext cx="111293" cy="2164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1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9061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2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1132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3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77196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89" name="Скругленный прямоугольник 88"/>
                    <p:cNvSpPr/>
                    <p:nvPr/>
                  </p:nvSpPr>
                  <p:spPr bwMode="auto">
                    <a:xfrm>
                      <a:off x="142843" y="3387814"/>
                      <a:ext cx="5211715" cy="139794"/>
                    </a:xfrm>
                    <a:prstGeom prst="roundRect">
                      <a:avLst/>
                    </a:prstGeom>
                    <a:pattFill prst="weave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31750" cmpd="sng">
                      <a:solidFill>
                        <a:schemeClr val="tx1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none" lIns="36000" tIns="36000" rIns="36000" bIns="3600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grpSp>
                  <p:nvGrpSpPr>
                    <p:cNvPr id="98" name="Группа 97"/>
                    <p:cNvGrpSpPr/>
                    <p:nvPr/>
                  </p:nvGrpSpPr>
                  <p:grpSpPr>
                    <a:xfrm>
                      <a:off x="2374898" y="1701835"/>
                      <a:ext cx="695208" cy="1727165"/>
                      <a:chOff x="1216085" y="3185862"/>
                      <a:chExt cx="695208" cy="1727165"/>
                    </a:xfrm>
                  </p:grpSpPr>
                  <p:sp>
                    <p:nvSpPr>
                      <p:cNvPr id="99" name="Скругленный прямоугольник 98"/>
                      <p:cNvSpPr/>
                      <p:nvPr/>
                    </p:nvSpPr>
                    <p:spPr>
                      <a:xfrm rot="667317" flipH="1">
                        <a:off x="1860763" y="3185862"/>
                        <a:ext cx="50530" cy="52006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0" name="Скругленный прямоугольник 99"/>
                      <p:cNvSpPr/>
                      <p:nvPr/>
                    </p:nvSpPr>
                    <p:spPr>
                      <a:xfrm rot="12079228" flipH="1">
                        <a:off x="1751109" y="3591934"/>
                        <a:ext cx="64545" cy="37425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1" name="Скругленный прямоугольник 100"/>
                      <p:cNvSpPr/>
                      <p:nvPr/>
                    </p:nvSpPr>
                    <p:spPr>
                      <a:xfrm rot="12979228" flipH="1">
                        <a:off x="1336064" y="3894433"/>
                        <a:ext cx="65770" cy="34022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2" name="Скругленный прямоугольник 101"/>
                      <p:cNvSpPr/>
                      <p:nvPr/>
                    </p:nvSpPr>
                    <p:spPr>
                      <a:xfrm rot="18629361" flipH="1">
                        <a:off x="1357436" y="4092566"/>
                        <a:ext cx="57525" cy="34022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3" name="Группа 102"/>
                      <p:cNvGrpSpPr/>
                      <p:nvPr/>
                    </p:nvGrpSpPr>
                    <p:grpSpPr>
                      <a:xfrm>
                        <a:off x="1368318" y="3553708"/>
                        <a:ext cx="417896" cy="1359319"/>
                        <a:chOff x="1368318" y="3553708"/>
                        <a:chExt cx="417896" cy="1359319"/>
                      </a:xfrm>
                    </p:grpSpPr>
                    <p:grpSp>
                      <p:nvGrpSpPr>
                        <p:cNvPr id="104" name="Группа 103"/>
                        <p:cNvGrpSpPr/>
                        <p:nvPr/>
                      </p:nvGrpSpPr>
                      <p:grpSpPr>
                        <a:xfrm>
                          <a:off x="1368318" y="3598095"/>
                          <a:ext cx="417896" cy="1314932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06" name="Прямоугольник 105"/>
                          <p:cNvSpPr/>
                          <p:nvPr/>
                        </p:nvSpPr>
                        <p:spPr>
                          <a:xfrm>
                            <a:off x="905906" y="1754304"/>
                            <a:ext cx="131388" cy="86239"/>
                          </a:xfrm>
                          <a:prstGeom prst="rect">
                            <a:avLst/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107" name="Группа 106"/>
                          <p:cNvGrpSpPr/>
                          <p:nvPr/>
                        </p:nvGrpSpPr>
                        <p:grpSpPr>
                          <a:xfrm>
                            <a:off x="742051" y="1452707"/>
                            <a:ext cx="459124" cy="1683968"/>
                            <a:chOff x="742051" y="1452707"/>
                            <a:chExt cx="459124" cy="1683968"/>
                          </a:xfrm>
                        </p:grpSpPr>
                        <p:sp>
                          <p:nvSpPr>
                            <p:cNvPr id="108" name="Скругленный прямоугольник 107"/>
                            <p:cNvSpPr/>
                            <p:nvPr/>
                          </p:nvSpPr>
                          <p:spPr>
                            <a:xfrm>
                              <a:off x="793068" y="1852128"/>
                              <a:ext cx="357065" cy="479302"/>
                            </a:xfrm>
                            <a:prstGeom prst="roundRect">
                              <a:avLst/>
                            </a:prstGeom>
                            <a:solidFill>
                              <a:srgbClr val="FFCC99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09" name="Скругленный прямоугольник 108"/>
                            <p:cNvSpPr/>
                            <p:nvPr/>
                          </p:nvSpPr>
                          <p:spPr>
                            <a:xfrm flipH="1">
                              <a:off x="1026789" y="2441436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0" name="Скругленный прямоугольник 109"/>
                            <p:cNvSpPr/>
                            <p:nvPr/>
                          </p:nvSpPr>
                          <p:spPr>
                            <a:xfrm flipH="1">
                              <a:off x="797916" y="2455328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1" name="Скругленный прямоугольник 110"/>
                            <p:cNvSpPr/>
                            <p:nvPr/>
                          </p:nvSpPr>
                          <p:spPr>
                            <a:xfrm>
                              <a:off x="793068" y="2276872"/>
                              <a:ext cx="357065" cy="269620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2" name="Улыбающееся лицо 111"/>
                            <p:cNvSpPr/>
                            <p:nvPr/>
                          </p:nvSpPr>
                          <p:spPr>
                            <a:xfrm>
                              <a:off x="838124" y="1452707"/>
                              <a:ext cx="267218" cy="309835"/>
                            </a:xfrm>
                            <a:prstGeom prst="smileyFace">
                              <a:avLst>
                                <a:gd name="adj" fmla="val 4653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rgbClr val="FFFF0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FFFF0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FFFF0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lin ang="16200000" scaled="1"/>
                              <a:tileRect/>
                            </a:gra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3" name="Хорда 112"/>
                            <p:cNvSpPr/>
                            <p:nvPr/>
                          </p:nvSpPr>
                          <p:spPr>
                            <a:xfrm rot="5726762">
                              <a:off x="758544" y="2941325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4" name="Хорда 113"/>
                            <p:cNvSpPr/>
                            <p:nvPr/>
                          </p:nvSpPr>
                          <p:spPr>
                            <a:xfrm rot="5726762">
                              <a:off x="1005825" y="2938649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5" name="Скругленный прямоугольник 114"/>
                            <p:cNvSpPr/>
                            <p:nvPr/>
                          </p:nvSpPr>
                          <p:spPr>
                            <a:xfrm>
                              <a:off x="849687" y="1853007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16" name="Скругленный прямоугольник 115"/>
                            <p:cNvSpPr/>
                            <p:nvPr/>
                          </p:nvSpPr>
                          <p:spPr>
                            <a:xfrm>
                              <a:off x="1049349" y="1855977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05" name="Пирог 104"/>
                        <p:cNvSpPr/>
                        <p:nvPr/>
                      </p:nvSpPr>
                      <p:spPr>
                        <a:xfrm>
                          <a:off x="1454530" y="3553708"/>
                          <a:ext cx="253189" cy="185903"/>
                        </a:xfrm>
                        <a:prstGeom prst="pie">
                          <a:avLst>
                            <a:gd name="adj1" fmla="val 10757660"/>
                            <a:gd name="adj2" fmla="val 57106"/>
                          </a:avLst>
                        </a:prstGeom>
                        <a:solidFill>
                          <a:srgbClr val="FF6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" name="Прямая соединительная линия 2"/>
                    <p:cNvCxnSpPr/>
                    <p:nvPr/>
                  </p:nvCxnSpPr>
                  <p:spPr>
                    <a:xfrm>
                      <a:off x="3404909" y="1993300"/>
                      <a:ext cx="0" cy="138424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3471" y="2348880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7" name="Полилиния 6"/>
                    <p:cNvSpPr/>
                    <p:nvPr/>
                  </p:nvSpPr>
                  <p:spPr>
                    <a:xfrm>
                      <a:off x="1903477" y="1610267"/>
                      <a:ext cx="1271238" cy="1687737"/>
                    </a:xfrm>
                    <a:custGeom>
                      <a:avLst/>
                      <a:gdLst>
                        <a:gd name="connsiteX0" fmla="*/ 2966 w 1297510"/>
                        <a:gd name="connsiteY0" fmla="*/ 1687737 h 1687737"/>
                        <a:gd name="connsiteX1" fmla="*/ 2966 w 1297510"/>
                        <a:gd name="connsiteY1" fmla="*/ 711693 h 1687737"/>
                        <a:gd name="connsiteX2" fmla="*/ 33788 w 1297510"/>
                        <a:gd name="connsiteY2" fmla="*/ 290452 h 1687737"/>
                        <a:gd name="connsiteX3" fmla="*/ 74885 w 1297510"/>
                        <a:gd name="connsiteY3" fmla="*/ 136340 h 1687737"/>
                        <a:gd name="connsiteX4" fmla="*/ 321465 w 1297510"/>
                        <a:gd name="connsiteY4" fmla="*/ 13050 h 1687737"/>
                        <a:gd name="connsiteX5" fmla="*/ 1122849 w 1297510"/>
                        <a:gd name="connsiteY5" fmla="*/ 23324 h 1687737"/>
                        <a:gd name="connsiteX6" fmla="*/ 1297510 w 1297510"/>
                        <a:gd name="connsiteY6" fmla="*/ 187711 h 1687737"/>
                        <a:gd name="connsiteX7" fmla="*/ 1122849 w 1297510"/>
                        <a:gd name="connsiteY7" fmla="*/ 814434 h 1687737"/>
                        <a:gd name="connsiteX8" fmla="*/ 1092026 w 1297510"/>
                        <a:gd name="connsiteY8" fmla="*/ 1605544 h 1687737"/>
                        <a:gd name="connsiteX9" fmla="*/ 1092026 w 1297510"/>
                        <a:gd name="connsiteY9" fmla="*/ 1605544 h 1687737"/>
                        <a:gd name="connsiteX10" fmla="*/ 1092026 w 1297510"/>
                        <a:gd name="connsiteY10" fmla="*/ 1605544 h 1687737"/>
                        <a:gd name="connsiteX11" fmla="*/ 1092026 w 1297510"/>
                        <a:gd name="connsiteY11" fmla="*/ 1605544 h 16877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297510" h="1687737">
                          <a:moveTo>
                            <a:pt x="2966" y="1687737"/>
                          </a:moveTo>
                          <a:cubicBezTo>
                            <a:pt x="397" y="1316155"/>
                            <a:pt x="-2171" y="944574"/>
                            <a:pt x="2966" y="711693"/>
                          </a:cubicBezTo>
                          <a:cubicBezTo>
                            <a:pt x="8103" y="478812"/>
                            <a:pt x="21802" y="386344"/>
                            <a:pt x="33788" y="290452"/>
                          </a:cubicBezTo>
                          <a:cubicBezTo>
                            <a:pt x="45774" y="194560"/>
                            <a:pt x="26939" y="182574"/>
                            <a:pt x="74885" y="136340"/>
                          </a:cubicBezTo>
                          <a:cubicBezTo>
                            <a:pt x="122831" y="90106"/>
                            <a:pt x="146804" y="31886"/>
                            <a:pt x="321465" y="13050"/>
                          </a:cubicBezTo>
                          <a:cubicBezTo>
                            <a:pt x="496126" y="-5786"/>
                            <a:pt x="960175" y="-5786"/>
                            <a:pt x="1122849" y="23324"/>
                          </a:cubicBezTo>
                          <a:cubicBezTo>
                            <a:pt x="1285523" y="52434"/>
                            <a:pt x="1297510" y="55859"/>
                            <a:pt x="1297510" y="187711"/>
                          </a:cubicBezTo>
                          <a:cubicBezTo>
                            <a:pt x="1297510" y="319563"/>
                            <a:pt x="1157096" y="578129"/>
                            <a:pt x="1122849" y="814434"/>
                          </a:cubicBezTo>
                          <a:cubicBezTo>
                            <a:pt x="1088602" y="1050739"/>
                            <a:pt x="1092026" y="1605544"/>
                            <a:pt x="1092026" y="1605544"/>
                          </a:cubicBezTo>
                          <a:lnTo>
                            <a:pt x="1092026" y="1605544"/>
                          </a:lnTo>
                          <a:lnTo>
                            <a:pt x="1092026" y="1605544"/>
                          </a:lnTo>
                          <a:lnTo>
                            <a:pt x="1092026" y="1605544"/>
                          </a:lnTo>
                        </a:path>
                      </a:pathLst>
                    </a:custGeom>
                    <a:ln w="28575">
                      <a:solidFill>
                        <a:srgbClr val="FF0000"/>
                      </a:solidFill>
                      <a:prstDash val="lgDash"/>
                      <a:tailEnd type="triangle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94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4480" y="2366744"/>
                      <a:ext cx="142876" cy="4286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117" name="Прямая соединительная линия 116"/>
              <p:cNvCxnSpPr/>
              <p:nvPr/>
            </p:nvCxnSpPr>
            <p:spPr>
              <a:xfrm>
                <a:off x="1894595" y="1983690"/>
                <a:ext cx="35793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>
                <a:stCxn id="34" idx="0"/>
              </p:cNvCxnSpPr>
              <p:nvPr/>
            </p:nvCxnSpPr>
            <p:spPr>
              <a:xfrm>
                <a:off x="3056403" y="1445285"/>
                <a:ext cx="24409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>
                <a:stCxn id="31" idx="0"/>
              </p:cNvCxnSpPr>
              <p:nvPr/>
            </p:nvCxnSpPr>
            <p:spPr>
              <a:xfrm>
                <a:off x="3056403" y="1160305"/>
                <a:ext cx="2440923" cy="17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5440693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76" y="2060848"/>
            <a:ext cx="85895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200"/>
              </a:lnSpc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Во всех случаях, кроме двухфазного (двухполюсного) прикосновения (см. варианты непреднамеренного касания человека к электрической сети), в цепи протекающего тока через тело человека участвует земля.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Одна из точек касания или обе находятся на поверхности земли. При этом ток, проходящий через человека зависит от тока замыкания на землю. </a:t>
            </a: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281404" y="44625"/>
            <a:ext cx="6552728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ДЛЯ ЧЕЛОВЕКА В ЗОНЕ ЗАМЫКАНИЯ ТОКА НА ЗЕМЛЮ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07504" y="5085184"/>
            <a:ext cx="8482068" cy="1656184"/>
          </a:xfrm>
          <a:prstGeom prst="roundRect">
            <a:avLst>
              <a:gd name="adj" fmla="val 8201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С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целью упрощения описания закона растекания тока замыкания в земле сделаем два допущения: пусть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заземлитель имеет </a:t>
            </a:r>
            <a:r>
              <a:rPr lang="ru-RU" sz="2400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полушаровую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форму;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грунт однородный, удельная проводимость (</a:t>
            </a:r>
            <a:r>
              <a:rPr lang="ru-RU" sz="32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  <a:sym typeface="Symbol"/>
              </a:rPr>
              <a:t>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) и сопротивление грунта в любой точке постоянны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00FF99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692697"/>
            <a:ext cx="8424937" cy="1368152"/>
          </a:xfrm>
          <a:prstGeom prst="round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Электрическим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замыканием на землю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25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ЗМ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)</a:t>
            </a:r>
            <a:r>
              <a:rPr lang="ru-RU" sz="24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называется случайное электрическое соединение находящихся под напряжением частей ЭУ с землей или с металлическими нетоковедущими частями не изолированными от земли</a:t>
            </a:r>
            <a:r>
              <a:rPr lang="ru-RU" sz="24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550982" y="3789040"/>
            <a:ext cx="7978012" cy="1224136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2400"/>
              </a:lnSpc>
              <a:spcBef>
                <a:spcPct val="50000"/>
              </a:spcBef>
            </a:pP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Т.к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. размеры электродов, их форма могут быть различными, а также состав и электрические свойства грунта неоднородны, то и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закон распределения потенциала в земле имеет сложную зависимость.</a:t>
            </a:r>
          </a:p>
        </p:txBody>
      </p:sp>
      <p:pic>
        <p:nvPicPr>
          <p:cNvPr id="1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41959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Группа 5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4" name="Прямоугольник 5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e-ml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6622" y="3068960"/>
            <a:ext cx="33054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ru-RU" b="1" i="1" dirty="0" smtClean="0">
                <a:latin typeface="Arial Narrow" pitchFamily="34" charset="0"/>
                <a:cs typeface="Times New Roman" pitchFamily="18" charset="0"/>
              </a:rPr>
              <a:t>— потенциалы точек земной поверхности распределяются по гиперболическому закону.</a:t>
            </a:r>
            <a:endParaRPr lang="ru-RU" b="1" i="1" dirty="0">
              <a:latin typeface="Arial Narrow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3861048"/>
                <a:ext cx="8715404" cy="188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    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где</a:t>
                </a:r>
                <a:r>
                  <a:rPr lang="en-US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a typeface="Cambria Math" pitchFamily="18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kern="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𝑰</m:t>
                    </m:r>
                    <m:r>
                      <a:rPr lang="ru-RU" sz="2400" b="1" i="1" kern="0" baseline="-180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З</m:t>
                    </m:r>
                  </m:oMath>
                </a14:m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ток </a:t>
                </a:r>
                <a:r>
                  <a:rPr lang="ru-RU" b="1" i="1" dirty="0" smtClean="0">
                    <a:latin typeface="Arial" pitchFamily="34" charset="0"/>
                    <a:cs typeface="Arial" pitchFamily="34" charset="0"/>
                  </a:rPr>
                  <a:t>замыкания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на землю, 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А.</a:t>
                </a:r>
              </a:p>
              <a:p>
                <a:pPr>
                  <a:lnSpc>
                    <a:spcPts val="2000"/>
                  </a:lnSpc>
                </a:pPr>
                <a:r>
                  <a:rPr lang="ru-RU" b="1" dirty="0" smtClean="0">
                    <a:solidFill>
                      <a:srgbClr val="3366FF"/>
                    </a:solidFill>
                    <a:latin typeface="Arial" pitchFamily="34" charset="0"/>
                    <a:cs typeface="Arial" pitchFamily="34" charset="0"/>
                  </a:rPr>
                  <a:t>                                 Примеры удельных сопротивлений:</a:t>
                </a:r>
              </a:p>
              <a:p>
                <a:pPr>
                  <a:lnSpc>
                    <a:spcPts val="20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 </a:t>
                </a:r>
                <a:r>
                  <a:rPr lang="ru-RU" sz="2000" b="1" i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  <a:sym typeface="Symbol"/>
                  </a:rPr>
                  <a:t>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 земли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000" b="1" i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  <a:sym typeface="Symbol"/>
                  </a:rPr>
                  <a:t>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 глины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40 Ом/м (при влажности 20%);</a:t>
                </a:r>
              </a:p>
              <a:p>
                <a:pPr>
                  <a:lnSpc>
                    <a:spcPts val="20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</a:t>
                </a:r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sz="2000" b="1" i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  <a:sym typeface="Symbol"/>
                  </a:rPr>
                  <a:t></a:t>
                </a:r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грунт. вод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20-70 Ом/м;</a:t>
                </a:r>
              </a:p>
              <a:p>
                <a:pPr>
                  <a:lnSpc>
                    <a:spcPts val="20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 </a:t>
                </a:r>
                <a:r>
                  <a:rPr lang="ru-RU" sz="2000" b="1" i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  <a:sym typeface="Symbol"/>
                  </a:rPr>
                  <a:t>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 меди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1,72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  <a:sym typeface="Symbol"/>
                  </a:rPr>
                  <a:t>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10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-8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Ом/м (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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= 0,0039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0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С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-1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— температурный коэффициент);</a:t>
                </a:r>
              </a:p>
              <a:p>
                <a:pPr>
                  <a:lnSpc>
                    <a:spcPts val="20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</a:t>
                </a:r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sz="2000" b="1" i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  <a:sym typeface="Symbol"/>
                  </a:rPr>
                  <a:t></a:t>
                </a:r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алюминия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2,6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  <a:sym typeface="Symbol"/>
                  </a:rPr>
                  <a:t>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10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-8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Ом/м (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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= 0,0004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0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С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-1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);</a:t>
                </a:r>
              </a:p>
              <a:p>
                <a:pPr>
                  <a:lnSpc>
                    <a:spcPts val="2000"/>
                  </a:lnSpc>
                </a:pP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—</a:t>
                </a:r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sz="2000" b="1" i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  <a:sym typeface="Symbol"/>
                  </a:rPr>
                  <a:t></a:t>
                </a:r>
                <a:r>
                  <a:rPr lang="ru-RU" sz="2400" b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ru-RU" b="1" baseline="-25000" dirty="0" smtClean="0">
                    <a:latin typeface="Arial" pitchFamily="34" charset="0"/>
                    <a:cs typeface="Arial" pitchFamily="34" charset="0"/>
                  </a:rPr>
                  <a:t>железа</a:t>
                </a:r>
                <a:r>
                  <a:rPr lang="ru-RU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= 5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  <a:sym typeface="Symbol"/>
                  </a:rPr>
                  <a:t>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10</a:t>
                </a:r>
                <a:r>
                  <a:rPr lang="ru-RU" baseline="30000" dirty="0" smtClean="0">
                    <a:latin typeface="Arial" pitchFamily="34" charset="0"/>
                    <a:cs typeface="Arial" pitchFamily="34" charset="0"/>
                  </a:rPr>
                  <a:t>-8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Ом/м.</a:t>
                </a:r>
                <a:r>
                  <a:rPr lang="ru-RU" sz="1600" dirty="0" smtClean="0"/>
                  <a:t> </a:t>
                </a:r>
                <a:r>
                  <a:rPr lang="ru-RU" sz="2000" b="1" dirty="0" smtClean="0">
                    <a:solidFill>
                      <a:srgbClr val="3366FF"/>
                    </a:solidFill>
                    <a:latin typeface="Arial Narrow" pitchFamily="34" charset="0"/>
                    <a:cs typeface="Times New Roman" pitchFamily="18" charset="0"/>
                  </a:rPr>
                  <a:t> </a:t>
                </a:r>
                <a:endParaRPr lang="ru-RU" sz="2600" b="1" i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ea typeface="Cambria Math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61048"/>
                <a:ext cx="8715404" cy="1887696"/>
              </a:xfrm>
              <a:prstGeom prst="rect">
                <a:avLst/>
              </a:prstGeom>
              <a:blipFill rotWithShape="1">
                <a:blip r:embed="rId4"/>
                <a:stretch>
                  <a:fillRect l="-559" t="-3226" b="-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Группа 15"/>
          <p:cNvGrpSpPr/>
          <p:nvPr/>
        </p:nvGrpSpPr>
        <p:grpSpPr>
          <a:xfrm>
            <a:off x="35496" y="44624"/>
            <a:ext cx="4385550" cy="2928957"/>
            <a:chOff x="428596" y="857230"/>
            <a:chExt cx="3737315" cy="2241549"/>
          </a:xfrm>
        </p:grpSpPr>
        <p:grpSp>
          <p:nvGrpSpPr>
            <p:cNvPr id="17" name="Group 1"/>
            <p:cNvGrpSpPr>
              <a:grpSpLocks/>
            </p:cNvGrpSpPr>
            <p:nvPr/>
          </p:nvGrpSpPr>
          <p:grpSpPr bwMode="auto">
            <a:xfrm>
              <a:off x="428596" y="857230"/>
              <a:ext cx="3737315" cy="2241549"/>
              <a:chOff x="565" y="9492"/>
              <a:chExt cx="5886" cy="3532"/>
            </a:xfrm>
          </p:grpSpPr>
          <p:sp>
            <p:nvSpPr>
              <p:cNvPr id="20" name="Text Box 2"/>
              <p:cNvSpPr txBox="1">
                <a:spLocks noChangeArrowheads="1"/>
              </p:cNvSpPr>
              <p:nvPr/>
            </p:nvSpPr>
            <p:spPr bwMode="auto">
              <a:xfrm>
                <a:off x="3250" y="10440"/>
                <a:ext cx="2972" cy="39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ru-RU" sz="1200" b="1" dirty="0" smtClean="0">
                    <a:latin typeface="Arial Narrow" pitchFamily="34" charset="0"/>
                  </a:rPr>
                  <a:t>Закон растекания электрического тока на землю (гипербола)</a:t>
                </a:r>
              </a:p>
            </p:txBody>
          </p:sp>
          <p:sp>
            <p:nvSpPr>
              <p:cNvPr id="21" name="Arc 5"/>
              <p:cNvSpPr>
                <a:spLocks/>
              </p:cNvSpPr>
              <p:nvPr/>
            </p:nvSpPr>
            <p:spPr bwMode="auto">
              <a:xfrm rot="5400000">
                <a:off x="1600" y="10491"/>
                <a:ext cx="1320" cy="2712"/>
              </a:xfrm>
              <a:custGeom>
                <a:avLst/>
                <a:gdLst>
                  <a:gd name="G0" fmla="+- 276 0 0"/>
                  <a:gd name="G1" fmla="+- 21600 0 0"/>
                  <a:gd name="G2" fmla="+- 21600 0 0"/>
                  <a:gd name="T0" fmla="*/ 276 w 21876"/>
                  <a:gd name="T1" fmla="*/ 0 h 43200"/>
                  <a:gd name="T2" fmla="*/ 0 w 21876"/>
                  <a:gd name="T3" fmla="*/ 43198 h 43200"/>
                  <a:gd name="T4" fmla="*/ 276 w 2187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6" h="43200" fill="none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</a:path>
                  <a:path w="21876" h="43200" stroke="0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  <a:lnTo>
                      <a:pt x="276" y="21600"/>
                    </a:lnTo>
                    <a:close/>
                  </a:path>
                </a:pathLst>
              </a:custGeom>
              <a:solidFill>
                <a:srgbClr val="EAEAEA"/>
              </a:solidFill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Arc 6"/>
              <p:cNvSpPr>
                <a:spLocks/>
              </p:cNvSpPr>
              <p:nvPr/>
            </p:nvSpPr>
            <p:spPr bwMode="auto">
              <a:xfrm rot="5400000">
                <a:off x="1686" y="10631"/>
                <a:ext cx="1148" cy="2260"/>
              </a:xfrm>
              <a:custGeom>
                <a:avLst/>
                <a:gdLst>
                  <a:gd name="G0" fmla="+- 276 0 0"/>
                  <a:gd name="G1" fmla="+- 21600 0 0"/>
                  <a:gd name="G2" fmla="+- 21600 0 0"/>
                  <a:gd name="T0" fmla="*/ 276 w 21876"/>
                  <a:gd name="T1" fmla="*/ 0 h 43200"/>
                  <a:gd name="T2" fmla="*/ 0 w 21876"/>
                  <a:gd name="T3" fmla="*/ 43198 h 43200"/>
                  <a:gd name="T4" fmla="*/ 276 w 2187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6" h="43200" fill="none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</a:path>
                  <a:path w="21876" h="43200" stroke="0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  <a:lnTo>
                      <a:pt x="27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904" y="10072"/>
                <a:ext cx="5198" cy="0"/>
              </a:xfrm>
              <a:prstGeom prst="line">
                <a:avLst/>
              </a:prstGeom>
              <a:noFill/>
              <a:ln w="101600" cmpd="thickThin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085" y="9605"/>
                <a:ext cx="339" cy="452"/>
              </a:xfrm>
              <a:custGeom>
                <a:avLst/>
                <a:gdLst/>
                <a:ahLst/>
                <a:cxnLst>
                  <a:cxn ang="0">
                    <a:pos x="0" y="452"/>
                  </a:cxn>
                  <a:cxn ang="0">
                    <a:pos x="0" y="0"/>
                  </a:cxn>
                  <a:cxn ang="0">
                    <a:pos x="339" y="0"/>
                  </a:cxn>
                </a:cxnLst>
                <a:rect l="0" t="0" r="r" b="b"/>
                <a:pathLst>
                  <a:path w="339" h="452">
                    <a:moveTo>
                      <a:pt x="0" y="452"/>
                    </a:moveTo>
                    <a:lnTo>
                      <a:pt x="0" y="0"/>
                    </a:lnTo>
                    <a:lnTo>
                      <a:pt x="339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3842" y="9605"/>
                <a:ext cx="339" cy="452"/>
              </a:xfrm>
              <a:custGeom>
                <a:avLst/>
                <a:gdLst/>
                <a:ahLst/>
                <a:cxnLst>
                  <a:cxn ang="0">
                    <a:pos x="0" y="452"/>
                  </a:cxn>
                  <a:cxn ang="0">
                    <a:pos x="0" y="0"/>
                  </a:cxn>
                  <a:cxn ang="0">
                    <a:pos x="339" y="0"/>
                  </a:cxn>
                </a:cxnLst>
                <a:rect l="0" t="0" r="r" b="b"/>
                <a:pathLst>
                  <a:path w="339" h="452">
                    <a:moveTo>
                      <a:pt x="0" y="452"/>
                    </a:moveTo>
                    <a:lnTo>
                      <a:pt x="0" y="0"/>
                    </a:lnTo>
                    <a:lnTo>
                      <a:pt x="339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4181" y="9492"/>
                <a:ext cx="678" cy="45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А</a:t>
                </a:r>
                <a:r>
                  <a:rPr kumimoji="0" lang="ru-RU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ru-RU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5424" y="9492"/>
                <a:ext cx="678" cy="45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ru-RU" sz="1600" b="1" dirty="0" smtClean="0">
                    <a:latin typeface="Arial" pitchFamily="34" charset="0"/>
                    <a:cs typeface="Arial" pitchFamily="34" charset="0"/>
                  </a:rPr>
                  <a:t>А</a:t>
                </a:r>
                <a:r>
                  <a:rPr lang="ru-RU" sz="1600" b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904" y="11187"/>
                <a:ext cx="2938" cy="0"/>
              </a:xfrm>
              <a:prstGeom prst="line">
                <a:avLst/>
              </a:prstGeom>
              <a:noFill/>
              <a:ln w="28575" cmpd="thickThin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2260" y="10057"/>
                <a:ext cx="0" cy="113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2257" y="11555"/>
                <a:ext cx="0" cy="14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2534" y="11300"/>
                <a:ext cx="1421" cy="3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 flipH="1">
                <a:off x="565" y="11300"/>
                <a:ext cx="1421" cy="3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 flipH="1">
                <a:off x="1017" y="11413"/>
                <a:ext cx="1130" cy="12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2373" y="11413"/>
                <a:ext cx="1130" cy="12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1921" y="10057"/>
                <a:ext cx="0" cy="1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2599" y="10057"/>
                <a:ext cx="0" cy="1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4533" y="10155"/>
                <a:ext cx="1918" cy="34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ru-RU" sz="1400" b="1" dirty="0" smtClean="0">
                    <a:latin typeface="Arial Narrow" pitchFamily="34" charset="0"/>
                  </a:rPr>
                  <a:t>Магистраль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ru-RU" sz="1400" b="1" dirty="0" smtClean="0">
                    <a:latin typeface="Arial Narrow" pitchFamily="34" charset="0"/>
                  </a:rPr>
                  <a:t>заземления</a:t>
                </a:r>
              </a:p>
            </p:txBody>
          </p:sp>
          <p:sp>
            <p:nvSpPr>
              <p:cNvPr id="39" name="Text Box 22"/>
              <p:cNvSpPr txBox="1">
                <a:spLocks noChangeArrowheads="1"/>
              </p:cNvSpPr>
              <p:nvPr/>
            </p:nvSpPr>
            <p:spPr bwMode="auto">
              <a:xfrm>
                <a:off x="1425" y="9664"/>
                <a:ext cx="1625" cy="36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Заземлитель</a:t>
                </a:r>
                <a:endParaRPr kumimoji="0" lang="ru-RU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0" name="Text Box 24"/>
              <p:cNvSpPr txBox="1">
                <a:spLocks noChangeArrowheads="1"/>
              </p:cNvSpPr>
              <p:nvPr/>
            </p:nvSpPr>
            <p:spPr bwMode="auto">
              <a:xfrm>
                <a:off x="2578" y="10181"/>
                <a:ext cx="2109" cy="17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2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ru-RU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Радиус </a:t>
                </a:r>
                <a:r>
                  <a:rPr kumimoji="0" lang="ru-RU" sz="1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заземлителя</a:t>
                </a:r>
                <a:endParaRPr kumimoji="0" lang="ru-RU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2291" y="10440"/>
                <a:ext cx="288" cy="34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Х</a:t>
                </a:r>
                <a:r>
                  <a:rPr kumimoji="0" lang="ru-RU" sz="2000" b="1" u="none" strike="noStrike" cap="none" normalizeH="0" baseline="-25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з</a:t>
                </a:r>
                <a:endParaRPr kumimoji="0" lang="ru-RU" sz="20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2" name="Text Box 26"/>
              <p:cNvSpPr txBox="1">
                <a:spLocks noChangeArrowheads="1"/>
              </p:cNvSpPr>
              <p:nvPr/>
            </p:nvSpPr>
            <p:spPr bwMode="auto">
              <a:xfrm>
                <a:off x="3441" y="10784"/>
                <a:ext cx="445" cy="37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0" u="none" strike="noStrike" cap="none" normalizeH="0" baseline="0" dirty="0" smtClean="0">
                    <a:ln>
                      <a:noFill/>
                    </a:ln>
                    <a:solidFill>
                      <a:srgbClr val="3366FF"/>
                    </a:solidFill>
                    <a:effectLst/>
                    <a:latin typeface="Arial Narrow" pitchFamily="34" charset="0"/>
                  </a:rPr>
                  <a:t>А</a:t>
                </a:r>
              </a:p>
            </p:txBody>
          </p:sp>
          <p:sp>
            <p:nvSpPr>
              <p:cNvPr id="43" name="Text Box 27"/>
              <p:cNvSpPr txBox="1">
                <a:spLocks noChangeArrowheads="1"/>
              </p:cNvSpPr>
              <p:nvPr/>
            </p:nvSpPr>
            <p:spPr bwMode="auto">
              <a:xfrm>
                <a:off x="1140" y="10353"/>
                <a:ext cx="445" cy="40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Times New Roman" pitchFamily="18" charset="0"/>
                  </a:rPr>
                  <a:t>I</a:t>
                </a:r>
                <a:r>
                  <a:rPr kumimoji="0" lang="ru-RU" sz="2400" b="1" u="none" strike="noStrike" cap="none" normalizeH="0" baseline="-25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Times New Roman" pitchFamily="18" charset="0"/>
                  </a:rPr>
                  <a:t>з</a:t>
                </a:r>
                <a:endParaRPr kumimoji="0" lang="ru-RU" sz="24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Times New Roman" pitchFamily="18" charset="0"/>
                </a:endParaRPr>
              </a:p>
            </p:txBody>
          </p:sp>
          <p:sp>
            <p:nvSpPr>
              <p:cNvPr id="44" name="Freeform 28"/>
              <p:cNvSpPr>
                <a:spLocks/>
              </p:cNvSpPr>
              <p:nvPr/>
            </p:nvSpPr>
            <p:spPr bwMode="auto">
              <a:xfrm>
                <a:off x="2599" y="10395"/>
                <a:ext cx="1324" cy="679"/>
              </a:xfrm>
              <a:custGeom>
                <a:avLst/>
                <a:gdLst/>
                <a:ahLst/>
                <a:cxnLst>
                  <a:cxn ang="0">
                    <a:pos x="0" y="679"/>
                  </a:cxn>
                  <a:cxn ang="0">
                    <a:pos x="226" y="1"/>
                  </a:cxn>
                  <a:cxn ang="0">
                    <a:pos x="1324" y="0"/>
                  </a:cxn>
                </a:cxnLst>
                <a:rect l="0" t="0" r="r" b="b"/>
                <a:pathLst>
                  <a:path w="1324" h="679">
                    <a:moveTo>
                      <a:pt x="0" y="679"/>
                    </a:moveTo>
                    <a:lnTo>
                      <a:pt x="226" y="1"/>
                    </a:lnTo>
                    <a:lnTo>
                      <a:pt x="132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3030" y="10622"/>
                <a:ext cx="3075" cy="411"/>
              </a:xfrm>
              <a:custGeom>
                <a:avLst/>
                <a:gdLst/>
                <a:ahLst/>
                <a:cxnLst>
                  <a:cxn ang="0">
                    <a:pos x="0" y="411"/>
                  </a:cxn>
                  <a:cxn ang="0">
                    <a:pos x="134" y="0"/>
                  </a:cxn>
                  <a:cxn ang="0">
                    <a:pos x="3075" y="6"/>
                  </a:cxn>
                </a:cxnLst>
                <a:rect l="0" t="0" r="r" b="b"/>
                <a:pathLst>
                  <a:path w="3075" h="411">
                    <a:moveTo>
                      <a:pt x="0" y="411"/>
                    </a:moveTo>
                    <a:lnTo>
                      <a:pt x="134" y="0"/>
                    </a:lnTo>
                    <a:lnTo>
                      <a:pt x="3075" y="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Arc 30"/>
              <p:cNvSpPr>
                <a:spLocks/>
              </p:cNvSpPr>
              <p:nvPr/>
            </p:nvSpPr>
            <p:spPr bwMode="auto">
              <a:xfrm rot="5400000">
                <a:off x="2077" y="11031"/>
                <a:ext cx="366" cy="677"/>
              </a:xfrm>
              <a:custGeom>
                <a:avLst/>
                <a:gdLst>
                  <a:gd name="G0" fmla="+- 276 0 0"/>
                  <a:gd name="G1" fmla="+- 21600 0 0"/>
                  <a:gd name="G2" fmla="+- 21600 0 0"/>
                  <a:gd name="T0" fmla="*/ 276 w 21876"/>
                  <a:gd name="T1" fmla="*/ 0 h 43200"/>
                  <a:gd name="T2" fmla="*/ 0 w 21876"/>
                  <a:gd name="T3" fmla="*/ 43198 h 43200"/>
                  <a:gd name="T4" fmla="*/ 276 w 21876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76" h="43200" fill="none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</a:path>
                  <a:path w="21876" h="43200" stroke="0" extrusionOk="0">
                    <a:moveTo>
                      <a:pt x="275" y="0"/>
                    </a:moveTo>
                    <a:cubicBezTo>
                      <a:pt x="12205" y="0"/>
                      <a:pt x="21876" y="9670"/>
                      <a:pt x="21876" y="21600"/>
                    </a:cubicBezTo>
                    <a:cubicBezTo>
                      <a:pt x="21876" y="33529"/>
                      <a:pt x="12205" y="43200"/>
                      <a:pt x="276" y="43200"/>
                    </a:cubicBezTo>
                    <a:cubicBezTo>
                      <a:pt x="183" y="43200"/>
                      <a:pt x="91" y="43199"/>
                      <a:pt x="-1" y="43198"/>
                    </a:cubicBezTo>
                    <a:lnTo>
                      <a:pt x="276" y="21600"/>
                    </a:lnTo>
                    <a:close/>
                  </a:path>
                </a:pathLst>
              </a:custGeom>
              <a:solidFill>
                <a:srgbClr val="EAEAEA"/>
              </a:solidFill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Text Box 32"/>
              <p:cNvSpPr txBox="1">
                <a:spLocks noChangeArrowheads="1"/>
              </p:cNvSpPr>
              <p:nvPr/>
            </p:nvSpPr>
            <p:spPr bwMode="auto">
              <a:xfrm>
                <a:off x="3633" y="11215"/>
                <a:ext cx="445" cy="2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rPr>
                  <a:t>dx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 rot="12040433">
                <a:off x="3956" y="9639"/>
                <a:ext cx="113" cy="339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0" y="226"/>
                  </a:cxn>
                  <a:cxn ang="0">
                    <a:pos x="113" y="113"/>
                  </a:cxn>
                  <a:cxn ang="0">
                    <a:pos x="0" y="339"/>
                  </a:cxn>
                </a:cxnLst>
                <a:rect l="0" t="0" r="r" b="b"/>
                <a:pathLst>
                  <a:path w="113" h="339">
                    <a:moveTo>
                      <a:pt x="113" y="0"/>
                    </a:moveTo>
                    <a:lnTo>
                      <a:pt x="0" y="226"/>
                    </a:lnTo>
                    <a:lnTo>
                      <a:pt x="113" y="113"/>
                    </a:lnTo>
                    <a:lnTo>
                      <a:pt x="0" y="339"/>
                    </a:lnTo>
                  </a:path>
                </a:pathLst>
              </a:cu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stealth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" name="Arc 4"/>
              <p:cNvSpPr>
                <a:spLocks/>
              </p:cNvSpPr>
              <p:nvPr/>
            </p:nvSpPr>
            <p:spPr bwMode="auto">
              <a:xfrm flipH="1" flipV="1">
                <a:off x="2599" y="10057"/>
                <a:ext cx="1004" cy="112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0" name="Arc 3"/>
              <p:cNvSpPr>
                <a:spLocks/>
              </p:cNvSpPr>
              <p:nvPr/>
            </p:nvSpPr>
            <p:spPr bwMode="auto">
              <a:xfrm flipV="1">
                <a:off x="903" y="10057"/>
                <a:ext cx="1018" cy="11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8" name="Двойная стрелка вверх/вниз 17"/>
            <p:cNvSpPr/>
            <p:nvPr/>
          </p:nvSpPr>
          <p:spPr>
            <a:xfrm rot="5400000">
              <a:off x="1576800" y="1728000"/>
              <a:ext cx="72000" cy="180000"/>
            </a:xfrm>
            <a:prstGeom prst="upDownArrow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войная стрелка вверх/вниз 18"/>
            <p:cNvSpPr/>
            <p:nvPr/>
          </p:nvSpPr>
          <p:spPr>
            <a:xfrm rot="-4680000">
              <a:off x="2268000" y="2037742"/>
              <a:ext cx="36000" cy="144000"/>
            </a:xfrm>
            <a:prstGeom prst="upDownArrow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1" name="Стрелка вправо 50"/>
          <p:cNvSpPr/>
          <p:nvPr/>
        </p:nvSpPr>
        <p:spPr bwMode="auto">
          <a:xfrm>
            <a:off x="142844" y="3284984"/>
            <a:ext cx="500066" cy="214314"/>
          </a:xfrm>
          <a:prstGeom prst="rightArrow">
            <a:avLst/>
          </a:prstGeom>
          <a:noFill/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53" name="Стрелка вправо 52"/>
          <p:cNvSpPr/>
          <p:nvPr/>
        </p:nvSpPr>
        <p:spPr bwMode="auto">
          <a:xfrm>
            <a:off x="2343742" y="3286124"/>
            <a:ext cx="500066" cy="214314"/>
          </a:xfrm>
          <a:prstGeom prst="rightArrow">
            <a:avLst/>
          </a:prstGeom>
          <a:noFill/>
          <a:ln w="3175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Скругленный прямоугольник 55"/>
              <p:cNvSpPr/>
              <p:nvPr/>
            </p:nvSpPr>
            <p:spPr>
              <a:xfrm>
                <a:off x="4211960" y="461183"/>
                <a:ext cx="4410090" cy="24637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3000"/>
                  </a:lnSpc>
                </a:pPr>
                <a:r>
                  <a:rPr kumimoji="0" lang="ru-RU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lang="en-US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ru-RU" b="0" i="0" u="none" strike="noStrike" kern="0" cap="none" spc="0" normalizeH="0" baseline="0" noProof="0" dirty="0" smtClean="0">
                        <a:ln w="12700">
                          <a:solidFill>
                            <a:sysClr val="windowText" lastClr="000000"/>
                          </a:solidFill>
                          <a:prstDash val="solid"/>
                        </a:ln>
                        <a:solidFill>
                          <a:srgbClr val="C0504D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</m:t>
                    </m:r>
                    <m:r>
                      <a:rPr kumimoji="0" lang="ru-RU" b="0" i="0" u="none" strike="noStrike" kern="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ru-RU" b="0" i="0" u="none" strike="noStrike" kern="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φ</m:t>
                    </m:r>
                    <m:r>
                      <m:rPr>
                        <m:sty m:val="p"/>
                      </m:rPr>
                      <a:rPr kumimoji="0" lang="en-US" b="0" i="0" u="none" strike="noStrike" kern="0" cap="none" spc="0" normalizeH="0" baseline="-2500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A</m:t>
                    </m:r>
                    <m:r>
                      <a:rPr kumimoji="0" lang="en-US" b="0" i="0" u="none" strike="noStrike" kern="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 pitchFamily="18" charset="0"/>
                        <a:cs typeface="Arial" pitchFamily="34" charset="0"/>
                      </a:rPr>
                      <m:t> −</m:t>
                    </m:r>
                    <m:r>
                      <m:rPr>
                        <m:sty m:val="p"/>
                      </m:rPr>
                      <a:rPr kumimoji="0" lang="en-US" b="0" i="0" u="none" strike="noStrike" kern="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φ</m:t>
                    </m:r>
                    <m:r>
                      <a:rPr kumimoji="0" lang="en-US" b="0" i="0" u="none" strike="noStrike" kern="0" cap="none" spc="0" normalizeH="0" baseline="-2500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∞</m:t>
                    </m:r>
                    <m:r>
                      <a:rPr kumimoji="0" lang="en-US" b="0" i="0" u="none" strike="noStrike" kern="0" cap="none" spc="0" normalizeH="0" noProof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kumimoji="0" lang="en-US" i="1" u="none" strike="noStrike" kern="0" cap="none" spc="0" normalizeH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kumimoji="0" lang="en-US" b="0" i="0" u="none" strike="noStrike" kern="0" cap="none" spc="0" normalizeH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  <m:t>x</m:t>
                        </m:r>
                      </m:sub>
                      <m:sup>
                        <m:r>
                          <a:rPr kumimoji="0" lang="en-US" b="0" i="0" u="none" strike="noStrike" kern="0" cap="none" spc="0" normalizeH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0" lang="en-US" b="0" i="0" u="none" strike="noStrike" kern="0" cap="none" spc="0" normalizeH="0" noProof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Arial" pitchFamily="34" charset="0"/>
                          </a:rPr>
                          <m:t>dU</m:t>
                        </m:r>
                      </m:e>
                    </m:nary>
                  </m:oMath>
                </a14:m>
                <a:r>
                  <a:rPr lang="en-US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</a:p>
              <a:p>
                <a:pPr lvl="0" algn="ctr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i="1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ru-RU" sz="1400" b="0" i="0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н</m:t>
                        </m:r>
                        <m:r>
                          <a:rPr lang="ru-RU" sz="1400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о т.к. </m:t>
                        </m:r>
                        <m:r>
                          <m:rPr>
                            <m:sty m:val="p"/>
                          </m:rPr>
                          <a:rPr lang="en-US" sz="1400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E</m:t>
                        </m:r>
                        <m:r>
                          <a:rPr lang="en-US" sz="1400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sz="1400" i="1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400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dU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400" ker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dx</m:t>
                            </m:r>
                          </m:den>
                        </m:f>
                        <m:r>
                          <a:rPr lang="ru-RU" sz="1400" ker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,то</m:t>
                        </m:r>
                        <m:r>
                          <a:rPr lang="ru-RU" sz="1400" b="0" i="0" kern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:</m:t>
                        </m:r>
                      </m:e>
                    </m:d>
                  </m:oMath>
                </a14:m>
                <a:r>
                  <a:rPr lang="en-US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x</m:t>
                        </m:r>
                      </m:sub>
                      <m:sup>
                        <m:r>
                          <a:rPr lang="ru-RU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E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dx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ru-RU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x</m:t>
                        </m:r>
                      </m:sub>
                      <m:sup>
                        <m:r>
                          <a:rPr lang="ru-RU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j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ρ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dx</m:t>
                        </m:r>
                        <m:r>
                          <a:rPr lang="en-US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= </m:t>
                        </m:r>
                      </m:e>
                    </m:nary>
                  </m:oMath>
                </a14:m>
                <a:endParaRPr lang="ru-RU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ea typeface="Cambria Math" pitchFamily="18" charset="0"/>
                  <a:cs typeface="Arial" pitchFamily="34" charset="0"/>
                </a:endParaRPr>
              </a:p>
              <a:p>
                <a:pPr lvl="0"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1400" i="1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ru-RU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т.к. </m:t>
                          </m:r>
                          <m:r>
                            <m:rPr>
                              <m:sty m:val="p"/>
                            </m:rP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j</m:t>
                          </m:r>
                          <m: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US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1400" kern="0" dirty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E</m:t>
                          </m:r>
                          <m: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; </m:t>
                          </m:r>
                          <m:r>
                            <m:rPr>
                              <m:sty m:val="p"/>
                            </m:rP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j</m:t>
                          </m:r>
                          <m: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US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0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I</m:t>
                              </m:r>
                              <m:r>
                                <a:rPr lang="ru-RU" sz="1400" b="0" i="0" kern="0" baseline="-25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З</m:t>
                              </m:r>
                            </m:num>
                            <m:den>
                              <m:r>
                                <a:rPr lang="ru-RU" sz="1400" b="0" i="0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ru-RU" sz="1400" b="0" i="0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π</m:t>
                              </m:r>
                              <m:r>
                                <a:rPr lang="ru-RU" sz="1400" b="0" i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x</m:t>
                              </m:r>
                              <m:r>
                                <a:rPr lang="en-US" sz="1400" b="0" i="0" kern="0" baseline="24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ru-RU" sz="1400" b="0" i="0" kern="0" dirty="0" smtClean="0">
                              <a:ln w="12700">
                                <a:solidFill>
                                  <a:prstClr val="black"/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  <a:cs typeface="Arial" pitchFamily="34" charset="0"/>
                            </a:rPr>
                            <m:t>то:</m:t>
                          </m:r>
                        </m:e>
                      </m:d>
                    </m:oMath>
                  </m:oMathPara>
                </a14:m>
                <a:endParaRPr lang="en-US" sz="1400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  <a:p>
                <a:pPr lvl="0" algn="ctr">
                  <a:lnSpc>
                    <a:spcPts val="3000"/>
                  </a:lnSpc>
                </a:pPr>
                <a:r>
                  <a:rPr lang="en-US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sz="2000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x</m:t>
                        </m:r>
                      </m:sub>
                      <m:sup>
                        <m:r>
                          <a:rPr lang="ru-RU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∞</m:t>
                        </m:r>
                      </m:sup>
                      <m:e>
                        <m:f>
                          <m:fPr>
                            <m:type m:val="skw"/>
                            <m:ctrlPr>
                              <a:rPr lang="en-US" sz="2000" i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i="0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I</m:t>
                            </m:r>
                            <m:r>
                              <a:rPr lang="ru-RU" sz="2000" b="0" i="0" kern="0" baseline="-25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З</m:t>
                            </m:r>
                          </m:num>
                          <m:den>
                            <m:r>
                              <a:rPr lang="ru-RU" sz="2000" i="0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itchFamily="18" charset="0"/>
                                <a:cs typeface="Arial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ru-RU" sz="2000" i="0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π</m:t>
                            </m:r>
                            <m:r>
                              <m:rPr>
                                <m:sty m:val="p"/>
                              </m:rPr>
                              <a:rPr lang="en-US" sz="2000" i="0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x</m:t>
                            </m:r>
                            <m:r>
                              <a:rPr lang="en-US" sz="2000" i="0" kern="0" baseline="24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ρ</m:t>
                        </m:r>
                        <m: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dx</m:t>
                        </m:r>
                        <m:r>
                          <a:rPr lang="ru-RU" sz="2000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en-US" sz="2000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=</m:t>
                        </m:r>
                        <m:r>
                          <a:rPr lang="ru-RU" sz="2000" b="0" i="0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sz="200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I</m:t>
                            </m:r>
                            <m:r>
                              <a:rPr lang="ru-RU" sz="2000" b="0" i="0" kern="0" baseline="-2500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з</m:t>
                            </m:r>
                            <m:r>
                              <a:rPr lang="ru-RU" sz="2000" b="0" i="0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ru-RU" sz="2000" b="0" i="0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ρ</m:t>
                            </m:r>
                          </m:num>
                          <m:den>
                            <m:r>
                              <a:rPr lang="ru-RU" sz="2000" b="0" i="0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000" b="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π</m:t>
                            </m:r>
                          </m:den>
                        </m:f>
                        <m:r>
                          <a:rPr lang="en-US" sz="2000" i="0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en-US" sz="200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nary>
                          <m:naryPr>
                            <m:limLoc m:val="undOvr"/>
                            <m:ctrlPr>
                              <a:rPr lang="en-US" sz="200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000" b="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000" i="1" kern="0" dirty="0" smtClean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type m:val="skw"/>
                                <m:ctrlPr>
                                  <a:rPr lang="en-US" sz="2000" i="1" kern="0" dirty="0" smtClean="0">
                                    <a:ln w="12700">
                                      <a:solidFill>
                                        <a:prstClr val="black"/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kern="0" dirty="0" smtClean="0">
                                    <a:ln w="12700">
                                      <a:solidFill>
                                        <a:prstClr val="black"/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kern="0" dirty="0" smtClean="0">
                                    <a:ln w="12700">
                                      <a:solidFill>
                                        <a:prstClr val="black"/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sz="2000" b="0" i="0" kern="0" baseline="30000" dirty="0" smtClean="0">
                                    <a:ln w="12700">
                                      <a:solidFill>
                                        <a:prstClr val="black"/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Arial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00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∙∙</m:t>
                    </m:r>
                    <m:r>
                      <a:rPr lang="en-US" sz="2000" b="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𝑑𝑥</m:t>
                    </m:r>
                    <m:r>
                      <a:rPr lang="en-US" sz="2000" b="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 </m:t>
                    </m:r>
                    <m:r>
                      <a:rPr lang="en-US" sz="2000" b="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𝑘</m:t>
                    </m:r>
                    <m:r>
                      <a:rPr lang="en-US" sz="2000" b="0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∙</m:t>
                    </m:r>
                    <m:f>
                      <m:fPr>
                        <m:type m:val="skw"/>
                        <m:ctrlPr>
                          <a:rPr lang="en-US" sz="2000" b="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000" b="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𝑥</m:t>
                        </m:r>
                        <m:r>
                          <a:rPr lang="en-US" sz="2000" b="0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 .</m:t>
                        </m:r>
                      </m:den>
                    </m:f>
                  </m:oMath>
                </a14:m>
                <a:endParaRPr lang="ru-RU" sz="2000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6" name="Скругленный 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61183"/>
                <a:ext cx="4410090" cy="2463761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2915816" y="2996952"/>
                <a:ext cx="2029936" cy="72006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6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800" b="1" kern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𝛗</a:t>
                </a:r>
                <a:r>
                  <a:rPr lang="en-US" sz="2600" b="1" i="1" kern="0" baseline="-20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Arial" pitchFamily="34" charset="0"/>
                  </a:rPr>
                  <a:t>(</a:t>
                </a:r>
                <a:r>
                  <a:rPr lang="en-US" sz="2400" b="1" i="1" kern="0" baseline="-20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x</a:t>
                </a:r>
                <a:r>
                  <a:rPr lang="en-US" sz="2800" b="1" i="1" kern="0" baseline="-20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)</a:t>
                </a:r>
                <a:r>
                  <a:rPr kumimoji="0" lang="ru-RU" sz="2800" b="1" i="1" u="none" strike="noStrike" kern="0" cap="none" spc="0" normalizeH="0" baseline="-2000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8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600" b="1" i="1" kern="0" dirty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𝑰</m:t>
                        </m:r>
                        <m:r>
                          <a:rPr lang="ru-RU" sz="2600" b="1" i="1" kern="0" baseline="-16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З</m:t>
                        </m:r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𝝆</m:t>
                        </m:r>
                      </m:num>
                      <m:den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𝟐</m:t>
                        </m:r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𝝅</m:t>
                        </m:r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∙</m:t>
                        </m:r>
                        <m:r>
                          <a:rPr lang="en-US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𝒙</m:t>
                        </m:r>
                        <m:r>
                          <a:rPr lang="ru-RU" sz="2600" b="1" i="1" kern="0" baseline="-2000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З</m:t>
                        </m:r>
                      </m:den>
                    </m:f>
                  </m:oMath>
                </a14:m>
                <a:r>
                  <a:rPr lang="ru-RU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;</a:t>
                </a:r>
                <a:r>
                  <a:rPr lang="en-US" sz="28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endParaRPr lang="ru-RU" sz="28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7" name="Скругленный 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996952"/>
                <a:ext cx="2029936" cy="72006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Скругленный прямоугольник 57"/>
              <p:cNvSpPr/>
              <p:nvPr/>
            </p:nvSpPr>
            <p:spPr>
              <a:xfrm>
                <a:off x="683568" y="3040425"/>
                <a:ext cx="1535901" cy="67432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36000" tIns="36000" rIns="36000" bIns="0" rtlCol="0" anchor="ctr" anchorCtr="0"/>
              <a:lstStyle/>
              <a:p>
                <a:pPr lvl="0" algn="ctr">
                  <a:lnSpc>
                    <a:spcPts val="4600"/>
                  </a:lnSpc>
                </a:pPr>
                <a:r>
                  <a:rPr kumimoji="0" lang="ru-RU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lang="en-US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U</a:t>
                </a:r>
                <a:r>
                  <a:rPr lang="en-US" sz="2000" b="1" kern="0" baseline="-25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A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rgbClr val="C0504D">
                        <a:lumMod val="75000"/>
                      </a:srgbClr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kumimoji="0" lang="ru-RU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= </a:t>
                </a:r>
                <a:r>
                  <a:rPr kumimoji="0" lang="en-US" sz="2000" b="1" i="0" u="none" strike="noStrike" kern="0" cap="none" spc="0" normalizeH="0" baseline="0" noProof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l-GR" sz="2600" b="1" i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∙</m:t>
                    </m:r>
                    <m:f>
                      <m:fPr>
                        <m:ctrlPr>
                          <a:rPr lang="el-GR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ru-RU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600" b="1" i="1" kern="0" dirty="0" smtClean="0">
                            <a:ln w="12700">
                              <a:solidFill>
                                <a:prstClr val="black"/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cs typeface="Arial" pitchFamily="34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 </a:t>
                </a:r>
                <a:r>
                  <a:rPr lang="ru-RU" sz="2000" b="1" kern="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 pitchFamily="18" charset="0"/>
                    <a:ea typeface="Cambria Math" pitchFamily="18" charset="0"/>
                    <a:cs typeface="Arial" pitchFamily="34" charset="0"/>
                  </a:rPr>
                  <a:t>;</a:t>
                </a:r>
                <a:endParaRPr lang="ru-RU" sz="20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8" name="Скругленный 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040425"/>
                <a:ext cx="1535901" cy="674327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Скругленный прямоугольник 58"/>
          <p:cNvSpPr/>
          <p:nvPr/>
        </p:nvSpPr>
        <p:spPr>
          <a:xfrm>
            <a:off x="629698" y="5988441"/>
            <a:ext cx="7992352" cy="674327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36000" tIns="36000" rIns="36000" bIns="0" rtlCol="0" anchor="ctr" anchorCtr="0"/>
          <a:lstStyle/>
          <a:p>
            <a:pPr indent="457200">
              <a:lnSpc>
                <a:spcPts val="2400"/>
              </a:lnSpc>
            </a:pPr>
            <a:r>
              <a:rPr lang="ru-RU" sz="2200" b="1" i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На расстоянии более 20 м человек находится в зоне неизменного </a:t>
            </a:r>
            <a:r>
              <a:rPr lang="ru-RU" sz="2200" b="1" i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/>
                <a:cs typeface="Arial" pitchFamily="34" charset="0"/>
              </a:rPr>
              <a:t>потенциала!</a:t>
            </a:r>
            <a:endParaRPr lang="ru-RU" sz="2200" b="1" kern="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60" name="Рисунок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Группа 9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92" name="Прямоугольник 9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963" y="3682772"/>
            <a:ext cx="8715404" cy="317009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ЭУ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1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и не касается ее;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1</a:t>
            </a:r>
            <a:r>
              <a:rPr lang="ru-RU" sz="2000" baseline="-25000" dirty="0" smtClean="0">
                <a:latin typeface="Arial Narrow" pitchFamily="34" charset="0"/>
                <a:cs typeface="Times New Roman" pitchFamily="18" charset="0"/>
              </a:rPr>
              <a:t>­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 и еще ближе к месту электрического замыкания на землю;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электрического замыкания на землю и касается ЭУ 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2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ЭУ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и касается ее;</a:t>
            </a:r>
          </a:p>
          <a:p>
            <a:pPr lvl="0" indent="-342900">
              <a:lnSpc>
                <a:spcPts val="2000"/>
              </a:lnSpc>
              <a:buFont typeface="+mj-lt"/>
              <a:buAutoNum type="arabicPeriod"/>
            </a:pP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Находится вблизи ЭУ 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А</a:t>
            </a:r>
            <a:r>
              <a:rPr lang="ru-RU" sz="2000" b="1" baseline="-25000" dirty="0" smtClean="0">
                <a:latin typeface="Arial Narrow" pitchFamily="34" charset="0"/>
                <a:cs typeface="Times New Roman" pitchFamily="18" charset="0"/>
              </a:rPr>
              <a:t>3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 и не касается ее;</a:t>
            </a:r>
            <a:endParaRPr lang="en-US" sz="2000" b="1" i="1" dirty="0" smtClean="0">
              <a:latin typeface="Arial Narrow" pitchFamily="34" charset="0"/>
              <a:cs typeface="Times New Roman" pitchFamily="18" charset="0"/>
            </a:endParaRPr>
          </a:p>
          <a:p>
            <a:pPr indent="180000">
              <a:lnSpc>
                <a:spcPts val="2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Замыканием на корпус</a:t>
            </a:r>
            <a:r>
              <a:rPr lang="ru-RU" sz="2000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называется случайное электрическое соединение токоведущих частей ЭУ с нетоковедущими частями (с корпусом) в результате повреждения или старения изоляции.</a:t>
            </a:r>
            <a:endParaRPr lang="en-US" sz="2000" dirty="0" smtClean="0">
              <a:latin typeface="Arial Narrow" pitchFamily="34" charset="0"/>
              <a:cs typeface="Times New Roman" pitchFamily="18" charset="0"/>
            </a:endParaRPr>
          </a:p>
          <a:p>
            <a:pPr indent="180000">
              <a:lnSpc>
                <a:spcPts val="2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Напряжение шага</a:t>
            </a:r>
            <a:r>
              <a:rPr lang="ru-RU" sz="2000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— напряжение между двумя точками, обусловленными растеканием тока замыкания в земле при одновременном касании их ногами человека.</a:t>
            </a:r>
          </a:p>
          <a:p>
            <a:pPr indent="180000">
              <a:lnSpc>
                <a:spcPts val="2000"/>
              </a:lnSpc>
            </a:pPr>
            <a:r>
              <a:rPr lang="ru-RU" sz="2000" b="1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Напряжение прикосновения</a:t>
            </a:r>
            <a:r>
              <a:rPr lang="ru-RU" sz="2000" dirty="0" smtClean="0">
                <a:solidFill>
                  <a:srgbClr val="008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Arial Narrow" pitchFamily="34" charset="0"/>
                <a:cs typeface="Times New Roman" pitchFamily="18" charset="0"/>
              </a:rPr>
              <a:t>— напряжение между двумя точками цепи тока замыкания на землю при одновременном касании их человеком.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94" name="Скругленный прямоугольник 93"/>
          <p:cNvSpPr/>
          <p:nvPr/>
        </p:nvSpPr>
        <p:spPr bwMode="auto">
          <a:xfrm>
            <a:off x="1281404" y="44625"/>
            <a:ext cx="6552728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УСЛОВИЙ БЕЗОПАСНОСТИ ДЛЯ ЧЕЛОВЕКА В ЗОНЕ РАСТЕКАНИЯ ТОКА В ЗЕМЛЕ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19633" y="713784"/>
            <a:ext cx="6370847" cy="2643208"/>
            <a:chOff x="919633" y="713784"/>
            <a:chExt cx="6370847" cy="264320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919633" y="713784"/>
              <a:ext cx="6370847" cy="2643208"/>
              <a:chOff x="928666" y="500044"/>
              <a:chExt cx="6370847" cy="2643208"/>
            </a:xfrm>
          </p:grpSpPr>
          <p:grpSp>
            <p:nvGrpSpPr>
              <p:cNvPr id="12" name="Group 1"/>
              <p:cNvGrpSpPr>
                <a:grpSpLocks/>
              </p:cNvGrpSpPr>
              <p:nvPr/>
            </p:nvGrpSpPr>
            <p:grpSpPr bwMode="auto">
              <a:xfrm>
                <a:off x="928666" y="500044"/>
                <a:ext cx="6370847" cy="2643208"/>
                <a:chOff x="-33" y="1136"/>
                <a:chExt cx="11275" cy="4679"/>
              </a:xfrm>
            </p:grpSpPr>
            <p:sp>
              <p:nvSpPr>
                <p:cNvPr id="16" name="Freeform 2"/>
                <p:cNvSpPr>
                  <a:spLocks/>
                </p:cNvSpPr>
                <p:nvPr/>
              </p:nvSpPr>
              <p:spPr bwMode="auto">
                <a:xfrm>
                  <a:off x="4686" y="1556"/>
                  <a:ext cx="2025" cy="1426"/>
                </a:xfrm>
                <a:custGeom>
                  <a:avLst/>
                  <a:gdLst/>
                  <a:ahLst/>
                  <a:cxnLst>
                    <a:cxn ang="0">
                      <a:pos x="0" y="1426"/>
                    </a:cxn>
                    <a:cxn ang="0">
                      <a:pos x="0" y="6"/>
                    </a:cxn>
                    <a:cxn ang="0">
                      <a:pos x="2025" y="0"/>
                    </a:cxn>
                    <a:cxn ang="0">
                      <a:pos x="2025" y="578"/>
                    </a:cxn>
                    <a:cxn ang="0">
                      <a:pos x="1408" y="578"/>
                    </a:cxn>
                  </a:cxnLst>
                  <a:rect l="0" t="0" r="r" b="b"/>
                  <a:pathLst>
                    <a:path w="2025" h="1426">
                      <a:moveTo>
                        <a:pt x="0" y="1426"/>
                      </a:moveTo>
                      <a:lnTo>
                        <a:pt x="0" y="6"/>
                      </a:lnTo>
                      <a:lnTo>
                        <a:pt x="2025" y="0"/>
                      </a:lnTo>
                      <a:lnTo>
                        <a:pt x="2025" y="578"/>
                      </a:lnTo>
                      <a:lnTo>
                        <a:pt x="1408" y="57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7" name="Group 3"/>
                <p:cNvGrpSpPr>
                  <a:grpSpLocks/>
                </p:cNvGrpSpPr>
                <p:nvPr/>
              </p:nvGrpSpPr>
              <p:grpSpPr bwMode="auto">
                <a:xfrm>
                  <a:off x="1130" y="1836"/>
                  <a:ext cx="9647" cy="1146"/>
                  <a:chOff x="1130" y="1792"/>
                  <a:chExt cx="9647" cy="1146"/>
                </a:xfrm>
              </p:grpSpPr>
              <p:sp>
                <p:nvSpPr>
                  <p:cNvPr id="81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836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2" name="Freeform 5"/>
                  <p:cNvSpPr>
                    <a:spLocks/>
                  </p:cNvSpPr>
                  <p:nvPr/>
                </p:nvSpPr>
                <p:spPr bwMode="auto">
                  <a:xfrm>
                    <a:off x="1130" y="2202"/>
                    <a:ext cx="281" cy="248"/>
                  </a:xfrm>
                  <a:custGeom>
                    <a:avLst/>
                    <a:gdLst/>
                    <a:ahLst/>
                    <a:cxnLst>
                      <a:cxn ang="0">
                        <a:pos x="281" y="75"/>
                      </a:cxn>
                      <a:cxn ang="0">
                        <a:pos x="0" y="0"/>
                      </a:cxn>
                      <a:cxn ang="0">
                        <a:pos x="277" y="248"/>
                      </a:cxn>
                    </a:cxnLst>
                    <a:rect l="0" t="0" r="r" b="b"/>
                    <a:pathLst>
                      <a:path w="281" h="248">
                        <a:moveTo>
                          <a:pt x="281" y="75"/>
                        </a:moveTo>
                        <a:lnTo>
                          <a:pt x="0" y="0"/>
                        </a:lnTo>
                        <a:lnTo>
                          <a:pt x="277" y="248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3" name="Freeform 6"/>
                  <p:cNvSpPr>
                    <a:spLocks/>
                  </p:cNvSpPr>
                  <p:nvPr/>
                </p:nvSpPr>
                <p:spPr bwMode="auto">
                  <a:xfrm>
                    <a:off x="1418" y="2607"/>
                    <a:ext cx="122" cy="331"/>
                  </a:xfrm>
                  <a:custGeom>
                    <a:avLst/>
                    <a:gdLst/>
                    <a:ahLst/>
                    <a:cxnLst>
                      <a:cxn ang="0">
                        <a:pos x="0" y="57"/>
                      </a:cxn>
                      <a:cxn ang="0">
                        <a:pos x="114" y="0"/>
                      </a:cxn>
                      <a:cxn ang="0">
                        <a:pos x="114" y="171"/>
                      </a:cxn>
                    </a:cxnLst>
                    <a:rect l="0" t="0" r="r" b="b"/>
                    <a:pathLst>
                      <a:path w="114" h="171">
                        <a:moveTo>
                          <a:pt x="0" y="57"/>
                        </a:moveTo>
                        <a:lnTo>
                          <a:pt x="114" y="0"/>
                        </a:lnTo>
                        <a:lnTo>
                          <a:pt x="114" y="171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4" name="Freeform 7"/>
                  <p:cNvSpPr>
                    <a:spLocks/>
                  </p:cNvSpPr>
                  <p:nvPr/>
                </p:nvSpPr>
                <p:spPr bwMode="auto">
                  <a:xfrm flipH="1">
                    <a:off x="1297" y="2607"/>
                    <a:ext cx="121" cy="331"/>
                  </a:xfrm>
                  <a:custGeom>
                    <a:avLst/>
                    <a:gdLst/>
                    <a:ahLst/>
                    <a:cxnLst>
                      <a:cxn ang="0">
                        <a:pos x="0" y="57"/>
                      </a:cxn>
                      <a:cxn ang="0">
                        <a:pos x="114" y="0"/>
                      </a:cxn>
                      <a:cxn ang="0">
                        <a:pos x="114" y="171"/>
                      </a:cxn>
                    </a:cxnLst>
                    <a:rect l="0" t="0" r="r" b="b"/>
                    <a:pathLst>
                      <a:path w="114" h="171">
                        <a:moveTo>
                          <a:pt x="0" y="57"/>
                        </a:moveTo>
                        <a:lnTo>
                          <a:pt x="114" y="0"/>
                        </a:lnTo>
                        <a:lnTo>
                          <a:pt x="114" y="171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418" y="2167"/>
                    <a:ext cx="0" cy="55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6" name="Freeform 9"/>
                  <p:cNvSpPr>
                    <a:spLocks/>
                  </p:cNvSpPr>
                  <p:nvPr/>
                </p:nvSpPr>
                <p:spPr bwMode="auto">
                  <a:xfrm flipH="1">
                    <a:off x="1396" y="2199"/>
                    <a:ext cx="281" cy="248"/>
                  </a:xfrm>
                  <a:custGeom>
                    <a:avLst/>
                    <a:gdLst/>
                    <a:ahLst/>
                    <a:cxnLst>
                      <a:cxn ang="0">
                        <a:pos x="281" y="75"/>
                      </a:cxn>
                      <a:cxn ang="0">
                        <a:pos x="0" y="0"/>
                      </a:cxn>
                      <a:cxn ang="0">
                        <a:pos x="277" y="248"/>
                      </a:cxn>
                    </a:cxnLst>
                    <a:rect l="0" t="0" r="r" b="b"/>
                    <a:pathLst>
                      <a:path w="281" h="248">
                        <a:moveTo>
                          <a:pt x="281" y="75"/>
                        </a:moveTo>
                        <a:lnTo>
                          <a:pt x="0" y="0"/>
                        </a:lnTo>
                        <a:lnTo>
                          <a:pt x="277" y="248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7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4000" y="1846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4991" y="1846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9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8252" y="1812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0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0509" y="1792"/>
                    <a:ext cx="268" cy="337"/>
                  </a:xfrm>
                  <a:prstGeom prst="smileyFace">
                    <a:avLst>
                      <a:gd name="adj" fmla="val 4653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8" name="Freeform 11"/>
                <p:cNvSpPr>
                  <a:spLocks/>
                </p:cNvSpPr>
                <p:nvPr/>
              </p:nvSpPr>
              <p:spPr bwMode="auto">
                <a:xfrm>
                  <a:off x="3855" y="2246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" name="Freeform 12"/>
                <p:cNvSpPr>
                  <a:spLocks/>
                </p:cNvSpPr>
                <p:nvPr/>
              </p:nvSpPr>
              <p:spPr bwMode="auto">
                <a:xfrm>
                  <a:off x="4143" y="2651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Freeform 13"/>
                <p:cNvSpPr>
                  <a:spLocks/>
                </p:cNvSpPr>
                <p:nvPr/>
              </p:nvSpPr>
              <p:spPr bwMode="auto">
                <a:xfrm flipH="1">
                  <a:off x="4022" y="2651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4143" y="2211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Freeform 15"/>
                <p:cNvSpPr>
                  <a:spLocks/>
                </p:cNvSpPr>
                <p:nvPr/>
              </p:nvSpPr>
              <p:spPr bwMode="auto">
                <a:xfrm flipH="1">
                  <a:off x="4121" y="2243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Freeform 16"/>
                <p:cNvSpPr>
                  <a:spLocks/>
                </p:cNvSpPr>
                <p:nvPr/>
              </p:nvSpPr>
              <p:spPr bwMode="auto">
                <a:xfrm>
                  <a:off x="2840" y="1562"/>
                  <a:ext cx="1704" cy="1420"/>
                </a:xfrm>
                <a:custGeom>
                  <a:avLst/>
                  <a:gdLst/>
                  <a:ahLst/>
                  <a:cxnLst>
                    <a:cxn ang="0">
                      <a:pos x="0" y="710"/>
                    </a:cxn>
                    <a:cxn ang="0">
                      <a:pos x="710" y="710"/>
                    </a:cxn>
                    <a:cxn ang="0">
                      <a:pos x="710" y="0"/>
                    </a:cxn>
                    <a:cxn ang="0">
                      <a:pos x="1704" y="0"/>
                    </a:cxn>
                    <a:cxn ang="0">
                      <a:pos x="1704" y="1420"/>
                    </a:cxn>
                  </a:cxnLst>
                  <a:rect l="0" t="0" r="r" b="b"/>
                  <a:pathLst>
                    <a:path w="1704" h="1420">
                      <a:moveTo>
                        <a:pt x="0" y="710"/>
                      </a:moveTo>
                      <a:lnTo>
                        <a:pt x="710" y="710"/>
                      </a:lnTo>
                      <a:lnTo>
                        <a:pt x="710" y="0"/>
                      </a:lnTo>
                      <a:lnTo>
                        <a:pt x="1704" y="0"/>
                      </a:lnTo>
                      <a:lnTo>
                        <a:pt x="1704" y="142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Freeform 17"/>
                <p:cNvSpPr>
                  <a:spLocks/>
                </p:cNvSpPr>
                <p:nvPr/>
              </p:nvSpPr>
              <p:spPr bwMode="auto">
                <a:xfrm>
                  <a:off x="2840" y="1420"/>
                  <a:ext cx="8378" cy="710"/>
                </a:xfrm>
                <a:custGeom>
                  <a:avLst/>
                  <a:gdLst/>
                  <a:ahLst/>
                  <a:cxnLst>
                    <a:cxn ang="0">
                      <a:pos x="0" y="710"/>
                    </a:cxn>
                    <a:cxn ang="0">
                      <a:pos x="568" y="710"/>
                    </a:cxn>
                    <a:cxn ang="0">
                      <a:pos x="568" y="0"/>
                    </a:cxn>
                    <a:cxn ang="0">
                      <a:pos x="8378" y="0"/>
                    </a:cxn>
                  </a:cxnLst>
                  <a:rect l="0" t="0" r="r" b="b"/>
                  <a:pathLst>
                    <a:path w="8378" h="710">
                      <a:moveTo>
                        <a:pt x="0" y="710"/>
                      </a:moveTo>
                      <a:lnTo>
                        <a:pt x="568" y="710"/>
                      </a:lnTo>
                      <a:lnTo>
                        <a:pt x="568" y="0"/>
                      </a:lnTo>
                      <a:lnTo>
                        <a:pt x="8378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6" name="Freeform 19"/>
                <p:cNvSpPr>
                  <a:spLocks/>
                </p:cNvSpPr>
                <p:nvPr/>
              </p:nvSpPr>
              <p:spPr bwMode="auto">
                <a:xfrm>
                  <a:off x="4841" y="2246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Freeform 20"/>
                <p:cNvSpPr>
                  <a:spLocks/>
                </p:cNvSpPr>
                <p:nvPr/>
              </p:nvSpPr>
              <p:spPr bwMode="auto">
                <a:xfrm>
                  <a:off x="5129" y="2651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Freeform 21"/>
                <p:cNvSpPr>
                  <a:spLocks/>
                </p:cNvSpPr>
                <p:nvPr/>
              </p:nvSpPr>
              <p:spPr bwMode="auto">
                <a:xfrm flipH="1">
                  <a:off x="5008" y="2651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Line 22"/>
                <p:cNvSpPr>
                  <a:spLocks noChangeShapeType="1"/>
                </p:cNvSpPr>
                <p:nvPr/>
              </p:nvSpPr>
              <p:spPr bwMode="auto">
                <a:xfrm>
                  <a:off x="5129" y="2211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Freeform 23"/>
                <p:cNvSpPr>
                  <a:spLocks/>
                </p:cNvSpPr>
                <p:nvPr/>
              </p:nvSpPr>
              <p:spPr bwMode="auto">
                <a:xfrm>
                  <a:off x="5108" y="2243"/>
                  <a:ext cx="421" cy="136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81" y="0"/>
                    </a:cxn>
                    <a:cxn ang="0">
                      <a:pos x="421" y="136"/>
                    </a:cxn>
                  </a:cxnLst>
                  <a:rect l="0" t="0" r="r" b="b"/>
                  <a:pathLst>
                    <a:path w="421" h="136">
                      <a:moveTo>
                        <a:pt x="0" y="75"/>
                      </a:moveTo>
                      <a:lnTo>
                        <a:pt x="281" y="0"/>
                      </a:lnTo>
                      <a:lnTo>
                        <a:pt x="421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Rectangle 24"/>
                <p:cNvSpPr>
                  <a:spLocks noChangeArrowheads="1"/>
                </p:cNvSpPr>
                <p:nvPr/>
              </p:nvSpPr>
              <p:spPr bwMode="auto">
                <a:xfrm>
                  <a:off x="2181" y="1988"/>
                  <a:ext cx="769" cy="62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А</a:t>
                  </a:r>
                  <a:r>
                    <a:rPr kumimoji="0" lang="ru-RU" sz="16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1</a:t>
                  </a:r>
                  <a:endPara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32" name="Freeform 25"/>
                <p:cNvSpPr>
                  <a:spLocks/>
                </p:cNvSpPr>
                <p:nvPr/>
              </p:nvSpPr>
              <p:spPr bwMode="auto">
                <a:xfrm>
                  <a:off x="6106" y="1556"/>
                  <a:ext cx="3871" cy="720"/>
                </a:xfrm>
                <a:custGeom>
                  <a:avLst/>
                  <a:gdLst/>
                  <a:ahLst/>
                  <a:cxnLst>
                    <a:cxn ang="0">
                      <a:pos x="0" y="716"/>
                    </a:cxn>
                    <a:cxn ang="0">
                      <a:pos x="747" y="720"/>
                    </a:cxn>
                    <a:cxn ang="0">
                      <a:pos x="747" y="0"/>
                    </a:cxn>
                    <a:cxn ang="0">
                      <a:pos x="3871" y="0"/>
                    </a:cxn>
                    <a:cxn ang="0">
                      <a:pos x="3871" y="578"/>
                    </a:cxn>
                    <a:cxn ang="0">
                      <a:pos x="3344" y="578"/>
                    </a:cxn>
                  </a:cxnLst>
                  <a:rect l="0" t="0" r="r" b="b"/>
                  <a:pathLst>
                    <a:path w="3871" h="720">
                      <a:moveTo>
                        <a:pt x="0" y="716"/>
                      </a:moveTo>
                      <a:lnTo>
                        <a:pt x="747" y="720"/>
                      </a:lnTo>
                      <a:lnTo>
                        <a:pt x="747" y="0"/>
                      </a:lnTo>
                      <a:lnTo>
                        <a:pt x="3871" y="0"/>
                      </a:lnTo>
                      <a:lnTo>
                        <a:pt x="3871" y="578"/>
                      </a:lnTo>
                      <a:lnTo>
                        <a:pt x="3344" y="57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3" name="Freeform 26"/>
                <p:cNvSpPr>
                  <a:spLocks/>
                </p:cNvSpPr>
                <p:nvPr/>
              </p:nvSpPr>
              <p:spPr bwMode="auto">
                <a:xfrm>
                  <a:off x="9334" y="1556"/>
                  <a:ext cx="1884" cy="720"/>
                </a:xfrm>
                <a:custGeom>
                  <a:avLst/>
                  <a:gdLst/>
                  <a:ahLst/>
                  <a:cxnLst>
                    <a:cxn ang="0">
                      <a:pos x="0" y="720"/>
                    </a:cxn>
                    <a:cxn ang="0">
                      <a:pos x="810" y="720"/>
                    </a:cxn>
                    <a:cxn ang="0">
                      <a:pos x="810" y="0"/>
                    </a:cxn>
                    <a:cxn ang="0">
                      <a:pos x="1884" y="6"/>
                    </a:cxn>
                  </a:cxnLst>
                  <a:rect l="0" t="0" r="r" b="b"/>
                  <a:pathLst>
                    <a:path w="1884" h="720">
                      <a:moveTo>
                        <a:pt x="0" y="720"/>
                      </a:moveTo>
                      <a:lnTo>
                        <a:pt x="810" y="720"/>
                      </a:lnTo>
                      <a:lnTo>
                        <a:pt x="810" y="0"/>
                      </a:lnTo>
                      <a:lnTo>
                        <a:pt x="1884" y="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Rectangle 27"/>
                <p:cNvSpPr>
                  <a:spLocks noChangeArrowheads="1"/>
                </p:cNvSpPr>
                <p:nvPr/>
              </p:nvSpPr>
              <p:spPr bwMode="auto">
                <a:xfrm>
                  <a:off x="8925" y="1988"/>
                  <a:ext cx="678" cy="62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А</a:t>
                  </a:r>
                  <a:r>
                    <a:rPr kumimoji="0" lang="ru-RU" sz="14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3</a:t>
                  </a:r>
                  <a:endParaRPr kumimoji="0" lang="ru-RU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5" name="Rectangle 28"/>
                <p:cNvSpPr>
                  <a:spLocks noChangeArrowheads="1"/>
                </p:cNvSpPr>
                <p:nvPr/>
              </p:nvSpPr>
              <p:spPr bwMode="auto">
                <a:xfrm>
                  <a:off x="5538" y="1988"/>
                  <a:ext cx="678" cy="622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А</a:t>
                  </a:r>
                  <a:r>
                    <a:rPr kumimoji="0" lang="ru-RU" sz="16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2</a:t>
                  </a:r>
                  <a:endParaRPr kumimoji="0" lang="ru-RU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Freeform 29"/>
                <p:cNvSpPr>
                  <a:spLocks/>
                </p:cNvSpPr>
                <p:nvPr/>
              </p:nvSpPr>
              <p:spPr bwMode="auto">
                <a:xfrm>
                  <a:off x="7100" y="1136"/>
                  <a:ext cx="994" cy="1846"/>
                </a:xfrm>
                <a:custGeom>
                  <a:avLst/>
                  <a:gdLst/>
                  <a:ahLst/>
                  <a:cxnLst>
                    <a:cxn ang="0">
                      <a:pos x="426" y="1704"/>
                    </a:cxn>
                    <a:cxn ang="0">
                      <a:pos x="426" y="142"/>
                    </a:cxn>
                    <a:cxn ang="0">
                      <a:pos x="0" y="142"/>
                    </a:cxn>
                    <a:cxn ang="0">
                      <a:pos x="142" y="0"/>
                    </a:cxn>
                    <a:cxn ang="0">
                      <a:pos x="994" y="0"/>
                    </a:cxn>
                    <a:cxn ang="0">
                      <a:pos x="852" y="142"/>
                    </a:cxn>
                    <a:cxn ang="0">
                      <a:pos x="568" y="142"/>
                    </a:cxn>
                    <a:cxn ang="0">
                      <a:pos x="568" y="1704"/>
                    </a:cxn>
                    <a:cxn ang="0">
                      <a:pos x="426" y="1704"/>
                    </a:cxn>
                  </a:cxnLst>
                  <a:rect l="0" t="0" r="r" b="b"/>
                  <a:pathLst>
                    <a:path w="994" h="1704">
                      <a:moveTo>
                        <a:pt x="426" y="1704"/>
                      </a:moveTo>
                      <a:lnTo>
                        <a:pt x="426" y="142"/>
                      </a:lnTo>
                      <a:lnTo>
                        <a:pt x="0" y="142"/>
                      </a:lnTo>
                      <a:lnTo>
                        <a:pt x="142" y="0"/>
                      </a:lnTo>
                      <a:lnTo>
                        <a:pt x="994" y="0"/>
                      </a:lnTo>
                      <a:lnTo>
                        <a:pt x="852" y="142"/>
                      </a:lnTo>
                      <a:lnTo>
                        <a:pt x="568" y="142"/>
                      </a:lnTo>
                      <a:lnTo>
                        <a:pt x="568" y="1704"/>
                      </a:lnTo>
                      <a:lnTo>
                        <a:pt x="426" y="170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Freeform 31"/>
                <p:cNvSpPr>
                  <a:spLocks/>
                </p:cNvSpPr>
                <p:nvPr/>
              </p:nvSpPr>
              <p:spPr bwMode="auto">
                <a:xfrm>
                  <a:off x="8094" y="2212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Freeform 32"/>
                <p:cNvSpPr>
                  <a:spLocks/>
                </p:cNvSpPr>
                <p:nvPr/>
              </p:nvSpPr>
              <p:spPr bwMode="auto">
                <a:xfrm>
                  <a:off x="8382" y="2617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Freeform 33"/>
                <p:cNvSpPr>
                  <a:spLocks/>
                </p:cNvSpPr>
                <p:nvPr/>
              </p:nvSpPr>
              <p:spPr bwMode="auto">
                <a:xfrm flipH="1">
                  <a:off x="8261" y="2617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8382" y="2177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Freeform 35"/>
                <p:cNvSpPr>
                  <a:spLocks/>
                </p:cNvSpPr>
                <p:nvPr/>
              </p:nvSpPr>
              <p:spPr bwMode="auto">
                <a:xfrm>
                  <a:off x="8361" y="2209"/>
                  <a:ext cx="565" cy="170"/>
                </a:xfrm>
                <a:custGeom>
                  <a:avLst/>
                  <a:gdLst/>
                  <a:ahLst/>
                  <a:cxnLst>
                    <a:cxn ang="0">
                      <a:pos x="0" y="75"/>
                    </a:cxn>
                    <a:cxn ang="0">
                      <a:pos x="281" y="0"/>
                    </a:cxn>
                    <a:cxn ang="0">
                      <a:pos x="565" y="170"/>
                    </a:cxn>
                  </a:cxnLst>
                  <a:rect l="0" t="0" r="r" b="b"/>
                  <a:pathLst>
                    <a:path w="565" h="170">
                      <a:moveTo>
                        <a:pt x="0" y="75"/>
                      </a:moveTo>
                      <a:lnTo>
                        <a:pt x="281" y="0"/>
                      </a:lnTo>
                      <a:lnTo>
                        <a:pt x="565" y="17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Freeform 37"/>
                <p:cNvSpPr>
                  <a:spLocks/>
                </p:cNvSpPr>
                <p:nvPr/>
              </p:nvSpPr>
              <p:spPr bwMode="auto">
                <a:xfrm>
                  <a:off x="10366" y="2212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Freeform 38"/>
                <p:cNvSpPr>
                  <a:spLocks/>
                </p:cNvSpPr>
                <p:nvPr/>
              </p:nvSpPr>
              <p:spPr bwMode="auto">
                <a:xfrm>
                  <a:off x="10654" y="2617"/>
                  <a:ext cx="122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4" name="Freeform 39"/>
                <p:cNvSpPr>
                  <a:spLocks/>
                </p:cNvSpPr>
                <p:nvPr/>
              </p:nvSpPr>
              <p:spPr bwMode="auto">
                <a:xfrm flipH="1">
                  <a:off x="10533" y="2617"/>
                  <a:ext cx="121" cy="331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114" y="0"/>
                    </a:cxn>
                    <a:cxn ang="0">
                      <a:pos x="114" y="171"/>
                    </a:cxn>
                  </a:cxnLst>
                  <a:rect l="0" t="0" r="r" b="b"/>
                  <a:pathLst>
                    <a:path w="114" h="171">
                      <a:moveTo>
                        <a:pt x="0" y="57"/>
                      </a:moveTo>
                      <a:lnTo>
                        <a:pt x="114" y="0"/>
                      </a:lnTo>
                      <a:lnTo>
                        <a:pt x="114" y="171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5" name="Line 40"/>
                <p:cNvSpPr>
                  <a:spLocks noChangeShapeType="1"/>
                </p:cNvSpPr>
                <p:nvPr/>
              </p:nvSpPr>
              <p:spPr bwMode="auto">
                <a:xfrm>
                  <a:off x="10654" y="2177"/>
                  <a:ext cx="0" cy="5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Freeform 41"/>
                <p:cNvSpPr>
                  <a:spLocks/>
                </p:cNvSpPr>
                <p:nvPr/>
              </p:nvSpPr>
              <p:spPr bwMode="auto">
                <a:xfrm flipH="1">
                  <a:off x="10632" y="2209"/>
                  <a:ext cx="281" cy="248"/>
                </a:xfrm>
                <a:custGeom>
                  <a:avLst/>
                  <a:gdLst/>
                  <a:ahLst/>
                  <a:cxnLst>
                    <a:cxn ang="0">
                      <a:pos x="281" y="75"/>
                    </a:cxn>
                    <a:cxn ang="0">
                      <a:pos x="0" y="0"/>
                    </a:cxn>
                    <a:cxn ang="0">
                      <a:pos x="277" y="248"/>
                    </a:cxn>
                  </a:cxnLst>
                  <a:rect l="0" t="0" r="r" b="b"/>
                  <a:pathLst>
                    <a:path w="281" h="248">
                      <a:moveTo>
                        <a:pt x="281" y="75"/>
                      </a:moveTo>
                      <a:lnTo>
                        <a:pt x="0" y="0"/>
                      </a:lnTo>
                      <a:lnTo>
                        <a:pt x="277" y="248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14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01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667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54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9067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9454" y="1704"/>
                  <a:ext cx="0" cy="28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 w="sm" len="sm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8" name="Line 53"/>
                <p:cNvSpPr>
                  <a:spLocks noChangeShapeType="1"/>
                </p:cNvSpPr>
                <p:nvPr/>
              </p:nvSpPr>
              <p:spPr bwMode="auto">
                <a:xfrm>
                  <a:off x="852" y="5814"/>
                  <a:ext cx="1036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9" name="Arc 54"/>
                <p:cNvSpPr>
                  <a:spLocks/>
                </p:cNvSpPr>
                <p:nvPr/>
              </p:nvSpPr>
              <p:spPr bwMode="auto">
                <a:xfrm rot="5400000">
                  <a:off x="4469" y="2896"/>
                  <a:ext cx="285" cy="568"/>
                </a:xfrm>
                <a:custGeom>
                  <a:avLst/>
                  <a:gdLst>
                    <a:gd name="G0" fmla="+- 276 0 0"/>
                    <a:gd name="G1" fmla="+- 21600 0 0"/>
                    <a:gd name="G2" fmla="+- 21600 0 0"/>
                    <a:gd name="T0" fmla="*/ 276 w 21876"/>
                    <a:gd name="T1" fmla="*/ 0 h 43200"/>
                    <a:gd name="T2" fmla="*/ 0 w 21876"/>
                    <a:gd name="T3" fmla="*/ 43198 h 43200"/>
                    <a:gd name="T4" fmla="*/ 276 w 2187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6" h="43200" fill="none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</a:path>
                    <a:path w="21876" h="43200" stroke="0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  <a:lnTo>
                        <a:pt x="276" y="2160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285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0" name="Arc 55"/>
                <p:cNvSpPr>
                  <a:spLocks/>
                </p:cNvSpPr>
                <p:nvPr/>
              </p:nvSpPr>
              <p:spPr bwMode="auto">
                <a:xfrm rot="5400000">
                  <a:off x="4499" y="2922"/>
                  <a:ext cx="228" cy="426"/>
                </a:xfrm>
                <a:custGeom>
                  <a:avLst/>
                  <a:gdLst>
                    <a:gd name="G0" fmla="+- 276 0 0"/>
                    <a:gd name="G1" fmla="+- 21600 0 0"/>
                    <a:gd name="G2" fmla="+- 21600 0 0"/>
                    <a:gd name="T0" fmla="*/ 276 w 21876"/>
                    <a:gd name="T1" fmla="*/ 0 h 43200"/>
                    <a:gd name="T2" fmla="*/ 0 w 21876"/>
                    <a:gd name="T3" fmla="*/ 43198 h 43200"/>
                    <a:gd name="T4" fmla="*/ 276 w 21876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6" h="43200" fill="none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</a:path>
                    <a:path w="21876" h="43200" stroke="0" extrusionOk="0">
                      <a:moveTo>
                        <a:pt x="275" y="0"/>
                      </a:moveTo>
                      <a:cubicBezTo>
                        <a:pt x="12205" y="0"/>
                        <a:pt x="21876" y="9670"/>
                        <a:pt x="21876" y="21600"/>
                      </a:cubicBezTo>
                      <a:cubicBezTo>
                        <a:pt x="21876" y="33529"/>
                        <a:pt x="12205" y="43200"/>
                        <a:pt x="276" y="43200"/>
                      </a:cubicBezTo>
                      <a:cubicBezTo>
                        <a:pt x="183" y="43200"/>
                        <a:pt x="91" y="43199"/>
                        <a:pt x="-1" y="43198"/>
                      </a:cubicBezTo>
                      <a:lnTo>
                        <a:pt x="276" y="2160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Line 56"/>
                <p:cNvSpPr>
                  <a:spLocks noChangeShapeType="1"/>
                </p:cNvSpPr>
                <p:nvPr/>
              </p:nvSpPr>
              <p:spPr bwMode="auto">
                <a:xfrm>
                  <a:off x="904" y="2982"/>
                  <a:ext cx="10283" cy="0"/>
                </a:xfrm>
                <a:prstGeom prst="line">
                  <a:avLst/>
                </a:prstGeom>
                <a:noFill/>
                <a:ln w="63500" cmpd="thickThin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2" name="Arc 57"/>
                <p:cNvSpPr>
                  <a:spLocks/>
                </p:cNvSpPr>
                <p:nvPr/>
              </p:nvSpPr>
              <p:spPr bwMode="auto">
                <a:xfrm flipV="1">
                  <a:off x="1278" y="3611"/>
                  <a:ext cx="3124" cy="220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975"/>
                    <a:gd name="T2" fmla="*/ 21597 w 21600"/>
                    <a:gd name="T3" fmla="*/ 21975 h 21975"/>
                    <a:gd name="T4" fmla="*/ 0 w 21600"/>
                    <a:gd name="T5" fmla="*/ 21600 h 219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975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725"/>
                        <a:pt x="21598" y="21850"/>
                        <a:pt x="21596" y="21974"/>
                      </a:cubicBezTo>
                    </a:path>
                    <a:path w="21600" h="21975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725"/>
                        <a:pt x="21598" y="21850"/>
                        <a:pt x="21596" y="21974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Line 58"/>
                <p:cNvSpPr>
                  <a:spLocks noChangeShapeType="1"/>
                </p:cNvSpPr>
                <p:nvPr/>
              </p:nvSpPr>
              <p:spPr bwMode="auto">
                <a:xfrm>
                  <a:off x="4402" y="3617"/>
                  <a:ext cx="426" cy="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4" name="Line 59"/>
                <p:cNvSpPr>
                  <a:spLocks noChangeShapeType="1"/>
                </p:cNvSpPr>
                <p:nvPr/>
              </p:nvSpPr>
              <p:spPr bwMode="auto">
                <a:xfrm>
                  <a:off x="1278" y="3021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5" name="Line 60"/>
                <p:cNvSpPr>
                  <a:spLocks noChangeShapeType="1"/>
                </p:cNvSpPr>
                <p:nvPr/>
              </p:nvSpPr>
              <p:spPr bwMode="auto">
                <a:xfrm>
                  <a:off x="1549" y="3021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6" name="Line 61"/>
                <p:cNvSpPr>
                  <a:spLocks noChangeShapeType="1"/>
                </p:cNvSpPr>
                <p:nvPr/>
              </p:nvSpPr>
              <p:spPr bwMode="auto">
                <a:xfrm>
                  <a:off x="4015" y="3021"/>
                  <a:ext cx="0" cy="171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7" name="Line 62"/>
                <p:cNvSpPr>
                  <a:spLocks noChangeShapeType="1"/>
                </p:cNvSpPr>
                <p:nvPr/>
              </p:nvSpPr>
              <p:spPr bwMode="auto">
                <a:xfrm>
                  <a:off x="4273" y="3021"/>
                  <a:ext cx="0" cy="125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124" y="4731"/>
                  <a:ext cx="85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9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124" y="4218"/>
                  <a:ext cx="113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0" name="Freeform 65"/>
                <p:cNvSpPr>
                  <a:spLocks/>
                </p:cNvSpPr>
                <p:nvPr/>
              </p:nvSpPr>
              <p:spPr bwMode="auto">
                <a:xfrm>
                  <a:off x="4839" y="3676"/>
                  <a:ext cx="3455" cy="2138"/>
                </a:xfrm>
                <a:custGeom>
                  <a:avLst/>
                  <a:gdLst/>
                  <a:ahLst/>
                  <a:cxnLst>
                    <a:cxn ang="0">
                      <a:pos x="0" y="1653"/>
                    </a:cxn>
                    <a:cxn ang="0">
                      <a:pos x="852" y="741"/>
                    </a:cxn>
                    <a:cxn ang="0">
                      <a:pos x="2698" y="228"/>
                    </a:cxn>
                    <a:cxn ang="0">
                      <a:pos x="4260" y="57"/>
                    </a:cxn>
                    <a:cxn ang="0">
                      <a:pos x="6248" y="0"/>
                    </a:cxn>
                  </a:cxnLst>
                  <a:rect l="0" t="0" r="r" b="b"/>
                  <a:pathLst>
                    <a:path w="6248" h="1653">
                      <a:moveTo>
                        <a:pt x="0" y="1653"/>
                      </a:moveTo>
                      <a:cubicBezTo>
                        <a:pt x="201" y="1316"/>
                        <a:pt x="402" y="979"/>
                        <a:pt x="852" y="741"/>
                      </a:cubicBezTo>
                      <a:cubicBezTo>
                        <a:pt x="1302" y="503"/>
                        <a:pt x="2130" y="342"/>
                        <a:pt x="2698" y="228"/>
                      </a:cubicBezTo>
                      <a:cubicBezTo>
                        <a:pt x="3266" y="114"/>
                        <a:pt x="3668" y="95"/>
                        <a:pt x="4260" y="57"/>
                      </a:cubicBezTo>
                      <a:cubicBezTo>
                        <a:pt x="4852" y="19"/>
                        <a:pt x="5550" y="9"/>
                        <a:pt x="6248" y="0"/>
                      </a:cubicBezTo>
                    </a:path>
                  </a:pathLst>
                </a:custGeom>
                <a:noFill/>
                <a:ln w="2857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1" name="Freeform 66"/>
                <p:cNvSpPr>
                  <a:spLocks/>
                </p:cNvSpPr>
                <p:nvPr/>
              </p:nvSpPr>
              <p:spPr bwMode="auto">
                <a:xfrm flipV="1">
                  <a:off x="4828" y="3622"/>
                  <a:ext cx="3466" cy="2192"/>
                </a:xfrm>
                <a:custGeom>
                  <a:avLst/>
                  <a:gdLst/>
                  <a:ahLst/>
                  <a:cxnLst>
                    <a:cxn ang="0">
                      <a:pos x="0" y="1653"/>
                    </a:cxn>
                    <a:cxn ang="0">
                      <a:pos x="852" y="741"/>
                    </a:cxn>
                    <a:cxn ang="0">
                      <a:pos x="2698" y="228"/>
                    </a:cxn>
                    <a:cxn ang="0">
                      <a:pos x="4260" y="57"/>
                    </a:cxn>
                    <a:cxn ang="0">
                      <a:pos x="6248" y="0"/>
                    </a:cxn>
                  </a:cxnLst>
                  <a:rect l="0" t="0" r="r" b="b"/>
                  <a:pathLst>
                    <a:path w="6248" h="1653">
                      <a:moveTo>
                        <a:pt x="0" y="1653"/>
                      </a:moveTo>
                      <a:cubicBezTo>
                        <a:pt x="201" y="1316"/>
                        <a:pt x="402" y="979"/>
                        <a:pt x="852" y="741"/>
                      </a:cubicBezTo>
                      <a:cubicBezTo>
                        <a:pt x="1302" y="503"/>
                        <a:pt x="2130" y="342"/>
                        <a:pt x="2698" y="228"/>
                      </a:cubicBezTo>
                      <a:cubicBezTo>
                        <a:pt x="3266" y="114"/>
                        <a:pt x="3668" y="95"/>
                        <a:pt x="4260" y="57"/>
                      </a:cubicBezTo>
                      <a:cubicBezTo>
                        <a:pt x="4852" y="19"/>
                        <a:pt x="5550" y="9"/>
                        <a:pt x="6248" y="0"/>
                      </a:cubicBezTo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2" name="Line 67"/>
                <p:cNvSpPr>
                  <a:spLocks noChangeShapeType="1"/>
                </p:cNvSpPr>
                <p:nvPr/>
              </p:nvSpPr>
              <p:spPr bwMode="auto">
                <a:xfrm>
                  <a:off x="8249" y="3008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3" name="Line 68"/>
                <p:cNvSpPr>
                  <a:spLocks noChangeShapeType="1"/>
                </p:cNvSpPr>
                <p:nvPr/>
              </p:nvSpPr>
              <p:spPr bwMode="auto">
                <a:xfrm>
                  <a:off x="8494" y="3008"/>
                  <a:ext cx="0" cy="27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8161" y="3676"/>
                  <a:ext cx="3081" cy="0"/>
                </a:xfrm>
                <a:prstGeom prst="line">
                  <a:avLst/>
                </a:prstGeom>
                <a:noFill/>
                <a:ln w="2857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5" name="Rectangle 70"/>
                <p:cNvSpPr>
                  <a:spLocks noChangeArrowheads="1"/>
                </p:cNvSpPr>
                <p:nvPr/>
              </p:nvSpPr>
              <p:spPr bwMode="auto">
                <a:xfrm>
                  <a:off x="-33" y="4803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ш1</a:t>
                  </a:r>
                  <a:r>
                    <a: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 = 0</a:t>
                  </a:r>
                </a:p>
              </p:txBody>
            </p:sp>
            <p:sp>
              <p:nvSpPr>
                <p:cNvPr id="76" name="Rectangle 72"/>
                <p:cNvSpPr>
                  <a:spLocks noChangeArrowheads="1"/>
                </p:cNvSpPr>
                <p:nvPr/>
              </p:nvSpPr>
              <p:spPr bwMode="auto">
                <a:xfrm>
                  <a:off x="3111" y="4211"/>
                  <a:ext cx="895" cy="51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Arial Narrow" pitchFamily="34" charset="0"/>
                    </a:rPr>
                    <a:t>ш2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77" name="Rectangle 73"/>
                <p:cNvSpPr>
                  <a:spLocks noChangeArrowheads="1"/>
                </p:cNvSpPr>
                <p:nvPr/>
              </p:nvSpPr>
              <p:spPr bwMode="auto">
                <a:xfrm>
                  <a:off x="5277" y="3412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err="1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latin typeface="Arial Narrow" pitchFamily="34" charset="0"/>
                    </a:rPr>
                    <a:t>прикосн</a:t>
                  </a:r>
                  <a:r>
                    <a:rPr kumimoji="0" lang="ru-RU" sz="11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.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78" name="Rectangle 75"/>
                <p:cNvSpPr>
                  <a:spLocks noChangeArrowheads="1"/>
                </p:cNvSpPr>
                <p:nvPr/>
              </p:nvSpPr>
              <p:spPr bwMode="auto">
                <a:xfrm>
                  <a:off x="6301" y="5013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sz="2000" b="1" u="none" strike="noStrike" cap="none" normalizeH="0" baseline="-2500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Arial Narrow" pitchFamily="34" charset="0"/>
                    </a:rPr>
                    <a:t>шага</a:t>
                  </a:r>
                  <a:endParaRPr kumimoji="0" lang="ru-RU" sz="2000" b="1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79" name="Rectangle 77"/>
                <p:cNvSpPr>
                  <a:spLocks noChangeArrowheads="1"/>
                </p:cNvSpPr>
                <p:nvPr/>
              </p:nvSpPr>
              <p:spPr bwMode="auto">
                <a:xfrm>
                  <a:off x="8564" y="5056"/>
                  <a:ext cx="797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b="1" u="none" strike="noStrike" cap="none" normalizeH="0" baseline="-2500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нач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80" name="Rectangle 73"/>
                <p:cNvSpPr>
                  <a:spLocks noChangeArrowheads="1"/>
                </p:cNvSpPr>
                <p:nvPr/>
              </p:nvSpPr>
              <p:spPr bwMode="auto">
                <a:xfrm>
                  <a:off x="6168" y="4077"/>
                  <a:ext cx="1329" cy="53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u="none" strike="noStrike" cap="none" normalizeH="0" baseline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latin typeface="Arial Narrow" pitchFamily="34" charset="0"/>
                    </a:rPr>
                    <a:t>U</a:t>
                  </a:r>
                  <a:r>
                    <a:rPr kumimoji="0" lang="ru-RU" sz="2000" b="1" u="none" strike="noStrike" cap="none" normalizeH="0" baseline="-25000" dirty="0" err="1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latin typeface="Arial Narrow" pitchFamily="34" charset="0"/>
                    </a:rPr>
                    <a:t>прикосн</a:t>
                  </a:r>
                  <a:r>
                    <a:rPr kumimoji="0" lang="ru-RU" sz="11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</a:rPr>
                    <a:t>.</a:t>
                  </a:r>
                  <a:endParaRPr kumimoji="0" 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2" name="Группа 1"/>
              <p:cNvGrpSpPr/>
              <p:nvPr/>
            </p:nvGrpSpPr>
            <p:grpSpPr>
              <a:xfrm>
                <a:off x="2745625" y="1572797"/>
                <a:ext cx="1195804" cy="951429"/>
                <a:chOff x="2745625" y="1572797"/>
                <a:chExt cx="1195804" cy="951429"/>
              </a:xfrm>
            </p:grpSpPr>
            <p:sp>
              <p:nvSpPr>
                <p:cNvPr id="13" name="Двойная стрелка вверх/вниз 12"/>
                <p:cNvSpPr/>
                <p:nvPr/>
              </p:nvSpPr>
              <p:spPr>
                <a:xfrm>
                  <a:off x="3903587" y="1572797"/>
                  <a:ext cx="37842" cy="951429"/>
                </a:xfrm>
                <a:prstGeom prst="upDownArrow">
                  <a:avLst/>
                </a:prstGeom>
                <a:solidFill>
                  <a:srgbClr val="FF0000"/>
                </a:solidFill>
                <a:ln w="31750" cmpd="dbl">
                  <a:solidFill>
                    <a:srgbClr val="336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Двойная стрелка вверх/вниз 13"/>
                <p:cNvSpPr/>
                <p:nvPr/>
              </p:nvSpPr>
              <p:spPr>
                <a:xfrm>
                  <a:off x="2745625" y="2242602"/>
                  <a:ext cx="37842" cy="274011"/>
                </a:xfrm>
                <a:prstGeom prst="upDownArrow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95" name="Овальная выноска 94"/>
            <p:cNvSpPr/>
            <p:nvPr/>
          </p:nvSpPr>
          <p:spPr bwMode="auto">
            <a:xfrm rot="10800000" flipV="1">
              <a:off x="1178987" y="1835722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6" name="Овальная выноска 95"/>
            <p:cNvSpPr/>
            <p:nvPr/>
          </p:nvSpPr>
          <p:spPr bwMode="auto">
            <a:xfrm rot="10800000" flipV="1">
              <a:off x="2709693" y="1812109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7" name="Овальная выноска 96"/>
            <p:cNvSpPr/>
            <p:nvPr/>
          </p:nvSpPr>
          <p:spPr bwMode="auto">
            <a:xfrm rot="10800000" flipV="1">
              <a:off x="4062396" y="1844824"/>
              <a:ext cx="406823" cy="225125"/>
            </a:xfrm>
            <a:prstGeom prst="wedgeEllipseCallout">
              <a:avLst>
                <a:gd name="adj1" fmla="val 54235"/>
                <a:gd name="adj2" fmla="val -6845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3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8" name="Овальная выноска 97"/>
            <p:cNvSpPr/>
            <p:nvPr/>
          </p:nvSpPr>
          <p:spPr bwMode="auto">
            <a:xfrm rot="10800000" flipV="1">
              <a:off x="5142928" y="1808713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4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99" name="Овальная выноска 98"/>
            <p:cNvSpPr/>
            <p:nvPr/>
          </p:nvSpPr>
          <p:spPr bwMode="auto">
            <a:xfrm rot="10800000" flipV="1">
              <a:off x="6515255" y="1807583"/>
              <a:ext cx="406823" cy="225125"/>
            </a:xfrm>
            <a:prstGeom prst="wedgeEllipseCallout">
              <a:avLst>
                <a:gd name="adj1" fmla="val -59411"/>
                <a:gd name="adj2" fmla="val -5020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5</a:t>
              </a:r>
              <a:endParaRPr lang="ru-RU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496" y="404664"/>
            <a:ext cx="8643966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432000" algn="just">
              <a:lnSpc>
                <a:spcPts val="26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Из характера кривой спада потенциала видно, что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шаговое напряжение убывает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по мере удаления от заземлителя и увеличивается, при приближении к нему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267744" y="44624"/>
            <a:ext cx="4464496" cy="338805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ДЕЙСТВИЕ ШАГОВОГО НАПРЯЖЕНИЯ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602947" y="5445224"/>
            <a:ext cx="7978012" cy="1368152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Выходить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 зоны растекания тока надо прыжками на одной ноге или переставляя соединенные вместе ступни с носков на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пятки -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(т.н. «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гусиным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шагом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»)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9241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кругленный прямоугольник 14"/>
          <p:cNvSpPr/>
          <p:nvPr/>
        </p:nvSpPr>
        <p:spPr bwMode="auto">
          <a:xfrm>
            <a:off x="107504" y="3212976"/>
            <a:ext cx="8421490" cy="2016224"/>
          </a:xfrm>
          <a:prstGeom prst="roundRect">
            <a:avLst>
              <a:gd name="adj" fmla="val 8100"/>
            </a:avLst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300"/>
              </a:lnSpc>
            </a:pP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Под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действием тока в ногах возникают судороги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и человек падает. В результате – цепь тока замыкается вдоль его тела через дыхательные мышцы и сердце, причем человек замыкает точки на земле (токопроводящем полу) с большей разностью потенциалов, так как расстояние между точками контакта увеличивается до размеров роста человека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550982" y="1556792"/>
            <a:ext cx="7978012" cy="1512168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Обычно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шаговое напряжение меньше, чем напряжение прикосновения.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Отмечено много случаев поражения людей шаговым напряжением, особенно в районе высоковольтных линий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17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" y="206084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14488"/>
            <a:ext cx="871540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ts val="3400"/>
              </a:lnSpc>
            </a:pPr>
            <a:r>
              <a:rPr lang="ru-RU" sz="2400" b="1" dirty="0" smtClean="0">
                <a:latin typeface="Arial Narrow" pitchFamily="34" charset="0"/>
              </a:rPr>
              <a:t>Темы: 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Классификация технических средств и способов защиты от поражения электрическим током.</a:t>
            </a:r>
          </a:p>
          <a:p>
            <a:pPr lvl="0" indent="432000">
              <a:lnSpc>
                <a:spcPts val="3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защитного заземления в электрических сетях с заземленной </a:t>
            </a:r>
            <a:r>
              <a:rPr lang="ru-RU" sz="24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indent="432000">
              <a:lnSpc>
                <a:spcPts val="3400"/>
              </a:lnSpc>
            </a:pP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защитного заземления в электрических сетях с изолированной </a:t>
            </a:r>
            <a:r>
              <a:rPr lang="ru-RU" sz="24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400" b="1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547664" y="44624"/>
            <a:ext cx="61206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Группа 6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72" name="Прямоугольник 7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00100" y="63795"/>
            <a:ext cx="6929486" cy="70788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atin typeface="Arial Narrow" pitchFamily="34" charset="0"/>
                <a:cs typeface="Arial" pitchFamily="34" charset="0"/>
              </a:rPr>
              <a:t>КЛАССИФИКАЦИЯ ТЕХНИЧЕСКИХ СРЕДСТВ И СПОСОБОВ ЗАЩИТЫ ОТ ПОРАЖЕНИЯ ЭЛЕКТРИЧЕСКИМ ТОКОМ</a:t>
            </a:r>
          </a:p>
        </p:txBody>
      </p:sp>
      <p:grpSp>
        <p:nvGrpSpPr>
          <p:cNvPr id="68" name="Группа 67"/>
          <p:cNvGrpSpPr/>
          <p:nvPr/>
        </p:nvGrpSpPr>
        <p:grpSpPr>
          <a:xfrm>
            <a:off x="175445" y="723014"/>
            <a:ext cx="8397083" cy="5684215"/>
            <a:chOff x="175445" y="723014"/>
            <a:chExt cx="8397083" cy="5684215"/>
          </a:xfrm>
        </p:grpSpPr>
        <p:grpSp>
          <p:nvGrpSpPr>
            <p:cNvPr id="4" name="Группа 110"/>
            <p:cNvGrpSpPr/>
            <p:nvPr/>
          </p:nvGrpSpPr>
          <p:grpSpPr>
            <a:xfrm>
              <a:off x="175445" y="1063927"/>
              <a:ext cx="8397083" cy="5343302"/>
              <a:chOff x="119589" y="1785926"/>
              <a:chExt cx="8397083" cy="534330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20983" y="1797684"/>
                <a:ext cx="2450754" cy="58477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 smtClean="0">
                    <a:latin typeface="Arial Narrow" pitchFamily="34" charset="0"/>
                  </a:rPr>
                  <a:t>ЗАЩИТА ОТ ПРЯМОГО ПРИКОСНОВЕНИЯ</a:t>
                </a:r>
                <a:endParaRPr lang="ru-RU" sz="1600" b="1" dirty="0">
                  <a:latin typeface="Arial Narrow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071802" y="1785926"/>
                <a:ext cx="2500329" cy="584775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 smtClean="0">
                    <a:latin typeface="Arial Narrow" pitchFamily="34" charset="0"/>
                  </a:rPr>
                  <a:t>ЗАЩИТА ПРИ ПРЯМОМ ПРИКОСНОВЕНИИ</a:t>
                </a:r>
                <a:endParaRPr lang="ru-RU" sz="1600" b="1" dirty="0">
                  <a:latin typeface="Arial Narrow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7158" y="2500306"/>
                <a:ext cx="2214577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ОСНОВНАЯ ИЗОЛЯЦИЯ ТОКОВЕДУЩИХ ЧАСТЕЙ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7158" y="3071810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ЗАЩИТНЫЕ ОГРАЖДЕНИЯ И ОБОЛОЧКИ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7158" y="3643314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БЕЗОПАСНОЕ РАСПОЛОЖЕНИЕ ТОКОВЕДУЩИХ ЧАСТЕЙ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7158" y="4214818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ИЗОЛЯЦИЯ ТОКОВЕДУЩИХ  ЧАСТЕЙ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57158" y="4786322"/>
                <a:ext cx="2214578" cy="646331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СИГНАЛИЗАЦИЯ, БЛОКИРОВКА, МАРКИРОВКА, ЗНАКИ БЕЗОПАСНОСТИ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7158" y="5572140"/>
                <a:ext cx="2214578" cy="261610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1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ЭЛЕКТРОЗАЩИТНЫЕ СРЕДСТВА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57554" y="2786058"/>
                <a:ext cx="2214578" cy="276999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ПРИМЕНЕНИЕ СНН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57554" y="2428868"/>
                <a:ext cx="2214578" cy="285752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ЗАЩИТНОЕ  ОТКЛЮЧЕНИЕ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57554" y="3143248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ЗАЩИТНОЕ  ЭЛЕКТРИЧЕСКОЕ РАЗДЕЛЕНИЕ ЦЕПЕЙ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57554" y="3687762"/>
                <a:ext cx="2199346" cy="276999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ЗАЩИТНОЕ  ШУНТИРОВАНИЕ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357554" y="4071942"/>
                <a:ext cx="2214578" cy="461665"/>
              </a:xfrm>
              <a:prstGeom prst="rect">
                <a:avLst/>
              </a:prstGeom>
              <a:solidFill>
                <a:srgbClr val="C00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bg1"/>
                    </a:solidFill>
                    <a:latin typeface="Arial Narrow" pitchFamily="34" charset="0"/>
                  </a:rPr>
                  <a:t>ВЫРАВНИВАНИЕ  ПОТЕНЦИАЛОВ</a:t>
                </a:r>
              </a:p>
            </p:txBody>
          </p:sp>
          <p:cxnSp>
            <p:nvCxnSpPr>
              <p:cNvPr id="53" name="Прямая соединительная линия 52"/>
              <p:cNvCxnSpPr/>
              <p:nvPr/>
            </p:nvCxnSpPr>
            <p:spPr>
              <a:xfrm rot="5400000">
                <a:off x="2095650" y="3330894"/>
                <a:ext cx="1949616" cy="427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 rot="16200000" flipH="1">
                <a:off x="-1565095" y="4044135"/>
                <a:ext cx="3374940" cy="91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>
                <a:endCxn id="34" idx="1"/>
              </p:cNvCxnSpPr>
              <p:nvPr/>
            </p:nvCxnSpPr>
            <p:spPr>
              <a:xfrm>
                <a:off x="3071802" y="2571744"/>
                <a:ext cx="285752" cy="158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>
                <a:endCxn id="33" idx="1"/>
              </p:cNvCxnSpPr>
              <p:nvPr/>
            </p:nvCxnSpPr>
            <p:spPr>
              <a:xfrm flipV="1">
                <a:off x="3071802" y="2924558"/>
                <a:ext cx="285752" cy="4376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66"/>
              <p:cNvCxnSpPr>
                <a:endCxn id="36" idx="1"/>
              </p:cNvCxnSpPr>
              <p:nvPr/>
            </p:nvCxnSpPr>
            <p:spPr>
              <a:xfrm>
                <a:off x="3068320" y="3373120"/>
                <a:ext cx="289234" cy="96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/>
              <p:cNvCxnSpPr>
                <a:endCxn id="37" idx="1"/>
              </p:cNvCxnSpPr>
              <p:nvPr/>
            </p:nvCxnSpPr>
            <p:spPr>
              <a:xfrm flipV="1">
                <a:off x="3048000" y="3826262"/>
                <a:ext cx="309554" cy="405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>
                <a:endCxn id="41" idx="1"/>
              </p:cNvCxnSpPr>
              <p:nvPr/>
            </p:nvCxnSpPr>
            <p:spPr>
              <a:xfrm>
                <a:off x="3058160" y="4297680"/>
                <a:ext cx="299394" cy="509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>
                <a:endCxn id="27" idx="1"/>
              </p:cNvCxnSpPr>
              <p:nvPr/>
            </p:nvCxnSpPr>
            <p:spPr>
              <a:xfrm flipV="1">
                <a:off x="122830" y="2731139"/>
                <a:ext cx="234328" cy="523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единительная линия 83"/>
              <p:cNvCxnSpPr>
                <a:endCxn id="28" idx="1"/>
              </p:cNvCxnSpPr>
              <p:nvPr/>
            </p:nvCxnSpPr>
            <p:spPr>
              <a:xfrm flipV="1">
                <a:off x="129654" y="3302643"/>
                <a:ext cx="227504" cy="693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>
                <a:endCxn id="29" idx="1"/>
              </p:cNvCxnSpPr>
              <p:nvPr/>
            </p:nvCxnSpPr>
            <p:spPr>
              <a:xfrm flipV="1">
                <a:off x="129654" y="3874147"/>
                <a:ext cx="227504" cy="181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>
                <a:endCxn id="30" idx="1"/>
              </p:cNvCxnSpPr>
              <p:nvPr/>
            </p:nvCxnSpPr>
            <p:spPr>
              <a:xfrm flipV="1">
                <a:off x="129654" y="4445651"/>
                <a:ext cx="227504" cy="351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/>
              <p:nvPr/>
            </p:nvCxnSpPr>
            <p:spPr>
              <a:xfrm flipV="1">
                <a:off x="126413" y="5075715"/>
                <a:ext cx="227504" cy="351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/>
              <p:cNvCxnSpPr/>
              <p:nvPr/>
            </p:nvCxnSpPr>
            <p:spPr>
              <a:xfrm flipV="1">
                <a:off x="119589" y="5717159"/>
                <a:ext cx="227504" cy="3519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Группа 109"/>
              <p:cNvGrpSpPr/>
              <p:nvPr/>
            </p:nvGrpSpPr>
            <p:grpSpPr>
              <a:xfrm>
                <a:off x="5980681" y="1785926"/>
                <a:ext cx="2535991" cy="5343302"/>
                <a:chOff x="5980681" y="1785926"/>
                <a:chExt cx="2535991" cy="534330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000760" y="1785926"/>
                  <a:ext cx="2500329" cy="584775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600" b="1" dirty="0" smtClean="0">
                      <a:latin typeface="Arial Narrow" pitchFamily="34" charset="0"/>
                    </a:rPr>
                    <a:t>ЗАЩИТА ПРИ КОСВЕННОМ ПРИКОСНОВЕНИИ</a:t>
                  </a:r>
                  <a:endParaRPr lang="ru-RU" sz="1600" b="1" dirty="0">
                    <a:latin typeface="Arial Narrow" pitchFamily="34" charset="0"/>
                  </a:endParaRPr>
                </a:p>
              </p:txBody>
            </p:sp>
            <p:grpSp>
              <p:nvGrpSpPr>
                <p:cNvPr id="6" name="Группа 108"/>
                <p:cNvGrpSpPr/>
                <p:nvPr/>
              </p:nvGrpSpPr>
              <p:grpSpPr>
                <a:xfrm>
                  <a:off x="6272520" y="2436487"/>
                  <a:ext cx="2244152" cy="4692741"/>
                  <a:chOff x="6272520" y="2436487"/>
                  <a:chExt cx="2244152" cy="4692741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286793" y="3124957"/>
                    <a:ext cx="2214578" cy="285752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ЗАНУЛЕНИЕ</a:t>
                    </a: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02094" y="2436487"/>
                    <a:ext cx="2214578" cy="285752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ЗАЗЕМЛЕНИЕ</a:t>
                    </a: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289978" y="3479164"/>
                    <a:ext cx="2214578" cy="285752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ОТКЛЮЧЕНИЕ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302094" y="2793677"/>
                    <a:ext cx="2214578" cy="261610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1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ВЫРАВНИВАНИЕ  ПОТЕНЦИАЛОВ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278880" y="4378332"/>
                    <a:ext cx="2220620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ЗАЩИТНОЕ  ЭЛЕКТРИЧЕСКОЕ РАЗДЕЛЕНИЕ ЦЕПЕЙ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9802" y="4910738"/>
                    <a:ext cx="2227886" cy="276999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ПРИМЕНЕНИЕ СНН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272520" y="5267626"/>
                    <a:ext cx="2225676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КОНТРОЛЬ СОПРОТИВЛЕНИЯ ИЗОЛЯЦИИ</a:t>
                    </a: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289080" y="6332944"/>
                    <a:ext cx="2214578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КОМПЕНСАЦИЯ ЕМКОСНЫХ ТОКОВ</a:t>
                    </a: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276496" y="6867618"/>
                    <a:ext cx="2224420" cy="261610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1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ЭЛЕКТРОЗАЩИТНЫЕ СРЕДСТВА</a:t>
                    </a: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280120" y="3836974"/>
                    <a:ext cx="2225994" cy="461665"/>
                  </a:xfrm>
                  <a:prstGeom prst="rect">
                    <a:avLst/>
                  </a:prstGeom>
                  <a:solidFill>
                    <a:srgbClr val="008000"/>
                  </a:solidFill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200" b="1" dirty="0" smtClean="0">
                        <a:solidFill>
                          <a:schemeClr val="bg1"/>
                        </a:solidFill>
                        <a:latin typeface="Arial Narrow" pitchFamily="34" charset="0"/>
                      </a:rPr>
                      <a:t>ИЗОЛЯЦИЯ НЕТОКОВЕДУЩИХ  ЧАСТИЕЙ</a:t>
                    </a:r>
                  </a:p>
                </p:txBody>
              </p:sp>
            </p:grpSp>
            <p:cxnSp>
              <p:nvCxnSpPr>
                <p:cNvPr id="51" name="Прямая соединительная линия 50"/>
                <p:cNvCxnSpPr/>
                <p:nvPr/>
              </p:nvCxnSpPr>
              <p:spPr>
                <a:xfrm rot="5400000">
                  <a:off x="3663372" y="4688922"/>
                  <a:ext cx="4668882" cy="7486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единительная линия 96"/>
                <p:cNvCxnSpPr>
                  <a:endCxn id="38" idx="1"/>
                </p:cNvCxnSpPr>
                <p:nvPr/>
              </p:nvCxnSpPr>
              <p:spPr>
                <a:xfrm>
                  <a:off x="6001041" y="326783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единительная линия 97"/>
                <p:cNvCxnSpPr/>
                <p:nvPr/>
              </p:nvCxnSpPr>
              <p:spPr>
                <a:xfrm>
                  <a:off x="6016342" y="257936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единительная линия 98"/>
                <p:cNvCxnSpPr/>
                <p:nvPr/>
              </p:nvCxnSpPr>
              <p:spPr>
                <a:xfrm>
                  <a:off x="6016342" y="293655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>
                  <a:off x="6000760" y="3643314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Прямая соединительная линия 100"/>
                <p:cNvCxnSpPr/>
                <p:nvPr/>
              </p:nvCxnSpPr>
              <p:spPr>
                <a:xfrm>
                  <a:off x="6000760" y="407194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Прямая соединительная линия 101"/>
                <p:cNvCxnSpPr/>
                <p:nvPr/>
              </p:nvCxnSpPr>
              <p:spPr>
                <a:xfrm>
                  <a:off x="6001317" y="4615643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Прямая соединительная линия 102"/>
                <p:cNvCxnSpPr/>
                <p:nvPr/>
              </p:nvCxnSpPr>
              <p:spPr>
                <a:xfrm>
                  <a:off x="6001317" y="505237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Прямая соединительная линия 103"/>
                <p:cNvCxnSpPr/>
                <p:nvPr/>
              </p:nvCxnSpPr>
              <p:spPr>
                <a:xfrm>
                  <a:off x="5980681" y="551921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Прямая соединительная линия 104"/>
                <p:cNvCxnSpPr/>
                <p:nvPr/>
              </p:nvCxnSpPr>
              <p:spPr>
                <a:xfrm>
                  <a:off x="5990868" y="6028187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Прямая соединительная линия 105"/>
                <p:cNvCxnSpPr/>
                <p:nvPr/>
              </p:nvCxnSpPr>
              <p:spPr>
                <a:xfrm>
                  <a:off x="5983860" y="6577272"/>
                  <a:ext cx="285752" cy="158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3" name="Прямая соединительная линия 112"/>
            <p:cNvCxnSpPr/>
            <p:nvPr/>
          </p:nvCxnSpPr>
          <p:spPr>
            <a:xfrm rot="16200000" flipH="1">
              <a:off x="4202655" y="890340"/>
              <a:ext cx="341706" cy="7054"/>
            </a:xfrm>
            <a:prstGeom prst="line">
              <a:avLst/>
            </a:prstGeom>
            <a:ln w="76200" cmpd="dbl">
              <a:solidFill>
                <a:srgbClr val="7030A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6982857" y="923504"/>
              <a:ext cx="292246" cy="1588"/>
            </a:xfrm>
            <a:prstGeom prst="line">
              <a:avLst/>
            </a:prstGeom>
            <a:ln w="76200" cmpd="dbl">
              <a:solidFill>
                <a:srgbClr val="7030A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1196379" y="923504"/>
              <a:ext cx="292246" cy="1588"/>
            </a:xfrm>
            <a:prstGeom prst="line">
              <a:avLst/>
            </a:prstGeom>
            <a:ln w="76200" cmpd="dbl">
              <a:solidFill>
                <a:srgbClr val="7030A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328914" y="5083445"/>
            <a:ext cx="2225676" cy="461665"/>
          </a:xfrm>
          <a:prstGeom prst="rect">
            <a:avLst/>
          </a:prstGeom>
          <a:solidFill>
            <a:srgbClr val="008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Arial Narrow" pitchFamily="34" charset="0"/>
              </a:rPr>
              <a:t>КОМПЕНСАЦИЯ ТОКОВ ЗАМЫКАНИЯ НА ЗЕМЛЮ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6043260" y="6294752"/>
            <a:ext cx="28575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47"/>
          <p:cNvCxnSpPr/>
          <p:nvPr/>
        </p:nvCxnSpPr>
        <p:spPr>
          <a:xfrm flipV="1">
            <a:off x="4332641" y="5018567"/>
            <a:ext cx="372139" cy="3"/>
          </a:xfrm>
          <a:prstGeom prst="line">
            <a:avLst/>
          </a:prstGeom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4357686" y="3857628"/>
            <a:ext cx="352537" cy="344"/>
          </a:xfrm>
          <a:prstGeom prst="line">
            <a:avLst/>
          </a:prstGeom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5400000">
            <a:off x="7565067" y="4673013"/>
            <a:ext cx="1095152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16200000" flipH="1">
            <a:off x="6679248" y="3893520"/>
            <a:ext cx="930353" cy="13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16200000" flipH="1">
            <a:off x="6932986" y="2913876"/>
            <a:ext cx="441169" cy="4287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endCxn id="52" idx="0"/>
          </p:cNvCxnSpPr>
          <p:nvPr/>
        </p:nvCxnSpPr>
        <p:spPr>
          <a:xfrm flipH="1">
            <a:off x="8108181" y="2690040"/>
            <a:ext cx="4463" cy="88183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57158" y="1013704"/>
            <a:ext cx="8143932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>
            <a:solidFill>
              <a:srgbClr val="FF99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lvl="0"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CC6600"/>
                </a:solidFill>
                <a:latin typeface="Arial Narrow" pitchFamily="34" charset="0"/>
                <a:cs typeface="Arial" pitchFamily="34" charset="0"/>
              </a:rPr>
              <a:t>ВИДЫ ДЕЙСТВИЯ ЭЛЕКТРИЧЕСКОГО ТОКА НА ОРГАНИЗМ ЧЕЛОВЕКА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2357430"/>
            <a:ext cx="1694695" cy="348813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ТЕРМИЧЕСКОЕ: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143108" y="2357430"/>
            <a:ext cx="1952778" cy="605294"/>
          </a:xfrm>
          <a:prstGeom prst="rect">
            <a:avLst/>
          </a:prstGeom>
          <a:gradFill flip="none" rotWithShape="1">
            <a:gsLst>
              <a:gs pos="0">
                <a:srgbClr val="0066FF">
                  <a:tint val="66000"/>
                  <a:satMod val="160000"/>
                </a:srgbClr>
              </a:gs>
              <a:gs pos="50000">
                <a:srgbClr val="0066FF">
                  <a:tint val="44500"/>
                  <a:satMod val="160000"/>
                </a:srgbClr>
              </a:gs>
              <a:gs pos="100000">
                <a:srgbClr val="0066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ЭЛЕКТРОЛИТИ </a:t>
            </a:r>
            <a:r>
              <a:rPr lang="en-US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-</a:t>
            </a:r>
            <a:endParaRPr lang="ru-RU" b="1" dirty="0" smtClean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ЧЕСКОЕ (ХИМИЧ.):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57686" y="2357430"/>
            <a:ext cx="2000263" cy="605294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МЕХАНИЧЕСКОЕ (ДИНАМИЧЕСКОЕ):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643702" y="2357430"/>
            <a:ext cx="2000263" cy="348813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99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БИОЛОГИЧЕСКОЕ: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3071810"/>
            <a:ext cx="1344288" cy="323165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ожоги;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8596" y="3571876"/>
            <a:ext cx="1357322" cy="784830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нагрев сосудов и нервов; 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136071" y="2704191"/>
            <a:ext cx="4663" cy="2428427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28596" y="4500570"/>
            <a:ext cx="1357306" cy="1246495"/>
          </a:xfrm>
          <a:prstGeom prst="rect">
            <a:avLst/>
          </a:prstGeom>
          <a:gradFill flip="none" rotWithShape="1">
            <a:gsLst>
              <a:gs pos="0">
                <a:srgbClr val="FF66CC">
                  <a:tint val="66000"/>
                  <a:satMod val="160000"/>
                </a:srgbClr>
              </a:gs>
              <a:gs pos="50000">
                <a:srgbClr val="FF66CC">
                  <a:tint val="44500"/>
                  <a:satMod val="160000"/>
                </a:srgbClr>
              </a:gs>
              <a:gs pos="100000">
                <a:srgbClr val="FF66CC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функцио</a:t>
            </a:r>
            <a:r>
              <a:rPr lang="en-US" b="1" dirty="0" smtClean="0">
                <a:latin typeface="Arial Narrow" pitchFamily="34" charset="0"/>
                <a:cs typeface="Arial" pitchFamily="34" charset="0"/>
              </a:rPr>
              <a:t>-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нальное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расстрой-ство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мозга и сердца</a:t>
            </a:r>
            <a:r>
              <a:rPr lang="ru-RU" dirty="0" smtClean="0">
                <a:latin typeface="Arial Narrow" pitchFamily="34" charset="0"/>
                <a:cs typeface="Times New Roman" pitchFamily="18" charset="0"/>
              </a:rPr>
              <a:t>.</a:t>
            </a:r>
          </a:p>
        </p:txBody>
      </p:sp>
      <p:cxnSp>
        <p:nvCxnSpPr>
          <p:cNvPr id="22" name="Прямая соединительная линия 21"/>
          <p:cNvCxnSpPr>
            <a:endCxn id="18" idx="1"/>
          </p:cNvCxnSpPr>
          <p:nvPr/>
        </p:nvCxnSpPr>
        <p:spPr>
          <a:xfrm>
            <a:off x="130629" y="5116286"/>
            <a:ext cx="297967" cy="753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53476" y="3982230"/>
            <a:ext cx="261193" cy="264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57808" y="3240713"/>
            <a:ext cx="261193" cy="264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500298" y="3429000"/>
            <a:ext cx="1571620" cy="1015663"/>
          </a:xfrm>
          <a:prstGeom prst="rect">
            <a:avLst/>
          </a:prstGeom>
          <a:gradFill flip="none" rotWithShape="1">
            <a:gsLst>
              <a:gs pos="0">
                <a:srgbClr val="0066FF">
                  <a:tint val="66000"/>
                  <a:satMod val="160000"/>
                </a:srgbClr>
              </a:gs>
              <a:gs pos="50000">
                <a:srgbClr val="0066FF">
                  <a:tint val="44500"/>
                  <a:satMod val="160000"/>
                </a:srgbClr>
              </a:gs>
              <a:gs pos="100000">
                <a:srgbClr val="0066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разложение крови и органических жидкостей.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rot="16200000" flipH="1">
            <a:off x="1649175" y="3439716"/>
            <a:ext cx="991368" cy="3963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163170" y="3916907"/>
            <a:ext cx="334370" cy="1588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4714876" y="3429000"/>
            <a:ext cx="1571636" cy="784830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взрыв кровеносных сосудов;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4714876" y="4500570"/>
            <a:ext cx="1571636" cy="1015663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latin typeface="Arial Narrow" pitchFamily="34" charset="0"/>
                <a:cs typeface="Arial" pitchFamily="34" charset="0"/>
              </a:rPr>
              <a:t>расслоение </a:t>
            </a:r>
            <a:r>
              <a:rPr lang="ru-RU" b="1" dirty="0" err="1" smtClean="0">
                <a:latin typeface="Arial Narrow" pitchFamily="34" charset="0"/>
                <a:cs typeface="Arial" pitchFamily="34" charset="0"/>
              </a:rPr>
              <a:t>поврежден-ных</a:t>
            </a:r>
            <a:r>
              <a:rPr lang="ru-RU" b="1" dirty="0" smtClean="0">
                <a:latin typeface="Arial Narrow" pitchFamily="34" charset="0"/>
                <a:cs typeface="Arial" pitchFamily="34" charset="0"/>
              </a:rPr>
              <a:t> тканей организма.</a:t>
            </a: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rot="5400000">
            <a:off x="3315004" y="3959241"/>
            <a:ext cx="2073191" cy="9598"/>
          </a:xfrm>
          <a:prstGeom prst="line">
            <a:avLst/>
          </a:prstGeom>
          <a:ln w="38100">
            <a:solidFill>
              <a:srgbClr val="CC66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6643702" y="3117600"/>
            <a:ext cx="1077538" cy="348813"/>
          </a:xfrm>
          <a:prstGeom prst="rect">
            <a:avLst/>
          </a:prstGeom>
          <a:solidFill>
            <a:srgbClr val="00FF00"/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ПРЯМОЕ: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6429388" y="4357694"/>
            <a:ext cx="1500197" cy="78592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b="1" dirty="0" smtClean="0">
                <a:ln>
                  <a:solidFill>
                    <a:schemeClr val="tx1"/>
                  </a:solidFill>
                </a:ln>
                <a:solidFill>
                  <a:srgbClr val="FFCC99"/>
                </a:solidFill>
                <a:latin typeface="Arial Narrow" pitchFamily="34" charset="0"/>
                <a:cs typeface="Arial" pitchFamily="34" charset="0"/>
              </a:rPr>
              <a:t>раздражение, возбуждение живых тканей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FFCC99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572396" y="3571876"/>
            <a:ext cx="1071570" cy="605294"/>
          </a:xfrm>
          <a:prstGeom prst="rect">
            <a:avLst/>
          </a:prstGeom>
          <a:solidFill>
            <a:srgbClr val="66FFFF"/>
          </a:solidFill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2000"/>
              </a:lnSpc>
              <a:spcBef>
                <a:spcPct val="0"/>
              </a:spcBef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РЕФЛЕК-ТОРНОЕ: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7429520" y="5214950"/>
            <a:ext cx="1214445" cy="1015663"/>
          </a:xfrm>
          <a:prstGeom prst="rect">
            <a:avLst/>
          </a:prstGeom>
          <a:solidFill>
            <a:srgbClr val="66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lnSpc>
                <a:spcPts val="1800"/>
              </a:lnSpc>
              <a:spcBef>
                <a:spcPct val="0"/>
              </a:spcBef>
            </a:pP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нарушение </a:t>
            </a:r>
            <a:r>
              <a:rPr lang="ru-RU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биоэнерге</a:t>
            </a:r>
            <a:r>
              <a:rPr lang="en-US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-</a:t>
            </a:r>
            <a:r>
              <a:rPr lang="ru-RU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тических</a:t>
            </a:r>
            <a:r>
              <a:rPr lang="ru-RU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процессов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1100740" y="55510"/>
            <a:ext cx="7007441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ХАРАКТЕР ДЕЙСТВИЯ ЭЛЕКТРИЧЕСКОГО ТОКА НА </a:t>
            </a: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ЧЕЛОВЕКА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4" name="Прямоугольник 5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 bwMode="auto">
          <a:xfrm>
            <a:off x="3038730" y="1776845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 bwMode="auto">
          <a:xfrm>
            <a:off x="827584" y="1772816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 bwMode="auto">
          <a:xfrm>
            <a:off x="5292080" y="1772816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 bwMode="auto">
          <a:xfrm>
            <a:off x="7575234" y="1772816"/>
            <a:ext cx="237126" cy="5240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31406"/>
            <a:ext cx="87154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Токоведущие части размещаются на недоступной высоте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в тех случаях, когда их изоляция и ограждение нецелесообразны или невозможны. Поэтому провода воздушных линий подвешены над землей на высоте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более 6 м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для линий напряжением менее 1000 В, и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не менее 7 м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для линий напряжением до 110 кВ. Внутри производственных зданий не огражденные токоведущие части прокладываются на высоте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более 3,5 м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Электрические блокировки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осуществляют разрыв цепи специальными контакторами, расположенными на дверях ограждений, дверцах кожухов.</a:t>
            </a:r>
          </a:p>
          <a:p>
            <a:pPr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Механические блокировки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применяются в рубильниках, пускателях и т.д. </a:t>
            </a:r>
          </a:p>
          <a:p>
            <a:pPr indent="432000" algn="just">
              <a:lnSpc>
                <a:spcPts val="2000"/>
              </a:lnSpc>
            </a:pPr>
            <a:r>
              <a:rPr lang="ru-RU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Звуковая и световая сигнализации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применяются в большинстве случаев одновременно и являются наиболее распространенными и доступными.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8851" y="3645024"/>
            <a:ext cx="8482068" cy="3096344"/>
          </a:xfrm>
          <a:prstGeom prst="roundRect">
            <a:avLst>
              <a:gd name="adj" fmla="val 5099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432000" algn="just">
              <a:lnSpc>
                <a:spcPts val="2400"/>
              </a:lnSpc>
            </a:pPr>
            <a:r>
              <a:rPr lang="ru-RU" sz="3200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Цветовое обозначение токоведущих частей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предназначается для легкого распознавания токоведущих частей, для удобства обслуживания, для предотвращения травматизма. Например, для переменного трехфазного тока: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шина А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желтый</a:t>
            </a:r>
            <a:r>
              <a:rPr 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шина В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зеленый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шина С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красный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нулевая рабочая шина (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N)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голубой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у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л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е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а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я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защитная шина</a:t>
            </a:r>
            <a:r>
              <a:rPr lang="en-US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(PE)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продольные полосы желтого и зеленого цветов</a:t>
            </a:r>
            <a:r>
              <a:rPr lang="ru-RU" sz="24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sz="24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FF6600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23528" y="44624"/>
            <a:ext cx="7992888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КЛАССИФИКАЦИЯ 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ТЕХНИЧЕСКИХ СРЕДСТВ И СПОСОБОВ ЗАЩИТЫ ОТ ПОРАЖЕНИЯ ЭЛЕКТРИЧЕСКИМ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32633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11560" y="4941168"/>
            <a:ext cx="7978012" cy="1656184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indent="457200" algn="just">
              <a:lnSpc>
                <a:spcPts val="26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Применение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сверхнизких напряжений.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Согласно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ПУЭ -         это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12-42 В. </a:t>
            </a:r>
            <a:r>
              <a:rPr lang="ru-RU" sz="2400" dirty="0">
                <a:latin typeface="Arial Narrow" pitchFamily="34" charset="0"/>
                <a:cs typeface="Arial" pitchFamily="34" charset="0"/>
              </a:rPr>
              <a:t>Наибольшая безопасность для человека достигается при напряжении до 10 В, т.к. при таком напряжении ток, проходящий через тело человека не превышает 1 мА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.</a:t>
            </a:r>
            <a:r>
              <a:rPr lang="ru-RU" sz="2400" dirty="0" smtClean="0">
                <a:latin typeface="Arial Narrow" pitchFamily="34" charset="0"/>
              </a:rPr>
              <a:t>   </a:t>
            </a:r>
            <a:endParaRPr lang="ru-RU" sz="2400" dirty="0">
              <a:latin typeface="Arial Narrow" pitchFamily="34" charset="0"/>
            </a:endParaRPr>
          </a:p>
        </p:txBody>
      </p:sp>
      <p:pic>
        <p:nvPicPr>
          <p:cNvPr id="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5640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кругленный прямоугольник 12"/>
              <p:cNvSpPr/>
              <p:nvPr/>
            </p:nvSpPr>
            <p:spPr bwMode="auto">
              <a:xfrm>
                <a:off x="107504" y="2996952"/>
                <a:ext cx="8482068" cy="1606377"/>
              </a:xfrm>
              <a:prstGeom prst="roundRect">
                <a:avLst>
                  <a:gd name="adj" fmla="val 9565"/>
                </a:avLst>
              </a:prstGeom>
              <a:gradFill flip="none" rotWithShape="1">
                <a:gsLst>
                  <a:gs pos="0">
                    <a:srgbClr val="66FF33">
                      <a:tint val="66000"/>
                      <a:satMod val="160000"/>
                    </a:srgbClr>
                  </a:gs>
                  <a:gs pos="50000">
                    <a:srgbClr val="66FF33">
                      <a:tint val="44500"/>
                      <a:satMod val="160000"/>
                    </a:srgbClr>
                  </a:gs>
                  <a:gs pos="100000">
                    <a:srgbClr val="66FF33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38100" cmpd="sng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indent="432000" algn="just">
                  <a:lnSpc>
                    <a:spcPts val="2600"/>
                  </a:lnSpc>
                </a:pP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Контроль сопротивления изоляции </a:t>
                </a:r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— 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измерение активного сопротивления </a:t>
                </a:r>
                <a:r>
                  <a:rPr lang="en-US" sz="2400" dirty="0"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 изоляции с целью предупреждения замыкания на корпус. В сетях с изолированной </a:t>
                </a:r>
                <a:r>
                  <a:rPr lang="ru-RU" sz="2400" dirty="0" err="1">
                    <a:latin typeface="Arial Narrow" pitchFamily="34" charset="0"/>
                    <a:cs typeface="Arial" pitchFamily="34" charset="0"/>
                  </a:rPr>
                  <a:t>нейтралью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</m:oMath>
                </a14:m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>
                    <a:latin typeface="Arial Narrow" pitchFamily="34" charset="0"/>
                    <a:cs typeface="Arial" pitchFamily="34" charset="0"/>
                  </a:rPr>
                  <a:t>определяется током замыкания на землю, поэтому периодически производится замер </a:t>
                </a:r>
                <a:r>
                  <a:rPr lang="ru-RU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4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  <m:r>
                          <a:rPr lang="ru-RU" sz="2400" b="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Скругленный 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996952"/>
                <a:ext cx="8482068" cy="1606377"/>
              </a:xfrm>
              <a:prstGeom prst="roundRect">
                <a:avLst>
                  <a:gd name="adj" fmla="val 9565"/>
                </a:avLst>
              </a:prstGeom>
              <a:blipFill rotWithShape="1">
                <a:blip r:embed="rId5"/>
                <a:stretch>
                  <a:fillRect l="-1074" r="-1002" b="-2230"/>
                </a:stretch>
              </a:blipFill>
              <a:ln w="38100" cmpd="sng">
                <a:solidFill>
                  <a:srgbClr val="FF0000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кругленный прямоугольник 14"/>
          <p:cNvSpPr/>
          <p:nvPr/>
        </p:nvSpPr>
        <p:spPr bwMode="auto">
          <a:xfrm>
            <a:off x="107504" y="908720"/>
            <a:ext cx="8482068" cy="1819962"/>
          </a:xfrm>
          <a:prstGeom prst="round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indent="432000">
              <a:lnSpc>
                <a:spcPts val="26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Двойная изоляция </a:t>
            </a:r>
            <a:r>
              <a:rPr lang="ru-RU" sz="24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состоит из рабочей и дополнительной. Рабочая изоляция обеспечивает нормальную работу. Дополнительная предусматривается дополнением к рабочей для защиты от замыкания в случае повреждения рабочей изоляции.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323528" y="44624"/>
            <a:ext cx="7992888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КЛАССИФИКАЦИЯ 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ТЕХНИЧЕСКИХ СРЕДСТВ И СПОСОБОВ ЗАЩИТЫ ОТ ПОРАЖЕНИЯ ЭЛЕКТРИЧЕСКИМ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ТОКОМ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06700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9741" y="1994064"/>
            <a:ext cx="8715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ts val="24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электроустановок до 1000 В с изолированной нейтральной точкой  </a:t>
            </a:r>
            <a:r>
              <a:rPr lang="ru-RU" sz="22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(ИНТ) </a:t>
            </a:r>
            <a:r>
              <a:rPr lang="ru-RU" sz="2400" dirty="0">
                <a:solidFill>
                  <a:prstClr val="black"/>
                </a:solidFill>
              </a:rPr>
              <a:t>–</a:t>
            </a:r>
            <a:r>
              <a:rPr lang="en-US" sz="28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4 Ом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  <a:endParaRPr lang="ru-RU" sz="2400" dirty="0" smtClean="0">
              <a:latin typeface="Arial Narrow" pitchFamily="34" charset="0"/>
            </a:endParaRPr>
          </a:p>
          <a:p>
            <a:pPr indent="432000" algn="just">
              <a:lnSpc>
                <a:spcPts val="24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Назначение защитного заземления </a:t>
            </a:r>
            <a:r>
              <a:rPr lang="ru-RU" sz="2400" dirty="0" smtClean="0">
                <a:latin typeface="Arial Narrow" pitchFamily="34" charset="0"/>
              </a:rPr>
              <a:t>— устранение опасности поражения током в случае прикосновения к корпусу или другим металлическим частям ЭУ, оказавшимися под напряжением (для сетей с изолированной </a:t>
            </a:r>
            <a:r>
              <a:rPr lang="ru-RU" sz="2400" dirty="0" err="1" smtClean="0">
                <a:latin typeface="Arial Narrow" pitchFamily="34" charset="0"/>
              </a:rPr>
              <a:t>нейтралью</a:t>
            </a:r>
            <a:r>
              <a:rPr lang="ru-RU" sz="2400" dirty="0" smtClean="0">
                <a:latin typeface="Arial Narrow" pitchFamily="34" charset="0"/>
              </a:rPr>
              <a:t>). 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539552" y="44624"/>
            <a:ext cx="78581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30832" y="5589240"/>
            <a:ext cx="8715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Рабочее заземление </a:t>
            </a:r>
            <a:r>
              <a:rPr lang="ru-RU" sz="2400" dirty="0">
                <a:latin typeface="Arial Narrow" pitchFamily="34" charset="0"/>
              </a:rPr>
              <a:t>— заземление в какой-либо точке нетоковедущих частей ЭУ, необходимое для обеспечения нормальной работы </a:t>
            </a:r>
            <a:r>
              <a:rPr lang="ru-RU" sz="2400" dirty="0" smtClean="0">
                <a:latin typeface="Arial Narrow" pitchFamily="34" charset="0"/>
              </a:rPr>
              <a:t>ЭУ.</a:t>
            </a:r>
            <a:endParaRPr lang="ru-RU" sz="2400" dirty="0">
              <a:latin typeface="Arial Narrow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673226" y="4077072"/>
            <a:ext cx="7978012" cy="1368152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4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Область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применения защитного заземления </a:t>
            </a:r>
            <a:r>
              <a:rPr lang="ru-RU" sz="2400" dirty="0">
                <a:latin typeface="Arial Narrow" pitchFamily="34" charset="0"/>
              </a:rPr>
              <a:t>— сети напряжением до 1000 В переменного тока с изолированной </a:t>
            </a:r>
            <a:r>
              <a:rPr lang="ru-RU" sz="2400" dirty="0" err="1">
                <a:latin typeface="Arial Narrow" pitchFamily="34" charset="0"/>
              </a:rPr>
              <a:t>нейтралью</a:t>
            </a:r>
            <a:r>
              <a:rPr lang="ru-RU" sz="2400" dirty="0">
                <a:latin typeface="Arial Narrow" pitchFamily="34" charset="0"/>
              </a:rPr>
              <a:t> и сети напряжением выше 1000 В переменного и постоянного тока с любым режимом </a:t>
            </a:r>
            <a:r>
              <a:rPr lang="ru-RU" sz="2400" dirty="0" err="1" smtClean="0">
                <a:latin typeface="Arial Narrow" pitchFamily="34" charset="0"/>
              </a:rPr>
              <a:t>нейтрали</a:t>
            </a:r>
            <a:r>
              <a:rPr lang="ru-RU" sz="2400" dirty="0" smtClean="0">
                <a:latin typeface="Arial Narrow" pitchFamily="34" charset="0"/>
              </a:rPr>
              <a:t>.</a:t>
            </a:r>
            <a:endParaRPr lang="ru-RU" sz="2400" dirty="0">
              <a:latin typeface="Arial Narrow" pitchFamily="34" charset="0"/>
            </a:endParaRPr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443711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Скругленный прямоугольник 15"/>
          <p:cNvSpPr/>
          <p:nvPr/>
        </p:nvSpPr>
        <p:spPr bwMode="auto">
          <a:xfrm>
            <a:off x="294481" y="836712"/>
            <a:ext cx="8237960" cy="1008112"/>
          </a:xfrm>
          <a:prstGeom prst="roundRect">
            <a:avLst/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400"/>
              </a:lnSpc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Защитным заземлением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25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) </a:t>
            </a:r>
            <a:r>
              <a:rPr lang="ru-RU" sz="2200" dirty="0">
                <a:latin typeface="Arial Narrow" pitchFamily="34" charset="0"/>
              </a:rPr>
              <a:t>называется преднамеренное электрическое соединение с землей или ее эквивалентом металлических нетоковедущих частей ЭУ, которые могут находится под напряжением. 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Группа 13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6" name="Прямоугольник 13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6011" y="980728"/>
            <a:ext cx="2501842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</a:rPr>
              <a:t>Эквивалентная схема:</a:t>
            </a:r>
            <a:endParaRPr lang="ru-RU" sz="2000" b="1" dirty="0">
              <a:latin typeface="Arial Narrow" pitchFamily="34" charset="0"/>
            </a:endParaRPr>
          </a:p>
        </p:txBody>
      </p:sp>
      <p:grpSp>
        <p:nvGrpSpPr>
          <p:cNvPr id="91" name="Группа 90"/>
          <p:cNvGrpSpPr/>
          <p:nvPr/>
        </p:nvGrpSpPr>
        <p:grpSpPr>
          <a:xfrm>
            <a:off x="6224387" y="1567908"/>
            <a:ext cx="2333466" cy="1285028"/>
            <a:chOff x="214282" y="500066"/>
            <a:chExt cx="2333466" cy="1285028"/>
          </a:xfrm>
        </p:grpSpPr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2235136" y="993173"/>
              <a:ext cx="312612" cy="2732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endParaRPr lang="ru-RU" b="1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" name="Группа 110"/>
            <p:cNvGrpSpPr/>
            <p:nvPr/>
          </p:nvGrpSpPr>
          <p:grpSpPr>
            <a:xfrm>
              <a:off x="214282" y="500066"/>
              <a:ext cx="2126528" cy="1285028"/>
              <a:chOff x="214282" y="928670"/>
              <a:chExt cx="2126528" cy="1285028"/>
            </a:xfrm>
          </p:grpSpPr>
          <p:sp>
            <p:nvSpPr>
              <p:cNvPr id="67" name="Line 3"/>
              <p:cNvSpPr>
                <a:spLocks noChangeShapeType="1"/>
              </p:cNvSpPr>
              <p:nvPr/>
            </p:nvSpPr>
            <p:spPr bwMode="auto">
              <a:xfrm>
                <a:off x="214282" y="928670"/>
                <a:ext cx="2126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8" name="Line 4"/>
              <p:cNvSpPr>
                <a:spLocks noChangeShapeType="1"/>
              </p:cNvSpPr>
              <p:nvPr/>
            </p:nvSpPr>
            <p:spPr bwMode="auto">
              <a:xfrm>
                <a:off x="214282" y="1571184"/>
                <a:ext cx="182273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9" name="Line 5"/>
              <p:cNvSpPr>
                <a:spLocks noChangeShapeType="1"/>
              </p:cNvSpPr>
              <p:nvPr/>
            </p:nvSpPr>
            <p:spPr bwMode="auto">
              <a:xfrm>
                <a:off x="214282" y="2213698"/>
                <a:ext cx="2126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>
                <a:off x="821862" y="928670"/>
                <a:ext cx="0" cy="12850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720598" y="1057173"/>
                <a:ext cx="202527" cy="4283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720598" y="1656853"/>
                <a:ext cx="202527" cy="4283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214282" y="1442681"/>
                <a:ext cx="0" cy="257006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Text Box 10"/>
              <p:cNvSpPr txBox="1">
                <a:spLocks noChangeArrowheads="1"/>
              </p:cNvSpPr>
              <p:nvPr/>
            </p:nvSpPr>
            <p:spPr bwMode="auto">
              <a:xfrm>
                <a:off x="402952" y="1754589"/>
                <a:ext cx="268746" cy="22228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0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 Box 11"/>
              <p:cNvSpPr txBox="1">
                <a:spLocks noChangeArrowheads="1"/>
              </p:cNvSpPr>
              <p:nvPr/>
            </p:nvSpPr>
            <p:spPr bwMode="auto">
              <a:xfrm>
                <a:off x="402952" y="1164903"/>
                <a:ext cx="268746" cy="2387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1730247" y="1177211"/>
                <a:ext cx="376460" cy="22583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735396" y="1786394"/>
                <a:ext cx="252392" cy="23764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ts val="1800"/>
                  </a:lnSpc>
                  <a:spcBef>
                    <a:spcPct val="0"/>
                  </a:spcBef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 flipV="1">
                <a:off x="1026527" y="1185676"/>
                <a:ext cx="0" cy="77101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9" name="Text Box 20"/>
              <p:cNvSpPr txBox="1">
                <a:spLocks noChangeArrowheads="1"/>
              </p:cNvSpPr>
              <p:nvPr/>
            </p:nvSpPr>
            <p:spPr bwMode="auto">
              <a:xfrm>
                <a:off x="1077457" y="1278450"/>
                <a:ext cx="292750" cy="25201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="1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</a:p>
            </p:txBody>
          </p:sp>
          <p:sp>
            <p:nvSpPr>
              <p:cNvPr id="80" name="Oval 21"/>
              <p:cNvSpPr>
                <a:spLocks noChangeArrowheads="1"/>
              </p:cNvSpPr>
              <p:nvPr/>
            </p:nvSpPr>
            <p:spPr bwMode="auto">
              <a:xfrm flipH="1">
                <a:off x="785492" y="1528350"/>
                <a:ext cx="65607" cy="85669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1" name="Двойная стрелка вверх/вниз 80"/>
              <p:cNvSpPr/>
              <p:nvPr/>
            </p:nvSpPr>
            <p:spPr>
              <a:xfrm>
                <a:off x="1661799" y="960417"/>
                <a:ext cx="73495" cy="580957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" name="Двойная стрелка вверх/вниз 81"/>
              <p:cNvSpPr/>
              <p:nvPr/>
            </p:nvSpPr>
            <p:spPr>
              <a:xfrm>
                <a:off x="2146831" y="956138"/>
                <a:ext cx="75028" cy="1234440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3" name="Двойная стрелка вверх/вниз 82"/>
              <p:cNvSpPr/>
              <p:nvPr/>
            </p:nvSpPr>
            <p:spPr>
              <a:xfrm>
                <a:off x="1655771" y="1596299"/>
                <a:ext cx="74354" cy="594279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33" name="Скругленный прямоугольник 132"/>
          <p:cNvSpPr/>
          <p:nvPr/>
        </p:nvSpPr>
        <p:spPr bwMode="auto">
          <a:xfrm>
            <a:off x="539552" y="44625"/>
            <a:ext cx="7858180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 С 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5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573325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Скругленный прямоугольник 156"/>
          <p:cNvSpPr/>
          <p:nvPr/>
        </p:nvSpPr>
        <p:spPr bwMode="auto">
          <a:xfrm>
            <a:off x="611560" y="5445224"/>
            <a:ext cx="7978012" cy="1224136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4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в электрических сетях с заземленной </a:t>
            </a:r>
            <a:r>
              <a:rPr lang="ru-RU" sz="22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нейтралью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защитное заземление неэффективно и его применение в качестве единственной меры защиты недопустимо!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сетях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такого вида применяют защитное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251520" y="823183"/>
            <a:ext cx="5804491" cy="2787301"/>
            <a:chOff x="302322" y="823183"/>
            <a:chExt cx="5804491" cy="2787301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flipH="1">
              <a:off x="437294" y="1422754"/>
              <a:ext cx="543562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/>
          </p:nvGrpSpPr>
          <p:grpSpPr>
            <a:xfrm>
              <a:off x="302322" y="823183"/>
              <a:ext cx="5804491" cy="2787301"/>
              <a:chOff x="323528" y="823183"/>
              <a:chExt cx="5804491" cy="2787301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323528" y="823183"/>
                <a:ext cx="5804491" cy="2787301"/>
                <a:chOff x="295420" y="823183"/>
                <a:chExt cx="5804491" cy="2787301"/>
              </a:xfrm>
            </p:grpSpPr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1836266" y="2184968"/>
                  <a:ext cx="0" cy="9786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Группа 7"/>
                <p:cNvGrpSpPr/>
                <p:nvPr/>
              </p:nvGrpSpPr>
              <p:grpSpPr>
                <a:xfrm>
                  <a:off x="295420" y="823183"/>
                  <a:ext cx="5804491" cy="2787301"/>
                  <a:chOff x="295420" y="819499"/>
                  <a:chExt cx="5804491" cy="2787301"/>
                </a:xfrm>
              </p:grpSpPr>
              <p:grpSp>
                <p:nvGrpSpPr>
                  <p:cNvPr id="134" name="Группа 133"/>
                  <p:cNvGrpSpPr/>
                  <p:nvPr/>
                </p:nvGrpSpPr>
                <p:grpSpPr>
                  <a:xfrm>
                    <a:off x="3416296" y="1955458"/>
                    <a:ext cx="620617" cy="1235746"/>
                    <a:chOff x="1147725" y="3553708"/>
                    <a:chExt cx="682679" cy="1359319"/>
                  </a:xfrm>
                </p:grpSpPr>
                <p:sp>
                  <p:nvSpPr>
                    <p:cNvPr id="138" name="Скругленный прямоугольник 137"/>
                    <p:cNvSpPr/>
                    <p:nvPr/>
                  </p:nvSpPr>
                  <p:spPr>
                    <a:xfrm rot="19279228" flipH="1">
                      <a:off x="1765859" y="3897390"/>
                      <a:ext cx="64545" cy="2556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" name="Скругленный прямоугольник 138"/>
                    <p:cNvSpPr/>
                    <p:nvPr/>
                  </p:nvSpPr>
                  <p:spPr>
                    <a:xfrm rot="12979228" flipH="1">
                      <a:off x="1368499" y="3891332"/>
                      <a:ext cx="65770" cy="25561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CC99"/>
                    </a:solidFill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0" name="Скругленный прямоугольник 139"/>
                    <p:cNvSpPr/>
                    <p:nvPr/>
                  </p:nvSpPr>
                  <p:spPr>
                    <a:xfrm rot="7829361" flipH="1">
                      <a:off x="1235152" y="3955874"/>
                      <a:ext cx="57525" cy="232379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41" name="Группа 140"/>
                    <p:cNvGrpSpPr/>
                    <p:nvPr/>
                  </p:nvGrpSpPr>
                  <p:grpSpPr>
                    <a:xfrm>
                      <a:off x="1368318" y="3553708"/>
                      <a:ext cx="417896" cy="1359319"/>
                      <a:chOff x="1368318" y="3553708"/>
                      <a:chExt cx="417896" cy="1359319"/>
                    </a:xfrm>
                  </p:grpSpPr>
                  <p:grpSp>
                    <p:nvGrpSpPr>
                      <p:cNvPr id="143" name="Группа 142"/>
                      <p:cNvGrpSpPr/>
                      <p:nvPr/>
                    </p:nvGrpSpPr>
                    <p:grpSpPr>
                      <a:xfrm>
                        <a:off x="1368318" y="3598095"/>
                        <a:ext cx="417896" cy="1314932"/>
                        <a:chOff x="742051" y="1452707"/>
                        <a:chExt cx="459124" cy="1683968"/>
                      </a:xfrm>
                    </p:grpSpPr>
                    <p:sp>
                      <p:nvSpPr>
                        <p:cNvPr id="145" name="Прямоугольник 144"/>
                        <p:cNvSpPr/>
                        <p:nvPr/>
                      </p:nvSpPr>
                      <p:spPr>
                        <a:xfrm>
                          <a:off x="905906" y="1754304"/>
                          <a:ext cx="131388" cy="86239"/>
                        </a:xfrm>
                        <a:prstGeom prst="rect">
                          <a:avLst/>
                        </a:prstGeom>
                        <a:noFill/>
                        <a:ln w="3175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146" name="Группа 145"/>
                        <p:cNvGrpSpPr/>
                        <p:nvPr/>
                      </p:nvGrpSpPr>
                      <p:grpSpPr>
                        <a:xfrm>
                          <a:off x="742051" y="1452707"/>
                          <a:ext cx="459124" cy="1683968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47" name="Скругленный прямоугольник 146"/>
                          <p:cNvSpPr/>
                          <p:nvPr/>
                        </p:nvSpPr>
                        <p:spPr>
                          <a:xfrm>
                            <a:off x="793068" y="1852128"/>
                            <a:ext cx="357065" cy="479302"/>
                          </a:xfrm>
                          <a:prstGeom prst="roundRect">
                            <a:avLst/>
                          </a:prstGeom>
                          <a:solidFill>
                            <a:srgbClr val="FFCC99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48" name="Скругленный прямоугольник 147"/>
                          <p:cNvSpPr/>
                          <p:nvPr/>
                        </p:nvSpPr>
                        <p:spPr>
                          <a:xfrm flipH="1">
                            <a:off x="1026789" y="2441436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49" name="Скругленный прямоугольник 148"/>
                          <p:cNvSpPr/>
                          <p:nvPr/>
                        </p:nvSpPr>
                        <p:spPr>
                          <a:xfrm flipH="1">
                            <a:off x="797916" y="2455328"/>
                            <a:ext cx="120662" cy="54712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0" name="Скругленный прямоугольник 149"/>
                          <p:cNvSpPr/>
                          <p:nvPr/>
                        </p:nvSpPr>
                        <p:spPr>
                          <a:xfrm>
                            <a:off x="793068" y="2276872"/>
                            <a:ext cx="357065" cy="269620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1" name="Улыбающееся лицо 150"/>
                          <p:cNvSpPr/>
                          <p:nvPr/>
                        </p:nvSpPr>
                        <p:spPr>
                          <a:xfrm>
                            <a:off x="838124" y="1452707"/>
                            <a:ext cx="267218" cy="309835"/>
                          </a:xfrm>
                          <a:prstGeom prst="smileyFace">
                            <a:avLst>
                              <a:gd name="adj" fmla="val 4653"/>
                            </a:avLst>
                          </a:prstGeom>
                          <a:gradFill flip="none" rotWithShape="1">
                            <a:gsLst>
                              <a:gs pos="0">
                                <a:srgbClr val="FFFF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FF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FF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16200000" scaled="1"/>
                            <a:tileRect/>
                          </a:gra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2" name="Хорда 151"/>
                          <p:cNvSpPr/>
                          <p:nvPr/>
                        </p:nvSpPr>
                        <p:spPr>
                          <a:xfrm rot="5726762">
                            <a:off x="758544" y="2941325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3" name="Хорда 152"/>
                          <p:cNvSpPr/>
                          <p:nvPr/>
                        </p:nvSpPr>
                        <p:spPr>
                          <a:xfrm rot="5726762">
                            <a:off x="1005825" y="2938649"/>
                            <a:ext cx="178857" cy="211843"/>
                          </a:xfrm>
                          <a:prstGeom prst="chord">
                            <a:avLst>
                              <a:gd name="adj1" fmla="val 4672785"/>
                              <a:gd name="adj2" fmla="val 16200000"/>
                            </a:avLst>
                          </a:prstGeom>
                          <a:solidFill>
                            <a:srgbClr val="FFC000"/>
                          </a:solidFill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4" name="Скругленный прямоугольник 153"/>
                          <p:cNvSpPr/>
                          <p:nvPr/>
                        </p:nvSpPr>
                        <p:spPr>
                          <a:xfrm>
                            <a:off x="861647" y="1853008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55" name="Скругленный прямоугольник 154"/>
                          <p:cNvSpPr/>
                          <p:nvPr/>
                        </p:nvSpPr>
                        <p:spPr>
                          <a:xfrm>
                            <a:off x="1049349" y="1855977"/>
                            <a:ext cx="45719" cy="43272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  <a:ln w="15875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44" name="Пирог 143"/>
                      <p:cNvSpPr/>
                      <p:nvPr/>
                    </p:nvSpPr>
                    <p:spPr>
                      <a:xfrm>
                        <a:off x="1454530" y="3553708"/>
                        <a:ext cx="253189" cy="185903"/>
                      </a:xfrm>
                      <a:prstGeom prst="pie">
                        <a:avLst>
                          <a:gd name="adj1" fmla="val 10757660"/>
                          <a:gd name="adj2" fmla="val 57106"/>
                        </a:avLst>
                      </a:prstGeom>
                      <a:solidFill>
                        <a:srgbClr val="FF6600"/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42" name="Скругленный прямоугольник 141"/>
                    <p:cNvSpPr/>
                    <p:nvPr/>
                  </p:nvSpPr>
                  <p:spPr>
                    <a:xfrm rot="2467317" flipH="1">
                      <a:off x="1768339" y="4046712"/>
                      <a:ext cx="50530" cy="293565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" name="Группа 6"/>
                  <p:cNvGrpSpPr/>
                  <p:nvPr/>
                </p:nvGrpSpPr>
                <p:grpSpPr>
                  <a:xfrm>
                    <a:off x="295420" y="819499"/>
                    <a:ext cx="5804491" cy="2787301"/>
                    <a:chOff x="1783441" y="819499"/>
                    <a:chExt cx="5804491" cy="2787301"/>
                  </a:xfrm>
                </p:grpSpPr>
                <p:grpSp>
                  <p:nvGrpSpPr>
                    <p:cNvPr id="6" name="Группа 5"/>
                    <p:cNvGrpSpPr/>
                    <p:nvPr/>
                  </p:nvGrpSpPr>
                  <p:grpSpPr>
                    <a:xfrm>
                      <a:off x="1783441" y="819499"/>
                      <a:ext cx="5804491" cy="2787301"/>
                      <a:chOff x="1765892" y="819499"/>
                      <a:chExt cx="5804491" cy="2787301"/>
                    </a:xfrm>
                  </p:grpSpPr>
                  <p:cxnSp>
                    <p:nvCxnSpPr>
                      <p:cNvPr id="4" name="Прямая соединительная линия 3"/>
                      <p:cNvCxnSpPr>
                        <a:stCxn id="255" idx="1"/>
                      </p:cNvCxnSpPr>
                      <p:nvPr/>
                    </p:nvCxnSpPr>
                    <p:spPr>
                      <a:xfrm>
                        <a:off x="1906088" y="1253734"/>
                        <a:ext cx="0" cy="1957057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Скругленный прямоугольник 131"/>
                      <p:cNvSpPr/>
                      <p:nvPr/>
                    </p:nvSpPr>
                    <p:spPr bwMode="auto">
                      <a:xfrm>
                        <a:off x="1765892" y="3155197"/>
                        <a:ext cx="5724525" cy="451603"/>
                      </a:xfrm>
                      <a:prstGeom prst="roundRect">
                        <a:avLst/>
                      </a:prstGeom>
                      <a:pattFill prst="weave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 w="28575" cmpd="sng">
                        <a:solidFill>
                          <a:schemeClr val="tx1"/>
                        </a:solidFill>
                        <a:prstDash val="solid"/>
                        <a:round/>
                        <a:headEnd type="stealth" w="sm" len="sm"/>
                        <a:tailEnd/>
                      </a:ln>
                    </p:spPr>
                    <p:txBody>
                      <a:bodyPr vert="horz" wrap="none" lIns="36000" tIns="36000" rIns="36000" bIns="36000" numCol="1" rtlCol="0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ru-RU"/>
                      </a:p>
                    </p:txBody>
                  </p:sp>
                  <p:grpSp>
                    <p:nvGrpSpPr>
                      <p:cNvPr id="184" name="Группа 183"/>
                      <p:cNvGrpSpPr/>
                      <p:nvPr/>
                    </p:nvGrpSpPr>
                    <p:grpSpPr>
                      <a:xfrm>
                        <a:off x="1832866" y="819499"/>
                        <a:ext cx="5737517" cy="2763460"/>
                        <a:chOff x="1404270" y="4034209"/>
                        <a:chExt cx="5737517" cy="2763460"/>
                      </a:xfrm>
                    </p:grpSpPr>
                    <p:grpSp>
                      <p:nvGrpSpPr>
                        <p:cNvPr id="185" name="Группа 122"/>
                        <p:cNvGrpSpPr/>
                        <p:nvPr/>
                      </p:nvGrpSpPr>
                      <p:grpSpPr>
                        <a:xfrm>
                          <a:off x="1435298" y="4034209"/>
                          <a:ext cx="5706489" cy="2763460"/>
                          <a:chOff x="1435298" y="4034209"/>
                          <a:chExt cx="5706489" cy="2763460"/>
                        </a:xfrm>
                      </p:grpSpPr>
                      <p:grpSp>
                        <p:nvGrpSpPr>
                          <p:cNvPr id="195" name="Group 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435298" y="4034209"/>
                            <a:ext cx="5706489" cy="2763460"/>
                            <a:chOff x="2436" y="8031"/>
                            <a:chExt cx="8385" cy="4022"/>
                          </a:xfrm>
                        </p:grpSpPr>
                        <p:grpSp>
                          <p:nvGrpSpPr>
                            <p:cNvPr id="200" name="Group 2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751" y="8031"/>
                              <a:ext cx="864" cy="160"/>
                              <a:chOff x="1331" y="11080"/>
                              <a:chExt cx="864" cy="160"/>
                            </a:xfrm>
                          </p:grpSpPr>
                          <p:sp>
                            <p:nvSpPr>
                              <p:cNvPr id="262" name="Arc 2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395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3" name="Arc 27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683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4" name="Arc 28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971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grpSp>
                          <p:nvGrpSpPr>
                            <p:cNvPr id="201" name="Group 2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786" y="8269"/>
                              <a:ext cx="864" cy="160"/>
                              <a:chOff x="1296" y="11080"/>
                              <a:chExt cx="864" cy="160"/>
                            </a:xfrm>
                          </p:grpSpPr>
                          <p:sp>
                            <p:nvSpPr>
                              <p:cNvPr id="259" name="Arc 3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360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0" name="Arc 31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648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61" name="Arc 32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936" y="11016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grpSp>
                          <p:nvGrpSpPr>
                            <p:cNvPr id="202" name="Group 3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786" y="8520"/>
                              <a:ext cx="864" cy="160"/>
                              <a:chOff x="1296" y="11089"/>
                              <a:chExt cx="864" cy="160"/>
                            </a:xfrm>
                          </p:grpSpPr>
                          <p:sp>
                            <p:nvSpPr>
                              <p:cNvPr id="256" name="Arc 34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360" y="11025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7" name="Arc 35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648" y="11025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8" name="Arc 3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rot="16200000">
                                <a:off x="1936" y="11025"/>
                                <a:ext cx="160" cy="288"/>
                              </a:xfrm>
                              <a:custGeom>
                                <a:avLst/>
                                <a:gdLst>
                                  <a:gd name="G0" fmla="+- 486 0 0"/>
                                  <a:gd name="G1" fmla="+- 21600 0 0"/>
                                  <a:gd name="G2" fmla="+- 21600 0 0"/>
                                  <a:gd name="T0" fmla="*/ 486 w 22086"/>
                                  <a:gd name="T1" fmla="*/ 0 h 43200"/>
                                  <a:gd name="T2" fmla="*/ 0 w 22086"/>
                                  <a:gd name="T3" fmla="*/ 43195 h 43200"/>
                                  <a:gd name="T4" fmla="*/ 486 w 22086"/>
                                  <a:gd name="T5" fmla="*/ 21600 h 4320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</a:cxnLst>
                                <a:rect l="0" t="0" r="r" b="b"/>
                                <a:pathLst>
                                  <a:path w="22086" h="43200" fill="none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</a:path>
                                  <a:path w="22086" h="43200" stroke="0" extrusionOk="0">
                                    <a:moveTo>
                                      <a:pt x="485" y="0"/>
                                    </a:moveTo>
                                    <a:cubicBezTo>
                                      <a:pt x="12415" y="0"/>
                                      <a:pt x="22086" y="9670"/>
                                      <a:pt x="22086" y="21600"/>
                                    </a:cubicBezTo>
                                    <a:cubicBezTo>
                                      <a:pt x="22086" y="33529"/>
                                      <a:pt x="12415" y="43200"/>
                                      <a:pt x="486" y="43200"/>
                                    </a:cubicBezTo>
                                    <a:cubicBezTo>
                                      <a:pt x="323" y="43200"/>
                                      <a:pt x="161" y="43198"/>
                                      <a:pt x="0" y="43194"/>
                                    </a:cubicBezTo>
                                    <a:lnTo>
                                      <a:pt x="486" y="21600"/>
                                    </a:lnTo>
                                    <a:close/>
                                  </a:path>
                                </a:pathLst>
                              </a:cu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grpSp>
                          <p:nvGrpSpPr>
                            <p:cNvPr id="203" name="Group 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H="1">
                              <a:off x="2484" y="8183"/>
                              <a:ext cx="318" cy="480"/>
                              <a:chOff x="992" y="11232"/>
                              <a:chExt cx="318" cy="480"/>
                            </a:xfrm>
                          </p:grpSpPr>
                          <p:sp>
                            <p:nvSpPr>
                              <p:cNvPr id="253" name="Line 3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022" y="11232"/>
                                <a:ext cx="288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4" name="Line 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992" y="11472"/>
                                <a:ext cx="288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255" name="Line 4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1008" y="11712"/>
                                <a:ext cx="288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204" name="Line 4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00" y="8173"/>
                              <a:ext cx="3" cy="515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5" name="Line 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10" y="8183"/>
                              <a:ext cx="6870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6" name="Line 4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34" y="8423"/>
                              <a:ext cx="6849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7" name="Line 4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31" y="8663"/>
                              <a:ext cx="6849" cy="9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8" name="Oval 4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3" y="8145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09" name="Oval 4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3" y="8375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0" name="Oval 4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3" y="8615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1" name="Rectangle 4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917" y="9761"/>
                              <a:ext cx="1938" cy="978"/>
                            </a:xfrm>
                            <a:prstGeom prst="rect">
                              <a:avLst/>
                            </a:prstGeom>
                            <a:gradFill flip="none" rotWithShape="1">
                              <a:gsLst>
                                <a:gs pos="0">
                                  <a:srgbClr val="FFFF0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FFFF0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FFFF0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lin ang="16200000" scaled="1"/>
                              <a:tileRect/>
                            </a:gradFill>
                            <a:ln w="50800" cmpd="dbl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2" name="Line 4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316" y="8636"/>
                              <a:ext cx="0" cy="1254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3" name="Line 5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6456" y="8180"/>
                              <a:ext cx="0" cy="171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4" name="Oval 5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275" y="8606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5" name="Oval 5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33" y="8371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6" name="Oval 5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410" y="8128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7" name="Oval 5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39" y="9889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18" name="Line 5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86" y="8408"/>
                              <a:ext cx="0" cy="1482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22" name="Freeform 6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36" y="11462"/>
                              <a:ext cx="114" cy="39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0"/>
                                </a:cxn>
                                <a:cxn ang="0">
                                  <a:pos x="0" y="627"/>
                                </a:cxn>
                                <a:cxn ang="0">
                                  <a:pos x="57" y="741"/>
                                </a:cxn>
                                <a:cxn ang="0">
                                  <a:pos x="114" y="627"/>
                                </a:cxn>
                                <a:cxn ang="0">
                                  <a:pos x="114" y="0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114" h="741">
                                  <a:moveTo>
                                    <a:pt x="0" y="0"/>
                                  </a:moveTo>
                                  <a:lnTo>
                                    <a:pt x="0" y="627"/>
                                  </a:lnTo>
                                  <a:lnTo>
                                    <a:pt x="57" y="741"/>
                                  </a:lnTo>
                                  <a:lnTo>
                                    <a:pt x="114" y="627"/>
                                  </a:lnTo>
                                  <a:lnTo>
                                    <a:pt x="114" y="0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C0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29" name="Freeform 6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19" y="9944"/>
                              <a:ext cx="306" cy="74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4" y="0"/>
                                </a:cxn>
                                <a:cxn ang="0">
                                  <a:pos x="0" y="342"/>
                                </a:cxn>
                                <a:cxn ang="0">
                                  <a:pos x="171" y="171"/>
                                </a:cxn>
                                <a:cxn ang="0">
                                  <a:pos x="0" y="684"/>
                                </a:cxn>
                              </a:cxnLst>
                              <a:rect l="0" t="0" r="r" b="b"/>
                              <a:pathLst>
                                <a:path w="171" h="684">
                                  <a:moveTo>
                                    <a:pt x="114" y="0"/>
                                  </a:moveTo>
                                  <a:lnTo>
                                    <a:pt x="0" y="342"/>
                                  </a:lnTo>
                                  <a:lnTo>
                                    <a:pt x="171" y="171"/>
                                  </a:lnTo>
                                  <a:lnTo>
                                    <a:pt x="0" y="684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FF0000"/>
                              </a:solidFill>
                              <a:round/>
                              <a:headEnd/>
                              <a:tailEnd type="triangl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0" name="Oval 7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412" y="9879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2" name="Oval 7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480" y="8864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34" name="Text Box 7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40" y="10490"/>
                              <a:ext cx="392" cy="344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 fontAlgn="base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</a:pPr>
                              <a:r>
                                <a:rPr lang="en-US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R</a:t>
                              </a:r>
                              <a:r>
                                <a:rPr lang="en-US" b="1" kern="0" baseline="-1800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0</a:t>
                              </a:r>
                              <a:endParaRPr lang="ru-RU" b="1" kern="0" baseline="-18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5" name="Text Box 7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087" y="10931"/>
                              <a:ext cx="551" cy="313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en-US" b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U</a:t>
                              </a:r>
                              <a:r>
                                <a:rPr lang="ru-RU" b="1" kern="0" baseline="-18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ЗМ</a:t>
                              </a:r>
                              <a:endParaRPr lang="ru-RU" b="1" kern="0" baseline="-18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" name="Text Box 77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326" y="10321"/>
                              <a:ext cx="392" cy="313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R="0" lvl="0" indent="0" algn="ctr" fontAlgn="base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ru-RU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А</a:t>
                              </a:r>
                              <a:r>
                                <a:rPr lang="ru-RU" b="1" kern="0" baseline="-2500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237" name="Text Box 7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066"/>
                              <a:ext cx="235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R="0" lvl="0" indent="0" algn="ctr" fontAlgn="base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ru-RU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FF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А</a:t>
                              </a:r>
                            </a:p>
                          </p:txBody>
                        </p:sp>
                        <p:sp>
                          <p:nvSpPr>
                            <p:cNvPr id="238" name="Text Box 7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303"/>
                              <a:ext cx="235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 fontAlgn="base"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ru-RU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В</a:t>
                              </a:r>
                            </a:p>
                          </p:txBody>
                        </p:sp>
                        <p:sp>
                          <p:nvSpPr>
                            <p:cNvPr id="239" name="Text Box 80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541"/>
                              <a:ext cx="214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algn="ctr" fontAlgn="base"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ru-RU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С</a:t>
                              </a:r>
                            </a:p>
                          </p:txBody>
                        </p:sp>
                        <p:sp>
                          <p:nvSpPr>
                            <p:cNvPr id="240" name="Text Box 81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586" y="8799"/>
                              <a:ext cx="214" cy="228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R="0" lvl="0" indent="0" algn="ctr" fontAlgn="base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ts val="100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en-US" sz="1400" b="1" kern="0" dirty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N</a:t>
                              </a:r>
                              <a:endParaRPr lang="ru-RU" sz="1400" b="1" kern="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" name="Oval 8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269" y="9889"/>
                              <a:ext cx="90" cy="90"/>
                            </a:xfrm>
                            <a:prstGeom prst="ellipse">
                              <a:avLst/>
                            </a:prstGeom>
                            <a:solidFill>
                              <a:srgbClr val="FFFFFF"/>
                            </a:solidFill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2" name="Text Box 8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835" y="9797"/>
                              <a:ext cx="607" cy="467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b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R</a:t>
                              </a:r>
                              <a:r>
                                <a:rPr kumimoji="0" lang="ru-RU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из</a:t>
                              </a:r>
                              <a:r>
                                <a:rPr kumimoji="0" lang="en-US" sz="2000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C</a:t>
                              </a:r>
                              <a:endParaRPr kumimoji="0" lang="ru-RU" sz="2000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3" name="Line 8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0268" y="8190"/>
                              <a:ext cx="16" cy="324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 type="oval"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4" name="Line 8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437" y="8420"/>
                              <a:ext cx="0" cy="3033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 type="oval"/>
                              <a:tailEnd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5" name="Line 8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8569" y="8660"/>
                              <a:ext cx="0" cy="2793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 type="oval"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6" name="Text Box 9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544" y="9838"/>
                              <a:ext cx="633" cy="419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b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</a:rPr>
                                <a:t>R</a:t>
                              </a:r>
                              <a:r>
                                <a:rPr kumimoji="0" lang="ru-RU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</a:rPr>
                                <a:t>из</a:t>
                              </a:r>
                              <a:r>
                                <a:rPr kumimoji="0" lang="en-US" sz="2000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</a:rPr>
                                <a:t>A</a:t>
                              </a:r>
                              <a:endParaRPr kumimoji="0" lang="ru-RU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7" name="Text Box 9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714" y="9829"/>
                              <a:ext cx="607" cy="416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b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R</a:t>
                              </a:r>
                              <a:r>
                                <a:rPr kumimoji="0" lang="ru-RU" b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 Narrow" pitchFamily="34" charset="0"/>
                                  <a:cs typeface="Arial" pitchFamily="34" charset="0"/>
                                </a:rPr>
                                <a:t>из</a:t>
                              </a:r>
                              <a:r>
                                <a:rPr lang="en-US" sz="2000" b="1" baseline="-25000" dirty="0" smtClean="0">
                                  <a:latin typeface="Arial Narrow" pitchFamily="34" charset="0"/>
                                  <a:cs typeface="Arial" pitchFamily="34" charset="0"/>
                                </a:rPr>
                                <a:t>B</a:t>
                              </a:r>
                              <a:endParaRPr kumimoji="0" lang="ru-RU" b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 Narrow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9" name="Text Box 9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697" y="11467"/>
                              <a:ext cx="1128" cy="586"/>
                            </a:xfrm>
                            <a:prstGeom prst="rect">
                              <a:avLst/>
                            </a:prstGeom>
                            <a:solidFill>
                              <a:srgbClr val="FFCC00"/>
                            </a:solidFill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0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ru-RU" sz="1200" b="1" dirty="0">
                                  <a:latin typeface="Arial Narrow" pitchFamily="34" charset="0"/>
                                  <a:cs typeface="Arial" pitchFamily="34" charset="0"/>
                                </a:rPr>
                                <a:t>Защитное заземление (</a:t>
                              </a:r>
                              <a:r>
                                <a:rPr lang="ru-RU" sz="1200" b="1" dirty="0">
                                  <a:latin typeface="Arial Narrow" pitchFamily="34" charset="0"/>
                                  <a:cs typeface="Arial" pitchFamily="34" charset="0"/>
                                  <a:sym typeface="Symbol" pitchFamily="18" charset="2"/>
                                </a:rPr>
                                <a:t></a:t>
                              </a:r>
                              <a:r>
                                <a:rPr lang="ru-RU" sz="1200" b="1" dirty="0">
                                  <a:latin typeface="Arial Narrow" pitchFamily="34" charset="0"/>
                                  <a:cs typeface="Arial" pitchFamily="34" charset="0"/>
                                </a:rPr>
                                <a:t>4 Ом)</a:t>
                              </a:r>
                            </a:p>
                          </p:txBody>
                        </p:sp>
                        <p:sp>
                          <p:nvSpPr>
                            <p:cNvPr id="250" name="Freeform 9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724" y="10109"/>
                              <a:ext cx="193" cy="1236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68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596"/>
                                </a:cxn>
                              </a:cxnLst>
                              <a:rect l="0" t="0" r="r" b="b"/>
                              <a:pathLst>
                                <a:path w="568" h="1596">
                                  <a:moveTo>
                                    <a:pt x="568" y="0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0" y="1596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FF0000"/>
                              </a:solidFill>
                              <a:prstDash val="lgDash"/>
                              <a:round/>
                              <a:headEnd/>
                              <a:tailEnd type="triangle" w="med" len="lg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51" name="Freeform 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64" y="8723"/>
                              <a:ext cx="2844" cy="267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2679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2272" y="0"/>
                                </a:cxn>
                                <a:cxn ang="0">
                                  <a:pos x="2272" y="969"/>
                                </a:cxn>
                              </a:cxnLst>
                              <a:rect l="0" t="0" r="r" b="b"/>
                              <a:pathLst>
                                <a:path w="2272" h="2679">
                                  <a:moveTo>
                                    <a:pt x="0" y="2679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2272" y="0"/>
                                  </a:lnTo>
                                  <a:lnTo>
                                    <a:pt x="2272" y="969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FF0000"/>
                              </a:solidFill>
                              <a:prstDash val="lgDash"/>
                              <a:round/>
                              <a:headEnd/>
                              <a:tailEnd type="triangl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52" name="Text Box 98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363" y="9230"/>
                              <a:ext cx="607" cy="416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horz" wrap="square" lIns="0" tIns="0" rIns="0" bIns="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ts val="1800"/>
                                </a:lnSpc>
                                <a:spcBef>
                                  <a:spcPct val="0"/>
                                </a:spcBef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lang="en-US" sz="2000" b="1" kern="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I</a:t>
                              </a:r>
                              <a:r>
                                <a:rPr lang="ru-RU" b="1" kern="0" baseline="-18000" dirty="0" smtClean="0">
                                  <a:ln w="12700">
                                    <a:solidFill>
                                      <a:prstClr val="black"/>
                                    </a:solidFill>
                                    <a:prstDash val="solid"/>
                                  </a:ln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cs typeface="Arial" pitchFamily="34" charset="0"/>
                                </a:rPr>
                                <a:t>ЗМ</a:t>
                              </a:r>
                              <a:endParaRPr lang="ru-RU" b="1" kern="0" baseline="-18000" dirty="0">
                                <a:ln w="12700">
                                  <a:solidFill>
                                    <a:prstClr val="black"/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 pitchFamily="18" charset="0"/>
                                <a:ea typeface="Cambria Math" pitchFamily="18" charset="0"/>
                                <a:cs typeface="Arial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96" name="Двойная стрелка вверх/вниз 195"/>
                          <p:cNvSpPr/>
                          <p:nvPr/>
                        </p:nvSpPr>
                        <p:spPr>
                          <a:xfrm>
                            <a:off x="3816134" y="5922350"/>
                            <a:ext cx="73269" cy="428025"/>
                          </a:xfrm>
                          <a:prstGeom prst="upDownArrow">
                            <a:avLst/>
                          </a:prstGeom>
                          <a:solidFill>
                            <a:srgbClr val="FF0000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186" name="Группа 123"/>
                        <p:cNvGrpSpPr/>
                        <p:nvPr/>
                      </p:nvGrpSpPr>
                      <p:grpSpPr>
                        <a:xfrm>
                          <a:off x="1404270" y="4775127"/>
                          <a:ext cx="5443488" cy="1292519"/>
                          <a:chOff x="1404270" y="4775127"/>
                          <a:chExt cx="5443488" cy="1292519"/>
                        </a:xfrm>
                      </p:grpSpPr>
                      <p:sp>
                        <p:nvSpPr>
                          <p:cNvPr id="187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04882" y="5203550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88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28818" y="5203550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89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543008" y="5203550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0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06704" y="5639018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1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04270" y="5639018"/>
                            <a:ext cx="142876" cy="42862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2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06638" y="4775127"/>
                            <a:ext cx="142876" cy="29275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3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16569" y="4782222"/>
                            <a:ext cx="142876" cy="29275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4" name="Rectangle 1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27654" y="4785809"/>
                            <a:ext cx="142876" cy="292759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</p:grpSp>
                </p:grpSp>
                <p:sp>
                  <p:nvSpPr>
                    <p:cNvPr id="2" name="Прямоугольник 1"/>
                    <p:cNvSpPr/>
                    <p:nvPr/>
                  </p:nvSpPr>
                  <p:spPr>
                    <a:xfrm>
                      <a:off x="2992443" y="2509456"/>
                      <a:ext cx="222818" cy="230832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anchor="ctr" anchorCtr="0">
                      <a:spAutoFit/>
                    </a:bodyPr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b="1" kern="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R</a:t>
                      </a:r>
                      <a:r>
                        <a:rPr lang="ru-RU" b="1" kern="0" baseline="-18000" dirty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З</a:t>
                      </a:r>
                    </a:p>
                  </p:txBody>
                </p:sp>
              </p:grpSp>
            </p:grp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2117958" y="2139071"/>
                  <a:ext cx="0" cy="11211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>
                  <a:off x="1836266" y="2197005"/>
                  <a:ext cx="2816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Прямоугольник 20"/>
              <p:cNvSpPr/>
              <p:nvPr/>
            </p:nvSpPr>
            <p:spPr>
              <a:xfrm>
                <a:off x="558357" y="3196042"/>
                <a:ext cx="800200" cy="386644"/>
              </a:xfrm>
              <a:prstGeom prst="rect">
                <a:avLst/>
              </a:prstGeom>
              <a:solidFill>
                <a:srgbClr val="FFCC00"/>
              </a:solidFill>
            </p:spPr>
            <p:txBody>
              <a:bodyPr wrap="square" lIns="0" tIns="0" rIns="0" bIns="0" anchor="ctr" anchorCtr="0">
                <a:spAutoFit/>
              </a:bodyPr>
              <a:lstStyle/>
              <a:p>
                <a:pPr lvl="0" algn="ctr" fontAlgn="base">
                  <a:lnSpc>
                    <a:spcPts val="1000"/>
                  </a:lnSpc>
                  <a:spcBef>
                    <a:spcPct val="0"/>
                  </a:spcBef>
                </a:pPr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Заземление </a:t>
                </a:r>
                <a:r>
                  <a:rPr lang="ru-RU" sz="1200" b="1" dirty="0" err="1" smtClean="0">
                    <a:latin typeface="Arial Narrow" pitchFamily="34" charset="0"/>
                    <a:cs typeface="Arial" pitchFamily="34" charset="0"/>
                  </a:rPr>
                  <a:t>нейтрали</a:t>
                </a:r>
                <a:r>
                  <a:rPr lang="ru-RU" sz="1200" b="1" dirty="0" smtClean="0">
                    <a:latin typeface="Arial Narrow" pitchFamily="34" charset="0"/>
                    <a:cs typeface="Arial" pitchFamily="34" charset="0"/>
                  </a:rPr>
                  <a:t> </a:t>
                </a:r>
                <a:r>
                  <a:rPr lang="ru-RU" sz="12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rPr>
                  <a:t>(</a:t>
                </a:r>
                <a:r>
                  <a:rPr lang="ru-RU" sz="12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  <a:sym typeface="Symbol" pitchFamily="18" charset="2"/>
                  </a:rPr>
                  <a:t></a:t>
                </a:r>
                <a:r>
                  <a:rPr lang="ru-RU" sz="1200" b="1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rPr>
                  <a:t>4 Ом)</a:t>
                </a:r>
              </a:p>
            </p:txBody>
          </p:sp>
        </p:grpSp>
        <p:sp>
          <p:nvSpPr>
            <p:cNvPr id="170" name="Freeform 62"/>
            <p:cNvSpPr>
              <a:spLocks/>
            </p:cNvSpPr>
            <p:nvPr/>
          </p:nvSpPr>
          <p:spPr bwMode="auto">
            <a:xfrm>
              <a:off x="1804719" y="3187575"/>
              <a:ext cx="77584" cy="274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27"/>
                </a:cxn>
                <a:cxn ang="0">
                  <a:pos x="57" y="741"/>
                </a:cxn>
                <a:cxn ang="0">
                  <a:pos x="114" y="627"/>
                </a:cxn>
                <a:cxn ang="0">
                  <a:pos x="114" y="0"/>
                </a:cxn>
                <a:cxn ang="0">
                  <a:pos x="0" y="0"/>
                </a:cxn>
              </a:cxnLst>
              <a:rect l="0" t="0" r="r" b="b"/>
              <a:pathLst>
                <a:path w="114" h="741">
                  <a:moveTo>
                    <a:pt x="0" y="0"/>
                  </a:moveTo>
                  <a:lnTo>
                    <a:pt x="0" y="627"/>
                  </a:lnTo>
                  <a:lnTo>
                    <a:pt x="57" y="741"/>
                  </a:lnTo>
                  <a:lnTo>
                    <a:pt x="114" y="627"/>
                  </a:lnTo>
                  <a:lnTo>
                    <a:pt x="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84529" y="4725144"/>
            <a:ext cx="8066386" cy="527438"/>
            <a:chOff x="284529" y="4917786"/>
            <a:chExt cx="8066386" cy="527438"/>
          </a:xfrm>
        </p:grpSpPr>
        <p:sp>
          <p:nvSpPr>
            <p:cNvPr id="172" name="Скругленный прямоугольник 171"/>
            <p:cNvSpPr/>
            <p:nvPr/>
          </p:nvSpPr>
          <p:spPr bwMode="auto">
            <a:xfrm>
              <a:off x="284529" y="4917786"/>
              <a:ext cx="8066386" cy="527438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sz="2000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ЗМ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= 0,5∙</a:t>
              </a:r>
              <a:r>
                <a:rPr lang="en-US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sz="2000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, </a:t>
              </a:r>
              <a:r>
                <a:rPr lang="ru-RU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т.е. если </a:t>
              </a: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r>
                <a:rPr lang="ru-RU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­­ = 220 В, то </a:t>
              </a: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ЗМ</a:t>
              </a:r>
              <a:r>
                <a:rPr lang="ru-RU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= 110 В, тогда </a:t>
              </a:r>
              <a:r>
                <a:rPr lang="en-US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I</a:t>
              </a:r>
              <a:r>
                <a:rPr lang="ru-RU" sz="2000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Ч </a:t>
              </a:r>
              <a:r>
                <a:rPr lang="ru-RU" sz="20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= 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110 </a:t>
              </a:r>
              <a:r>
                <a:rPr lang="ru-RU" sz="20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мА               гибель</a:t>
              </a:r>
              <a:r>
                <a: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26" name="Штриховая стрелка вправо 25"/>
            <p:cNvSpPr/>
            <p:nvPr/>
          </p:nvSpPr>
          <p:spPr bwMode="auto">
            <a:xfrm>
              <a:off x="6713683" y="5044723"/>
              <a:ext cx="552286" cy="273563"/>
            </a:xfrm>
            <a:prstGeom prst="stripedRightArrow">
              <a:avLst/>
            </a:prstGeom>
            <a:gradFill flip="none" rotWithShape="1">
              <a:gsLst>
                <a:gs pos="0">
                  <a:srgbClr val="66FFFF"/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 cmpd="dbl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Скругленный прямоугольник 158"/>
              <p:cNvSpPr/>
              <p:nvPr/>
            </p:nvSpPr>
            <p:spPr>
              <a:xfrm>
                <a:off x="253589" y="3789040"/>
                <a:ext cx="8095485" cy="7233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 rtlCol="0" anchor="ctr" anchorCtr="0"/>
              <a:lstStyle/>
              <a:p>
                <a:pPr lvl="0" algn="ctr">
                  <a:lnSpc>
                    <a:spcPts val="36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 </m:t>
                    </m:r>
                    <m:f>
                      <m:f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з</m:t>
                            </m:r>
                          </m:sub>
                        </m:s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∙</m:t>
                    </m:r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2200" i="1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d>
                      <m:d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 smtClean="0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200" i="1" smtClean="0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59" name="Скругленный прямоугольник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9" y="3789040"/>
                <a:ext cx="8095485" cy="723361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90" name="Прямоугольник 89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960288"/>
            <a:ext cx="2416293" cy="38048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r>
              <a:rPr lang="ru-RU" sz="2000" b="1" dirty="0" smtClean="0">
                <a:latin typeface="Arial Narrow" pitchFamily="34" charset="0"/>
              </a:rPr>
              <a:t>Эквивалентная схема</a:t>
            </a:r>
            <a:r>
              <a:rPr lang="ru-RU" sz="1600" b="1" dirty="0" smtClean="0"/>
              <a:t>:</a:t>
            </a:r>
            <a:endParaRPr lang="ru-RU" sz="1600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580112" y="1496753"/>
            <a:ext cx="2519007" cy="1499199"/>
            <a:chOff x="6173961" y="1366201"/>
            <a:chExt cx="2519007" cy="1499199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6173961" y="1366201"/>
              <a:ext cx="2373387" cy="1499199"/>
              <a:chOff x="285720" y="1285860"/>
              <a:chExt cx="2373387" cy="1499199"/>
            </a:xfrm>
          </p:grpSpPr>
          <p:sp>
            <p:nvSpPr>
              <p:cNvPr id="17" name="Line 3"/>
              <p:cNvSpPr>
                <a:spLocks noChangeShapeType="1"/>
              </p:cNvSpPr>
              <p:nvPr/>
            </p:nvSpPr>
            <p:spPr bwMode="auto">
              <a:xfrm>
                <a:off x="285720" y="1285860"/>
                <a:ext cx="23733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Line 4"/>
              <p:cNvSpPr>
                <a:spLocks noChangeShapeType="1"/>
              </p:cNvSpPr>
              <p:nvPr/>
            </p:nvSpPr>
            <p:spPr bwMode="auto">
              <a:xfrm>
                <a:off x="285720" y="2035460"/>
                <a:ext cx="20343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>
                <a:off x="285720" y="2785059"/>
                <a:ext cx="23733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963831" y="1285860"/>
                <a:ext cx="0" cy="14991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/>
                <a:tailEnd type="oval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50812" y="1435780"/>
                <a:ext cx="226037" cy="4997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850812" y="2135407"/>
                <a:ext cx="226037" cy="4997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285720" y="1885540"/>
                <a:ext cx="0" cy="29984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371625" y="2265666"/>
                <a:ext cx="370200" cy="26261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ИЗ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464798" y="1532219"/>
                <a:ext cx="362932" cy="29093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2000310" y="1575825"/>
                <a:ext cx="337041" cy="26347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ts val="1800"/>
                  </a:lnSpc>
                  <a:spcBef>
                    <a:spcPct val="0"/>
                  </a:spcBef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Text Box 17"/>
              <p:cNvSpPr txBox="1">
                <a:spLocks noChangeArrowheads="1"/>
              </p:cNvSpPr>
              <p:nvPr/>
            </p:nvSpPr>
            <p:spPr bwMode="auto">
              <a:xfrm>
                <a:off x="1958566" y="2286538"/>
                <a:ext cx="374930" cy="27725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U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ИЗ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V="1">
                <a:off x="1192255" y="1585700"/>
                <a:ext cx="0" cy="8995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Text Box 20"/>
              <p:cNvSpPr txBox="1">
                <a:spLocks noChangeArrowheads="1"/>
              </p:cNvSpPr>
              <p:nvPr/>
            </p:nvSpPr>
            <p:spPr bwMode="auto">
              <a:xfrm>
                <a:off x="1221824" y="1654674"/>
                <a:ext cx="347424" cy="267289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fontAlgn="base">
                  <a:lnSpc>
                    <a:spcPts val="18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lang="en-US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I</a:t>
                </a:r>
                <a:r>
                  <a:rPr lang="ru-RU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ЗМ</a:t>
                </a:r>
                <a:endParaRPr lang="ru-RU" b="1" baseline="-18000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Oval 21"/>
              <p:cNvSpPr>
                <a:spLocks noChangeArrowheads="1"/>
              </p:cNvSpPr>
              <p:nvPr/>
            </p:nvSpPr>
            <p:spPr bwMode="auto">
              <a:xfrm flipH="1">
                <a:off x="923239" y="1985487"/>
                <a:ext cx="73223" cy="99947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Двойная стрелка вверх/вниз 31"/>
              <p:cNvSpPr/>
              <p:nvPr/>
            </p:nvSpPr>
            <p:spPr>
              <a:xfrm>
                <a:off x="1904973" y="1313107"/>
                <a:ext cx="74034" cy="693502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Двойная стрелка вверх/вниз 32"/>
              <p:cNvSpPr/>
              <p:nvPr/>
            </p:nvSpPr>
            <p:spPr>
              <a:xfrm>
                <a:off x="2438694" y="1313107"/>
                <a:ext cx="76113" cy="1445029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Двойная стрелка вверх/вниз 33"/>
              <p:cNvSpPr/>
              <p:nvPr/>
            </p:nvSpPr>
            <p:spPr>
              <a:xfrm>
                <a:off x="1913173" y="2058832"/>
                <a:ext cx="69535" cy="702075"/>
              </a:xfrm>
              <a:prstGeom prst="upDownArrow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8388424" y="1993707"/>
              <a:ext cx="304544" cy="2853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ts val="1800"/>
                </a:lnSpc>
                <a:spcBef>
                  <a:spcPct val="0"/>
                </a:spcBef>
              </a:pPr>
              <a:r>
                <a:rPr lang="en-US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U</a:t>
              </a:r>
              <a:r>
                <a:rPr lang="ru-RU" b="1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Ф</a:t>
              </a:r>
              <a:endParaRPr lang="ru-RU" b="1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3" name="Скругленный прямоугольник 92"/>
          <p:cNvSpPr/>
          <p:nvPr/>
        </p:nvSpPr>
        <p:spPr bwMode="auto">
          <a:xfrm>
            <a:off x="539552" y="44625"/>
            <a:ext cx="7858180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ЗАЗЕМЛЕНИЯ В ЭЛЕКТРИЧЕСКИХ 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40963" name="Группа 40962"/>
          <p:cNvGrpSpPr/>
          <p:nvPr/>
        </p:nvGrpSpPr>
        <p:grpSpPr>
          <a:xfrm>
            <a:off x="436195" y="803278"/>
            <a:ext cx="4177914" cy="2669466"/>
            <a:chOff x="251520" y="780465"/>
            <a:chExt cx="4177914" cy="2669466"/>
          </a:xfrm>
        </p:grpSpPr>
        <p:grpSp>
          <p:nvGrpSpPr>
            <p:cNvPr id="158" name="Группа 157"/>
            <p:cNvGrpSpPr/>
            <p:nvPr/>
          </p:nvGrpSpPr>
          <p:grpSpPr>
            <a:xfrm>
              <a:off x="251520" y="780465"/>
              <a:ext cx="4177914" cy="2669466"/>
              <a:chOff x="179512" y="780465"/>
              <a:chExt cx="4177914" cy="2669466"/>
            </a:xfrm>
          </p:grpSpPr>
          <p:grpSp>
            <p:nvGrpSpPr>
              <p:cNvPr id="141" name="Группа 140"/>
              <p:cNvGrpSpPr/>
              <p:nvPr/>
            </p:nvGrpSpPr>
            <p:grpSpPr>
              <a:xfrm>
                <a:off x="179512" y="780465"/>
                <a:ext cx="4177914" cy="2669466"/>
                <a:chOff x="107504" y="780465"/>
                <a:chExt cx="4177914" cy="2669466"/>
              </a:xfrm>
            </p:grpSpPr>
            <p:sp>
              <p:nvSpPr>
                <p:cNvPr id="6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88364" y="780465"/>
                  <a:ext cx="221845" cy="166359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lnSpc>
                      <a:spcPts val="1400"/>
                    </a:lnSpc>
                    <a:spcBef>
                      <a:spcPct val="0"/>
                    </a:spcBef>
                  </a:pPr>
                  <a:r>
                    <a:rPr lang="en-US" sz="12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2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40" name="Группа 139"/>
                <p:cNvGrpSpPr/>
                <p:nvPr/>
              </p:nvGrpSpPr>
              <p:grpSpPr>
                <a:xfrm>
                  <a:off x="107504" y="836712"/>
                  <a:ext cx="4177914" cy="2613219"/>
                  <a:chOff x="112268" y="814698"/>
                  <a:chExt cx="4177914" cy="2613219"/>
                </a:xfrm>
              </p:grpSpPr>
              <p:sp>
                <p:nvSpPr>
                  <p:cNvPr id="4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2268" y="922973"/>
                    <a:ext cx="154434" cy="162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97064" y="917737"/>
                    <a:ext cx="0" cy="360049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6068" y="921024"/>
                    <a:ext cx="3551876" cy="184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1363" y="1276349"/>
                    <a:ext cx="3536581" cy="98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892020"/>
                    <a:ext cx="57150" cy="57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4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1241591"/>
                    <a:ext cx="57150" cy="57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1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9952" y="814698"/>
                    <a:ext cx="150230" cy="195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fontAlgn="base">
                      <a:lnSpc>
                        <a:spcPts val="1800"/>
                      </a:lnSpc>
                      <a:spcBef>
                        <a:spcPct val="0"/>
                      </a:spcBef>
                    </a:pPr>
                    <a:r>
                      <a:rPr lang="ru-RU" sz="1600" b="1" dirty="0" smtClean="0">
                        <a:latin typeface="Arial Narrow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5189" y="1183693"/>
                    <a:ext cx="151617" cy="195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R="0" lvl="0" indent="0" algn="ctr" fontAlgn="base">
                      <a:lnSpc>
                        <a:spcPts val="18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/>
                    </a:pPr>
                    <a:r>
                      <a:rPr lang="ru-RU" sz="1600" b="1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4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3041" y="1982881"/>
                    <a:ext cx="311281" cy="22198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ts val="18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R</a:t>
                    </a:r>
                    <a:r>
                      <a:rPr kumimoji="0" lang="ru-RU" sz="1600" b="1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ИЗ</a:t>
                    </a:r>
                  </a:p>
                </p:txBody>
              </p:sp>
              <p:sp>
                <p:nvSpPr>
                  <p:cNvPr id="7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79100" y="920276"/>
                    <a:ext cx="1381" cy="205603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277778" y="1278739"/>
                    <a:ext cx="6985" cy="172275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4784" y="1987277"/>
                    <a:ext cx="284244" cy="22198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ts val="18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R</a:t>
                    </a:r>
                    <a:r>
                      <a:rPr kumimoji="0" lang="ru-RU" sz="1600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ИЗ</a:t>
                    </a:r>
                    <a:endParaRPr kumimoji="0" lang="ru-RU" sz="1600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79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65187" y="921025"/>
                    <a:ext cx="68223" cy="357283"/>
                    <a:chOff x="2450" y="4262"/>
                    <a:chExt cx="127" cy="549"/>
                  </a:xfrm>
                </p:grpSpPr>
                <p:sp>
                  <p:nvSpPr>
                    <p:cNvPr id="86" name="Arc 63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262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7" name="Arc 64"/>
                    <p:cNvSpPr>
                      <a:spLocks/>
                    </p:cNvSpPr>
                    <p:nvPr/>
                  </p:nvSpPr>
                  <p:spPr bwMode="auto">
                    <a:xfrm flipH="1">
                      <a:off x="2451" y="4446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8" name="Arc 65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628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0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262306" y="921025"/>
                    <a:ext cx="68223" cy="357283"/>
                    <a:chOff x="2450" y="4262"/>
                    <a:chExt cx="127" cy="549"/>
                  </a:xfrm>
                </p:grpSpPr>
                <p:sp>
                  <p:nvSpPr>
                    <p:cNvPr id="83" name="Arc 67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262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4" name="Arc 68"/>
                    <p:cNvSpPr>
                      <a:spLocks/>
                    </p:cNvSpPr>
                    <p:nvPr/>
                  </p:nvSpPr>
                  <p:spPr bwMode="auto">
                    <a:xfrm flipH="1">
                      <a:off x="2451" y="4446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" name="Arc 69"/>
                    <p:cNvSpPr>
                      <a:spLocks/>
                    </p:cNvSpPr>
                    <p:nvPr/>
                  </p:nvSpPr>
                  <p:spPr bwMode="auto">
                    <a:xfrm flipH="1">
                      <a:off x="2450" y="4628"/>
                      <a:ext cx="126" cy="183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8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95936" y="1015084"/>
                    <a:ext cx="232132" cy="14478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U</a:t>
                    </a:r>
                    <a:r>
                      <a:rPr kumimoji="0" lang="ru-RU" sz="1600" b="1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Ф</a:t>
                    </a: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709044" y="1897256"/>
                    <a:ext cx="142876" cy="42862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3374" y="1901683"/>
                    <a:ext cx="142876" cy="428628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14300" y="1276349"/>
                    <a:ext cx="152402" cy="7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36000" tIns="36000" rIns="36000" bIns="3600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5" name="Группа 4"/>
                  <p:cNvGrpSpPr/>
                  <p:nvPr/>
                </p:nvGrpSpPr>
                <p:grpSpPr>
                  <a:xfrm>
                    <a:off x="117779" y="2976314"/>
                    <a:ext cx="4110290" cy="451603"/>
                    <a:chOff x="107505" y="3158881"/>
                    <a:chExt cx="4110290" cy="451603"/>
                  </a:xfrm>
                </p:grpSpPr>
                <p:sp>
                  <p:nvSpPr>
                    <p:cNvPr id="133" name="Скругленный прямоугольник 132"/>
                    <p:cNvSpPr/>
                    <p:nvPr/>
                  </p:nvSpPr>
                  <p:spPr bwMode="auto">
                    <a:xfrm>
                      <a:off x="107505" y="3158881"/>
                      <a:ext cx="4110290" cy="451603"/>
                    </a:xfrm>
                    <a:prstGeom prst="roundRect">
                      <a:avLst/>
                    </a:prstGeom>
                    <a:pattFill prst="weave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28575" cmpd="sng">
                      <a:solidFill>
                        <a:schemeClr val="tx1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none" lIns="36000" tIns="36000" rIns="36000" bIns="36000" numCol="1" rtlCol="0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34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4844" y="3255527"/>
                      <a:ext cx="767671" cy="332754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00" b="1" dirty="0">
                          <a:latin typeface="Arial Narrow" pitchFamily="34" charset="0"/>
                          <a:cs typeface="Arial" pitchFamily="34" charset="0"/>
                        </a:rPr>
                        <a:t>Защитное заземление (</a:t>
                      </a:r>
                      <a:r>
                        <a:rPr lang="ru-RU" sz="1000" b="1" dirty="0">
                          <a:latin typeface="Arial Narrow" pitchFamily="34" charset="0"/>
                          <a:cs typeface="Arial" pitchFamily="34" charset="0"/>
                          <a:sym typeface="Symbol" pitchFamily="18" charset="2"/>
                        </a:rPr>
                        <a:t></a:t>
                      </a:r>
                      <a:r>
                        <a:rPr lang="ru-RU" sz="1000" b="1" dirty="0">
                          <a:latin typeface="Arial Narrow" pitchFamily="34" charset="0"/>
                          <a:cs typeface="Arial" pitchFamily="34" charset="0"/>
                        </a:rPr>
                        <a:t>4 Ом)</a:t>
                      </a:r>
                    </a:p>
                  </p:txBody>
                </p:sp>
                <p:sp>
                  <p:nvSpPr>
                    <p:cNvPr id="135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534041" y="3187575"/>
                      <a:ext cx="77584" cy="2741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627"/>
                        </a:cxn>
                        <a:cxn ang="0">
                          <a:pos x="57" y="741"/>
                        </a:cxn>
                        <a:cxn ang="0">
                          <a:pos x="114" y="627"/>
                        </a:cxn>
                        <a:cxn ang="0">
                          <a:pos x="11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14" h="741">
                          <a:moveTo>
                            <a:pt x="0" y="0"/>
                          </a:moveTo>
                          <a:lnTo>
                            <a:pt x="0" y="627"/>
                          </a:lnTo>
                          <a:lnTo>
                            <a:pt x="57" y="741"/>
                          </a:lnTo>
                          <a:lnTo>
                            <a:pt x="114" y="627"/>
                          </a:lnTo>
                          <a:lnTo>
                            <a:pt x="11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61" name="Группа 60"/>
                  <p:cNvGrpSpPr/>
                  <p:nvPr/>
                </p:nvGrpSpPr>
                <p:grpSpPr>
                  <a:xfrm>
                    <a:off x="117779" y="920566"/>
                    <a:ext cx="2627963" cy="2091832"/>
                    <a:chOff x="117779" y="920566"/>
                    <a:chExt cx="2627963" cy="2091832"/>
                  </a:xfrm>
                </p:grpSpPr>
                <p:sp>
                  <p:nvSpPr>
                    <p:cNvPr id="41" name="Двойная стрелка вверх/вниз 40"/>
                    <p:cNvSpPr/>
                    <p:nvPr/>
                  </p:nvSpPr>
                  <p:spPr>
                    <a:xfrm>
                      <a:off x="1500436" y="2443647"/>
                      <a:ext cx="65627" cy="510575"/>
                    </a:xfrm>
                    <a:prstGeom prst="upDownArrow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lIns="36000" tIns="36000" rIns="36000" bIns="36000" rtlCol="0" anchor="ctr" anchorCtr="0">
                      <a:noAutofit/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5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2524" y="1809279"/>
                      <a:ext cx="1230630" cy="62103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50800" cmpd="dbl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7746" y="1276349"/>
                      <a:ext cx="1270" cy="6256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314" y="920566"/>
                      <a:ext cx="3606" cy="96999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6" name="Freeform 45"/>
                    <p:cNvSpPr>
                      <a:spLocks/>
                    </p:cNvSpPr>
                    <p:nvPr/>
                  </p:nvSpPr>
                  <p:spPr bwMode="auto">
                    <a:xfrm rot="433583">
                      <a:off x="1030940" y="1925406"/>
                      <a:ext cx="237970" cy="492054"/>
                    </a:xfrm>
                    <a:custGeom>
                      <a:avLst/>
                      <a:gdLst/>
                      <a:ahLst/>
                      <a:cxnLst>
                        <a:cxn ang="0">
                          <a:pos x="114" y="0"/>
                        </a:cxn>
                        <a:cxn ang="0">
                          <a:pos x="0" y="342"/>
                        </a:cxn>
                        <a:cxn ang="0">
                          <a:pos x="171" y="171"/>
                        </a:cxn>
                        <a:cxn ang="0">
                          <a:pos x="0" y="684"/>
                        </a:cxn>
                      </a:cxnLst>
                      <a:rect l="0" t="0" r="r" b="b"/>
                      <a:pathLst>
                        <a:path w="171" h="684">
                          <a:moveTo>
                            <a:pt x="114" y="0"/>
                          </a:moveTo>
                          <a:lnTo>
                            <a:pt x="0" y="342"/>
                          </a:lnTo>
                          <a:lnTo>
                            <a:pt x="171" y="171"/>
                          </a:lnTo>
                          <a:lnTo>
                            <a:pt x="0" y="684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 type="triangle" w="med" len="lg"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7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0137" y="1884209"/>
                      <a:ext cx="57150" cy="5715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9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22897" y="2566019"/>
                      <a:ext cx="448505" cy="32194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U</a:t>
                      </a:r>
                      <a:r>
                        <a:rPr lang="ru-RU" sz="2200" baseline="-18000" dirty="0" err="1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зм</a:t>
                      </a:r>
                      <a:endParaRPr lang="ru-RU" sz="2200" baseline="-18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0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47664" y="2147145"/>
                      <a:ext cx="537230" cy="254907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fontAlgn="base">
                        <a:lnSpc>
                          <a:spcPts val="2000"/>
                        </a:lnSpc>
                        <a:spcBef>
                          <a:spcPct val="0"/>
                        </a:spcBef>
                      </a:pPr>
                      <a:r>
                        <a:rPr lang="ru-RU" sz="22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А</a:t>
                      </a:r>
                      <a:r>
                        <a:rPr lang="ru-RU" sz="2200" baseline="-18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73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19171" y="1890559"/>
                      <a:ext cx="57150" cy="5715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2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779" y="2330311"/>
                      <a:ext cx="383669" cy="207515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R</a:t>
                      </a:r>
                      <a:r>
                        <a:rPr lang="ru-RU" sz="2200" baseline="-18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З</a:t>
                      </a:r>
                    </a:p>
                  </p:txBody>
                </p:sp>
                <p:sp>
                  <p:nvSpPr>
                    <p:cNvPr id="45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1099" y="1372430"/>
                      <a:ext cx="129887" cy="32203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36000" tIns="36000" rIns="36000" bIns="3600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114" name="Группа 113"/>
                    <p:cNvGrpSpPr/>
                    <p:nvPr/>
                  </p:nvGrpSpPr>
                  <p:grpSpPr>
                    <a:xfrm>
                      <a:off x="2117653" y="1776653"/>
                      <a:ext cx="628089" cy="1235745"/>
                      <a:chOff x="1139509" y="3553708"/>
                      <a:chExt cx="690895" cy="1359319"/>
                    </a:xfrm>
                  </p:grpSpPr>
                  <p:sp>
                    <p:nvSpPr>
                      <p:cNvPr id="115" name="Скругленный прямоугольник 114"/>
                      <p:cNvSpPr/>
                      <p:nvPr/>
                    </p:nvSpPr>
                    <p:spPr>
                      <a:xfrm rot="19279228" flipH="1">
                        <a:off x="1765859" y="3897390"/>
                        <a:ext cx="64545" cy="2556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16" name="Скругленный прямоугольник 115"/>
                      <p:cNvSpPr/>
                      <p:nvPr/>
                    </p:nvSpPr>
                    <p:spPr>
                      <a:xfrm rot="12979228" flipH="1">
                        <a:off x="1368499" y="3891332"/>
                        <a:ext cx="65770" cy="25561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FCC99"/>
                      </a:solidFill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17" name="Скругленный прямоугольник 116"/>
                      <p:cNvSpPr/>
                      <p:nvPr/>
                    </p:nvSpPr>
                    <p:spPr>
                      <a:xfrm rot="6459944" flipH="1">
                        <a:off x="1219120" y="3994881"/>
                        <a:ext cx="52032" cy="21125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8" name="Группа 117"/>
                      <p:cNvGrpSpPr/>
                      <p:nvPr/>
                    </p:nvGrpSpPr>
                    <p:grpSpPr>
                      <a:xfrm>
                        <a:off x="1368318" y="3553708"/>
                        <a:ext cx="417896" cy="1359319"/>
                        <a:chOff x="1368318" y="3553708"/>
                        <a:chExt cx="417896" cy="1359319"/>
                      </a:xfrm>
                    </p:grpSpPr>
                    <p:grpSp>
                      <p:nvGrpSpPr>
                        <p:cNvPr id="120" name="Группа 119"/>
                        <p:cNvGrpSpPr/>
                        <p:nvPr/>
                      </p:nvGrpSpPr>
                      <p:grpSpPr>
                        <a:xfrm>
                          <a:off x="1368318" y="3598095"/>
                          <a:ext cx="417896" cy="1314932"/>
                          <a:chOff x="742051" y="1452707"/>
                          <a:chExt cx="459124" cy="1683968"/>
                        </a:xfrm>
                      </p:grpSpPr>
                      <p:sp>
                        <p:nvSpPr>
                          <p:cNvPr id="122" name="Прямоугольник 121"/>
                          <p:cNvSpPr/>
                          <p:nvPr/>
                        </p:nvSpPr>
                        <p:spPr>
                          <a:xfrm>
                            <a:off x="905906" y="1754304"/>
                            <a:ext cx="131388" cy="86239"/>
                          </a:xfrm>
                          <a:prstGeom prst="rect">
                            <a:avLst/>
                          </a:prstGeom>
                          <a:noFill/>
                          <a:ln w="31750" cap="flat" cmpd="sng" algn="ctr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ru-RU" sz="18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123" name="Группа 122"/>
                          <p:cNvGrpSpPr/>
                          <p:nvPr/>
                        </p:nvGrpSpPr>
                        <p:grpSpPr>
                          <a:xfrm>
                            <a:off x="742051" y="1452707"/>
                            <a:ext cx="459124" cy="1683968"/>
                            <a:chOff x="742051" y="1452707"/>
                            <a:chExt cx="459124" cy="1683968"/>
                          </a:xfrm>
                        </p:grpSpPr>
                        <p:sp>
                          <p:nvSpPr>
                            <p:cNvPr id="124" name="Скругленный прямоугольник 123"/>
                            <p:cNvSpPr/>
                            <p:nvPr/>
                          </p:nvSpPr>
                          <p:spPr>
                            <a:xfrm>
                              <a:off x="793068" y="1852128"/>
                              <a:ext cx="357065" cy="479302"/>
                            </a:xfrm>
                            <a:prstGeom prst="roundRect">
                              <a:avLst/>
                            </a:prstGeom>
                            <a:solidFill>
                              <a:srgbClr val="FFCC99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5" name="Скругленный прямоугольник 124"/>
                            <p:cNvSpPr/>
                            <p:nvPr/>
                          </p:nvSpPr>
                          <p:spPr>
                            <a:xfrm flipH="1">
                              <a:off x="1026789" y="2441436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6" name="Скругленный прямоугольник 125"/>
                            <p:cNvSpPr/>
                            <p:nvPr/>
                          </p:nvSpPr>
                          <p:spPr>
                            <a:xfrm flipH="1">
                              <a:off x="797916" y="2455328"/>
                              <a:ext cx="120662" cy="547128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noFill/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7" name="Скругленный прямоугольник 126"/>
                            <p:cNvSpPr/>
                            <p:nvPr/>
                          </p:nvSpPr>
                          <p:spPr>
                            <a:xfrm>
                              <a:off x="793068" y="2276872"/>
                              <a:ext cx="357065" cy="269620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8" name="Улыбающееся лицо 127"/>
                            <p:cNvSpPr/>
                            <p:nvPr/>
                          </p:nvSpPr>
                          <p:spPr>
                            <a:xfrm>
                              <a:off x="838124" y="1452707"/>
                              <a:ext cx="267218" cy="309835"/>
                            </a:xfrm>
                            <a:prstGeom prst="smileyFace">
                              <a:avLst>
                                <a:gd name="adj" fmla="val 4653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rgbClr val="FFFF00">
                                    <a:shade val="30000"/>
                                    <a:satMod val="115000"/>
                                  </a:srgbClr>
                                </a:gs>
                                <a:gs pos="50000">
                                  <a:srgbClr val="FFFF00">
                                    <a:shade val="67500"/>
                                    <a:satMod val="115000"/>
                                  </a:srgbClr>
                                </a:gs>
                                <a:gs pos="100000">
                                  <a:srgbClr val="FFFF00">
                                    <a:shade val="100000"/>
                                    <a:satMod val="115000"/>
                                  </a:srgbClr>
                                </a:gs>
                              </a:gsLst>
                              <a:lin ang="16200000" scaled="1"/>
                              <a:tileRect/>
                            </a:gra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" lastClr="FFFFFF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9" name="Хорда 128"/>
                            <p:cNvSpPr/>
                            <p:nvPr/>
                          </p:nvSpPr>
                          <p:spPr>
                            <a:xfrm rot="5726762">
                              <a:off x="758544" y="2941325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30" name="Хорда 129"/>
                            <p:cNvSpPr/>
                            <p:nvPr/>
                          </p:nvSpPr>
                          <p:spPr>
                            <a:xfrm rot="5726762">
                              <a:off x="1005825" y="2938649"/>
                              <a:ext cx="178857" cy="211843"/>
                            </a:xfrm>
                            <a:prstGeom prst="chord">
                              <a:avLst>
                                <a:gd name="adj1" fmla="val 4672785"/>
                                <a:gd name="adj2" fmla="val 16200000"/>
                              </a:avLst>
                            </a:prstGeom>
                            <a:solidFill>
                              <a:srgbClr val="FFC000"/>
                            </a:solidFill>
                            <a:ln w="317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31" name="Скругленный прямоугольник 130"/>
                            <p:cNvSpPr/>
                            <p:nvPr/>
                          </p:nvSpPr>
                          <p:spPr>
                            <a:xfrm>
                              <a:off x="861647" y="1853008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32" name="Скругленный прямоугольник 131"/>
                            <p:cNvSpPr/>
                            <p:nvPr/>
                          </p:nvSpPr>
                          <p:spPr>
                            <a:xfrm>
                              <a:off x="1049349" y="1855977"/>
                              <a:ext cx="45719" cy="432727"/>
                            </a:xfrm>
                            <a:prstGeom prst="roundRect">
                              <a:avLst/>
                            </a:prstGeom>
                            <a:solidFill>
                              <a:srgbClr val="00B050"/>
                            </a:solidFill>
                            <a:ln w="15875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</a:ln>
                            <a:effectLst/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ru-RU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libri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21" name="Пирог 120"/>
                        <p:cNvSpPr/>
                        <p:nvPr/>
                      </p:nvSpPr>
                      <p:spPr>
                        <a:xfrm>
                          <a:off x="1454530" y="3553708"/>
                          <a:ext cx="253189" cy="185903"/>
                        </a:xfrm>
                        <a:prstGeom prst="pie">
                          <a:avLst>
                            <a:gd name="adj1" fmla="val 10757660"/>
                            <a:gd name="adj2" fmla="val 57106"/>
                          </a:avLst>
                        </a:prstGeom>
                        <a:solidFill>
                          <a:srgbClr val="FF6600"/>
                        </a:solidFill>
                        <a:ln w="25400" cap="flat" cmpd="sng" algn="ctr">
                          <a:solidFill>
                            <a:sysClr val="windowText" lastClr="000000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RU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119" name="Скругленный прямоугольник 118"/>
                      <p:cNvSpPr/>
                      <p:nvPr/>
                    </p:nvSpPr>
                    <p:spPr>
                      <a:xfrm rot="2467317" flipH="1">
                        <a:off x="1768339" y="4046712"/>
                        <a:ext cx="50530" cy="29356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noFill/>
                      <a:ln w="3175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60" name="Группа 59"/>
                    <p:cNvGrpSpPr/>
                    <p:nvPr/>
                  </p:nvGrpSpPr>
                  <p:grpSpPr>
                    <a:xfrm>
                      <a:off x="516900" y="1938414"/>
                      <a:ext cx="439093" cy="1037900"/>
                      <a:chOff x="1613545" y="1938414"/>
                      <a:chExt cx="439093" cy="1037900"/>
                    </a:xfrm>
                  </p:grpSpPr>
                  <p:cxnSp>
                    <p:nvCxnSpPr>
                      <p:cNvPr id="8" name="Прямая соединительная линия 7"/>
                      <p:cNvCxnSpPr/>
                      <p:nvPr/>
                    </p:nvCxnSpPr>
                    <p:spPr>
                      <a:xfrm flipH="1">
                        <a:off x="1684983" y="1993707"/>
                        <a:ext cx="1" cy="982607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13545" y="2205531"/>
                        <a:ext cx="142876" cy="4286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36000" tIns="36000" rIns="36000" bIns="3600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cxnSp>
                    <p:nvCxnSpPr>
                      <p:cNvPr id="25" name="Прямая соединительная линия 24"/>
                      <p:cNvCxnSpPr/>
                      <p:nvPr/>
                    </p:nvCxnSpPr>
                    <p:spPr>
                      <a:xfrm>
                        <a:off x="2051720" y="1938414"/>
                        <a:ext cx="918" cy="99705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Прямая соединительная линия 48"/>
                      <p:cNvCxnSpPr/>
                      <p:nvPr/>
                    </p:nvCxnSpPr>
                    <p:spPr>
                      <a:xfrm flipH="1">
                        <a:off x="1670694" y="1993029"/>
                        <a:ext cx="381026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51" name="Полилиния 150"/>
              <p:cNvSpPr/>
              <p:nvPr/>
            </p:nvSpPr>
            <p:spPr>
              <a:xfrm>
                <a:off x="2185416" y="2236353"/>
                <a:ext cx="1703844" cy="825910"/>
              </a:xfrm>
              <a:custGeom>
                <a:avLst/>
                <a:gdLst>
                  <a:gd name="connsiteX0" fmla="*/ 0 w 1703844"/>
                  <a:gd name="connsiteY0" fmla="*/ 28311 h 825910"/>
                  <a:gd name="connsiteX1" fmla="*/ 97536 w 1703844"/>
                  <a:gd name="connsiteY1" fmla="*/ 58791 h 825910"/>
                  <a:gd name="connsiteX2" fmla="*/ 173736 w 1703844"/>
                  <a:gd name="connsiteY2" fmla="*/ 64887 h 825910"/>
                  <a:gd name="connsiteX3" fmla="*/ 216408 w 1703844"/>
                  <a:gd name="connsiteY3" fmla="*/ 10023 h 825910"/>
                  <a:gd name="connsiteX4" fmla="*/ 259080 w 1703844"/>
                  <a:gd name="connsiteY4" fmla="*/ 6975 h 825910"/>
                  <a:gd name="connsiteX5" fmla="*/ 323088 w 1703844"/>
                  <a:gd name="connsiteY5" fmla="*/ 83175 h 825910"/>
                  <a:gd name="connsiteX6" fmla="*/ 454152 w 1703844"/>
                  <a:gd name="connsiteY6" fmla="*/ 357495 h 825910"/>
                  <a:gd name="connsiteX7" fmla="*/ 524256 w 1703844"/>
                  <a:gd name="connsiteY7" fmla="*/ 701919 h 825910"/>
                  <a:gd name="connsiteX8" fmla="*/ 612648 w 1703844"/>
                  <a:gd name="connsiteY8" fmla="*/ 811647 h 825910"/>
                  <a:gd name="connsiteX9" fmla="*/ 957072 w 1703844"/>
                  <a:gd name="connsiteY9" fmla="*/ 814695 h 825910"/>
                  <a:gd name="connsiteX10" fmla="*/ 1341120 w 1703844"/>
                  <a:gd name="connsiteY10" fmla="*/ 814695 h 825910"/>
                  <a:gd name="connsiteX11" fmla="*/ 1606296 w 1703844"/>
                  <a:gd name="connsiteY11" fmla="*/ 814695 h 825910"/>
                  <a:gd name="connsiteX12" fmla="*/ 1688592 w 1703844"/>
                  <a:gd name="connsiteY12" fmla="*/ 805551 h 825910"/>
                  <a:gd name="connsiteX13" fmla="*/ 1703832 w 1703844"/>
                  <a:gd name="connsiteY13" fmla="*/ 570855 h 825910"/>
                  <a:gd name="connsiteX14" fmla="*/ 1703832 w 1703844"/>
                  <a:gd name="connsiteY14" fmla="*/ 570855 h 82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3844" h="825910">
                    <a:moveTo>
                      <a:pt x="0" y="28311"/>
                    </a:moveTo>
                    <a:cubicBezTo>
                      <a:pt x="34290" y="40503"/>
                      <a:pt x="68580" y="52695"/>
                      <a:pt x="97536" y="58791"/>
                    </a:cubicBezTo>
                    <a:cubicBezTo>
                      <a:pt x="126492" y="64887"/>
                      <a:pt x="153924" y="73015"/>
                      <a:pt x="173736" y="64887"/>
                    </a:cubicBezTo>
                    <a:cubicBezTo>
                      <a:pt x="193548" y="56759"/>
                      <a:pt x="202184" y="19675"/>
                      <a:pt x="216408" y="10023"/>
                    </a:cubicBezTo>
                    <a:cubicBezTo>
                      <a:pt x="230632" y="371"/>
                      <a:pt x="241300" y="-5217"/>
                      <a:pt x="259080" y="6975"/>
                    </a:cubicBezTo>
                    <a:cubicBezTo>
                      <a:pt x="276860" y="19167"/>
                      <a:pt x="290576" y="24755"/>
                      <a:pt x="323088" y="83175"/>
                    </a:cubicBezTo>
                    <a:cubicBezTo>
                      <a:pt x="355600" y="141595"/>
                      <a:pt x="420624" y="254371"/>
                      <a:pt x="454152" y="357495"/>
                    </a:cubicBezTo>
                    <a:cubicBezTo>
                      <a:pt x="487680" y="460619"/>
                      <a:pt x="497840" y="626227"/>
                      <a:pt x="524256" y="701919"/>
                    </a:cubicBezTo>
                    <a:cubicBezTo>
                      <a:pt x="550672" y="777611"/>
                      <a:pt x="540512" y="792851"/>
                      <a:pt x="612648" y="811647"/>
                    </a:cubicBezTo>
                    <a:cubicBezTo>
                      <a:pt x="684784" y="830443"/>
                      <a:pt x="957072" y="814695"/>
                      <a:pt x="957072" y="814695"/>
                    </a:cubicBezTo>
                    <a:lnTo>
                      <a:pt x="1341120" y="814695"/>
                    </a:lnTo>
                    <a:lnTo>
                      <a:pt x="1606296" y="814695"/>
                    </a:lnTo>
                    <a:cubicBezTo>
                      <a:pt x="1664208" y="813171"/>
                      <a:pt x="1672336" y="846191"/>
                      <a:pt x="1688592" y="805551"/>
                    </a:cubicBezTo>
                    <a:cubicBezTo>
                      <a:pt x="1704848" y="764911"/>
                      <a:pt x="1703832" y="570855"/>
                      <a:pt x="1703832" y="570855"/>
                    </a:cubicBezTo>
                    <a:lnTo>
                      <a:pt x="1703832" y="570855"/>
                    </a:lnTo>
                  </a:path>
                </a:pathLst>
              </a:custGeom>
              <a:ln w="25400">
                <a:solidFill>
                  <a:srgbClr val="FF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олилиния 151"/>
              <p:cNvSpPr/>
              <p:nvPr/>
            </p:nvSpPr>
            <p:spPr>
              <a:xfrm>
                <a:off x="700562" y="2053295"/>
                <a:ext cx="244318" cy="150409"/>
              </a:xfrm>
              <a:custGeom>
                <a:avLst/>
                <a:gdLst>
                  <a:gd name="connsiteX0" fmla="*/ 244318 w 244318"/>
                  <a:gd name="connsiteY0" fmla="*/ 7153 h 150409"/>
                  <a:gd name="connsiteX1" fmla="*/ 34006 w 244318"/>
                  <a:gd name="connsiteY1" fmla="*/ 16297 h 150409"/>
                  <a:gd name="connsiteX2" fmla="*/ 478 w 244318"/>
                  <a:gd name="connsiteY2" fmla="*/ 150409 h 150409"/>
                  <a:gd name="connsiteX3" fmla="*/ 478 w 244318"/>
                  <a:gd name="connsiteY3" fmla="*/ 150409 h 15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318" h="150409">
                    <a:moveTo>
                      <a:pt x="244318" y="7153"/>
                    </a:moveTo>
                    <a:cubicBezTo>
                      <a:pt x="159482" y="-213"/>
                      <a:pt x="74646" y="-7579"/>
                      <a:pt x="34006" y="16297"/>
                    </a:cubicBezTo>
                    <a:cubicBezTo>
                      <a:pt x="-6634" y="40173"/>
                      <a:pt x="478" y="150409"/>
                      <a:pt x="478" y="150409"/>
                    </a:cubicBezTo>
                    <a:lnTo>
                      <a:pt x="478" y="150409"/>
                    </a:lnTo>
                  </a:path>
                </a:pathLst>
              </a:custGeom>
              <a:ln w="25400">
                <a:solidFill>
                  <a:srgbClr val="FF0000"/>
                </a:solidFill>
                <a:prstDash val="sys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олилиния 152"/>
              <p:cNvSpPr/>
              <p:nvPr/>
            </p:nvSpPr>
            <p:spPr>
              <a:xfrm>
                <a:off x="697767" y="2696718"/>
                <a:ext cx="192249" cy="357083"/>
              </a:xfrm>
              <a:custGeom>
                <a:avLst/>
                <a:gdLst>
                  <a:gd name="connsiteX0" fmla="*/ 225 w 192249"/>
                  <a:gd name="connsiteY0" fmla="*/ 0 h 357083"/>
                  <a:gd name="connsiteX1" fmla="*/ 225 w 192249"/>
                  <a:gd name="connsiteY1" fmla="*/ 204216 h 357083"/>
                  <a:gd name="connsiteX2" fmla="*/ 3273 w 192249"/>
                  <a:gd name="connsiteY2" fmla="*/ 280416 h 357083"/>
                  <a:gd name="connsiteX3" fmla="*/ 18513 w 192249"/>
                  <a:gd name="connsiteY3" fmla="*/ 335280 h 357083"/>
                  <a:gd name="connsiteX4" fmla="*/ 103857 w 192249"/>
                  <a:gd name="connsiteY4" fmla="*/ 356616 h 357083"/>
                  <a:gd name="connsiteX5" fmla="*/ 192249 w 192249"/>
                  <a:gd name="connsiteY5" fmla="*/ 350520 h 357083"/>
                  <a:gd name="connsiteX6" fmla="*/ 192249 w 192249"/>
                  <a:gd name="connsiteY6" fmla="*/ 350520 h 357083"/>
                  <a:gd name="connsiteX7" fmla="*/ 192249 w 192249"/>
                  <a:gd name="connsiteY7" fmla="*/ 350520 h 357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249" h="357083">
                    <a:moveTo>
                      <a:pt x="225" y="0"/>
                    </a:moveTo>
                    <a:cubicBezTo>
                      <a:pt x="225" y="78740"/>
                      <a:pt x="-283" y="157480"/>
                      <a:pt x="225" y="204216"/>
                    </a:cubicBezTo>
                    <a:cubicBezTo>
                      <a:pt x="733" y="250952"/>
                      <a:pt x="225" y="258572"/>
                      <a:pt x="3273" y="280416"/>
                    </a:cubicBezTo>
                    <a:cubicBezTo>
                      <a:pt x="6321" y="302260"/>
                      <a:pt x="1749" y="322580"/>
                      <a:pt x="18513" y="335280"/>
                    </a:cubicBezTo>
                    <a:cubicBezTo>
                      <a:pt x="35277" y="347980"/>
                      <a:pt x="74901" y="354076"/>
                      <a:pt x="103857" y="356616"/>
                    </a:cubicBezTo>
                    <a:cubicBezTo>
                      <a:pt x="132813" y="359156"/>
                      <a:pt x="192249" y="350520"/>
                      <a:pt x="192249" y="350520"/>
                    </a:cubicBezTo>
                    <a:lnTo>
                      <a:pt x="192249" y="350520"/>
                    </a:lnTo>
                    <a:lnTo>
                      <a:pt x="192249" y="350520"/>
                    </a:lnTo>
                  </a:path>
                </a:pathLst>
              </a:custGeom>
              <a:ln w="25400">
                <a:solidFill>
                  <a:srgbClr val="FF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7" name="Прямая соединительная линия 156"/>
              <p:cNvCxnSpPr/>
              <p:nvPr/>
            </p:nvCxnSpPr>
            <p:spPr>
              <a:xfrm>
                <a:off x="944880" y="3051975"/>
                <a:ext cx="1740287" cy="190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60" name="Полилиния 40959"/>
            <p:cNvSpPr/>
            <p:nvPr/>
          </p:nvSpPr>
          <p:spPr>
            <a:xfrm>
              <a:off x="3635896" y="876299"/>
              <a:ext cx="356984" cy="346741"/>
            </a:xfrm>
            <a:custGeom>
              <a:avLst/>
              <a:gdLst>
                <a:gd name="connsiteX0" fmla="*/ 281940 w 281940"/>
                <a:gd name="connsiteY0" fmla="*/ 346741 h 346741"/>
                <a:gd name="connsiteX1" fmla="*/ 274320 w 281940"/>
                <a:gd name="connsiteY1" fmla="*/ 68611 h 346741"/>
                <a:gd name="connsiteX2" fmla="*/ 274320 w 281940"/>
                <a:gd name="connsiteY2" fmla="*/ 26701 h 346741"/>
                <a:gd name="connsiteX3" fmla="*/ 266700 w 281940"/>
                <a:gd name="connsiteY3" fmla="*/ 3841 h 346741"/>
                <a:gd name="connsiteX4" fmla="*/ 232410 w 281940"/>
                <a:gd name="connsiteY4" fmla="*/ 31 h 346741"/>
                <a:gd name="connsiteX5" fmla="*/ 0 w 281940"/>
                <a:gd name="connsiteY5" fmla="*/ 3841 h 346741"/>
                <a:gd name="connsiteX6" fmla="*/ 0 w 281940"/>
                <a:gd name="connsiteY6" fmla="*/ 3841 h 34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940" h="346741">
                  <a:moveTo>
                    <a:pt x="281940" y="346741"/>
                  </a:moveTo>
                  <a:cubicBezTo>
                    <a:pt x="278765" y="234346"/>
                    <a:pt x="275590" y="121951"/>
                    <a:pt x="274320" y="68611"/>
                  </a:cubicBezTo>
                  <a:cubicBezTo>
                    <a:pt x="273050" y="15271"/>
                    <a:pt x="275590" y="37496"/>
                    <a:pt x="274320" y="26701"/>
                  </a:cubicBezTo>
                  <a:cubicBezTo>
                    <a:pt x="273050" y="15906"/>
                    <a:pt x="273685" y="8286"/>
                    <a:pt x="266700" y="3841"/>
                  </a:cubicBezTo>
                  <a:cubicBezTo>
                    <a:pt x="259715" y="-604"/>
                    <a:pt x="276860" y="31"/>
                    <a:pt x="232410" y="31"/>
                  </a:cubicBezTo>
                  <a:cubicBezTo>
                    <a:pt x="187960" y="31"/>
                    <a:pt x="0" y="3841"/>
                    <a:pt x="0" y="3841"/>
                  </a:cubicBezTo>
                  <a:lnTo>
                    <a:pt x="0" y="3841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Полилиния 161"/>
            <p:cNvSpPr/>
            <p:nvPr/>
          </p:nvSpPr>
          <p:spPr>
            <a:xfrm rot="16200000">
              <a:off x="1296594" y="867333"/>
              <a:ext cx="349432" cy="346741"/>
            </a:xfrm>
            <a:custGeom>
              <a:avLst/>
              <a:gdLst>
                <a:gd name="connsiteX0" fmla="*/ 281940 w 281940"/>
                <a:gd name="connsiteY0" fmla="*/ 346741 h 346741"/>
                <a:gd name="connsiteX1" fmla="*/ 274320 w 281940"/>
                <a:gd name="connsiteY1" fmla="*/ 68611 h 346741"/>
                <a:gd name="connsiteX2" fmla="*/ 274320 w 281940"/>
                <a:gd name="connsiteY2" fmla="*/ 26701 h 346741"/>
                <a:gd name="connsiteX3" fmla="*/ 266700 w 281940"/>
                <a:gd name="connsiteY3" fmla="*/ 3841 h 346741"/>
                <a:gd name="connsiteX4" fmla="*/ 232410 w 281940"/>
                <a:gd name="connsiteY4" fmla="*/ 31 h 346741"/>
                <a:gd name="connsiteX5" fmla="*/ 0 w 281940"/>
                <a:gd name="connsiteY5" fmla="*/ 3841 h 346741"/>
                <a:gd name="connsiteX6" fmla="*/ 0 w 281940"/>
                <a:gd name="connsiteY6" fmla="*/ 3841 h 34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940" h="346741">
                  <a:moveTo>
                    <a:pt x="281940" y="346741"/>
                  </a:moveTo>
                  <a:cubicBezTo>
                    <a:pt x="278765" y="234346"/>
                    <a:pt x="275590" y="121951"/>
                    <a:pt x="274320" y="68611"/>
                  </a:cubicBezTo>
                  <a:cubicBezTo>
                    <a:pt x="273050" y="15271"/>
                    <a:pt x="275590" y="37496"/>
                    <a:pt x="274320" y="26701"/>
                  </a:cubicBezTo>
                  <a:cubicBezTo>
                    <a:pt x="273050" y="15906"/>
                    <a:pt x="273685" y="8286"/>
                    <a:pt x="266700" y="3841"/>
                  </a:cubicBezTo>
                  <a:cubicBezTo>
                    <a:pt x="259715" y="-604"/>
                    <a:pt x="276860" y="31"/>
                    <a:pt x="232410" y="31"/>
                  </a:cubicBezTo>
                  <a:cubicBezTo>
                    <a:pt x="187960" y="31"/>
                    <a:pt x="0" y="3841"/>
                    <a:pt x="0" y="3841"/>
                  </a:cubicBezTo>
                  <a:lnTo>
                    <a:pt x="0" y="3841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962" name="Прямая соединительная линия 40961"/>
            <p:cNvCxnSpPr/>
            <p:nvPr/>
          </p:nvCxnSpPr>
          <p:spPr>
            <a:xfrm>
              <a:off x="1187624" y="1427576"/>
              <a:ext cx="360040" cy="23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>
            <a:xfrm rot="17100000">
              <a:off x="1205881" y="1426282"/>
              <a:ext cx="360040" cy="23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7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" name="Скругленный прямоугольник 167"/>
          <p:cNvSpPr/>
          <p:nvPr/>
        </p:nvSpPr>
        <p:spPr bwMode="auto">
          <a:xfrm>
            <a:off x="611560" y="5661248"/>
            <a:ext cx="7978012" cy="1080120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6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 сетях, с изолированной </a:t>
            </a:r>
            <a:r>
              <a:rPr lang="ru-RU" sz="2400" b="1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, защитное заземление является эффективной мерой защиты и может использоваться как единственная защита.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Скругленный прямоугольник 168"/>
              <p:cNvSpPr/>
              <p:nvPr/>
            </p:nvSpPr>
            <p:spPr>
              <a:xfrm>
                <a:off x="220931" y="3685353"/>
                <a:ext cx="8095485" cy="72336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tIns="0" rIns="0" bIns="0" rtlCol="0" anchor="ctr" anchorCtr="0"/>
              <a:lstStyle/>
              <a:p>
                <a:pPr lvl="0" algn="ctr">
                  <a:lnSpc>
                    <a:spcPts val="36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</m:oMath>
                </a14:m>
                <a:r>
                  <a:rPr lang="en-US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ru-RU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 </m:t>
                    </m:r>
                    <m:f>
                      <m:f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з</m:t>
                            </m:r>
                          </m:sub>
                        </m:s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из</m:t>
                            </m:r>
                          </m:sub>
                        </m:sSub>
                      </m:den>
                    </m:f>
                    <m:r>
                      <a:rPr lang="ru-RU" sz="2200" i="1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∙</m:t>
                    </m:r>
                    <m:sSub>
                      <m:sSub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e>
                      <m:sub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из</m:t>
                        </m:r>
                      </m:sub>
                    </m:sSub>
                    <m:r>
                      <a:rPr lang="ru-RU" sz="2200" i="1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 dirty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200" i="1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ф</m:t>
                        </m:r>
                      </m:sub>
                    </m:sSub>
                    <m:r>
                      <a:rPr lang="ru-RU" sz="2200" i="1" smtClean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∙</m:t>
                    </m:r>
                    <m:d>
                      <m:dPr>
                        <m:ctrlP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ru-RU" sz="22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2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sz="22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2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69" name="Скругленный прямоугольник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1" y="3685353"/>
                <a:ext cx="8095485" cy="723361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xmlns:a14="http://schemas.microsoft.com/office/drawing/2010/main" val="F79646" mc:Ignorable="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xmlns:a14="http://schemas.microsoft.com/office/drawing/2010/main" val="000000" mc:Ignorable="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Скругленный прямоугольник 110"/>
              <p:cNvSpPr/>
              <p:nvPr/>
            </p:nvSpPr>
            <p:spPr bwMode="auto">
              <a:xfrm>
                <a:off x="251520" y="4725144"/>
                <a:ext cx="8066386" cy="773641"/>
              </a:xfrm>
              <a:prstGeom prst="roundRect">
                <a:avLst/>
              </a:prstGeom>
              <a:gradFill flip="none" rotWithShape="1">
                <a:gsLst>
                  <a:gs pos="0">
                    <a:srgbClr val="66FFFF">
                      <a:tint val="66000"/>
                      <a:satMod val="160000"/>
                    </a:srgbClr>
                  </a:gs>
                  <a:gs pos="50000">
                    <a:srgbClr val="66FFFF">
                      <a:tint val="44500"/>
                      <a:satMod val="160000"/>
                    </a:srgbClr>
                  </a:gs>
                  <a:gs pos="100000">
                    <a:srgbClr val="66FF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25400">
                <a:solidFill>
                  <a:srgbClr val="C00000"/>
                </a:solidFill>
                <a:headEnd type="stealth" w="sm" len="sm"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Т.е. если </a:t>
                </a:r>
                <a:r>
                  <a:rPr lang="en-US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sz="2200" b="1" baseline="-180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З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­ 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Cambria Math"/>
                    <a:cs typeface="Times New Roman" pitchFamily="18" charset="0"/>
                  </a:rPr>
                  <a:t>→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 0, 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800" i="1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ru-RU" sz="2800" i="1">
                                    <a:ln w="900" cmpd="sng">
                                      <a:solidFill>
                                        <a:schemeClr val="tx1">
                                          <a:alpha val="55000"/>
                                        </a:schemeClr>
                                      </a:solidFill>
                                      <a:prstDash val="solid"/>
                                    </a:ln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из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→</a:t>
                </a:r>
                <a:r>
                  <a:rPr lang="en-US" sz="28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1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, </a:t>
                </a:r>
                <a:r>
                  <a:rPr lang="ru-RU" sz="2200" b="1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Arial Narrow" pitchFamily="34" charset="0"/>
                    <a:ea typeface="Times New Roman" pitchFamily="18" charset="0"/>
                    <a:cs typeface="Times New Roman" pitchFamily="18" charset="0"/>
                  </a:rPr>
                  <a:t>следовательно: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U</m:t>
                        </m:r>
                      </m:e>
                      <m:sub>
                        <m:r>
                          <a:rPr lang="ru-RU" sz="2800" i="1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зм</m:t>
                        </m:r>
                      </m:sub>
                    </m:sSub>
                  </m:oMath>
                </a14:m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> </a:t>
                </a:r>
                <a:r>
                  <a:rPr lang="ru-RU" sz="2800" dirty="0" smtClean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→ 0!.. </a:t>
                </a:r>
                <a:endParaRPr lang="ru-RU" sz="20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1" name="Скругленный прямоугольник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725144"/>
                <a:ext cx="8066386" cy="773641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rgbClr val="C00000"/>
                </a:solidFill>
                <a:headEnd type="stealth" w="sm" len="sm"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32" name="Прямоугольник 3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71480"/>
            <a:ext cx="8572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Темы: 1. Классификация заземляющих устройств.</a:t>
            </a:r>
          </a:p>
          <a:p>
            <a:pPr lvl="0" indent="-342900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       2. Конструктивное исполнение заземляющих устройств.</a:t>
            </a:r>
          </a:p>
          <a:p>
            <a:pPr>
              <a:lnSpc>
                <a:spcPts val="2000"/>
              </a:lnSpc>
            </a:pPr>
            <a:r>
              <a:rPr lang="ru-RU" sz="1600" dirty="0" smtClean="0"/>
              <a:t>                                      </a:t>
            </a:r>
            <a:r>
              <a:rPr lang="en-US" sz="1600" b="1" cap="small" dirty="0" smtClean="0"/>
              <a:t> </a:t>
            </a:r>
            <a:r>
              <a:rPr lang="ru-RU" sz="2000" b="1" cap="small" dirty="0" smtClean="0">
                <a:latin typeface="Arial Narrow" pitchFamily="34" charset="0"/>
                <a:cs typeface="Times New Roman" pitchFamily="18" charset="0"/>
              </a:rPr>
              <a:t>Классификация заземляющих устройств.</a:t>
            </a:r>
            <a:endParaRPr lang="ru-RU" sz="2000" b="1" cap="small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1357298"/>
            <a:ext cx="528641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ts val="1800"/>
              </a:lnSpc>
            </a:pPr>
            <a:r>
              <a:rPr lang="ru-RU" sz="1600" b="1" dirty="0" smtClean="0">
                <a:latin typeface="Arial Narrow" pitchFamily="34" charset="0"/>
              </a:rPr>
              <a:t>Каждая ЭУ  в сетях переменного тока с изолированной </a:t>
            </a:r>
            <a:r>
              <a:rPr lang="ru-RU" sz="1600" b="1" dirty="0" err="1" smtClean="0">
                <a:latin typeface="Arial Narrow" pitchFamily="34" charset="0"/>
              </a:rPr>
              <a:t>нейтралью</a:t>
            </a:r>
            <a:r>
              <a:rPr lang="ru-RU" sz="1600" b="1" dirty="0" smtClean="0">
                <a:latin typeface="Arial Narrow" pitchFamily="34" charset="0"/>
              </a:rPr>
              <a:t> до 1000 В и в сетях  выше 1000 В с любым состоянием </a:t>
            </a:r>
            <a:r>
              <a:rPr lang="ru-RU" sz="1600" b="1" dirty="0" err="1" smtClean="0">
                <a:latin typeface="Arial Narrow" pitchFamily="34" charset="0"/>
              </a:rPr>
              <a:t>нейтрали</a:t>
            </a:r>
            <a:r>
              <a:rPr lang="ru-RU" sz="1600" b="1" dirty="0" smtClean="0">
                <a:latin typeface="Arial Narrow" pitchFamily="34" charset="0"/>
              </a:rPr>
              <a:t> должна быть непосредственно заземлена.</a:t>
            </a:r>
          </a:p>
          <a:p>
            <a:pPr indent="432000">
              <a:lnSpc>
                <a:spcPts val="1800"/>
              </a:lnSpc>
            </a:pPr>
            <a:r>
              <a:rPr lang="ru-RU" b="1" dirty="0" smtClean="0">
                <a:solidFill>
                  <a:srgbClr val="3366FF"/>
                </a:solidFill>
                <a:latin typeface="Arial Narrow" pitchFamily="34" charset="0"/>
              </a:rPr>
              <a:t>Заземлитель</a:t>
            </a:r>
            <a:r>
              <a:rPr lang="ru-RU" sz="1600" b="1" dirty="0" smtClean="0">
                <a:latin typeface="Arial Narrow" pitchFamily="34" charset="0"/>
              </a:rPr>
              <a:t> — проводник, имеющий непосредственный контакт с землей.</a:t>
            </a:r>
          </a:p>
          <a:p>
            <a:pPr indent="432000">
              <a:lnSpc>
                <a:spcPts val="1800"/>
              </a:lnSpc>
            </a:pPr>
            <a:r>
              <a:rPr lang="ru-RU" b="1" dirty="0" smtClean="0">
                <a:solidFill>
                  <a:srgbClr val="3366FF"/>
                </a:solidFill>
                <a:latin typeface="Arial Narrow" pitchFamily="34" charset="0"/>
              </a:rPr>
              <a:t>Магистраль заземления </a:t>
            </a:r>
            <a:r>
              <a:rPr lang="ru-RU" sz="1600" b="1" dirty="0" smtClean="0">
                <a:latin typeface="Arial Narrow" pitchFamily="34" charset="0"/>
              </a:rPr>
              <a:t>— проводник, имеющий два и более ответвлений.</a:t>
            </a:r>
          </a:p>
          <a:p>
            <a:pPr indent="432000">
              <a:lnSpc>
                <a:spcPts val="1800"/>
              </a:lnSpc>
            </a:pPr>
            <a:r>
              <a:rPr lang="ru-RU" b="1" dirty="0" smtClean="0">
                <a:solidFill>
                  <a:srgbClr val="3366FF"/>
                </a:solidFill>
                <a:latin typeface="Arial Narrow" pitchFamily="34" charset="0"/>
              </a:rPr>
              <a:t>Защитный (заземляющий) проводник </a:t>
            </a:r>
            <a:r>
              <a:rPr lang="ru-RU" sz="1600" b="1" dirty="0" smtClean="0">
                <a:latin typeface="Arial Narrow" pitchFamily="34" charset="0"/>
              </a:rPr>
              <a:t>— </a:t>
            </a:r>
            <a:r>
              <a:rPr lang="ru-RU" sz="1600" b="1" dirty="0" err="1" smtClean="0">
                <a:latin typeface="Arial Narrow" pitchFamily="34" charset="0"/>
              </a:rPr>
              <a:t>проводник</a:t>
            </a:r>
            <a:r>
              <a:rPr lang="ru-RU" sz="1600" b="1" dirty="0" smtClean="0">
                <a:latin typeface="Arial Narrow" pitchFamily="34" charset="0"/>
              </a:rPr>
              <a:t>, соединяющий заземляемые части ЭУ с </a:t>
            </a:r>
            <a:r>
              <a:rPr lang="ru-RU" sz="1600" b="1" dirty="0" err="1" smtClean="0">
                <a:latin typeface="Arial Narrow" pitchFamily="34" charset="0"/>
              </a:rPr>
              <a:t>заземлителем</a:t>
            </a:r>
            <a:r>
              <a:rPr lang="ru-RU" sz="1600" b="1" dirty="0" smtClean="0">
                <a:latin typeface="Arial Narrow" pitchFamily="34" charset="0"/>
              </a:rPr>
              <a:t>.</a:t>
            </a:r>
          </a:p>
          <a:p>
            <a:pPr indent="432000">
              <a:lnSpc>
                <a:spcPts val="1800"/>
              </a:lnSpc>
            </a:pPr>
            <a:r>
              <a:rPr lang="ru-RU" b="1" dirty="0" smtClean="0">
                <a:solidFill>
                  <a:srgbClr val="3366FF"/>
                </a:solidFill>
                <a:latin typeface="Arial Narrow" pitchFamily="34" charset="0"/>
              </a:rPr>
              <a:t>Заземляющее устройство </a:t>
            </a:r>
            <a:r>
              <a:rPr lang="ru-RU" sz="1600" b="1" dirty="0" smtClean="0">
                <a:latin typeface="Arial Narrow" pitchFamily="34" charset="0"/>
              </a:rPr>
              <a:t>— совокупность </a:t>
            </a:r>
            <a:r>
              <a:rPr lang="ru-RU" sz="1600" b="1" dirty="0" err="1" smtClean="0">
                <a:latin typeface="Arial Narrow" pitchFamily="34" charset="0"/>
              </a:rPr>
              <a:t>заземлителя</a:t>
            </a:r>
            <a:r>
              <a:rPr lang="ru-RU" sz="1600" b="1" dirty="0" smtClean="0">
                <a:latin typeface="Arial Narrow" pitchFamily="34" charset="0"/>
              </a:rPr>
              <a:t> и заземляющего проводника.</a:t>
            </a:r>
            <a:endParaRPr lang="ru-RU" sz="1600" b="1" dirty="0">
              <a:latin typeface="Arial Narrow" pitchFamily="34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155491" y="1772647"/>
            <a:ext cx="3130625" cy="1928826"/>
            <a:chOff x="285720" y="1928802"/>
            <a:chExt cx="3130625" cy="1928826"/>
          </a:xfrm>
        </p:grpSpPr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714348" y="2928934"/>
              <a:ext cx="1071319" cy="13901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ru-RU" sz="1400" b="1" dirty="0" smtClean="0">
                  <a:latin typeface="Arial Narrow" pitchFamily="34" charset="0"/>
                </a:rPr>
                <a:t>Заземляющее устройство</a:t>
              </a:r>
            </a:p>
          </p:txBody>
        </p:sp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285720" y="2601746"/>
              <a:ext cx="3072618" cy="0"/>
            </a:xfrm>
            <a:prstGeom prst="line">
              <a:avLst/>
            </a:prstGeom>
            <a:noFill/>
            <a:ln w="101600" cmpd="dbl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4"/>
            <p:cNvSpPr>
              <a:spLocks/>
            </p:cNvSpPr>
            <p:nvPr/>
          </p:nvSpPr>
          <p:spPr bwMode="auto">
            <a:xfrm>
              <a:off x="728532" y="2234292"/>
              <a:ext cx="890886" cy="367454"/>
            </a:xfrm>
            <a:custGeom>
              <a:avLst/>
              <a:gdLst/>
              <a:ahLst/>
              <a:cxnLst>
                <a:cxn ang="0">
                  <a:pos x="0" y="452"/>
                </a:cxn>
                <a:cxn ang="0">
                  <a:pos x="0" y="0"/>
                </a:cxn>
                <a:cxn ang="0">
                  <a:pos x="339" y="0"/>
                </a:cxn>
              </a:cxnLst>
              <a:rect l="0" t="0" r="r" b="b"/>
              <a:pathLst>
                <a:path w="339" h="452">
                  <a:moveTo>
                    <a:pt x="0" y="452"/>
                  </a:moveTo>
                  <a:lnTo>
                    <a:pt x="0" y="0"/>
                  </a:lnTo>
                  <a:lnTo>
                    <a:pt x="33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571604" y="2142429"/>
              <a:ext cx="428628" cy="367454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А</a:t>
              </a:r>
              <a:r>
                <a:rPr kumimoji="0" lang="ru-RU" sz="16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958488" y="2142429"/>
              <a:ext cx="457857" cy="367454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А</a:t>
              </a:r>
              <a:r>
                <a:rPr kumimoji="0" lang="ru-RU" sz="16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85720" y="3520380"/>
              <a:ext cx="3087654" cy="10568"/>
            </a:xfrm>
            <a:prstGeom prst="line">
              <a:avLst/>
            </a:prstGeom>
            <a:noFill/>
            <a:ln w="50800" cmpd="thickThin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523290" y="2601746"/>
              <a:ext cx="0" cy="9186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285852" y="2643182"/>
              <a:ext cx="2071701" cy="2557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ru-RU" sz="1400" b="1" dirty="0" smtClean="0">
                  <a:latin typeface="Arial Narrow" pitchFamily="34" charset="0"/>
                </a:rPr>
                <a:t>Магистраль заземления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609746" y="3577286"/>
              <a:ext cx="961857" cy="2803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Заземлитель</a:t>
              </a:r>
              <a:endPara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28596" y="1928802"/>
              <a:ext cx="1340464" cy="2857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ru-RU" sz="1400" b="1" dirty="0" smtClean="0">
                  <a:latin typeface="Arial Narrow" pitchFamily="34" charset="0"/>
                </a:rPr>
                <a:t>Заземляющий проводник</a:t>
              </a: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073507" y="2233479"/>
              <a:ext cx="890134" cy="367454"/>
            </a:xfrm>
            <a:custGeom>
              <a:avLst/>
              <a:gdLst/>
              <a:ahLst/>
              <a:cxnLst>
                <a:cxn ang="0">
                  <a:pos x="0" y="452"/>
                </a:cxn>
                <a:cxn ang="0">
                  <a:pos x="0" y="0"/>
                </a:cxn>
                <a:cxn ang="0">
                  <a:pos x="339" y="0"/>
                </a:cxn>
              </a:cxnLst>
              <a:rect l="0" t="0" r="r" b="b"/>
              <a:pathLst>
                <a:path w="339" h="452">
                  <a:moveTo>
                    <a:pt x="0" y="452"/>
                  </a:moveTo>
                  <a:lnTo>
                    <a:pt x="0" y="0"/>
                  </a:lnTo>
                  <a:lnTo>
                    <a:pt x="33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489459" y="3484610"/>
              <a:ext cx="67662" cy="3243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27"/>
                </a:cxn>
                <a:cxn ang="0">
                  <a:pos x="57" y="741"/>
                </a:cxn>
                <a:cxn ang="0">
                  <a:pos x="114" y="627"/>
                </a:cxn>
                <a:cxn ang="0">
                  <a:pos x="114" y="0"/>
                </a:cxn>
                <a:cxn ang="0">
                  <a:pos x="0" y="0"/>
                </a:cxn>
              </a:cxnLst>
              <a:rect l="0" t="0" r="r" b="b"/>
              <a:pathLst>
                <a:path w="114" h="741">
                  <a:moveTo>
                    <a:pt x="0" y="0"/>
                  </a:moveTo>
                  <a:lnTo>
                    <a:pt x="0" y="627"/>
                  </a:lnTo>
                  <a:lnTo>
                    <a:pt x="57" y="741"/>
                  </a:lnTo>
                  <a:lnTo>
                    <a:pt x="114" y="627"/>
                  </a:lnTo>
                  <a:lnTo>
                    <a:pt x="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545092" y="3160243"/>
              <a:ext cx="1157024" cy="324367"/>
            </a:xfrm>
            <a:custGeom>
              <a:avLst/>
              <a:gdLst/>
              <a:ahLst/>
              <a:cxnLst>
                <a:cxn ang="0">
                  <a:pos x="0" y="399"/>
                </a:cxn>
                <a:cxn ang="0">
                  <a:pos x="285" y="0"/>
                </a:cxn>
                <a:cxn ang="0">
                  <a:pos x="1539" y="0"/>
                </a:cxn>
              </a:cxnLst>
              <a:rect l="0" t="0" r="r" b="b"/>
              <a:pathLst>
                <a:path w="1539" h="399">
                  <a:moveTo>
                    <a:pt x="0" y="399"/>
                  </a:moveTo>
                  <a:lnTo>
                    <a:pt x="285" y="0"/>
                  </a:lnTo>
                  <a:lnTo>
                    <a:pt x="1539" y="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 flipV="1">
              <a:off x="545092" y="3021228"/>
              <a:ext cx="214264" cy="13901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41278"/>
              </p:ext>
            </p:extLst>
          </p:nvPr>
        </p:nvGraphicFramePr>
        <p:xfrm>
          <a:off x="755576" y="4653136"/>
          <a:ext cx="7358112" cy="186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04"/>
                <a:gridCol w="2452704"/>
                <a:gridCol w="2452704"/>
              </a:tblGrid>
              <a:tr h="60292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В зависимости от различных условий режимов работы, видов грунтов заземляющие устройства классифицируются:</a:t>
                      </a:r>
                      <a:endParaRPr lang="ru-RU" sz="22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5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Arial Narrow" pitchFamily="34" charset="0"/>
                          <a:cs typeface="Arial" pitchFamily="34" charset="0"/>
                        </a:rPr>
                        <a:t>по числу электродов:</a:t>
                      </a:r>
                      <a:endParaRPr lang="ru-RU" sz="2000" b="1" dirty="0"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по месту размещения </a:t>
                      </a:r>
                      <a:r>
                        <a:rPr lang="ru-RU" sz="2000" b="1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заземлителей</a:t>
                      </a:r>
                      <a:r>
                        <a:rPr lang="ru-RU" sz="2000" b="1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: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по исполнению </a:t>
                      </a:r>
                      <a:r>
                        <a:rPr lang="ru-RU" sz="2000" b="1" kern="1200" dirty="0" err="1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заземлителей</a:t>
                      </a:r>
                      <a:r>
                        <a:rPr lang="ru-RU" sz="2000" b="1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: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662049">
                <a:tc>
                  <a:txBody>
                    <a:bodyPr/>
                    <a:lstStyle/>
                    <a:p>
                      <a:pPr lvl="0" algn="l">
                        <a:lnSpc>
                          <a:spcPts val="2000"/>
                        </a:lnSpc>
                        <a:buFont typeface="Wingdings" pitchFamily="2" charset="2"/>
                        <a:buChar char="Ø"/>
                      </a:pP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b="1" dirty="0" smtClean="0">
                          <a:latin typeface="Arial" pitchFamily="34" charset="0"/>
                          <a:cs typeface="Arial" pitchFamily="34" charset="0"/>
                        </a:rPr>
                        <a:t>одиночные;</a:t>
                      </a:r>
                      <a:endParaRPr lang="en-US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lvl="0" algn="l">
                        <a:lnSpc>
                          <a:spcPts val="2000"/>
                        </a:lnSpc>
                        <a:buFont typeface="Wingdings" pitchFamily="2" charset="2"/>
                        <a:buChar char="Ø"/>
                      </a:pP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b="1" dirty="0" smtClean="0">
                          <a:latin typeface="Arial" pitchFamily="34" charset="0"/>
                          <a:cs typeface="Arial" pitchFamily="34" charset="0"/>
                        </a:rPr>
                        <a:t>групповые.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выносные;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lvl="0" algn="l">
                        <a:lnSpc>
                          <a:spcPts val="2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контурные.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ts val="2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естественные;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ts val="2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искусственные.</a:t>
                      </a:r>
                      <a:endParaRPr lang="ru-RU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Скругленный прямоугольник 24"/>
          <p:cNvSpPr/>
          <p:nvPr/>
        </p:nvSpPr>
        <p:spPr bwMode="auto">
          <a:xfrm>
            <a:off x="1547664" y="44625"/>
            <a:ext cx="6120680" cy="526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КЛАССИФИКАЦИЯ И КОНСТРУКТИВНОЕ ИСПОЛНЕНИЕ ЗАЗЕМЛЯЮЩИХ УСТРОЙСТВ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36" name="Прямоугольник 3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871540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ts val="22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</a:rPr>
              <a:t>Выносные заземляющие устройства</a:t>
            </a:r>
            <a:r>
              <a:rPr lang="ru-RU" sz="2000" dirty="0" smtClean="0">
                <a:solidFill>
                  <a:srgbClr val="3366FF"/>
                </a:solidFill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характеризуются тем, что его </a:t>
            </a:r>
            <a:r>
              <a:rPr lang="ru-RU" sz="2000" dirty="0" err="1" smtClean="0">
                <a:latin typeface="Arial Narrow" pitchFamily="34" charset="0"/>
              </a:rPr>
              <a:t>заземлитель</a:t>
            </a:r>
            <a:r>
              <a:rPr lang="ru-RU" sz="2000" dirty="0" smtClean="0">
                <a:latin typeface="Arial Narrow" pitchFamily="34" charset="0"/>
              </a:rPr>
              <a:t> вынесен за пределы площадки, на которой размещено оборудование или сосредоточен на некоторой части этой площадки, поэтому его еще называют сосредоточенным.</a:t>
            </a:r>
          </a:p>
          <a:p>
            <a:pPr indent="432000">
              <a:lnSpc>
                <a:spcPts val="2200"/>
              </a:lnSpc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Недостаток: </a:t>
            </a:r>
            <a:r>
              <a:rPr lang="ru-RU" sz="2000" dirty="0" smtClean="0">
                <a:latin typeface="Arial Narrow" pitchFamily="34" charset="0"/>
              </a:rPr>
              <a:t>отдаленность от </a:t>
            </a:r>
            <a:r>
              <a:rPr lang="ru-RU" sz="2000" dirty="0" err="1" smtClean="0">
                <a:latin typeface="Arial Narrow" pitchFamily="34" charset="0"/>
              </a:rPr>
              <a:t>защищяемого</a:t>
            </a:r>
            <a:r>
              <a:rPr lang="ru-RU" sz="2000" dirty="0" smtClean="0">
                <a:latin typeface="Arial Narrow" pitchFamily="34" charset="0"/>
              </a:rPr>
              <a:t> оборудования.</a:t>
            </a:r>
          </a:p>
          <a:p>
            <a:pPr indent="432000">
              <a:lnSpc>
                <a:spcPts val="2200"/>
              </a:lnSpc>
            </a:pP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Достоинство: </a:t>
            </a:r>
            <a:r>
              <a:rPr lang="ru-RU" sz="2000" dirty="0" smtClean="0">
                <a:latin typeface="Arial Narrow" pitchFamily="34" charset="0"/>
              </a:rPr>
              <a:t>возможность выбора места размещения электродов заземлителей, подбор наименьшей </a:t>
            </a:r>
            <a:r>
              <a:rPr lang="ru-RU" sz="2000" smtClean="0">
                <a:latin typeface="Arial Narrow" pitchFamily="34" charset="0"/>
              </a:rPr>
              <a:t>удельной проводимости.</a:t>
            </a:r>
            <a:endParaRPr lang="ru-RU" sz="2000" dirty="0" smtClean="0">
              <a:latin typeface="Arial Narrow" pitchFamily="34" charset="0"/>
            </a:endParaRPr>
          </a:p>
          <a:p>
            <a:pPr indent="432000">
              <a:lnSpc>
                <a:spcPts val="22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</a:rPr>
              <a:t>Контурные заземляющие устройства </a:t>
            </a:r>
            <a:r>
              <a:rPr lang="ru-RU" sz="2000" dirty="0" smtClean="0">
                <a:latin typeface="Arial Narrow" pitchFamily="34" charset="0"/>
              </a:rPr>
              <a:t>характеризуются тем, что электроды его </a:t>
            </a:r>
            <a:r>
              <a:rPr lang="ru-RU" sz="2000" dirty="0" err="1" smtClean="0">
                <a:latin typeface="Arial Narrow" pitchFamily="34" charset="0"/>
              </a:rPr>
              <a:t>заземлителя</a:t>
            </a:r>
            <a:r>
              <a:rPr lang="ru-RU" sz="2000" dirty="0" smtClean="0">
                <a:latin typeface="Arial Narrow" pitchFamily="34" charset="0"/>
              </a:rPr>
              <a:t> размещаются по контуру площадки, где находится оборудование, а также внутри этой площадки (распределенные заземляющие устройства).</a:t>
            </a:r>
          </a:p>
          <a:p>
            <a:pPr indent="432000">
              <a:lnSpc>
                <a:spcPts val="2200"/>
              </a:lnSpc>
            </a:pP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Достоинство: </a:t>
            </a:r>
            <a:r>
              <a:rPr lang="ru-RU" sz="2000" dirty="0" smtClean="0">
                <a:latin typeface="Arial Narrow" pitchFamily="34" charset="0"/>
              </a:rPr>
              <a:t>возможность выравнивания потенциалов.</a:t>
            </a:r>
          </a:p>
          <a:p>
            <a:pPr indent="432000">
              <a:lnSpc>
                <a:spcPts val="2200"/>
              </a:lnSpc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Недостаток: </a:t>
            </a:r>
            <a:r>
              <a:rPr lang="ru-RU" sz="2000" dirty="0" smtClean="0">
                <a:latin typeface="Arial Narrow" pitchFamily="34" charset="0"/>
              </a:rPr>
              <a:t>при ремонтных работах возрастает возможность нарушения непрерывности соединения.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786190"/>
            <a:ext cx="5357817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ru-RU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В качестве искусственных </a:t>
            </a:r>
            <a:r>
              <a:rPr lang="ru-RU" b="1" dirty="0" err="1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заземлителей</a:t>
            </a:r>
            <a:r>
              <a:rPr lang="ru-RU" b="1" dirty="0" smtClean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применяют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: </a:t>
            </a:r>
            <a:endParaRPr lang="en-US" dirty="0" smtClean="0">
              <a:latin typeface="Arial Narrow" pitchFamily="34" charset="0"/>
              <a:cs typeface="Arial" pitchFamily="34" charset="0"/>
            </a:endParaRPr>
          </a:p>
          <a:p>
            <a:pPr lvl="0">
              <a:lnSpc>
                <a:spcPts val="2200"/>
              </a:lnSpc>
            </a:pP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1. 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вертикальные электроды:</a:t>
            </a:r>
          </a:p>
          <a:p>
            <a:pPr lvl="0">
              <a:lnSpc>
                <a:spcPts val="22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стальные трубы (диаметром 5-6 см, толщиной стенки не менее 3,5 мм и длиной 2,5-3 м);</a:t>
            </a:r>
          </a:p>
          <a:p>
            <a:pPr lvl="0">
              <a:lnSpc>
                <a:spcPts val="22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металлические уголки (40</a:t>
            </a:r>
            <a:r>
              <a:rPr lang="ru-RU" dirty="0" smtClean="0">
                <a:latin typeface="Arial Narrow" pitchFamily="34" charset="0"/>
                <a:cs typeface="Arial" pitchFamily="34" charset="0"/>
                <a:sym typeface="Symbol"/>
              </a:rPr>
              <a:t>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40, 60</a:t>
            </a:r>
            <a:r>
              <a:rPr lang="ru-RU" dirty="0" smtClean="0">
                <a:latin typeface="Arial Narrow" pitchFamily="34" charset="0"/>
                <a:cs typeface="Arial" pitchFamily="34" charset="0"/>
                <a:sym typeface="Symbol"/>
              </a:rPr>
              <a:t>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60 мм, толщиной полки 4 мм и длиной 2,5-3 м);</a:t>
            </a:r>
          </a:p>
          <a:p>
            <a:pPr lvl="0">
              <a:lnSpc>
                <a:spcPts val="22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прутковую сталь (диаметром 10 мм и длиной до 10 м).</a:t>
            </a:r>
          </a:p>
          <a:p>
            <a:pPr lvl="0">
              <a:lnSpc>
                <a:spcPts val="2200"/>
              </a:lnSpc>
            </a:pP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2. 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горизонтальные электроды:</a:t>
            </a:r>
          </a:p>
          <a:p>
            <a:pPr lvl="0">
              <a:lnSpc>
                <a:spcPts val="22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полосовую сталь (сечением 4</a:t>
            </a:r>
            <a:r>
              <a:rPr lang="ru-RU" dirty="0" smtClean="0">
                <a:latin typeface="Arial Narrow" pitchFamily="34" charset="0"/>
                <a:cs typeface="Arial" pitchFamily="34" charset="0"/>
                <a:sym typeface="Symbol"/>
              </a:rPr>
              <a:t>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12 мм);</a:t>
            </a:r>
          </a:p>
          <a:p>
            <a:pPr lvl="0">
              <a:lnSpc>
                <a:spcPts val="2200"/>
              </a:lnSpc>
              <a:buFont typeface="Wingdings" pitchFamily="2" charset="2"/>
              <a:buChar char="Ø"/>
            </a:pPr>
            <a:r>
              <a:rPr lang="en-US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dirty="0" smtClean="0">
                <a:latin typeface="Arial Narrow" pitchFamily="34" charset="0"/>
                <a:cs typeface="Arial" pitchFamily="34" charset="0"/>
              </a:rPr>
              <a:t>круглую сталь (диаметром от 6 мм).</a:t>
            </a:r>
            <a:endParaRPr lang="ru-RU" sz="1600" dirty="0"/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5572132" y="3656348"/>
            <a:ext cx="3074410" cy="3002315"/>
            <a:chOff x="9216" y="1815"/>
            <a:chExt cx="2016" cy="2073"/>
          </a:xfrm>
        </p:grpSpPr>
        <p:sp>
          <p:nvSpPr>
            <p:cNvPr id="14" name="Freeform 3"/>
            <p:cNvSpPr>
              <a:spLocks/>
            </p:cNvSpPr>
            <p:nvPr/>
          </p:nvSpPr>
          <p:spPr bwMode="auto">
            <a:xfrm>
              <a:off x="9216" y="1872"/>
              <a:ext cx="2016" cy="20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0"/>
                </a:cxn>
                <a:cxn ang="0">
                  <a:pos x="2016" y="1440"/>
                </a:cxn>
                <a:cxn ang="0">
                  <a:pos x="2016" y="0"/>
                </a:cxn>
                <a:cxn ang="0">
                  <a:pos x="1728" y="0"/>
                </a:cxn>
                <a:cxn ang="0">
                  <a:pos x="1440" y="720"/>
                </a:cxn>
                <a:cxn ang="0">
                  <a:pos x="576" y="720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016" h="1440">
                  <a:moveTo>
                    <a:pt x="0" y="0"/>
                  </a:moveTo>
                  <a:lnTo>
                    <a:pt x="0" y="1440"/>
                  </a:lnTo>
                  <a:lnTo>
                    <a:pt x="2016" y="1440"/>
                  </a:lnTo>
                  <a:lnTo>
                    <a:pt x="2016" y="0"/>
                  </a:lnTo>
                  <a:lnTo>
                    <a:pt x="1728" y="0"/>
                  </a:lnTo>
                  <a:lnTo>
                    <a:pt x="1440" y="720"/>
                  </a:lnTo>
                  <a:lnTo>
                    <a:pt x="576" y="72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tile tx="0" ty="0" sx="100000" sy="100000" flip="none" algn="tl"/>
            </a:blip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9792" y="20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7" name="Group 5"/>
            <p:cNvGrpSpPr>
              <a:grpSpLocks/>
            </p:cNvGrpSpPr>
            <p:nvPr/>
          </p:nvGrpSpPr>
          <p:grpSpPr bwMode="auto">
            <a:xfrm>
              <a:off x="10080" y="2016"/>
              <a:ext cx="288" cy="1728"/>
              <a:chOff x="10080" y="2016"/>
              <a:chExt cx="288" cy="1728"/>
            </a:xfrm>
          </p:grpSpPr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10080" y="2016"/>
                <a:ext cx="144" cy="1728"/>
              </a:xfrm>
              <a:custGeom>
                <a:avLst/>
                <a:gdLst/>
                <a:ahLst/>
                <a:cxnLst>
                  <a:cxn ang="0">
                    <a:pos x="144" y="1008"/>
                  </a:cxn>
                  <a:cxn ang="0">
                    <a:pos x="0" y="86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008">
                    <a:moveTo>
                      <a:pt x="144" y="1008"/>
                    </a:moveTo>
                    <a:lnTo>
                      <a:pt x="0" y="864"/>
                    </a:ln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solidFill>
                <a:srgbClr val="969696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 flipH="1">
                <a:off x="10224" y="2016"/>
                <a:ext cx="144" cy="1728"/>
              </a:xfrm>
              <a:custGeom>
                <a:avLst/>
                <a:gdLst/>
                <a:ahLst/>
                <a:cxnLst>
                  <a:cxn ang="0">
                    <a:pos x="144" y="1008"/>
                  </a:cxn>
                  <a:cxn ang="0">
                    <a:pos x="0" y="864"/>
                  </a:cxn>
                  <a:cxn ang="0">
                    <a:pos x="0" y="0"/>
                  </a:cxn>
                  <a:cxn ang="0">
                    <a:pos x="144" y="0"/>
                  </a:cxn>
                </a:cxnLst>
                <a:rect l="0" t="0" r="r" b="b"/>
                <a:pathLst>
                  <a:path w="144" h="1008">
                    <a:moveTo>
                      <a:pt x="144" y="1008"/>
                    </a:moveTo>
                    <a:lnTo>
                      <a:pt x="0" y="864"/>
                    </a:ln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solidFill>
                <a:srgbClr val="969696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10080" y="201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9835" y="3744"/>
              <a:ext cx="3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9936" y="3152"/>
              <a:ext cx="0" cy="5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 rot="16200000">
              <a:off x="9635" y="2762"/>
              <a:ext cx="631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2.5 – 3 м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9936" y="2016"/>
              <a:ext cx="0" cy="5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0080" y="20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 flipV="1">
              <a:off x="10512" y="2016"/>
              <a:ext cx="0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triangle" w="med" len="lg"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10512" y="2618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 rot="16200000">
              <a:off x="10332" y="2370"/>
              <a:ext cx="331" cy="1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0.2 м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10633" y="2880"/>
              <a:ext cx="5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V="1">
              <a:off x="11088" y="1841"/>
              <a:ext cx="0" cy="1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triangle" w="med" len="lg"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11088" y="2713"/>
              <a:ext cx="0" cy="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triangle" w="med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 rot="16200000">
              <a:off x="10750" y="2304"/>
              <a:ext cx="694" cy="1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0.7 –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</a:t>
              </a: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0.8 м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9775" y="1815"/>
              <a:ext cx="868" cy="17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ru-RU" sz="1600" b="1" u="none" strike="noStrike" cap="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Заземлитель</a:t>
              </a:r>
              <a:endParaRPr kumimoji="0" lang="ru-RU" sz="1600" b="1" u="none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442127"/>
            <a:ext cx="8715404" cy="306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ts val="2600"/>
              </a:lnSpc>
            </a:pPr>
            <a:r>
              <a:rPr lang="ru-RU" sz="2000" b="1" dirty="0" smtClean="0">
                <a:solidFill>
                  <a:srgbClr val="3366FF"/>
                </a:solidFill>
                <a:latin typeface="Arial Narrow" pitchFamily="34" charset="0"/>
              </a:rPr>
              <a:t>В плохо проводящих грунтах  для обеспечения минимального сопротивления заземления используют:</a:t>
            </a:r>
          </a:p>
          <a:p>
            <a:pPr lvl="0" indent="432000">
              <a:lnSpc>
                <a:spcPts val="26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глубинные </a:t>
            </a:r>
            <a:r>
              <a:rPr lang="ru-RU" sz="2000" dirty="0" err="1" smtClean="0">
                <a:latin typeface="Arial Narrow" pitchFamily="34" charset="0"/>
              </a:rPr>
              <a:t>заземлители</a:t>
            </a:r>
            <a:r>
              <a:rPr lang="ru-RU" sz="2000" dirty="0" smtClean="0">
                <a:latin typeface="Arial Narrow" pitchFamily="34" charset="0"/>
              </a:rPr>
              <a:t> (полоска стали длиной 10-12 м);</a:t>
            </a:r>
          </a:p>
          <a:p>
            <a:pPr lvl="0" indent="432000">
              <a:lnSpc>
                <a:spcPts val="26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укладку вокруг электродов грунта с повышенной проводимостью (влажная глина);</a:t>
            </a:r>
          </a:p>
          <a:p>
            <a:pPr lvl="0" indent="432000">
              <a:lnSpc>
                <a:spcPts val="26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используют обработку почвы раствором поваренной соли (нежелательно, т.к. поваренная соль приводит к коррозии);</a:t>
            </a:r>
          </a:p>
          <a:p>
            <a:pPr indent="432000">
              <a:lnSpc>
                <a:spcPts val="26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используют устройство выносных </a:t>
            </a:r>
            <a:r>
              <a:rPr lang="ru-RU" sz="2000" dirty="0" err="1" smtClean="0">
                <a:latin typeface="Arial Narrow" pitchFamily="34" charset="0"/>
              </a:rPr>
              <a:t>заземлителей</a:t>
            </a:r>
            <a:r>
              <a:rPr lang="ru-RU" sz="2000" dirty="0" smtClean="0">
                <a:latin typeface="Arial Narrow" pitchFamily="34" charset="0"/>
              </a:rPr>
              <a:t> на участках с хорошей проводимостью.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47664" y="44625"/>
            <a:ext cx="6120680" cy="526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КЛАССИФИКАЦИЯ И КОНСТРУКТИВНОЕ ИСПОЛНЕНИЕ ЗАЗЕМЛЯЮЩИХ УСТРОЙСТВ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195736" y="44625"/>
            <a:ext cx="4752528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КОНТРОЛЬ ЗАЗЕМЛЯЮЩИХ УСТРОЙСТВ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" y="131561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Скругленный прямоугольник 18"/>
          <p:cNvSpPr/>
          <p:nvPr/>
        </p:nvSpPr>
        <p:spPr bwMode="auto">
          <a:xfrm>
            <a:off x="602947" y="836712"/>
            <a:ext cx="7978012" cy="1535267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Сопротивление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заземления необходимо периодически контролировать, так как из-за коррозии заземлителей или их механических повреждений, оно может превысить допустимую величину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pic>
        <p:nvPicPr>
          <p:cNvPr id="21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7" y="568623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Скругленный прямоугольник 21"/>
          <p:cNvSpPr/>
          <p:nvPr/>
        </p:nvSpPr>
        <p:spPr bwMode="auto">
          <a:xfrm>
            <a:off x="626436" y="5340554"/>
            <a:ext cx="7978012" cy="1268815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  <a:spcBef>
                <a:spcPct val="50000"/>
              </a:spcBef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Сопротивление заземлителей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 подстанциях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измеряют</a:t>
            </a:r>
            <a:r>
              <a:rPr lang="ru-RU" sz="2400" b="1" dirty="0">
                <a:solidFill>
                  <a:srgbClr val="33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 реже одного раза в три года,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 на предприятиях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один раз в год.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107504" y="2610823"/>
            <a:ext cx="8496944" cy="1066859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Согласно ПРАВИЛАМ УСТРОЙСТВА ЭЛЕКТРОУСТАНОВОК (ПУЭ)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установлены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следующие допустимые значения сопротивления заземления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[R</a:t>
            </a:r>
            <a:r>
              <a:rPr lang="ru-RU" sz="2800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]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: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3904593"/>
            <a:ext cx="8482068" cy="1224135"/>
          </a:xfrm>
          <a:prstGeom prst="roundRect">
            <a:avLst/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2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электроустановок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до 1000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с изолированной нейтральной точкой  </a:t>
            </a:r>
            <a:r>
              <a:rPr lang="ru-RU" sz="22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(ИНТ) </a:t>
            </a:r>
            <a:r>
              <a:rPr lang="ru-RU" sz="2400" dirty="0" smtClean="0">
                <a:solidFill>
                  <a:prstClr val="black"/>
                </a:solidFill>
              </a:rPr>
              <a:t>–</a:t>
            </a:r>
            <a:r>
              <a:rPr lang="en-US" sz="28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ru-RU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4 Ом</a:t>
            </a:r>
            <a:r>
              <a:rPr lang="ru-RU" sz="2400" dirty="0">
                <a:solidFill>
                  <a:prstClr val="black"/>
                </a:solidFill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 indent="457200" algn="just">
              <a:lnSpc>
                <a:spcPts val="2200"/>
              </a:lnSpc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При мощности генератора или трансформатора 100 кВт и менее -</a:t>
            </a:r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4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</a:t>
            </a:r>
            <a:r>
              <a:rPr lang="en-US" sz="24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10</a:t>
            </a:r>
            <a:r>
              <a:rPr lang="ru-RU" sz="24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Ом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2" name="TextBox 10"/>
          <p:cNvSpPr txBox="1">
            <a:spLocks noChangeArrowheads="1"/>
          </p:cNvSpPr>
          <p:nvPr/>
        </p:nvSpPr>
        <p:spPr bwMode="auto">
          <a:xfrm>
            <a:off x="-428625" y="1214438"/>
            <a:ext cx="9890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8775" indent="358775"/>
            <a:r>
              <a:rPr lang="ru-RU" sz="2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8775" indent="358775"/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64704"/>
            <a:ext cx="8715404" cy="124649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Темы: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3.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Назначение, области применения, принцип действия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зануления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lvl="0" indent="432000"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4.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зануления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в сетях с заземленной</a:t>
            </a:r>
            <a:endParaRPr lang="en-US" sz="2000" b="1" dirty="0" smtClean="0">
              <a:latin typeface="Arial Narrow" pitchFamily="34" charset="0"/>
              <a:cs typeface="Arial" pitchFamily="34" charset="0"/>
            </a:endParaRPr>
          </a:p>
          <a:p>
            <a:pPr lvl="0" indent="432000">
              <a:lnSpc>
                <a:spcPts val="1800"/>
              </a:lnSpc>
            </a:pPr>
            <a:r>
              <a:rPr lang="en-US" sz="2000" b="1" dirty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       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</a:t>
            </a:r>
          </a:p>
          <a:p>
            <a:pPr lvl="0" indent="432000"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5.</a:t>
            </a:r>
            <a:r>
              <a:rPr lang="en-US" sz="20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Анализ эффективности применения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зануления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в сетях с изолированной</a:t>
            </a:r>
          </a:p>
          <a:p>
            <a:pPr lvl="0" indent="432000">
              <a:lnSpc>
                <a:spcPts val="18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          </a:t>
            </a:r>
            <a:r>
              <a:rPr lang="ru-RU" sz="2000" b="1" dirty="0" err="1" smtClean="0"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.</a:t>
            </a:r>
            <a:endParaRPr lang="ru-RU" sz="2400" dirty="0" smtClean="0">
              <a:latin typeface="Arial Narrow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547664" y="44624"/>
            <a:ext cx="61206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ЗАНУЛЕНИЯ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97971" y="5676328"/>
            <a:ext cx="8506478" cy="1152128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4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solidFill>
                  <a:srgbClr val="3366FF"/>
                </a:solidFill>
                <a:latin typeface="Arial Narrow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Области применения </a:t>
            </a:r>
            <a:r>
              <a:rPr lang="ru-RU" sz="22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зануления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трехфазные</a:t>
            </a:r>
            <a:r>
              <a:rPr lang="en-US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четырехпроводные, трехфазные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пятипроводные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сети с ГЗН (ЭУ до 1000 В); однофазные сети переменного тока с заземленным выводом источника тока.</a:t>
            </a: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107504" y="4631987"/>
            <a:ext cx="8496944" cy="1011683"/>
          </a:xfrm>
          <a:prstGeom prst="roundRect">
            <a:avLst>
              <a:gd name="adj" fmla="val 8059"/>
            </a:avLst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Назначение </a:t>
            </a:r>
            <a:r>
              <a:rPr lang="ru-RU" sz="24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зануления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</a:rPr>
              <a:t>— устранение опасности поражения током человека, коснувшегося поврежденной электрической установки в следствие КЗ и быстрое срабатывание защиты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</a:rPr>
              <a:t>.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3944596"/>
            <a:ext cx="8496944" cy="663669"/>
          </a:xfrm>
          <a:prstGeom prst="roundRect">
            <a:avLst>
              <a:gd name="adj" fmla="val 11746"/>
            </a:avLst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400"/>
              </a:lnSpc>
            </a:pP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Нулевой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защитный проводник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</a:rPr>
              <a:t>— проводник, обеспечивающий вышеуказанное соединение.</a:t>
            </a:r>
            <a:endParaRPr lang="ru-RU" sz="2400" dirty="0">
              <a:solidFill>
                <a:srgbClr val="66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2394896"/>
            <a:ext cx="8482068" cy="1505622"/>
          </a:xfrm>
          <a:prstGeom prst="roundRect">
            <a:avLst>
              <a:gd name="adj" fmla="val 5099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2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400" dirty="0" smtClean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— преднамеренное электрическое соединение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нетоковедущих частей ЭУ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 нулевым защитным 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PE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проводником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либо с нулевым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рабочим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совмещенным  с нулевым  защитным 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PEN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проводником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целью создания искусственного короткого замыкания по петле «фаза» - «ноль» при пробое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одной из фаз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на корпус ЭУ.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2007048"/>
            <a:ext cx="8482068" cy="347722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НАЗНАЧЕНИЕ, ОБЛАСТИ ПРИМЕНЕНИЯ, ПРИНЦИП ДЕЙСТВИЯ ЗАНУЛЕНИЯ.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07504" y="620688"/>
            <a:ext cx="8548600" cy="6222305"/>
            <a:chOff x="107504" y="663079"/>
            <a:chExt cx="8548600" cy="6222305"/>
          </a:xfrm>
        </p:grpSpPr>
        <p:grpSp>
          <p:nvGrpSpPr>
            <p:cNvPr id="174" name="Группа 173"/>
            <p:cNvGrpSpPr/>
            <p:nvPr/>
          </p:nvGrpSpPr>
          <p:grpSpPr>
            <a:xfrm>
              <a:off x="107504" y="663079"/>
              <a:ext cx="8548600" cy="6222305"/>
              <a:chOff x="107504" y="146409"/>
              <a:chExt cx="8548600" cy="6222305"/>
            </a:xfrm>
          </p:grpSpPr>
          <p:cxnSp>
            <p:nvCxnSpPr>
              <p:cNvPr id="70" name="Прямая соединительная линия 69"/>
              <p:cNvCxnSpPr/>
              <p:nvPr/>
            </p:nvCxnSpPr>
            <p:spPr>
              <a:xfrm rot="5400000">
                <a:off x="1142182" y="4297142"/>
                <a:ext cx="3001190" cy="794"/>
              </a:xfrm>
              <a:prstGeom prst="line">
                <a:avLst/>
              </a:prstGeom>
              <a:ln w="317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Группа 172"/>
              <p:cNvGrpSpPr/>
              <p:nvPr/>
            </p:nvGrpSpPr>
            <p:grpSpPr>
              <a:xfrm>
                <a:off x="107504" y="146409"/>
                <a:ext cx="8548600" cy="6222305"/>
                <a:chOff x="107504" y="146409"/>
                <a:chExt cx="8548600" cy="6222305"/>
              </a:xfrm>
            </p:grpSpPr>
            <p:cxnSp>
              <p:nvCxnSpPr>
                <p:cNvPr id="136" name="Прямая соединительная линия 135"/>
                <p:cNvCxnSpPr/>
                <p:nvPr/>
              </p:nvCxnSpPr>
              <p:spPr>
                <a:xfrm rot="16200000" flipH="1">
                  <a:off x="3716278" y="4070408"/>
                  <a:ext cx="4173281" cy="32944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571472" y="1643050"/>
                  <a:ext cx="1857388" cy="461665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ЭЛЕКТРИЧЕСКИЕ ЗНАКИ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(МЕТКИ)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28926" y="1643050"/>
                  <a:ext cx="2286016" cy="3804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066">
                        <a:tint val="66000"/>
                        <a:satMod val="160000"/>
                      </a:srgbClr>
                    </a:gs>
                    <a:gs pos="50000">
                      <a:srgbClr val="FF0066">
                        <a:tint val="44500"/>
                        <a:satMod val="160000"/>
                      </a:srgbClr>
                    </a:gs>
                    <a:gs pos="100000">
                      <a:srgbClr val="FF0066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66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ru-RU" sz="2000" b="1" dirty="0" smtClean="0">
                      <a:latin typeface="Arial Narrow" pitchFamily="34" charset="0"/>
                    </a:rPr>
                    <a:t>Электрический шок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71472" y="2306649"/>
                  <a:ext cx="1857388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9900">
                        <a:tint val="66000"/>
                        <a:satMod val="160000"/>
                      </a:srgbClr>
                    </a:gs>
                    <a:gs pos="50000">
                      <a:srgbClr val="FF9900">
                        <a:tint val="44500"/>
                        <a:satMod val="160000"/>
                      </a:srgbClr>
                    </a:gs>
                    <a:gs pos="100000">
                      <a:srgbClr val="FF99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66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ЭЛЕКТРИЧЕСКИЕ ОЖОГИ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71472" y="3357152"/>
                  <a:ext cx="1857388" cy="461665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ЭЛЕКТРОМЕТАЛЛИЗАЦИЯ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КОЖИ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71472" y="4653296"/>
                  <a:ext cx="1857388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МЕХАНИЧЕСКИЕ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ПОВРЕЖДЕНИЯ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71472" y="6000768"/>
                  <a:ext cx="1857388" cy="276999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ЭЛЕКТРООФТАЛЬМИЯ</a:t>
                  </a:r>
                </a:p>
              </p:txBody>
            </p:sp>
            <p:grpSp>
              <p:nvGrpSpPr>
                <p:cNvPr id="172" name="Группа 171"/>
                <p:cNvGrpSpPr/>
                <p:nvPr/>
              </p:nvGrpSpPr>
              <p:grpSpPr>
                <a:xfrm>
                  <a:off x="6000760" y="2285992"/>
                  <a:ext cx="2655344" cy="4082722"/>
                  <a:chOff x="6000760" y="2285992"/>
                  <a:chExt cx="2655344" cy="4082722"/>
                </a:xfrm>
              </p:grpSpPr>
              <p:grpSp>
                <p:nvGrpSpPr>
                  <p:cNvPr id="170" name="Группа 169"/>
                  <p:cNvGrpSpPr/>
                  <p:nvPr/>
                </p:nvGrpSpPr>
                <p:grpSpPr>
                  <a:xfrm>
                    <a:off x="6000760" y="2285992"/>
                    <a:ext cx="2643206" cy="3991775"/>
                    <a:chOff x="6000760" y="2285992"/>
                    <a:chExt cx="2643206" cy="3991775"/>
                  </a:xfrm>
                </p:grpSpPr>
                <p:grpSp>
                  <p:nvGrpSpPr>
                    <p:cNvPr id="35" name="Группа 34"/>
                    <p:cNvGrpSpPr/>
                    <p:nvPr/>
                  </p:nvGrpSpPr>
                  <p:grpSpPr>
                    <a:xfrm>
                      <a:off x="6000760" y="2285992"/>
                      <a:ext cx="2609840" cy="648594"/>
                      <a:chOff x="6072198" y="2285992"/>
                      <a:chExt cx="2609840" cy="648594"/>
                    </a:xfrm>
                  </p:grpSpPr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6072198" y="2285992"/>
                        <a:ext cx="2286016" cy="646331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latin typeface="Arial Narrow" pitchFamily="34" charset="0"/>
                          </a:rPr>
                          <a:t>СУДОРОЖНОЕ, ЕДВА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latin typeface="Arial Narrow" pitchFamily="34" charset="0"/>
                          </a:rPr>
                          <a:t>ОЩУТИМОЕ, СОРАЩЕНИЕ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latin typeface="Arial Narrow" pitchFamily="34" charset="0"/>
                          </a:rPr>
                          <a:t>МЫШЦ</a:t>
                        </a:r>
                        <a:endParaRPr lang="ru-RU" sz="1200" b="1" dirty="0"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33" name="Прямоугольник 32"/>
                      <p:cNvSpPr/>
                      <p:nvPr/>
                    </p:nvSpPr>
                    <p:spPr bwMode="auto">
                      <a:xfrm>
                        <a:off x="8358214" y="2285992"/>
                        <a:ext cx="323824" cy="64859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pSp>
                  <p:nvGrpSpPr>
                    <p:cNvPr id="36" name="Группа 35"/>
                    <p:cNvGrpSpPr/>
                    <p:nvPr/>
                  </p:nvGrpSpPr>
                  <p:grpSpPr>
                    <a:xfrm>
                      <a:off x="6000760" y="3143248"/>
                      <a:ext cx="2643206" cy="461665"/>
                      <a:chOff x="6072198" y="2285992"/>
                      <a:chExt cx="2643206" cy="461665"/>
                    </a:xfrm>
                  </p:grpSpPr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6072198" y="2285992"/>
                        <a:ext cx="2286016" cy="46166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СУДОРОЖНОЕ СОКРАЩЕНИЕ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МЫШЦ БЕЗ ПОТЕРИ СОЗНАНИЯ</a:t>
                        </a:r>
                        <a:endParaRPr lang="ru-RU" sz="1200" b="1" dirty="0">
                          <a:solidFill>
                            <a:schemeClr val="tx1"/>
                          </a:solidFill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38" name="Прямоугольник 37"/>
                      <p:cNvSpPr/>
                      <p:nvPr/>
                    </p:nvSpPr>
                    <p:spPr bwMode="auto">
                      <a:xfrm>
                        <a:off x="8358214" y="2285992"/>
                        <a:ext cx="357190" cy="459526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prstDash val="solid"/>
                        <a:round/>
                        <a:headEnd type="stealth" w="sm" len="sm"/>
                        <a:tailEnd/>
                      </a:ln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pSp>
                  <p:nvGrpSpPr>
                    <p:cNvPr id="39" name="Группа 38"/>
                    <p:cNvGrpSpPr/>
                    <p:nvPr/>
                  </p:nvGrpSpPr>
                  <p:grpSpPr>
                    <a:xfrm>
                      <a:off x="6000760" y="3857628"/>
                      <a:ext cx="2643206" cy="835647"/>
                      <a:chOff x="6072198" y="2285991"/>
                      <a:chExt cx="2643206" cy="835647"/>
                    </a:xfrm>
                  </p:grpSpPr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6072198" y="2285992"/>
                        <a:ext cx="2286016" cy="83099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СУДОРОЖНОЕ СОКРАЩЕНИЕ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МЫШЦ С ПОТЕРЕЙ СОЗНАНИЯ, 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С СОХРАНЕНИЕМ ДЫХАНИЯ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И РАБОТЫ СЕРДЦА</a:t>
                        </a:r>
                        <a:endParaRPr lang="ru-RU" sz="1200" b="1" dirty="0">
                          <a:solidFill>
                            <a:schemeClr val="tx1"/>
                          </a:solidFill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41" name="Прямоугольник 40"/>
                      <p:cNvSpPr/>
                      <p:nvPr/>
                    </p:nvSpPr>
                    <p:spPr bwMode="auto">
                      <a:xfrm>
                        <a:off x="8358214" y="2285991"/>
                        <a:ext cx="357190" cy="835647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2" name="Группа 41"/>
                    <p:cNvGrpSpPr/>
                    <p:nvPr/>
                  </p:nvGrpSpPr>
                  <p:grpSpPr>
                    <a:xfrm>
                      <a:off x="6000760" y="5000636"/>
                      <a:ext cx="2643206" cy="648594"/>
                      <a:chOff x="6072198" y="2285992"/>
                      <a:chExt cx="2643206" cy="648594"/>
                    </a:xfrm>
                  </p:grpSpPr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6072198" y="2285992"/>
                        <a:ext cx="2286016" cy="646331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ПОТЕРЯ СОЗНАНИЯ,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НАРУШЕНИЕ СЕРДЕЧНОЙ</a:t>
                        </a:r>
                      </a:p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ДЕЯТЕЛЬНОСТИ ИЛИ ДЫХАНИЯ</a:t>
                        </a:r>
                        <a:endParaRPr lang="ru-RU" sz="1200" b="1" dirty="0">
                          <a:solidFill>
                            <a:schemeClr val="tx1"/>
                          </a:solidFill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44" name="Прямоугольник 43"/>
                      <p:cNvSpPr/>
                      <p:nvPr/>
                    </p:nvSpPr>
                    <p:spPr bwMode="auto">
                      <a:xfrm>
                        <a:off x="8358214" y="2285992"/>
                        <a:ext cx="357190" cy="64859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6" name="Группа 45"/>
                    <p:cNvGrpSpPr/>
                    <p:nvPr/>
                  </p:nvGrpSpPr>
                  <p:grpSpPr>
                    <a:xfrm>
                      <a:off x="6000760" y="6000768"/>
                      <a:ext cx="2643206" cy="276999"/>
                      <a:chOff x="6072198" y="2285992"/>
                      <a:chExt cx="2643206" cy="276999"/>
                    </a:xfrm>
                  </p:grpSpPr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6072198" y="2285992"/>
                        <a:ext cx="2286016" cy="276999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200" b="1" dirty="0" smtClean="0">
                            <a:solidFill>
                              <a:schemeClr val="tx1"/>
                            </a:solidFill>
                            <a:latin typeface="Arial Narrow" pitchFamily="34" charset="0"/>
                          </a:rPr>
                          <a:t>КЛИНИЧЕСКАЯ СМЕРТЬ</a:t>
                        </a:r>
                      </a:p>
                    </p:txBody>
                  </p:sp>
                  <p:sp>
                    <p:nvSpPr>
                      <p:cNvPr id="48" name="Прямоугольник 47"/>
                      <p:cNvSpPr/>
                      <p:nvPr/>
                    </p:nvSpPr>
                    <p:spPr bwMode="auto">
                      <a:xfrm>
                        <a:off x="8358214" y="2285992"/>
                        <a:ext cx="357190" cy="27410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9900">
                              <a:tint val="66000"/>
                              <a:satMod val="160000"/>
                            </a:srgbClr>
                          </a:gs>
                          <a:gs pos="50000">
                            <a:srgbClr val="FF9900">
                              <a:tint val="44500"/>
                              <a:satMod val="160000"/>
                            </a:srgbClr>
                          </a:gs>
                          <a:gs pos="100000">
                            <a:srgbClr val="FF9900">
                              <a:tint val="23500"/>
                              <a:satMod val="160000"/>
                            </a:srgbClr>
                          </a:gs>
                        </a:gsLst>
                        <a:lin ang="16200000" scaled="1"/>
                        <a:tileRect/>
                      </a:gradFill>
                      <a:ln w="38100">
                        <a:solidFill>
                          <a:srgbClr val="FF6600"/>
                        </a:solidFill>
                        <a:headEnd type="stealth" w="sm" len="sm"/>
                        <a:tailEnd/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338915" y="2383020"/>
                    <a:ext cx="2551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I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286776" y="3143248"/>
                    <a:ext cx="325730" cy="46166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9900">
                          <a:tint val="66000"/>
                          <a:satMod val="160000"/>
                        </a:srgbClr>
                      </a:gs>
                      <a:gs pos="50000">
                        <a:srgbClr val="FF9900">
                          <a:tint val="44500"/>
                          <a:satMod val="160000"/>
                        </a:srgbClr>
                      </a:gs>
                      <a:gs pos="100000">
                        <a:srgbClr val="FF9900">
                          <a:tint val="23500"/>
                          <a:satMod val="160000"/>
                        </a:srgbClr>
                      </a:gs>
                    </a:gsLst>
                    <a:lin ang="16200000" scaled="1"/>
                    <a:tileRect/>
                  </a:gradFill>
                  <a:ln w="38100">
                    <a:solidFill>
                      <a:srgbClr val="FF6600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chemeClr val="tx1"/>
                        </a:solidFill>
                        <a:latin typeface="Arial Narrow" pitchFamily="34" charset="0"/>
                      </a:rPr>
                      <a:t>II</a:t>
                    </a:r>
                    <a:endParaRPr lang="ru-RU" sz="2400" b="1" dirty="0">
                      <a:solidFill>
                        <a:schemeClr val="tx1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258172" y="4012791"/>
                    <a:ext cx="39626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III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232590" y="5077710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IV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285752" y="5907049"/>
                    <a:ext cx="2857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Arial Narrow" pitchFamily="34" charset="0"/>
                      </a:rPr>
                      <a:t>V</a:t>
                    </a:r>
                    <a:endParaRPr lang="ru-RU" sz="2400" b="1" dirty="0">
                      <a:latin typeface="Arial Narrow" pitchFamily="34" charset="0"/>
                    </a:endParaRPr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2571736" y="2285992"/>
                  <a:ext cx="1416678" cy="5232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ФАЗА</a:t>
                  </a:r>
                </a:p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ВОЗБУЖДЕНИЯ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857488" y="3143248"/>
                  <a:ext cx="1087157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НЕТ РЕАКЦИИ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НА БОЛЬ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857488" y="4071942"/>
                  <a:ext cx="1071126" cy="6463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ПОВЫШЕНИЕ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КРОВЯНОГО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ДАВЛЕНИЯ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57488" y="5286388"/>
                  <a:ext cx="1214446" cy="101566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6FFFF">
                        <a:tint val="66000"/>
                        <a:satMod val="160000"/>
                        <a:shade val="30000"/>
                        <a:satMod val="115000"/>
                      </a:srgbClr>
                    </a:gs>
                    <a:gs pos="50000">
                      <a:srgbClr val="66FFFF">
                        <a:tint val="66000"/>
                        <a:satMod val="160000"/>
                        <a:shade val="67500"/>
                        <a:satMod val="115000"/>
                      </a:srgbClr>
                    </a:gs>
                    <a:gs pos="100000">
                      <a:srgbClr val="66FFFF">
                        <a:tint val="66000"/>
                        <a:satMod val="160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СОХРАНЯЕТСЯ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СОЗНАНИЕ,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СПОСОБНОСТЬ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ВЫПОЛНЯТЬ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РАБОТУ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500562" y="4143380"/>
                  <a:ext cx="1159501" cy="6463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ПАДАЕТ ИЛИ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УЧАЩАЕТСЯ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ПУЛЬС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00562" y="3143248"/>
                  <a:ext cx="1132249" cy="6463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СНИЖЕНИЕ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КРОВЯНОГО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ДАВЛЕНИЯ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500562" y="5143512"/>
                  <a:ext cx="1143008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ДЕПРЕССИЯ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500562" y="5857892"/>
                  <a:ext cx="1143007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КЛИНИЧЕСКАЯ</a:t>
                  </a:r>
                </a:p>
                <a:p>
                  <a:pPr algn="ctr"/>
                  <a:r>
                    <a:rPr lang="ru-RU" sz="1200" b="1" dirty="0" smtClean="0">
                      <a:latin typeface="Arial Narrow" pitchFamily="34" charset="0"/>
                    </a:rPr>
                    <a:t>СМЕРТЬ</a:t>
                  </a:r>
                </a:p>
              </p:txBody>
            </p: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 flipV="1">
                  <a:off x="2643174" y="5784112"/>
                  <a:ext cx="195719" cy="2343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/>
                <p:cNvCxnSpPr/>
                <p:nvPr/>
              </p:nvCxnSpPr>
              <p:spPr>
                <a:xfrm rot="5400000">
                  <a:off x="2613065" y="4470461"/>
                  <a:ext cx="3357586" cy="1588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единительная линия 81"/>
                <p:cNvCxnSpPr/>
                <p:nvPr/>
              </p:nvCxnSpPr>
              <p:spPr>
                <a:xfrm flipV="1">
                  <a:off x="4286248" y="6140450"/>
                  <a:ext cx="209552" cy="3194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/>
                <p:cNvCxnSpPr/>
                <p:nvPr/>
              </p:nvCxnSpPr>
              <p:spPr>
                <a:xfrm flipH="1">
                  <a:off x="356364" y="1223892"/>
                  <a:ext cx="2865" cy="4931432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Прямая соединительная линия 87"/>
                <p:cNvCxnSpPr/>
                <p:nvPr/>
              </p:nvCxnSpPr>
              <p:spPr>
                <a:xfrm>
                  <a:off x="357158" y="6143644"/>
                  <a:ext cx="195735" cy="1975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единительная линия 93"/>
                <p:cNvCxnSpPr/>
                <p:nvPr/>
              </p:nvCxnSpPr>
              <p:spPr>
                <a:xfrm flipV="1">
                  <a:off x="357158" y="2450665"/>
                  <a:ext cx="206368" cy="1992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 flipV="1">
                  <a:off x="350874" y="3602793"/>
                  <a:ext cx="205081" cy="511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Прямая соединительная линия 107"/>
                <p:cNvCxnSpPr>
                  <a:endCxn id="29" idx="1"/>
                </p:cNvCxnSpPr>
                <p:nvPr/>
              </p:nvCxnSpPr>
              <p:spPr>
                <a:xfrm flipV="1">
                  <a:off x="361507" y="4884129"/>
                  <a:ext cx="209965" cy="1412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/>
                <p:cNvCxnSpPr/>
                <p:nvPr/>
              </p:nvCxnSpPr>
              <p:spPr>
                <a:xfrm>
                  <a:off x="2641600" y="4419601"/>
                  <a:ext cx="202577" cy="934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единительная линия 95"/>
                <p:cNvCxnSpPr/>
                <p:nvPr/>
              </p:nvCxnSpPr>
              <p:spPr>
                <a:xfrm flipV="1">
                  <a:off x="2647833" y="3399548"/>
                  <a:ext cx="190734" cy="5610"/>
                </a:xfrm>
                <a:prstGeom prst="line">
                  <a:avLst/>
                </a:prstGeom>
                <a:ln w="31750">
                  <a:solidFill>
                    <a:schemeClr val="accent3">
                      <a:lumMod val="75000"/>
                    </a:schemeClr>
                  </a:solidFill>
                  <a:headEnd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Прямая соединительная линия 108"/>
                <p:cNvCxnSpPr>
                  <a:endCxn id="61" idx="1"/>
                </p:cNvCxnSpPr>
                <p:nvPr/>
              </p:nvCxnSpPr>
              <p:spPr>
                <a:xfrm>
                  <a:off x="4302729" y="3450037"/>
                  <a:ext cx="190734" cy="1588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Прямая соединительная линия 110"/>
                <p:cNvCxnSpPr>
                  <a:endCxn id="60" idx="1"/>
                </p:cNvCxnSpPr>
                <p:nvPr/>
              </p:nvCxnSpPr>
              <p:spPr>
                <a:xfrm>
                  <a:off x="4297119" y="4471023"/>
                  <a:ext cx="201953" cy="1588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Прямая соединительная линия 112"/>
                <p:cNvCxnSpPr>
                  <a:endCxn id="62" idx="1"/>
                </p:cNvCxnSpPr>
                <p:nvPr/>
              </p:nvCxnSpPr>
              <p:spPr>
                <a:xfrm flipV="1">
                  <a:off x="4286248" y="5282012"/>
                  <a:ext cx="214314" cy="4376"/>
                </a:xfrm>
                <a:prstGeom prst="line">
                  <a:avLst/>
                </a:prstGeom>
                <a:ln w="317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Прямая соединительная линия 120"/>
                <p:cNvCxnSpPr/>
                <p:nvPr/>
              </p:nvCxnSpPr>
              <p:spPr>
                <a:xfrm rot="16200000" flipH="1">
                  <a:off x="4797631" y="2161309"/>
                  <a:ext cx="225636" cy="1"/>
                </a:xfrm>
                <a:prstGeom prst="line">
                  <a:avLst/>
                </a:prstGeom>
                <a:ln w="44450">
                  <a:solidFill>
                    <a:srgbClr val="0099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Прямая соединительная линия 132"/>
                <p:cNvCxnSpPr/>
                <p:nvPr/>
              </p:nvCxnSpPr>
              <p:spPr>
                <a:xfrm rot="5400000">
                  <a:off x="3170797" y="2168607"/>
                  <a:ext cx="230244" cy="1588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Прямая соединительная линия 138"/>
                <p:cNvCxnSpPr/>
                <p:nvPr/>
              </p:nvCxnSpPr>
              <p:spPr>
                <a:xfrm flipV="1">
                  <a:off x="5786446" y="2642775"/>
                  <a:ext cx="212652" cy="407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Прямая соединительная линия 140"/>
                <p:cNvCxnSpPr/>
                <p:nvPr/>
              </p:nvCxnSpPr>
              <p:spPr>
                <a:xfrm>
                  <a:off x="5787676" y="3382751"/>
                  <a:ext cx="221993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Прямая соединительная линия 147"/>
                <p:cNvCxnSpPr/>
                <p:nvPr/>
              </p:nvCxnSpPr>
              <p:spPr>
                <a:xfrm>
                  <a:off x="5834200" y="6154471"/>
                  <a:ext cx="174423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5814104" y="5333119"/>
                  <a:ext cx="190280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Прямая соединительная линия 155"/>
                <p:cNvCxnSpPr/>
                <p:nvPr/>
              </p:nvCxnSpPr>
              <p:spPr>
                <a:xfrm>
                  <a:off x="5808818" y="4281295"/>
                  <a:ext cx="190280" cy="1588"/>
                </a:xfrm>
                <a:prstGeom prst="line">
                  <a:avLst/>
                </a:prstGeom>
                <a:ln w="3175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единительная линия 159"/>
                <p:cNvCxnSpPr>
                  <a:endCxn id="22" idx="1"/>
                </p:cNvCxnSpPr>
                <p:nvPr/>
              </p:nvCxnSpPr>
              <p:spPr>
                <a:xfrm>
                  <a:off x="355600" y="1879600"/>
                  <a:ext cx="209550" cy="1588"/>
                </a:xfrm>
                <a:prstGeom prst="line">
                  <a:avLst/>
                </a:prstGeom>
                <a:ln w="31750" cmpd="sng">
                  <a:solidFill>
                    <a:srgbClr val="7030A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Прямая соединительная линия 161"/>
                <p:cNvCxnSpPr/>
                <p:nvPr/>
              </p:nvCxnSpPr>
              <p:spPr>
                <a:xfrm>
                  <a:off x="6923314" y="1245667"/>
                  <a:ext cx="1362" cy="398983"/>
                </a:xfrm>
                <a:prstGeom prst="line">
                  <a:avLst/>
                </a:prstGeom>
                <a:ln w="50800">
                  <a:solidFill>
                    <a:srgbClr val="FF66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Прямая соединительная линия 163"/>
                <p:cNvCxnSpPr/>
                <p:nvPr/>
              </p:nvCxnSpPr>
              <p:spPr>
                <a:xfrm flipH="1">
                  <a:off x="4571206" y="1234778"/>
                  <a:ext cx="794" cy="398180"/>
                </a:xfrm>
                <a:prstGeom prst="line">
                  <a:avLst/>
                </a:prstGeom>
                <a:ln w="50800">
                  <a:solidFill>
                    <a:srgbClr val="FF0066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Прямая соединительная линия 165"/>
                <p:cNvCxnSpPr>
                  <a:endCxn id="19" idx="0"/>
                </p:cNvCxnSpPr>
                <p:nvPr/>
              </p:nvCxnSpPr>
              <p:spPr>
                <a:xfrm flipH="1">
                  <a:off x="5924546" y="500041"/>
                  <a:ext cx="4778" cy="388128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Прямая соединительная линия 167"/>
                <p:cNvCxnSpPr>
                  <a:endCxn id="18" idx="0"/>
                </p:cNvCxnSpPr>
                <p:nvPr/>
              </p:nvCxnSpPr>
              <p:spPr>
                <a:xfrm>
                  <a:off x="2022764" y="523248"/>
                  <a:ext cx="1422" cy="36481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331639" y="146409"/>
                  <a:ext cx="5976665" cy="43088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ru-RU" sz="2200" b="1" dirty="0">
                      <a:latin typeface="Arial Narrow" pitchFamily="34" charset="0"/>
                    </a:rPr>
                    <a:t>ВИДЫ ПОРАЖЕНИЯ ЭЛЕКТРИЧЕСКИМ </a:t>
                  </a:r>
                  <a:r>
                    <a:rPr lang="ru-RU" sz="2200" b="1" dirty="0" smtClean="0">
                      <a:latin typeface="Arial Narrow" pitchFamily="34" charset="0"/>
                    </a:rPr>
                    <a:t>ТОКОМ</a:t>
                  </a:r>
                  <a:endParaRPr lang="ru-RU" sz="22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14810" y="2285992"/>
                  <a:ext cx="1414378" cy="5232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99FF">
                        <a:tint val="66000"/>
                        <a:satMod val="160000"/>
                      </a:srgbClr>
                    </a:gs>
                    <a:gs pos="50000">
                      <a:srgbClr val="0099FF">
                        <a:tint val="44500"/>
                        <a:satMod val="160000"/>
                      </a:srgbClr>
                    </a:gs>
                    <a:gs pos="100000">
                      <a:srgbClr val="0099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0099FF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ФАЗА</a:t>
                  </a:r>
                </a:p>
                <a:p>
                  <a:pPr algn="ctr"/>
                  <a:r>
                    <a:rPr lang="ru-RU" sz="1400" b="1" dirty="0" smtClean="0">
                      <a:latin typeface="Arial Narrow" pitchFamily="34" charset="0"/>
                    </a:rPr>
                    <a:t>ТОРМОЖЕНИЯ</a:t>
                  </a:r>
                  <a:endParaRPr lang="ru-RU" sz="14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7504" y="888067"/>
                  <a:ext cx="3833364" cy="3545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508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МЕСТНЫЕ ЭЛЕКТРИЧЕСКИЕ ТРАВМЫ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086202" y="888169"/>
                  <a:ext cx="3676688" cy="35457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6600">
                        <a:tint val="66000"/>
                        <a:satMod val="160000"/>
                      </a:srgbClr>
                    </a:gs>
                    <a:gs pos="50000">
                      <a:srgbClr val="CC6600">
                        <a:tint val="44500"/>
                        <a:satMod val="160000"/>
                      </a:srgbClr>
                    </a:gs>
                    <a:gs pos="100000">
                      <a:srgbClr val="CC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508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pPr algn="ctr">
                    <a:lnSpc>
                      <a:spcPts val="2400"/>
                    </a:lnSpc>
                  </a:pPr>
                  <a:r>
                    <a:rPr lang="ru-RU" b="1" dirty="0" smtClean="0">
                      <a:latin typeface="Arial Narrow" pitchFamily="34" charset="0"/>
                    </a:rPr>
                    <a:t>ОБЩИЕЕ ЭЛЕКТРИЧЕСКИЕ ТРАВМЫ</a:t>
                  </a:r>
                  <a:endParaRPr lang="ru-RU" b="1" dirty="0"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5786446" y="2164794"/>
              <a:ext cx="2211109" cy="380480"/>
            </a:xfrm>
            <a:prstGeom prst="rect">
              <a:avLst/>
            </a:pr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660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 anchorCtr="0">
              <a:spAutoFit/>
            </a:bodyPr>
            <a:lstStyle/>
            <a:p>
              <a:r>
                <a:rPr lang="ru-RU" sz="2000" b="1" dirty="0" smtClean="0">
                  <a:latin typeface="Arial Narrow" pitchFamily="34" charset="0"/>
                </a:rPr>
                <a:t>Электрический удар</a:t>
              </a:r>
              <a:endParaRPr lang="ru-RU" sz="2000" b="1" dirty="0">
                <a:latin typeface="Arial Narrow" pitchFamily="34" charset="0"/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1" name="Прямоугольник 8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572528" y="6429375"/>
            <a:ext cx="527022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 bwMode="auto">
          <a:xfrm>
            <a:off x="827584" y="44625"/>
            <a:ext cx="7488832" cy="455417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ЗАНУЛЕНИЯ В ЭЛЕКТРИЧЕСКИХ СЕТЯХ С ГЛУХОЗАЗЕМЛЕННОЙ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1" name="Скругленный прямоугольник 130"/>
          <p:cNvSpPr/>
          <p:nvPr/>
        </p:nvSpPr>
        <p:spPr bwMode="auto">
          <a:xfrm>
            <a:off x="4441185" y="721161"/>
            <a:ext cx="4148387" cy="2808311"/>
          </a:xfrm>
          <a:prstGeom prst="roundRect">
            <a:avLst>
              <a:gd name="adj" fmla="val 264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На рисунке приведена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схема работы </a:t>
            </a:r>
            <a:r>
              <a:rPr lang="ru-RU" sz="2000" b="1" dirty="0" err="1" smtClean="0">
                <a:solidFill>
                  <a:prstClr val="black"/>
                </a:solidFill>
                <a:latin typeface="Arial Narrow" pitchFamily="34" charset="0"/>
              </a:rPr>
              <a:t>зануленной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электроустановки (ЭУ)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замыкании фазы А  на корпус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 короткого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замыкания потечет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по нулевому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защитному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проводнику 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НЗП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),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по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нулевому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рабочему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проводнику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НРП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 -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на </a:t>
            </a:r>
            <a:r>
              <a:rPr lang="ru-RU" sz="2000" b="1" dirty="0" err="1">
                <a:solidFill>
                  <a:prstClr val="black"/>
                </a:solidFill>
                <a:latin typeface="Arial Narrow" pitchFamily="34" charset="0"/>
              </a:rPr>
              <a:t>нейтраль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, а с </a:t>
            </a:r>
            <a:r>
              <a:rPr lang="ru-RU" sz="2000" b="1" dirty="0" err="1">
                <a:solidFill>
                  <a:prstClr val="black"/>
                </a:solidFill>
                <a:latin typeface="Arial Narrow" pitchFamily="34" charset="0"/>
              </a:rPr>
              <a:t>нейтрали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на 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фазу А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Но т.к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., на пути тока замыкания малые сопротивления, то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ток </a:t>
            </a:r>
            <a:r>
              <a:rPr lang="ru-RU" sz="20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зануления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равен току короткого замыкания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КЗ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34" name="Скругленный прямоугольник 133"/>
          <p:cNvSpPr/>
          <p:nvPr/>
        </p:nvSpPr>
        <p:spPr bwMode="auto">
          <a:xfrm>
            <a:off x="108857" y="3592286"/>
            <a:ext cx="8480715" cy="1389618"/>
          </a:xfrm>
          <a:prstGeom prst="roundRect">
            <a:avLst>
              <a:gd name="adj" fmla="val 728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200"/>
              </a:lnSpc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короткого замыкания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КЗ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вызывает срабатывание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автомата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защиты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(либо плавкой вставки, она перегорает),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напряжение с ЭУ снимается. В данном случае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КЗ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превышает ток ставки (предварительно рассчитанный).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Человек, касающийся поврежденной ЭУ, остается жив.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Время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срабатывания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(перегорания плавкой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вставки) колеблется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в интервале 0,02-0,5 сек.</a:t>
            </a:r>
          </a:p>
        </p:txBody>
      </p:sp>
      <p:pic>
        <p:nvPicPr>
          <p:cNvPr id="138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12257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Скругленный прямоугольник 138"/>
          <p:cNvSpPr/>
          <p:nvPr/>
        </p:nvSpPr>
        <p:spPr bwMode="auto">
          <a:xfrm>
            <a:off x="611560" y="5975246"/>
            <a:ext cx="7978012" cy="860985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является эффективной мерой защиты в сетях с </a:t>
            </a:r>
            <a:r>
              <a:rPr lang="ru-RU" sz="20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глухозаземленной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0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и его можно применять в качестве единственной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!</a:t>
            </a:r>
            <a:endParaRPr lang="ru-RU" sz="2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40" name="Скругленный прямоугольник 139"/>
          <p:cNvSpPr/>
          <p:nvPr/>
        </p:nvSpPr>
        <p:spPr bwMode="auto">
          <a:xfrm>
            <a:off x="107504" y="5036940"/>
            <a:ext cx="8482068" cy="883876"/>
          </a:xfrm>
          <a:prstGeom prst="roundRect">
            <a:avLst>
              <a:gd name="adj" fmla="val 9565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200"/>
              </a:lnSpc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аварийного случая.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Пусть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фаза B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замыкается на землю. Через человека потечет ток в 250 раз меньше (</a:t>
            </a:r>
            <a:r>
              <a:rPr lang="ru-RU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R</a:t>
            </a:r>
            <a:r>
              <a:rPr lang="ru-RU" sz="20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Ч</a:t>
            </a:r>
            <a:r>
              <a:rPr lang="ru-RU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</a:t>
            </a:r>
            <a:r>
              <a:rPr lang="ru-RU" sz="2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= 1000 Ом, R</a:t>
            </a:r>
            <a:r>
              <a:rPr lang="ru-RU" sz="2000" baseline="-18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0</a:t>
            </a:r>
            <a:r>
              <a:rPr lang="ru-RU" sz="2000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= 4 Ом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</a:t>
            </a:r>
            <a:r>
              <a:rPr lang="ru-RU" sz="20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и, как следствие, человек не будет поражен смертельно!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35968" y="505144"/>
            <a:ext cx="4283445" cy="3013450"/>
            <a:chOff x="135968" y="505144"/>
            <a:chExt cx="4283445" cy="301345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135968" y="505144"/>
              <a:ext cx="4283445" cy="3013450"/>
              <a:chOff x="135968" y="516022"/>
              <a:chExt cx="4283445" cy="3013450"/>
            </a:xfrm>
          </p:grpSpPr>
          <p:grpSp>
            <p:nvGrpSpPr>
              <p:cNvPr id="135" name="Группа 134"/>
              <p:cNvGrpSpPr/>
              <p:nvPr/>
            </p:nvGrpSpPr>
            <p:grpSpPr>
              <a:xfrm>
                <a:off x="135968" y="516022"/>
                <a:ext cx="4283445" cy="3013450"/>
                <a:chOff x="142287" y="548680"/>
                <a:chExt cx="4283445" cy="3013450"/>
              </a:xfrm>
            </p:grpSpPr>
            <p:grpSp>
              <p:nvGrpSpPr>
                <p:cNvPr id="133" name="Группа 132"/>
                <p:cNvGrpSpPr/>
                <p:nvPr/>
              </p:nvGrpSpPr>
              <p:grpSpPr>
                <a:xfrm>
                  <a:off x="142287" y="548680"/>
                  <a:ext cx="4283445" cy="3013450"/>
                  <a:chOff x="142287" y="548680"/>
                  <a:chExt cx="4283445" cy="3013450"/>
                </a:xfrm>
              </p:grpSpPr>
              <p:grpSp>
                <p:nvGrpSpPr>
                  <p:cNvPr id="128" name="Группа 127"/>
                  <p:cNvGrpSpPr/>
                  <p:nvPr/>
                </p:nvGrpSpPr>
                <p:grpSpPr>
                  <a:xfrm>
                    <a:off x="142287" y="548680"/>
                    <a:ext cx="4283445" cy="3013450"/>
                    <a:chOff x="251520" y="548680"/>
                    <a:chExt cx="4283445" cy="3013450"/>
                  </a:xfrm>
                </p:grpSpPr>
                <p:grpSp>
                  <p:nvGrpSpPr>
                    <p:cNvPr id="126" name="Группа 125"/>
                    <p:cNvGrpSpPr/>
                    <p:nvPr/>
                  </p:nvGrpSpPr>
                  <p:grpSpPr>
                    <a:xfrm>
                      <a:off x="251520" y="785714"/>
                      <a:ext cx="4283445" cy="2776416"/>
                      <a:chOff x="1296667" y="641698"/>
                      <a:chExt cx="4283445" cy="2776416"/>
                    </a:xfrm>
                  </p:grpSpPr>
                  <p:grpSp>
                    <p:nvGrpSpPr>
                      <p:cNvPr id="125" name="Группа 124"/>
                      <p:cNvGrpSpPr/>
                      <p:nvPr/>
                    </p:nvGrpSpPr>
                    <p:grpSpPr>
                      <a:xfrm>
                        <a:off x="1296667" y="641698"/>
                        <a:ext cx="4283445" cy="2776416"/>
                        <a:chOff x="132904" y="641698"/>
                        <a:chExt cx="4283445" cy="2776416"/>
                      </a:xfrm>
                    </p:grpSpPr>
                    <p:cxnSp>
                      <p:nvCxnSpPr>
                        <p:cNvPr id="7" name="Прямая соединительная линия 6"/>
                        <p:cNvCxnSpPr/>
                        <p:nvPr/>
                      </p:nvCxnSpPr>
                      <p:spPr>
                        <a:xfrm flipH="1">
                          <a:off x="281827" y="1220259"/>
                          <a:ext cx="393013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23" name="Группа 122"/>
                        <p:cNvGrpSpPr/>
                        <p:nvPr/>
                      </p:nvGrpSpPr>
                      <p:grpSpPr>
                        <a:xfrm>
                          <a:off x="132904" y="641698"/>
                          <a:ext cx="4283445" cy="2776416"/>
                          <a:chOff x="145604" y="641698"/>
                          <a:chExt cx="4283445" cy="2776416"/>
                        </a:xfrm>
                      </p:grpSpPr>
                      <p:sp>
                        <p:nvSpPr>
                          <p:cNvPr id="116" name="Text Box 7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07901" y="2649373"/>
                            <a:ext cx="373259" cy="249225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0" tIns="0" rIns="0" bIns="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ts val="1800"/>
                              </a:lnSpc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lang="en-US" sz="2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R</a:t>
                            </a:r>
                            <a:r>
                              <a:rPr lang="ru-RU" sz="2000" baseline="-18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ЗН</a:t>
                            </a:r>
                            <a:endParaRPr lang="ru-RU" sz="2000" baseline="-18000" dirty="0">
                              <a:ln w="900" cmpd="sng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22" name="Группа 121"/>
                          <p:cNvGrpSpPr/>
                          <p:nvPr/>
                        </p:nvGrpSpPr>
                        <p:grpSpPr>
                          <a:xfrm>
                            <a:off x="145604" y="641698"/>
                            <a:ext cx="4283445" cy="2776416"/>
                            <a:chOff x="145604" y="641698"/>
                            <a:chExt cx="4283445" cy="2776416"/>
                          </a:xfrm>
                        </p:grpSpPr>
                        <p:sp>
                          <p:nvSpPr>
                            <p:cNvPr id="114" name="Freeform 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50418">
                              <a:off x="3707350" y="903368"/>
                              <a:ext cx="349127" cy="207470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4" y="0"/>
                                </a:cxn>
                                <a:cxn ang="0">
                                  <a:pos x="0" y="342"/>
                                </a:cxn>
                                <a:cxn ang="0">
                                  <a:pos x="171" y="171"/>
                                </a:cxn>
                                <a:cxn ang="0">
                                  <a:pos x="0" y="684"/>
                                </a:cxn>
                              </a:cxnLst>
                              <a:rect l="0" t="0" r="r" b="b"/>
                              <a:pathLst>
                                <a:path w="171" h="684">
                                  <a:moveTo>
                                    <a:pt x="114" y="0"/>
                                  </a:moveTo>
                                  <a:lnTo>
                                    <a:pt x="0" y="342"/>
                                  </a:lnTo>
                                  <a:lnTo>
                                    <a:pt x="171" y="171"/>
                                  </a:lnTo>
                                  <a:lnTo>
                                    <a:pt x="0" y="684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oval"/>
                              <a:tailEnd type="triangle" w="med" len="lg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121" name="Группа 120"/>
                            <p:cNvGrpSpPr/>
                            <p:nvPr/>
                          </p:nvGrpSpPr>
                          <p:grpSpPr>
                            <a:xfrm>
                              <a:off x="145604" y="641698"/>
                              <a:ext cx="4283445" cy="2776416"/>
                              <a:chOff x="144539" y="641698"/>
                              <a:chExt cx="4283445" cy="2776416"/>
                            </a:xfrm>
                          </p:grpSpPr>
                          <p:grpSp>
                            <p:nvGrpSpPr>
                              <p:cNvPr id="19" name="Группа 18"/>
                              <p:cNvGrpSpPr/>
                              <p:nvPr/>
                            </p:nvGrpSpPr>
                            <p:grpSpPr>
                              <a:xfrm>
                                <a:off x="2643024" y="1756647"/>
                                <a:ext cx="620617" cy="1235746"/>
                                <a:chOff x="1147725" y="3553708"/>
                                <a:chExt cx="682679" cy="1359319"/>
                              </a:xfrm>
                            </p:grpSpPr>
                            <p:sp>
                              <p:nvSpPr>
                                <p:cNvPr id="91" name="Скругленный прямоугольник 90"/>
                                <p:cNvSpPr/>
                                <p:nvPr/>
                              </p:nvSpPr>
                              <p:spPr>
                                <a:xfrm rot="19279228" flipH="1">
                                  <a:off x="1765859" y="3897390"/>
                                  <a:ext cx="64545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2" name="Скругленный прямоугольник 91"/>
                                <p:cNvSpPr/>
                                <p:nvPr/>
                              </p:nvSpPr>
                              <p:spPr>
                                <a:xfrm rot="12979228" flipH="1">
                                  <a:off x="1368499" y="3891332"/>
                                  <a:ext cx="65770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3" name="Скругленный прямоугольник 92"/>
                                <p:cNvSpPr/>
                                <p:nvPr/>
                              </p:nvSpPr>
                              <p:spPr>
                                <a:xfrm rot="7829361" flipH="1">
                                  <a:off x="1235152" y="3955874"/>
                                  <a:ext cx="57525" cy="232379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94" name="Группа 93"/>
                                <p:cNvGrpSpPr/>
                                <p:nvPr/>
                              </p:nvGrpSpPr>
                              <p:grpSpPr>
                                <a:xfrm>
                                  <a:off x="1368318" y="3553708"/>
                                  <a:ext cx="417896" cy="1359319"/>
                                  <a:chOff x="1368318" y="3553708"/>
                                  <a:chExt cx="417896" cy="1359319"/>
                                </a:xfrm>
                              </p:grpSpPr>
                              <p:grpSp>
                                <p:nvGrpSpPr>
                                  <p:cNvPr id="96" name="Группа 95"/>
                                  <p:cNvGrpSpPr/>
                                  <p:nvPr/>
                                </p:nvGrpSpPr>
                                <p:grpSpPr>
                                  <a:xfrm>
                                    <a:off x="1368318" y="3598095"/>
                                    <a:ext cx="417896" cy="1314932"/>
                                    <a:chOff x="742051" y="1452707"/>
                                    <a:chExt cx="459124" cy="1683968"/>
                                  </a:xfrm>
                                </p:grpSpPr>
                                <p:sp>
                                  <p:nvSpPr>
                                    <p:cNvPr id="98" name="Прямоугольник 9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05906" y="1754304"/>
                                      <a:ext cx="131388" cy="8623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1750" cap="flat" cmpd="sng" algn="ctr">
                                      <a:solidFill>
                                        <a:sysClr val="windowText" lastClr="000000"/>
                                      </a:solidFill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rtlCol="0"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  <a:defRPr/>
                                      </a:pPr>
                                      <a:endParaRPr kumimoji="0" lang="ru-RU" sz="1800" b="0" i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99" name="Группа 9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42051" y="1452707"/>
                                      <a:ext cx="459124" cy="1683968"/>
                                      <a:chOff x="742051" y="1452707"/>
                                      <a:chExt cx="459124" cy="1683968"/>
                                    </a:xfrm>
                                  </p:grpSpPr>
                                  <p:sp>
                                    <p:nvSpPr>
                                      <p:cNvPr id="100" name="Скругленный прямоугольник 9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1852128"/>
                                        <a:ext cx="357065" cy="479302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C99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1" name="Скругленный прямоугольник 100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1026789" y="2441436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2" name="Скругленный прямоугольник 101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797916" y="2455328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3" name="Скругленный прямоугольник 10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2276872"/>
                                        <a:ext cx="357065" cy="269620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4" name="Улыбающееся лицо 1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38124" y="1452707"/>
                                        <a:ext cx="267218" cy="309835"/>
                                      </a:xfrm>
                                      <a:prstGeom prst="smileyFace">
                                        <a:avLst>
                                          <a:gd name="adj" fmla="val 4653"/>
                                        </a:avLst>
                                      </a:prstGeom>
                                      <a:gradFill flip="none" rotWithShape="1">
                                        <a:gsLst>
                                          <a:gs pos="0">
                                            <a:srgbClr val="FFFF00">
                                              <a:shade val="30000"/>
                                              <a:satMod val="115000"/>
                                            </a:srgbClr>
                                          </a:gs>
                                          <a:gs pos="50000">
                                            <a:srgbClr val="FFFF00">
                                              <a:shade val="67500"/>
                                              <a:satMod val="115000"/>
                                            </a:srgbClr>
                                          </a:gs>
                                          <a:gs pos="100000">
                                            <a:srgbClr val="FFFF00">
                                              <a:shade val="100000"/>
                                              <a:satMod val="115000"/>
                                            </a:srgbClr>
                                          </a:gs>
                                        </a:gsLst>
                                        <a:lin ang="16200000" scaled="1"/>
                                        <a:tileRect/>
                                      </a:gra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auto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5" name="Хорда 104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758544" y="2941325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6" name="Хорда 105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1005825" y="2938649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7" name="Скругленный прямоугольник 10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61647" y="1853008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8" name="Скругленный прямоугольник 1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49349" y="1855977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97" name="Пирог 96"/>
                                  <p:cNvSpPr/>
                                  <p:nvPr/>
                                </p:nvSpPr>
                                <p:spPr>
                                  <a:xfrm>
                                    <a:off x="1454530" y="3553708"/>
                                    <a:ext cx="253189" cy="185903"/>
                                  </a:xfrm>
                                  <a:prstGeom prst="pie">
                                    <a:avLst>
                                      <a:gd name="adj1" fmla="val 10757660"/>
                                      <a:gd name="adj2" fmla="val 57106"/>
                                    </a:avLst>
                                  </a:prstGeom>
                                  <a:solidFill>
                                    <a:srgbClr val="FF6600"/>
                                  </a:solidFill>
                                  <a:ln w="254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effectLst/>
                                </p:spPr>
                                <p:txBody>
                                  <a:bodyPr rtlCol="0" anchor="ctr"/>
                                  <a:lstStyle/>
                                  <a:p>
                                    <a:pPr marL="0" marR="0" lvl="0" indent="0" algn="ctr" defTabSz="914400" eaLnBrk="1" fontAlgn="base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  <a:defRPr/>
                                    </a:pPr>
                                    <a:endParaRPr kumimoji="0" lang="ru-RU" sz="18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libri"/>
                                      <a:ea typeface="+mn-ea"/>
                                      <a:cs typeface="+mn-cs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5" name="Скругленный прямоугольник 94"/>
                                <p:cNvSpPr/>
                                <p:nvPr/>
                              </p:nvSpPr>
                              <p:spPr>
                                <a:xfrm rot="2467317" flipH="1">
                                  <a:off x="1768339" y="4046712"/>
                                  <a:ext cx="50530" cy="29356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19" name="Группа 118"/>
                              <p:cNvGrpSpPr/>
                              <p:nvPr/>
                            </p:nvGrpSpPr>
                            <p:grpSpPr>
                              <a:xfrm>
                                <a:off x="144539" y="641698"/>
                                <a:ext cx="4283445" cy="2776416"/>
                                <a:chOff x="148059" y="641698"/>
                                <a:chExt cx="4283445" cy="2776416"/>
                              </a:xfrm>
                            </p:grpSpPr>
                            <p:grpSp>
                              <p:nvGrpSpPr>
                                <p:cNvPr id="112" name="Группа 111"/>
                                <p:cNvGrpSpPr/>
                                <p:nvPr/>
                              </p:nvGrpSpPr>
                              <p:grpSpPr>
                                <a:xfrm>
                                  <a:off x="148059" y="641698"/>
                                  <a:ext cx="4283445" cy="2776416"/>
                                  <a:chOff x="146854" y="620687"/>
                                  <a:chExt cx="4283445" cy="2776416"/>
                                </a:xfrm>
                              </p:grpSpPr>
                              <p:grpSp>
                                <p:nvGrpSpPr>
                                  <p:cNvPr id="110" name="Группа 109"/>
                                  <p:cNvGrpSpPr/>
                                  <p:nvPr/>
                                </p:nvGrpSpPr>
                                <p:grpSpPr>
                                  <a:xfrm>
                                    <a:off x="146854" y="620687"/>
                                    <a:ext cx="4283445" cy="2776416"/>
                                    <a:chOff x="146854" y="620687"/>
                                    <a:chExt cx="4283445" cy="2776416"/>
                                  </a:xfrm>
                                </p:grpSpPr>
                                <p:cxnSp>
                                  <p:nvCxnSpPr>
                                    <p:cNvPr id="23" name="Прямая соединительная линия 22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293400" y="1054923"/>
                                      <a:ext cx="0" cy="1957057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24" name="Скругленный прямоугольник 23"/>
                                    <p:cNvSpPr/>
                                    <p:nvPr/>
                                  </p:nvSpPr>
                                  <p:spPr bwMode="auto">
                                    <a:xfrm>
                                      <a:off x="146854" y="2945500"/>
                                      <a:ext cx="4203479" cy="451603"/>
                                    </a:xfrm>
                                    <a:prstGeom prst="roundRect">
                                      <a:avLst/>
                                    </a:prstGeom>
                                    <a:pattFill prst="weave">
                                      <a:fgClr>
                                        <a:schemeClr val="tx1"/>
                                      </a:fgClr>
                                      <a:bgClr>
                                        <a:schemeClr val="bg1"/>
                                      </a:bgClr>
                                    </a:pattFill>
                                    <a:ln w="28575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round/>
                                      <a:headEnd type="stealth" w="sm" len="sm"/>
                                      <a:tailEnd/>
                                    </a:ln>
                                  </p:spPr>
                                  <p:txBody>
                                    <a:bodyPr vert="horz" wrap="none" lIns="36000" tIns="36000" rIns="36000" bIns="36000" numCol="1" rtlCol="0" anchor="ctr" anchorCtr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  <p:grpSp>
                                  <p:nvGrpSpPr>
                                    <p:cNvPr id="25" name="Группа 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24714" y="620687"/>
                                      <a:ext cx="4205585" cy="2631539"/>
                                      <a:chOff x="1415156" y="4034208"/>
                                      <a:chExt cx="4205585" cy="2631539"/>
                                    </a:xfrm>
                                  </p:grpSpPr>
                                  <p:grpSp>
                                    <p:nvGrpSpPr>
                                      <p:cNvPr id="26" name="Группа 12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46187" y="4034208"/>
                                        <a:ext cx="4174554" cy="2631539"/>
                                        <a:chOff x="1446187" y="4034208"/>
                                        <a:chExt cx="4174554" cy="2631539"/>
                                      </a:xfrm>
                                    </p:grpSpPr>
                                    <p:grpSp>
                                      <p:nvGrpSpPr>
                                        <p:cNvPr id="36" name="Group 1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1446187" y="4034208"/>
                                          <a:ext cx="4174554" cy="2631539"/>
                                          <a:chOff x="2452" y="8031"/>
                                          <a:chExt cx="6134" cy="3830"/>
                                        </a:xfrm>
                                      </p:grpSpPr>
                                      <p:grpSp>
                                        <p:nvGrpSpPr>
                                          <p:cNvPr id="38" name="Group 25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51" y="8031"/>
                                            <a:ext cx="864" cy="160"/>
                                            <a:chOff x="1331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8" name="Arc 2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95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9" name="Arc 27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83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0" name="Arc 28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71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9" name="Group 29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269"/>
                                            <a:ext cx="864" cy="160"/>
                                            <a:chOff x="1296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5" name="Arc 30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6" name="Arc 31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7" name="Arc 32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40" name="Group 33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520"/>
                                            <a:ext cx="864" cy="160"/>
                                            <a:chOff x="1296" y="11089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2" name="Arc 34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3" name="Arc 35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4" name="Arc 3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41" name="Group 37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484" y="8183"/>
                                            <a:ext cx="318" cy="480"/>
                                            <a:chOff x="992" y="11232"/>
                                            <a:chExt cx="318" cy="480"/>
                                          </a:xfrm>
                                        </p:grpSpPr>
                                        <p:sp>
                                          <p:nvSpPr>
                                            <p:cNvPr id="79" name="Line 38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22" y="1123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0" name="Line 39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992" y="1147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1" name="Line 40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08" y="1171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42" name="Line 41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500" y="8173"/>
                                            <a:ext cx="3" cy="51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3" name="Line 42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610" y="8183"/>
                                            <a:ext cx="4653" cy="8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4" name="Line 43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4" y="8420"/>
                                            <a:ext cx="4629" cy="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5" name="Line 44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1" y="8658"/>
                                            <a:ext cx="4632" cy="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6" name="Oval 45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14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7" name="Oval 46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37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8" name="Oval 47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61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9" name="Rectangle 48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033" y="9761"/>
                                            <a:ext cx="1938" cy="97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adFill flip="none" rotWithShape="1">
                                            <a:gsLst>
                                              <a:gs pos="0">
                                                <a:srgbClr val="FFFF00">
                                                  <a:shade val="30000"/>
                                                  <a:satMod val="115000"/>
                                                </a:srgbClr>
                                              </a:gs>
                                              <a:gs pos="50000">
                                                <a:srgbClr val="FFFF00">
                                                  <a:shade val="67500"/>
                                                  <a:satMod val="115000"/>
                                                </a:srgbClr>
                                              </a:gs>
                                              <a:gs pos="100000">
                                                <a:srgbClr val="FFFF00">
                                                  <a:shade val="100000"/>
                                                  <a:satMod val="115000"/>
                                                </a:srgbClr>
                                              </a:gs>
                                            </a:gsLst>
                                            <a:lin ang="16200000" scaled="1"/>
                                            <a:tileRect/>
                                          </a:gradFill>
                                          <a:ln w="50800" cmpd="dbl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0" name="Line 49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60" y="8658"/>
                                            <a:ext cx="0" cy="125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1" name="Line 50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600" y="8180"/>
                                            <a:ext cx="0" cy="171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5" name="Oval 54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98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6" name="Line 55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030" y="8430"/>
                                            <a:ext cx="0" cy="148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7" name="Freeform 62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452" y="11462"/>
                                            <a:ext cx="114" cy="399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0" y="0"/>
                                              </a:cxn>
                                              <a:cxn ang="0">
                                                <a:pos x="0" y="627"/>
                                              </a:cxn>
                                              <a:cxn ang="0">
                                                <a:pos x="57" y="741"/>
                                              </a:cxn>
                                              <a:cxn ang="0">
                                                <a:pos x="114" y="627"/>
                                              </a:cxn>
                                              <a:cxn ang="0">
                                                <a:pos x="114" y="0"/>
                                              </a:cxn>
                                              <a:cxn ang="0">
                                                <a:pos x="0" y="0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114" h="741">
                                                <a:moveTo>
                                                  <a:pt x="0" y="0"/>
                                                </a:moveTo>
                                                <a:lnTo>
                                                  <a:pt x="0" y="627"/>
                                                </a:lnTo>
                                                <a:lnTo>
                                                  <a:pt x="57" y="741"/>
                                                </a:lnTo>
                                                <a:lnTo>
                                                  <a:pt x="114" y="627"/>
                                                </a:lnTo>
                                                <a:lnTo>
                                                  <a:pt x="114" y="0"/>
                                                </a:lnTo>
                                                <a:lnTo>
                                                  <a:pt x="0" y="0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C0C0C0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8" name="Freeform 69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404" y="9944"/>
                                            <a:ext cx="306" cy="744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114" y="0"/>
                                              </a:cxn>
                                              <a:cxn ang="0">
                                                <a:pos x="0" y="342"/>
                                              </a:cxn>
                                              <a:cxn ang="0">
                                                <a:pos x="171" y="171"/>
                                              </a:cxn>
                                              <a:cxn ang="0">
                                                <a:pos x="0" y="684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171" h="684">
                                                <a:moveTo>
                                                  <a:pt x="114" y="0"/>
                                                </a:moveTo>
                                                <a:lnTo>
                                                  <a:pt x="0" y="342"/>
                                                </a:lnTo>
                                                <a:lnTo>
                                                  <a:pt x="171" y="171"/>
                                                </a:lnTo>
                                                <a:lnTo>
                                                  <a:pt x="0" y="684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36000" tIns="36000" rIns="36000" bIns="3600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9" name="Oval 70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556" y="987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" name="Oval 7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5" y="8828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1" name="Text Box 75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2656" y="9992"/>
                                            <a:ext cx="416" cy="303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R</a:t>
                                            </a:r>
                                            <a:r>
                                              <a:rPr lang="en-US" sz="2000" baseline="-18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0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2" name="Text Box 76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234" y="10922"/>
                                            <a:ext cx="549" cy="363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base" latinLnBrk="0" hangingPunct="1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U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ЗН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3" name="Text Box 77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139" y="10250"/>
                                            <a:ext cx="492" cy="38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  <a:r>
                                              <a:rPr lang="ru-RU" sz="2000" baseline="-18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1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4" name="Text Box 7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066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5" name="Text Box 79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303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В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6" name="Text Box 80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0" y="8541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С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7" name="Text Box 81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7" y="8763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N</a:t>
                                            </a:r>
                                            <a:endParaRPr lang="ru-RU" sz="14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8" name="Oval 8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1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6" name="Freeform 96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858" y="8900"/>
                                            <a:ext cx="175" cy="1055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568" y="0"/>
                                              </a:cxn>
                                              <a:cxn ang="0">
                                                <a:pos x="0" y="0"/>
                                              </a:cxn>
                                              <a:cxn ang="0">
                                                <a:pos x="0" y="1596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568" h="1596">
                                                <a:moveTo>
                                                  <a:pt x="568" y="0"/>
                                                </a:moveTo>
                                                <a:lnTo>
                                                  <a:pt x="0" y="0"/>
                                                </a:lnTo>
                                                <a:lnTo>
                                                  <a:pt x="0" y="1596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prstDash val="sysDash"/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8" name="Text Box 9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223" y="9245"/>
                                            <a:ext cx="500" cy="34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I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ЗН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37" name="Двойная стрелка вверх/вниз 36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33524" y="5922350"/>
                                          <a:ext cx="73269" cy="428025"/>
                                        </a:xfrm>
                                        <a:prstGeom prst="upDownArrow">
                                          <a:avLst/>
                                        </a:prstGeom>
                                        <a:solidFill>
                                          <a:srgbClr val="FF0000"/>
                                        </a:solidFill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" name="Группа 12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15156" y="4775127"/>
                                        <a:ext cx="2251748" cy="912607"/>
                                        <a:chOff x="1415156" y="4775127"/>
                                        <a:chExt cx="2251748" cy="912607"/>
                                      </a:xfrm>
                                    </p:grpSpPr>
                                    <p:sp>
                                      <p:nvSpPr>
                                        <p:cNvPr id="32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1415156" y="5259106"/>
                                          <a:ext cx="142876" cy="428628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3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524028" y="4775127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4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133959" y="4782222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5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2745044" y="4785809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  <p:grpSp>
                                <p:nvGrpSpPr>
                                  <p:cNvPr id="111" name="Группа 110"/>
                                  <p:cNvGrpSpPr/>
                                  <p:nvPr/>
                                </p:nvGrpSpPr>
                                <p:grpSpPr>
                                  <a:xfrm>
                                    <a:off x="1146652" y="1201962"/>
                                    <a:ext cx="240130" cy="846729"/>
                                    <a:chOff x="1146652" y="1201962"/>
                                    <a:chExt cx="240130" cy="846729"/>
                                  </a:xfrm>
                                </p:grpSpPr>
                                <p:cxnSp>
                                  <p:nvCxnSpPr>
                                    <p:cNvPr id="15" name="Прямая соединительная линия 14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1146652" y="1201962"/>
                                      <a:ext cx="2716" cy="809131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  <a:headEnd type="oval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7" name="Прямая соединительная линия 1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386782" y="1936576"/>
                                      <a:ext cx="0" cy="112115"/>
                                    </a:xfrm>
                                    <a:prstGeom prst="line">
                                      <a:avLst/>
                                    </a:prstGeom>
                                    <a:ln w="635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8" name="Прямая соединительная линия 17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148010" y="1994510"/>
                                      <a:ext cx="238772" cy="1420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118" name="Прямая соединительная линия 117"/>
                                <p:cNvCxnSpPr/>
                                <p:nvPr/>
                              </p:nvCxnSpPr>
                              <p:spPr>
                                <a:xfrm>
                                  <a:off x="2249798" y="1424975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20" name="Прямая соединительная линия 119"/>
                                <p:cNvCxnSpPr/>
                                <p:nvPr/>
                              </p:nvCxnSpPr>
                              <p:spPr>
                                <a:xfrm rot="17100000">
                                  <a:off x="2256182" y="1410408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115" name="AutoShape 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5400000" flipV="1">
                              <a:off x="3303256" y="2814067"/>
                              <a:ext cx="199068" cy="500016"/>
                            </a:xfrm>
                            <a:prstGeom prst="rightBracket">
                              <a:avLst>
                                <a:gd name="adj" fmla="val 13143"/>
                              </a:avLst>
                            </a:pr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triangle"/>
                              <a:tailEnd type="non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27" name="Прямоугольник 126"/>
                      <p:cNvSpPr/>
                      <p:nvPr/>
                    </p:nvSpPr>
                    <p:spPr>
                      <a:xfrm>
                        <a:off x="1619877" y="3003201"/>
                        <a:ext cx="661323" cy="34151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  <p:txBody>
                      <a:bodyPr wrap="square" lIns="0" tIns="0" rIns="0" bIns="0" anchor="ctr" anchorCtr="0">
                        <a:spAutoFit/>
                      </a:bodyPr>
                      <a:lstStyle/>
                      <a:p>
                        <a:pPr lvl="0" algn="ctr" fontAlgn="base">
                          <a:lnSpc>
                            <a:spcPts val="800"/>
                          </a:lnSpc>
                          <a:spcBef>
                            <a:spcPct val="0"/>
                          </a:spcBef>
                        </a:pPr>
                        <a:r>
                          <a:rPr lang="ru-RU" sz="1000" b="1" dirty="0" smtClean="0">
                            <a:latin typeface="Arial Narrow" pitchFamily="34" charset="0"/>
                            <a:cs typeface="Arial" pitchFamily="34" charset="0"/>
                          </a:rPr>
                          <a:t>Заземление </a:t>
                        </a:r>
                        <a:r>
                          <a:rPr lang="ru-RU" sz="1000" b="1" dirty="0" err="1" smtClean="0">
                            <a:latin typeface="Arial Narrow" pitchFamily="34" charset="0"/>
                            <a:cs typeface="Arial" pitchFamily="34" charset="0"/>
                          </a:rPr>
                          <a:t>нейтрали</a:t>
                        </a:r>
                        <a:r>
                          <a:rPr lang="ru-RU" sz="1000" b="1" dirty="0" smtClean="0">
                            <a:latin typeface="Arial Narrow" pitchFamily="34" charset="0"/>
                            <a:cs typeface="Arial" pitchFamily="34" charset="0"/>
                          </a:rPr>
                          <a:t> </a:t>
                        </a:r>
                        <a:r>
                          <a:rPr lang="ru-RU" sz="1000" b="1" dirty="0">
                            <a:solidFill>
                              <a:prstClr val="black"/>
                            </a:solidFill>
                            <a:latin typeface="Arial Narrow" pitchFamily="34" charset="0"/>
                            <a:cs typeface="Arial" pitchFamily="34" charset="0"/>
                          </a:rPr>
                          <a:t>(</a:t>
                        </a:r>
                        <a:r>
                          <a:rPr lang="ru-RU" sz="1000" b="1" dirty="0">
                            <a:solidFill>
                              <a:prstClr val="black"/>
                            </a:solidFill>
                            <a:latin typeface="Arial Narrow" pitchFamily="34" charset="0"/>
                            <a:cs typeface="Arial" pitchFamily="34" charset="0"/>
                            <a:sym typeface="Symbol" pitchFamily="18" charset="2"/>
                          </a:rPr>
                          <a:t></a:t>
                        </a:r>
                        <a:r>
                          <a:rPr lang="ru-RU" sz="1000" b="1" dirty="0">
                            <a:solidFill>
                              <a:prstClr val="black"/>
                            </a:solidFill>
                            <a:latin typeface="Arial Narrow" pitchFamily="34" charset="0"/>
                            <a:cs typeface="Arial" pitchFamily="34" charset="0"/>
                          </a:rPr>
                          <a:t>4 Ом)</a:t>
                        </a:r>
                      </a:p>
                    </p:txBody>
                  </p:sp>
                </p:grpSp>
                <p:sp>
                  <p:nvSpPr>
                    <p:cNvPr id="129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19672" y="548680"/>
                      <a:ext cx="410586" cy="274147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I</a:t>
                      </a:r>
                      <a:r>
                        <a:rPr lang="ru-RU" sz="2000" baseline="-180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a:t>КЗ</a:t>
                      </a:r>
                      <a:endParaRPr lang="ru-RU" sz="2000" baseline="-18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130" name="Скругленная прямоугольная выноска 129"/>
                  <p:cNvSpPr/>
                  <p:nvPr/>
                </p:nvSpPr>
                <p:spPr bwMode="auto">
                  <a:xfrm>
                    <a:off x="491047" y="2669570"/>
                    <a:ext cx="650766" cy="380406"/>
                  </a:xfrm>
                  <a:prstGeom prst="wedgeRoundRectCallout">
                    <a:avLst>
                      <a:gd name="adj1" fmla="val 43447"/>
                      <a:gd name="adj2" fmla="val -161913"/>
                      <a:gd name="adj3" fmla="val 16667"/>
                    </a:avLst>
                  </a:prstGeom>
                  <a:solidFill>
                    <a:srgbClr val="FFFF00"/>
                  </a:solidFill>
                  <a:ln w="19050">
                    <a:solidFill>
                      <a:srgbClr val="FF0000"/>
                    </a:solidFill>
                    <a:prstDash val="solid"/>
                    <a:round/>
                    <a:headEnd type="stealth" w="sm" len="sm"/>
                    <a:tailEnd/>
                  </a:ln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ts val="800"/>
                      </a:lnSpc>
                    </a:pPr>
                    <a:r>
                      <a:rPr lang="ru-RU" sz="1400" b="1" dirty="0">
                        <a:latin typeface="Arial Narrow" pitchFamily="34" charset="0"/>
                      </a:rPr>
                      <a:t> </a:t>
                    </a:r>
                    <a:r>
                      <a:rPr lang="ru-RU" sz="1000" b="1" dirty="0">
                        <a:latin typeface="Arial Narrow" pitchFamily="34" charset="0"/>
                      </a:rPr>
                      <a:t>Нулевой защитный проводник</a:t>
                    </a:r>
                  </a:p>
                </p:txBody>
              </p:sp>
            </p:grpSp>
            <p:sp>
              <p:nvSpPr>
                <p:cNvPr id="136" name="AutoShape 95"/>
                <p:cNvSpPr>
                  <a:spLocks/>
                </p:cNvSpPr>
                <p:nvPr/>
              </p:nvSpPr>
              <p:spPr bwMode="auto">
                <a:xfrm rot="5400000" flipV="1">
                  <a:off x="1878219" y="1724958"/>
                  <a:ext cx="176080" cy="3344683"/>
                </a:xfrm>
                <a:prstGeom prst="rightBracket">
                  <a:avLst>
                    <a:gd name="adj" fmla="val 13143"/>
                  </a:avLst>
                </a:prstGeom>
                <a:noFill/>
                <a:ln w="28575">
                  <a:solidFill>
                    <a:srgbClr val="C00000"/>
                  </a:solidFill>
                  <a:prstDash val="sysDot"/>
                  <a:round/>
                  <a:headEnd type="triangle"/>
                  <a:tailEnd type="none" w="med" len="lg"/>
                </a:ln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13" name="Freeform 90"/>
              <p:cNvSpPr>
                <a:spLocks/>
              </p:cNvSpPr>
              <p:nvPr/>
            </p:nvSpPr>
            <p:spPr bwMode="auto">
              <a:xfrm>
                <a:off x="213827" y="794968"/>
                <a:ext cx="2099882" cy="569705"/>
              </a:xfrm>
              <a:custGeom>
                <a:avLst/>
                <a:gdLst/>
                <a:ahLst/>
                <a:cxnLst>
                  <a:cxn ang="0">
                    <a:pos x="1710" y="627"/>
                  </a:cxn>
                  <a:cxn ang="0">
                    <a:pos x="0" y="627"/>
                  </a:cxn>
                  <a:cxn ang="0">
                    <a:pos x="0" y="0"/>
                  </a:cxn>
                  <a:cxn ang="0">
                    <a:pos x="3819" y="0"/>
                  </a:cxn>
                  <a:cxn ang="0">
                    <a:pos x="3819" y="741"/>
                  </a:cxn>
                </a:cxnLst>
                <a:rect l="0" t="0" r="r" b="b"/>
                <a:pathLst>
                  <a:path w="3819" h="741">
                    <a:moveTo>
                      <a:pt x="1710" y="627"/>
                    </a:moveTo>
                    <a:lnTo>
                      <a:pt x="0" y="627"/>
                    </a:lnTo>
                    <a:lnTo>
                      <a:pt x="0" y="0"/>
                    </a:lnTo>
                    <a:lnTo>
                      <a:pt x="3819" y="0"/>
                    </a:lnTo>
                    <a:lnTo>
                      <a:pt x="3819" y="74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ash"/>
                <a:round/>
                <a:headEnd/>
                <a:tailEnd type="triangle" w="med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7" name="Text Box 76"/>
            <p:cNvSpPr txBox="1">
              <a:spLocks noChangeArrowheads="1"/>
            </p:cNvSpPr>
            <p:nvPr/>
          </p:nvSpPr>
          <p:spPr bwMode="auto">
            <a:xfrm>
              <a:off x="3491880" y="2060848"/>
              <a:ext cx="410586" cy="27414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I</a:t>
              </a:r>
              <a:r>
                <a:rPr lang="ru-RU" sz="2000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КЗ</a:t>
              </a:r>
              <a:endParaRPr lang="ru-RU" sz="2000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27753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1" name="Прямоугольник 1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 bwMode="auto">
          <a:xfrm>
            <a:off x="827584" y="44625"/>
            <a:ext cx="7488832" cy="57606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ЗАЩИТНОГО ЗАНУЛЕНИЯ В ЭЛЕКТРИЧЕСКИХ СЕТЯХ С ИЗОЛИРОВАННОЙ НЕЙТРАЛЬЮ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11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28416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Скругленный прямоугольник 111"/>
          <p:cNvSpPr/>
          <p:nvPr/>
        </p:nvSpPr>
        <p:spPr bwMode="auto">
          <a:xfrm>
            <a:off x="611560" y="6158505"/>
            <a:ext cx="7978012" cy="646871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22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Вывод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не 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является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эффективной мерой защиты в сетях с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изолированной </a:t>
            </a:r>
            <a:r>
              <a:rPr lang="ru-RU" sz="2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!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13" name="Скругленный прямоугольник 112"/>
          <p:cNvSpPr/>
          <p:nvPr/>
        </p:nvSpPr>
        <p:spPr bwMode="auto">
          <a:xfrm>
            <a:off x="107504" y="4994642"/>
            <a:ext cx="8482068" cy="1069490"/>
          </a:xfrm>
          <a:prstGeom prst="roundRect">
            <a:avLst>
              <a:gd name="adj" fmla="val 9565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000"/>
              </a:lnSpc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Но для аварийного режима работы сети с изолированной </a:t>
            </a:r>
            <a:r>
              <a:rPr lang="ru-RU" sz="20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нейтралью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ри замыкании, например,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фазы B  на землю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, ток короткого замыкания (</a:t>
            </a:r>
            <a:r>
              <a:rPr lang="en-US" sz="2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I</a:t>
            </a:r>
            <a:r>
              <a:rPr lang="ru-RU" sz="2000" baseline="-18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КЗ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), в этом случае, потечет уже через тело человека и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, как следствие, существенно увеличивается вероятность гибели человека!</a:t>
            </a:r>
            <a:endParaRPr lang="ru-RU" sz="2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14196" y="703582"/>
            <a:ext cx="4283445" cy="3013450"/>
            <a:chOff x="107504" y="703582"/>
            <a:chExt cx="4283445" cy="301345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107504" y="703582"/>
              <a:ext cx="4283445" cy="3013450"/>
              <a:chOff x="135968" y="703582"/>
              <a:chExt cx="4283445" cy="3013450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135968" y="703582"/>
                <a:ext cx="4283445" cy="3013450"/>
                <a:chOff x="135968" y="505144"/>
                <a:chExt cx="4283445" cy="3013450"/>
              </a:xfrm>
            </p:grpSpPr>
            <p:grpSp>
              <p:nvGrpSpPr>
                <p:cNvPr id="7" name="Группа 6"/>
                <p:cNvGrpSpPr/>
                <p:nvPr/>
              </p:nvGrpSpPr>
              <p:grpSpPr>
                <a:xfrm>
                  <a:off x="135968" y="505144"/>
                  <a:ext cx="4283445" cy="3013450"/>
                  <a:chOff x="135968" y="516022"/>
                  <a:chExt cx="4283445" cy="3013450"/>
                </a:xfrm>
              </p:grpSpPr>
              <p:grpSp>
                <p:nvGrpSpPr>
                  <p:cNvPr id="14" name="Группа 13"/>
                  <p:cNvGrpSpPr/>
                  <p:nvPr/>
                </p:nvGrpSpPr>
                <p:grpSpPr>
                  <a:xfrm>
                    <a:off x="135968" y="516022"/>
                    <a:ext cx="4283445" cy="3013450"/>
                    <a:chOff x="142287" y="548680"/>
                    <a:chExt cx="4283445" cy="3013450"/>
                  </a:xfrm>
                </p:grpSpPr>
                <p:grpSp>
                  <p:nvGrpSpPr>
                    <p:cNvPr id="16" name="Группа 15"/>
                    <p:cNvGrpSpPr/>
                    <p:nvPr/>
                  </p:nvGrpSpPr>
                  <p:grpSpPr>
                    <a:xfrm>
                      <a:off x="142287" y="548680"/>
                      <a:ext cx="4283445" cy="3013450"/>
                      <a:chOff x="251520" y="548680"/>
                      <a:chExt cx="4283445" cy="3013450"/>
                    </a:xfrm>
                  </p:grpSpPr>
                  <p:grpSp>
                    <p:nvGrpSpPr>
                      <p:cNvPr id="20" name="Группа 19"/>
                      <p:cNvGrpSpPr/>
                      <p:nvPr/>
                    </p:nvGrpSpPr>
                    <p:grpSpPr>
                      <a:xfrm>
                        <a:off x="251520" y="785715"/>
                        <a:ext cx="4283445" cy="2776415"/>
                        <a:chOff x="132904" y="641699"/>
                        <a:chExt cx="4283445" cy="2776415"/>
                      </a:xfrm>
                    </p:grpSpPr>
                    <p:cxnSp>
                      <p:nvCxnSpPr>
                        <p:cNvPr id="22" name="Прямая соединительная линия 21"/>
                        <p:cNvCxnSpPr/>
                        <p:nvPr/>
                      </p:nvCxnSpPr>
                      <p:spPr>
                        <a:xfrm flipH="1">
                          <a:off x="281827" y="1220259"/>
                          <a:ext cx="3930133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3" name="Группа 22"/>
                        <p:cNvGrpSpPr/>
                        <p:nvPr/>
                      </p:nvGrpSpPr>
                      <p:grpSpPr>
                        <a:xfrm>
                          <a:off x="132904" y="641699"/>
                          <a:ext cx="4283445" cy="2776415"/>
                          <a:chOff x="145604" y="641699"/>
                          <a:chExt cx="4283445" cy="2776415"/>
                        </a:xfrm>
                      </p:grpSpPr>
                      <p:sp>
                        <p:nvSpPr>
                          <p:cNvPr id="24" name="Text Box 7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807901" y="2649373"/>
                            <a:ext cx="467341" cy="349153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0" tIns="0" rIns="0" bIns="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ts val="1800"/>
                              </a:lnSpc>
                              <a:spcBef>
                                <a:spcPct val="0"/>
                              </a:spcBef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lang="en-US" sz="2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R</a:t>
                            </a:r>
                            <a:r>
                              <a:rPr lang="ru-RU" sz="2000" baseline="-18000" dirty="0" smtClean="0">
                                <a:ln w="900" cmpd="sng">
                                  <a:solidFill>
                                    <a:schemeClr val="tx1">
                                      <a:alpha val="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a:t>ЗМ</a:t>
                            </a:r>
                            <a:endParaRPr lang="ru-RU" sz="2000" baseline="-18000" dirty="0">
                              <a:ln w="900" cmpd="sng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25" name="Группа 24"/>
                          <p:cNvGrpSpPr/>
                          <p:nvPr/>
                        </p:nvGrpSpPr>
                        <p:grpSpPr>
                          <a:xfrm>
                            <a:off x="145604" y="641699"/>
                            <a:ext cx="4283445" cy="2776415"/>
                            <a:chOff x="145604" y="641699"/>
                            <a:chExt cx="4283445" cy="2776415"/>
                          </a:xfrm>
                        </p:grpSpPr>
                        <p:sp>
                          <p:nvSpPr>
                            <p:cNvPr id="26" name="Freeform 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50418">
                              <a:off x="3707350" y="903368"/>
                              <a:ext cx="349127" cy="207470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4" y="0"/>
                                </a:cxn>
                                <a:cxn ang="0">
                                  <a:pos x="0" y="342"/>
                                </a:cxn>
                                <a:cxn ang="0">
                                  <a:pos x="171" y="171"/>
                                </a:cxn>
                                <a:cxn ang="0">
                                  <a:pos x="0" y="684"/>
                                </a:cxn>
                              </a:cxnLst>
                              <a:rect l="0" t="0" r="r" b="b"/>
                              <a:pathLst>
                                <a:path w="171" h="684">
                                  <a:moveTo>
                                    <a:pt x="114" y="0"/>
                                  </a:moveTo>
                                  <a:lnTo>
                                    <a:pt x="0" y="342"/>
                                  </a:lnTo>
                                  <a:lnTo>
                                    <a:pt x="171" y="171"/>
                                  </a:lnTo>
                                  <a:lnTo>
                                    <a:pt x="0" y="684"/>
                                  </a:lnTo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oval"/>
                              <a:tailEnd type="triangle" w="med" len="lg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27" name="Группа 26"/>
                            <p:cNvGrpSpPr/>
                            <p:nvPr/>
                          </p:nvGrpSpPr>
                          <p:grpSpPr>
                            <a:xfrm>
                              <a:off x="145604" y="641699"/>
                              <a:ext cx="4283445" cy="2776415"/>
                              <a:chOff x="144539" y="641699"/>
                              <a:chExt cx="4283445" cy="2776415"/>
                            </a:xfrm>
                          </p:grpSpPr>
                          <p:grpSp>
                            <p:nvGrpSpPr>
                              <p:cNvPr id="29" name="Группа 28"/>
                              <p:cNvGrpSpPr/>
                              <p:nvPr/>
                            </p:nvGrpSpPr>
                            <p:grpSpPr>
                              <a:xfrm>
                                <a:off x="2643024" y="1756647"/>
                                <a:ext cx="620617" cy="1235746"/>
                                <a:chOff x="1147725" y="3553708"/>
                                <a:chExt cx="682679" cy="1359319"/>
                              </a:xfrm>
                            </p:grpSpPr>
                            <p:sp>
                              <p:nvSpPr>
                                <p:cNvPr id="92" name="Скругленный прямоугольник 91"/>
                                <p:cNvSpPr/>
                                <p:nvPr/>
                              </p:nvSpPr>
                              <p:spPr>
                                <a:xfrm rot="19279228" flipH="1">
                                  <a:off x="1765859" y="3897390"/>
                                  <a:ext cx="64545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3" name="Скругленный прямоугольник 92"/>
                                <p:cNvSpPr/>
                                <p:nvPr/>
                              </p:nvSpPr>
                              <p:spPr>
                                <a:xfrm rot="12979228" flipH="1">
                                  <a:off x="1368499" y="3891332"/>
                                  <a:ext cx="65770" cy="255617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solidFill>
                                  <a:srgbClr val="FFCC99"/>
                                </a:solidFill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4" name="Скругленный прямоугольник 93"/>
                                <p:cNvSpPr/>
                                <p:nvPr/>
                              </p:nvSpPr>
                              <p:spPr>
                                <a:xfrm rot="7829361" flipH="1">
                                  <a:off x="1235152" y="3955874"/>
                                  <a:ext cx="57525" cy="232379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95" name="Группа 94"/>
                                <p:cNvGrpSpPr/>
                                <p:nvPr/>
                              </p:nvGrpSpPr>
                              <p:grpSpPr>
                                <a:xfrm>
                                  <a:off x="1368318" y="3553708"/>
                                  <a:ext cx="417896" cy="1359319"/>
                                  <a:chOff x="1368318" y="3553708"/>
                                  <a:chExt cx="417896" cy="1359319"/>
                                </a:xfrm>
                              </p:grpSpPr>
                              <p:grpSp>
                                <p:nvGrpSpPr>
                                  <p:cNvPr id="97" name="Группа 96"/>
                                  <p:cNvGrpSpPr/>
                                  <p:nvPr/>
                                </p:nvGrpSpPr>
                                <p:grpSpPr>
                                  <a:xfrm>
                                    <a:off x="1368318" y="3598095"/>
                                    <a:ext cx="417896" cy="1314932"/>
                                    <a:chOff x="742051" y="1452707"/>
                                    <a:chExt cx="459124" cy="1683968"/>
                                  </a:xfrm>
                                </p:grpSpPr>
                                <p:sp>
                                  <p:nvSpPr>
                                    <p:cNvPr id="99" name="Прямоугольник 9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05906" y="1754304"/>
                                      <a:ext cx="131388" cy="86239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1750" cap="flat" cmpd="sng" algn="ctr">
                                      <a:solidFill>
                                        <a:sysClr val="windowText" lastClr="000000"/>
                                      </a:solidFill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rtlCol="0"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  <a:defRPr/>
                                      </a:pPr>
                                      <a:endParaRPr kumimoji="0" lang="ru-RU" sz="1800" b="0" i="0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100" name="Группа 9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42051" y="1452707"/>
                                      <a:ext cx="459124" cy="1683968"/>
                                      <a:chOff x="742051" y="1452707"/>
                                      <a:chExt cx="459124" cy="1683968"/>
                                    </a:xfrm>
                                  </p:grpSpPr>
                                  <p:sp>
                                    <p:nvSpPr>
                                      <p:cNvPr id="101" name="Скругленный прямоугольник 10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1852128"/>
                                        <a:ext cx="357065" cy="479302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C99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2" name="Скругленный прямоугольник 101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1026789" y="2441436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3" name="Скругленный прямоугольник 102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797916" y="2455328"/>
                                        <a:ext cx="120662" cy="547128"/>
                                      </a:xfrm>
                                      <a:prstGeom prst="roundRect">
                                        <a:avLst>
                                          <a:gd name="adj" fmla="val 50000"/>
                                        </a:avLst>
                                      </a:prstGeom>
                                      <a:noFill/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4" name="Скругленный прямоугольник 10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93068" y="2276872"/>
                                        <a:ext cx="357065" cy="269620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5" name="Улыбающееся лицо 10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38124" y="1452707"/>
                                        <a:ext cx="267218" cy="309835"/>
                                      </a:xfrm>
                                      <a:prstGeom prst="smileyFace">
                                        <a:avLst>
                                          <a:gd name="adj" fmla="val 4653"/>
                                        </a:avLst>
                                      </a:prstGeom>
                                      <a:gradFill flip="none" rotWithShape="1">
                                        <a:gsLst>
                                          <a:gs pos="0">
                                            <a:srgbClr val="FFFF00">
                                              <a:shade val="30000"/>
                                              <a:satMod val="115000"/>
                                            </a:srgbClr>
                                          </a:gs>
                                          <a:gs pos="50000">
                                            <a:srgbClr val="FFFF00">
                                              <a:shade val="67500"/>
                                              <a:satMod val="115000"/>
                                            </a:srgbClr>
                                          </a:gs>
                                          <a:gs pos="100000">
                                            <a:srgbClr val="FFFF00">
                                              <a:shade val="100000"/>
                                              <a:satMod val="115000"/>
                                            </a:srgbClr>
                                          </a:gs>
                                        </a:gsLst>
                                        <a:lin ang="16200000" scaled="1"/>
                                        <a:tileRect/>
                                      </a:gra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auto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6" name="Хорда 105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758544" y="2941325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7" name="Хорда 106"/>
                                      <p:cNvSpPr/>
                                      <p:nvPr/>
                                    </p:nvSpPr>
                                    <p:spPr>
                                      <a:xfrm rot="5726762">
                                        <a:off x="1005825" y="2938649"/>
                                        <a:ext cx="178857" cy="211843"/>
                                      </a:xfrm>
                                      <a:prstGeom prst="chord">
                                        <a:avLst>
                                          <a:gd name="adj1" fmla="val 4672785"/>
                                          <a:gd name="adj2" fmla="val 16200000"/>
                                        </a:avLst>
                                      </a:prstGeom>
                                      <a:solidFill>
                                        <a:srgbClr val="FFC000"/>
                                      </a:solidFill>
                                      <a:ln w="31750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8" name="Скругленный прямоугольник 10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61647" y="1853008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9" name="Скругленный прямоугольник 10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49349" y="1855977"/>
                                        <a:ext cx="45719" cy="43272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00B050"/>
                                      </a:solidFill>
                                      <a:ln w="15875" cap="flat" cmpd="sng" algn="ctr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ru-RU" sz="18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98" name="Пирог 97"/>
                                  <p:cNvSpPr/>
                                  <p:nvPr/>
                                </p:nvSpPr>
                                <p:spPr>
                                  <a:xfrm>
                                    <a:off x="1454530" y="3553708"/>
                                    <a:ext cx="253189" cy="185903"/>
                                  </a:xfrm>
                                  <a:prstGeom prst="pie">
                                    <a:avLst>
                                      <a:gd name="adj1" fmla="val 10757660"/>
                                      <a:gd name="adj2" fmla="val 57106"/>
                                    </a:avLst>
                                  </a:prstGeom>
                                  <a:solidFill>
                                    <a:srgbClr val="FF6600"/>
                                  </a:solidFill>
                                  <a:ln w="254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effectLst/>
                                </p:spPr>
                                <p:txBody>
                                  <a:bodyPr rtlCol="0" anchor="ctr"/>
                                  <a:lstStyle/>
                                  <a:p>
                                    <a:pPr marL="0" marR="0" lvl="0" indent="0" algn="ctr" defTabSz="914400" eaLnBrk="1" fontAlgn="base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  <a:defRPr/>
                                    </a:pPr>
                                    <a:endParaRPr kumimoji="0" lang="ru-RU" sz="18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libri"/>
                                      <a:ea typeface="+mn-ea"/>
                                      <a:cs typeface="+mn-cs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6" name="Скругленный прямоугольник 95"/>
                                <p:cNvSpPr/>
                                <p:nvPr/>
                              </p:nvSpPr>
                              <p:spPr>
                                <a:xfrm rot="2467317" flipH="1">
                                  <a:off x="1768339" y="4046712"/>
                                  <a:ext cx="50530" cy="293565"/>
                                </a:xfrm>
                                <a:prstGeom prst="roundRect">
                                  <a:avLst>
                                    <a:gd name="adj" fmla="val 50000"/>
                                  </a:avLst>
                                </a:prstGeom>
                                <a:noFill/>
                                <a:ln w="3175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ru-RU" sz="18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" name="Группа 29"/>
                              <p:cNvGrpSpPr/>
                              <p:nvPr/>
                            </p:nvGrpSpPr>
                            <p:grpSpPr>
                              <a:xfrm>
                                <a:off x="144539" y="641699"/>
                                <a:ext cx="4283445" cy="2776415"/>
                                <a:chOff x="148059" y="641699"/>
                                <a:chExt cx="4283445" cy="2776415"/>
                              </a:xfrm>
                            </p:grpSpPr>
                            <p:grpSp>
                              <p:nvGrpSpPr>
                                <p:cNvPr id="31" name="Группа 30"/>
                                <p:cNvGrpSpPr/>
                                <p:nvPr/>
                              </p:nvGrpSpPr>
                              <p:grpSpPr>
                                <a:xfrm>
                                  <a:off x="148059" y="641699"/>
                                  <a:ext cx="4283445" cy="2776415"/>
                                  <a:chOff x="146854" y="620688"/>
                                  <a:chExt cx="4283445" cy="2776415"/>
                                </a:xfrm>
                              </p:grpSpPr>
                              <p:grpSp>
                                <p:nvGrpSpPr>
                                  <p:cNvPr id="34" name="Группа 33"/>
                                  <p:cNvGrpSpPr/>
                                  <p:nvPr/>
                                </p:nvGrpSpPr>
                                <p:grpSpPr>
                                  <a:xfrm>
                                    <a:off x="146854" y="620688"/>
                                    <a:ext cx="4283445" cy="2776415"/>
                                    <a:chOff x="146854" y="620688"/>
                                    <a:chExt cx="4283445" cy="2776415"/>
                                  </a:xfrm>
                                </p:grpSpPr>
                                <p:sp>
                                  <p:nvSpPr>
                                    <p:cNvPr id="40" name="Скругленный прямоугольник 39"/>
                                    <p:cNvSpPr/>
                                    <p:nvPr/>
                                  </p:nvSpPr>
                                  <p:spPr bwMode="auto">
                                    <a:xfrm>
                                      <a:off x="146854" y="2945500"/>
                                      <a:ext cx="4203479" cy="451603"/>
                                    </a:xfrm>
                                    <a:prstGeom prst="roundRect">
                                      <a:avLst/>
                                    </a:prstGeom>
                                    <a:pattFill prst="weave">
                                      <a:fgClr>
                                        <a:schemeClr val="tx1"/>
                                      </a:fgClr>
                                      <a:bgClr>
                                        <a:schemeClr val="bg1"/>
                                      </a:bgClr>
                                    </a:pattFill>
                                    <a:ln w="28575" cmpd="sng">
                                      <a:solidFill>
                                        <a:schemeClr val="tx1"/>
                                      </a:solidFill>
                                      <a:prstDash val="solid"/>
                                      <a:round/>
                                      <a:headEnd type="stealth" w="sm" len="sm"/>
                                      <a:tailEnd/>
                                    </a:ln>
                                  </p:spPr>
                                  <p:txBody>
                                    <a:bodyPr vert="horz" wrap="none" lIns="36000" tIns="36000" rIns="36000" bIns="36000" numCol="1" rtlCol="0" anchor="ctr" anchorCtr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/>
                                      <a:endParaRPr lang="ru-RU"/>
                                    </a:p>
                                  </p:txBody>
                                </p:sp>
                                <p:grpSp>
                                  <p:nvGrpSpPr>
                                    <p:cNvPr id="41" name="Группа 4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7523" y="620688"/>
                                      <a:ext cx="4152776" cy="2316167"/>
                                      <a:chOff x="1467965" y="4034209"/>
                                      <a:chExt cx="4152776" cy="2316167"/>
                                    </a:xfrm>
                                  </p:grpSpPr>
                                  <p:grpSp>
                                    <p:nvGrpSpPr>
                                      <p:cNvPr id="42" name="Группа 12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467965" y="4034209"/>
                                        <a:ext cx="4152776" cy="2316167"/>
                                        <a:chOff x="1467965" y="4034209"/>
                                        <a:chExt cx="4152776" cy="2316167"/>
                                      </a:xfrm>
                                    </p:grpSpPr>
                                    <p:grpSp>
                                      <p:nvGrpSpPr>
                                        <p:cNvPr id="48" name="Group 1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1467965" y="4034209"/>
                                          <a:ext cx="4152776" cy="2316167"/>
                                          <a:chOff x="2484" y="8031"/>
                                          <a:chExt cx="6102" cy="3371"/>
                                        </a:xfrm>
                                      </p:grpSpPr>
                                      <p:grpSp>
                                        <p:nvGrpSpPr>
                                          <p:cNvPr id="50" name="Group 25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51" y="8031"/>
                                            <a:ext cx="864" cy="160"/>
                                            <a:chOff x="1331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9" name="Arc 2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95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0" name="Arc 27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83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1" name="Arc 28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71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1" name="Group 29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269"/>
                                            <a:ext cx="864" cy="160"/>
                                            <a:chOff x="1296" y="11080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6" name="Arc 30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7" name="Arc 31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8" name="Arc 32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16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2" name="Group 33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786" y="8520"/>
                                            <a:ext cx="864" cy="160"/>
                                            <a:chOff x="1296" y="11089"/>
                                            <a:chExt cx="864" cy="160"/>
                                          </a:xfrm>
                                        </p:grpSpPr>
                                        <p:sp>
                                          <p:nvSpPr>
                                            <p:cNvPr id="83" name="Arc 34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360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4" name="Arc 35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648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5" name="Arc 36"/>
                                            <p:cNvSpPr>
                                              <a:spLocks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16200000">
                                              <a:off x="1936" y="11025"/>
                                              <a:ext cx="160" cy="288"/>
                                            </a:xfrm>
                                            <a:custGeom>
                                              <a:avLst/>
                                              <a:gdLst>
                                                <a:gd name="G0" fmla="+- 486 0 0"/>
                                                <a:gd name="G1" fmla="+- 21600 0 0"/>
                                                <a:gd name="G2" fmla="+- 21600 0 0"/>
                                                <a:gd name="T0" fmla="*/ 486 w 22086"/>
                                                <a:gd name="T1" fmla="*/ 0 h 43200"/>
                                                <a:gd name="T2" fmla="*/ 0 w 22086"/>
                                                <a:gd name="T3" fmla="*/ 43195 h 43200"/>
                                                <a:gd name="T4" fmla="*/ 486 w 22086"/>
                                                <a:gd name="T5" fmla="*/ 21600 h 43200"/>
                                              </a:gdLst>
                                              <a:ahLst/>
                                              <a:cxnLst>
                                                <a:cxn ang="0">
                                                  <a:pos x="T0" y="T1"/>
                                                </a:cxn>
                                                <a:cxn ang="0">
                                                  <a:pos x="T2" y="T3"/>
                                                </a:cxn>
                                                <a:cxn ang="0">
                                                  <a:pos x="T4" y="T5"/>
                                                </a:cxn>
                                              </a:cxnLst>
                                              <a:rect l="0" t="0" r="r" b="b"/>
                                              <a:pathLst>
                                                <a:path w="22086" h="43200" fill="none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</a:path>
                                                <a:path w="22086" h="43200" stroke="0" extrusionOk="0">
                                                  <a:moveTo>
                                                    <a:pt x="485" y="0"/>
                                                  </a:moveTo>
                                                  <a:cubicBezTo>
                                                    <a:pt x="12415" y="0"/>
                                                    <a:pt x="22086" y="9670"/>
                                                    <a:pt x="22086" y="21600"/>
                                                  </a:cubicBezTo>
                                                  <a:cubicBezTo>
                                                    <a:pt x="22086" y="33529"/>
                                                    <a:pt x="12415" y="43200"/>
                                                    <a:pt x="486" y="43200"/>
                                                  </a:cubicBezTo>
                                                  <a:cubicBezTo>
                                                    <a:pt x="323" y="43200"/>
                                                    <a:pt x="161" y="43198"/>
                                                    <a:pt x="0" y="43194"/>
                                                  </a:cubicBezTo>
                                                  <a:lnTo>
                                                    <a:pt x="486" y="21600"/>
                                                  </a:lnTo>
                                                  <a:close/>
                                                </a:path>
                                              </a:pathLst>
                                            </a:cu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3" name="Group 37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 flipH="1">
                                            <a:off x="2484" y="8183"/>
                                            <a:ext cx="318" cy="480"/>
                                            <a:chOff x="992" y="11232"/>
                                            <a:chExt cx="318" cy="480"/>
                                          </a:xfrm>
                                        </p:grpSpPr>
                                        <p:sp>
                                          <p:nvSpPr>
                                            <p:cNvPr id="80" name="Line 38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22" y="1123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1" name="Line 39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992" y="1147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2" name="Line 40"/>
                                            <p:cNvSpPr>
                                              <a:spLocks noChangeShapeType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>
                                              <a:off x="1008" y="11712"/>
                                              <a:ext cx="288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noFill/>
                                            <a:ln w="28575">
                                              <a:solidFill>
                                                <a:srgbClr val="000000"/>
                                              </a:solidFill>
                                              <a:round/>
                                              <a:headEnd/>
                                              <a:tailEnd/>
                                            </a:ln>
                                          </p:spPr>
                                          <p:txBody>
                                            <a:bodyPr vert="horz" wrap="square" lIns="91440" tIns="45720" rIns="91440" bIns="45720" numCol="1" anchor="t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ru-RU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54" name="Line 41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H="1">
                                            <a:off x="2498" y="8173"/>
                                            <a:ext cx="2" cy="70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5" name="Line 42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610" y="8183"/>
                                            <a:ext cx="4653" cy="8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6" name="Line 43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4" y="8420"/>
                                            <a:ext cx="4629" cy="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7" name="Line 44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631" y="8658"/>
                                            <a:ext cx="4632" cy="5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8" name="Oval 45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14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9" name="Oval 46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37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" name="Oval 47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8" y="8615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1" name="Rectangle 48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033" y="9761"/>
                                            <a:ext cx="1938" cy="97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gradFill flip="none" rotWithShape="1">
                                            <a:gsLst>
                                              <a:gs pos="0">
                                                <a:srgbClr val="FFFF00">
                                                  <a:shade val="30000"/>
                                                  <a:satMod val="115000"/>
                                                </a:srgbClr>
                                              </a:gs>
                                              <a:gs pos="50000">
                                                <a:srgbClr val="FFFF00">
                                                  <a:shade val="67500"/>
                                                  <a:satMod val="115000"/>
                                                </a:srgbClr>
                                              </a:gs>
                                              <a:gs pos="100000">
                                                <a:srgbClr val="FFFF00">
                                                  <a:shade val="100000"/>
                                                  <a:satMod val="115000"/>
                                                </a:srgbClr>
                                              </a:gs>
                                            </a:gsLst>
                                            <a:lin ang="16200000" scaled="1"/>
                                            <a:tileRect/>
                                          </a:gradFill>
                                          <a:ln w="50800" cmpd="dbl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2" name="Line 49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60" y="8658"/>
                                            <a:ext cx="0" cy="125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3" name="Line 50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600" y="8180"/>
                                            <a:ext cx="0" cy="171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4" name="Oval 54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98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5" name="Line 55"/>
                                          <p:cNvSpPr>
                                            <a:spLocks noChangeShapeType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030" y="8430"/>
                                            <a:ext cx="0" cy="148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noFill/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 type="oval"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7" name="Freeform 69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404" y="9944"/>
                                            <a:ext cx="306" cy="744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114" y="0"/>
                                              </a:cxn>
                                              <a:cxn ang="0">
                                                <a:pos x="0" y="342"/>
                                              </a:cxn>
                                              <a:cxn ang="0">
                                                <a:pos x="171" y="171"/>
                                              </a:cxn>
                                              <a:cxn ang="0">
                                                <a:pos x="0" y="684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171" h="684">
                                                <a:moveTo>
                                                  <a:pt x="114" y="0"/>
                                                </a:moveTo>
                                                <a:lnTo>
                                                  <a:pt x="0" y="342"/>
                                                </a:lnTo>
                                                <a:lnTo>
                                                  <a:pt x="171" y="171"/>
                                                </a:lnTo>
                                                <a:lnTo>
                                                  <a:pt x="0" y="684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36000" tIns="36000" rIns="36000" bIns="3600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8" name="Oval 70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556" y="987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9" name="Oval 7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245" y="8828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1" name="Text Box 76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234" y="10922"/>
                                            <a:ext cx="596" cy="48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base" latinLnBrk="0" hangingPunct="1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U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ЗМ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2" name="Text Box 77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139" y="10250"/>
                                            <a:ext cx="492" cy="38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  <a:r>
                                              <a:rPr lang="ru-RU" sz="2000" baseline="-18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1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3" name="Text Box 7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066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А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4" name="Text Box 79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51" y="8303"/>
                                            <a:ext cx="235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В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5" name="Text Box 80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0" y="8541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ru-RU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С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6" name="Text Box 81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8367" y="8763"/>
                                            <a:ext cx="214" cy="228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R="0" lvl="0" indent="0" algn="ctr" fontAlgn="base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lang="en-US" sz="14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N</a:t>
                                            </a:r>
                                            <a:endParaRPr lang="ru-RU" sz="14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7" name="Oval 82"/>
                                          <p:cNvSpPr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4413" y="9889"/>
                                            <a:ext cx="90" cy="9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w="28575">
                                            <a:solidFill>
                                              <a:srgbClr val="000000"/>
                                            </a:solidFill>
                                            <a:round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8" name="Freeform 96"/>
                                          <p:cNvSpPr>
                                            <a:spLocks/>
                                          </p:cNvSpPr>
                                          <p:nvPr/>
                                        </p:nvSpPr>
                                        <p:spPr bwMode="auto">
                                          <a:xfrm flipV="1">
                                            <a:off x="3858" y="8900"/>
                                            <a:ext cx="175" cy="1055"/>
                                          </a:xfrm>
                                          <a:custGeom>
                                            <a:avLst/>
                                            <a:gdLst/>
                                            <a:ahLst/>
                                            <a:cxnLst>
                                              <a:cxn ang="0">
                                                <a:pos x="568" y="0"/>
                                              </a:cxn>
                                              <a:cxn ang="0">
                                                <a:pos x="0" y="0"/>
                                              </a:cxn>
                                              <a:cxn ang="0">
                                                <a:pos x="0" y="1596"/>
                                              </a:cxn>
                                            </a:cxnLst>
                                            <a:rect l="0" t="0" r="r" b="b"/>
                                            <a:pathLst>
                                              <a:path w="568" h="1596">
                                                <a:moveTo>
                                                  <a:pt x="568" y="0"/>
                                                </a:moveTo>
                                                <a:lnTo>
                                                  <a:pt x="0" y="0"/>
                                                </a:lnTo>
                                                <a:lnTo>
                                                  <a:pt x="0" y="1596"/>
                                                </a:lnTo>
                                              </a:path>
                                            </a:pathLst>
                                          </a:custGeom>
                                          <a:noFill/>
                                          <a:ln w="28575">
                                            <a:solidFill>
                                              <a:srgbClr val="FF0000"/>
                                            </a:solidFill>
                                            <a:prstDash val="sysDash"/>
                                            <a:round/>
                                            <a:headEnd/>
                                            <a:tailEnd type="triangle" w="med" len="lg"/>
                                          </a:ln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endParaRPr lang="ru-RU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9" name="Text Box 98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3857" y="9288"/>
                                            <a:ext cx="500" cy="34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28575">
                                            <a:noFill/>
                                            <a:miter lim="800000"/>
                                            <a:headEnd/>
                                            <a:tailEnd/>
                                          </a:ln>
                                        </p:spPr>
                                        <p:txBody>
                                          <a:bodyPr vert="horz" wrap="square" lIns="0" tIns="0" rIns="0" bIns="0" numCol="1" anchor="ctr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algn="ctr" fontAlgn="base">
                                              <a:lnSpc>
                                                <a:spcPts val="18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</a:pPr>
                                            <a:r>
                                              <a:rPr lang="en-US" sz="2000" dirty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I</a:t>
                                            </a:r>
                                            <a:r>
                                              <a:rPr lang="ru-RU" sz="2000" baseline="-18000" dirty="0" smtClean="0">
                                                <a:ln w="900" cmpd="sng">
                                                  <a:solidFill>
                                                    <a:schemeClr val="tx1">
                                                      <a:alpha val="55000"/>
                                                    </a:schemeClr>
                                                  </a:solidFill>
                                                  <a:prstDash val="solid"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cs typeface="Times New Roman" pitchFamily="18" charset="0"/>
                                              </a:rPr>
                                              <a:t>ЗМ</a:t>
                                            </a:r>
                                            <a:endParaRPr lang="ru-RU" sz="2000" baseline="-18000" dirty="0">
                                              <a:ln w="900" cmpd="sng">
                                                <a:solidFill>
                                                  <a:schemeClr val="tx1">
                                                    <a:alpha val="55000"/>
                                                  </a:schemeClr>
                                                </a:solidFill>
                                                <a:prstDash val="solid"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cs typeface="Times New Roman" pitchFamily="18" charset="0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49" name="Двойная стрелка вверх/вниз 48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233524" y="5922350"/>
                                          <a:ext cx="73269" cy="428025"/>
                                        </a:xfrm>
                                        <a:prstGeom prst="upDownArrow">
                                          <a:avLst/>
                                        </a:prstGeom>
                                        <a:solidFill>
                                          <a:srgbClr val="FF0000"/>
                                        </a:solidFill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43" name="Группа 12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745044" y="4775127"/>
                                        <a:ext cx="921860" cy="303441"/>
                                        <a:chOff x="2745044" y="4775127"/>
                                        <a:chExt cx="921860" cy="303441"/>
                                      </a:xfrm>
                                    </p:grpSpPr>
                                    <p:sp>
                                      <p:nvSpPr>
                                        <p:cNvPr id="45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524028" y="4775127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6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3133959" y="4782222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7" name="Rectangle 120"/>
                                        <p:cNvSpPr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2745044" y="4785809"/>
                                          <a:ext cx="142876" cy="29275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2857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:ln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endParaRPr lang="ru-RU"/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  <p:grpSp>
                                <p:nvGrpSpPr>
                                  <p:cNvPr id="35" name="Группа 34"/>
                                  <p:cNvGrpSpPr/>
                                  <p:nvPr/>
                                </p:nvGrpSpPr>
                                <p:grpSpPr>
                                  <a:xfrm>
                                    <a:off x="1146652" y="1201962"/>
                                    <a:ext cx="240130" cy="846729"/>
                                    <a:chOff x="1146652" y="1201962"/>
                                    <a:chExt cx="240130" cy="846729"/>
                                  </a:xfrm>
                                </p:grpSpPr>
                                <p:cxnSp>
                                  <p:nvCxnSpPr>
                                    <p:cNvPr id="36" name="Прямая соединительная линия 35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1146652" y="1201962"/>
                                      <a:ext cx="2716" cy="809131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  <a:headEnd type="oval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7" name="Прямая соединительная линия 36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1386782" y="1936576"/>
                                      <a:ext cx="0" cy="112115"/>
                                    </a:xfrm>
                                    <a:prstGeom prst="line">
                                      <a:avLst/>
                                    </a:prstGeom>
                                    <a:ln w="6350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8" name="Прямая соединительная линия 37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1148010" y="1994510"/>
                                      <a:ext cx="238772" cy="1420"/>
                                    </a:xfrm>
                                    <a:prstGeom prst="line">
                                      <a:avLst/>
                                    </a:prstGeom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32" name="Прямая соединительная линия 31"/>
                                <p:cNvCxnSpPr/>
                                <p:nvPr/>
                              </p:nvCxnSpPr>
                              <p:spPr>
                                <a:xfrm>
                                  <a:off x="2249798" y="1424975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3" name="Прямая соединительная линия 32"/>
                                <p:cNvCxnSpPr/>
                                <p:nvPr/>
                              </p:nvCxnSpPr>
                              <p:spPr>
                                <a:xfrm rot="17100000">
                                  <a:off x="2256182" y="1410408"/>
                                  <a:ext cx="305978" cy="210844"/>
                                </a:xfrm>
                                <a:prstGeom prst="line">
                                  <a:avLst/>
                                </a:prstGeom>
                                <a:ln w="28575"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28" name="AutoShape 9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5400000" flipV="1">
                              <a:off x="3303256" y="2814067"/>
                              <a:ext cx="199068" cy="500016"/>
                            </a:xfrm>
                            <a:prstGeom prst="rightBracket">
                              <a:avLst>
                                <a:gd name="adj" fmla="val 13143"/>
                              </a:avLst>
                            </a:prstGeom>
                            <a:noFill/>
                            <a:ln w="28575">
                              <a:solidFill>
                                <a:srgbClr val="C00000"/>
                              </a:solidFill>
                              <a:prstDash val="sysDot"/>
                              <a:round/>
                              <a:headEnd type="triangle"/>
                              <a:tailEnd type="none" w="med" len="lg"/>
                            </a:ln>
                          </p:spPr>
                          <p:txBody>
                            <a:bodyPr vert="horz" wrap="square" lIns="36000" tIns="36000" rIns="36000" bIns="3600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9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19672" y="548680"/>
                        <a:ext cx="410586" cy="27414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ts val="18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2000" dirty="0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a:t>I</a:t>
                        </a:r>
                        <a:r>
                          <a:rPr lang="ru-RU" sz="2000" baseline="-18000" dirty="0" smtClean="0">
                            <a:ln w="900" cmpd="sng">
                              <a:solidFill>
                                <a:schemeClr val="tx1">
                                  <a:alpha val="55000"/>
                                </a:schemeClr>
                              </a:solidFill>
                              <a:prstDash val="solid"/>
                            </a:ln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a:t>КЗ</a:t>
                        </a:r>
                        <a:endParaRPr lang="ru-RU" sz="2000" baseline="-18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17" name="Скругленная прямоугольная выноска 16"/>
                    <p:cNvSpPr/>
                    <p:nvPr/>
                  </p:nvSpPr>
                  <p:spPr bwMode="auto">
                    <a:xfrm>
                      <a:off x="491047" y="2669570"/>
                      <a:ext cx="650766" cy="380406"/>
                    </a:xfrm>
                    <a:prstGeom prst="wedgeRoundRectCallout">
                      <a:avLst>
                        <a:gd name="adj1" fmla="val 43447"/>
                        <a:gd name="adj2" fmla="val -161913"/>
                        <a:gd name="adj3" fmla="val 16667"/>
                      </a:avLst>
                    </a:prstGeom>
                    <a:solidFill>
                      <a:srgbClr val="FFFF00"/>
                    </a:solidFill>
                    <a:ln w="19050">
                      <a:solidFill>
                        <a:srgbClr val="FF0000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square" lIns="0" tIns="0" rIns="0" bIns="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lang="ru-RU" sz="1400" b="1" dirty="0">
                          <a:latin typeface="Arial Narrow" pitchFamily="34" charset="0"/>
                        </a:rPr>
                        <a:t> </a:t>
                      </a:r>
                      <a:r>
                        <a:rPr lang="ru-RU" sz="1000" b="1" dirty="0">
                          <a:latin typeface="Arial Narrow" pitchFamily="34" charset="0"/>
                        </a:rPr>
                        <a:t>Нулевой защитный проводник</a:t>
                      </a:r>
                    </a:p>
                  </p:txBody>
                </p:sp>
              </p:grpSp>
              <p:sp>
                <p:nvSpPr>
                  <p:cNvPr id="13" name="Freeform 90"/>
                  <p:cNvSpPr>
                    <a:spLocks/>
                  </p:cNvSpPr>
                  <p:nvPr/>
                </p:nvSpPr>
                <p:spPr bwMode="auto">
                  <a:xfrm>
                    <a:off x="213827" y="794968"/>
                    <a:ext cx="2099882" cy="569705"/>
                  </a:xfrm>
                  <a:custGeom>
                    <a:avLst/>
                    <a:gdLst/>
                    <a:ahLst/>
                    <a:cxnLst>
                      <a:cxn ang="0">
                        <a:pos x="1710" y="627"/>
                      </a:cxn>
                      <a:cxn ang="0">
                        <a:pos x="0" y="627"/>
                      </a:cxn>
                      <a:cxn ang="0">
                        <a:pos x="0" y="0"/>
                      </a:cxn>
                      <a:cxn ang="0">
                        <a:pos x="3819" y="0"/>
                      </a:cxn>
                      <a:cxn ang="0">
                        <a:pos x="3819" y="741"/>
                      </a:cxn>
                    </a:cxnLst>
                    <a:rect l="0" t="0" r="r" b="b"/>
                    <a:pathLst>
                      <a:path w="3819" h="741">
                        <a:moveTo>
                          <a:pt x="1710" y="627"/>
                        </a:moveTo>
                        <a:lnTo>
                          <a:pt x="0" y="627"/>
                        </a:lnTo>
                        <a:lnTo>
                          <a:pt x="0" y="0"/>
                        </a:lnTo>
                        <a:lnTo>
                          <a:pt x="3819" y="0"/>
                        </a:lnTo>
                        <a:lnTo>
                          <a:pt x="3819" y="741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prstDash val="sysDash"/>
                    <a:round/>
                    <a:headEnd/>
                    <a:tailEnd type="triangle" w="med" len="lg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491880" y="2060848"/>
                  <a:ext cx="410586" cy="27414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ts val="18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ln w="900" cmpd="sng">
                        <a:solidFill>
                          <a:schemeClr val="tx1">
                            <a:alpha val="55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cs typeface="Times New Roman" pitchFamily="18" charset="0"/>
                    </a:rPr>
                    <a:t>I</a:t>
                  </a:r>
                  <a:r>
                    <a:rPr lang="ru-RU" sz="2000" baseline="-18000" dirty="0" smtClean="0">
                      <a:ln w="900" cmpd="sng">
                        <a:solidFill>
                          <a:schemeClr val="tx1">
                            <a:alpha val="55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cs typeface="Times New Roman" pitchFamily="18" charset="0"/>
                    </a:rPr>
                    <a:t>КЗ</a:t>
                  </a:r>
                  <a:endParaRPr lang="ru-RU" sz="2000" baseline="-18000" dirty="0">
                    <a:ln w="900" cmpd="sng">
                      <a:solidFill>
                        <a:schemeClr val="tx1">
                          <a:alpha val="55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14" name="Freeform 88"/>
              <p:cNvSpPr>
                <a:spLocks/>
              </p:cNvSpPr>
              <p:nvPr/>
            </p:nvSpPr>
            <p:spPr bwMode="auto">
              <a:xfrm>
                <a:off x="141823" y="1138596"/>
                <a:ext cx="3735389" cy="1235138"/>
              </a:xfrm>
              <a:custGeom>
                <a:avLst/>
                <a:gdLst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47 w 10034"/>
                  <a:gd name="connsiteY2" fmla="*/ 2195 h 10000"/>
                  <a:gd name="connsiteX3" fmla="*/ 0 w 10034"/>
                  <a:gd name="connsiteY3" fmla="*/ 2639 h 10000"/>
                  <a:gd name="connsiteX4" fmla="*/ 34 w 10034"/>
                  <a:gd name="connsiteY4" fmla="*/ 0 h 10000"/>
                  <a:gd name="connsiteX5" fmla="*/ 10034 w 10034"/>
                  <a:gd name="connsiteY5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13 w 10034"/>
                  <a:gd name="connsiteY2" fmla="*/ 2576 h 10000"/>
                  <a:gd name="connsiteX3" fmla="*/ 0 w 10034"/>
                  <a:gd name="connsiteY3" fmla="*/ 2639 h 10000"/>
                  <a:gd name="connsiteX4" fmla="*/ 34 w 10034"/>
                  <a:gd name="connsiteY4" fmla="*/ 0 h 10000"/>
                  <a:gd name="connsiteX5" fmla="*/ 10034 w 10034"/>
                  <a:gd name="connsiteY5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079 w 10034"/>
                  <a:gd name="connsiteY2" fmla="*/ 2766 h 10000"/>
                  <a:gd name="connsiteX3" fmla="*/ 0 w 10034"/>
                  <a:gd name="connsiteY3" fmla="*/ 2639 h 10000"/>
                  <a:gd name="connsiteX4" fmla="*/ 34 w 10034"/>
                  <a:gd name="connsiteY4" fmla="*/ 0 h 10000"/>
                  <a:gd name="connsiteX5" fmla="*/ 10034 w 10034"/>
                  <a:gd name="connsiteY5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079 w 10034"/>
                  <a:gd name="connsiteY2" fmla="*/ 2766 h 10000"/>
                  <a:gd name="connsiteX3" fmla="*/ 1483 w 10034"/>
                  <a:gd name="connsiteY3" fmla="*/ 2442 h 10000"/>
                  <a:gd name="connsiteX4" fmla="*/ 0 w 10034"/>
                  <a:gd name="connsiteY4" fmla="*/ 263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47 w 10034"/>
                  <a:gd name="connsiteY2" fmla="*/ 2576 h 10000"/>
                  <a:gd name="connsiteX3" fmla="*/ 1483 w 10034"/>
                  <a:gd name="connsiteY3" fmla="*/ 2442 h 10000"/>
                  <a:gd name="connsiteX4" fmla="*/ 0 w 10034"/>
                  <a:gd name="connsiteY4" fmla="*/ 263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3147 w 10034"/>
                  <a:gd name="connsiteY2" fmla="*/ 2576 h 10000"/>
                  <a:gd name="connsiteX3" fmla="*/ 1483 w 10034"/>
                  <a:gd name="connsiteY3" fmla="*/ 2442 h 10000"/>
                  <a:gd name="connsiteX4" fmla="*/ 0 w 10034"/>
                  <a:gd name="connsiteY4" fmla="*/ 244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3147 w 10034"/>
                  <a:gd name="connsiteY1" fmla="*/ 10000 h 10000"/>
                  <a:gd name="connsiteX2" fmla="*/ 2840 w 10034"/>
                  <a:gd name="connsiteY2" fmla="*/ 2386 h 10000"/>
                  <a:gd name="connsiteX3" fmla="*/ 1483 w 10034"/>
                  <a:gd name="connsiteY3" fmla="*/ 2442 h 10000"/>
                  <a:gd name="connsiteX4" fmla="*/ 0 w 10034"/>
                  <a:gd name="connsiteY4" fmla="*/ 244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7864 w 10034"/>
                  <a:gd name="connsiteY0" fmla="*/ 10000 h 10000"/>
                  <a:gd name="connsiteX1" fmla="*/ 2875 w 10034"/>
                  <a:gd name="connsiteY1" fmla="*/ 7651 h 10000"/>
                  <a:gd name="connsiteX2" fmla="*/ 2840 w 10034"/>
                  <a:gd name="connsiteY2" fmla="*/ 2386 h 10000"/>
                  <a:gd name="connsiteX3" fmla="*/ 1483 w 10034"/>
                  <a:gd name="connsiteY3" fmla="*/ 2442 h 10000"/>
                  <a:gd name="connsiteX4" fmla="*/ 0 w 10034"/>
                  <a:gd name="connsiteY4" fmla="*/ 2449 h 10000"/>
                  <a:gd name="connsiteX5" fmla="*/ 34 w 10034"/>
                  <a:gd name="connsiteY5" fmla="*/ 0 h 10000"/>
                  <a:gd name="connsiteX6" fmla="*/ 10034 w 10034"/>
                  <a:gd name="connsiteY6" fmla="*/ 0 h 10000"/>
                  <a:gd name="connsiteX0" fmla="*/ 5446 w 10034"/>
                  <a:gd name="connsiteY0" fmla="*/ 7714 h 7714"/>
                  <a:gd name="connsiteX1" fmla="*/ 2875 w 10034"/>
                  <a:gd name="connsiteY1" fmla="*/ 7651 h 7714"/>
                  <a:gd name="connsiteX2" fmla="*/ 2840 w 10034"/>
                  <a:gd name="connsiteY2" fmla="*/ 2386 h 7714"/>
                  <a:gd name="connsiteX3" fmla="*/ 1483 w 10034"/>
                  <a:gd name="connsiteY3" fmla="*/ 2442 h 7714"/>
                  <a:gd name="connsiteX4" fmla="*/ 0 w 10034"/>
                  <a:gd name="connsiteY4" fmla="*/ 2449 h 7714"/>
                  <a:gd name="connsiteX5" fmla="*/ 34 w 10034"/>
                  <a:gd name="connsiteY5" fmla="*/ 0 h 7714"/>
                  <a:gd name="connsiteX6" fmla="*/ 10034 w 10034"/>
                  <a:gd name="connsiteY6" fmla="*/ 0 h 7714"/>
                  <a:gd name="connsiteX0" fmla="*/ 5428 w 12003"/>
                  <a:gd name="connsiteY0" fmla="*/ 10082 h 10082"/>
                  <a:gd name="connsiteX1" fmla="*/ 2865 w 12003"/>
                  <a:gd name="connsiteY1" fmla="*/ 10000 h 10082"/>
                  <a:gd name="connsiteX2" fmla="*/ 2830 w 12003"/>
                  <a:gd name="connsiteY2" fmla="*/ 3175 h 10082"/>
                  <a:gd name="connsiteX3" fmla="*/ 1478 w 12003"/>
                  <a:gd name="connsiteY3" fmla="*/ 3248 h 10082"/>
                  <a:gd name="connsiteX4" fmla="*/ 0 w 12003"/>
                  <a:gd name="connsiteY4" fmla="*/ 3257 h 10082"/>
                  <a:gd name="connsiteX5" fmla="*/ 34 w 12003"/>
                  <a:gd name="connsiteY5" fmla="*/ 82 h 10082"/>
                  <a:gd name="connsiteX6" fmla="*/ 12003 w 12003"/>
                  <a:gd name="connsiteY6" fmla="*/ 0 h 10082"/>
                  <a:gd name="connsiteX0" fmla="*/ 5428 w 11256"/>
                  <a:gd name="connsiteY0" fmla="*/ 10000 h 10000"/>
                  <a:gd name="connsiteX1" fmla="*/ 2865 w 11256"/>
                  <a:gd name="connsiteY1" fmla="*/ 9918 h 10000"/>
                  <a:gd name="connsiteX2" fmla="*/ 2830 w 11256"/>
                  <a:gd name="connsiteY2" fmla="*/ 3093 h 10000"/>
                  <a:gd name="connsiteX3" fmla="*/ 1478 w 11256"/>
                  <a:gd name="connsiteY3" fmla="*/ 3166 h 10000"/>
                  <a:gd name="connsiteX4" fmla="*/ 0 w 11256"/>
                  <a:gd name="connsiteY4" fmla="*/ 3175 h 10000"/>
                  <a:gd name="connsiteX5" fmla="*/ 34 w 11256"/>
                  <a:gd name="connsiteY5" fmla="*/ 0 h 10000"/>
                  <a:gd name="connsiteX6" fmla="*/ 11256 w 11256"/>
                  <a:gd name="connsiteY6" fmla="*/ 83 h 10000"/>
                  <a:gd name="connsiteX0" fmla="*/ 5428 w 11154"/>
                  <a:gd name="connsiteY0" fmla="*/ 10164 h 10164"/>
                  <a:gd name="connsiteX1" fmla="*/ 2865 w 11154"/>
                  <a:gd name="connsiteY1" fmla="*/ 10082 h 10164"/>
                  <a:gd name="connsiteX2" fmla="*/ 2830 w 11154"/>
                  <a:gd name="connsiteY2" fmla="*/ 3257 h 10164"/>
                  <a:gd name="connsiteX3" fmla="*/ 1478 w 11154"/>
                  <a:gd name="connsiteY3" fmla="*/ 3330 h 10164"/>
                  <a:gd name="connsiteX4" fmla="*/ 0 w 11154"/>
                  <a:gd name="connsiteY4" fmla="*/ 3339 h 10164"/>
                  <a:gd name="connsiteX5" fmla="*/ 34 w 11154"/>
                  <a:gd name="connsiteY5" fmla="*/ 164 h 10164"/>
                  <a:gd name="connsiteX6" fmla="*/ 11154 w 11154"/>
                  <a:gd name="connsiteY6" fmla="*/ 0 h 10164"/>
                  <a:gd name="connsiteX0" fmla="*/ 5428 w 11154"/>
                  <a:gd name="connsiteY0" fmla="*/ 10000 h 10000"/>
                  <a:gd name="connsiteX1" fmla="*/ 2865 w 11154"/>
                  <a:gd name="connsiteY1" fmla="*/ 9918 h 10000"/>
                  <a:gd name="connsiteX2" fmla="*/ 2830 w 11154"/>
                  <a:gd name="connsiteY2" fmla="*/ 3093 h 10000"/>
                  <a:gd name="connsiteX3" fmla="*/ 1478 w 11154"/>
                  <a:gd name="connsiteY3" fmla="*/ 3166 h 10000"/>
                  <a:gd name="connsiteX4" fmla="*/ 0 w 11154"/>
                  <a:gd name="connsiteY4" fmla="*/ 3175 h 10000"/>
                  <a:gd name="connsiteX5" fmla="*/ 34 w 11154"/>
                  <a:gd name="connsiteY5" fmla="*/ 0 h 10000"/>
                  <a:gd name="connsiteX6" fmla="*/ 11154 w 11154"/>
                  <a:gd name="connsiteY6" fmla="*/ 83 h 10000"/>
                  <a:gd name="connsiteX0" fmla="*/ 5396 w 11122"/>
                  <a:gd name="connsiteY0" fmla="*/ 10000 h 10000"/>
                  <a:gd name="connsiteX1" fmla="*/ 2833 w 11122"/>
                  <a:gd name="connsiteY1" fmla="*/ 9918 h 10000"/>
                  <a:gd name="connsiteX2" fmla="*/ 2798 w 11122"/>
                  <a:gd name="connsiteY2" fmla="*/ 3093 h 10000"/>
                  <a:gd name="connsiteX3" fmla="*/ 1446 w 11122"/>
                  <a:gd name="connsiteY3" fmla="*/ 3166 h 10000"/>
                  <a:gd name="connsiteX4" fmla="*/ 36 w 11122"/>
                  <a:gd name="connsiteY4" fmla="*/ 3093 h 10000"/>
                  <a:gd name="connsiteX5" fmla="*/ 2 w 11122"/>
                  <a:gd name="connsiteY5" fmla="*/ 0 h 10000"/>
                  <a:gd name="connsiteX6" fmla="*/ 11122 w 11122"/>
                  <a:gd name="connsiteY6" fmla="*/ 83 h 10000"/>
                  <a:gd name="connsiteX0" fmla="*/ 3902 w 11122"/>
                  <a:gd name="connsiteY0" fmla="*/ 9835 h 9918"/>
                  <a:gd name="connsiteX1" fmla="*/ 2833 w 11122"/>
                  <a:gd name="connsiteY1" fmla="*/ 9918 h 9918"/>
                  <a:gd name="connsiteX2" fmla="*/ 2798 w 11122"/>
                  <a:gd name="connsiteY2" fmla="*/ 3093 h 9918"/>
                  <a:gd name="connsiteX3" fmla="*/ 1446 w 11122"/>
                  <a:gd name="connsiteY3" fmla="*/ 3166 h 9918"/>
                  <a:gd name="connsiteX4" fmla="*/ 36 w 11122"/>
                  <a:gd name="connsiteY4" fmla="*/ 3093 h 9918"/>
                  <a:gd name="connsiteX5" fmla="*/ 2 w 11122"/>
                  <a:gd name="connsiteY5" fmla="*/ 0 h 9918"/>
                  <a:gd name="connsiteX6" fmla="*/ 11122 w 11122"/>
                  <a:gd name="connsiteY6" fmla="*/ 83 h 9918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119 h 10000"/>
                  <a:gd name="connsiteX3" fmla="*/ 1300 w 10458"/>
                  <a:gd name="connsiteY3" fmla="*/ 3192 h 10000"/>
                  <a:gd name="connsiteX4" fmla="*/ 32 w 10458"/>
                  <a:gd name="connsiteY4" fmla="*/ 3119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119 h 10000"/>
                  <a:gd name="connsiteX3" fmla="*/ 1239 w 10458"/>
                  <a:gd name="connsiteY3" fmla="*/ 3690 h 10000"/>
                  <a:gd name="connsiteX4" fmla="*/ 32 w 10458"/>
                  <a:gd name="connsiteY4" fmla="*/ 3119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119 h 10000"/>
                  <a:gd name="connsiteX3" fmla="*/ 1239 w 10458"/>
                  <a:gd name="connsiteY3" fmla="*/ 3690 h 10000"/>
                  <a:gd name="connsiteX4" fmla="*/ 32 w 10458"/>
                  <a:gd name="connsiteY4" fmla="*/ 3617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508 w 10458"/>
                  <a:gd name="connsiteY0" fmla="*/ 9916 h 10000"/>
                  <a:gd name="connsiteX1" fmla="*/ 2547 w 10458"/>
                  <a:gd name="connsiteY1" fmla="*/ 10000 h 10000"/>
                  <a:gd name="connsiteX2" fmla="*/ 2516 w 10458"/>
                  <a:gd name="connsiteY2" fmla="*/ 3617 h 10000"/>
                  <a:gd name="connsiteX3" fmla="*/ 1239 w 10458"/>
                  <a:gd name="connsiteY3" fmla="*/ 3690 h 10000"/>
                  <a:gd name="connsiteX4" fmla="*/ 32 w 10458"/>
                  <a:gd name="connsiteY4" fmla="*/ 3617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264 w 10458"/>
                  <a:gd name="connsiteY0" fmla="*/ 10082 h 10082"/>
                  <a:gd name="connsiteX1" fmla="*/ 2547 w 10458"/>
                  <a:gd name="connsiteY1" fmla="*/ 10000 h 10082"/>
                  <a:gd name="connsiteX2" fmla="*/ 2516 w 10458"/>
                  <a:gd name="connsiteY2" fmla="*/ 3617 h 10082"/>
                  <a:gd name="connsiteX3" fmla="*/ 1239 w 10458"/>
                  <a:gd name="connsiteY3" fmla="*/ 3690 h 10082"/>
                  <a:gd name="connsiteX4" fmla="*/ 32 w 10458"/>
                  <a:gd name="connsiteY4" fmla="*/ 3617 h 10082"/>
                  <a:gd name="connsiteX5" fmla="*/ 2 w 10458"/>
                  <a:gd name="connsiteY5" fmla="*/ 0 h 10082"/>
                  <a:gd name="connsiteX6" fmla="*/ 10458 w 10458"/>
                  <a:gd name="connsiteY6" fmla="*/ 84 h 10082"/>
                  <a:gd name="connsiteX0" fmla="*/ 3295 w 10458"/>
                  <a:gd name="connsiteY0" fmla="*/ 9501 h 10000"/>
                  <a:gd name="connsiteX1" fmla="*/ 2547 w 10458"/>
                  <a:gd name="connsiteY1" fmla="*/ 10000 h 10000"/>
                  <a:gd name="connsiteX2" fmla="*/ 2516 w 10458"/>
                  <a:gd name="connsiteY2" fmla="*/ 3617 h 10000"/>
                  <a:gd name="connsiteX3" fmla="*/ 1239 w 10458"/>
                  <a:gd name="connsiteY3" fmla="*/ 3690 h 10000"/>
                  <a:gd name="connsiteX4" fmla="*/ 32 w 10458"/>
                  <a:gd name="connsiteY4" fmla="*/ 3617 h 10000"/>
                  <a:gd name="connsiteX5" fmla="*/ 2 w 10458"/>
                  <a:gd name="connsiteY5" fmla="*/ 0 h 10000"/>
                  <a:gd name="connsiteX6" fmla="*/ 10458 w 10458"/>
                  <a:gd name="connsiteY6" fmla="*/ 84 h 10000"/>
                  <a:gd name="connsiteX0" fmla="*/ 3295 w 10458"/>
                  <a:gd name="connsiteY0" fmla="*/ 9501 h 9585"/>
                  <a:gd name="connsiteX1" fmla="*/ 2547 w 10458"/>
                  <a:gd name="connsiteY1" fmla="*/ 9585 h 9585"/>
                  <a:gd name="connsiteX2" fmla="*/ 2516 w 10458"/>
                  <a:gd name="connsiteY2" fmla="*/ 3617 h 9585"/>
                  <a:gd name="connsiteX3" fmla="*/ 1239 w 10458"/>
                  <a:gd name="connsiteY3" fmla="*/ 3690 h 9585"/>
                  <a:gd name="connsiteX4" fmla="*/ 32 w 10458"/>
                  <a:gd name="connsiteY4" fmla="*/ 3617 h 9585"/>
                  <a:gd name="connsiteX5" fmla="*/ 2 w 10458"/>
                  <a:gd name="connsiteY5" fmla="*/ 0 h 9585"/>
                  <a:gd name="connsiteX6" fmla="*/ 10458 w 10458"/>
                  <a:gd name="connsiteY6" fmla="*/ 84 h 9585"/>
                  <a:gd name="connsiteX0" fmla="*/ 3151 w 10000"/>
                  <a:gd name="connsiteY0" fmla="*/ 9912 h 10000"/>
                  <a:gd name="connsiteX1" fmla="*/ 2435 w 10000"/>
                  <a:gd name="connsiteY1" fmla="*/ 10000 h 10000"/>
                  <a:gd name="connsiteX2" fmla="*/ 2406 w 10000"/>
                  <a:gd name="connsiteY2" fmla="*/ 3774 h 10000"/>
                  <a:gd name="connsiteX3" fmla="*/ 1185 w 10000"/>
                  <a:gd name="connsiteY3" fmla="*/ 3850 h 10000"/>
                  <a:gd name="connsiteX4" fmla="*/ 2 w 10000"/>
                  <a:gd name="connsiteY4" fmla="*/ 3687 h 10000"/>
                  <a:gd name="connsiteX5" fmla="*/ 2 w 10000"/>
                  <a:gd name="connsiteY5" fmla="*/ 0 h 10000"/>
                  <a:gd name="connsiteX6" fmla="*/ 10000 w 10000"/>
                  <a:gd name="connsiteY6" fmla="*/ 88 h 10000"/>
                  <a:gd name="connsiteX0" fmla="*/ 3151 w 10000"/>
                  <a:gd name="connsiteY0" fmla="*/ 9912 h 10000"/>
                  <a:gd name="connsiteX1" fmla="*/ 2435 w 10000"/>
                  <a:gd name="connsiteY1" fmla="*/ 10000 h 10000"/>
                  <a:gd name="connsiteX2" fmla="*/ 2406 w 10000"/>
                  <a:gd name="connsiteY2" fmla="*/ 3774 h 10000"/>
                  <a:gd name="connsiteX3" fmla="*/ 1214 w 10000"/>
                  <a:gd name="connsiteY3" fmla="*/ 3677 h 10000"/>
                  <a:gd name="connsiteX4" fmla="*/ 2 w 10000"/>
                  <a:gd name="connsiteY4" fmla="*/ 3687 h 10000"/>
                  <a:gd name="connsiteX5" fmla="*/ 2 w 10000"/>
                  <a:gd name="connsiteY5" fmla="*/ 0 h 10000"/>
                  <a:gd name="connsiteX6" fmla="*/ 10000 w 10000"/>
                  <a:gd name="connsiteY6" fmla="*/ 88 h 10000"/>
                  <a:gd name="connsiteX0" fmla="*/ 3151 w 10000"/>
                  <a:gd name="connsiteY0" fmla="*/ 9912 h 10000"/>
                  <a:gd name="connsiteX1" fmla="*/ 2435 w 10000"/>
                  <a:gd name="connsiteY1" fmla="*/ 10000 h 10000"/>
                  <a:gd name="connsiteX2" fmla="*/ 2485 w 10000"/>
                  <a:gd name="connsiteY2" fmla="*/ 3634 h 10000"/>
                  <a:gd name="connsiteX3" fmla="*/ 1214 w 10000"/>
                  <a:gd name="connsiteY3" fmla="*/ 3677 h 10000"/>
                  <a:gd name="connsiteX4" fmla="*/ 2 w 10000"/>
                  <a:gd name="connsiteY4" fmla="*/ 3687 h 10000"/>
                  <a:gd name="connsiteX5" fmla="*/ 2 w 10000"/>
                  <a:gd name="connsiteY5" fmla="*/ 0 h 10000"/>
                  <a:gd name="connsiteX6" fmla="*/ 10000 w 10000"/>
                  <a:gd name="connsiteY6" fmla="*/ 88 h 10000"/>
                  <a:gd name="connsiteX0" fmla="*/ 3151 w 10000"/>
                  <a:gd name="connsiteY0" fmla="*/ 9912 h 9912"/>
                  <a:gd name="connsiteX1" fmla="*/ 2482 w 10000"/>
                  <a:gd name="connsiteY1" fmla="*/ 9860 h 9912"/>
                  <a:gd name="connsiteX2" fmla="*/ 2485 w 10000"/>
                  <a:gd name="connsiteY2" fmla="*/ 3634 h 9912"/>
                  <a:gd name="connsiteX3" fmla="*/ 1214 w 10000"/>
                  <a:gd name="connsiteY3" fmla="*/ 3677 h 9912"/>
                  <a:gd name="connsiteX4" fmla="*/ 2 w 10000"/>
                  <a:gd name="connsiteY4" fmla="*/ 3687 h 9912"/>
                  <a:gd name="connsiteX5" fmla="*/ 2 w 10000"/>
                  <a:gd name="connsiteY5" fmla="*/ 0 h 9912"/>
                  <a:gd name="connsiteX6" fmla="*/ 10000 w 10000"/>
                  <a:gd name="connsiteY6" fmla="*/ 88 h 9912"/>
                  <a:gd name="connsiteX0" fmla="*/ 3166 w 10015"/>
                  <a:gd name="connsiteY0" fmla="*/ 9911 h 9911"/>
                  <a:gd name="connsiteX1" fmla="*/ 2497 w 10015"/>
                  <a:gd name="connsiteY1" fmla="*/ 9859 h 9911"/>
                  <a:gd name="connsiteX2" fmla="*/ 2500 w 10015"/>
                  <a:gd name="connsiteY2" fmla="*/ 3577 h 9911"/>
                  <a:gd name="connsiteX3" fmla="*/ 1229 w 10015"/>
                  <a:gd name="connsiteY3" fmla="*/ 3621 h 9911"/>
                  <a:gd name="connsiteX4" fmla="*/ 17 w 10015"/>
                  <a:gd name="connsiteY4" fmla="*/ 3631 h 9911"/>
                  <a:gd name="connsiteX5" fmla="*/ 1 w 10015"/>
                  <a:gd name="connsiteY5" fmla="*/ 193 h 9911"/>
                  <a:gd name="connsiteX6" fmla="*/ 10015 w 10015"/>
                  <a:gd name="connsiteY6" fmla="*/ 0 h 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5" h="9911">
                    <a:moveTo>
                      <a:pt x="3166" y="9911"/>
                    </a:moveTo>
                    <a:lnTo>
                      <a:pt x="2497" y="9859"/>
                    </a:lnTo>
                    <a:cubicBezTo>
                      <a:pt x="2488" y="6454"/>
                      <a:pt x="2509" y="6982"/>
                      <a:pt x="2500" y="3577"/>
                    </a:cubicBezTo>
                    <a:lnTo>
                      <a:pt x="1229" y="3621"/>
                    </a:lnTo>
                    <a:lnTo>
                      <a:pt x="17" y="3631"/>
                    </a:lnTo>
                    <a:cubicBezTo>
                      <a:pt x="26" y="2419"/>
                      <a:pt x="-9" y="1404"/>
                      <a:pt x="1" y="193"/>
                    </a:cubicBezTo>
                    <a:lnTo>
                      <a:pt x="10015" y="0"/>
                    </a:lnTo>
                  </a:path>
                </a:pathLst>
              </a:custGeom>
              <a:noFill/>
              <a:ln w="28575">
                <a:solidFill>
                  <a:srgbClr val="C00000"/>
                </a:solidFill>
                <a:prstDash val="sysDot"/>
                <a:round/>
                <a:headEnd/>
                <a:tailEnd type="triangle" w="med" len="lg"/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5" name="Text Box 76"/>
            <p:cNvSpPr txBox="1">
              <a:spLocks noChangeArrowheads="1"/>
            </p:cNvSpPr>
            <p:nvPr/>
          </p:nvSpPr>
          <p:spPr bwMode="auto">
            <a:xfrm>
              <a:off x="719222" y="1807988"/>
              <a:ext cx="308479" cy="20597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I</a:t>
              </a:r>
              <a:r>
                <a:rPr lang="ru-RU" sz="2000" baseline="-18000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Cambria Math"/>
                  <a:cs typeface="Times New Roman" pitchFamily="18" charset="0"/>
                </a:rPr>
                <a:t>КЗ</a:t>
              </a:r>
              <a:endParaRPr lang="ru-RU" sz="2000" baseline="-18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endParaRPr>
            </a:p>
          </p:txBody>
        </p:sp>
      </p:grpSp>
      <p:sp>
        <p:nvSpPr>
          <p:cNvPr id="116" name="Скругленный прямоугольник 115"/>
          <p:cNvSpPr/>
          <p:nvPr/>
        </p:nvSpPr>
        <p:spPr bwMode="auto">
          <a:xfrm>
            <a:off x="4441185" y="905855"/>
            <a:ext cx="4148387" cy="2808311"/>
          </a:xfrm>
          <a:prstGeom prst="roundRect">
            <a:avLst>
              <a:gd name="adj" fmla="val 264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Здесь приведена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схема работы </a:t>
            </a:r>
            <a:r>
              <a:rPr lang="ru-RU" sz="2000" b="1" dirty="0" err="1" smtClean="0">
                <a:solidFill>
                  <a:prstClr val="black"/>
                </a:solidFill>
                <a:latin typeface="Arial Narrow" pitchFamily="34" charset="0"/>
              </a:rPr>
              <a:t>зануления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ЭУ в сети с изолированной </a:t>
            </a:r>
            <a:r>
              <a:rPr lang="ru-RU" sz="2000" b="1" dirty="0" err="1" smtClean="0">
                <a:solidFill>
                  <a:prstClr val="black"/>
                </a:solidFill>
                <a:latin typeface="Arial Narrow" pitchFamily="34" charset="0"/>
              </a:rPr>
              <a:t>нейтралью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.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Пусть фаза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замыкает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 корпус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 Корпус находится под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напряжением замыкания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en-US" sz="2000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U</a:t>
            </a:r>
            <a:r>
              <a:rPr lang="ru-RU" sz="2000" baseline="-18000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ЗМ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).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Ток короткого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замыкания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пойдет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на </a:t>
            </a:r>
            <a:r>
              <a:rPr lang="ru-RU" sz="2000" b="1" dirty="0" err="1">
                <a:solidFill>
                  <a:prstClr val="black"/>
                </a:solidFill>
                <a:latin typeface="Arial Narrow" pitchFamily="34" charset="0"/>
              </a:rPr>
              <a:t>нейтраль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,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и далее на </a:t>
            </a:r>
            <a:r>
              <a:rPr lang="ru-RU" sz="20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фазу </a:t>
            </a:r>
            <a:r>
              <a:rPr lang="ru-RU" sz="20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А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.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Этот ток вызовет перегорание плавкой вставки (или отключение автомата защиты), и, как следствие,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снятие напряжения </a:t>
            </a:r>
            <a:r>
              <a:rPr lang="ru-RU" sz="2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питания с </a:t>
            </a:r>
            <a:r>
              <a:rPr lang="ru-RU" sz="2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ЭУ.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8" name="Скругленный прямоугольник 117"/>
          <p:cNvSpPr/>
          <p:nvPr/>
        </p:nvSpPr>
        <p:spPr bwMode="auto">
          <a:xfrm>
            <a:off x="127906" y="3784798"/>
            <a:ext cx="8486058" cy="112898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 eaLnBrk="0" hangingPunct="0">
              <a:lnSpc>
                <a:spcPts val="20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такой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ситуации обеспечивается безопасность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человека.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нормальном режиме работы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этой сети и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замыкании любой из фаз на корпус ЭУ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зануление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выполняет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свои защитные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функции аналогично </a:t>
            </a:r>
            <a:r>
              <a:rPr lang="ru-RU" sz="2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занулению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в сетях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</a:t>
            </a:r>
            <a:r>
              <a:rPr lang="ru-RU" sz="2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глухозаземленной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нейтралью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!!!</a:t>
            </a:r>
            <a:endParaRPr lang="ru-RU" sz="2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89833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924944"/>
            <a:ext cx="8352928" cy="342657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marL="34290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высокая чувствительность, т.е. способность реагировать на малое изменение входной величины;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малое время отключения: 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t</a:t>
            </a:r>
            <a:r>
              <a:rPr lang="ru-RU" sz="2400" baseline="-20000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откл</a:t>
            </a:r>
            <a:r>
              <a:rPr lang="ru-RU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=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t</a:t>
            </a:r>
            <a:r>
              <a:rPr lang="ru-RU" sz="2400" baseline="-20000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сраб.УЗО</a:t>
            </a:r>
            <a:r>
              <a:rPr lang="ru-RU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 + </a:t>
            </a:r>
            <a:r>
              <a:rPr lang="en-US" sz="28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t</a:t>
            </a:r>
            <a:r>
              <a:rPr lang="ru-RU" sz="2400" baseline="-20000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Cambria Math"/>
                <a:cs typeface="Times New Roman" pitchFamily="18" charset="0"/>
              </a:rPr>
              <a:t>сраб.автомата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Существующие конструкции УЗО гарантируют время отключения от 0,05 до 0,2 секунд;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селективность действия, т.е. избирательное свойство — способность отключать неисправную ЭУ, не отключать исправную;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достаточная надежность;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потребление минимальной энергии;</a:t>
            </a:r>
          </a:p>
          <a:p>
            <a:pPr marL="342900" lvl="0" indent="-342900">
              <a:lnSpc>
                <a:spcPts val="26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 Narrow" pitchFamily="34" charset="0"/>
                <a:cs typeface="Arial" pitchFamily="34" charset="0"/>
              </a:rPr>
              <a:t>эргономическая целесообразность.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547664" y="44624"/>
            <a:ext cx="6120680" cy="6776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АНАЛИЗ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ЭФФЕКТИВНОСТИ ПРИМЕНЕНИЯ УСТРОЙСТВ ЗАЩИТНОГО ОТКЛЮЧЕНИЯ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547664" y="2348880"/>
            <a:ext cx="6046887" cy="32517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ОСНОВНЫЕ ТРЕБОВАНИЯ, ПРЕДЪЯВЛЯЕМЫЕ К УЗО: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751512"/>
            <a:ext cx="8496944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Назначение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, области применения, основные элементы </a:t>
            </a:r>
            <a:r>
              <a:rPr lang="ru-RU" sz="2000" b="1" dirty="0" smtClean="0">
                <a:latin typeface="Arial Narrow" pitchFamily="34" charset="0"/>
                <a:cs typeface="Arial" pitchFamily="34" charset="0"/>
              </a:rPr>
              <a:t>устройств </a:t>
            </a:r>
            <a:r>
              <a:rPr lang="ru-RU" sz="2000" b="1" dirty="0">
                <a:latin typeface="Arial Narrow" pitchFamily="34" charset="0"/>
                <a:cs typeface="Arial" pitchFamily="34" charset="0"/>
              </a:rPr>
              <a:t>защитного отключения (УЗО).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1412776"/>
            <a:ext cx="8421490" cy="792088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360000" algn="just">
              <a:lnSpc>
                <a:spcPts val="2600"/>
              </a:lnSpc>
            </a:pP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Устройства защитного отключения (УЗО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) 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применяются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ЭУ до 1000 В с изолированной или </a:t>
            </a:r>
            <a:r>
              <a:rPr lang="ru-RU" sz="2400" dirty="0" err="1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глухозаземленной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2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2" name="Прямоугольник 1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17646" y="692696"/>
            <a:ext cx="8496944" cy="1080120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</a:rPr>
              <a:t> 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Защитное отключение </a:t>
            </a:r>
            <a:r>
              <a:rPr lang="ru-RU" sz="2400" dirty="0">
                <a:latin typeface="Arial Narrow" pitchFamily="34" charset="0"/>
              </a:rPr>
              <a:t>– быстродействующая защита, обеспечивающая автоматическое отключение электроустановки при возникновении в ней опасности поражения током. 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14535" y="2182614"/>
            <a:ext cx="8496944" cy="2435305"/>
          </a:xfrm>
          <a:prstGeom prst="roundRect">
            <a:avLst>
              <a:gd name="adj" fmla="val 5418"/>
            </a:avLst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Такая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опасность может возникнуть </a:t>
            </a:r>
            <a:r>
              <a:rPr lang="ru-RU" sz="2400" dirty="0">
                <a:latin typeface="Arial Narrow" pitchFamily="34" charset="0"/>
              </a:rPr>
              <a:t>при замыкании фазы на корпус; снижении сопротивления изоляции </a:t>
            </a:r>
            <a:r>
              <a:rPr lang="ru-RU" sz="2400" dirty="0" smtClean="0">
                <a:latin typeface="Arial Narrow" pitchFamily="34" charset="0"/>
              </a:rPr>
              <a:t>фазных проводов </a:t>
            </a:r>
            <a:r>
              <a:rPr lang="ru-RU" sz="2400" dirty="0">
                <a:latin typeface="Arial Narrow" pitchFamily="34" charset="0"/>
              </a:rPr>
              <a:t>относительно земли ниже определенного значения; прикосновении человека к </a:t>
            </a:r>
            <a:r>
              <a:rPr lang="ru-RU" sz="2400" dirty="0" smtClean="0">
                <a:latin typeface="Arial Narrow" pitchFamily="34" charset="0"/>
              </a:rPr>
              <a:t>токоведущим частям, находящимися </a:t>
            </a:r>
            <a:r>
              <a:rPr lang="ru-RU" sz="2400" dirty="0">
                <a:latin typeface="Arial Narrow" pitchFamily="34" charset="0"/>
              </a:rPr>
              <a:t>под напряжением. В этих случаях в сети происходит изменение некоторых электрических параметров: например,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может измениться напряжение корпуса или фаз относительно земли </a:t>
            </a:r>
            <a:r>
              <a:rPr lang="ru-RU" sz="2400" dirty="0">
                <a:latin typeface="Arial Narrow" pitchFamily="34" charset="0"/>
              </a:rPr>
              <a:t>и др.  </a:t>
            </a: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42664" y="5086177"/>
            <a:ext cx="8471926" cy="1524648"/>
          </a:xfrm>
          <a:prstGeom prst="roundRect">
            <a:avLst>
              <a:gd name="adj" fmla="val 7385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Изменение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любого из этих параметров до определенного предела</a:t>
            </a:r>
            <a:r>
              <a:rPr lang="ru-RU" sz="2400" dirty="0">
                <a:solidFill>
                  <a:schemeClr val="dk1"/>
                </a:solidFill>
                <a:latin typeface="Arial Narrow" pitchFamily="34" charset="0"/>
              </a:rPr>
              <a:t>,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котором возникает опасность поражения человека током, может стать сигналом, вызывающим срабатывание устройства дифференциального тока (УДТ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).</a:t>
            </a:r>
            <a:endParaRPr lang="ru-RU" sz="24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1661520" y="51316"/>
            <a:ext cx="5832649" cy="420743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ЗАЩИТНОЕ ОТКЛЮЧЕНИЕ В ЭЛЕКТРИЧЕСКИХ СЕТЯХ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7717" y="3645024"/>
            <a:ext cx="8479970" cy="176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2000" algn="just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Функционально УЗО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можно определить как быстродействующий защитный выключатель, реагирующий на дифференциальный ток в проводниках, подводящих электроэнергию к защищаемой электроустановке.</a:t>
            </a:r>
          </a:p>
          <a:p>
            <a:pPr marL="0" marR="0" lvl="0" indent="43200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Принцип действия УЗО дифференциального типа </a:t>
            </a: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основан на применении электромагнитного векторного сумматора токов —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дифференциального трансформатора тока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-13441" y="625912"/>
            <a:ext cx="8715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32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Прибор защитного отключения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–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совокупность отдельных элементов, которые реагируют на изменение какого-либо параметра электрической сети и дают сигнал на срабатывание автоматического выключателя.</a:t>
            </a:r>
          </a:p>
          <a:p>
            <a:pPr lvl="0" indent="432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Основным элементом прибора защитного отключения является датчик – устройство, воспринимающее изменение параметра и преобразующее его в соответствующий сигнал. </a:t>
            </a: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17717" y="5445224"/>
            <a:ext cx="8479970" cy="1224136"/>
          </a:xfrm>
          <a:prstGeom prst="roundRect">
            <a:avLst>
              <a:gd name="adj" fmla="val 21078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Сравнение </a:t>
            </a:r>
            <a:r>
              <a:rPr lang="ru-RU" sz="22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текущих значений двух и более (в </a:t>
            </a:r>
            <a:r>
              <a:rPr lang="ru-RU" sz="2200" b="1" dirty="0" err="1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четырехполюсных</a:t>
            </a:r>
            <a:r>
              <a:rPr lang="ru-RU" sz="22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УЗО — 4-х) токов по амплитуде и фазе наиболее эффективно, т.е. с минимальной погрешностью, осуществляется электромагнитным путем —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 помощью дифференциального трансформатора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тока.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17717" y="2564904"/>
            <a:ext cx="8471855" cy="973814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Если УЗО реагирует на дифференциальный ток в проводниках, то в качестве датчика дифференциального тока используется трансформатор тока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Группа 8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84" name="Прямоугольник 8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2" name="Группа 198"/>
          <p:cNvGrpSpPr/>
          <p:nvPr/>
        </p:nvGrpSpPr>
        <p:grpSpPr>
          <a:xfrm>
            <a:off x="58207" y="594598"/>
            <a:ext cx="3642227" cy="4017575"/>
            <a:chOff x="5058835" y="531672"/>
            <a:chExt cx="3642227" cy="4017575"/>
          </a:xfrm>
        </p:grpSpPr>
        <p:grpSp>
          <p:nvGrpSpPr>
            <p:cNvPr id="3" name="Группа 183"/>
            <p:cNvGrpSpPr/>
            <p:nvPr/>
          </p:nvGrpSpPr>
          <p:grpSpPr>
            <a:xfrm>
              <a:off x="5058835" y="531672"/>
              <a:ext cx="3642227" cy="4017575"/>
              <a:chOff x="4558769" y="1674680"/>
              <a:chExt cx="3642227" cy="4017575"/>
            </a:xfrm>
          </p:grpSpPr>
          <p:grpSp>
            <p:nvGrpSpPr>
              <p:cNvPr id="4" name="Группа 137"/>
              <p:cNvGrpSpPr/>
              <p:nvPr/>
            </p:nvGrpSpPr>
            <p:grpSpPr>
              <a:xfrm>
                <a:off x="4643438" y="1714488"/>
                <a:ext cx="3557558" cy="3977767"/>
                <a:chOff x="3362006" y="1572406"/>
                <a:chExt cx="3557558" cy="3977767"/>
              </a:xfrm>
            </p:grpSpPr>
            <p:sp>
              <p:nvSpPr>
                <p:cNvPr id="80" name="Арка 79"/>
                <p:cNvSpPr/>
                <p:nvPr/>
              </p:nvSpPr>
              <p:spPr>
                <a:xfrm rot="17455610">
                  <a:off x="6271432" y="3192997"/>
                  <a:ext cx="285752" cy="181395"/>
                </a:xfrm>
                <a:prstGeom prst="blockArc">
                  <a:avLst>
                    <a:gd name="adj1" fmla="val 14376021"/>
                    <a:gd name="adj2" fmla="val 2650760"/>
                    <a:gd name="adj3" fmla="val 1337"/>
                  </a:avLst>
                </a:prstGeom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" name="Группа 136"/>
                <p:cNvGrpSpPr/>
                <p:nvPr/>
              </p:nvGrpSpPr>
              <p:grpSpPr>
                <a:xfrm>
                  <a:off x="3362006" y="1572406"/>
                  <a:ext cx="3557558" cy="3977767"/>
                  <a:chOff x="3362006" y="1572406"/>
                  <a:chExt cx="3557558" cy="3977767"/>
                </a:xfrm>
              </p:grpSpPr>
              <p:sp>
                <p:nvSpPr>
                  <p:cNvPr id="77" name="Арка 76"/>
                  <p:cNvSpPr/>
                  <p:nvPr/>
                </p:nvSpPr>
                <p:spPr>
                  <a:xfrm rot="17455610">
                    <a:off x="6510258" y="3186760"/>
                    <a:ext cx="285752" cy="197261"/>
                  </a:xfrm>
                  <a:prstGeom prst="blockArc">
                    <a:avLst>
                      <a:gd name="adj1" fmla="val 7546950"/>
                      <a:gd name="adj2" fmla="val 2650760"/>
                      <a:gd name="adj3" fmla="val 1337"/>
                    </a:avLst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3" name="Прямая соединительная линия 82"/>
                  <p:cNvCxnSpPr/>
                  <p:nvPr/>
                </p:nvCxnSpPr>
                <p:spPr>
                  <a:xfrm rot="16200000" flipH="1">
                    <a:off x="5504989" y="4113069"/>
                    <a:ext cx="1627894" cy="1168"/>
                  </a:xfrm>
                  <a:prstGeom prst="line">
                    <a:avLst/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" name="Группа 132"/>
                  <p:cNvGrpSpPr/>
                  <p:nvPr/>
                </p:nvGrpSpPr>
                <p:grpSpPr>
                  <a:xfrm>
                    <a:off x="3362006" y="1572406"/>
                    <a:ext cx="3557558" cy="3977767"/>
                    <a:chOff x="3362006" y="1572406"/>
                    <a:chExt cx="3557558" cy="3977767"/>
                  </a:xfrm>
                </p:grpSpPr>
                <p:sp>
                  <p:nvSpPr>
                    <p:cNvPr id="68" name="Рамка 67"/>
                    <p:cNvSpPr/>
                    <p:nvPr/>
                  </p:nvSpPr>
                  <p:spPr>
                    <a:xfrm>
                      <a:off x="6000760" y="2428868"/>
                      <a:ext cx="914400" cy="914400"/>
                    </a:xfrm>
                    <a:prstGeom prst="fram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" name="Фигура, имеющая форму буквы L 109"/>
                    <p:cNvSpPr/>
                    <p:nvPr/>
                  </p:nvSpPr>
                  <p:spPr>
                    <a:xfrm>
                      <a:off x="6776688" y="2115204"/>
                      <a:ext cx="142876" cy="285752"/>
                    </a:xfrm>
                    <a:prstGeom prst="corner">
                      <a:avLst>
                        <a:gd name="adj1" fmla="val 16490"/>
                        <a:gd name="adj2" fmla="val 13022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grpSp>
                  <p:nvGrpSpPr>
                    <p:cNvPr id="7" name="Группа 131"/>
                    <p:cNvGrpSpPr/>
                    <p:nvPr/>
                  </p:nvGrpSpPr>
                  <p:grpSpPr>
                    <a:xfrm>
                      <a:off x="3362006" y="1572406"/>
                      <a:ext cx="3425366" cy="3977767"/>
                      <a:chOff x="3362006" y="1572406"/>
                      <a:chExt cx="3425366" cy="3977767"/>
                    </a:xfrm>
                  </p:grpSpPr>
                  <p:sp>
                    <p:nvSpPr>
                      <p:cNvPr id="14" name="Кольцо 13"/>
                      <p:cNvSpPr/>
                      <p:nvPr/>
                    </p:nvSpPr>
                    <p:spPr>
                      <a:xfrm>
                        <a:off x="3428992" y="3571876"/>
                        <a:ext cx="1928826" cy="1214446"/>
                      </a:xfrm>
                      <a:prstGeom prst="donut">
                        <a:avLst>
                          <a:gd name="adj" fmla="val 20187"/>
                        </a:avLst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003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8" name="Группа 130"/>
                      <p:cNvGrpSpPr/>
                      <p:nvPr/>
                    </p:nvGrpSpPr>
                    <p:grpSpPr>
                      <a:xfrm>
                        <a:off x="3362006" y="1572406"/>
                        <a:ext cx="3425366" cy="3977767"/>
                        <a:chOff x="3362006" y="1572406"/>
                        <a:chExt cx="3425366" cy="3977767"/>
                      </a:xfrm>
                    </p:grpSpPr>
                    <p:cxnSp>
                      <p:nvCxnSpPr>
                        <p:cNvPr id="28" name="Прямая соединительная линия 27"/>
                        <p:cNvCxnSpPr/>
                        <p:nvPr/>
                      </p:nvCxnSpPr>
                      <p:spPr>
                        <a:xfrm rot="5400000">
                          <a:off x="3278417" y="5084377"/>
                          <a:ext cx="903772" cy="10795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Прямая соединительная линия 53"/>
                        <p:cNvCxnSpPr/>
                        <p:nvPr/>
                      </p:nvCxnSpPr>
                      <p:spPr>
                        <a:xfrm rot="16200000" flipV="1">
                          <a:off x="3464711" y="2750339"/>
                          <a:ext cx="428628" cy="214314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Прямая соединительная линия 61"/>
                        <p:cNvCxnSpPr/>
                        <p:nvPr/>
                      </p:nvCxnSpPr>
                      <p:spPr>
                        <a:xfrm rot="16200000" flipV="1">
                          <a:off x="4673600" y="2733040"/>
                          <a:ext cx="406400" cy="182880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Прямая соединительная линия 29"/>
                        <p:cNvCxnSpPr/>
                        <p:nvPr/>
                      </p:nvCxnSpPr>
                      <p:spPr>
                        <a:xfrm rot="16200000" flipH="1">
                          <a:off x="4586386" y="5087687"/>
                          <a:ext cx="912282" cy="12689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70C0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" name="Арка 16"/>
                        <p:cNvSpPr/>
                        <p:nvPr/>
                      </p:nvSpPr>
                      <p:spPr>
                        <a:xfrm>
                          <a:off x="3362324" y="3830002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2" name="Прямая соединительная линия 11"/>
                        <p:cNvCxnSpPr/>
                        <p:nvPr/>
                      </p:nvCxnSpPr>
                      <p:spPr>
                        <a:xfrm rot="5400000" flipH="1" flipV="1">
                          <a:off x="3305807" y="3519805"/>
                          <a:ext cx="928694" cy="158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Арка 20"/>
                        <p:cNvSpPr/>
                        <p:nvPr/>
                      </p:nvSpPr>
                      <p:spPr>
                        <a:xfrm>
                          <a:off x="3382644" y="3738880"/>
                          <a:ext cx="401312" cy="411488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" name="Арка 21"/>
                        <p:cNvSpPr/>
                        <p:nvPr/>
                      </p:nvSpPr>
                      <p:spPr>
                        <a:xfrm rot="5400000">
                          <a:off x="4145280" y="4448808"/>
                          <a:ext cx="401312" cy="397520"/>
                        </a:xfrm>
                        <a:prstGeom prst="blockArc">
                          <a:avLst>
                            <a:gd name="adj1" fmla="val 8025656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3" name="Арка 22"/>
                        <p:cNvSpPr/>
                        <p:nvPr/>
                      </p:nvSpPr>
                      <p:spPr>
                        <a:xfrm>
                          <a:off x="5008244" y="3911600"/>
                          <a:ext cx="401312" cy="397520"/>
                        </a:xfrm>
                        <a:prstGeom prst="blockArc">
                          <a:avLst>
                            <a:gd name="adj1" fmla="val 8030727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" name="Арка 23"/>
                        <p:cNvSpPr/>
                        <p:nvPr/>
                      </p:nvSpPr>
                      <p:spPr>
                        <a:xfrm>
                          <a:off x="3362006" y="3931284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9A46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6" name="Арка 25"/>
                        <p:cNvSpPr/>
                        <p:nvPr/>
                      </p:nvSpPr>
                      <p:spPr>
                        <a:xfrm>
                          <a:off x="5000612" y="3809674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Арка 19"/>
                        <p:cNvSpPr/>
                        <p:nvPr/>
                      </p:nvSpPr>
                      <p:spPr>
                        <a:xfrm>
                          <a:off x="4967922" y="3714752"/>
                          <a:ext cx="401312" cy="411488"/>
                        </a:xfrm>
                        <a:prstGeom prst="blockArc">
                          <a:avLst>
                            <a:gd name="adj1" fmla="val 8772021"/>
                            <a:gd name="adj2" fmla="val 2047054"/>
                            <a:gd name="adj3" fmla="val 5438"/>
                          </a:avLst>
                        </a:prstGeom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9" name="Прямая соединительная линия 28"/>
                        <p:cNvCxnSpPr/>
                        <p:nvPr/>
                      </p:nvCxnSpPr>
                      <p:spPr>
                        <a:xfrm rot="5400000" flipH="1" flipV="1">
                          <a:off x="4504687" y="3499485"/>
                          <a:ext cx="928694" cy="1588"/>
                        </a:xfrm>
                        <a:prstGeom prst="line">
                          <a:avLst/>
                        </a:prstGeom>
                        <a:ln w="50800" cap="rnd">
                          <a:solidFill>
                            <a:srgbClr val="0070C0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Арка 30"/>
                        <p:cNvSpPr/>
                        <p:nvPr/>
                      </p:nvSpPr>
                      <p:spPr>
                        <a:xfrm rot="5400000">
                          <a:off x="4254814" y="4448172"/>
                          <a:ext cx="401312" cy="397520"/>
                        </a:xfrm>
                        <a:prstGeom prst="blockArc">
                          <a:avLst>
                            <a:gd name="adj1" fmla="val 8157837"/>
                            <a:gd name="adj2" fmla="val 1904531"/>
                            <a:gd name="adj3" fmla="val 0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Арка 31"/>
                        <p:cNvSpPr/>
                        <p:nvPr/>
                      </p:nvSpPr>
                      <p:spPr>
                        <a:xfrm rot="5400000">
                          <a:off x="4365620" y="4447218"/>
                          <a:ext cx="401312" cy="397520"/>
                        </a:xfrm>
                        <a:prstGeom prst="blockArc">
                          <a:avLst>
                            <a:gd name="adj1" fmla="val 8153442"/>
                            <a:gd name="adj2" fmla="val 2418612"/>
                            <a:gd name="adj3" fmla="val 0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Арка 32"/>
                        <p:cNvSpPr/>
                        <p:nvPr/>
                      </p:nvSpPr>
                      <p:spPr>
                        <a:xfrm rot="5400000">
                          <a:off x="4466584" y="4456742"/>
                          <a:ext cx="401312" cy="397520"/>
                        </a:xfrm>
                        <a:prstGeom prst="blockArc">
                          <a:avLst>
                            <a:gd name="adj1" fmla="val 8772021"/>
                            <a:gd name="adj2" fmla="val 16703834"/>
                            <a:gd name="adj3" fmla="val 2193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50" name="Прямая соединительная линия 49"/>
                        <p:cNvCxnSpPr/>
                        <p:nvPr/>
                      </p:nvCxnSpPr>
                      <p:spPr>
                        <a:xfrm rot="5400000" flipH="1" flipV="1">
                          <a:off x="3214678" y="2143116"/>
                          <a:ext cx="1143008" cy="158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9A46"/>
                          </a:solidFill>
                          <a:head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Прямая соединительная линия 51"/>
                        <p:cNvCxnSpPr/>
                        <p:nvPr/>
                      </p:nvCxnSpPr>
                      <p:spPr>
                        <a:xfrm rot="5400000" flipH="1" flipV="1">
                          <a:off x="4429124" y="2143116"/>
                          <a:ext cx="1143008" cy="158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70C0"/>
                          </a:solidFill>
                          <a:head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Прямая соединительная линия 63"/>
                        <p:cNvCxnSpPr/>
                        <p:nvPr/>
                      </p:nvCxnSpPr>
                      <p:spPr>
                        <a:xfrm>
                          <a:off x="3714744" y="2857496"/>
                          <a:ext cx="1643074" cy="1588"/>
                        </a:xfrm>
                        <a:prstGeom prst="line">
                          <a:avLst/>
                        </a:prstGeom>
                        <a:ln w="50800" cmpd="dbl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Прямая соединительная линия 66"/>
                        <p:cNvCxnSpPr/>
                        <p:nvPr/>
                      </p:nvCxnSpPr>
                      <p:spPr>
                        <a:xfrm>
                          <a:off x="5357818" y="2857496"/>
                          <a:ext cx="642942" cy="1588"/>
                        </a:xfrm>
                        <a:prstGeom prst="line">
                          <a:avLst/>
                        </a:prstGeom>
                        <a:ln w="50800" cmpd="dbl">
                          <a:solidFill>
                            <a:schemeClr val="tx1"/>
                          </a:solidFill>
                          <a:prstDash val="dash"/>
                          <a:head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9" name="Прямоугольник 68"/>
                        <p:cNvSpPr/>
                        <p:nvPr/>
                      </p:nvSpPr>
                      <p:spPr>
                        <a:xfrm>
                          <a:off x="6116320" y="2786058"/>
                          <a:ext cx="662626" cy="180662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lt1">
                                <a:tint val="80000"/>
                                <a:satMod val="300000"/>
                              </a:schemeClr>
                            </a:gs>
                            <a:gs pos="100000">
                              <a:schemeClr val="lt1">
                                <a:shade val="30000"/>
                                <a:satMod val="20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</a:gra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70" name="Прямоугольник 69"/>
                        <p:cNvSpPr/>
                        <p:nvPr/>
                      </p:nvSpPr>
                      <p:spPr>
                        <a:xfrm>
                          <a:off x="5994400" y="2214554"/>
                          <a:ext cx="162560" cy="12858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72" name="Прямоугольник 71"/>
                        <p:cNvSpPr/>
                        <p:nvPr/>
                      </p:nvSpPr>
                      <p:spPr>
                        <a:xfrm rot="1056707">
                          <a:off x="5754097" y="2159876"/>
                          <a:ext cx="189368" cy="132113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sp>
                      <p:nvSpPr>
                        <p:cNvPr id="78" name="Арка 77"/>
                        <p:cNvSpPr/>
                        <p:nvPr/>
                      </p:nvSpPr>
                      <p:spPr>
                        <a:xfrm rot="17455610">
                          <a:off x="6451174" y="3176600"/>
                          <a:ext cx="285752" cy="197261"/>
                        </a:xfrm>
                        <a:prstGeom prst="blockArc">
                          <a:avLst>
                            <a:gd name="adj1" fmla="val 7546950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Арка 78"/>
                        <p:cNvSpPr/>
                        <p:nvPr/>
                      </p:nvSpPr>
                      <p:spPr>
                        <a:xfrm rot="17455610">
                          <a:off x="6339485" y="3177738"/>
                          <a:ext cx="285752" cy="197261"/>
                        </a:xfrm>
                        <a:prstGeom prst="blockArc">
                          <a:avLst>
                            <a:gd name="adj1" fmla="val 7546950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1" name="Арка 80"/>
                        <p:cNvSpPr/>
                        <p:nvPr/>
                      </p:nvSpPr>
                      <p:spPr>
                        <a:xfrm rot="17455610">
                          <a:off x="6390601" y="3177737"/>
                          <a:ext cx="285752" cy="197261"/>
                        </a:xfrm>
                        <a:prstGeom prst="blockArc">
                          <a:avLst>
                            <a:gd name="adj1" fmla="val 7546950"/>
                            <a:gd name="adj2" fmla="val 2650760"/>
                            <a:gd name="adj3" fmla="val 1337"/>
                          </a:avLst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85" name="Прямая соединительная линия 84"/>
                        <p:cNvCxnSpPr>
                          <a:stCxn id="33" idx="1"/>
                        </p:cNvCxnSpPr>
                        <p:nvPr/>
                      </p:nvCxnSpPr>
                      <p:spPr>
                        <a:xfrm rot="5400000">
                          <a:off x="4731108" y="4809270"/>
                          <a:ext cx="253863" cy="311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Прямая соединительная линия 92"/>
                        <p:cNvCxnSpPr/>
                        <p:nvPr/>
                      </p:nvCxnSpPr>
                      <p:spPr>
                        <a:xfrm rot="10800000" flipV="1">
                          <a:off x="4857752" y="4927600"/>
                          <a:ext cx="1471928" cy="159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Прямая соединительная линия 104"/>
                        <p:cNvCxnSpPr/>
                        <p:nvPr/>
                      </p:nvCxnSpPr>
                      <p:spPr>
                        <a:xfrm rot="5400000">
                          <a:off x="5822165" y="4321975"/>
                          <a:ext cx="1928826" cy="158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Прямая соединительная линия 106"/>
                        <p:cNvCxnSpPr/>
                        <p:nvPr/>
                      </p:nvCxnSpPr>
                      <p:spPr>
                        <a:xfrm rot="10800000">
                          <a:off x="4143372" y="5286388"/>
                          <a:ext cx="2643206" cy="158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Прямая соединительная линия 108"/>
                        <p:cNvCxnSpPr/>
                        <p:nvPr/>
                      </p:nvCxnSpPr>
                      <p:spPr>
                        <a:xfrm rot="5400000" flipH="1" flipV="1">
                          <a:off x="3893339" y="5036355"/>
                          <a:ext cx="500066" cy="158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" name="Группа 115"/>
                        <p:cNvGrpSpPr/>
                        <p:nvPr/>
                      </p:nvGrpSpPr>
                      <p:grpSpPr>
                        <a:xfrm>
                          <a:off x="6286512" y="2143116"/>
                          <a:ext cx="357190" cy="128582"/>
                          <a:chOff x="6286512" y="2143116"/>
                          <a:chExt cx="357190" cy="128582"/>
                        </a:xfrm>
                      </p:grpSpPr>
                      <p:sp>
                        <p:nvSpPr>
                          <p:cNvPr id="111" name="Кольцо 110"/>
                          <p:cNvSpPr/>
                          <p:nvPr/>
                        </p:nvSpPr>
                        <p:spPr>
                          <a:xfrm>
                            <a:off x="6572264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2" name="Кольцо 111"/>
                          <p:cNvSpPr/>
                          <p:nvPr/>
                        </p:nvSpPr>
                        <p:spPr>
                          <a:xfrm>
                            <a:off x="6500826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3" name="Кольцо 112"/>
                          <p:cNvSpPr/>
                          <p:nvPr/>
                        </p:nvSpPr>
                        <p:spPr>
                          <a:xfrm>
                            <a:off x="6429388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4" name="Кольцо 113"/>
                          <p:cNvSpPr/>
                          <p:nvPr/>
                        </p:nvSpPr>
                        <p:spPr>
                          <a:xfrm>
                            <a:off x="6357950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5" name="Кольцо 114"/>
                          <p:cNvSpPr/>
                          <p:nvPr/>
                        </p:nvSpPr>
                        <p:spPr>
                          <a:xfrm>
                            <a:off x="6286512" y="2143116"/>
                            <a:ext cx="71438" cy="128582"/>
                          </a:xfrm>
                          <a:prstGeom prst="donut">
                            <a:avLst>
                              <a:gd name="adj" fmla="val 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28" name="Прямая соединительная линия 127"/>
                        <p:cNvCxnSpPr>
                          <a:stCxn id="110" idx="2"/>
                          <a:endCxn id="111" idx="6"/>
                        </p:cNvCxnSpPr>
                        <p:nvPr/>
                      </p:nvCxnSpPr>
                      <p:spPr>
                        <a:xfrm rot="10800000">
                          <a:off x="6634480" y="2225040"/>
                          <a:ext cx="142208" cy="3304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0" name="Прямая соединительная линия 129"/>
                        <p:cNvCxnSpPr>
                          <a:stCxn id="115" idx="2"/>
                          <a:endCxn id="72" idx="0"/>
                        </p:cNvCxnSpPr>
                        <p:nvPr/>
                      </p:nvCxnSpPr>
                      <p:spPr>
                        <a:xfrm rot="10800000">
                          <a:off x="6048648" y="2190839"/>
                          <a:ext cx="237865" cy="1656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4582710" y="1703871"/>
                <a:ext cx="3527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3200" b="1" kern="0" baseline="-18000" dirty="0" smtClean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L</a:t>
                </a:r>
                <a:endParaRPr lang="ru-RU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751318" y="1674680"/>
                <a:ext cx="3735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kern="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I</a:t>
                </a:r>
                <a:r>
                  <a:rPr lang="ru-RU" sz="3200" b="1" kern="0" baseline="-18000" dirty="0">
                    <a:ln w="12700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latin typeface="Cambria Math"/>
                    <a:ea typeface="Cambria Math" pitchFamily="18" charset="0"/>
                    <a:cs typeface="Arial" pitchFamily="34" charset="0"/>
                  </a:rPr>
                  <a:t>N </a:t>
                </a:r>
                <a:endParaRPr lang="ru-RU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" name="Группа 182"/>
              <p:cNvGrpSpPr/>
              <p:nvPr/>
            </p:nvGrpSpPr>
            <p:grpSpPr>
              <a:xfrm>
                <a:off x="4558769" y="1756726"/>
                <a:ext cx="1942057" cy="3455281"/>
                <a:chOff x="4558769" y="1756726"/>
                <a:chExt cx="1942057" cy="3455281"/>
              </a:xfrm>
            </p:grpSpPr>
            <p:cxnSp>
              <p:nvCxnSpPr>
                <p:cNvPr id="140" name="Прямая со стрелкой 139"/>
                <p:cNvCxnSpPr/>
                <p:nvPr/>
              </p:nvCxnSpPr>
              <p:spPr>
                <a:xfrm rot="5400000">
                  <a:off x="4763292" y="1971040"/>
                  <a:ext cx="429422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Прямая со стрелкой 141"/>
                <p:cNvCxnSpPr/>
                <p:nvPr/>
              </p:nvCxnSpPr>
              <p:spPr>
                <a:xfrm rot="5400000" flipH="1" flipV="1">
                  <a:off x="5959157" y="1965483"/>
                  <a:ext cx="406560" cy="1095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Группа 171"/>
                <p:cNvGrpSpPr/>
                <p:nvPr/>
              </p:nvGrpSpPr>
              <p:grpSpPr>
                <a:xfrm>
                  <a:off x="4857752" y="2214554"/>
                  <a:ext cx="428628" cy="285753"/>
                  <a:chOff x="3357554" y="2643182"/>
                  <a:chExt cx="428628" cy="285753"/>
                </a:xfrm>
              </p:grpSpPr>
              <p:sp>
                <p:nvSpPr>
                  <p:cNvPr id="149" name="Овал 148"/>
                  <p:cNvSpPr/>
                  <p:nvPr/>
                </p:nvSpPr>
                <p:spPr>
                  <a:xfrm>
                    <a:off x="3357554" y="2643182"/>
                    <a:ext cx="428628" cy="28575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71" name="Прямая со стрелкой 170"/>
                  <p:cNvCxnSpPr>
                    <a:stCxn id="149" idx="4"/>
                    <a:endCxn id="149" idx="3"/>
                  </p:cNvCxnSpPr>
                  <p:nvPr/>
                </p:nvCxnSpPr>
                <p:spPr>
                  <a:xfrm rot="5400000" flipH="1">
                    <a:off x="3475173" y="2832240"/>
                    <a:ext cx="41847" cy="151543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Группа 176"/>
                <p:cNvGrpSpPr/>
                <p:nvPr/>
              </p:nvGrpSpPr>
              <p:grpSpPr>
                <a:xfrm>
                  <a:off x="6072198" y="2214554"/>
                  <a:ext cx="428628" cy="285752"/>
                  <a:chOff x="3357554" y="1285860"/>
                  <a:chExt cx="428628" cy="285752"/>
                </a:xfrm>
              </p:grpSpPr>
              <p:sp>
                <p:nvSpPr>
                  <p:cNvPr id="165" name="Овал 164"/>
                  <p:cNvSpPr/>
                  <p:nvPr/>
                </p:nvSpPr>
                <p:spPr>
                  <a:xfrm>
                    <a:off x="3357554" y="1285860"/>
                    <a:ext cx="428628" cy="285752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76" name="Прямая со стрелкой 175"/>
                  <p:cNvCxnSpPr>
                    <a:stCxn id="165" idx="4"/>
                    <a:endCxn id="165" idx="5"/>
                  </p:cNvCxnSpPr>
                  <p:nvPr/>
                </p:nvCxnSpPr>
                <p:spPr>
                  <a:xfrm rot="5400000" flipH="1" flipV="1">
                    <a:off x="3626715" y="1474917"/>
                    <a:ext cx="41847" cy="151543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5429256" y="3214686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ru-RU" sz="28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 pitchFamily="18" charset="0"/>
                      <a:cs typeface="Arial" pitchFamily="34" charset="0"/>
                    </a:rPr>
                    <a:t>Ф</a:t>
                  </a:r>
                  <a:r>
                    <a:rPr lang="ru-RU" sz="28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 pitchFamily="18" charset="0"/>
                      <a:cs typeface="Arial" pitchFamily="34" charset="0"/>
                    </a:rPr>
                    <a:t>Σ</a:t>
                  </a:r>
                  <a:r>
                    <a:rPr lang="ru-RU" sz="2400" b="1" kern="0" baseline="-2500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/>
                      <a:ea typeface="Cambria Math" pitchFamily="18" charset="0"/>
                      <a:cs typeface="Arial" pitchFamily="34" charset="0"/>
                    </a:rPr>
                    <a:t> </a:t>
                  </a:r>
                  <a:endParaRPr lang="ru-R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Дуга 181"/>
                <p:cNvSpPr/>
                <p:nvPr/>
              </p:nvSpPr>
              <p:spPr>
                <a:xfrm rot="19168302">
                  <a:off x="4558769" y="3930130"/>
                  <a:ext cx="1795758" cy="1281877"/>
                </a:xfrm>
                <a:prstGeom prst="arc">
                  <a:avLst>
                    <a:gd name="adj1" fmla="val 18138752"/>
                    <a:gd name="adj2" fmla="val 20871334"/>
                  </a:avLst>
                </a:prstGeom>
                <a:ln w="38100">
                  <a:solidFill>
                    <a:srgbClr val="00B050"/>
                  </a:solidFill>
                  <a:head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cxnSp>
          <p:nvCxnSpPr>
            <p:cNvPr id="186" name="Прямая со стрелкой 185"/>
            <p:cNvCxnSpPr/>
            <p:nvPr/>
          </p:nvCxnSpPr>
          <p:spPr>
            <a:xfrm>
              <a:off x="7143768" y="3918180"/>
              <a:ext cx="642942" cy="158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3"/>
          <p:cNvSpPr>
            <a:spLocks noChangeArrowheads="1"/>
          </p:cNvSpPr>
          <p:nvPr/>
        </p:nvSpPr>
        <p:spPr bwMode="auto">
          <a:xfrm>
            <a:off x="3786182" y="1122997"/>
            <a:ext cx="492922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Суммарный магнитный поток в сердечнике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— 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ru-RU" sz="2800" b="1" kern="0" baseline="-25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Σ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пропорциональный разности токов в проводниках, являющихся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первичными обмотками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трансформатора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наводит во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вторичной обмотке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трансформатора тока соответствующую 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эдс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под действием которой в цепи вторичной обмотки протекает ток </a:t>
            </a:r>
            <a:r>
              <a:rPr lang="ru-RU" sz="36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△ВТ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также пропорциональный разности первичных токов. </a:t>
            </a:r>
          </a:p>
        </p:txBody>
      </p:sp>
      <p:sp>
        <p:nvSpPr>
          <p:cNvPr id="87" name="Скругленный прямоугольник 86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 bwMode="auto">
          <a:xfrm>
            <a:off x="107504" y="4841944"/>
            <a:ext cx="8482068" cy="1899424"/>
          </a:xfrm>
          <a:prstGeom prst="roundRect">
            <a:avLst>
              <a:gd name="adj" fmla="val 921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4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Ток утечки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через дифференциальный трансформатор подает энергию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(</a:t>
            </a:r>
            <a:r>
              <a:rPr lang="ru-RU" sz="2800" b="1" kern="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△ВТ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на электромагнит (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пороговый элемент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), подвижная часть которого удерживается «притянутой» постоянным магнитом.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достижении порога срабатывания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электромагнит снимает притяжение постоянного магнита, и тогда подвижная часть под действием пружины размыкает </a:t>
            </a:r>
            <a:r>
              <a:rPr lang="ru-RU" sz="2200" dirty="0" err="1">
                <a:solidFill>
                  <a:prstClr val="black"/>
                </a:solidFill>
                <a:latin typeface="Arial Narrow" pitchFamily="34" charset="0"/>
              </a:rPr>
              <a:t>магнитопровод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 и механически отключает выключатель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113910" y="3284984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△</a:t>
            </a:r>
            <a:r>
              <a:rPr lang="ru-RU" sz="2800" b="1" kern="0" baseline="-18000" dirty="0" err="1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ВТ</a:t>
            </a:r>
            <a:endParaRPr lang="ru-RU" sz="2800" b="1" kern="0" baseline="-18000" dirty="0">
              <a:ln w="12700">
                <a:solidFill>
                  <a:prstClr val="black"/>
                </a:solidFill>
                <a:prstDash val="solid"/>
              </a:ln>
              <a:solidFill>
                <a:srgbClr val="FF0000"/>
              </a:solidFill>
              <a:latin typeface="Cambria Math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624" y="1223937"/>
            <a:ext cx="44563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78416" y="1196752"/>
            <a:ext cx="4792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lang="ru-RU" sz="24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7504" y="665480"/>
            <a:ext cx="5678942" cy="390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just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Важнейшим функциональным блоком (датчиком) УЗО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0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является дифференциальный трансформатор тока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1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. </a:t>
            </a:r>
          </a:p>
          <a:p>
            <a:pPr marL="0" marR="0" lvl="0" indent="3600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В абсолютном большинстве УЗО, производимых и эксплуатируемых в настоящее время во всем мире,  используется именно трансформатор тока в качестве датчика дифференциального тока.</a:t>
            </a:r>
          </a:p>
          <a:p>
            <a:pPr marL="0" marR="0" lvl="0" indent="3600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Электромагнит (пороговый элемент)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выполняется, как правило, на чувствительных магнитоэлектрических реле прямого действия. </a:t>
            </a:r>
          </a:p>
          <a:p>
            <a:pPr marL="0" marR="0" lvl="0" indent="3600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Исполнительный механизм (автоматический выключатель)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3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включает в себя силовую контактную группу с механизмом привода.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07504" y="4645585"/>
            <a:ext cx="85713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0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В нормальном режиме, при отсутствии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дифференциального тока — тока утечки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, в силовой цепи по проводникам, проходящим сквозь окно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магнитопровода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трансформатора тока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, протекает рабочий ток нагрузки. </a:t>
            </a:r>
            <a:endParaRPr kumimoji="0" lang="ru-RU" sz="2200" b="1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3" name="Picture 1" descr="РисУЗОтранс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29322" y="857232"/>
            <a:ext cx="2701065" cy="3505200"/>
          </a:xfrm>
          <a:prstGeom prst="rect">
            <a:avLst/>
          </a:prstGeom>
          <a:noFill/>
        </p:spPr>
      </p:pic>
      <p:sp>
        <p:nvSpPr>
          <p:cNvPr id="10" name="Скругленный прямоугольник 9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4" name="Рисунок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кругленный прямоугольник 14"/>
          <p:cNvSpPr/>
          <p:nvPr/>
        </p:nvSpPr>
        <p:spPr bwMode="auto">
          <a:xfrm>
            <a:off x="611560" y="5877272"/>
            <a:ext cx="7978012" cy="93610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Проводники, проходящие сквозь окно </a:t>
            </a:r>
            <a:r>
              <a:rPr lang="ru-RU" sz="22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магнитопровода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, образуют встречно включенные первичные обмотки дифференциального трансформатора тока!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7504" y="592227"/>
            <a:ext cx="849694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Если обозначить ток, протекающий по направлению к нагрузке, как</a:t>
            </a:r>
            <a:r>
              <a:rPr lang="en-US" sz="22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а от нагрузки как </a:t>
            </a:r>
            <a:r>
              <a:rPr lang="en-US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то можно записать равенство: </a:t>
            </a:r>
          </a:p>
          <a:p>
            <a:pPr lvl="0" indent="180000" algn="ctr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 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=</a:t>
            </a: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</a:p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Равные токи во встречно включенных обмотках наводят в магнитном сердечнике трансформатора тока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равные, но векторно встречно направленные магнитные потоки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и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en-US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</a:p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Результирующий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магнитный поток в сердечнике </a:t>
            </a:r>
            <a:r>
              <a:rPr lang="ru-RU" sz="22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</a:rPr>
              <a:t>— </a:t>
            </a:r>
            <a:r>
              <a:rPr lang="ru-RU" sz="28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Ф</a:t>
            </a:r>
            <a:r>
              <a:rPr lang="ru-RU" sz="2800" b="1" kern="0" baseline="-25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Σ</a:t>
            </a:r>
            <a:r>
              <a:rPr lang="ru-RU" sz="2000" b="1" dirty="0">
                <a:latin typeface="Arial" pitchFamily="34" charset="0"/>
                <a:ea typeface="Cambria Math" pitchFamily="18" charset="0"/>
              </a:rPr>
              <a:t> 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равен 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нулю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ток во вторичной обмотке дифференциального трансформатора также равен нулю.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Пусковой орган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находится в этом случае в состоянии покоя. </a:t>
            </a:r>
          </a:p>
          <a:p>
            <a:pPr lvl="0" indent="4572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При прикосновении человека к открытым токопроводящим частям или к корпусу электроустановки, </a:t>
            </a:r>
            <a:r>
              <a:rPr kumimoji="0" lang="ru-RU" sz="2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(</a:t>
            </a:r>
            <a:r>
              <a:rPr kumimoji="0" lang="ru-RU" sz="2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на который произошел пробой изоляции по фазному проводнику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) через УЗО кроме тока нагрузки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 I</a:t>
            </a:r>
            <a:r>
              <a:rPr lang="ru-RU" sz="28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,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 протекает дополнительный ток —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ток утечки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(</a:t>
            </a:r>
            <a:r>
              <a: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∆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</a:rPr>
              <a:t>), являющийся для трансформатора тока дифференциальным (разностным).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7504" y="5182160"/>
            <a:ext cx="849694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68000" algn="just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99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Неравенство токов 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в первичных обмотках дифференциального трансформатора (</a:t>
            </a:r>
            <a:r>
              <a:rPr lang="en-US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 </a:t>
            </a:r>
            <a:r>
              <a:rPr lang="en-US" sz="2400" b="1" baseline="-30000" dirty="0" smtClean="0"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+</a:t>
            </a:r>
            <a:r>
              <a:rPr lang="ru-RU" sz="2400" dirty="0" smtClean="0"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4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400" b="1" kern="0" baseline="-1800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∆ </a:t>
            </a:r>
            <a:r>
              <a:rPr lang="ru-RU" sz="2400" b="1" baseline="-30000" dirty="0" smtClean="0">
                <a:latin typeface="Arial Narrow" pitchFamily="34" charset="0"/>
                <a:ea typeface="Times New Roman" pitchFamily="18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фазном проводнике 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N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, равный </a:t>
            </a:r>
            <a:r>
              <a:rPr lang="en-US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I</a:t>
            </a:r>
            <a:r>
              <a:rPr lang="ru-RU" sz="2800" b="1" kern="0" baseline="-1800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/>
                <a:ea typeface="Cambria Math" pitchFamily="18" charset="0"/>
                <a:cs typeface="Arial" pitchFamily="34" charset="0"/>
              </a:rPr>
              <a:t>L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,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00CCFF"/>
                </a:solidFill>
                <a:latin typeface="Arial Narrow" pitchFamily="34" charset="0"/>
                <a:cs typeface="Arial" pitchFamily="34" charset="0"/>
              </a:rPr>
              <a:t> в нулевом рабочем проводнике</a:t>
            </a:r>
            <a:r>
              <a:rPr lang="ru-RU" sz="2200" dirty="0" smtClean="0">
                <a:latin typeface="Arial Narrow" pitchFamily="34" charset="0"/>
                <a:ea typeface="Times New Roman" pitchFamily="18" charset="0"/>
              </a:rPr>
              <a:t>) вызывает дисбаланс магнитных потоков и, как следствие, возникновение во вторичной обмотке индуцированного дифференциального тока. 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7504" y="1920006"/>
            <a:ext cx="8457594" cy="150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8000" algn="just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Исполнительный механизм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, обычно состоящий из пружинного привода, спускового механизма и группы силовых контактов, размыкает электрическую цепь.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результате защищаемая УЗО электроустановка </a:t>
            </a:r>
            <a:r>
              <a:rPr lang="ru-RU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обесточивается! </a:t>
            </a:r>
            <a:endParaRPr lang="ru-RU" sz="24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244481" y="44624"/>
            <a:ext cx="463177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ОТКЛЮЧЕНИЯ. ЭТО СЛЕДУЕТ ЗНАТЬ КАЖДОМУ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3" y="836712"/>
            <a:ext cx="849694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2600"/>
              </a:lnSpc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Если этот ток превышает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значение тока </a:t>
            </a:r>
            <a:r>
              <a:rPr lang="ru-RU" sz="24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уставки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порогового элемента пускового органа </a:t>
            </a:r>
            <a:r>
              <a:rPr lang="ru-RU" sz="28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2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, последний срабатывает и воздействует на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исполнительный механизм </a:t>
            </a:r>
            <a:r>
              <a:rPr lang="ru-RU" sz="28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3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</a:rPr>
              <a:t>. </a:t>
            </a:r>
            <a:endParaRPr lang="ru-RU" sz="2400" dirty="0"/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7504" y="5687433"/>
            <a:ext cx="8486058" cy="981927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hangingPunct="0">
              <a:lnSpc>
                <a:spcPts val="2200"/>
              </a:lnSpc>
            </a:pPr>
            <a:r>
              <a:rPr lang="ru-RU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Устройство защитного отключения 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должно обеспечивать отключение неисправной электроустановки от источника питания за время от 0,05 до 0,2 секунд.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66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4" y="4437112"/>
            <a:ext cx="401208" cy="46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Скругленный прямоугольник 15"/>
          <p:cNvSpPr/>
          <p:nvPr/>
        </p:nvSpPr>
        <p:spPr bwMode="auto">
          <a:xfrm>
            <a:off x="611560" y="3625386"/>
            <a:ext cx="7978012" cy="1963854"/>
          </a:xfrm>
          <a:prstGeom prst="roundRect">
            <a:avLst>
              <a:gd name="adj" fmla="val 8352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осуществления периодического контроля исправности (работоспособности) УЗО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предусмотрена цепь тестирования</a:t>
            </a:r>
            <a:r>
              <a:rPr lang="ru-RU" sz="2400" b="1" dirty="0">
                <a:solidFill>
                  <a:srgbClr val="00CC00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lvl="0" indent="468000" algn="just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При нажатии кнопки «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Тест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» искусственно создается отключающий дифференциальный ток.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Срабатывание УЗО означает, что оно в целом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исправно! 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2" name="Прямоугольник 2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2455016" y="44624"/>
            <a:ext cx="421070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МЕЖДУНАРОДНАЯ КЛАССИФИКАЦИЯ ЭЛЕКТРИЧЕСКИХ СЕТЕЙ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*</a:t>
            </a:r>
            <a:endParaRPr lang="ru-RU" sz="2400" b="1" dirty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 bwMode="auto">
          <a:xfrm>
            <a:off x="1861897" y="2896865"/>
            <a:ext cx="5379434" cy="316111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СИСТЕМЫ ЗАЗЕМЛЕНИЯ ЭЛЕКТРИЧЕСКИХ СЕТЕЙ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 bwMode="auto">
          <a:xfrm>
            <a:off x="88908" y="5301208"/>
            <a:ext cx="8496944" cy="1340768"/>
          </a:xfrm>
          <a:prstGeom prst="roundRect">
            <a:avLst>
              <a:gd name="adj" fmla="val 1179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2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Стандарт МЭК-364 подразделяет распределительные сети, питающие здания и сооружения, в зависимости от конфигурации токоведущих проводников, включая нулевой рабочий (нейтральный) проводник, и типов систем заземления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9" name="Скругленный прямоугольник 58"/>
          <p:cNvSpPr/>
          <p:nvPr/>
        </p:nvSpPr>
        <p:spPr bwMode="auto">
          <a:xfrm>
            <a:off x="83753" y="3429000"/>
            <a:ext cx="8496944" cy="1584176"/>
          </a:xfrm>
          <a:prstGeom prst="roundRect">
            <a:avLst>
              <a:gd name="adj" fmla="val 11170"/>
            </a:avLst>
          </a:prstGeom>
          <a:ln w="28575"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200"/>
              </a:lnSpc>
            </a:pPr>
            <a:r>
              <a:rPr lang="ru-RU" sz="2200" dirty="0" smtClean="0">
                <a:latin typeface="Arial Narrow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Системы электроснабжения классифицируются Международной электротехнической комиссией (МЭК) в зависимости от способа заземления распределительной сети и примененных мер защиты от поражения электрическим током.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Распределительные сети подразделяются на сети с заземленной </a:t>
            </a:r>
            <a:r>
              <a:rPr lang="ru-RU" sz="22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и сети и изолированной </a:t>
            </a:r>
            <a:r>
              <a:rPr lang="ru-RU" sz="22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нейтралью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. </a:t>
            </a:r>
            <a:endParaRPr lang="ru-RU" sz="2200" dirty="0"/>
          </a:p>
        </p:txBody>
      </p:sp>
      <p:sp>
        <p:nvSpPr>
          <p:cNvPr id="60" name="Скругленный прямоугольник 59"/>
          <p:cNvSpPr/>
          <p:nvPr/>
        </p:nvSpPr>
        <p:spPr bwMode="auto">
          <a:xfrm>
            <a:off x="107504" y="764704"/>
            <a:ext cx="8482068" cy="1899424"/>
          </a:xfrm>
          <a:prstGeom prst="roundRect">
            <a:avLst>
              <a:gd name="adj" fmla="val 9217"/>
            </a:avLst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200"/>
              </a:lnSpc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Для повышения безопасности приведенных выше сетей в России введен комплекс государственных стандартов на электроустановки зданий ГОСТ Р50571-94, он разработан на основе международных стандартов МЭК-364 «Электрические установки зданий».</a:t>
            </a:r>
          </a:p>
          <a:p>
            <a:pPr lvl="0" indent="457200" algn="just">
              <a:lnSpc>
                <a:spcPts val="2200"/>
              </a:lnSpc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</a:rPr>
              <a:t>Этот комплекс стандартов ориентирован в основном на электрические сети напряжением до 1000 В переменного тока и 1500 В постоянного тока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</a:rPr>
              <a:t>.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08" y="2132856"/>
            <a:ext cx="3223801" cy="1092607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ОЖОГИ: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токовый;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b="1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дуговой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(более 1000 В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sz="20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8639" y="1696159"/>
            <a:ext cx="3274252" cy="209288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4 СТЕПЕНИ ОЖОГОВ: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покраснение; 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узыри;</a:t>
            </a:r>
          </a:p>
          <a:p>
            <a:pPr marL="342900" lvl="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омертвление 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участков кожи;</a:t>
            </a:r>
          </a:p>
          <a:p>
            <a:pPr marL="342900" indent="-342900" algn="just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39750" algn="l"/>
              </a:tabLst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обугливание</a:t>
            </a: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.</a:t>
            </a:r>
          </a:p>
        </p:txBody>
      </p:sp>
      <p:sp>
        <p:nvSpPr>
          <p:cNvPr id="2" name="Стрелка вправо 1"/>
          <p:cNvSpPr/>
          <p:nvPr/>
        </p:nvSpPr>
        <p:spPr bwMode="auto">
          <a:xfrm>
            <a:off x="3809616" y="2420888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76200" cmpd="dbl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12408" y="4027719"/>
            <a:ext cx="8470482" cy="656590"/>
          </a:xfrm>
          <a:prstGeom prst="rect">
            <a:avLst/>
          </a:prstGeom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 algn="just">
              <a:lnSpc>
                <a:spcPts val="22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знаки (метки)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—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в местах входа электрического тока (серые мозолистые образования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1200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407" y="4817934"/>
            <a:ext cx="8470483" cy="636960"/>
          </a:xfrm>
          <a:prstGeom prst="rect">
            <a:avLst/>
          </a:prstGeom>
          <a:ln w="317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 algn="just">
              <a:lnSpc>
                <a:spcPts val="2200"/>
              </a:lnSpc>
            </a:pPr>
            <a:r>
              <a:rPr lang="ru-RU" sz="2400" b="1" dirty="0" err="1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электрометаллизация</a:t>
            </a:r>
            <a:r>
              <a:rPr lang="ru-RU" sz="2400" b="1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кожи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— разбрызгивание металла в результате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действия электрической дуги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endParaRPr lang="ru-RU" sz="1200" b="1" dirty="0" smtClean="0"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408" y="5584057"/>
            <a:ext cx="8470483" cy="354832"/>
          </a:xfrm>
          <a:prstGeom prst="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9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 algn="ctr">
              <a:lnSpc>
                <a:spcPts val="2200"/>
              </a:lnSpc>
            </a:pPr>
            <a:r>
              <a:rPr lang="ru-RU" sz="2400" b="1" dirty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механические повреждения </a:t>
            </a:r>
            <a:r>
              <a:rPr lang="ru-RU" sz="20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(разрыв связок, переломы костей</a:t>
            </a:r>
            <a:r>
              <a:rPr lang="ru-RU" sz="20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1200" b="1" dirty="0" smtClean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408" y="6084778"/>
            <a:ext cx="8470482" cy="656590"/>
          </a:xfrm>
          <a:prstGeom prst="rect">
            <a:avLst/>
          </a:prstGeom>
          <a:ln w="317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lvl="0" indent="468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400" b="1" dirty="0" err="1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электроофтальмия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— ожог наружной оболочки глаза в результате действия ультрафиолетовых лучей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endParaRPr lang="ru-RU" sz="1200" b="1" dirty="0" smtClean="0">
              <a:latin typeface="Arial Narrow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14087" y="764704"/>
            <a:ext cx="8479970" cy="684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7030A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травмы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местного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действия (</a:t>
            </a:r>
            <a:r>
              <a:rPr lang="ru-RU" sz="2400" b="1" dirty="0" err="1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электротравмы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):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20 -25% от всего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электротравматизма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07504" y="5664558"/>
            <a:ext cx="8501122" cy="1070186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square" lIns="36000" tIns="36000" rIns="36000" bIns="0" anchor="ctr" anchorCtr="0">
            <a:noAutofit/>
          </a:bodyPr>
          <a:lstStyle/>
          <a:p>
            <a:pPr lvl="0" indent="457200" eaLnBrk="0" hangingPunct="0">
              <a:lnSpc>
                <a:spcPts val="2000"/>
              </a:lnSpc>
            </a:pP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S</a:t>
            </a:r>
            <a:r>
              <a:rPr lang="ru-RU" sz="22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separate</a:t>
            </a: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(раздельный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) – функции нулевого защитного и нулевого рабочего проводников обеспечиваются раздельными проводниками; </a:t>
            </a:r>
            <a:endParaRPr lang="en-US" sz="2200" dirty="0">
              <a:solidFill>
                <a:prstClr val="black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  <a:p>
            <a:pPr indent="457200" eaLnBrk="0" hangingPunct="0">
              <a:lnSpc>
                <a:spcPts val="2000"/>
              </a:lnSpc>
            </a:pPr>
            <a:r>
              <a:rPr lang="ru-RU" sz="22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C</a:t>
            </a:r>
            <a:r>
              <a:rPr lang="ru-RU" sz="2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ru-RU" sz="2200" b="1" dirty="0">
                <a:solidFill>
                  <a:srgbClr val="0066FF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commune</a:t>
            </a: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dirty="0">
                <a:latin typeface="Arial Narrow" pitchFamily="34" charset="0"/>
                <a:ea typeface="Cambria Math" pitchFamily="18" charset="0"/>
                <a:cs typeface="Arial" pitchFamily="34" charset="0"/>
              </a:rPr>
              <a:t>(общий</a:t>
            </a:r>
            <a:r>
              <a:rPr lang="ru-RU" sz="2200" dirty="0" smtClean="0">
                <a:latin typeface="Arial Narrow" pitchFamily="34" charset="0"/>
                <a:ea typeface="Cambria Math" pitchFamily="18" charset="0"/>
                <a:cs typeface="Arial" pitchFamily="34" charset="0"/>
              </a:rPr>
              <a:t>) -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функции нулевого защитного и нулевого рабочего проводников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объединены в одном проводнике </a:t>
            </a:r>
            <a:r>
              <a:rPr lang="en-US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(PEN –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проводник).</a:t>
            </a:r>
            <a:r>
              <a:rPr lang="ru-RU" sz="2200" dirty="0" smtClean="0"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en-US" sz="2200" dirty="0"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882" y="592224"/>
            <a:ext cx="8479970" cy="35483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457200" algn="just">
              <a:lnSpc>
                <a:spcPts val="2200"/>
              </a:lnSpc>
            </a:pPr>
            <a:r>
              <a:rPr lang="ru-RU" sz="2200" dirty="0" smtClean="0">
                <a:latin typeface="Arial Narrow" pitchFamily="34" charset="0"/>
              </a:rPr>
              <a:t>При этом используются следующие обозначения.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894595"/>
            <a:ext cx="8486058" cy="590189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hangingPunct="0">
              <a:lnSpc>
                <a:spcPts val="2200"/>
              </a:lnSpc>
            </a:pP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Первая буква характеризует связь с землей токоведущих проводников: </a:t>
            </a:r>
            <a:endParaRPr lang="ru-RU" sz="2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3" y="1447932"/>
            <a:ext cx="8478349" cy="1220847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indent="457200" eaLnBrk="0" hangingPunct="0">
              <a:lnSpc>
                <a:spcPts val="2200"/>
              </a:lnSpc>
            </a:pP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- </a:t>
            </a:r>
            <a:r>
              <a:rPr lang="ru-RU" sz="22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isolat</a:t>
            </a:r>
            <a:r>
              <a:rPr lang="en-US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e</a:t>
            </a:r>
            <a:r>
              <a:rPr lang="ru-RU" sz="2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(изолированный)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показывает, что токоведущие проводники </a:t>
            </a:r>
            <a:r>
              <a:rPr lang="ru-RU" sz="2200" dirty="0" err="1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изолированны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от земли;</a:t>
            </a:r>
            <a:endParaRPr lang="en-US" sz="2200" dirty="0">
              <a:solidFill>
                <a:prstClr val="black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  <a:p>
            <a:pPr lvl="0" indent="457200" eaLnBrk="0" hangingPunct="0">
              <a:lnSpc>
                <a:spcPts val="2200"/>
              </a:lnSpc>
            </a:pP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r>
              <a:rPr lang="ru-RU" sz="2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-</a:t>
            </a:r>
            <a:r>
              <a:rPr lang="ru-RU" sz="2200" b="1" dirty="0">
                <a:solidFill>
                  <a:srgbClr val="0066FF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terra</a:t>
            </a: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(земля) показывает, что токоведущие проводники хотя бы одной точкой связаны с землей (заземленные сети). </a:t>
            </a:r>
            <a:endParaRPr lang="en-US" sz="2200" dirty="0">
              <a:solidFill>
                <a:prstClr val="black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07504" y="2724000"/>
            <a:ext cx="8486058" cy="590189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hangingPunct="0">
              <a:lnSpc>
                <a:spcPts val="2200"/>
              </a:lnSpc>
            </a:pP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Вторая буква характеризует связь с землей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открытых проводящих частей (ОПЧ) и сторонних проводящих частей (СПЧ):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882" y="3278292"/>
            <a:ext cx="8479970" cy="1765474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indent="457200" eaLnBrk="0" hangingPunct="0">
              <a:lnSpc>
                <a:spcPts val="2200"/>
              </a:lnSpc>
            </a:pPr>
            <a:r>
              <a:rPr lang="ru-RU" sz="22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T</a:t>
            </a:r>
            <a:r>
              <a:rPr lang="ru-RU" sz="2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-</a:t>
            </a:r>
            <a:r>
              <a:rPr lang="ru-RU" sz="2200" b="1" dirty="0">
                <a:solidFill>
                  <a:srgbClr val="0066FF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показывает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, что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ОПЧ и СПЧ связаны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 землей (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заземлены); </a:t>
            </a:r>
          </a:p>
          <a:p>
            <a:pPr lvl="0" indent="457200" eaLnBrk="0" hangingPunct="0">
              <a:lnSpc>
                <a:spcPts val="2200"/>
              </a:lnSpc>
            </a:pPr>
            <a:r>
              <a:rPr lang="ru-RU" sz="2200" b="1" kern="0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N</a:t>
            </a:r>
            <a:r>
              <a:rPr lang="ru-RU" sz="22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 </a:t>
            </a:r>
            <a:r>
              <a:rPr lang="ru-RU" sz="2200" b="1" kern="0" dirty="0" err="1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neutral</a:t>
            </a:r>
            <a:r>
              <a:rPr lang="ru-RU" sz="2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(нейтральный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) показывает, что ОПЧ и СПЧ связаны заземленной точкой сети посредством нулевого рабочего (</a:t>
            </a:r>
            <a:r>
              <a:rPr lang="en-US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N)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или нулевого защитного (</a:t>
            </a:r>
            <a:r>
              <a:rPr lang="en-US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PE)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проводников, при этом предполагается, что возможно совмещение в одном проводнике нулевого рабочего и нулевого защитного проводников </a:t>
            </a:r>
            <a:r>
              <a:rPr lang="en-US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PEN)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.</a:t>
            </a:r>
            <a:endParaRPr lang="en-US" sz="2200" dirty="0">
              <a:solidFill>
                <a:prstClr val="black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7504" y="5090333"/>
            <a:ext cx="8486058" cy="590189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hangingPunct="0">
              <a:lnSpc>
                <a:spcPts val="2200"/>
              </a:lnSpc>
            </a:pP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Последующие букв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ы</a:t>
            </a:r>
            <a:r>
              <a:rPr lang="ru-RU" sz="2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(если таковые имеются)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–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устройство нулевого рабочего и нулевого защитного проводников: 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66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455016" y="44624"/>
            <a:ext cx="421070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МЕЖДУНАРОДНАЯ КЛАССИФИКАЦИЯ ЭЛЕКТРИЧЕСКИХ СЕТЕЙ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*</a:t>
            </a:r>
            <a:endParaRPr lang="ru-RU" sz="2400" b="1" dirty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60861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ru-RU" sz="2000" dirty="0">
              <a:solidFill>
                <a:srgbClr val="002060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05882" y="642636"/>
            <a:ext cx="8479970" cy="1928960"/>
            <a:chOff x="105882" y="4797152"/>
            <a:chExt cx="8479970" cy="1928960"/>
          </a:xfrm>
        </p:grpSpPr>
        <p:sp>
          <p:nvSpPr>
            <p:cNvPr id="15" name="Скругленный прямоугольник 14"/>
            <p:cNvSpPr/>
            <p:nvPr/>
          </p:nvSpPr>
          <p:spPr bwMode="auto">
            <a:xfrm>
              <a:off x="105882" y="4797152"/>
              <a:ext cx="8479970" cy="1928960"/>
            </a:xfrm>
            <a:prstGeom prst="roundRect">
              <a:avLst>
                <a:gd name="adj" fmla="val 7505"/>
              </a:avLst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0" bIns="0" numCol="1" rtlCol="0" anchor="ctr" anchorCtr="0" compatLnSpc="1">
              <a:prstTxWarp prst="textNoShape">
                <a:avLst/>
              </a:prstTxWarp>
            </a:bodyPr>
            <a:lstStyle/>
            <a:p>
              <a:pPr algn="r">
                <a:lnSpc>
                  <a:spcPts val="2400"/>
                </a:lnSpc>
              </a:pPr>
              <a:r>
                <a:rPr lang="ru-RU" sz="28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T </a:t>
              </a:r>
              <a:r>
                <a:rPr lang="ru-RU" sz="2800" b="1" kern="0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N – C – </a:t>
              </a:r>
              <a:r>
                <a:rPr lang="ru-RU" sz="28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S</a:t>
              </a:r>
            </a:p>
            <a:p>
              <a:pPr algn="r">
                <a:lnSpc>
                  <a:spcPts val="2400"/>
                </a:lnSpc>
              </a:pPr>
              <a:endParaRPr lang="ru-RU" sz="28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  <a:p>
              <a:pPr>
                <a:lnSpc>
                  <a:spcPts val="2400"/>
                </a:lnSpc>
              </a:pPr>
              <a:r>
                <a:rPr lang="ru-RU" sz="2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6600"/>
                  </a:solidFill>
                  <a:latin typeface="Arial Narrow" pitchFamily="34" charset="0"/>
                  <a:cs typeface="Arial" pitchFamily="34" charset="0"/>
                </a:rPr>
                <a:t>Отношение </a:t>
              </a:r>
              <a:r>
                <a:rPr lang="ru-RU" sz="2200" b="1" dirty="0" err="1">
                  <a:ln>
                    <a:solidFill>
                      <a:sysClr val="windowText" lastClr="000000"/>
                    </a:solidFill>
                  </a:ln>
                  <a:solidFill>
                    <a:srgbClr val="FF6600"/>
                  </a:solidFill>
                  <a:latin typeface="Arial Narrow" pitchFamily="34" charset="0"/>
                  <a:cs typeface="Arial" pitchFamily="34" charset="0"/>
                </a:rPr>
                <a:t>нейтрали</a:t>
              </a:r>
              <a:r>
                <a:rPr lang="ru-RU" sz="2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6600"/>
                  </a:solidFill>
                  <a:latin typeface="Arial Narrow" pitchFamily="34" charset="0"/>
                  <a:cs typeface="Arial" pitchFamily="34" charset="0"/>
                </a:rPr>
                <a:t> к земле</a:t>
              </a:r>
            </a:p>
            <a:p>
              <a:pPr>
                <a:lnSpc>
                  <a:spcPts val="2400"/>
                </a:lnSpc>
              </a:pPr>
              <a:r>
                <a:rPr lang="ru-RU" sz="2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6600"/>
                  </a:solidFill>
                  <a:latin typeface="Arial Narrow" pitchFamily="34" charset="0"/>
                  <a:cs typeface="Arial" pitchFamily="34" charset="0"/>
                </a:rPr>
                <a:t>Отношение корпуса приемника к земле</a:t>
              </a:r>
            </a:p>
            <a:p>
              <a:pPr>
                <a:lnSpc>
                  <a:spcPts val="2400"/>
                </a:lnSpc>
              </a:pPr>
              <a:r>
                <a:rPr lang="ru-RU" sz="2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6600"/>
                  </a:solidFill>
                  <a:latin typeface="Arial Narrow" pitchFamily="34" charset="0"/>
                  <a:cs typeface="Arial" pitchFamily="34" charset="0"/>
                </a:rPr>
                <a:t>Выполнение общего защитного проводника</a:t>
              </a:r>
            </a:p>
            <a:p>
              <a:pPr>
                <a:lnSpc>
                  <a:spcPts val="2400"/>
                </a:lnSpc>
              </a:pPr>
              <a:r>
                <a:rPr lang="ru-RU" sz="2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6600"/>
                  </a:solidFill>
                  <a:latin typeface="Arial Narrow" pitchFamily="34" charset="0"/>
                  <a:cs typeface="Arial" pitchFamily="34" charset="0"/>
                </a:rPr>
                <a:t>Выполнение раздельно рабочего и защитного проводника</a:t>
              </a:r>
            </a:p>
          </p:txBody>
        </p:sp>
        <p:sp>
          <p:nvSpPr>
            <p:cNvPr id="16" name="Стрелка углом 15"/>
            <p:cNvSpPr/>
            <p:nvPr/>
          </p:nvSpPr>
          <p:spPr bwMode="auto">
            <a:xfrm rot="16200000" flipV="1">
              <a:off x="6969500" y="5402214"/>
              <a:ext cx="1407150" cy="917103"/>
            </a:xfrm>
            <a:prstGeom prst="bentArrow">
              <a:avLst>
                <a:gd name="adj1" fmla="val 5428"/>
                <a:gd name="adj2" fmla="val 6404"/>
                <a:gd name="adj3" fmla="val 18111"/>
                <a:gd name="adj4" fmla="val 10137"/>
              </a:avLst>
            </a:prstGeom>
            <a:solidFill>
              <a:srgbClr val="FFC000"/>
            </a:solidFill>
            <a:ln w="2540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7" name="Стрелка углом 16"/>
            <p:cNvSpPr/>
            <p:nvPr/>
          </p:nvSpPr>
          <p:spPr bwMode="auto">
            <a:xfrm rot="16200000" flipV="1">
              <a:off x="6070512" y="4738795"/>
              <a:ext cx="1112981" cy="1949769"/>
            </a:xfrm>
            <a:prstGeom prst="bentArrow">
              <a:avLst>
                <a:gd name="adj1" fmla="val 4450"/>
                <a:gd name="adj2" fmla="val 5250"/>
                <a:gd name="adj3" fmla="val 16782"/>
                <a:gd name="adj4" fmla="val 10137"/>
              </a:avLst>
            </a:prstGeom>
            <a:solidFill>
              <a:srgbClr val="FFC000"/>
            </a:solidFill>
            <a:ln w="2540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8" name="Стрелка углом 17"/>
            <p:cNvSpPr/>
            <p:nvPr/>
          </p:nvSpPr>
          <p:spPr bwMode="auto">
            <a:xfrm rot="16200000" flipV="1">
              <a:off x="5684121" y="4590327"/>
              <a:ext cx="816040" cy="1949769"/>
            </a:xfrm>
            <a:prstGeom prst="bentArrow">
              <a:avLst>
                <a:gd name="adj1" fmla="val 5867"/>
                <a:gd name="adj2" fmla="val 8129"/>
                <a:gd name="adj3" fmla="val 22101"/>
                <a:gd name="adj4" fmla="val 11471"/>
              </a:avLst>
            </a:prstGeom>
            <a:solidFill>
              <a:srgbClr val="FFC000"/>
            </a:solidFill>
            <a:ln w="2540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19" name="Стрелка углом 18"/>
            <p:cNvSpPr/>
            <p:nvPr/>
          </p:nvSpPr>
          <p:spPr bwMode="auto">
            <a:xfrm rot="16200000" flipV="1">
              <a:off x="5032244" y="3904856"/>
              <a:ext cx="504060" cy="3008724"/>
            </a:xfrm>
            <a:prstGeom prst="bentArrow">
              <a:avLst>
                <a:gd name="adj1" fmla="val 8457"/>
                <a:gd name="adj2" fmla="val 12302"/>
                <a:gd name="adj3" fmla="val 36466"/>
                <a:gd name="adj4" fmla="val 20935"/>
              </a:avLst>
            </a:prstGeom>
            <a:solidFill>
              <a:srgbClr val="FFC000"/>
            </a:solidFill>
            <a:ln w="25400" cmpd="sng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</p:grpSp>
      <p:sp>
        <p:nvSpPr>
          <p:cNvPr id="22" name="Скругленный прямоугольник 21"/>
          <p:cNvSpPr/>
          <p:nvPr/>
        </p:nvSpPr>
        <p:spPr bwMode="auto">
          <a:xfrm>
            <a:off x="107504" y="2643604"/>
            <a:ext cx="8496944" cy="914400"/>
          </a:xfrm>
          <a:prstGeom prst="roundRect">
            <a:avLst/>
          </a:prstGeom>
          <a:ln w="28575"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400"/>
              </a:lnSpc>
            </a:pPr>
            <a:r>
              <a:rPr lang="ru-RU" dirty="0" smtClean="0"/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Под </a:t>
            </a:r>
            <a:r>
              <a:rPr lang="ru-RU" sz="22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сторонними проводящими частями (СПЧ)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будем понимать проводящие части, которые не являются частью ЭУ, но на них может появиться электрический потенциал при определенных условиях.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7504" y="3634138"/>
            <a:ext cx="8496944" cy="1152128"/>
          </a:xfrm>
          <a:prstGeom prst="roundRect">
            <a:avLst>
              <a:gd name="adj" fmla="val 11513"/>
            </a:avLst>
          </a:prstGeom>
          <a:ln w="28575"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200" dirty="0" smtClean="0">
                <a:latin typeface="Arial Narrow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Открытые проводящие части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66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(ОПЧ)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доступные прикосновению проводящие части электроустановки, нормально не находящиеся под напряжением, но которые могут оказаться под напряжением при повреждении основной изоляции.</a:t>
            </a:r>
            <a:endParaRPr lang="ru-RU" sz="2200" dirty="0"/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3542124" y="5085842"/>
            <a:ext cx="1964325" cy="28737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СИСТЕМА 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TN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386263"/>
            <a:ext cx="8496944" cy="135510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</a:rPr>
              <a:t>Питающие сети </a:t>
            </a:r>
            <a:r>
              <a:rPr lang="ru-RU" sz="2000" b="1" dirty="0" smtClean="0">
                <a:latin typeface="Arial Narrow" pitchFamily="34" charset="0"/>
              </a:rPr>
              <a:t>системы </a:t>
            </a:r>
            <a:r>
              <a:rPr lang="en-US" sz="2000" b="1" dirty="0" smtClean="0">
                <a:latin typeface="Arial Narrow" pitchFamily="34" charset="0"/>
              </a:rPr>
              <a:t>TN</a:t>
            </a:r>
            <a:r>
              <a:rPr lang="ru-RU" sz="2000" b="1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имеют непосредственно присоединенную к земле точку. Открытые проводящие части ЭУ присоединяются к этой точке посредством нулевых защитных проводников.</a:t>
            </a:r>
          </a:p>
          <a:p>
            <a:pPr indent="4572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</a:rPr>
              <a:t>В зависимости от устройства нулевого рабочего и нулевого защитного проводников различают следующие типы систем заземления электрических сетей.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2455016" y="44624"/>
            <a:ext cx="421070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МЕЖДУНАРОДНАЯ КЛАССИФИКАЦИЯ ЭЛЕКТРИЧЕСКИХ СЕТЕЙ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*</a:t>
            </a:r>
            <a:endParaRPr lang="ru-RU" sz="2400" b="1" dirty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55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Группа 21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21" name="Прямоугольник 22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23" name="Скругленный прямоугольник 222"/>
          <p:cNvSpPr/>
          <p:nvPr/>
        </p:nvSpPr>
        <p:spPr bwMode="auto">
          <a:xfrm>
            <a:off x="2978586" y="44624"/>
            <a:ext cx="316356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РАЗНОВИДНОСТИ СИСТЕМ ЭЛЕКТРОСНАБЖЕНИЯ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*</a:t>
            </a:r>
            <a:endParaRPr lang="ru-RU" sz="2400" b="1" dirty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107453" y="620688"/>
            <a:ext cx="8530706" cy="109752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dirty="0">
                <a:latin typeface="Arial Narrow" pitchFamily="34" charset="0"/>
              </a:rPr>
              <a:t>Эл</a:t>
            </a:r>
            <a:r>
              <a:rPr lang="ru-RU" sz="2000" dirty="0" smtClean="0">
                <a:latin typeface="Arial Narrow" pitchFamily="34" charset="0"/>
              </a:rPr>
              <a:t>ектрическая сеть с </a:t>
            </a:r>
            <a:r>
              <a:rPr lang="ru-RU" sz="2000" b="1" dirty="0" smtClean="0">
                <a:latin typeface="Arial Narrow" pitchFamily="34" charset="0"/>
              </a:rPr>
              <a:t>системой заземления </a:t>
            </a:r>
            <a:r>
              <a:rPr lang="en-US" sz="2000" b="1" dirty="0" smtClean="0">
                <a:latin typeface="Arial Narrow" pitchFamily="34" charset="0"/>
              </a:rPr>
              <a:t>TN-C-S</a:t>
            </a:r>
            <a:r>
              <a:rPr lang="en-US" sz="2000" dirty="0" smtClean="0">
                <a:latin typeface="Arial Narrow" pitchFamily="34" charset="0"/>
              </a:rPr>
              <a:t> (</a:t>
            </a:r>
            <a:r>
              <a:rPr lang="ru-RU" sz="2000" dirty="0" smtClean="0">
                <a:latin typeface="Arial Narrow" pitchFamily="34" charset="0"/>
              </a:rPr>
              <a:t>в начале сети нулевой рабочий и нулевой защитный проводники объединены):</a:t>
            </a:r>
          </a:p>
          <a:p>
            <a:pPr indent="4572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</a:rPr>
              <a:t>1 – рабочее заземление источника питания;  2 – открытые проводящие части (корпуса ЭУ);  </a:t>
            </a:r>
            <a:r>
              <a:rPr lang="ru-RU" sz="2000" b="1" dirty="0" smtClean="0">
                <a:latin typeface="Arial Narrow" pitchFamily="34" charset="0"/>
              </a:rPr>
              <a:t>А</a:t>
            </a:r>
            <a:r>
              <a:rPr lang="ru-RU" sz="2000" b="1" baseline="-16000" dirty="0" smtClean="0">
                <a:latin typeface="Arial Narrow" pitchFamily="34" charset="0"/>
              </a:rPr>
              <a:t>1</a:t>
            </a:r>
            <a:r>
              <a:rPr lang="ru-RU" sz="2000" dirty="0" smtClean="0">
                <a:latin typeface="Arial Narrow" pitchFamily="34" charset="0"/>
              </a:rPr>
              <a:t>, </a:t>
            </a:r>
            <a:r>
              <a:rPr lang="ru-RU" sz="2000" b="1" dirty="0" smtClean="0">
                <a:latin typeface="Arial Narrow" pitchFamily="34" charset="0"/>
              </a:rPr>
              <a:t>А</a:t>
            </a:r>
            <a:r>
              <a:rPr lang="ru-RU" sz="2000" b="1" baseline="-18000" dirty="0" smtClean="0">
                <a:latin typeface="Arial Narrow" pitchFamily="34" charset="0"/>
              </a:rPr>
              <a:t>2</a:t>
            </a:r>
            <a:r>
              <a:rPr lang="ru-RU" sz="2000" b="1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электроустановки.</a:t>
            </a:r>
            <a:endParaRPr lang="ru-RU" dirty="0"/>
          </a:p>
        </p:txBody>
      </p:sp>
      <p:sp>
        <p:nvSpPr>
          <p:cNvPr id="390" name="TextBox 389"/>
          <p:cNvSpPr txBox="1"/>
          <p:nvPr/>
        </p:nvSpPr>
        <p:spPr>
          <a:xfrm>
            <a:off x="186099" y="3765983"/>
            <a:ext cx="8530706" cy="109752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dirty="0">
                <a:latin typeface="Arial Narrow" pitchFamily="34" charset="0"/>
              </a:rPr>
              <a:t>Эл</a:t>
            </a:r>
            <a:r>
              <a:rPr lang="ru-RU" sz="2000" dirty="0" smtClean="0">
                <a:latin typeface="Arial Narrow" pitchFamily="34" charset="0"/>
              </a:rPr>
              <a:t>ектрическая сеть с </a:t>
            </a:r>
            <a:r>
              <a:rPr lang="ru-RU" sz="2000" b="1" dirty="0" smtClean="0">
                <a:latin typeface="Arial Narrow" pitchFamily="34" charset="0"/>
              </a:rPr>
              <a:t>системой заземления </a:t>
            </a:r>
            <a:r>
              <a:rPr lang="en-US" sz="2000" b="1" dirty="0" smtClean="0">
                <a:latin typeface="Arial Narrow" pitchFamily="34" charset="0"/>
              </a:rPr>
              <a:t>TN-C</a:t>
            </a:r>
            <a:r>
              <a:rPr lang="en-US" sz="2000" dirty="0" smtClean="0">
                <a:latin typeface="Arial Narrow" pitchFamily="34" charset="0"/>
              </a:rPr>
              <a:t> (</a:t>
            </a:r>
            <a:r>
              <a:rPr lang="ru-RU" sz="2000" dirty="0" smtClean="0">
                <a:latin typeface="Arial Narrow" pitchFamily="34" charset="0"/>
              </a:rPr>
              <a:t>нулевой рабочий и нулевой защитный проводники объединены по всей длине сети):</a:t>
            </a:r>
          </a:p>
          <a:p>
            <a:pPr indent="457200" algn="just">
              <a:lnSpc>
                <a:spcPts val="2000"/>
              </a:lnSpc>
            </a:pPr>
            <a:r>
              <a:rPr lang="ru-RU" sz="2000" dirty="0" smtClean="0">
                <a:latin typeface="Arial Narrow" pitchFamily="34" charset="0"/>
              </a:rPr>
              <a:t>1 – рабочее заземление источника питания;  2 – открытые проводящие части (корпуса ЭУ);  </a:t>
            </a:r>
            <a:r>
              <a:rPr lang="ru-RU" sz="2000" b="1" dirty="0" smtClean="0">
                <a:latin typeface="Arial Narrow" pitchFamily="34" charset="0"/>
              </a:rPr>
              <a:t>А</a:t>
            </a:r>
            <a:r>
              <a:rPr lang="ru-RU" sz="2000" b="1" baseline="-16000" dirty="0" smtClean="0">
                <a:latin typeface="Arial Narrow" pitchFamily="34" charset="0"/>
              </a:rPr>
              <a:t>1</a:t>
            </a:r>
            <a:r>
              <a:rPr lang="ru-RU" sz="2000" dirty="0" smtClean="0">
                <a:latin typeface="Arial Narrow" pitchFamily="34" charset="0"/>
              </a:rPr>
              <a:t>, </a:t>
            </a:r>
            <a:r>
              <a:rPr lang="ru-RU" sz="2000" b="1" dirty="0" smtClean="0">
                <a:latin typeface="Arial Narrow" pitchFamily="34" charset="0"/>
              </a:rPr>
              <a:t>А</a:t>
            </a:r>
            <a:r>
              <a:rPr lang="ru-RU" sz="2000" b="1" baseline="-18000" dirty="0" smtClean="0">
                <a:latin typeface="Arial Narrow" pitchFamily="34" charset="0"/>
              </a:rPr>
              <a:t>2</a:t>
            </a:r>
            <a:r>
              <a:rPr lang="ru-RU" sz="2000" b="1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электроустановки.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691680" y="1637168"/>
            <a:ext cx="5191991" cy="2079864"/>
            <a:chOff x="1691680" y="1628800"/>
            <a:chExt cx="5191991" cy="2079864"/>
          </a:xfrm>
        </p:grpSpPr>
        <p:grpSp>
          <p:nvGrpSpPr>
            <p:cNvPr id="40960" name="Группа 40959"/>
            <p:cNvGrpSpPr/>
            <p:nvPr/>
          </p:nvGrpSpPr>
          <p:grpSpPr>
            <a:xfrm>
              <a:off x="1691680" y="1628800"/>
              <a:ext cx="5191991" cy="2079864"/>
              <a:chOff x="2095107" y="845080"/>
              <a:chExt cx="5191991" cy="2079864"/>
            </a:xfrm>
          </p:grpSpPr>
          <p:cxnSp>
            <p:nvCxnSpPr>
              <p:cNvPr id="20" name="Соединительная линия уступом 19"/>
              <p:cNvCxnSpPr/>
              <p:nvPr/>
            </p:nvCxnSpPr>
            <p:spPr>
              <a:xfrm>
                <a:off x="4971593" y="1628800"/>
                <a:ext cx="1770376" cy="178274"/>
              </a:xfrm>
              <a:prstGeom prst="bentConnector3">
                <a:avLst>
                  <a:gd name="adj1" fmla="val 262"/>
                </a:avLst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Oval 78"/>
              <p:cNvSpPr>
                <a:spLocks noChangeArrowheads="1"/>
              </p:cNvSpPr>
              <p:nvPr/>
            </p:nvSpPr>
            <p:spPr bwMode="auto">
              <a:xfrm>
                <a:off x="6711338" y="1591134"/>
                <a:ext cx="61250" cy="651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4" name="Text Box 87"/>
              <p:cNvSpPr txBox="1">
                <a:spLocks noChangeArrowheads="1"/>
              </p:cNvSpPr>
              <p:nvPr/>
            </p:nvSpPr>
            <p:spPr bwMode="auto">
              <a:xfrm>
                <a:off x="6803969" y="1668150"/>
                <a:ext cx="236135" cy="2520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 smtClean="0">
                    <a:latin typeface="Arial Narrow" pitchFamily="34" charset="0"/>
                    <a:cs typeface="Arial" pitchFamily="34" charset="0"/>
                  </a:rPr>
                  <a:t>PE</a:t>
                </a:r>
                <a:endParaRPr lang="ru-RU" sz="1400" b="1" dirty="0" smtClean="0">
                  <a:latin typeface="Arial Narrow" pitchFamily="34" charset="0"/>
                  <a:cs typeface="Arial" pitchFamily="34" charset="0"/>
                </a:endParaRPr>
              </a:p>
            </p:txBody>
          </p:sp>
          <p:grpSp>
            <p:nvGrpSpPr>
              <p:cNvPr id="130" name="Группа 129"/>
              <p:cNvGrpSpPr/>
              <p:nvPr/>
            </p:nvGrpSpPr>
            <p:grpSpPr>
              <a:xfrm>
                <a:off x="2095107" y="845080"/>
                <a:ext cx="5191991" cy="2079864"/>
                <a:chOff x="2095107" y="620688"/>
                <a:chExt cx="5191991" cy="2079864"/>
              </a:xfrm>
            </p:grpSpPr>
            <p:grpSp>
              <p:nvGrpSpPr>
                <p:cNvPr id="236" name="Группа 235"/>
                <p:cNvGrpSpPr/>
                <p:nvPr/>
              </p:nvGrpSpPr>
              <p:grpSpPr>
                <a:xfrm>
                  <a:off x="2095107" y="620688"/>
                  <a:ext cx="5191991" cy="999744"/>
                  <a:chOff x="660100" y="3495752"/>
                  <a:chExt cx="5191991" cy="999744"/>
                </a:xfrm>
              </p:grpSpPr>
              <p:grpSp>
                <p:nvGrpSpPr>
                  <p:cNvPr id="237" name="Group 2"/>
                  <p:cNvGrpSpPr>
                    <a:grpSpLocks/>
                  </p:cNvGrpSpPr>
                  <p:nvPr/>
                </p:nvGrpSpPr>
                <p:grpSpPr bwMode="auto">
                  <a:xfrm>
                    <a:off x="660100" y="3762141"/>
                    <a:ext cx="196001" cy="324452"/>
                    <a:chOff x="1008" y="11248"/>
                    <a:chExt cx="288" cy="448"/>
                  </a:xfrm>
                </p:grpSpPr>
                <p:sp>
                  <p:nvSpPr>
                    <p:cNvPr id="287" name="Line 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248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8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47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9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696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38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56101" y="3650012"/>
                    <a:ext cx="785366" cy="446122"/>
                    <a:chOff x="1296" y="11100"/>
                    <a:chExt cx="1154" cy="616"/>
                  </a:xfrm>
                </p:grpSpPr>
                <p:grpSp>
                  <p:nvGrpSpPr>
                    <p:cNvPr id="270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100"/>
                      <a:ext cx="864" cy="160"/>
                      <a:chOff x="1296" y="11100"/>
                      <a:chExt cx="864" cy="160"/>
                    </a:xfrm>
                  </p:grpSpPr>
                  <p:sp>
                    <p:nvSpPr>
                      <p:cNvPr id="284" name="Arc 8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85" name="Arc 9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86" name="Arc 10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271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330"/>
                      <a:ext cx="864" cy="160"/>
                      <a:chOff x="1296" y="11092"/>
                      <a:chExt cx="864" cy="160"/>
                    </a:xfrm>
                  </p:grpSpPr>
                  <p:sp>
                    <p:nvSpPr>
                      <p:cNvPr id="281" name="Arc 12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82" name="Arc 13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83" name="Arc 14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272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556"/>
                      <a:ext cx="864" cy="160"/>
                      <a:chOff x="1296" y="11076"/>
                      <a:chExt cx="864" cy="160"/>
                    </a:xfrm>
                  </p:grpSpPr>
                  <p:sp>
                    <p:nvSpPr>
                      <p:cNvPr id="278" name="Arc 16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79" name="Arc 17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80" name="Arc 18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273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0" y="11248"/>
                      <a:ext cx="288" cy="448"/>
                      <a:chOff x="1008" y="11248"/>
                      <a:chExt cx="288" cy="448"/>
                    </a:xfrm>
                  </p:grpSpPr>
                  <p:sp>
                    <p:nvSpPr>
                      <p:cNvPr id="275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248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76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472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7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696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27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50" y="11232"/>
                      <a:ext cx="0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3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709523" y="3752127"/>
                    <a:ext cx="0" cy="339661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40" name="Group 25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644218"/>
                    <a:ext cx="588004" cy="115876"/>
                    <a:chOff x="1296" y="11092"/>
                    <a:chExt cx="864" cy="160"/>
                  </a:xfrm>
                </p:grpSpPr>
                <p:sp>
                  <p:nvSpPr>
                    <p:cNvPr id="267" name="Arc 26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8" name="Arc 2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9" name="Arc 2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41" name="Group 29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816583"/>
                    <a:ext cx="588004" cy="115876"/>
                    <a:chOff x="1296" y="11092"/>
                    <a:chExt cx="864" cy="160"/>
                  </a:xfrm>
                </p:grpSpPr>
                <p:sp>
                  <p:nvSpPr>
                    <p:cNvPr id="264" name="Arc 30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5" name="Arc 31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6" name="Arc 32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42" name="Group 33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986051"/>
                    <a:ext cx="588004" cy="115876"/>
                    <a:chOff x="1296" y="11084"/>
                    <a:chExt cx="864" cy="160"/>
                  </a:xfrm>
                </p:grpSpPr>
                <p:sp>
                  <p:nvSpPr>
                    <p:cNvPr id="261" name="Arc 34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2" name="Arc 35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3" name="Arc 36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43" name="Group 37"/>
                  <p:cNvGrpSpPr>
                    <a:grpSpLocks/>
                  </p:cNvGrpSpPr>
                  <p:nvPr/>
                </p:nvGrpSpPr>
                <p:grpSpPr bwMode="auto">
                  <a:xfrm flipH="1">
                    <a:off x="1780301" y="3751403"/>
                    <a:ext cx="196001" cy="341833"/>
                    <a:chOff x="1008" y="11240"/>
                    <a:chExt cx="288" cy="472"/>
                  </a:xfrm>
                </p:grpSpPr>
                <p:sp>
                  <p:nvSpPr>
                    <p:cNvPr id="258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24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59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47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0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71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44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8940" y="3745609"/>
                    <a:ext cx="0" cy="34762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575195" y="3745609"/>
                    <a:ext cx="271679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564306" y="3919423"/>
                    <a:ext cx="2727684" cy="21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564306" y="4093236"/>
                    <a:ext cx="272768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8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5278379" y="3706501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9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278379" y="3884660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0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5278379" y="4058473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1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5276337" y="4430316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2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7758" y="3495752"/>
                    <a:ext cx="310335" cy="16512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3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28060" y="3655081"/>
                    <a:ext cx="490003" cy="16512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400" b="1" dirty="0" smtClean="0">
                        <a:latin typeface="Arial Narrow" pitchFamily="34" charset="0"/>
                        <a:cs typeface="Arial" pitchFamily="34" charset="0"/>
                      </a:rPr>
                      <a:t>А(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L</a:t>
                    </a:r>
                    <a:r>
                      <a:rPr lang="en-US" sz="1400" b="1" baseline="-18000" dirty="0" smtClean="0">
                        <a:latin typeface="Arial Narrow" pitchFamily="34" charset="0"/>
                        <a:cs typeface="Arial" pitchFamily="34" charset="0"/>
                      </a:rPr>
                      <a:t>1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4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9949" y="3788338"/>
                    <a:ext cx="562142" cy="23247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ru-RU" sz="1400" b="1" dirty="0" smtClean="0">
                        <a:latin typeface="Arial Narrow" pitchFamily="34" charset="0"/>
                        <a:cs typeface="Arial" pitchFamily="34" charset="0"/>
                      </a:rPr>
                      <a:t>В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(L</a:t>
                    </a:r>
                    <a:r>
                      <a:rPr lang="en-US" sz="1400" b="1" baseline="-18000" dirty="0" smtClean="0">
                        <a:latin typeface="Arial Narrow" pitchFamily="34" charset="0"/>
                        <a:cs typeface="Arial" pitchFamily="34" charset="0"/>
                      </a:rPr>
                      <a:t>2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5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7171" y="3958531"/>
                    <a:ext cx="490003" cy="22306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ru-RU" sz="1400" b="1" dirty="0" smtClean="0">
                        <a:latin typeface="Arial Narrow" pitchFamily="34" charset="0"/>
                        <a:cs typeface="Arial" pitchFamily="34" charset="0"/>
                      </a:rPr>
                      <a:t>С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(L</a:t>
                    </a:r>
                    <a:r>
                      <a:rPr lang="en-US" sz="1400" b="1" baseline="-18000" dirty="0" smtClean="0">
                        <a:latin typeface="Arial Narrow" pitchFamily="34" charset="0"/>
                        <a:cs typeface="Arial" pitchFamily="34" charset="0"/>
                      </a:rPr>
                      <a:t>3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6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3034" y="4168114"/>
                    <a:ext cx="345724" cy="2520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N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257" name="Прямая соединительная линия 256"/>
                  <p:cNvCxnSpPr/>
                  <p:nvPr/>
                </p:nvCxnSpPr>
                <p:spPr>
                  <a:xfrm flipH="1" flipV="1">
                    <a:off x="1779504" y="4272844"/>
                    <a:ext cx="3512576" cy="446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Группа 15"/>
                <p:cNvGrpSpPr/>
                <p:nvPr/>
              </p:nvGrpSpPr>
              <p:grpSpPr>
                <a:xfrm>
                  <a:off x="3632983" y="870546"/>
                  <a:ext cx="1227049" cy="1809520"/>
                  <a:chOff x="2822873" y="4637791"/>
                  <a:chExt cx="1227049" cy="1809520"/>
                </a:xfrm>
              </p:grpSpPr>
              <p:sp>
                <p:nvSpPr>
                  <p:cNvPr id="29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172000" y="5963530"/>
                    <a:ext cx="877922" cy="483781"/>
                  </a:xfrm>
                  <a:prstGeom prst="rect">
                    <a:avLst/>
                  </a:prstGeom>
                  <a:gradFill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ln w="50800" cmpd="dbl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1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01306" y="4985419"/>
                    <a:ext cx="1361" cy="107298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33462" y="4637791"/>
                    <a:ext cx="0" cy="142061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3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271362" y="6057679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4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478933" y="6057679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506516" y="4809432"/>
                    <a:ext cx="4403" cy="124897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 w="med" len="med"/>
                    <a:tailEnd type="none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6" name="Freeform 57"/>
                  <p:cNvSpPr>
                    <a:spLocks/>
                  </p:cNvSpPr>
                  <p:nvPr/>
                </p:nvSpPr>
                <p:spPr bwMode="auto">
                  <a:xfrm>
                    <a:off x="2822873" y="5165025"/>
                    <a:ext cx="399489" cy="1049086"/>
                  </a:xfrm>
                  <a:custGeom>
                    <a:avLst/>
                    <a:gdLst/>
                    <a:ahLst/>
                    <a:cxnLst>
                      <a:cxn ang="0">
                        <a:pos x="513" y="1653"/>
                      </a:cxn>
                      <a:cxn ang="0">
                        <a:pos x="0" y="165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13" h="1653">
                        <a:moveTo>
                          <a:pt x="513" y="1653"/>
                        </a:moveTo>
                        <a:lnTo>
                          <a:pt x="0" y="165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oval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7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703518" y="6050437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8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765" y="6154725"/>
                    <a:ext cx="310335" cy="283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А</a:t>
                    </a:r>
                    <a:r>
                      <a:rPr kumimoji="0" lang="ru-RU" b="1" i="0" u="none" strike="noStrike" cap="none" normalizeH="0" baseline="-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29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243930" y="5488741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675978" y="5490761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455762" y="5486598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302" name="Прямая соединительная линия 301"/>
                  <p:cNvCxnSpPr/>
                  <p:nvPr/>
                </p:nvCxnSpPr>
                <p:spPr>
                  <a:xfrm rot="16200000" flipH="1">
                    <a:off x="3149019" y="6212201"/>
                    <a:ext cx="134105" cy="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892266" y="6050142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304" name="Прямая соединительная линия 303"/>
                  <p:cNvCxnSpPr>
                    <a:stCxn id="303" idx="0"/>
                  </p:cNvCxnSpPr>
                  <p:nvPr/>
                </p:nvCxnSpPr>
                <p:spPr>
                  <a:xfrm flipV="1">
                    <a:off x="3922891" y="5165025"/>
                    <a:ext cx="0" cy="88511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Группа 358"/>
                <p:cNvGrpSpPr/>
                <p:nvPr/>
              </p:nvGrpSpPr>
              <p:grpSpPr>
                <a:xfrm>
                  <a:off x="5392033" y="1052736"/>
                  <a:ext cx="1215596" cy="1647816"/>
                  <a:chOff x="3921017" y="3745607"/>
                  <a:chExt cx="1215596" cy="1647816"/>
                </a:xfrm>
              </p:grpSpPr>
              <p:sp>
                <p:nvSpPr>
                  <p:cNvPr id="36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270143" y="4889156"/>
                    <a:ext cx="866470" cy="48378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50800" cmpd="dbl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399450" y="4098181"/>
                    <a:ext cx="0" cy="88584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831605" y="3745607"/>
                    <a:ext cx="0" cy="123842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3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369505" y="4983305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4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577075" y="4983305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609062" y="3910730"/>
                    <a:ext cx="0" cy="107329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 w="med" len="med"/>
                    <a:tailEnd type="none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6" name="Freeform 57"/>
                  <p:cNvSpPr>
                    <a:spLocks/>
                  </p:cNvSpPr>
                  <p:nvPr/>
                </p:nvSpPr>
                <p:spPr bwMode="auto">
                  <a:xfrm>
                    <a:off x="3921017" y="4282257"/>
                    <a:ext cx="368390" cy="851562"/>
                  </a:xfrm>
                  <a:custGeom>
                    <a:avLst/>
                    <a:gdLst/>
                    <a:ahLst/>
                    <a:cxnLst>
                      <a:cxn ang="0">
                        <a:pos x="513" y="1653"/>
                      </a:cxn>
                      <a:cxn ang="0">
                        <a:pos x="0" y="165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13" h="1653">
                        <a:moveTo>
                          <a:pt x="513" y="1653"/>
                        </a:moveTo>
                        <a:lnTo>
                          <a:pt x="0" y="165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oval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7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792135" y="4985588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8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42073" y="4414367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553905" y="4412224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771256" y="4418062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371" name="Прямая соединительная линия 370"/>
                  <p:cNvCxnSpPr/>
                  <p:nvPr/>
                </p:nvCxnSpPr>
                <p:spPr>
                  <a:xfrm rot="16200000" flipH="1">
                    <a:off x="4249574" y="5130982"/>
                    <a:ext cx="1341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2" name="Прямоугольник 371"/>
                  <p:cNvSpPr/>
                  <p:nvPr/>
                </p:nvSpPr>
                <p:spPr>
                  <a:xfrm>
                    <a:off x="4356402" y="5043721"/>
                    <a:ext cx="279491" cy="349702"/>
                  </a:xfrm>
                  <a:prstGeom prst="rect">
                    <a:avLst/>
                  </a:prstGeom>
                </p:spPr>
                <p:txBody>
                  <a:bodyPr wrap="none" lIns="36000" tIns="36000" rIns="36000" bIns="36000" anchor="ctr" anchorCtr="0">
                    <a:spAutoFit/>
                  </a:bodyPr>
                  <a:lstStyle/>
                  <a:p>
                    <a:pPr lvl="0"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А</a:t>
                    </a:r>
                    <a:r>
                      <a:rPr lang="en-US" b="1" baseline="-16000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2</a:t>
                    </a:r>
                    <a:endParaRPr lang="ru-RU" b="1" baseline="-16000" dirty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377" name="Группа 376"/>
                <p:cNvGrpSpPr/>
                <p:nvPr/>
              </p:nvGrpSpPr>
              <p:grpSpPr>
                <a:xfrm>
                  <a:off x="2768191" y="1218172"/>
                  <a:ext cx="566479" cy="1446721"/>
                  <a:chOff x="1331813" y="3998503"/>
                  <a:chExt cx="566479" cy="1446721"/>
                </a:xfrm>
              </p:grpSpPr>
              <p:cxnSp>
                <p:nvCxnSpPr>
                  <p:cNvPr id="378" name="Прямая соединительная линия 377"/>
                  <p:cNvCxnSpPr>
                    <a:stCxn id="244" idx="1"/>
                  </p:cNvCxnSpPr>
                  <p:nvPr/>
                </p:nvCxnSpPr>
                <p:spPr>
                  <a:xfrm>
                    <a:off x="1777568" y="3998503"/>
                    <a:ext cx="6695" cy="1347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9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1813" y="4857890"/>
                    <a:ext cx="420586" cy="26796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R</a:t>
                    </a:r>
                    <a:r>
                      <a:rPr kumimoji="0" lang="en-US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0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8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725588" y="4857737"/>
                    <a:ext cx="117351" cy="28459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381" name="Прямая соединительная линия 380"/>
                  <p:cNvCxnSpPr/>
                  <p:nvPr/>
                </p:nvCxnSpPr>
                <p:spPr>
                  <a:xfrm flipH="1">
                    <a:off x="1660716" y="5355731"/>
                    <a:ext cx="23757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Прямая соединительная линия 381"/>
                  <p:cNvCxnSpPr/>
                  <p:nvPr/>
                </p:nvCxnSpPr>
                <p:spPr>
                  <a:xfrm flipH="1">
                    <a:off x="1708009" y="5400431"/>
                    <a:ext cx="14751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Прямая соединительная линия 382"/>
                  <p:cNvCxnSpPr/>
                  <p:nvPr/>
                </p:nvCxnSpPr>
                <p:spPr>
                  <a:xfrm flipH="1">
                    <a:off x="1751144" y="5445224"/>
                    <a:ext cx="7569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4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261587" y="1420471"/>
                  <a:ext cx="345724" cy="1721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PEN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840160" y="1789435"/>
                  <a:ext cx="161284" cy="16636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F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5599139" y="1789435"/>
                  <a:ext cx="161284" cy="15649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F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7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5123247" y="1773786"/>
                  <a:ext cx="236135" cy="17214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PE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368103" y="1753557"/>
                  <a:ext cx="236135" cy="18935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PE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75" name="Oval 73"/>
              <p:cNvSpPr>
                <a:spLocks noChangeArrowheads="1"/>
              </p:cNvSpPr>
              <p:nvPr/>
            </p:nvSpPr>
            <p:spPr bwMode="auto">
              <a:xfrm>
                <a:off x="6444090" y="2499724"/>
                <a:ext cx="61250" cy="651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376" name="Прямая соединительная линия 375"/>
              <p:cNvCxnSpPr>
                <a:stCxn id="375" idx="0"/>
              </p:cNvCxnSpPr>
              <p:nvPr/>
            </p:nvCxnSpPr>
            <p:spPr>
              <a:xfrm flipV="1">
                <a:off x="6474715" y="1614607"/>
                <a:ext cx="0" cy="885117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Овальная выноска 390"/>
            <p:cNvSpPr/>
            <p:nvPr/>
          </p:nvSpPr>
          <p:spPr bwMode="auto">
            <a:xfrm rot="10800000" flipV="1">
              <a:off x="2414431" y="2769455"/>
              <a:ext cx="336217" cy="241265"/>
            </a:xfrm>
            <a:prstGeom prst="wedgeEllipseCallout">
              <a:avLst>
                <a:gd name="adj1" fmla="val -34495"/>
                <a:gd name="adj2" fmla="val 113718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393" name="Овальная выноска 392"/>
            <p:cNvSpPr/>
            <p:nvPr/>
          </p:nvSpPr>
          <p:spPr bwMode="auto">
            <a:xfrm rot="10800000" flipV="1">
              <a:off x="4590763" y="3461728"/>
              <a:ext cx="336217" cy="241265"/>
            </a:xfrm>
            <a:prstGeom prst="wedgeEllipseCallout">
              <a:avLst>
                <a:gd name="adj1" fmla="val 75323"/>
                <a:gd name="adj2" fmla="val -6939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394" name="Овальная выноска 393"/>
            <p:cNvSpPr/>
            <p:nvPr/>
          </p:nvSpPr>
          <p:spPr bwMode="auto">
            <a:xfrm rot="10800000" flipV="1">
              <a:off x="6331024" y="3446851"/>
              <a:ext cx="336217" cy="241265"/>
            </a:xfrm>
            <a:prstGeom prst="wedgeEllipseCallout">
              <a:avLst>
                <a:gd name="adj1" fmla="val 73381"/>
                <a:gd name="adj2" fmla="val -53603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763688" y="4817700"/>
            <a:ext cx="5191991" cy="1946044"/>
            <a:chOff x="1763688" y="4867332"/>
            <a:chExt cx="5191991" cy="1946044"/>
          </a:xfrm>
        </p:grpSpPr>
        <p:grpSp>
          <p:nvGrpSpPr>
            <p:cNvPr id="158" name="Группа 157"/>
            <p:cNvGrpSpPr/>
            <p:nvPr/>
          </p:nvGrpSpPr>
          <p:grpSpPr>
            <a:xfrm>
              <a:off x="1763688" y="4867332"/>
              <a:ext cx="5191991" cy="1946044"/>
              <a:chOff x="660100" y="3499180"/>
              <a:chExt cx="5191991" cy="1946044"/>
            </a:xfrm>
          </p:grpSpPr>
          <p:grpSp>
            <p:nvGrpSpPr>
              <p:cNvPr id="123" name="Группа 122"/>
              <p:cNvGrpSpPr/>
              <p:nvPr/>
            </p:nvGrpSpPr>
            <p:grpSpPr>
              <a:xfrm>
                <a:off x="1331813" y="4096664"/>
                <a:ext cx="566479" cy="1348560"/>
                <a:chOff x="1331813" y="4096664"/>
                <a:chExt cx="566479" cy="1348560"/>
              </a:xfrm>
            </p:grpSpPr>
            <p:cxnSp>
              <p:nvCxnSpPr>
                <p:cNvPr id="4" name="Прямая соединительная линия 3"/>
                <p:cNvCxnSpPr>
                  <a:stCxn id="36" idx="1"/>
                </p:cNvCxnSpPr>
                <p:nvPr/>
              </p:nvCxnSpPr>
              <p:spPr>
                <a:xfrm>
                  <a:off x="1778940" y="4096664"/>
                  <a:ext cx="5323" cy="12492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31813" y="4857890"/>
                  <a:ext cx="420586" cy="26796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R</a:t>
                  </a:r>
                  <a:r>
                    <a:rPr kumimoji="0" lang="en-US" b="1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0</a:t>
                  </a:r>
                  <a:endParaRPr kumimoji="0" lang="ru-RU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7"/>
                <p:cNvSpPr>
                  <a:spLocks noChangeArrowheads="1"/>
                </p:cNvSpPr>
                <p:nvPr/>
              </p:nvSpPr>
              <p:spPr bwMode="auto">
                <a:xfrm>
                  <a:off x="1725588" y="4857737"/>
                  <a:ext cx="117351" cy="28459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 flipH="1">
                  <a:off x="1660716" y="5355731"/>
                  <a:ext cx="2375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Прямая соединительная линия 230"/>
                <p:cNvCxnSpPr/>
                <p:nvPr/>
              </p:nvCxnSpPr>
              <p:spPr>
                <a:xfrm flipH="1">
                  <a:off x="1708009" y="5400431"/>
                  <a:ext cx="14751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Прямая соединительная линия 231"/>
                <p:cNvCxnSpPr/>
                <p:nvPr/>
              </p:nvCxnSpPr>
              <p:spPr>
                <a:xfrm flipH="1">
                  <a:off x="1751144" y="5445224"/>
                  <a:ext cx="7569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Группа 14"/>
              <p:cNvGrpSpPr/>
              <p:nvPr/>
            </p:nvGrpSpPr>
            <p:grpSpPr>
              <a:xfrm>
                <a:off x="660100" y="3499180"/>
                <a:ext cx="5191991" cy="907452"/>
                <a:chOff x="660100" y="3495752"/>
                <a:chExt cx="5191991" cy="907452"/>
              </a:xfrm>
            </p:grpSpPr>
            <p:grpSp>
              <p:nvGrpSpPr>
                <p:cNvPr id="29" name="Group 2"/>
                <p:cNvGrpSpPr>
                  <a:grpSpLocks/>
                </p:cNvGrpSpPr>
                <p:nvPr/>
              </p:nvGrpSpPr>
              <p:grpSpPr bwMode="auto">
                <a:xfrm>
                  <a:off x="660100" y="3762141"/>
                  <a:ext cx="196001" cy="324452"/>
                  <a:chOff x="1008" y="11248"/>
                  <a:chExt cx="288" cy="448"/>
                </a:xfrm>
              </p:grpSpPr>
              <p:sp>
                <p:nvSpPr>
                  <p:cNvPr id="116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1248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7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147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8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1696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0" name="Group 6"/>
                <p:cNvGrpSpPr>
                  <a:grpSpLocks/>
                </p:cNvGrpSpPr>
                <p:nvPr/>
              </p:nvGrpSpPr>
              <p:grpSpPr bwMode="auto">
                <a:xfrm>
                  <a:off x="856101" y="3650012"/>
                  <a:ext cx="785366" cy="446122"/>
                  <a:chOff x="1296" y="11100"/>
                  <a:chExt cx="1154" cy="616"/>
                </a:xfrm>
              </p:grpSpPr>
              <p:grpSp>
                <p:nvGrpSpPr>
                  <p:cNvPr id="99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296" y="11100"/>
                    <a:ext cx="864" cy="160"/>
                    <a:chOff x="1296" y="11100"/>
                    <a:chExt cx="864" cy="160"/>
                  </a:xfrm>
                </p:grpSpPr>
                <p:sp>
                  <p:nvSpPr>
                    <p:cNvPr id="113" name="Arc 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36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" name="Arc 9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36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5" name="Arc 10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36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0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296" y="11330"/>
                    <a:ext cx="864" cy="160"/>
                    <a:chOff x="1296" y="11092"/>
                    <a:chExt cx="864" cy="160"/>
                  </a:xfrm>
                </p:grpSpPr>
                <p:sp>
                  <p:nvSpPr>
                    <p:cNvPr id="110" name="Arc 12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1" name="Arc 13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" name="Arc 14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296" y="11556"/>
                    <a:ext cx="864" cy="160"/>
                    <a:chOff x="1296" y="11076"/>
                    <a:chExt cx="864" cy="160"/>
                  </a:xfrm>
                </p:grpSpPr>
                <p:sp>
                  <p:nvSpPr>
                    <p:cNvPr id="107" name="Arc 16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12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8" name="Arc 1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12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9" name="Arc 1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12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160" y="11248"/>
                    <a:ext cx="288" cy="448"/>
                    <a:chOff x="1008" y="11248"/>
                    <a:chExt cx="288" cy="448"/>
                  </a:xfrm>
                </p:grpSpPr>
                <p:sp>
                  <p:nvSpPr>
                    <p:cNvPr id="10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248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5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47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6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696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0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50" y="11232"/>
                    <a:ext cx="0" cy="4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1" name="Line 24"/>
                <p:cNvSpPr>
                  <a:spLocks noChangeShapeType="1"/>
                </p:cNvSpPr>
                <p:nvPr/>
              </p:nvSpPr>
              <p:spPr bwMode="auto">
                <a:xfrm>
                  <a:off x="1709523" y="3752127"/>
                  <a:ext cx="0" cy="339661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32" name="Group 25"/>
                <p:cNvGrpSpPr>
                  <a:grpSpLocks/>
                </p:cNvGrpSpPr>
                <p:nvPr/>
              </p:nvGrpSpPr>
              <p:grpSpPr bwMode="auto">
                <a:xfrm flipH="1">
                  <a:off x="1976303" y="3644218"/>
                  <a:ext cx="588004" cy="115876"/>
                  <a:chOff x="1296" y="11092"/>
                  <a:chExt cx="864" cy="160"/>
                </a:xfrm>
              </p:grpSpPr>
              <p:sp>
                <p:nvSpPr>
                  <p:cNvPr id="96" name="Arc 26"/>
                  <p:cNvSpPr>
                    <a:spLocks/>
                  </p:cNvSpPr>
                  <p:nvPr/>
                </p:nvSpPr>
                <p:spPr bwMode="auto">
                  <a:xfrm rot="16200000">
                    <a:off x="1360" y="11028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7" name="Arc 27"/>
                  <p:cNvSpPr>
                    <a:spLocks/>
                  </p:cNvSpPr>
                  <p:nvPr/>
                </p:nvSpPr>
                <p:spPr bwMode="auto">
                  <a:xfrm rot="16200000">
                    <a:off x="1648" y="11028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8" name="Arc 28"/>
                  <p:cNvSpPr>
                    <a:spLocks/>
                  </p:cNvSpPr>
                  <p:nvPr/>
                </p:nvSpPr>
                <p:spPr bwMode="auto">
                  <a:xfrm rot="16200000">
                    <a:off x="1936" y="11028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3" name="Group 29"/>
                <p:cNvGrpSpPr>
                  <a:grpSpLocks/>
                </p:cNvGrpSpPr>
                <p:nvPr/>
              </p:nvGrpSpPr>
              <p:grpSpPr bwMode="auto">
                <a:xfrm flipH="1">
                  <a:off x="1976303" y="3816583"/>
                  <a:ext cx="588004" cy="115876"/>
                  <a:chOff x="1296" y="11092"/>
                  <a:chExt cx="864" cy="160"/>
                </a:xfrm>
              </p:grpSpPr>
              <p:sp>
                <p:nvSpPr>
                  <p:cNvPr id="93" name="Arc 30"/>
                  <p:cNvSpPr>
                    <a:spLocks/>
                  </p:cNvSpPr>
                  <p:nvPr/>
                </p:nvSpPr>
                <p:spPr bwMode="auto">
                  <a:xfrm rot="16200000">
                    <a:off x="1360" y="11028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4" name="Arc 31"/>
                  <p:cNvSpPr>
                    <a:spLocks/>
                  </p:cNvSpPr>
                  <p:nvPr/>
                </p:nvSpPr>
                <p:spPr bwMode="auto">
                  <a:xfrm rot="16200000">
                    <a:off x="1648" y="11028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5" name="Arc 32"/>
                  <p:cNvSpPr>
                    <a:spLocks/>
                  </p:cNvSpPr>
                  <p:nvPr/>
                </p:nvSpPr>
                <p:spPr bwMode="auto">
                  <a:xfrm rot="16200000">
                    <a:off x="1936" y="11028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" name="Group 33"/>
                <p:cNvGrpSpPr>
                  <a:grpSpLocks/>
                </p:cNvGrpSpPr>
                <p:nvPr/>
              </p:nvGrpSpPr>
              <p:grpSpPr bwMode="auto">
                <a:xfrm flipH="1">
                  <a:off x="1976303" y="3986051"/>
                  <a:ext cx="588004" cy="115876"/>
                  <a:chOff x="1296" y="11084"/>
                  <a:chExt cx="864" cy="160"/>
                </a:xfrm>
              </p:grpSpPr>
              <p:sp>
                <p:nvSpPr>
                  <p:cNvPr id="90" name="Arc 34"/>
                  <p:cNvSpPr>
                    <a:spLocks/>
                  </p:cNvSpPr>
                  <p:nvPr/>
                </p:nvSpPr>
                <p:spPr bwMode="auto">
                  <a:xfrm rot="16200000">
                    <a:off x="1360" y="11020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1" name="Arc 35"/>
                  <p:cNvSpPr>
                    <a:spLocks/>
                  </p:cNvSpPr>
                  <p:nvPr/>
                </p:nvSpPr>
                <p:spPr bwMode="auto">
                  <a:xfrm rot="16200000">
                    <a:off x="1648" y="11020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2" name="Arc 36"/>
                  <p:cNvSpPr>
                    <a:spLocks/>
                  </p:cNvSpPr>
                  <p:nvPr/>
                </p:nvSpPr>
                <p:spPr bwMode="auto">
                  <a:xfrm rot="16200000">
                    <a:off x="1936" y="11020"/>
                    <a:ext cx="160" cy="288"/>
                  </a:xfrm>
                  <a:custGeom>
                    <a:avLst/>
                    <a:gdLst>
                      <a:gd name="G0" fmla="+- 486 0 0"/>
                      <a:gd name="G1" fmla="+- 21600 0 0"/>
                      <a:gd name="G2" fmla="+- 21600 0 0"/>
                      <a:gd name="T0" fmla="*/ 486 w 22086"/>
                      <a:gd name="T1" fmla="*/ 0 h 43200"/>
                      <a:gd name="T2" fmla="*/ 0 w 22086"/>
                      <a:gd name="T3" fmla="*/ 43195 h 43200"/>
                      <a:gd name="T4" fmla="*/ 486 w 22086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086" h="43200" fill="none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</a:path>
                      <a:path w="22086" h="43200" stroke="0" extrusionOk="0">
                        <a:moveTo>
                          <a:pt x="485" y="0"/>
                        </a:moveTo>
                        <a:cubicBezTo>
                          <a:pt x="12415" y="0"/>
                          <a:pt x="22086" y="9670"/>
                          <a:pt x="22086" y="21600"/>
                        </a:cubicBezTo>
                        <a:cubicBezTo>
                          <a:pt x="22086" y="33529"/>
                          <a:pt x="12415" y="43200"/>
                          <a:pt x="486" y="43200"/>
                        </a:cubicBezTo>
                        <a:cubicBezTo>
                          <a:pt x="323" y="43200"/>
                          <a:pt x="161" y="43198"/>
                          <a:pt x="0" y="43194"/>
                        </a:cubicBezTo>
                        <a:lnTo>
                          <a:pt x="486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5" name="Group 37"/>
                <p:cNvGrpSpPr>
                  <a:grpSpLocks/>
                </p:cNvGrpSpPr>
                <p:nvPr/>
              </p:nvGrpSpPr>
              <p:grpSpPr bwMode="auto">
                <a:xfrm flipH="1">
                  <a:off x="1780301" y="3751403"/>
                  <a:ext cx="196001" cy="341833"/>
                  <a:chOff x="1008" y="11240"/>
                  <a:chExt cx="288" cy="472"/>
                </a:xfrm>
              </p:grpSpPr>
              <p:sp>
                <p:nvSpPr>
                  <p:cNvPr id="8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1240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147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17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3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778940" y="3745609"/>
                  <a:ext cx="0" cy="34762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42"/>
                <p:cNvSpPr>
                  <a:spLocks noChangeShapeType="1"/>
                </p:cNvSpPr>
                <p:nvPr/>
              </p:nvSpPr>
              <p:spPr bwMode="auto">
                <a:xfrm>
                  <a:off x="2575195" y="3745609"/>
                  <a:ext cx="271679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43"/>
                <p:cNvSpPr>
                  <a:spLocks noChangeShapeType="1"/>
                </p:cNvSpPr>
                <p:nvPr/>
              </p:nvSpPr>
              <p:spPr bwMode="auto">
                <a:xfrm>
                  <a:off x="2564306" y="3919423"/>
                  <a:ext cx="2727684" cy="21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>
                  <a:off x="2564306" y="4093236"/>
                  <a:ext cx="272768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Oval 45"/>
                <p:cNvSpPr>
                  <a:spLocks noChangeArrowheads="1"/>
                </p:cNvSpPr>
                <p:nvPr/>
              </p:nvSpPr>
              <p:spPr bwMode="auto">
                <a:xfrm>
                  <a:off x="5278379" y="3706501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Oval 46"/>
                <p:cNvSpPr>
                  <a:spLocks noChangeArrowheads="1"/>
                </p:cNvSpPr>
                <p:nvPr/>
              </p:nvSpPr>
              <p:spPr bwMode="auto">
                <a:xfrm>
                  <a:off x="5278379" y="3884660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2" name="Oval 47"/>
                <p:cNvSpPr>
                  <a:spLocks noChangeArrowheads="1"/>
                </p:cNvSpPr>
                <p:nvPr/>
              </p:nvSpPr>
              <p:spPr bwMode="auto">
                <a:xfrm>
                  <a:off x="5278379" y="4058473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8" name="Oval 78"/>
                <p:cNvSpPr>
                  <a:spLocks noChangeArrowheads="1"/>
                </p:cNvSpPr>
                <p:nvPr/>
              </p:nvSpPr>
              <p:spPr bwMode="auto">
                <a:xfrm>
                  <a:off x="5276337" y="4238805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557758" y="3495752"/>
                  <a:ext cx="310335" cy="16512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atin typeface="Arial" pitchFamily="34" charset="0"/>
                      <a:cs typeface="Arial" pitchFamily="34" charset="0"/>
                    </a:rPr>
                    <a:t>TV</a:t>
                  </a:r>
                  <a:endParaRPr lang="ru-RU" sz="1600" b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5328060" y="3655081"/>
                  <a:ext cx="490003" cy="16512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ru-RU" sz="1400" b="1" dirty="0" smtClean="0">
                      <a:latin typeface="Arial Narrow" pitchFamily="34" charset="0"/>
                      <a:cs typeface="Arial" pitchFamily="34" charset="0"/>
                    </a:rPr>
                    <a:t>А(</a:t>
                  </a: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L</a:t>
                  </a:r>
                  <a:r>
                    <a:rPr lang="en-US" sz="1400" b="1" baseline="-18000" dirty="0" smtClean="0">
                      <a:latin typeface="Arial Narrow" pitchFamily="34" charset="0"/>
                      <a:cs typeface="Arial" pitchFamily="34" charset="0"/>
                    </a:rPr>
                    <a:t>1</a:t>
                  </a: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)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5289949" y="3788338"/>
                  <a:ext cx="562142" cy="232476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u-RU" sz="1400" b="1" dirty="0" smtClean="0">
                      <a:latin typeface="Arial Narrow" pitchFamily="34" charset="0"/>
                      <a:cs typeface="Arial" pitchFamily="34" charset="0"/>
                    </a:rPr>
                    <a:t>В</a:t>
                  </a: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(L</a:t>
                  </a:r>
                  <a:r>
                    <a:rPr lang="en-US" sz="1400" b="1" baseline="-18000" dirty="0" smtClean="0">
                      <a:latin typeface="Arial Narrow" pitchFamily="34" charset="0"/>
                      <a:cs typeface="Arial" pitchFamily="34" charset="0"/>
                    </a:rPr>
                    <a:t>2</a:t>
                  </a: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)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5317171" y="3958531"/>
                  <a:ext cx="490003" cy="22306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R="0" lvl="0" indent="0" algn="ctr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u-RU" sz="1400" b="1" dirty="0" smtClean="0">
                      <a:latin typeface="Arial Narrow" pitchFamily="34" charset="0"/>
                      <a:cs typeface="Arial" pitchFamily="34" charset="0"/>
                    </a:rPr>
                    <a:t>С</a:t>
                  </a: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(L</a:t>
                  </a:r>
                  <a:r>
                    <a:rPr lang="en-US" sz="1400" b="1" baseline="-18000" dirty="0" smtClean="0">
                      <a:latin typeface="Arial Narrow" pitchFamily="34" charset="0"/>
                      <a:cs typeface="Arial" pitchFamily="34" charset="0"/>
                    </a:rPr>
                    <a:t>3</a:t>
                  </a: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)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5366171" y="4151174"/>
                  <a:ext cx="345724" cy="25203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PEN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 flipH="1" flipV="1">
                  <a:off x="1779504" y="4272844"/>
                  <a:ext cx="3512576" cy="44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Группа 130"/>
              <p:cNvGrpSpPr/>
              <p:nvPr/>
            </p:nvGrpSpPr>
            <p:grpSpPr>
              <a:xfrm>
                <a:off x="2278471" y="3748380"/>
                <a:ext cx="1227049" cy="1627330"/>
                <a:chOff x="2278471" y="3748380"/>
                <a:chExt cx="1227049" cy="1627330"/>
              </a:xfrm>
            </p:grpSpPr>
            <p:sp>
              <p:nvSpPr>
                <p:cNvPr id="43" name="Rectangle 48"/>
                <p:cNvSpPr>
                  <a:spLocks noChangeArrowheads="1"/>
                </p:cNvSpPr>
                <p:nvPr/>
              </p:nvSpPr>
              <p:spPr bwMode="auto">
                <a:xfrm>
                  <a:off x="2627598" y="4891929"/>
                  <a:ext cx="877922" cy="483781"/>
                </a:xfrm>
                <a:prstGeom prst="rect">
                  <a:avLst/>
                </a:prstGeom>
                <a:gradFill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ln w="50800" cmpd="dbl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756905" y="4098180"/>
                  <a:ext cx="1361" cy="8886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5" name="Line 50"/>
                <p:cNvSpPr>
                  <a:spLocks noChangeShapeType="1"/>
                </p:cNvSpPr>
                <p:nvPr/>
              </p:nvSpPr>
              <p:spPr bwMode="auto">
                <a:xfrm>
                  <a:off x="3189060" y="3748380"/>
                  <a:ext cx="0" cy="12384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9" name="Oval 54"/>
                <p:cNvSpPr>
                  <a:spLocks noChangeArrowheads="1"/>
                </p:cNvSpPr>
                <p:nvPr/>
              </p:nvSpPr>
              <p:spPr bwMode="auto">
                <a:xfrm>
                  <a:off x="2726960" y="4986078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0" name="Oval 55"/>
                <p:cNvSpPr>
                  <a:spLocks noChangeArrowheads="1"/>
                </p:cNvSpPr>
                <p:nvPr/>
              </p:nvSpPr>
              <p:spPr bwMode="auto">
                <a:xfrm>
                  <a:off x="2934531" y="4986078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1" name="Line 56"/>
                <p:cNvSpPr>
                  <a:spLocks noChangeShapeType="1"/>
                </p:cNvSpPr>
                <p:nvPr/>
              </p:nvSpPr>
              <p:spPr bwMode="auto">
                <a:xfrm>
                  <a:off x="2966517" y="3913503"/>
                  <a:ext cx="0" cy="10732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 w="med" len="med"/>
                  <a:tailEnd type="none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2" name="Freeform 57"/>
                <p:cNvSpPr>
                  <a:spLocks/>
                </p:cNvSpPr>
                <p:nvPr/>
              </p:nvSpPr>
              <p:spPr bwMode="auto">
                <a:xfrm>
                  <a:off x="2278471" y="4285030"/>
                  <a:ext cx="399489" cy="857480"/>
                </a:xfrm>
                <a:custGeom>
                  <a:avLst/>
                  <a:gdLst/>
                  <a:ahLst/>
                  <a:cxnLst>
                    <a:cxn ang="0">
                      <a:pos x="513" y="1653"/>
                    </a:cxn>
                    <a:cxn ang="0">
                      <a:pos x="0" y="16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13" h="1653">
                      <a:moveTo>
                        <a:pt x="513" y="1653"/>
                      </a:moveTo>
                      <a:lnTo>
                        <a:pt x="0" y="165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63" name="Oval 73"/>
                <p:cNvSpPr>
                  <a:spLocks noChangeArrowheads="1"/>
                </p:cNvSpPr>
                <p:nvPr/>
              </p:nvSpPr>
              <p:spPr bwMode="auto">
                <a:xfrm>
                  <a:off x="3159116" y="4978836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779363" y="5083124"/>
                  <a:ext cx="310335" cy="28317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А</a:t>
                  </a:r>
                  <a:r>
                    <a:rPr kumimoji="0" lang="ru-RU" b="1" i="0" u="none" strike="noStrike" cap="none" normalizeH="0" baseline="-16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6" name="Rectangle 7"/>
                <p:cNvSpPr>
                  <a:spLocks noChangeArrowheads="1"/>
                </p:cNvSpPr>
                <p:nvPr/>
              </p:nvSpPr>
              <p:spPr bwMode="auto">
                <a:xfrm>
                  <a:off x="2699528" y="4417140"/>
                  <a:ext cx="117351" cy="284597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131576" y="4419160"/>
                  <a:ext cx="117351" cy="284597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8" name="Rectangle 7"/>
                <p:cNvSpPr>
                  <a:spLocks noChangeArrowheads="1"/>
                </p:cNvSpPr>
                <p:nvPr/>
              </p:nvSpPr>
              <p:spPr bwMode="auto">
                <a:xfrm>
                  <a:off x="2911360" y="4414997"/>
                  <a:ext cx="117351" cy="284597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cxnSp>
              <p:nvCxnSpPr>
                <p:cNvPr id="233" name="Прямая соединительная линия 232"/>
                <p:cNvCxnSpPr/>
                <p:nvPr/>
              </p:nvCxnSpPr>
              <p:spPr>
                <a:xfrm rot="16200000" flipH="1">
                  <a:off x="2604617" y="5140600"/>
                  <a:ext cx="134105" cy="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Oval 73"/>
                <p:cNvSpPr>
                  <a:spLocks noChangeArrowheads="1"/>
                </p:cNvSpPr>
                <p:nvPr/>
              </p:nvSpPr>
              <p:spPr bwMode="auto">
                <a:xfrm>
                  <a:off x="3347864" y="4978541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cxnSp>
              <p:nvCxnSpPr>
                <p:cNvPr id="13" name="Прямая соединительная линия 12"/>
                <p:cNvCxnSpPr>
                  <a:stCxn id="235" idx="0"/>
                </p:cNvCxnSpPr>
                <p:nvPr/>
              </p:nvCxnSpPr>
              <p:spPr>
                <a:xfrm flipV="1">
                  <a:off x="3378489" y="4280022"/>
                  <a:ext cx="0" cy="6985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Группа 17"/>
              <p:cNvGrpSpPr/>
              <p:nvPr/>
            </p:nvGrpSpPr>
            <p:grpSpPr>
              <a:xfrm>
                <a:off x="3921017" y="3745607"/>
                <a:ext cx="1083031" cy="1647816"/>
                <a:chOff x="3921017" y="3745607"/>
                <a:chExt cx="1083031" cy="1647816"/>
              </a:xfrm>
            </p:grpSpPr>
            <p:sp>
              <p:nvSpPr>
                <p:cNvPr id="183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0143" y="4889156"/>
                  <a:ext cx="733905" cy="48378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50800" cmpd="dbl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4" name="Line 49"/>
                <p:cNvSpPr>
                  <a:spLocks noChangeShapeType="1"/>
                </p:cNvSpPr>
                <p:nvPr/>
              </p:nvSpPr>
              <p:spPr bwMode="auto">
                <a:xfrm>
                  <a:off x="4399450" y="4098181"/>
                  <a:ext cx="0" cy="88584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5" name="Line 50"/>
                <p:cNvSpPr>
                  <a:spLocks noChangeShapeType="1"/>
                </p:cNvSpPr>
                <p:nvPr/>
              </p:nvSpPr>
              <p:spPr bwMode="auto">
                <a:xfrm>
                  <a:off x="4831605" y="3745607"/>
                  <a:ext cx="0" cy="12384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6" name="Oval 54"/>
                <p:cNvSpPr>
                  <a:spLocks noChangeArrowheads="1"/>
                </p:cNvSpPr>
                <p:nvPr/>
              </p:nvSpPr>
              <p:spPr bwMode="auto">
                <a:xfrm>
                  <a:off x="4369505" y="4983305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7" name="Oval 55"/>
                <p:cNvSpPr>
                  <a:spLocks noChangeArrowheads="1"/>
                </p:cNvSpPr>
                <p:nvPr/>
              </p:nvSpPr>
              <p:spPr bwMode="auto">
                <a:xfrm>
                  <a:off x="4577075" y="4983305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4" name="Line 56"/>
                <p:cNvSpPr>
                  <a:spLocks noChangeShapeType="1"/>
                </p:cNvSpPr>
                <p:nvPr/>
              </p:nvSpPr>
              <p:spPr bwMode="auto">
                <a:xfrm>
                  <a:off x="4609062" y="3910730"/>
                  <a:ext cx="0" cy="10732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oval" w="med" len="med"/>
                  <a:tailEnd type="none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5" name="Freeform 57"/>
                <p:cNvSpPr>
                  <a:spLocks/>
                </p:cNvSpPr>
                <p:nvPr/>
              </p:nvSpPr>
              <p:spPr bwMode="auto">
                <a:xfrm>
                  <a:off x="3921017" y="4282257"/>
                  <a:ext cx="368390" cy="851562"/>
                </a:xfrm>
                <a:custGeom>
                  <a:avLst/>
                  <a:gdLst/>
                  <a:ahLst/>
                  <a:cxnLst>
                    <a:cxn ang="0">
                      <a:pos x="513" y="1653"/>
                    </a:cxn>
                    <a:cxn ang="0">
                      <a:pos x="0" y="165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13" h="1653">
                      <a:moveTo>
                        <a:pt x="513" y="1653"/>
                      </a:moveTo>
                      <a:lnTo>
                        <a:pt x="0" y="165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oval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6" name="Oval 73"/>
                <p:cNvSpPr>
                  <a:spLocks noChangeArrowheads="1"/>
                </p:cNvSpPr>
                <p:nvPr/>
              </p:nvSpPr>
              <p:spPr bwMode="auto">
                <a:xfrm>
                  <a:off x="4792135" y="4985588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7" name="Rectangle 7"/>
                <p:cNvSpPr>
                  <a:spLocks noChangeArrowheads="1"/>
                </p:cNvSpPr>
                <p:nvPr/>
              </p:nvSpPr>
              <p:spPr bwMode="auto">
                <a:xfrm>
                  <a:off x="4342073" y="4414367"/>
                  <a:ext cx="117351" cy="284597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8" name="Rectangle 7"/>
                <p:cNvSpPr>
                  <a:spLocks noChangeArrowheads="1"/>
                </p:cNvSpPr>
                <p:nvPr/>
              </p:nvSpPr>
              <p:spPr bwMode="auto">
                <a:xfrm>
                  <a:off x="4553905" y="4412224"/>
                  <a:ext cx="117351" cy="284597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9" name="Rectangle 7"/>
                <p:cNvSpPr>
                  <a:spLocks noChangeArrowheads="1"/>
                </p:cNvSpPr>
                <p:nvPr/>
              </p:nvSpPr>
              <p:spPr bwMode="auto">
                <a:xfrm>
                  <a:off x="4771256" y="4418062"/>
                  <a:ext cx="117351" cy="284597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cxnSp>
              <p:nvCxnSpPr>
                <p:cNvPr id="234" name="Прямая соединительная линия 233"/>
                <p:cNvCxnSpPr/>
                <p:nvPr/>
              </p:nvCxnSpPr>
              <p:spPr>
                <a:xfrm rot="16200000" flipH="1">
                  <a:off x="4249574" y="5130982"/>
                  <a:ext cx="1341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Прямоугольник 13"/>
                <p:cNvSpPr/>
                <p:nvPr/>
              </p:nvSpPr>
              <p:spPr>
                <a:xfrm>
                  <a:off x="4356402" y="5043721"/>
                  <a:ext cx="279491" cy="349702"/>
                </a:xfrm>
                <a:prstGeom prst="rect">
                  <a:avLst/>
                </a:prstGeom>
              </p:spPr>
              <p:txBody>
                <a:bodyPr wrap="none" lIns="36000" tIns="36000" rIns="36000" bIns="36000" anchor="ctr" anchorCtr="0">
                  <a:spAutoFit/>
                </a:bodyPr>
                <a:lstStyle/>
                <a:p>
                  <a:pPr lvl="0"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ru-RU" b="1" dirty="0" smtClean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rPr>
                    <a:t>А</a:t>
                  </a:r>
                  <a:r>
                    <a:rPr lang="en-US" b="1" baseline="-16000" dirty="0" smtClean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rPr>
                    <a:t>2</a:t>
                  </a:r>
                  <a:endParaRPr lang="ru-RU" b="1" baseline="-16000" dirty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92" name="Овальная выноска 391"/>
            <p:cNvSpPr/>
            <p:nvPr/>
          </p:nvSpPr>
          <p:spPr bwMode="auto">
            <a:xfrm rot="10800000" flipV="1">
              <a:off x="2497227" y="5805264"/>
              <a:ext cx="336217" cy="241265"/>
            </a:xfrm>
            <a:prstGeom prst="wedgeEllipseCallout">
              <a:avLst>
                <a:gd name="adj1" fmla="val -34496"/>
                <a:gd name="adj2" fmla="val 143527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395" name="Овальная выноска 394"/>
            <p:cNvSpPr/>
            <p:nvPr/>
          </p:nvSpPr>
          <p:spPr bwMode="auto">
            <a:xfrm rot="10800000" flipV="1">
              <a:off x="4739839" y="6549734"/>
              <a:ext cx="336217" cy="241265"/>
            </a:xfrm>
            <a:prstGeom prst="wedgeEllipseCallout">
              <a:avLst>
                <a:gd name="adj1" fmla="val 77552"/>
                <a:gd name="adj2" fmla="val -87050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396" name="Овальная выноска 395"/>
            <p:cNvSpPr/>
            <p:nvPr/>
          </p:nvSpPr>
          <p:spPr bwMode="auto">
            <a:xfrm rot="10800000" flipV="1">
              <a:off x="6237212" y="6502968"/>
              <a:ext cx="336217" cy="241265"/>
            </a:xfrm>
            <a:prstGeom prst="wedgeEllipseCallout">
              <a:avLst>
                <a:gd name="adj1" fmla="val 76437"/>
                <a:gd name="adj2" fmla="val -68465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211" name="Text Box 87"/>
            <p:cNvSpPr txBox="1">
              <a:spLocks noChangeArrowheads="1"/>
            </p:cNvSpPr>
            <p:nvPr/>
          </p:nvSpPr>
          <p:spPr bwMode="auto">
            <a:xfrm>
              <a:off x="3589133" y="5845329"/>
              <a:ext cx="161284" cy="166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 smtClean="0">
                  <a:latin typeface="Arial Narrow" pitchFamily="34" charset="0"/>
                  <a:cs typeface="Arial" pitchFamily="34" charset="0"/>
                </a:rPr>
                <a:t>F</a:t>
              </a:r>
              <a:endParaRPr lang="ru-RU" sz="1400" b="1" dirty="0" smtClean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212" name="Text Box 87"/>
            <p:cNvSpPr txBox="1">
              <a:spLocks noChangeArrowheads="1"/>
            </p:cNvSpPr>
            <p:nvPr/>
          </p:nvSpPr>
          <p:spPr bwMode="auto">
            <a:xfrm>
              <a:off x="5222931" y="5845329"/>
              <a:ext cx="161284" cy="166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 smtClean="0">
                  <a:latin typeface="Arial Narrow" pitchFamily="34" charset="0"/>
                  <a:cs typeface="Arial" pitchFamily="34" charset="0"/>
                </a:rPr>
                <a:t>F</a:t>
              </a:r>
              <a:endParaRPr lang="ru-RU" sz="1400" b="1" dirty="0" smtClean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213" name="Text Box 87"/>
            <p:cNvSpPr txBox="1">
              <a:spLocks noChangeArrowheads="1"/>
            </p:cNvSpPr>
            <p:nvPr/>
          </p:nvSpPr>
          <p:spPr bwMode="auto">
            <a:xfrm>
              <a:off x="3117076" y="5830140"/>
              <a:ext cx="236135" cy="189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 smtClean="0">
                  <a:latin typeface="Arial Narrow" pitchFamily="34" charset="0"/>
                  <a:cs typeface="Arial" pitchFamily="34" charset="0"/>
                </a:rPr>
                <a:t>PE</a:t>
              </a:r>
              <a:endParaRPr lang="ru-RU" sz="1400" b="1" dirty="0" smtClean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214" name="Text Box 87"/>
            <p:cNvSpPr txBox="1">
              <a:spLocks noChangeArrowheads="1"/>
            </p:cNvSpPr>
            <p:nvPr/>
          </p:nvSpPr>
          <p:spPr bwMode="auto">
            <a:xfrm>
              <a:off x="4746880" y="5857062"/>
              <a:ext cx="236135" cy="189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 smtClean="0">
                  <a:latin typeface="Arial Narrow" pitchFamily="34" charset="0"/>
                  <a:cs typeface="Arial" pitchFamily="34" charset="0"/>
                </a:rPr>
                <a:t>PE</a:t>
              </a:r>
              <a:endParaRPr lang="ru-RU" sz="1400" b="1" dirty="0" smtClean="0">
                <a:latin typeface="Arial Narrow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Группа 10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04" name="Прямоугольник 10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5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ru-RU" sz="2000" dirty="0">
              <a:solidFill>
                <a:srgbClr val="002060"/>
              </a:solidFill>
            </a:endParaRPr>
          </a:p>
        </p:txBody>
      </p:sp>
      <p:cxnSp>
        <p:nvCxnSpPr>
          <p:cNvPr id="338" name="Прямая соединительная линия 337"/>
          <p:cNvCxnSpPr/>
          <p:nvPr/>
        </p:nvCxnSpPr>
        <p:spPr>
          <a:xfrm rot="5400000">
            <a:off x="6129844" y="55999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453" y="620688"/>
            <a:ext cx="8530706" cy="90704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indent="457200" algn="just">
              <a:lnSpc>
                <a:spcPts val="2000"/>
              </a:lnSpc>
            </a:pPr>
            <a:r>
              <a:rPr lang="ru-RU" sz="2000" dirty="0">
                <a:latin typeface="Arial Narrow" pitchFamily="34" charset="0"/>
              </a:rPr>
              <a:t>Эл</a:t>
            </a:r>
            <a:r>
              <a:rPr lang="ru-RU" sz="2000" dirty="0" smtClean="0">
                <a:latin typeface="Arial Narrow" pitchFamily="34" charset="0"/>
              </a:rPr>
              <a:t>ектрическая сеть с </a:t>
            </a:r>
            <a:r>
              <a:rPr lang="ru-RU" sz="2000" b="1" dirty="0" smtClean="0">
                <a:latin typeface="Arial Narrow" pitchFamily="34" charset="0"/>
              </a:rPr>
              <a:t>системой заземления </a:t>
            </a:r>
            <a:r>
              <a:rPr lang="en-US" sz="2000" b="1" dirty="0" smtClean="0">
                <a:latin typeface="Arial Narrow" pitchFamily="34" charset="0"/>
              </a:rPr>
              <a:t>TN-S</a:t>
            </a:r>
            <a:r>
              <a:rPr lang="en-US" sz="2000" dirty="0" smtClean="0">
                <a:latin typeface="Arial Narrow" pitchFamily="34" charset="0"/>
              </a:rPr>
              <a:t> (</a:t>
            </a:r>
            <a:r>
              <a:rPr lang="ru-RU" sz="2000" dirty="0" smtClean="0">
                <a:latin typeface="Arial Narrow" pitchFamily="34" charset="0"/>
              </a:rPr>
              <a:t>нулевой рабочий и нулевой защитный проводники работают раздельно):</a:t>
            </a:r>
          </a:p>
          <a:p>
            <a:pPr indent="457200" algn="just">
              <a:lnSpc>
                <a:spcPts val="1600"/>
              </a:lnSpc>
            </a:pPr>
            <a:r>
              <a:rPr lang="ru-RU" dirty="0" smtClean="0">
                <a:latin typeface="Arial Narrow" pitchFamily="34" charset="0"/>
              </a:rPr>
              <a:t>1 – рабочее заземление источника питания;  2 – открытые проводящие части (корпуса ЭУ);  </a:t>
            </a:r>
            <a:r>
              <a:rPr lang="ru-RU" b="1" dirty="0" smtClean="0">
                <a:latin typeface="Arial Narrow" pitchFamily="34" charset="0"/>
              </a:rPr>
              <a:t>А</a:t>
            </a:r>
            <a:r>
              <a:rPr lang="ru-RU" b="1" baseline="-16000" dirty="0" smtClean="0">
                <a:latin typeface="Arial Narrow" pitchFamily="34" charset="0"/>
              </a:rPr>
              <a:t>1</a:t>
            </a:r>
            <a:r>
              <a:rPr lang="ru-RU" dirty="0" smtClean="0">
                <a:latin typeface="Arial Narrow" pitchFamily="34" charset="0"/>
              </a:rPr>
              <a:t>, </a:t>
            </a:r>
            <a:r>
              <a:rPr lang="ru-RU" b="1" dirty="0" smtClean="0">
                <a:latin typeface="Arial Narrow" pitchFamily="34" charset="0"/>
              </a:rPr>
              <a:t>А</a:t>
            </a:r>
            <a:r>
              <a:rPr lang="ru-RU" b="1" baseline="-18000" dirty="0" smtClean="0">
                <a:latin typeface="Arial Narrow" pitchFamily="34" charset="0"/>
              </a:rPr>
              <a:t>2</a:t>
            </a:r>
            <a:r>
              <a:rPr lang="ru-RU" dirty="0" smtClean="0">
                <a:latin typeface="Arial Narrow" pitchFamily="34" charset="0"/>
              </a:rPr>
              <a:t>,</a:t>
            </a:r>
            <a:r>
              <a:rPr lang="ru-RU" b="1" dirty="0" smtClean="0">
                <a:latin typeface="Arial Narrow" pitchFamily="34" charset="0"/>
              </a:rPr>
              <a:t> А</a:t>
            </a:r>
            <a:r>
              <a:rPr lang="ru-RU" b="1" baseline="-18000" dirty="0" smtClean="0">
                <a:latin typeface="Arial Narrow" pitchFamily="34" charset="0"/>
              </a:rPr>
              <a:t>3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ru-RU" dirty="0" smtClean="0">
                <a:latin typeface="Arial Narrow" pitchFamily="34" charset="0"/>
              </a:rPr>
              <a:t>электроустановки.</a:t>
            </a:r>
            <a:endParaRPr lang="ru-RU" dirty="0"/>
          </a:p>
        </p:txBody>
      </p:sp>
      <p:sp>
        <p:nvSpPr>
          <p:cNvPr id="351" name="Скругленный прямоугольник 350"/>
          <p:cNvSpPr/>
          <p:nvPr/>
        </p:nvSpPr>
        <p:spPr bwMode="auto">
          <a:xfrm>
            <a:off x="3542124" y="3645024"/>
            <a:ext cx="1964325" cy="28737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СИСТЕМА 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T</a:t>
            </a:r>
            <a:r>
              <a:rPr lang="en-US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T</a:t>
            </a:r>
            <a:endParaRPr lang="ru-RU" sz="2000" b="1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07454" y="3918990"/>
            <a:ext cx="852459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1800"/>
              </a:lnSpc>
            </a:pPr>
            <a:r>
              <a:rPr lang="ru-RU" dirty="0">
                <a:latin typeface="Arial Narrow" pitchFamily="34" charset="0"/>
              </a:rPr>
              <a:t>Электрическая сеть </a:t>
            </a:r>
            <a:r>
              <a:rPr lang="ru-RU" dirty="0" smtClean="0">
                <a:latin typeface="Arial Narrow" pitchFamily="34" charset="0"/>
              </a:rPr>
              <a:t> </a:t>
            </a:r>
            <a:r>
              <a:rPr lang="ru-RU" b="1" dirty="0" smtClean="0">
                <a:latin typeface="Arial Narrow" pitchFamily="34" charset="0"/>
              </a:rPr>
              <a:t>системы</a:t>
            </a:r>
            <a:r>
              <a:rPr lang="ru-RU" dirty="0" smtClean="0">
                <a:latin typeface="Arial Narrow" pitchFamily="34" charset="0"/>
              </a:rPr>
              <a:t> </a:t>
            </a:r>
            <a:r>
              <a:rPr lang="ru-RU" b="1" dirty="0" smtClean="0">
                <a:latin typeface="Arial Narrow" pitchFamily="34" charset="0"/>
              </a:rPr>
              <a:t>T</a:t>
            </a:r>
            <a:r>
              <a:rPr lang="en-US" b="1" dirty="0" smtClean="0">
                <a:latin typeface="Arial Narrow" pitchFamily="34" charset="0"/>
              </a:rPr>
              <a:t>T </a:t>
            </a:r>
            <a:r>
              <a:rPr lang="ru-RU" dirty="0" smtClean="0">
                <a:latin typeface="Arial Narrow" pitchFamily="34" charset="0"/>
              </a:rPr>
              <a:t>имеет точку, непосредственно связанную с землей, а открытые проводящие части (корпуса ЭУ) заземлены посредством защитного заземления</a:t>
            </a:r>
            <a:r>
              <a:rPr lang="ru-RU" b="1" dirty="0" smtClean="0">
                <a:latin typeface="Arial Narrow" pitchFamily="34" charset="0"/>
              </a:rPr>
              <a:t> </a:t>
            </a:r>
            <a:r>
              <a:rPr lang="en-US" b="1" dirty="0" smtClean="0">
                <a:latin typeface="Arial Narrow" pitchFamily="34" charset="0"/>
              </a:rPr>
              <a:t>R</a:t>
            </a:r>
            <a:r>
              <a:rPr lang="ru-RU" b="1" dirty="0" smtClean="0">
                <a:latin typeface="Arial Narrow" pitchFamily="34" charset="0"/>
              </a:rPr>
              <a:t>з</a:t>
            </a:r>
            <a:r>
              <a:rPr lang="ru-RU" dirty="0" smtClean="0">
                <a:latin typeface="Arial Narrow" pitchFamily="34" charset="0"/>
              </a:rPr>
              <a:t>, электрически не связанного с рабочим заземлением </a:t>
            </a:r>
            <a:r>
              <a:rPr lang="ru-RU" dirty="0" err="1" smtClean="0">
                <a:latin typeface="Arial Narrow" pitchFamily="34" charset="0"/>
              </a:rPr>
              <a:t>нейтрали</a:t>
            </a:r>
            <a:r>
              <a:rPr lang="ru-RU" dirty="0" smtClean="0">
                <a:latin typeface="Arial Narrow" pitchFamily="34" charset="0"/>
              </a:rPr>
              <a:t> </a:t>
            </a:r>
            <a:r>
              <a:rPr lang="en-US" b="1" dirty="0" smtClean="0">
                <a:latin typeface="Arial Narrow" pitchFamily="34" charset="0"/>
              </a:rPr>
              <a:t>R</a:t>
            </a:r>
            <a:r>
              <a:rPr lang="en-US" b="1" baseline="-18000" dirty="0" smtClean="0">
                <a:latin typeface="Arial Narrow" pitchFamily="34" charset="0"/>
              </a:rPr>
              <a:t>0</a:t>
            </a:r>
            <a:r>
              <a:rPr lang="ru-RU" dirty="0" smtClean="0">
                <a:latin typeface="Arial Narrow" pitchFamily="34" charset="0"/>
              </a:rPr>
              <a:t>.</a:t>
            </a:r>
            <a:r>
              <a:rPr lang="ru-RU" b="1" dirty="0" smtClean="0">
                <a:latin typeface="Arial Narrow" pitchFamily="34" charset="0"/>
              </a:rPr>
              <a:t> </a:t>
            </a:r>
            <a:endParaRPr lang="ru-RU" b="1" dirty="0">
              <a:latin typeface="Arial Narrow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66646" y="5085184"/>
            <a:ext cx="4771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 Narrow" pitchFamily="34" charset="0"/>
              </a:rPr>
              <a:t>Электрическая сеть с системой заземления </a:t>
            </a:r>
            <a:r>
              <a:rPr lang="ru-RU" b="1" dirty="0" smtClean="0">
                <a:latin typeface="Arial Narrow" pitchFamily="34" charset="0"/>
              </a:rPr>
              <a:t>T</a:t>
            </a:r>
            <a:r>
              <a:rPr lang="en-US" b="1" dirty="0" smtClean="0">
                <a:latin typeface="Arial Narrow" pitchFamily="34" charset="0"/>
              </a:rPr>
              <a:t>T</a:t>
            </a:r>
            <a:r>
              <a:rPr lang="ru-RU" dirty="0" smtClean="0">
                <a:latin typeface="Arial Narrow" pitchFamily="34" charset="0"/>
              </a:rPr>
              <a:t>:</a:t>
            </a:r>
            <a:endParaRPr lang="ru-RU" dirty="0">
              <a:latin typeface="Arial Narrow" pitchFamily="34" charset="0"/>
            </a:endParaRPr>
          </a:p>
          <a:p>
            <a:r>
              <a:rPr lang="ru-RU" dirty="0">
                <a:latin typeface="Arial Narrow" pitchFamily="34" charset="0"/>
              </a:rPr>
              <a:t>1 – рабочее заземление источника питания;  2 – открытые проводящие части (корпуса ЭУ</a:t>
            </a:r>
            <a:r>
              <a:rPr lang="ru-RU" dirty="0" smtClean="0">
                <a:latin typeface="Arial Narrow" pitchFamily="34" charset="0"/>
              </a:rPr>
              <a:t>); 3-заземление корпуса ЭУ (защитное заземление)  А - электроустановка.</a:t>
            </a:r>
            <a:endParaRPr lang="ru-RU" dirty="0">
              <a:latin typeface="Arial Narrow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0608" y="1529982"/>
            <a:ext cx="8559523" cy="2115042"/>
            <a:chOff x="151156" y="1491476"/>
            <a:chExt cx="8559523" cy="2115042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151156" y="1491476"/>
              <a:ext cx="8559523" cy="2076807"/>
              <a:chOff x="151156" y="1700808"/>
              <a:chExt cx="8559523" cy="2076807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151156" y="1700808"/>
                <a:ext cx="4564860" cy="2076807"/>
                <a:chOff x="346790" y="649340"/>
                <a:chExt cx="4564860" cy="2076807"/>
              </a:xfrm>
            </p:grpSpPr>
            <p:grpSp>
              <p:nvGrpSpPr>
                <p:cNvPr id="94" name="Группа 93"/>
                <p:cNvGrpSpPr/>
                <p:nvPr/>
              </p:nvGrpSpPr>
              <p:grpSpPr>
                <a:xfrm>
                  <a:off x="346790" y="649340"/>
                  <a:ext cx="4564860" cy="845634"/>
                  <a:chOff x="755370" y="3495752"/>
                  <a:chExt cx="4564860" cy="845634"/>
                </a:xfrm>
              </p:grpSpPr>
              <p:grpSp>
                <p:nvGrpSpPr>
                  <p:cNvPr id="95" name="Group 2"/>
                  <p:cNvGrpSpPr>
                    <a:grpSpLocks/>
                  </p:cNvGrpSpPr>
                  <p:nvPr/>
                </p:nvGrpSpPr>
                <p:grpSpPr bwMode="auto">
                  <a:xfrm>
                    <a:off x="755370" y="3762141"/>
                    <a:ext cx="112291" cy="324452"/>
                    <a:chOff x="1148" y="11248"/>
                    <a:chExt cx="165" cy="448"/>
                  </a:xfrm>
                </p:grpSpPr>
                <p:sp>
                  <p:nvSpPr>
                    <p:cNvPr id="217" name="Line 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1" y="11248"/>
                      <a:ext cx="1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18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8" y="11462"/>
                      <a:ext cx="147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219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1" y="11696"/>
                      <a:ext cx="1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9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56101" y="3650012"/>
                    <a:ext cx="785366" cy="446122"/>
                    <a:chOff x="1296" y="11100"/>
                    <a:chExt cx="1154" cy="616"/>
                  </a:xfrm>
                </p:grpSpPr>
                <p:grpSp>
                  <p:nvGrpSpPr>
                    <p:cNvPr id="161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100"/>
                      <a:ext cx="864" cy="160"/>
                      <a:chOff x="1296" y="11100"/>
                      <a:chExt cx="864" cy="160"/>
                    </a:xfrm>
                  </p:grpSpPr>
                  <p:sp>
                    <p:nvSpPr>
                      <p:cNvPr id="214" name="Arc 8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215" name="Arc 9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216" name="Arc 10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62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330"/>
                      <a:ext cx="864" cy="160"/>
                      <a:chOff x="1296" y="11092"/>
                      <a:chExt cx="864" cy="160"/>
                    </a:xfrm>
                  </p:grpSpPr>
                  <p:sp>
                    <p:nvSpPr>
                      <p:cNvPr id="178" name="Arc 12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79" name="Arc 13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213" name="Arc 14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63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556"/>
                      <a:ext cx="864" cy="160"/>
                      <a:chOff x="1296" y="11076"/>
                      <a:chExt cx="864" cy="160"/>
                    </a:xfrm>
                  </p:grpSpPr>
                  <p:sp>
                    <p:nvSpPr>
                      <p:cNvPr id="175" name="Arc 16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76" name="Arc 17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77" name="Arc 18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68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0" y="11248"/>
                      <a:ext cx="288" cy="448"/>
                      <a:chOff x="1008" y="11248"/>
                      <a:chExt cx="288" cy="448"/>
                    </a:xfrm>
                  </p:grpSpPr>
                  <p:sp>
                    <p:nvSpPr>
                      <p:cNvPr id="170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248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73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472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74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696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6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50" y="11232"/>
                      <a:ext cx="0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9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709523" y="3752127"/>
                    <a:ext cx="0" cy="339661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98" name="Group 25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644218"/>
                    <a:ext cx="588004" cy="115876"/>
                    <a:chOff x="1296" y="11092"/>
                    <a:chExt cx="864" cy="160"/>
                  </a:xfrm>
                </p:grpSpPr>
                <p:sp>
                  <p:nvSpPr>
                    <p:cNvPr id="155" name="Arc 26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56" name="Arc 2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57" name="Arc 2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99" name="Group 29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816583"/>
                    <a:ext cx="588004" cy="115876"/>
                    <a:chOff x="1296" y="11092"/>
                    <a:chExt cx="864" cy="160"/>
                  </a:xfrm>
                </p:grpSpPr>
                <p:sp>
                  <p:nvSpPr>
                    <p:cNvPr id="152" name="Arc 30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53" name="Arc 31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54" name="Arc 32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106" name="Group 33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986051"/>
                    <a:ext cx="588004" cy="115876"/>
                    <a:chOff x="1296" y="11084"/>
                    <a:chExt cx="864" cy="160"/>
                  </a:xfrm>
                </p:grpSpPr>
                <p:sp>
                  <p:nvSpPr>
                    <p:cNvPr id="143" name="Arc 34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50" name="Arc 35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51" name="Arc 36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107" name="Group 37"/>
                  <p:cNvGrpSpPr>
                    <a:grpSpLocks/>
                  </p:cNvGrpSpPr>
                  <p:nvPr/>
                </p:nvGrpSpPr>
                <p:grpSpPr bwMode="auto">
                  <a:xfrm flipH="1">
                    <a:off x="1780301" y="3751403"/>
                    <a:ext cx="196001" cy="341833"/>
                    <a:chOff x="1008" y="11240"/>
                    <a:chExt cx="288" cy="472"/>
                  </a:xfrm>
                </p:grpSpPr>
                <p:sp>
                  <p:nvSpPr>
                    <p:cNvPr id="123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24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41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47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14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71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108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8940" y="3745609"/>
                    <a:ext cx="0" cy="34762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575195" y="3745608"/>
                    <a:ext cx="2257695" cy="182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564306" y="3919423"/>
                    <a:ext cx="2263140" cy="253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564306" y="4093235"/>
                    <a:ext cx="2263140" cy="869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2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813379" y="3706501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3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4813379" y="3884660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813379" y="4058473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5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811337" y="4238805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6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7758" y="3495752"/>
                    <a:ext cx="310335" cy="16512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600" b="1" dirty="0" smtClean="0">
                        <a:solidFill>
                          <a:prstClr val="black"/>
                        </a:solidFill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7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5907" y="3655081"/>
                    <a:ext cx="454323" cy="16512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А(</a:t>
                    </a:r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L</a:t>
                    </a:r>
                    <a:r>
                      <a:rPr lang="en-US" sz="1400" b="1" baseline="-18000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1</a:t>
                    </a:r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8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17644" y="3817245"/>
                    <a:ext cx="349045" cy="17466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В</a:t>
                    </a:r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(L</a:t>
                    </a:r>
                    <a:r>
                      <a:rPr lang="en-US" sz="1400" b="1" baseline="-18000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2</a:t>
                    </a:r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0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2105" y="3968670"/>
                    <a:ext cx="368146" cy="20278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С</a:t>
                    </a:r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(L</a:t>
                    </a:r>
                    <a:r>
                      <a:rPr lang="en-US" sz="1400" b="1" baseline="-18000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3</a:t>
                    </a:r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21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9260" y="4152032"/>
                    <a:ext cx="161284" cy="189354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N</a:t>
                    </a:r>
                    <a:endParaRPr lang="ru-RU" sz="1400" b="1" dirty="0" smtClean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22" name="Прямая соединительная линия 121"/>
                  <p:cNvCxnSpPr>
                    <a:stCxn id="115" idx="2"/>
                  </p:cNvCxnSpPr>
                  <p:nvPr/>
                </p:nvCxnSpPr>
                <p:spPr>
                  <a:xfrm flipH="1">
                    <a:off x="1793360" y="4271395"/>
                    <a:ext cx="3017977" cy="1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Группа 219"/>
                <p:cNvGrpSpPr/>
                <p:nvPr/>
              </p:nvGrpSpPr>
              <p:grpSpPr>
                <a:xfrm>
                  <a:off x="1836420" y="901026"/>
                  <a:ext cx="1223412" cy="1809520"/>
                  <a:chOff x="2826510" y="4637791"/>
                  <a:chExt cx="1223412" cy="1809520"/>
                </a:xfrm>
              </p:grpSpPr>
              <p:sp>
                <p:nvSpPr>
                  <p:cNvPr id="22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172000" y="5963530"/>
                    <a:ext cx="877922" cy="483781"/>
                  </a:xfrm>
                  <a:prstGeom prst="rect">
                    <a:avLst/>
                  </a:prstGeom>
                  <a:gradFill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ln w="50800" cmpd="dbl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2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01306" y="4985419"/>
                    <a:ext cx="1361" cy="107298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33462" y="4637791"/>
                    <a:ext cx="0" cy="142061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271362" y="6057679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478933" y="6057679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506516" y="4809432"/>
                    <a:ext cx="4403" cy="124897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 w="med" len="med"/>
                    <a:tailEnd type="none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7" name="Freeform 57"/>
                  <p:cNvSpPr>
                    <a:spLocks/>
                  </p:cNvSpPr>
                  <p:nvPr/>
                </p:nvSpPr>
                <p:spPr bwMode="auto">
                  <a:xfrm>
                    <a:off x="2826510" y="5359825"/>
                    <a:ext cx="395852" cy="854286"/>
                  </a:xfrm>
                  <a:custGeom>
                    <a:avLst/>
                    <a:gdLst/>
                    <a:ahLst/>
                    <a:cxnLst>
                      <a:cxn ang="0">
                        <a:pos x="513" y="1653"/>
                      </a:cxn>
                      <a:cxn ang="0">
                        <a:pos x="0" y="165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13" h="1653">
                        <a:moveTo>
                          <a:pt x="513" y="1653"/>
                        </a:moveTo>
                        <a:lnTo>
                          <a:pt x="0" y="165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oval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8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703518" y="6050437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9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765" y="6154725"/>
                    <a:ext cx="310335" cy="283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А</a:t>
                    </a:r>
                    <a:r>
                      <a:rPr lang="ru-RU" b="1" baseline="-16000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23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243930" y="5488741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675978" y="5490761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455762" y="5486598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33" name="Прямая соединительная линия 232"/>
                  <p:cNvCxnSpPr/>
                  <p:nvPr/>
                </p:nvCxnSpPr>
                <p:spPr>
                  <a:xfrm rot="16200000" flipH="1">
                    <a:off x="3149019" y="6212201"/>
                    <a:ext cx="134105" cy="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892266" y="6050142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35" name="Прямая соединительная линия 234"/>
                  <p:cNvCxnSpPr>
                    <a:stCxn id="234" idx="0"/>
                  </p:cNvCxnSpPr>
                  <p:nvPr/>
                </p:nvCxnSpPr>
                <p:spPr>
                  <a:xfrm flipV="1">
                    <a:off x="3922891" y="5165025"/>
                    <a:ext cx="0" cy="88511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Группа 235"/>
                <p:cNvGrpSpPr/>
                <p:nvPr/>
              </p:nvGrpSpPr>
              <p:grpSpPr>
                <a:xfrm>
                  <a:off x="922284" y="1240181"/>
                  <a:ext cx="566479" cy="1446721"/>
                  <a:chOff x="1331813" y="3998503"/>
                  <a:chExt cx="566479" cy="1446721"/>
                </a:xfrm>
              </p:grpSpPr>
              <p:cxnSp>
                <p:nvCxnSpPr>
                  <p:cNvPr id="237" name="Прямая соединительная линия 236"/>
                  <p:cNvCxnSpPr/>
                  <p:nvPr/>
                </p:nvCxnSpPr>
                <p:spPr>
                  <a:xfrm>
                    <a:off x="1777568" y="3998503"/>
                    <a:ext cx="6695" cy="1347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8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1813" y="4857890"/>
                    <a:ext cx="420586" cy="26796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R</a:t>
                    </a:r>
                    <a:r>
                      <a:rPr lang="en-US" b="1" baseline="-25000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0</a:t>
                    </a:r>
                    <a:endParaRPr lang="ru-RU" b="1" dirty="0" smtClean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725588" y="4857737"/>
                    <a:ext cx="117351" cy="28459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40" name="Прямая соединительная линия 239"/>
                  <p:cNvCxnSpPr/>
                  <p:nvPr/>
                </p:nvCxnSpPr>
                <p:spPr>
                  <a:xfrm flipH="1">
                    <a:off x="1660716" y="5355731"/>
                    <a:ext cx="23757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Прямая соединительная линия 240"/>
                  <p:cNvCxnSpPr/>
                  <p:nvPr/>
                </p:nvCxnSpPr>
                <p:spPr>
                  <a:xfrm flipH="1">
                    <a:off x="1708009" y="5400431"/>
                    <a:ext cx="14751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Прямая соединительная линия 241"/>
                  <p:cNvCxnSpPr/>
                  <p:nvPr/>
                </p:nvCxnSpPr>
                <p:spPr>
                  <a:xfrm flipH="1">
                    <a:off x="1751144" y="5445224"/>
                    <a:ext cx="7569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Группа 242"/>
                <p:cNvGrpSpPr/>
                <p:nvPr/>
              </p:nvGrpSpPr>
              <p:grpSpPr>
                <a:xfrm>
                  <a:off x="3347864" y="891230"/>
                  <a:ext cx="1051559" cy="1834917"/>
                  <a:chOff x="3923909" y="3558506"/>
                  <a:chExt cx="1051559" cy="1834917"/>
                </a:xfrm>
              </p:grpSpPr>
              <p:sp>
                <p:nvSpPr>
                  <p:cNvPr id="2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270143" y="4889156"/>
                    <a:ext cx="705325" cy="483781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50800" cmpd="dbl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399450" y="3916998"/>
                    <a:ext cx="0" cy="106703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829931" y="3558506"/>
                    <a:ext cx="1674" cy="142552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7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369505" y="4983305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8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577075" y="4983305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607700" y="3738114"/>
                    <a:ext cx="1362" cy="124591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 w="med" len="med"/>
                    <a:tailEnd type="none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0" name="Freeform 57"/>
                  <p:cNvSpPr>
                    <a:spLocks/>
                  </p:cNvSpPr>
                  <p:nvPr/>
                </p:nvSpPr>
                <p:spPr bwMode="auto">
                  <a:xfrm>
                    <a:off x="3923909" y="4282717"/>
                    <a:ext cx="365498" cy="851102"/>
                  </a:xfrm>
                  <a:custGeom>
                    <a:avLst/>
                    <a:gdLst/>
                    <a:ahLst/>
                    <a:cxnLst>
                      <a:cxn ang="0">
                        <a:pos x="513" y="1653"/>
                      </a:cxn>
                      <a:cxn ang="0">
                        <a:pos x="0" y="165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13" h="1653">
                        <a:moveTo>
                          <a:pt x="513" y="1653"/>
                        </a:moveTo>
                        <a:lnTo>
                          <a:pt x="0" y="165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oval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1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792135" y="4985588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42073" y="4414367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553905" y="4412224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771256" y="4418062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55" name="Прямая соединительная линия 254"/>
                  <p:cNvCxnSpPr/>
                  <p:nvPr/>
                </p:nvCxnSpPr>
                <p:spPr>
                  <a:xfrm rot="16200000" flipH="1">
                    <a:off x="4241954" y="5130982"/>
                    <a:ext cx="1341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6" name="Прямоугольник 255"/>
                  <p:cNvSpPr/>
                  <p:nvPr/>
                </p:nvSpPr>
                <p:spPr>
                  <a:xfrm>
                    <a:off x="4356402" y="5043721"/>
                    <a:ext cx="279491" cy="349702"/>
                  </a:xfrm>
                  <a:prstGeom prst="rect">
                    <a:avLst/>
                  </a:prstGeom>
                </p:spPr>
                <p:txBody>
                  <a:bodyPr wrap="none" lIns="36000" tIns="36000" rIns="36000" bIns="36000" anchor="ctr" anchorCtr="0">
                    <a:spAutoFit/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b="1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А</a:t>
                    </a:r>
                    <a:r>
                      <a:rPr lang="en-US" b="1" baseline="-16000" dirty="0" smtClean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rPr>
                      <a:t>2</a:t>
                    </a:r>
                    <a:endParaRPr lang="ru-RU" b="1" baseline="-16000" dirty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3" name="Прямая соединительная линия 2"/>
                <p:cNvCxnSpPr/>
                <p:nvPr/>
              </p:nvCxnSpPr>
              <p:spPr>
                <a:xfrm flipV="1">
                  <a:off x="1368039" y="1615440"/>
                  <a:ext cx="3031384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Oval 78"/>
                <p:cNvSpPr>
                  <a:spLocks noChangeArrowheads="1"/>
                </p:cNvSpPr>
                <p:nvPr/>
              </p:nvSpPr>
              <p:spPr bwMode="auto">
                <a:xfrm>
                  <a:off x="4402757" y="1582893"/>
                  <a:ext cx="61250" cy="6518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498284" y="1494074"/>
                  <a:ext cx="255623" cy="18935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400" b="1" dirty="0" smtClean="0">
                      <a:solidFill>
                        <a:prstClr val="black"/>
                      </a:solidFill>
                      <a:latin typeface="Arial Narrow" pitchFamily="34" charset="0"/>
                      <a:cs typeface="Arial" pitchFamily="34" charset="0"/>
                    </a:rPr>
                    <a:t>PE</a:t>
                  </a:r>
                  <a:endParaRPr lang="ru-RU" sz="1400" b="1" dirty="0" smtClean="0">
                    <a:solidFill>
                      <a:prstClr val="black"/>
                    </a:solidFill>
                    <a:latin typeface="Arial Narrow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44" name="Text Box 87"/>
              <p:cNvSpPr txBox="1">
                <a:spLocks noChangeArrowheads="1"/>
              </p:cNvSpPr>
              <p:nvPr/>
            </p:nvSpPr>
            <p:spPr bwMode="auto">
              <a:xfrm>
                <a:off x="1393765" y="2878742"/>
                <a:ext cx="236135" cy="1893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 smtClean="0">
                    <a:latin typeface="Arial Narrow" pitchFamily="34" charset="0"/>
                    <a:cs typeface="Arial" pitchFamily="34" charset="0"/>
                  </a:rPr>
                  <a:t>PE</a:t>
                </a:r>
                <a:endParaRPr lang="ru-RU" sz="1400" b="1" dirty="0" smtClean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345" name="Text Box 87"/>
              <p:cNvSpPr txBox="1">
                <a:spLocks noChangeArrowheads="1"/>
              </p:cNvSpPr>
              <p:nvPr/>
            </p:nvSpPr>
            <p:spPr bwMode="auto">
              <a:xfrm>
                <a:off x="2898473" y="2874247"/>
                <a:ext cx="236135" cy="18935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 smtClean="0">
                    <a:latin typeface="Arial Narrow" pitchFamily="34" charset="0"/>
                    <a:cs typeface="Arial" pitchFamily="34" charset="0"/>
                  </a:rPr>
                  <a:t>PE</a:t>
                </a:r>
                <a:endParaRPr lang="ru-RU" sz="1400" b="1" dirty="0" smtClean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347" name="Text Box 87"/>
              <p:cNvSpPr txBox="1">
                <a:spLocks noChangeArrowheads="1"/>
              </p:cNvSpPr>
              <p:nvPr/>
            </p:nvSpPr>
            <p:spPr bwMode="auto">
              <a:xfrm>
                <a:off x="1871370" y="2891274"/>
                <a:ext cx="161284" cy="1663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 smtClean="0">
                    <a:latin typeface="Arial Narrow" pitchFamily="34" charset="0"/>
                    <a:cs typeface="Arial" pitchFamily="34" charset="0"/>
                  </a:rPr>
                  <a:t>F</a:t>
                </a:r>
                <a:endParaRPr lang="ru-RU" sz="1400" b="1" dirty="0" smtClean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348" name="Text Box 87"/>
              <p:cNvSpPr txBox="1">
                <a:spLocks noChangeArrowheads="1"/>
              </p:cNvSpPr>
              <p:nvPr/>
            </p:nvSpPr>
            <p:spPr bwMode="auto">
              <a:xfrm>
                <a:off x="3360694" y="2882189"/>
                <a:ext cx="161284" cy="1663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400" b="1" dirty="0" smtClean="0">
                    <a:latin typeface="Arial Narrow" pitchFamily="34" charset="0"/>
                    <a:cs typeface="Arial" pitchFamily="34" charset="0"/>
                  </a:rPr>
                  <a:t>F</a:t>
                </a:r>
                <a:endParaRPr lang="ru-RU" sz="1400" b="1" dirty="0" smtClean="0">
                  <a:latin typeface="Arial Narrow" pitchFamily="34" charset="0"/>
                  <a:cs typeface="Arial" pitchFamily="34" charset="0"/>
                </a:endParaRPr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5601780" y="1772816"/>
                <a:ext cx="3108899" cy="1946044"/>
                <a:chOff x="5601780" y="1772816"/>
                <a:chExt cx="3108899" cy="1946044"/>
              </a:xfrm>
            </p:grpSpPr>
            <p:grpSp>
              <p:nvGrpSpPr>
                <p:cNvPr id="13" name="Группа 12"/>
                <p:cNvGrpSpPr/>
                <p:nvPr/>
              </p:nvGrpSpPr>
              <p:grpSpPr>
                <a:xfrm>
                  <a:off x="5601780" y="1772816"/>
                  <a:ext cx="3108899" cy="1946044"/>
                  <a:chOff x="917780" y="3212976"/>
                  <a:chExt cx="3108899" cy="1946044"/>
                </a:xfrm>
              </p:grpSpPr>
              <p:grpSp>
                <p:nvGrpSpPr>
                  <p:cNvPr id="2" name="Группа 1"/>
                  <p:cNvGrpSpPr/>
                  <p:nvPr/>
                </p:nvGrpSpPr>
                <p:grpSpPr>
                  <a:xfrm>
                    <a:off x="1511237" y="3810460"/>
                    <a:ext cx="566479" cy="1348560"/>
                    <a:chOff x="1336980" y="4096664"/>
                    <a:chExt cx="566479" cy="1348560"/>
                  </a:xfrm>
                </p:grpSpPr>
                <p:cxnSp>
                  <p:nvCxnSpPr>
                    <p:cNvPr id="260" name="Прямая соединительная линия 259"/>
                    <p:cNvCxnSpPr>
                      <a:stCxn id="274" idx="1"/>
                    </p:cNvCxnSpPr>
                    <p:nvPr/>
                  </p:nvCxnSpPr>
                  <p:spPr>
                    <a:xfrm>
                      <a:off x="1789274" y="4096664"/>
                      <a:ext cx="5323" cy="124928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1" name="Text Box 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36980" y="4857890"/>
                      <a:ext cx="420586" cy="26796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R</a:t>
                      </a:r>
                      <a:r>
                        <a:rPr kumimoji="0" lang="en-US" b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  <a:endParaRPr kumimoji="0" lang="ru-RU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62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0755" y="4857737"/>
                      <a:ext cx="117351" cy="2845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cxnSp>
                  <p:nvCxnSpPr>
                    <p:cNvPr id="263" name="Прямая соединительная линия 262"/>
                    <p:cNvCxnSpPr/>
                    <p:nvPr/>
                  </p:nvCxnSpPr>
                  <p:spPr>
                    <a:xfrm flipH="1">
                      <a:off x="1665883" y="5355731"/>
                      <a:ext cx="23757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Прямая соединительная линия 263"/>
                    <p:cNvCxnSpPr/>
                    <p:nvPr/>
                  </p:nvCxnSpPr>
                  <p:spPr>
                    <a:xfrm flipH="1">
                      <a:off x="1713176" y="5400431"/>
                      <a:ext cx="14751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Прямая соединительная линия 264"/>
                    <p:cNvCxnSpPr/>
                    <p:nvPr/>
                  </p:nvCxnSpPr>
                  <p:spPr>
                    <a:xfrm flipH="1">
                      <a:off x="1756311" y="5445224"/>
                      <a:ext cx="75698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6" name="Группа 265"/>
                  <p:cNvGrpSpPr/>
                  <p:nvPr/>
                </p:nvGrpSpPr>
                <p:grpSpPr>
                  <a:xfrm>
                    <a:off x="917780" y="3212976"/>
                    <a:ext cx="3108899" cy="907452"/>
                    <a:chOff x="738356" y="3495752"/>
                    <a:chExt cx="3108899" cy="907452"/>
                  </a:xfrm>
                </p:grpSpPr>
                <p:grpSp>
                  <p:nvGrpSpPr>
                    <p:cNvPr id="267" name="Group 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38356" y="3762141"/>
                      <a:ext cx="121138" cy="324452"/>
                      <a:chOff x="1123" y="11248"/>
                      <a:chExt cx="178" cy="448"/>
                    </a:xfrm>
                  </p:grpSpPr>
                  <p:sp>
                    <p:nvSpPr>
                      <p:cNvPr id="319" name="Line 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31" y="11248"/>
                        <a:ext cx="16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21" name="Line 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23" y="11472"/>
                        <a:ext cx="17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22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31" y="11696"/>
                        <a:ext cx="16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268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6101" y="3650012"/>
                      <a:ext cx="785366" cy="446122"/>
                      <a:chOff x="1296" y="11100"/>
                      <a:chExt cx="1154" cy="616"/>
                    </a:xfrm>
                  </p:grpSpPr>
                  <p:grpSp>
                    <p:nvGrpSpPr>
                      <p:cNvPr id="300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96" y="11100"/>
                        <a:ext cx="864" cy="160"/>
                        <a:chOff x="1296" y="11100"/>
                        <a:chExt cx="864" cy="160"/>
                      </a:xfrm>
                    </p:grpSpPr>
                    <p:sp>
                      <p:nvSpPr>
                        <p:cNvPr id="314" name="Arc 8"/>
                        <p:cNvSpPr>
                          <a:spLocks/>
                        </p:cNvSpPr>
                        <p:nvPr/>
                      </p:nvSpPr>
                      <p:spPr bwMode="auto">
                        <a:xfrm rot="16200000">
                          <a:off x="1360" y="11036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15" name="Arc 9"/>
                        <p:cNvSpPr>
                          <a:spLocks/>
                        </p:cNvSpPr>
                        <p:nvPr/>
                      </p:nvSpPr>
                      <p:spPr bwMode="auto">
                        <a:xfrm rot="16200000">
                          <a:off x="1648" y="11036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16" name="Arc 10"/>
                        <p:cNvSpPr>
                          <a:spLocks/>
                        </p:cNvSpPr>
                        <p:nvPr/>
                      </p:nvSpPr>
                      <p:spPr bwMode="auto">
                        <a:xfrm rot="16200000">
                          <a:off x="1936" y="11036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301" name="Group 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96" y="11330"/>
                        <a:ext cx="864" cy="160"/>
                        <a:chOff x="1296" y="11092"/>
                        <a:chExt cx="864" cy="160"/>
                      </a:xfrm>
                    </p:grpSpPr>
                    <p:sp>
                      <p:nvSpPr>
                        <p:cNvPr id="311" name="Arc 12"/>
                        <p:cNvSpPr>
                          <a:spLocks/>
                        </p:cNvSpPr>
                        <p:nvPr/>
                      </p:nvSpPr>
                      <p:spPr bwMode="auto">
                        <a:xfrm rot="16200000">
                          <a:off x="1360" y="11028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12" name="Arc 13"/>
                        <p:cNvSpPr>
                          <a:spLocks/>
                        </p:cNvSpPr>
                        <p:nvPr/>
                      </p:nvSpPr>
                      <p:spPr bwMode="auto">
                        <a:xfrm rot="16200000">
                          <a:off x="1648" y="11028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13" name="Arc 14"/>
                        <p:cNvSpPr>
                          <a:spLocks/>
                        </p:cNvSpPr>
                        <p:nvPr/>
                      </p:nvSpPr>
                      <p:spPr bwMode="auto">
                        <a:xfrm rot="16200000">
                          <a:off x="1936" y="11028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302" name="Group 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96" y="11556"/>
                        <a:ext cx="864" cy="160"/>
                        <a:chOff x="1296" y="11076"/>
                        <a:chExt cx="864" cy="160"/>
                      </a:xfrm>
                    </p:grpSpPr>
                    <p:sp>
                      <p:nvSpPr>
                        <p:cNvPr id="308" name="Arc 16"/>
                        <p:cNvSpPr>
                          <a:spLocks/>
                        </p:cNvSpPr>
                        <p:nvPr/>
                      </p:nvSpPr>
                      <p:spPr bwMode="auto">
                        <a:xfrm rot="16200000">
                          <a:off x="1360" y="11012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09" name="Arc 17"/>
                        <p:cNvSpPr>
                          <a:spLocks/>
                        </p:cNvSpPr>
                        <p:nvPr/>
                      </p:nvSpPr>
                      <p:spPr bwMode="auto">
                        <a:xfrm rot="16200000">
                          <a:off x="1648" y="11012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10" name="Arc 18"/>
                        <p:cNvSpPr>
                          <a:spLocks/>
                        </p:cNvSpPr>
                        <p:nvPr/>
                      </p:nvSpPr>
                      <p:spPr bwMode="auto">
                        <a:xfrm rot="16200000">
                          <a:off x="1936" y="11012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303" name="Group 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60" y="11248"/>
                        <a:ext cx="288" cy="448"/>
                        <a:chOff x="1008" y="11248"/>
                        <a:chExt cx="288" cy="448"/>
                      </a:xfrm>
                    </p:grpSpPr>
                    <p:sp>
                      <p:nvSpPr>
                        <p:cNvPr id="305" name="Line 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08" y="11248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06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08" y="1147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07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08" y="11696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304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50" y="11232"/>
                        <a:ext cx="0" cy="4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269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9523" y="3752127"/>
                      <a:ext cx="0" cy="339661"/>
                    </a:xfrm>
                    <a:prstGeom prst="line">
                      <a:avLst/>
                    </a:prstGeom>
                    <a:noFill/>
                    <a:ln w="508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270" name="Group 25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1976303" y="3644218"/>
                      <a:ext cx="588004" cy="115876"/>
                      <a:chOff x="1296" y="11092"/>
                      <a:chExt cx="864" cy="160"/>
                    </a:xfrm>
                  </p:grpSpPr>
                  <p:sp>
                    <p:nvSpPr>
                      <p:cNvPr id="297" name="Arc 26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98" name="Arc 27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99" name="Arc 28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271" name="Group 29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1976303" y="3816583"/>
                      <a:ext cx="588004" cy="115876"/>
                      <a:chOff x="1296" y="11092"/>
                      <a:chExt cx="864" cy="160"/>
                    </a:xfrm>
                  </p:grpSpPr>
                  <p:sp>
                    <p:nvSpPr>
                      <p:cNvPr id="294" name="Arc 30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95" name="Arc 31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96" name="Arc 32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272" name="Group 33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1976303" y="3986051"/>
                      <a:ext cx="588004" cy="115876"/>
                      <a:chOff x="1296" y="11084"/>
                      <a:chExt cx="864" cy="160"/>
                    </a:xfrm>
                  </p:grpSpPr>
                  <p:sp>
                    <p:nvSpPr>
                      <p:cNvPr id="291" name="Arc 34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20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92" name="Arc 35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20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93" name="Arc 36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20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273" name="Group 37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1780301" y="3751403"/>
                      <a:ext cx="196001" cy="341833"/>
                      <a:chOff x="1008" y="11240"/>
                      <a:chExt cx="288" cy="472"/>
                    </a:xfrm>
                  </p:grpSpPr>
                  <p:sp>
                    <p:nvSpPr>
                      <p:cNvPr id="288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240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89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472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90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712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274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78940" y="3745609"/>
                      <a:ext cx="0" cy="34762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5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75197" y="3745609"/>
                      <a:ext cx="727545" cy="724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6" name="Line 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64306" y="3917250"/>
                      <a:ext cx="751061" cy="217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7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64307" y="4093235"/>
                      <a:ext cx="751060" cy="869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8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7571" y="3713428"/>
                      <a:ext cx="61250" cy="651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9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7571" y="3884660"/>
                      <a:ext cx="61250" cy="651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0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7571" y="4058473"/>
                      <a:ext cx="61250" cy="651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1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5529" y="4238805"/>
                      <a:ext cx="61250" cy="651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2" name="Text Box 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57758" y="3495752"/>
                      <a:ext cx="310335" cy="16512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lvl="0" indent="0" algn="ctr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TV</a:t>
                      </a:r>
                      <a:endParaRPr lang="ru-RU" sz="1600" b="1" dirty="0" smtClean="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83" name="Text Box 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57252" y="3655081"/>
                      <a:ext cx="490003" cy="165123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ru-RU" sz="1400" b="1" dirty="0" smtClean="0">
                          <a:latin typeface="Arial Narrow" pitchFamily="34" charset="0"/>
                          <a:cs typeface="Arial" pitchFamily="34" charset="0"/>
                        </a:rPr>
                        <a:t>А(</a:t>
                      </a:r>
                      <a:r>
                        <a:rPr lang="en-US" sz="1400" b="1" dirty="0" smtClean="0">
                          <a:latin typeface="Arial Narrow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sz="1400" b="1" baseline="-18000" dirty="0" smtClean="0"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400" b="1" dirty="0" smtClean="0">
                          <a:latin typeface="Arial Narrow" pitchFamily="34" charset="0"/>
                          <a:cs typeface="Arial" pitchFamily="34" charset="0"/>
                        </a:rPr>
                        <a:t>)</a:t>
                      </a:r>
                      <a:endParaRPr lang="ru-RU" sz="1400" b="1" dirty="0" smtClean="0"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84" name="Text Box 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25690" y="3798905"/>
                      <a:ext cx="349045" cy="211342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lvl="0" indent="0" algn="ctr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b="1" dirty="0" smtClean="0">
                          <a:latin typeface="Arial Narrow" pitchFamily="34" charset="0"/>
                          <a:cs typeface="Arial" pitchFamily="34" charset="0"/>
                        </a:rPr>
                        <a:t>В</a:t>
                      </a:r>
                      <a:r>
                        <a:rPr lang="en-US" sz="1400" b="1" dirty="0" smtClean="0">
                          <a:latin typeface="Arial Narrow" pitchFamily="34" charset="0"/>
                          <a:cs typeface="Arial" pitchFamily="34" charset="0"/>
                        </a:rPr>
                        <a:t>(L</a:t>
                      </a:r>
                      <a:r>
                        <a:rPr lang="en-US" sz="1400" b="1" baseline="-18000" dirty="0" smtClean="0"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400" b="1" dirty="0" smtClean="0">
                          <a:latin typeface="Arial Narrow" pitchFamily="34" charset="0"/>
                          <a:cs typeface="Arial" pitchFamily="34" charset="0"/>
                        </a:rPr>
                        <a:t>)</a:t>
                      </a:r>
                      <a:endParaRPr lang="ru-RU" sz="1400" b="1" dirty="0" smtClean="0"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85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07291" y="3958531"/>
                      <a:ext cx="368146" cy="223061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lvl="0" indent="0" algn="ctr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b="1" dirty="0" smtClean="0">
                          <a:latin typeface="Arial Narrow" pitchFamily="34" charset="0"/>
                          <a:cs typeface="Arial" pitchFamily="34" charset="0"/>
                        </a:rPr>
                        <a:t>С</a:t>
                      </a:r>
                      <a:r>
                        <a:rPr lang="en-US" sz="1400" b="1" dirty="0" smtClean="0">
                          <a:latin typeface="Arial Narrow" pitchFamily="34" charset="0"/>
                          <a:cs typeface="Arial" pitchFamily="34" charset="0"/>
                        </a:rPr>
                        <a:t>(L</a:t>
                      </a:r>
                      <a:r>
                        <a:rPr lang="en-US" sz="1400" b="1" baseline="-18000" dirty="0" smtClean="0"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400" b="1" dirty="0" smtClean="0">
                          <a:latin typeface="Arial Narrow" pitchFamily="34" charset="0"/>
                          <a:cs typeface="Arial" pitchFamily="34" charset="0"/>
                        </a:rPr>
                        <a:t>)</a:t>
                      </a:r>
                      <a:endParaRPr lang="ru-RU" sz="1400" b="1" dirty="0" smtClean="0"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86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92706" y="4151174"/>
                      <a:ext cx="285723" cy="252030"/>
                    </a:xfrm>
                    <a:prstGeom prst="rect">
                      <a:avLst/>
                    </a:prstGeom>
                    <a:noFill/>
                    <a:ln w="2857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latin typeface="Arial Narrow" pitchFamily="34" charset="0"/>
                          <a:cs typeface="Arial" pitchFamily="34" charset="0"/>
                        </a:rPr>
                        <a:t>PE</a:t>
                      </a:r>
                      <a:endParaRPr lang="ru-RU" sz="1400" b="1" dirty="0" smtClean="0"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287" name="Прямая соединительная линия 286"/>
                    <p:cNvCxnSpPr/>
                    <p:nvPr/>
                  </p:nvCxnSpPr>
                  <p:spPr>
                    <a:xfrm flipH="1">
                      <a:off x="1779504" y="4272845"/>
                      <a:ext cx="1535863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3" name="Группа 322"/>
                  <p:cNvGrpSpPr/>
                  <p:nvPr/>
                </p:nvGrpSpPr>
                <p:grpSpPr>
                  <a:xfrm>
                    <a:off x="2411760" y="3470075"/>
                    <a:ext cx="1083031" cy="1637144"/>
                    <a:chOff x="3921017" y="3756279"/>
                    <a:chExt cx="1083031" cy="1637144"/>
                  </a:xfrm>
                </p:grpSpPr>
                <p:sp>
                  <p:nvSpPr>
                    <p:cNvPr id="324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0143" y="4889156"/>
                      <a:ext cx="733905" cy="48378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  <a:ln w="50800" cmpd="dbl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5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9450" y="4098181"/>
                      <a:ext cx="0" cy="8858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7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31605" y="3756279"/>
                      <a:ext cx="0" cy="122775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8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9505" y="4983305"/>
                      <a:ext cx="61250" cy="651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9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7075" y="4983305"/>
                      <a:ext cx="61250" cy="651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4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7700" y="3922852"/>
                      <a:ext cx="1362" cy="106117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oval" w="med" len="med"/>
                      <a:tailEnd type="none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3921017" y="4282257"/>
                      <a:ext cx="368390" cy="851562"/>
                    </a:xfrm>
                    <a:custGeom>
                      <a:avLst/>
                      <a:gdLst/>
                      <a:ahLst/>
                      <a:cxnLst>
                        <a:cxn ang="0">
                          <a:pos x="513" y="1653"/>
                        </a:cxn>
                        <a:cxn ang="0">
                          <a:pos x="0" y="165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513" h="1653">
                          <a:moveTo>
                            <a:pt x="513" y="1653"/>
                          </a:moveTo>
                          <a:lnTo>
                            <a:pt x="0" y="165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 type="oval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6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92135" y="4985588"/>
                      <a:ext cx="61250" cy="6518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7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2073" y="4414367"/>
                      <a:ext cx="117351" cy="284597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9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53905" y="4412224"/>
                      <a:ext cx="117351" cy="284597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0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1256" y="4418062"/>
                      <a:ext cx="117351" cy="284597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cxnSp>
                  <p:nvCxnSpPr>
                    <p:cNvPr id="341" name="Прямая соединительная линия 340"/>
                    <p:cNvCxnSpPr/>
                    <p:nvPr/>
                  </p:nvCxnSpPr>
                  <p:spPr>
                    <a:xfrm rot="16200000" flipH="1">
                      <a:off x="4249574" y="5130982"/>
                      <a:ext cx="134105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3" name="Прямоугольник 342"/>
                    <p:cNvSpPr/>
                    <p:nvPr/>
                  </p:nvSpPr>
                  <p:spPr>
                    <a:xfrm>
                      <a:off x="4356402" y="5043721"/>
                      <a:ext cx="279491" cy="349702"/>
                    </a:xfrm>
                    <a:prstGeom prst="rect">
                      <a:avLst/>
                    </a:prstGeom>
                  </p:spPr>
                  <p:txBody>
                    <a:bodyPr wrap="none" lIns="36000" tIns="36000" rIns="36000" bIns="36000" anchor="ctr" anchorCtr="0">
                      <a:spAutoFit/>
                    </a:bodyPr>
                    <a:lstStyle/>
                    <a:p>
                      <a:pPr lvl="0" algn="ctr"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ru-RU" b="1" dirty="0" smtClean="0">
                          <a:solidFill>
                            <a:prstClr val="black"/>
                          </a:solidFill>
                          <a:latin typeface="Arial Narrow" pitchFamily="34" charset="0"/>
                          <a:cs typeface="Arial" pitchFamily="34" charset="0"/>
                        </a:rPr>
                        <a:t>А</a:t>
                      </a:r>
                      <a:r>
                        <a:rPr lang="ru-RU" b="1" baseline="-16000" dirty="0" smtClean="0">
                          <a:solidFill>
                            <a:prstClr val="black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  <a:endParaRPr lang="ru-RU" b="1" baseline="-16000" dirty="0">
                        <a:solidFill>
                          <a:prstClr val="black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sp>
              <p:nvSpPr>
                <p:cNvPr id="34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839727" y="2755077"/>
                  <a:ext cx="236135" cy="189354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PE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7289520" y="2760136"/>
                  <a:ext cx="161284" cy="16636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1400" b="1" dirty="0" smtClean="0">
                      <a:latin typeface="Arial Narrow" pitchFamily="34" charset="0"/>
                      <a:cs typeface="Arial" pitchFamily="34" charset="0"/>
                    </a:rPr>
                    <a:t>F</a:t>
                  </a:r>
                  <a:endParaRPr lang="ru-RU" sz="1400" b="1" dirty="0" smtClean="0">
                    <a:latin typeface="Arial Narrow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454" name="Овальная выноска 453"/>
            <p:cNvSpPr/>
            <p:nvPr/>
          </p:nvSpPr>
          <p:spPr bwMode="auto">
            <a:xfrm rot="10800000" flipV="1">
              <a:off x="757161" y="2573165"/>
              <a:ext cx="336217" cy="241265"/>
            </a:xfrm>
            <a:prstGeom prst="wedgeEllipseCallout">
              <a:avLst>
                <a:gd name="adj1" fmla="val -49775"/>
                <a:gd name="adj2" fmla="val 143527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455" name="Овальная выноска 454"/>
            <p:cNvSpPr/>
            <p:nvPr/>
          </p:nvSpPr>
          <p:spPr bwMode="auto">
            <a:xfrm rot="10800000" flipV="1">
              <a:off x="6224884" y="2495145"/>
              <a:ext cx="336217" cy="241265"/>
            </a:xfrm>
            <a:prstGeom prst="wedgeEllipseCallout">
              <a:avLst>
                <a:gd name="adj1" fmla="val -46719"/>
                <a:gd name="adj2" fmla="val 160561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457" name="Овальная выноска 456"/>
            <p:cNvSpPr/>
            <p:nvPr/>
          </p:nvSpPr>
          <p:spPr bwMode="auto">
            <a:xfrm rot="10800000" flipV="1">
              <a:off x="3024477" y="3365253"/>
              <a:ext cx="336217" cy="241265"/>
            </a:xfrm>
            <a:prstGeom prst="wedgeEllipseCallout">
              <a:avLst>
                <a:gd name="adj1" fmla="val 83599"/>
                <a:gd name="adj2" fmla="val -75783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458" name="Овальная выноска 457"/>
            <p:cNvSpPr/>
            <p:nvPr/>
          </p:nvSpPr>
          <p:spPr bwMode="auto">
            <a:xfrm rot="10800000" flipV="1">
              <a:off x="4379799" y="3327170"/>
              <a:ext cx="336217" cy="241265"/>
            </a:xfrm>
            <a:prstGeom prst="wedgeEllipseCallout">
              <a:avLst>
                <a:gd name="adj1" fmla="val 89265"/>
                <a:gd name="adj2" fmla="val -63939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459" name="Овальная выноска 458"/>
            <p:cNvSpPr/>
            <p:nvPr/>
          </p:nvSpPr>
          <p:spPr bwMode="auto">
            <a:xfrm rot="10800000" flipV="1">
              <a:off x="8289114" y="3226749"/>
              <a:ext cx="336217" cy="241265"/>
            </a:xfrm>
            <a:prstGeom prst="wedgeEllipseCallout">
              <a:avLst>
                <a:gd name="adj1" fmla="val 69211"/>
                <a:gd name="adj2" fmla="val -6939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13483" y="4601676"/>
            <a:ext cx="3516660" cy="2232248"/>
            <a:chOff x="113483" y="4581128"/>
            <a:chExt cx="3516660" cy="2232248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113483" y="4581128"/>
              <a:ext cx="3516660" cy="2232248"/>
              <a:chOff x="113483" y="4149080"/>
              <a:chExt cx="3516660" cy="2232248"/>
            </a:xfrm>
          </p:grpSpPr>
          <p:grpSp>
            <p:nvGrpSpPr>
              <p:cNvPr id="352" name="Группа 351"/>
              <p:cNvGrpSpPr/>
              <p:nvPr/>
            </p:nvGrpSpPr>
            <p:grpSpPr>
              <a:xfrm>
                <a:off x="113483" y="4149080"/>
                <a:ext cx="3516660" cy="2160240"/>
                <a:chOff x="746538" y="3499180"/>
                <a:chExt cx="3516660" cy="2160240"/>
              </a:xfrm>
            </p:grpSpPr>
            <p:grpSp>
              <p:nvGrpSpPr>
                <p:cNvPr id="353" name="Группа 352"/>
                <p:cNvGrpSpPr/>
                <p:nvPr/>
              </p:nvGrpSpPr>
              <p:grpSpPr>
                <a:xfrm>
                  <a:off x="1411531" y="4096664"/>
                  <a:ext cx="486761" cy="1348560"/>
                  <a:chOff x="1411531" y="4096664"/>
                  <a:chExt cx="486761" cy="1348560"/>
                </a:xfrm>
              </p:grpSpPr>
              <p:cxnSp>
                <p:nvCxnSpPr>
                  <p:cNvPr id="443" name="Прямая соединительная линия 442"/>
                  <p:cNvCxnSpPr>
                    <a:stCxn id="397" idx="1"/>
                  </p:cNvCxnSpPr>
                  <p:nvPr/>
                </p:nvCxnSpPr>
                <p:spPr>
                  <a:xfrm>
                    <a:off x="1778940" y="4096664"/>
                    <a:ext cx="5323" cy="12492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4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531" y="4870070"/>
                    <a:ext cx="261151" cy="24360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R</a:t>
                    </a:r>
                    <a:r>
                      <a:rPr kumimoji="0" lang="en-US" b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0</a:t>
                    </a:r>
                    <a:endParaRPr kumimoji="0" lang="ru-RU" b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725588" y="4857737"/>
                    <a:ext cx="117351" cy="28459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446" name="Прямая соединительная линия 445"/>
                  <p:cNvCxnSpPr/>
                  <p:nvPr/>
                </p:nvCxnSpPr>
                <p:spPr>
                  <a:xfrm flipH="1">
                    <a:off x="1660716" y="5355731"/>
                    <a:ext cx="23757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Прямая соединительная линия 446"/>
                  <p:cNvCxnSpPr/>
                  <p:nvPr/>
                </p:nvCxnSpPr>
                <p:spPr>
                  <a:xfrm flipH="1">
                    <a:off x="1708009" y="5400431"/>
                    <a:ext cx="14751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Прямая соединительная линия 447"/>
                  <p:cNvCxnSpPr/>
                  <p:nvPr/>
                </p:nvCxnSpPr>
                <p:spPr>
                  <a:xfrm flipH="1">
                    <a:off x="1751144" y="5445224"/>
                    <a:ext cx="7569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Группа 353"/>
                <p:cNvGrpSpPr/>
                <p:nvPr/>
              </p:nvGrpSpPr>
              <p:grpSpPr>
                <a:xfrm>
                  <a:off x="746538" y="3499180"/>
                  <a:ext cx="3516660" cy="865228"/>
                  <a:chOff x="746538" y="3495752"/>
                  <a:chExt cx="3516660" cy="865228"/>
                </a:xfrm>
              </p:grpSpPr>
              <p:grpSp>
                <p:nvGrpSpPr>
                  <p:cNvPr id="390" name="Group 2"/>
                  <p:cNvGrpSpPr>
                    <a:grpSpLocks/>
                  </p:cNvGrpSpPr>
                  <p:nvPr/>
                </p:nvGrpSpPr>
                <p:grpSpPr bwMode="auto">
                  <a:xfrm>
                    <a:off x="746538" y="3762141"/>
                    <a:ext cx="115696" cy="324452"/>
                    <a:chOff x="1135" y="11248"/>
                    <a:chExt cx="170" cy="448"/>
                  </a:xfrm>
                </p:grpSpPr>
                <p:sp>
                  <p:nvSpPr>
                    <p:cNvPr id="440" name="Line 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3" y="11248"/>
                      <a:ext cx="1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1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3" y="11472"/>
                      <a:ext cx="1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2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35" y="11696"/>
                      <a:ext cx="1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1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56101" y="3650012"/>
                    <a:ext cx="785366" cy="446122"/>
                    <a:chOff x="1296" y="11100"/>
                    <a:chExt cx="1154" cy="616"/>
                  </a:xfrm>
                </p:grpSpPr>
                <p:grpSp>
                  <p:nvGrpSpPr>
                    <p:cNvPr id="423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100"/>
                      <a:ext cx="864" cy="160"/>
                      <a:chOff x="1296" y="11100"/>
                      <a:chExt cx="864" cy="160"/>
                    </a:xfrm>
                  </p:grpSpPr>
                  <p:sp>
                    <p:nvSpPr>
                      <p:cNvPr id="437" name="Arc 8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38" name="Arc 9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39" name="Arc 10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424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330"/>
                      <a:ext cx="864" cy="160"/>
                      <a:chOff x="1296" y="11092"/>
                      <a:chExt cx="864" cy="160"/>
                    </a:xfrm>
                  </p:grpSpPr>
                  <p:sp>
                    <p:nvSpPr>
                      <p:cNvPr id="434" name="Arc 12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35" name="Arc 13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36" name="Arc 14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425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556"/>
                      <a:ext cx="864" cy="160"/>
                      <a:chOff x="1296" y="11076"/>
                      <a:chExt cx="864" cy="160"/>
                    </a:xfrm>
                  </p:grpSpPr>
                  <p:sp>
                    <p:nvSpPr>
                      <p:cNvPr id="431" name="Arc 16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32" name="Arc 17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33" name="Arc 18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426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0" y="11248"/>
                      <a:ext cx="288" cy="448"/>
                      <a:chOff x="1008" y="11248"/>
                      <a:chExt cx="288" cy="448"/>
                    </a:xfrm>
                  </p:grpSpPr>
                  <p:sp>
                    <p:nvSpPr>
                      <p:cNvPr id="428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248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29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472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30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696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42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50" y="11232"/>
                      <a:ext cx="0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9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709523" y="3752127"/>
                    <a:ext cx="0" cy="339661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393" name="Group 25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644218"/>
                    <a:ext cx="588004" cy="115876"/>
                    <a:chOff x="1296" y="11092"/>
                    <a:chExt cx="864" cy="160"/>
                  </a:xfrm>
                </p:grpSpPr>
                <p:sp>
                  <p:nvSpPr>
                    <p:cNvPr id="420" name="Arc 26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1" name="Arc 2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2" name="Arc 2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4" name="Group 29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816583"/>
                    <a:ext cx="588004" cy="115876"/>
                    <a:chOff x="1296" y="11092"/>
                    <a:chExt cx="864" cy="160"/>
                  </a:xfrm>
                </p:grpSpPr>
                <p:sp>
                  <p:nvSpPr>
                    <p:cNvPr id="417" name="Arc 30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8" name="Arc 31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9" name="Arc 32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5" name="Group 33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986051"/>
                    <a:ext cx="588004" cy="115876"/>
                    <a:chOff x="1296" y="11084"/>
                    <a:chExt cx="864" cy="160"/>
                  </a:xfrm>
                </p:grpSpPr>
                <p:sp>
                  <p:nvSpPr>
                    <p:cNvPr id="414" name="Arc 34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5" name="Arc 35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6" name="Arc 36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396" name="Group 37"/>
                  <p:cNvGrpSpPr>
                    <a:grpSpLocks/>
                  </p:cNvGrpSpPr>
                  <p:nvPr/>
                </p:nvGrpSpPr>
                <p:grpSpPr bwMode="auto">
                  <a:xfrm flipH="1">
                    <a:off x="1780301" y="3751403"/>
                    <a:ext cx="196001" cy="341833"/>
                    <a:chOff x="1008" y="11240"/>
                    <a:chExt cx="288" cy="472"/>
                  </a:xfrm>
                </p:grpSpPr>
                <p:sp>
                  <p:nvSpPr>
                    <p:cNvPr id="411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24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2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47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3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71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397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8940" y="3745609"/>
                    <a:ext cx="0" cy="34762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8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5195" y="3739091"/>
                    <a:ext cx="1140379" cy="651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9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64306" y="3919422"/>
                    <a:ext cx="1137719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564306" y="4093236"/>
                    <a:ext cx="1151268" cy="28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1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689486" y="3706501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89486" y="3884660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3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689486" y="4058473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4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687444" y="4238805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5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7758" y="3495752"/>
                    <a:ext cx="310335" cy="16512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6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9167" y="3655081"/>
                    <a:ext cx="490003" cy="16512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400" b="1" dirty="0" smtClean="0">
                        <a:latin typeface="Arial Narrow" pitchFamily="34" charset="0"/>
                        <a:cs typeface="Arial" pitchFamily="34" charset="0"/>
                      </a:rPr>
                      <a:t>А(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L</a:t>
                    </a:r>
                    <a:r>
                      <a:rPr lang="en-US" sz="1400" b="1" baseline="-18000" dirty="0" smtClean="0">
                        <a:latin typeface="Arial Narrow" pitchFamily="34" charset="0"/>
                        <a:cs typeface="Arial" pitchFamily="34" charset="0"/>
                      </a:rPr>
                      <a:t>1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7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1056" y="3788338"/>
                    <a:ext cx="562142" cy="23247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ru-RU" sz="1400" b="1" dirty="0" smtClean="0">
                        <a:latin typeface="Arial Narrow" pitchFamily="34" charset="0"/>
                        <a:cs typeface="Arial" pitchFamily="34" charset="0"/>
                      </a:rPr>
                      <a:t>В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(L</a:t>
                    </a:r>
                    <a:r>
                      <a:rPr lang="en-US" sz="1400" b="1" baseline="-18000" dirty="0" smtClean="0">
                        <a:latin typeface="Arial Narrow" pitchFamily="34" charset="0"/>
                        <a:cs typeface="Arial" pitchFamily="34" charset="0"/>
                      </a:rPr>
                      <a:t>2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8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8278" y="3958531"/>
                    <a:ext cx="490003" cy="22306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ru-RU" sz="1400" b="1" dirty="0" smtClean="0">
                        <a:latin typeface="Arial Narrow" pitchFamily="34" charset="0"/>
                        <a:cs typeface="Arial" pitchFamily="34" charset="0"/>
                      </a:rPr>
                      <a:t>С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(L</a:t>
                    </a:r>
                    <a:r>
                      <a:rPr lang="en-US" sz="1400" b="1" baseline="-18000" dirty="0" smtClean="0">
                        <a:latin typeface="Arial Narrow" pitchFamily="34" charset="0"/>
                        <a:cs typeface="Arial" pitchFamily="34" charset="0"/>
                      </a:rPr>
                      <a:t>3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9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5718" y="4171626"/>
                    <a:ext cx="214668" cy="189354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N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410" name="Прямая соединительная линия 409"/>
                  <p:cNvCxnSpPr/>
                  <p:nvPr/>
                </p:nvCxnSpPr>
                <p:spPr>
                  <a:xfrm flipH="1" flipV="1">
                    <a:off x="1779504" y="4272845"/>
                    <a:ext cx="1922282" cy="446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5" name="Группа 354"/>
                <p:cNvGrpSpPr/>
                <p:nvPr/>
              </p:nvGrpSpPr>
              <p:grpSpPr>
                <a:xfrm>
                  <a:off x="2627598" y="3748380"/>
                  <a:ext cx="1074426" cy="1911040"/>
                  <a:chOff x="2627598" y="3748380"/>
                  <a:chExt cx="1074426" cy="1911040"/>
                </a:xfrm>
              </p:grpSpPr>
              <p:sp>
                <p:nvSpPr>
                  <p:cNvPr id="375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627598" y="4891929"/>
                    <a:ext cx="877922" cy="483781"/>
                  </a:xfrm>
                  <a:prstGeom prst="rect">
                    <a:avLst/>
                  </a:prstGeom>
                  <a:gradFill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ln w="50800" cmpd="dbl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6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56905" y="4098180"/>
                    <a:ext cx="1361" cy="88862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189060" y="3748380"/>
                    <a:ext cx="0" cy="123842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726960" y="4986078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9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934531" y="4986078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0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66516" y="3927542"/>
                    <a:ext cx="6967" cy="10592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 w="med" len="med"/>
                    <a:tailEnd type="none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1" name="Freeform 57"/>
                  <p:cNvSpPr>
                    <a:spLocks/>
                  </p:cNvSpPr>
                  <p:nvPr/>
                </p:nvSpPr>
                <p:spPr bwMode="auto">
                  <a:xfrm flipH="1" flipV="1">
                    <a:off x="3494439" y="5142510"/>
                    <a:ext cx="207585" cy="516910"/>
                  </a:xfrm>
                  <a:custGeom>
                    <a:avLst/>
                    <a:gdLst/>
                    <a:ahLst/>
                    <a:cxnLst>
                      <a:cxn ang="0">
                        <a:pos x="513" y="1653"/>
                      </a:cxn>
                      <a:cxn ang="0">
                        <a:pos x="0" y="165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13" h="1653">
                        <a:moveTo>
                          <a:pt x="513" y="1653"/>
                        </a:moveTo>
                        <a:lnTo>
                          <a:pt x="0" y="165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none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2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159116" y="4978836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79363" y="5083124"/>
                    <a:ext cx="310335" cy="283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А</a:t>
                    </a:r>
                    <a:endParaRPr kumimoji="0" lang="ru-RU" b="1" i="0" u="none" strike="noStrike" cap="none" normalizeH="0" baseline="-16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8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699528" y="4417140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131576" y="4419160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6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911360" y="4414997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387" name="Прямая соединительная линия 386"/>
                  <p:cNvCxnSpPr/>
                  <p:nvPr/>
                </p:nvCxnSpPr>
                <p:spPr>
                  <a:xfrm rot="16200000" flipH="1">
                    <a:off x="3409810" y="5140600"/>
                    <a:ext cx="134105" cy="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8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347864" y="4978541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389" name="Прямая соединительная линия 388"/>
                  <p:cNvCxnSpPr>
                    <a:stCxn id="388" idx="0"/>
                  </p:cNvCxnSpPr>
                  <p:nvPr/>
                </p:nvCxnSpPr>
                <p:spPr>
                  <a:xfrm flipV="1">
                    <a:off x="3378489" y="4280022"/>
                    <a:ext cx="0" cy="698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9" name="Rectangle 7"/>
              <p:cNvSpPr>
                <a:spLocks noChangeArrowheads="1"/>
              </p:cNvSpPr>
              <p:nvPr/>
            </p:nvSpPr>
            <p:spPr bwMode="auto">
              <a:xfrm>
                <a:off x="3010295" y="5891593"/>
                <a:ext cx="117351" cy="2845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0" name="Text Box 81"/>
              <p:cNvSpPr txBox="1">
                <a:spLocks noChangeArrowheads="1"/>
              </p:cNvSpPr>
              <p:nvPr/>
            </p:nvSpPr>
            <p:spPr bwMode="auto">
              <a:xfrm>
                <a:off x="3082519" y="5878157"/>
                <a:ext cx="385029" cy="2980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kumimoji="0" lang="ru-RU" b="1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З</a:t>
                </a:r>
                <a:endParaRPr kumimoji="0" lang="ru-RU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grpSp>
            <p:nvGrpSpPr>
              <p:cNvPr id="17" name="Группа 16"/>
              <p:cNvGrpSpPr/>
              <p:nvPr/>
            </p:nvGrpSpPr>
            <p:grpSpPr>
              <a:xfrm>
                <a:off x="2949943" y="6291835"/>
                <a:ext cx="237576" cy="89493"/>
                <a:chOff x="2949943" y="6291835"/>
                <a:chExt cx="237576" cy="89493"/>
              </a:xfrm>
            </p:grpSpPr>
            <p:cxnSp>
              <p:nvCxnSpPr>
                <p:cNvPr id="451" name="Прямая соединительная линия 450"/>
                <p:cNvCxnSpPr/>
                <p:nvPr/>
              </p:nvCxnSpPr>
              <p:spPr>
                <a:xfrm flipH="1">
                  <a:off x="2949943" y="6291835"/>
                  <a:ext cx="2375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Прямая соединительная линия 451"/>
                <p:cNvCxnSpPr/>
                <p:nvPr/>
              </p:nvCxnSpPr>
              <p:spPr>
                <a:xfrm flipH="1">
                  <a:off x="2997236" y="6336535"/>
                  <a:ext cx="14751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Прямая соединительная линия 452"/>
                <p:cNvCxnSpPr/>
                <p:nvPr/>
              </p:nvCxnSpPr>
              <p:spPr>
                <a:xfrm flipH="1">
                  <a:off x="3040371" y="6381328"/>
                  <a:ext cx="7569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6" name="Овальная выноска 455"/>
            <p:cNvSpPr/>
            <p:nvPr/>
          </p:nvSpPr>
          <p:spPr bwMode="auto">
            <a:xfrm rot="10800000" flipV="1">
              <a:off x="736924" y="5579137"/>
              <a:ext cx="336217" cy="241265"/>
            </a:xfrm>
            <a:prstGeom prst="wedgeEllipseCallout">
              <a:avLst>
                <a:gd name="adj1" fmla="val -46719"/>
                <a:gd name="adj2" fmla="val 143527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460" name="Овальная выноска 459"/>
            <p:cNvSpPr/>
            <p:nvPr/>
          </p:nvSpPr>
          <p:spPr bwMode="auto">
            <a:xfrm rot="10800000" flipV="1">
              <a:off x="3093580" y="5954951"/>
              <a:ext cx="336217" cy="241265"/>
            </a:xfrm>
            <a:prstGeom prst="wedgeEllipseCallout">
              <a:avLst>
                <a:gd name="adj1" fmla="val 93658"/>
                <a:gd name="adj2" fmla="val 15772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461" name="Овальная выноска 460"/>
            <p:cNvSpPr/>
            <p:nvPr/>
          </p:nvSpPr>
          <p:spPr bwMode="auto">
            <a:xfrm rot="10800000" flipV="1">
              <a:off x="2304899" y="6527172"/>
              <a:ext cx="336217" cy="241265"/>
            </a:xfrm>
            <a:prstGeom prst="wedgeEllipseCallout">
              <a:avLst>
                <a:gd name="adj1" fmla="val -134542"/>
                <a:gd name="adj2" fmla="val -48148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3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462" name="Text Box 87"/>
            <p:cNvSpPr txBox="1">
              <a:spLocks noChangeArrowheads="1"/>
            </p:cNvSpPr>
            <p:nvPr/>
          </p:nvSpPr>
          <p:spPr bwMode="auto">
            <a:xfrm>
              <a:off x="1867432" y="5588195"/>
              <a:ext cx="161284" cy="166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 smtClean="0">
                  <a:latin typeface="Arial Narrow" pitchFamily="34" charset="0"/>
                  <a:cs typeface="Arial" pitchFamily="34" charset="0"/>
                </a:rPr>
                <a:t>F</a:t>
              </a:r>
              <a:endParaRPr lang="ru-RU" sz="1400" b="1" dirty="0" smtClean="0">
                <a:latin typeface="Arial Narrow" pitchFamily="34" charset="0"/>
                <a:cs typeface="Arial" pitchFamily="34" charset="0"/>
              </a:endParaRPr>
            </a:p>
          </p:txBody>
        </p:sp>
      </p:grpSp>
      <p:sp>
        <p:nvSpPr>
          <p:cNvPr id="317" name="Скругленный прямоугольник 316"/>
          <p:cNvSpPr/>
          <p:nvPr/>
        </p:nvSpPr>
        <p:spPr bwMode="auto">
          <a:xfrm>
            <a:off x="2978586" y="44624"/>
            <a:ext cx="3163565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РАЗНОВИДНОСТИ СИСТЕМ ЭЛЕКТРОСНАБЖЕНИЯ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*</a:t>
            </a:r>
            <a:endParaRPr lang="ru-RU" sz="2400" b="1" dirty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711099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758144" y="44624"/>
            <a:ext cx="5604449" cy="560009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РАЗНОВИДНОСТИ СИСТЕМ ЭЛЕКТРОСНАБЖЕНИЯ.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СИСТЕМА ЗАЗЕМЛЕНИЯ 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IT 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*</a:t>
            </a:r>
            <a:endParaRPr lang="ru-RU" sz="2400" b="1" dirty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961" name="Прямоугольник 40960"/>
          <p:cNvSpPr/>
          <p:nvPr/>
        </p:nvSpPr>
        <p:spPr>
          <a:xfrm>
            <a:off x="107504" y="691913"/>
            <a:ext cx="8424935" cy="1656967"/>
          </a:xfrm>
          <a:prstGeom prst="rect">
            <a:avLst/>
          </a:prstGeom>
        </p:spPr>
        <p:txBody>
          <a:bodyPr wrap="square" lIns="36000" tIns="36000" rIns="36000" bIns="36000" anchor="ctr" anchorCtr="0">
            <a:noAutofit/>
          </a:bodyPr>
          <a:lstStyle/>
          <a:p>
            <a:pPr indent="457200" algn="just">
              <a:lnSpc>
                <a:spcPts val="2200"/>
              </a:lnSpc>
            </a:pPr>
            <a:r>
              <a:rPr lang="ru-RU" sz="2200" dirty="0">
                <a:latin typeface="Arial Narrow" pitchFamily="34" charset="0"/>
              </a:rPr>
              <a:t>Электрическая сеть  </a:t>
            </a:r>
            <a:r>
              <a:rPr lang="ru-RU" sz="2200" b="1" dirty="0">
                <a:latin typeface="Arial Narrow" pitchFamily="34" charset="0"/>
              </a:rPr>
              <a:t>системы </a:t>
            </a:r>
            <a:r>
              <a:rPr lang="en-US" sz="2200" b="1" dirty="0" smtClean="0">
                <a:latin typeface="Arial Narrow" pitchFamily="34" charset="0"/>
              </a:rPr>
              <a:t>IT </a:t>
            </a:r>
            <a:r>
              <a:rPr lang="ru-RU" sz="2200" dirty="0" smtClean="0">
                <a:latin typeface="Arial Narrow" pitchFamily="34" charset="0"/>
              </a:rPr>
              <a:t>не имеет непосредственной связи токоведущих частей с землей, а открытые проводящие части ЭУ заземлены. Первая буква </a:t>
            </a:r>
            <a:r>
              <a:rPr lang="en-US" sz="2200" b="1" dirty="0" smtClean="0">
                <a:latin typeface="Arial Narrow" pitchFamily="34" charset="0"/>
              </a:rPr>
              <a:t>I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означает, что токоведущие проводники (части) сети изолированы от земли – отделены воздушным промежутком или устройством с большим сопротивлением, на несколько порядков больше, чем </a:t>
            </a:r>
            <a:r>
              <a:rPr lang="en-US" sz="2200" b="1" dirty="0" smtClean="0">
                <a:latin typeface="Arial Narrow" pitchFamily="34" charset="0"/>
              </a:rPr>
              <a:t>R</a:t>
            </a:r>
            <a:r>
              <a:rPr lang="en-US" sz="2200" b="1" baseline="-18000" dirty="0" smtClean="0">
                <a:latin typeface="Arial Narrow" pitchFamily="34" charset="0"/>
              </a:rPr>
              <a:t>0</a:t>
            </a:r>
            <a:r>
              <a:rPr lang="en-US" sz="2200" dirty="0" smtClean="0">
                <a:latin typeface="Arial Narrow" pitchFamily="34" charset="0"/>
              </a:rPr>
              <a:t>. 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267" name="Скругленный прямоугольник 266"/>
          <p:cNvSpPr/>
          <p:nvPr/>
        </p:nvSpPr>
        <p:spPr bwMode="auto">
          <a:xfrm>
            <a:off x="107504" y="5589240"/>
            <a:ext cx="8496944" cy="115212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Опасность поражения электрическим током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существенно зависит и от типа помещения в котором эксплуатируется ЭУ, это необходимо учитывать при проектировании и эксплуатации электрических сетей и электроустановок.</a:t>
            </a:r>
            <a:endParaRPr lang="ru-RU" sz="2200" dirty="0"/>
          </a:p>
        </p:txBody>
      </p:sp>
      <p:sp>
        <p:nvSpPr>
          <p:cNvPr id="40962" name="Прямоугольник 40961"/>
          <p:cNvSpPr/>
          <p:nvPr/>
        </p:nvSpPr>
        <p:spPr>
          <a:xfrm>
            <a:off x="107504" y="4509120"/>
            <a:ext cx="8496944" cy="11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2000"/>
              </a:lnSpc>
            </a:pPr>
            <a:r>
              <a:rPr lang="ru-RU" sz="2000" dirty="0">
                <a:solidFill>
                  <a:prstClr val="black"/>
                </a:solidFill>
                <a:latin typeface="Arial Narrow" pitchFamily="34" charset="0"/>
              </a:rPr>
              <a:t>Электрическая сеть с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системой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</a:rPr>
              <a:t>заземления 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</a:rPr>
              <a:t>IT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</a:rPr>
              <a:t>:</a:t>
            </a:r>
            <a:endParaRPr lang="ru-RU" sz="2000" dirty="0">
              <a:solidFill>
                <a:prstClr val="black"/>
              </a:solidFill>
              <a:latin typeface="Arial Narrow" pitchFamily="34" charset="0"/>
            </a:endParaRPr>
          </a:p>
          <a:p>
            <a:pPr lvl="0" indent="457200" algn="just">
              <a:lnSpc>
                <a:spcPts val="2000"/>
              </a:lnSpc>
            </a:pP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</a:rPr>
              <a:t>1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</a:rPr>
              <a:t>– открытые проводящие части (корпуса ЭУ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</a:rPr>
              <a:t>); 2 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</a:rPr>
              <a:t>–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</a:rPr>
              <a:t>заземление корпусов ЭУ (защитное заземление); 3 – заземляющий реактор </a:t>
            </a:r>
            <a:r>
              <a:rPr lang="en-US" sz="2000" b="1" dirty="0" smtClean="0">
                <a:solidFill>
                  <a:prstClr val="black"/>
                </a:solidFill>
                <a:latin typeface="Arial Narrow" pitchFamily="34" charset="0"/>
              </a:rPr>
              <a:t>RA</a:t>
            </a:r>
            <a:r>
              <a:rPr lang="en-US" sz="2000" dirty="0" smtClean="0">
                <a:solidFill>
                  <a:prstClr val="black"/>
                </a:solidFill>
                <a:latin typeface="Arial Narrow" pitchFamily="34" charset="0"/>
              </a:rPr>
              <a:t>,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</a:rPr>
              <a:t>изолирующий токоведущие проводники сети от земли;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А</a:t>
            </a:r>
            <a:r>
              <a:rPr lang="ru-RU" sz="2000" b="1" baseline="-16000" dirty="0">
                <a:solidFill>
                  <a:prstClr val="black"/>
                </a:solidFill>
                <a:latin typeface="Arial Narrow" pitchFamily="34" charset="0"/>
              </a:rPr>
              <a:t>1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</a:rPr>
              <a:t>,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А</a:t>
            </a:r>
            <a:r>
              <a:rPr lang="ru-RU" sz="2000" b="1" baseline="-18000" dirty="0">
                <a:solidFill>
                  <a:prstClr val="black"/>
                </a:solidFill>
                <a:latin typeface="Arial Narrow" pitchFamily="34" charset="0"/>
              </a:rPr>
              <a:t>2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</a:rPr>
              <a:t>,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</a:rPr>
              <a:t>электроустановки</a:t>
            </a:r>
            <a:r>
              <a:rPr lang="ru-RU" sz="2000" dirty="0">
                <a:solidFill>
                  <a:prstClr val="black"/>
                </a:solidFill>
                <a:latin typeface="Arial Narrow" pitchFamily="34" charset="0"/>
              </a:rPr>
              <a:t>.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40967" name="Полилиния 40966"/>
          <p:cNvSpPr/>
          <p:nvPr/>
        </p:nvSpPr>
        <p:spPr>
          <a:xfrm>
            <a:off x="4692293" y="3505200"/>
            <a:ext cx="228589" cy="292422"/>
          </a:xfrm>
          <a:custGeom>
            <a:avLst/>
            <a:gdLst>
              <a:gd name="connsiteX0" fmla="*/ 209907 w 228589"/>
              <a:gd name="connsiteY0" fmla="*/ 57150 h 292422"/>
              <a:gd name="connsiteX1" fmla="*/ 222607 w 228589"/>
              <a:gd name="connsiteY1" fmla="*/ 247650 h 292422"/>
              <a:gd name="connsiteX2" fmla="*/ 178157 w 228589"/>
              <a:gd name="connsiteY2" fmla="*/ 266700 h 292422"/>
              <a:gd name="connsiteX3" fmla="*/ 89257 w 228589"/>
              <a:gd name="connsiteY3" fmla="*/ 292100 h 292422"/>
              <a:gd name="connsiteX4" fmla="*/ 38457 w 228589"/>
              <a:gd name="connsiteY4" fmla="*/ 247650 h 292422"/>
              <a:gd name="connsiteX5" fmla="*/ 6707 w 228589"/>
              <a:gd name="connsiteY5" fmla="*/ 203200 h 292422"/>
              <a:gd name="connsiteX6" fmla="*/ 357 w 228589"/>
              <a:gd name="connsiteY6" fmla="*/ 120650 h 292422"/>
              <a:gd name="connsiteX7" fmla="*/ 13057 w 228589"/>
              <a:gd name="connsiteY7" fmla="*/ 69850 h 292422"/>
              <a:gd name="connsiteX8" fmla="*/ 57507 w 228589"/>
              <a:gd name="connsiteY8" fmla="*/ 0 h 292422"/>
              <a:gd name="connsiteX9" fmla="*/ 209907 w 228589"/>
              <a:gd name="connsiteY9" fmla="*/ 57150 h 29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589" h="292422">
                <a:moveTo>
                  <a:pt x="209907" y="57150"/>
                </a:moveTo>
                <a:cubicBezTo>
                  <a:pt x="237424" y="98425"/>
                  <a:pt x="227899" y="212725"/>
                  <a:pt x="222607" y="247650"/>
                </a:cubicBezTo>
                <a:cubicBezTo>
                  <a:pt x="217315" y="282575"/>
                  <a:pt x="200382" y="259292"/>
                  <a:pt x="178157" y="266700"/>
                </a:cubicBezTo>
                <a:cubicBezTo>
                  <a:pt x="155932" y="274108"/>
                  <a:pt x="112540" y="295275"/>
                  <a:pt x="89257" y="292100"/>
                </a:cubicBezTo>
                <a:cubicBezTo>
                  <a:pt x="65974" y="288925"/>
                  <a:pt x="52215" y="262467"/>
                  <a:pt x="38457" y="247650"/>
                </a:cubicBezTo>
                <a:cubicBezTo>
                  <a:pt x="24699" y="232833"/>
                  <a:pt x="13057" y="224367"/>
                  <a:pt x="6707" y="203200"/>
                </a:cubicBezTo>
                <a:cubicBezTo>
                  <a:pt x="357" y="182033"/>
                  <a:pt x="-701" y="142875"/>
                  <a:pt x="357" y="120650"/>
                </a:cubicBezTo>
                <a:cubicBezTo>
                  <a:pt x="1415" y="98425"/>
                  <a:pt x="3532" y="89958"/>
                  <a:pt x="13057" y="69850"/>
                </a:cubicBezTo>
                <a:cubicBezTo>
                  <a:pt x="22582" y="49742"/>
                  <a:pt x="17290" y="3175"/>
                  <a:pt x="57507" y="0"/>
                </a:cubicBezTo>
                <a:cubicBezTo>
                  <a:pt x="97724" y="-3175"/>
                  <a:pt x="182390" y="15875"/>
                  <a:pt x="209907" y="57150"/>
                </a:cubicBezTo>
                <a:close/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grpSp>
        <p:nvGrpSpPr>
          <p:cNvPr id="257" name="Группа 256"/>
          <p:cNvGrpSpPr/>
          <p:nvPr/>
        </p:nvGrpSpPr>
        <p:grpSpPr>
          <a:xfrm>
            <a:off x="4727748" y="2262405"/>
            <a:ext cx="3516660" cy="2246715"/>
            <a:chOff x="4727748" y="2204864"/>
            <a:chExt cx="3516660" cy="2246715"/>
          </a:xfrm>
        </p:grpSpPr>
        <p:sp>
          <p:nvSpPr>
            <p:cNvPr id="304" name="Text Box 81"/>
            <p:cNvSpPr txBox="1">
              <a:spLocks noChangeArrowheads="1"/>
            </p:cNvSpPr>
            <p:nvPr/>
          </p:nvSpPr>
          <p:spPr bwMode="auto">
            <a:xfrm>
              <a:off x="5846835" y="3582148"/>
              <a:ext cx="318205" cy="2239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R</a:t>
              </a:r>
              <a:r>
                <a:rPr kumimoji="0" lang="ru-RU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rPr>
                <a:t>А</a:t>
              </a:r>
            </a:p>
          </p:txBody>
        </p:sp>
        <p:grpSp>
          <p:nvGrpSpPr>
            <p:cNvPr id="256" name="Группа 255"/>
            <p:cNvGrpSpPr/>
            <p:nvPr/>
          </p:nvGrpSpPr>
          <p:grpSpPr>
            <a:xfrm>
              <a:off x="4727748" y="2204864"/>
              <a:ext cx="3516660" cy="2246715"/>
              <a:chOff x="4727748" y="2262405"/>
              <a:chExt cx="3516660" cy="2246715"/>
            </a:xfrm>
          </p:grpSpPr>
          <p:sp>
            <p:nvSpPr>
              <p:cNvPr id="186" name="Text Box 81"/>
              <p:cNvSpPr txBox="1">
                <a:spLocks noChangeArrowheads="1"/>
              </p:cNvSpPr>
              <p:nvPr/>
            </p:nvSpPr>
            <p:spPr bwMode="auto">
              <a:xfrm>
                <a:off x="7549119" y="4043007"/>
                <a:ext cx="289277" cy="22391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kumimoji="0" lang="ru-RU" b="1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З</a:t>
                </a:r>
                <a:endParaRPr kumimoji="0" lang="ru-RU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grpSp>
            <p:nvGrpSpPr>
              <p:cNvPr id="40991" name="Группа 40990"/>
              <p:cNvGrpSpPr/>
              <p:nvPr/>
            </p:nvGrpSpPr>
            <p:grpSpPr>
              <a:xfrm>
                <a:off x="4727748" y="2262405"/>
                <a:ext cx="3516660" cy="2246715"/>
                <a:chOff x="4727748" y="2262405"/>
                <a:chExt cx="3516660" cy="2246715"/>
              </a:xfrm>
            </p:grpSpPr>
            <p:grpSp>
              <p:nvGrpSpPr>
                <p:cNvPr id="187" name="Группа 186"/>
                <p:cNvGrpSpPr/>
                <p:nvPr/>
              </p:nvGrpSpPr>
              <p:grpSpPr>
                <a:xfrm>
                  <a:off x="7368667" y="4419627"/>
                  <a:ext cx="237576" cy="89493"/>
                  <a:chOff x="2754402" y="6291835"/>
                  <a:chExt cx="237576" cy="89493"/>
                </a:xfrm>
              </p:grpSpPr>
              <p:cxnSp>
                <p:nvCxnSpPr>
                  <p:cNvPr id="188" name="Прямая соединительная линия 187"/>
                  <p:cNvCxnSpPr/>
                  <p:nvPr/>
                </p:nvCxnSpPr>
                <p:spPr>
                  <a:xfrm flipH="1">
                    <a:off x="2754402" y="6291835"/>
                    <a:ext cx="23757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Прямая соединительная линия 188"/>
                  <p:cNvCxnSpPr/>
                  <p:nvPr/>
                </p:nvCxnSpPr>
                <p:spPr>
                  <a:xfrm flipH="1">
                    <a:off x="2801695" y="6336535"/>
                    <a:ext cx="14751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Прямая соединительная линия 189"/>
                  <p:cNvCxnSpPr/>
                  <p:nvPr/>
                </p:nvCxnSpPr>
                <p:spPr>
                  <a:xfrm flipH="1">
                    <a:off x="2844830" y="6381328"/>
                    <a:ext cx="7569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990" name="Группа 40989"/>
                <p:cNvGrpSpPr/>
                <p:nvPr/>
              </p:nvGrpSpPr>
              <p:grpSpPr>
                <a:xfrm>
                  <a:off x="4727748" y="2262405"/>
                  <a:ext cx="3516660" cy="2212807"/>
                  <a:chOff x="4727748" y="2276872"/>
                  <a:chExt cx="3516660" cy="2212807"/>
                </a:xfrm>
              </p:grpSpPr>
              <p:sp>
                <p:nvSpPr>
                  <p:cNvPr id="262" name="Овальная выноска 261"/>
                  <p:cNvSpPr/>
                  <p:nvPr/>
                </p:nvSpPr>
                <p:spPr bwMode="auto">
                  <a:xfrm rot="10800000" flipV="1">
                    <a:off x="6088941" y="3933056"/>
                    <a:ext cx="336217" cy="241265"/>
                  </a:xfrm>
                  <a:prstGeom prst="wedgeEllipseCallout">
                    <a:avLst>
                      <a:gd name="adj1" fmla="val -89214"/>
                      <a:gd name="adj2" fmla="val -36304"/>
                    </a:avLst>
                  </a:prstGeom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25400">
                    <a:solidFill>
                      <a:srgbClr val="FF0000"/>
                    </a:solidFill>
                    <a:prstDash val="solid"/>
                    <a:round/>
                    <a:headEnd type="stealth" w="sm" len="sm"/>
                    <a:tailEnd/>
                  </a:ln>
                </p:spPr>
                <p:txBody>
                  <a:bodyPr vert="horz" wrap="squar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ts val="2200"/>
                      </a:lnSpc>
                    </a:pPr>
                    <a:r>
                      <a:rPr lang="ru-RU" sz="2000" b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1</a:t>
                    </a:r>
                    <a:endParaRPr lang="ru-RU" sz="20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63" name="Овальная выноска 262"/>
                  <p:cNvSpPr/>
                  <p:nvPr/>
                </p:nvSpPr>
                <p:spPr bwMode="auto">
                  <a:xfrm rot="10800000" flipV="1">
                    <a:off x="6900079" y="4221088"/>
                    <a:ext cx="336217" cy="241265"/>
                  </a:xfrm>
                  <a:prstGeom prst="wedgeEllipseCallout">
                    <a:avLst>
                      <a:gd name="adj1" fmla="val -89214"/>
                      <a:gd name="adj2" fmla="val -36304"/>
                    </a:avLst>
                  </a:prstGeom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25400">
                    <a:solidFill>
                      <a:srgbClr val="FF0000"/>
                    </a:solidFill>
                    <a:prstDash val="solid"/>
                    <a:round/>
                    <a:headEnd type="stealth" w="sm" len="sm"/>
                    <a:tailEnd/>
                  </a:ln>
                </p:spPr>
                <p:txBody>
                  <a:bodyPr vert="horz" wrap="squar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ts val="2200"/>
                      </a:lnSpc>
                    </a:pPr>
                    <a:r>
                      <a:rPr lang="ru-RU" sz="2000" b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2</a:t>
                    </a:r>
                    <a:endParaRPr lang="ru-RU" sz="20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40989" name="Группа 40988"/>
                  <p:cNvGrpSpPr/>
                  <p:nvPr/>
                </p:nvGrpSpPr>
                <p:grpSpPr>
                  <a:xfrm>
                    <a:off x="4727748" y="2276872"/>
                    <a:ext cx="3516660" cy="2212807"/>
                    <a:chOff x="4727748" y="2276872"/>
                    <a:chExt cx="3516660" cy="2212807"/>
                  </a:xfrm>
                </p:grpSpPr>
                <p:grpSp>
                  <p:nvGrpSpPr>
                    <p:cNvPr id="184" name="Группа 183"/>
                    <p:cNvGrpSpPr/>
                    <p:nvPr/>
                  </p:nvGrpSpPr>
                  <p:grpSpPr>
                    <a:xfrm>
                      <a:off x="4727748" y="2276872"/>
                      <a:ext cx="3516660" cy="2160240"/>
                      <a:chOff x="746538" y="3499180"/>
                      <a:chExt cx="3516660" cy="2160240"/>
                    </a:xfrm>
                  </p:grpSpPr>
                  <p:grpSp>
                    <p:nvGrpSpPr>
                      <p:cNvPr id="191" name="Группа 190"/>
                      <p:cNvGrpSpPr/>
                      <p:nvPr/>
                    </p:nvGrpSpPr>
                    <p:grpSpPr>
                      <a:xfrm>
                        <a:off x="746538" y="3499180"/>
                        <a:ext cx="3516660" cy="685840"/>
                        <a:chOff x="746538" y="3495752"/>
                        <a:chExt cx="3516660" cy="685840"/>
                      </a:xfrm>
                    </p:grpSpPr>
                    <p:grpSp>
                      <p:nvGrpSpPr>
                        <p:cNvPr id="206" name="Group 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46538" y="3762141"/>
                          <a:ext cx="115696" cy="324452"/>
                          <a:chOff x="1135" y="11248"/>
                          <a:chExt cx="170" cy="448"/>
                        </a:xfrm>
                      </p:grpSpPr>
                      <p:sp>
                        <p:nvSpPr>
                          <p:cNvPr id="253" name="Line 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143" y="11248"/>
                            <a:ext cx="162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54" name="Line 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143" y="11472"/>
                            <a:ext cx="162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55" name="Line 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135" y="11696"/>
                            <a:ext cx="162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207" name="Group 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56101" y="3650012"/>
                          <a:ext cx="785366" cy="446122"/>
                          <a:chOff x="1296" y="11100"/>
                          <a:chExt cx="1154" cy="616"/>
                        </a:xfrm>
                      </p:grpSpPr>
                      <p:grpSp>
                        <p:nvGrpSpPr>
                          <p:cNvPr id="236" name="Group 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296" y="11100"/>
                            <a:ext cx="864" cy="160"/>
                            <a:chOff x="1296" y="11100"/>
                            <a:chExt cx="864" cy="160"/>
                          </a:xfrm>
                        </p:grpSpPr>
                        <p:sp>
                          <p:nvSpPr>
                            <p:cNvPr id="250" name="Arc 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6200000">
                              <a:off x="1360" y="11036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51" name="Arc 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6200000">
                              <a:off x="1648" y="11036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52" name="Arc 1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6200000">
                              <a:off x="1936" y="11036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237" name="Group 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296" y="11330"/>
                            <a:ext cx="864" cy="160"/>
                            <a:chOff x="1296" y="11092"/>
                            <a:chExt cx="864" cy="160"/>
                          </a:xfrm>
                        </p:grpSpPr>
                        <p:sp>
                          <p:nvSpPr>
                            <p:cNvPr id="247" name="Arc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6200000">
                              <a:off x="1360" y="11028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8" name="Arc 1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6200000">
                              <a:off x="1648" y="11028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9" name="Arc 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6200000">
                              <a:off x="1936" y="11028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238" name="Group 1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296" y="11556"/>
                            <a:ext cx="864" cy="160"/>
                            <a:chOff x="1296" y="11076"/>
                            <a:chExt cx="864" cy="160"/>
                          </a:xfrm>
                        </p:grpSpPr>
                        <p:sp>
                          <p:nvSpPr>
                            <p:cNvPr id="244" name="Arc 1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6200000">
                              <a:off x="1360" y="11012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5" name="Arc 1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6200000">
                              <a:off x="1648" y="11012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6" name="Arc 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16200000">
                              <a:off x="1936" y="11012"/>
                              <a:ext cx="160" cy="288"/>
                            </a:xfrm>
                            <a:custGeom>
                              <a:avLst/>
                              <a:gdLst>
                                <a:gd name="G0" fmla="+- 486 0 0"/>
                                <a:gd name="G1" fmla="+- 21600 0 0"/>
                                <a:gd name="G2" fmla="+- 21600 0 0"/>
                                <a:gd name="T0" fmla="*/ 486 w 22086"/>
                                <a:gd name="T1" fmla="*/ 0 h 43200"/>
                                <a:gd name="T2" fmla="*/ 0 w 22086"/>
                                <a:gd name="T3" fmla="*/ 43195 h 43200"/>
                                <a:gd name="T4" fmla="*/ 486 w 22086"/>
                                <a:gd name="T5" fmla="*/ 21600 h 4320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22086" h="43200" fill="none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</a:path>
                                <a:path w="22086" h="43200" stroke="0" extrusionOk="0">
                                  <a:moveTo>
                                    <a:pt x="485" y="0"/>
                                  </a:moveTo>
                                  <a:cubicBezTo>
                                    <a:pt x="12415" y="0"/>
                                    <a:pt x="22086" y="9670"/>
                                    <a:pt x="22086" y="21600"/>
                                  </a:cubicBezTo>
                                  <a:cubicBezTo>
                                    <a:pt x="22086" y="33529"/>
                                    <a:pt x="12415" y="43200"/>
                                    <a:pt x="486" y="43200"/>
                                  </a:cubicBezTo>
                                  <a:cubicBezTo>
                                    <a:pt x="323" y="43200"/>
                                    <a:pt x="161" y="43198"/>
                                    <a:pt x="0" y="43194"/>
                                  </a:cubicBezTo>
                                  <a:lnTo>
                                    <a:pt x="486" y="21600"/>
                                  </a:lnTo>
                                  <a:close/>
                                </a:path>
                              </a:pathLst>
                            </a:cu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grpSp>
                        <p:nvGrpSpPr>
                          <p:cNvPr id="239" name="Group 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60" y="11248"/>
                            <a:ext cx="288" cy="448"/>
                            <a:chOff x="1008" y="11248"/>
                            <a:chExt cx="288" cy="448"/>
                          </a:xfrm>
                        </p:grpSpPr>
                        <p:sp>
                          <p:nvSpPr>
                            <p:cNvPr id="241" name="Line 2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008" y="11248"/>
                              <a:ext cx="288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2" name="Line 2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008" y="11472"/>
                              <a:ext cx="288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243" name="Line 2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008" y="11696"/>
                              <a:ext cx="288" cy="0"/>
                            </a:xfrm>
                            <a:prstGeom prst="line">
                              <a:avLst/>
                            </a:prstGeom>
                            <a:noFill/>
                            <a:ln w="2857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240" name="Line 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450" y="11232"/>
                            <a:ext cx="0" cy="48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208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09523" y="3752127"/>
                          <a:ext cx="0" cy="339661"/>
                        </a:xfrm>
                        <a:prstGeom prst="line">
                          <a:avLst/>
                        </a:prstGeom>
                        <a:noFill/>
                        <a:ln w="508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grpSp>
                      <p:nvGrpSpPr>
                        <p:cNvPr id="209" name="Group 25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H="1">
                          <a:off x="1976303" y="3644218"/>
                          <a:ext cx="588004" cy="115876"/>
                          <a:chOff x="1296" y="11092"/>
                          <a:chExt cx="864" cy="160"/>
                        </a:xfrm>
                      </p:grpSpPr>
                      <p:sp>
                        <p:nvSpPr>
                          <p:cNvPr id="233" name="Arc 26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360" y="11028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34" name="Arc 27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648" y="11028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35" name="Arc 28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936" y="11028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210" name="Group 29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H="1">
                          <a:off x="1976303" y="3816583"/>
                          <a:ext cx="588004" cy="115876"/>
                          <a:chOff x="1296" y="11092"/>
                          <a:chExt cx="864" cy="160"/>
                        </a:xfrm>
                      </p:grpSpPr>
                      <p:sp>
                        <p:nvSpPr>
                          <p:cNvPr id="230" name="Arc 30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360" y="11028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31" name="Arc 31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648" y="11028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32" name="Arc 32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936" y="11028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211" name="Group 33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H="1">
                          <a:off x="1976303" y="3986051"/>
                          <a:ext cx="588004" cy="115876"/>
                          <a:chOff x="1296" y="11084"/>
                          <a:chExt cx="864" cy="160"/>
                        </a:xfrm>
                      </p:grpSpPr>
                      <p:sp>
                        <p:nvSpPr>
                          <p:cNvPr id="227" name="Arc 34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360" y="11020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28" name="Arc 35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648" y="11020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29" name="Arc 36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6200000">
                            <a:off x="1936" y="11020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212" name="Group 37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H="1">
                          <a:off x="1780301" y="3751403"/>
                          <a:ext cx="196001" cy="341833"/>
                          <a:chOff x="1008" y="11240"/>
                          <a:chExt cx="288" cy="472"/>
                        </a:xfrm>
                      </p:grpSpPr>
                      <p:sp>
                        <p:nvSpPr>
                          <p:cNvPr id="224" name="Line 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008" y="11240"/>
                            <a:ext cx="288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25" name="Line 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008" y="11472"/>
                            <a:ext cx="288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26" name="Line 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008" y="11712"/>
                            <a:ext cx="288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213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78940" y="3739259"/>
                          <a:ext cx="0" cy="362391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4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575195" y="3739091"/>
                          <a:ext cx="1140379" cy="6518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5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564306" y="3919422"/>
                          <a:ext cx="1137719" cy="1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6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564306" y="4093236"/>
                          <a:ext cx="1151268" cy="2898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7" name="Oval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89486" y="3706501"/>
                          <a:ext cx="61250" cy="6518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8" name="Oval 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89486" y="3884660"/>
                          <a:ext cx="61250" cy="6518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19" name="Oval 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89486" y="4058473"/>
                          <a:ext cx="61250" cy="6518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20" name="Text Box 8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57758" y="3495752"/>
                          <a:ext cx="310335" cy="165123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R="0" lvl="0" indent="0" algn="ctr" fontAlgn="base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600" b="1" dirty="0" smtClean="0">
                              <a:latin typeface="Arial" pitchFamily="34" charset="0"/>
                              <a:cs typeface="Arial" pitchFamily="34" charset="0"/>
                            </a:rPr>
                            <a:t>TV</a:t>
                          </a:r>
                          <a:endParaRPr lang="ru-RU" sz="1600" b="1" dirty="0" smtClean="0"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21" name="Text Box 8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39167" y="3655081"/>
                          <a:ext cx="490003" cy="165123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 fontAlgn="base"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ru-RU" sz="1400" b="1" dirty="0" smtClean="0">
                              <a:latin typeface="Arial Narrow" pitchFamily="34" charset="0"/>
                              <a:cs typeface="Arial" pitchFamily="34" charset="0"/>
                            </a:rPr>
                            <a:t>А(</a:t>
                          </a:r>
                          <a:r>
                            <a:rPr lang="en-US" sz="1400" b="1" dirty="0" smtClean="0">
                              <a:latin typeface="Arial Narrow" pitchFamily="34" charset="0"/>
                              <a:cs typeface="Arial" pitchFamily="34" charset="0"/>
                            </a:rPr>
                            <a:t>L</a:t>
                          </a:r>
                          <a:r>
                            <a:rPr lang="en-US" sz="1400" b="1" baseline="-18000" dirty="0" smtClean="0">
                              <a:latin typeface="Arial Narrow" pitchFamily="34" charset="0"/>
                              <a:cs typeface="Arial" pitchFamily="34" charset="0"/>
                            </a:rPr>
                            <a:t>1</a:t>
                          </a:r>
                          <a:r>
                            <a:rPr lang="en-US" sz="1400" b="1" dirty="0" smtClean="0">
                              <a:latin typeface="Arial Narrow" pitchFamily="34" charset="0"/>
                              <a:cs typeface="Arial" pitchFamily="34" charset="0"/>
                            </a:rPr>
                            <a:t>)</a:t>
                          </a:r>
                          <a:endParaRPr lang="ru-RU" sz="1400" b="1" dirty="0" smtClean="0">
                            <a:latin typeface="Arial Narrow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22" name="Text Box 8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01056" y="3788338"/>
                          <a:ext cx="562142" cy="232476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R="0" lvl="0" indent="0" algn="ctr" fontAlgn="base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ru-RU" sz="1400" b="1" dirty="0" smtClean="0">
                              <a:latin typeface="Arial Narrow" pitchFamily="34" charset="0"/>
                              <a:cs typeface="Arial" pitchFamily="34" charset="0"/>
                            </a:rPr>
                            <a:t>В</a:t>
                          </a:r>
                          <a:r>
                            <a:rPr lang="en-US" sz="1400" b="1" dirty="0" smtClean="0">
                              <a:latin typeface="Arial Narrow" pitchFamily="34" charset="0"/>
                              <a:cs typeface="Arial" pitchFamily="34" charset="0"/>
                            </a:rPr>
                            <a:t>(L</a:t>
                          </a:r>
                          <a:r>
                            <a:rPr lang="en-US" sz="1400" b="1" baseline="-18000" dirty="0" smtClean="0">
                              <a:latin typeface="Arial Narrow" pitchFamily="34" charset="0"/>
                              <a:cs typeface="Arial" pitchFamily="34" charset="0"/>
                            </a:rPr>
                            <a:t>2</a:t>
                          </a:r>
                          <a:r>
                            <a:rPr lang="en-US" sz="1400" b="1" dirty="0" smtClean="0">
                              <a:latin typeface="Arial Narrow" pitchFamily="34" charset="0"/>
                              <a:cs typeface="Arial" pitchFamily="34" charset="0"/>
                            </a:rPr>
                            <a:t>)</a:t>
                          </a:r>
                          <a:endParaRPr lang="ru-RU" sz="1400" b="1" dirty="0" smtClean="0">
                            <a:latin typeface="Arial Narrow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23" name="Text Box 8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28278" y="3958531"/>
                          <a:ext cx="490003" cy="223061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R="0" lvl="0" indent="0" algn="ctr" fontAlgn="base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ru-RU" sz="1400" b="1" dirty="0" smtClean="0">
                              <a:latin typeface="Arial Narrow" pitchFamily="34" charset="0"/>
                              <a:cs typeface="Arial" pitchFamily="34" charset="0"/>
                            </a:rPr>
                            <a:t>С</a:t>
                          </a:r>
                          <a:r>
                            <a:rPr lang="en-US" sz="1400" b="1" dirty="0" smtClean="0">
                              <a:latin typeface="Arial Narrow" pitchFamily="34" charset="0"/>
                              <a:cs typeface="Arial" pitchFamily="34" charset="0"/>
                            </a:rPr>
                            <a:t>(L</a:t>
                          </a:r>
                          <a:r>
                            <a:rPr lang="en-US" sz="1400" b="1" baseline="-18000" dirty="0" smtClean="0">
                              <a:latin typeface="Arial Narrow" pitchFamily="34" charset="0"/>
                              <a:cs typeface="Arial" pitchFamily="34" charset="0"/>
                            </a:rPr>
                            <a:t>3</a:t>
                          </a:r>
                          <a:r>
                            <a:rPr lang="en-US" sz="1400" b="1" dirty="0" smtClean="0">
                              <a:latin typeface="Arial Narrow" pitchFamily="34" charset="0"/>
                              <a:cs typeface="Arial" pitchFamily="34" charset="0"/>
                            </a:rPr>
                            <a:t>)</a:t>
                          </a:r>
                          <a:endParaRPr lang="ru-RU" sz="1400" b="1" dirty="0" smtClean="0">
                            <a:latin typeface="Arial Narrow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2" name="Группа 191"/>
                      <p:cNvGrpSpPr/>
                      <p:nvPr/>
                    </p:nvGrpSpPr>
                    <p:grpSpPr>
                      <a:xfrm>
                        <a:off x="2627598" y="3748380"/>
                        <a:ext cx="878885" cy="1911040"/>
                        <a:chOff x="2627598" y="3748380"/>
                        <a:chExt cx="878885" cy="1911040"/>
                      </a:xfrm>
                    </p:grpSpPr>
                    <p:sp>
                      <p:nvSpPr>
                        <p:cNvPr id="193" name="Rectangle 4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27598" y="4891929"/>
                          <a:ext cx="685304" cy="483781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FFFF00">
                                <a:shade val="30000"/>
                                <a:satMod val="115000"/>
                              </a:srgbClr>
                            </a:gs>
                            <a:gs pos="50000">
                              <a:srgbClr val="FFFF00">
                                <a:shade val="67500"/>
                                <a:satMod val="115000"/>
                              </a:srgbClr>
                            </a:gs>
                            <a:gs pos="100000">
                              <a:srgbClr val="FFFF00">
                                <a:shade val="100000"/>
                                <a:satMod val="115000"/>
                              </a:srgbClr>
                            </a:gs>
                          </a:gsLst>
                          <a:lin ang="16200000" scaled="1"/>
                        </a:gradFill>
                        <a:ln w="50800" cmpd="dbl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94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756905" y="4098180"/>
                          <a:ext cx="1361" cy="88862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oval"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95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189060" y="3748380"/>
                          <a:ext cx="0" cy="123842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oval"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96" name="Oval 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26960" y="4986078"/>
                          <a:ext cx="61250" cy="6518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97" name="Oval 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34531" y="4986078"/>
                          <a:ext cx="61250" cy="6518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98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966516" y="3927542"/>
                          <a:ext cx="6967" cy="105925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oval" w="med" len="med"/>
                          <a:tailEnd type="none"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99" name="Freeform 57"/>
                        <p:cNvSpPr>
                          <a:spLocks/>
                        </p:cNvSpPr>
                        <p:nvPr/>
                      </p:nvSpPr>
                      <p:spPr bwMode="auto">
                        <a:xfrm flipH="1" flipV="1">
                          <a:off x="3298898" y="5142510"/>
                          <a:ext cx="207585" cy="51691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513" y="1653"/>
                            </a:cxn>
                            <a:cxn ang="0">
                              <a:pos x="0" y="1653"/>
                            </a:cxn>
                            <a:cxn ang="0">
                              <a:pos x="0" y="0"/>
                            </a:cxn>
                          </a:cxnLst>
                          <a:rect l="0" t="0" r="r" b="b"/>
                          <a:pathLst>
                            <a:path w="513" h="1653">
                              <a:moveTo>
                                <a:pt x="513" y="1653"/>
                              </a:moveTo>
                              <a:lnTo>
                                <a:pt x="0" y="1653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 type="none"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00" name="Oval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59116" y="4978836"/>
                          <a:ext cx="61250" cy="6518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01" name="Text Box 8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79363" y="5083124"/>
                          <a:ext cx="310335" cy="283171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0" tIns="0" rIns="0" bIns="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100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ru-RU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rPr>
                            <a:t>А</a:t>
                          </a:r>
                          <a:r>
                            <a:rPr kumimoji="0" lang="en-US" b="1" i="0" u="none" strike="noStrike" cap="none" normalizeH="0" baseline="-18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 Narrow" pitchFamily="34" charset="0"/>
                              <a:cs typeface="Arial" pitchFamily="34" charset="0"/>
                            </a:rPr>
                            <a:t>2</a:t>
                          </a:r>
                          <a:endParaRPr kumimoji="0" lang="ru-RU" b="1" i="0" u="none" strike="noStrike" cap="none" normalizeH="0" baseline="-18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 Narrow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02" name="Rectangle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99528" y="4417140"/>
                          <a:ext cx="117351" cy="284597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03" name="Rectangle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31576" y="4419160"/>
                          <a:ext cx="117351" cy="284597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04" name="Rectangle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11360" y="4414997"/>
                          <a:ext cx="117351" cy="284597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cxnSp>
                      <p:nvCxnSpPr>
                        <p:cNvPr id="205" name="Прямая соединительная линия 204"/>
                        <p:cNvCxnSpPr/>
                        <p:nvPr/>
                      </p:nvCxnSpPr>
                      <p:spPr>
                        <a:xfrm rot="16200000" flipH="1">
                          <a:off x="3211544" y="5140600"/>
                          <a:ext cx="134105" cy="0"/>
                        </a:xfrm>
                        <a:prstGeom prst="line">
                          <a:avLst/>
                        </a:prstGeom>
                        <a:ln w="412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40965" name="Группа 40964"/>
                    <p:cNvGrpSpPr/>
                    <p:nvPr/>
                  </p:nvGrpSpPr>
                  <p:grpSpPr>
                    <a:xfrm>
                      <a:off x="5648415" y="4400186"/>
                      <a:ext cx="237576" cy="89493"/>
                      <a:chOff x="7891494" y="3911511"/>
                      <a:chExt cx="237576" cy="89493"/>
                    </a:xfrm>
                  </p:grpSpPr>
                  <p:cxnSp>
                    <p:nvCxnSpPr>
                      <p:cNvPr id="276" name="Прямая соединительная линия 275"/>
                      <p:cNvCxnSpPr/>
                      <p:nvPr/>
                    </p:nvCxnSpPr>
                    <p:spPr>
                      <a:xfrm flipH="1">
                        <a:off x="7891494" y="3911511"/>
                        <a:ext cx="237576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7" name="Прямая соединительная линия 276"/>
                      <p:cNvCxnSpPr/>
                      <p:nvPr/>
                    </p:nvCxnSpPr>
                    <p:spPr>
                      <a:xfrm flipH="1">
                        <a:off x="7938787" y="3956211"/>
                        <a:ext cx="147516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8" name="Прямая соединительная линия 277"/>
                      <p:cNvCxnSpPr/>
                      <p:nvPr/>
                    </p:nvCxnSpPr>
                    <p:spPr>
                      <a:xfrm flipH="1">
                        <a:off x="7981922" y="4001004"/>
                        <a:ext cx="75698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979" name="Арка 40978"/>
                    <p:cNvSpPr/>
                    <p:nvPr/>
                  </p:nvSpPr>
                  <p:spPr bwMode="auto">
                    <a:xfrm>
                      <a:off x="5669144" y="3806064"/>
                      <a:ext cx="199000" cy="199000"/>
                    </a:xfrm>
                    <a:prstGeom prst="blockArc">
                      <a:avLst>
                        <a:gd name="adj1" fmla="val 5352517"/>
                        <a:gd name="adj2" fmla="val 21565625"/>
                        <a:gd name="adj3" fmla="val 0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prstDash val="solid"/>
                      <a:round/>
                      <a:headEnd type="stealth" w="sm" len="sm"/>
                      <a:tailEnd/>
                    </a:ln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40981" name="Прямая соединительная линия 40980"/>
                    <p:cNvCxnSpPr>
                      <a:stCxn id="40979" idx="0"/>
                    </p:cNvCxnSpPr>
                    <p:nvPr/>
                  </p:nvCxnSpPr>
                  <p:spPr>
                    <a:xfrm flipH="1">
                      <a:off x="5768644" y="4005055"/>
                      <a:ext cx="1374" cy="39513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83" name="Прямая соединительная линия 40982"/>
                    <p:cNvCxnSpPr>
                      <a:stCxn id="213" idx="1"/>
                      <a:endCxn id="40979" idx="2"/>
                    </p:cNvCxnSpPr>
                    <p:nvPr/>
                  </p:nvCxnSpPr>
                  <p:spPr>
                    <a:xfrm>
                      <a:off x="5760149" y="2882770"/>
                      <a:ext cx="8495" cy="102279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85" name="Прямая соединительная линия 40984"/>
                    <p:cNvCxnSpPr>
                      <a:stCxn id="40979" idx="1"/>
                    </p:cNvCxnSpPr>
                    <p:nvPr/>
                  </p:nvCxnSpPr>
                  <p:spPr>
                    <a:xfrm flipH="1" flipV="1">
                      <a:off x="5755341" y="3901888"/>
                      <a:ext cx="112798" cy="268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6" name="Овальная выноска 305"/>
                  <p:cNvSpPr/>
                  <p:nvPr/>
                </p:nvSpPr>
                <p:spPr bwMode="auto">
                  <a:xfrm rot="10800000" flipV="1">
                    <a:off x="5131313" y="3915724"/>
                    <a:ext cx="336217" cy="241265"/>
                  </a:xfrm>
                  <a:prstGeom prst="wedgeEllipseCallout">
                    <a:avLst>
                      <a:gd name="adj1" fmla="val -89214"/>
                      <a:gd name="adj2" fmla="val -36304"/>
                    </a:avLst>
                  </a:prstGeom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n w="25400">
                    <a:solidFill>
                      <a:srgbClr val="FF0000"/>
                    </a:solidFill>
                    <a:prstDash val="solid"/>
                    <a:round/>
                    <a:headEnd type="stealth" w="sm" len="sm"/>
                    <a:tailEnd/>
                  </a:ln>
                </p:spPr>
                <p:txBody>
                  <a:bodyPr vert="horz" wrap="squar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lnSpc>
                        <a:spcPts val="2200"/>
                      </a:lnSpc>
                    </a:pPr>
                    <a:r>
                      <a:rPr lang="ru-RU" sz="2000" b="1" kern="0" dirty="0" smtClean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  <a:cs typeface="Arial" pitchFamily="34" charset="0"/>
                      </a:rPr>
                      <a:t>3</a:t>
                    </a:r>
                    <a:endParaRPr lang="ru-RU" sz="2000" b="1" kern="0" dirty="0">
                      <a:ln w="12700">
                        <a:solidFill>
                          <a:prstClr val="black"/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Cambria Math" pitchFamily="18" charset="0"/>
                      <a:ea typeface="Cambria Math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07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41027" y="3706926"/>
                    <a:ext cx="236135" cy="189354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PE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85" name="Rectangle 7"/>
              <p:cNvSpPr>
                <a:spLocks noChangeArrowheads="1"/>
              </p:cNvSpPr>
              <p:nvPr/>
            </p:nvSpPr>
            <p:spPr bwMode="auto">
              <a:xfrm>
                <a:off x="7429019" y="4019385"/>
                <a:ext cx="117351" cy="2845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265" name="Группа 264"/>
          <p:cNvGrpSpPr/>
          <p:nvPr/>
        </p:nvGrpSpPr>
        <p:grpSpPr>
          <a:xfrm>
            <a:off x="412222" y="2276872"/>
            <a:ext cx="3516660" cy="2232248"/>
            <a:chOff x="412222" y="2276872"/>
            <a:chExt cx="3516660" cy="223224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412222" y="2276872"/>
              <a:ext cx="3516660" cy="2232248"/>
              <a:chOff x="113483" y="4149080"/>
              <a:chExt cx="3516660" cy="2232248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113483" y="4149080"/>
                <a:ext cx="3516660" cy="2160240"/>
                <a:chOff x="746538" y="3499180"/>
                <a:chExt cx="3516660" cy="2160240"/>
              </a:xfrm>
            </p:grpSpPr>
            <p:grpSp>
              <p:nvGrpSpPr>
                <p:cNvPr id="22" name="Группа 21"/>
                <p:cNvGrpSpPr/>
                <p:nvPr/>
              </p:nvGrpSpPr>
              <p:grpSpPr>
                <a:xfrm>
                  <a:off x="746538" y="3499180"/>
                  <a:ext cx="3516660" cy="685840"/>
                  <a:chOff x="746538" y="3495752"/>
                  <a:chExt cx="3516660" cy="685840"/>
                </a:xfrm>
              </p:grpSpPr>
              <p:grpSp>
                <p:nvGrpSpPr>
                  <p:cNvPr id="39" name="Group 2"/>
                  <p:cNvGrpSpPr>
                    <a:grpSpLocks/>
                  </p:cNvGrpSpPr>
                  <p:nvPr/>
                </p:nvGrpSpPr>
                <p:grpSpPr bwMode="auto">
                  <a:xfrm>
                    <a:off x="746538" y="3762141"/>
                    <a:ext cx="115696" cy="324452"/>
                    <a:chOff x="1135" y="11248"/>
                    <a:chExt cx="170" cy="448"/>
                  </a:xfrm>
                </p:grpSpPr>
                <p:sp>
                  <p:nvSpPr>
                    <p:cNvPr id="89" name="Line 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3" y="11248"/>
                      <a:ext cx="1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0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43" y="11472"/>
                      <a:ext cx="1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1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35" y="11696"/>
                      <a:ext cx="16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0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856101" y="3650012"/>
                    <a:ext cx="785366" cy="446122"/>
                    <a:chOff x="1296" y="11100"/>
                    <a:chExt cx="1154" cy="616"/>
                  </a:xfrm>
                </p:grpSpPr>
                <p:grpSp>
                  <p:nvGrpSpPr>
                    <p:cNvPr id="72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100"/>
                      <a:ext cx="864" cy="160"/>
                      <a:chOff x="1296" y="11100"/>
                      <a:chExt cx="864" cy="160"/>
                    </a:xfrm>
                  </p:grpSpPr>
                  <p:sp>
                    <p:nvSpPr>
                      <p:cNvPr id="86" name="Arc 8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87" name="Arc 9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88" name="Arc 10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36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73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330"/>
                      <a:ext cx="864" cy="160"/>
                      <a:chOff x="1296" y="11092"/>
                      <a:chExt cx="864" cy="160"/>
                    </a:xfrm>
                  </p:grpSpPr>
                  <p:sp>
                    <p:nvSpPr>
                      <p:cNvPr id="83" name="Arc 12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84" name="Arc 13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85" name="Arc 14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28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74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11556"/>
                      <a:ext cx="864" cy="160"/>
                      <a:chOff x="1296" y="11076"/>
                      <a:chExt cx="864" cy="160"/>
                    </a:xfrm>
                  </p:grpSpPr>
                  <p:sp>
                    <p:nvSpPr>
                      <p:cNvPr id="80" name="Arc 16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360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81" name="Arc 17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648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82" name="Arc 18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936" y="11012"/>
                        <a:ext cx="160" cy="288"/>
                      </a:xfrm>
                      <a:custGeom>
                        <a:avLst/>
                        <a:gdLst>
                          <a:gd name="G0" fmla="+- 486 0 0"/>
                          <a:gd name="G1" fmla="+- 21600 0 0"/>
                          <a:gd name="G2" fmla="+- 21600 0 0"/>
                          <a:gd name="T0" fmla="*/ 486 w 22086"/>
                          <a:gd name="T1" fmla="*/ 0 h 43200"/>
                          <a:gd name="T2" fmla="*/ 0 w 22086"/>
                          <a:gd name="T3" fmla="*/ 43195 h 43200"/>
                          <a:gd name="T4" fmla="*/ 486 w 22086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086" h="43200" fill="none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</a:path>
                          <a:path w="22086" h="43200" stroke="0" extrusionOk="0">
                            <a:moveTo>
                              <a:pt x="485" y="0"/>
                            </a:moveTo>
                            <a:cubicBezTo>
                              <a:pt x="12415" y="0"/>
                              <a:pt x="22086" y="9670"/>
                              <a:pt x="22086" y="21600"/>
                            </a:cubicBezTo>
                            <a:cubicBezTo>
                              <a:pt x="22086" y="33529"/>
                              <a:pt x="12415" y="43200"/>
                              <a:pt x="486" y="43200"/>
                            </a:cubicBezTo>
                            <a:cubicBezTo>
                              <a:pt x="323" y="43200"/>
                              <a:pt x="161" y="43198"/>
                              <a:pt x="0" y="43194"/>
                            </a:cubicBezTo>
                            <a:lnTo>
                              <a:pt x="486" y="2160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grpSp>
                  <p:nvGrpSpPr>
                    <p:cNvPr id="75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0" y="11248"/>
                      <a:ext cx="288" cy="448"/>
                      <a:chOff x="1008" y="11248"/>
                      <a:chExt cx="288" cy="448"/>
                    </a:xfrm>
                  </p:grpSpPr>
                  <p:sp>
                    <p:nvSpPr>
                      <p:cNvPr id="77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248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8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472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9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11696"/>
                        <a:ext cx="28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76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50" y="11232"/>
                      <a:ext cx="0" cy="4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709523" y="3752127"/>
                    <a:ext cx="0" cy="339661"/>
                  </a:xfrm>
                  <a:prstGeom prst="line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42" name="Group 25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644218"/>
                    <a:ext cx="588004" cy="115876"/>
                    <a:chOff x="1296" y="11092"/>
                    <a:chExt cx="864" cy="160"/>
                  </a:xfrm>
                </p:grpSpPr>
                <p:sp>
                  <p:nvSpPr>
                    <p:cNvPr id="69" name="Arc 26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0" name="Arc 27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1" name="Arc 28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" name="Group 29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816583"/>
                    <a:ext cx="588004" cy="115876"/>
                    <a:chOff x="1296" y="11092"/>
                    <a:chExt cx="864" cy="160"/>
                  </a:xfrm>
                </p:grpSpPr>
                <p:sp>
                  <p:nvSpPr>
                    <p:cNvPr id="66" name="Arc 30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7" name="Arc 31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8" name="Arc 32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8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4" name="Group 33"/>
                  <p:cNvGrpSpPr>
                    <a:grpSpLocks/>
                  </p:cNvGrpSpPr>
                  <p:nvPr/>
                </p:nvGrpSpPr>
                <p:grpSpPr bwMode="auto">
                  <a:xfrm flipH="1">
                    <a:off x="1976303" y="3986051"/>
                    <a:ext cx="588004" cy="115876"/>
                    <a:chOff x="1296" y="11084"/>
                    <a:chExt cx="864" cy="160"/>
                  </a:xfrm>
                </p:grpSpPr>
                <p:sp>
                  <p:nvSpPr>
                    <p:cNvPr id="63" name="Arc 34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360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4" name="Arc 35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648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5" name="Arc 36"/>
                    <p:cNvSpPr>
                      <a:spLocks/>
                    </p:cNvSpPr>
                    <p:nvPr/>
                  </p:nvSpPr>
                  <p:spPr bwMode="auto">
                    <a:xfrm rot="16200000">
                      <a:off x="1936" y="11020"/>
                      <a:ext cx="160" cy="288"/>
                    </a:xfrm>
                    <a:custGeom>
                      <a:avLst/>
                      <a:gdLst>
                        <a:gd name="G0" fmla="+- 486 0 0"/>
                        <a:gd name="G1" fmla="+- 21600 0 0"/>
                        <a:gd name="G2" fmla="+- 21600 0 0"/>
                        <a:gd name="T0" fmla="*/ 486 w 22086"/>
                        <a:gd name="T1" fmla="*/ 0 h 43200"/>
                        <a:gd name="T2" fmla="*/ 0 w 22086"/>
                        <a:gd name="T3" fmla="*/ 43195 h 43200"/>
                        <a:gd name="T4" fmla="*/ 486 w 22086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086" h="43200" fill="none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</a:path>
                        <a:path w="22086" h="43200" stroke="0" extrusionOk="0">
                          <a:moveTo>
                            <a:pt x="485" y="0"/>
                          </a:moveTo>
                          <a:cubicBezTo>
                            <a:pt x="12415" y="0"/>
                            <a:pt x="22086" y="9670"/>
                            <a:pt x="22086" y="21600"/>
                          </a:cubicBezTo>
                          <a:cubicBezTo>
                            <a:pt x="22086" y="33529"/>
                            <a:pt x="12415" y="43200"/>
                            <a:pt x="486" y="43200"/>
                          </a:cubicBezTo>
                          <a:cubicBezTo>
                            <a:pt x="323" y="43200"/>
                            <a:pt x="161" y="43198"/>
                            <a:pt x="0" y="43194"/>
                          </a:cubicBezTo>
                          <a:lnTo>
                            <a:pt x="486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5" name="Group 37"/>
                  <p:cNvGrpSpPr>
                    <a:grpSpLocks/>
                  </p:cNvGrpSpPr>
                  <p:nvPr/>
                </p:nvGrpSpPr>
                <p:grpSpPr bwMode="auto">
                  <a:xfrm flipH="1">
                    <a:off x="1780301" y="3751403"/>
                    <a:ext cx="196001" cy="341833"/>
                    <a:chOff x="1008" y="11240"/>
                    <a:chExt cx="288" cy="472"/>
                  </a:xfrm>
                </p:grpSpPr>
                <p:sp>
                  <p:nvSpPr>
                    <p:cNvPr id="60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240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47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1712"/>
                      <a:ext cx="2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6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8940" y="3739259"/>
                    <a:ext cx="0" cy="36239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7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5195" y="3739091"/>
                    <a:ext cx="1140379" cy="651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8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64306" y="3919422"/>
                    <a:ext cx="1137719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564306" y="4093236"/>
                    <a:ext cx="1151268" cy="289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689486" y="3706501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89486" y="3884660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2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689486" y="4058473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4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7758" y="3495752"/>
                    <a:ext cx="310335" cy="16512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atin typeface="Arial" pitchFamily="34" charset="0"/>
                        <a:cs typeface="Arial" pitchFamily="34" charset="0"/>
                      </a:rPr>
                      <a:t>TV</a:t>
                    </a:r>
                    <a:endParaRPr lang="ru-RU" sz="1600" b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5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9167" y="3655081"/>
                    <a:ext cx="490003" cy="165123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ru-RU" sz="1400" b="1" dirty="0" smtClean="0">
                        <a:latin typeface="Arial Narrow" pitchFamily="34" charset="0"/>
                        <a:cs typeface="Arial" pitchFamily="34" charset="0"/>
                      </a:rPr>
                      <a:t>А(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L</a:t>
                    </a:r>
                    <a:r>
                      <a:rPr lang="en-US" sz="1400" b="1" baseline="-18000" dirty="0" smtClean="0">
                        <a:latin typeface="Arial Narrow" pitchFamily="34" charset="0"/>
                        <a:cs typeface="Arial" pitchFamily="34" charset="0"/>
                      </a:rPr>
                      <a:t>1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6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1056" y="3788338"/>
                    <a:ext cx="562142" cy="232476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ru-RU" sz="1400" b="1" dirty="0" smtClean="0">
                        <a:latin typeface="Arial Narrow" pitchFamily="34" charset="0"/>
                        <a:cs typeface="Arial" pitchFamily="34" charset="0"/>
                      </a:rPr>
                      <a:t>В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(L</a:t>
                    </a:r>
                    <a:r>
                      <a:rPr lang="en-US" sz="1400" b="1" baseline="-18000" dirty="0" smtClean="0">
                        <a:latin typeface="Arial Narrow" pitchFamily="34" charset="0"/>
                        <a:cs typeface="Arial" pitchFamily="34" charset="0"/>
                      </a:rPr>
                      <a:t>2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8278" y="3958531"/>
                    <a:ext cx="490003" cy="22306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R="0" lvl="0" indent="0" algn="ctr" fontAlgn="base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ru-RU" sz="1400" b="1" dirty="0" smtClean="0">
                        <a:latin typeface="Arial Narrow" pitchFamily="34" charset="0"/>
                        <a:cs typeface="Arial" pitchFamily="34" charset="0"/>
                      </a:rPr>
                      <a:t>С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(L</a:t>
                    </a:r>
                    <a:r>
                      <a:rPr lang="en-US" sz="1400" b="1" baseline="-18000" dirty="0" smtClean="0">
                        <a:latin typeface="Arial Narrow" pitchFamily="34" charset="0"/>
                        <a:cs typeface="Arial" pitchFamily="34" charset="0"/>
                      </a:rPr>
                      <a:t>3</a:t>
                    </a:r>
                    <a:r>
                      <a:rPr lang="en-US" sz="1400" b="1" dirty="0" smtClean="0">
                        <a:latin typeface="Arial Narrow" pitchFamily="34" charset="0"/>
                        <a:cs typeface="Arial" pitchFamily="34" charset="0"/>
                      </a:rPr>
                      <a:t>)</a:t>
                    </a:r>
                    <a:endParaRPr lang="ru-RU" sz="1400" b="1" dirty="0" smtClean="0"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3" name="Группа 22"/>
                <p:cNvGrpSpPr/>
                <p:nvPr/>
              </p:nvGrpSpPr>
              <p:grpSpPr>
                <a:xfrm>
                  <a:off x="2627598" y="3748380"/>
                  <a:ext cx="878885" cy="1911040"/>
                  <a:chOff x="2627598" y="3748380"/>
                  <a:chExt cx="878885" cy="1911040"/>
                </a:xfrm>
              </p:grpSpPr>
              <p:sp>
                <p:nvSpPr>
                  <p:cNvPr id="2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627598" y="4891929"/>
                    <a:ext cx="685304" cy="483781"/>
                  </a:xfrm>
                  <a:prstGeom prst="rect">
                    <a:avLst/>
                  </a:prstGeom>
                  <a:gradFill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ln w="50800" cmpd="dbl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56905" y="4098180"/>
                    <a:ext cx="1361" cy="88862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189060" y="3748380"/>
                    <a:ext cx="0" cy="123842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726960" y="4986078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934531" y="4986078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66516" y="3927542"/>
                    <a:ext cx="6967" cy="10592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oval" w="med" len="med"/>
                    <a:tailEnd type="none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Freeform 57"/>
                  <p:cNvSpPr>
                    <a:spLocks/>
                  </p:cNvSpPr>
                  <p:nvPr/>
                </p:nvSpPr>
                <p:spPr bwMode="auto">
                  <a:xfrm flipH="1" flipV="1">
                    <a:off x="3298898" y="5142510"/>
                    <a:ext cx="207585" cy="516910"/>
                  </a:xfrm>
                  <a:custGeom>
                    <a:avLst/>
                    <a:gdLst/>
                    <a:ahLst/>
                    <a:cxnLst>
                      <a:cxn ang="0">
                        <a:pos x="513" y="1653"/>
                      </a:cxn>
                      <a:cxn ang="0">
                        <a:pos x="0" y="165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13" h="1653">
                        <a:moveTo>
                          <a:pt x="513" y="1653"/>
                        </a:moveTo>
                        <a:lnTo>
                          <a:pt x="0" y="165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none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159116" y="4978836"/>
                    <a:ext cx="61250" cy="651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79363" y="5083124"/>
                    <a:ext cx="310335" cy="28317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А</a:t>
                    </a:r>
                    <a:r>
                      <a:rPr kumimoji="0" lang="en-US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pitchFamily="34" charset="0"/>
                      </a:rPr>
                      <a:t>1</a:t>
                    </a:r>
                    <a:endParaRPr kumimoji="0" lang="ru-RU" b="1" i="0" u="none" strike="noStrike" cap="none" normalizeH="0" baseline="-18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699528" y="4417140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131576" y="4419160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911360" y="4414997"/>
                    <a:ext cx="117351" cy="284597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cxnSp>
                <p:nvCxnSpPr>
                  <p:cNvPr id="36" name="Прямая соединительная линия 35"/>
                  <p:cNvCxnSpPr/>
                  <p:nvPr/>
                </p:nvCxnSpPr>
                <p:spPr>
                  <a:xfrm rot="16200000" flipH="1">
                    <a:off x="3211544" y="5140600"/>
                    <a:ext cx="134105" cy="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814754" y="5891593"/>
                <a:ext cx="117351" cy="2845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Text Box 81"/>
              <p:cNvSpPr txBox="1">
                <a:spLocks noChangeArrowheads="1"/>
              </p:cNvSpPr>
              <p:nvPr/>
            </p:nvSpPr>
            <p:spPr bwMode="auto">
              <a:xfrm>
                <a:off x="2886978" y="5878157"/>
                <a:ext cx="385029" cy="2980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R</a:t>
                </a:r>
                <a:r>
                  <a:rPr kumimoji="0" lang="ru-RU" b="1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cs typeface="Arial" pitchFamily="34" charset="0"/>
                  </a:rPr>
                  <a:t>З</a:t>
                </a:r>
                <a:endParaRPr kumimoji="0" lang="ru-RU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grpSp>
            <p:nvGrpSpPr>
              <p:cNvPr id="17" name="Группа 16"/>
              <p:cNvGrpSpPr/>
              <p:nvPr/>
            </p:nvGrpSpPr>
            <p:grpSpPr>
              <a:xfrm>
                <a:off x="2754402" y="6291835"/>
                <a:ext cx="237576" cy="89493"/>
                <a:chOff x="2754402" y="6291835"/>
                <a:chExt cx="237576" cy="89493"/>
              </a:xfrm>
            </p:grpSpPr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 flipH="1">
                  <a:off x="2754402" y="6291835"/>
                  <a:ext cx="2375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единительная линия 18"/>
                <p:cNvCxnSpPr/>
                <p:nvPr/>
              </p:nvCxnSpPr>
              <p:spPr>
                <a:xfrm flipH="1">
                  <a:off x="2801695" y="6336535"/>
                  <a:ext cx="14751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единительная линия 19"/>
                <p:cNvCxnSpPr/>
                <p:nvPr/>
              </p:nvCxnSpPr>
              <p:spPr>
                <a:xfrm flipH="1">
                  <a:off x="2844830" y="6381328"/>
                  <a:ext cx="7569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9" name="Овальная выноска 258"/>
            <p:cNvSpPr/>
            <p:nvPr/>
          </p:nvSpPr>
          <p:spPr bwMode="auto">
            <a:xfrm rot="10800000" flipV="1">
              <a:off x="1767880" y="3896280"/>
              <a:ext cx="336217" cy="241265"/>
            </a:xfrm>
            <a:prstGeom prst="wedgeEllipseCallout">
              <a:avLst>
                <a:gd name="adj1" fmla="val -89214"/>
                <a:gd name="adj2" fmla="val -36304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1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261" name="Овальная выноска 260"/>
            <p:cNvSpPr/>
            <p:nvPr/>
          </p:nvSpPr>
          <p:spPr bwMode="auto">
            <a:xfrm rot="10800000" flipV="1">
              <a:off x="2579599" y="4203668"/>
              <a:ext cx="336217" cy="241265"/>
            </a:xfrm>
            <a:prstGeom prst="wedgeEllipseCallout">
              <a:avLst>
                <a:gd name="adj1" fmla="val -89214"/>
                <a:gd name="adj2" fmla="val -36304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2200"/>
                </a:lnSpc>
              </a:pPr>
              <a:r>
                <a:rPr lang="ru-RU" sz="2000" b="1" kern="0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Arial" pitchFamily="34" charset="0"/>
                </a:rPr>
                <a:t>2</a:t>
              </a:r>
              <a:endParaRPr lang="ru-RU" sz="2000" b="1" kern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308" name="Text Box 87"/>
            <p:cNvSpPr txBox="1">
              <a:spLocks noChangeArrowheads="1"/>
            </p:cNvSpPr>
            <p:nvPr/>
          </p:nvSpPr>
          <p:spPr bwMode="auto">
            <a:xfrm>
              <a:off x="3026942" y="3716898"/>
              <a:ext cx="236135" cy="189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 dirty="0" smtClean="0">
                  <a:latin typeface="Arial Narrow" pitchFamily="34" charset="0"/>
                  <a:cs typeface="Arial" pitchFamily="34" charset="0"/>
                </a:rPr>
                <a:t>PE</a:t>
              </a:r>
              <a:endParaRPr lang="ru-RU" sz="1400" b="1" dirty="0" smtClean="0">
                <a:latin typeface="Arial Narrow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33430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7726"/>
              </p:ext>
            </p:extLst>
          </p:nvPr>
        </p:nvGraphicFramePr>
        <p:xfrm>
          <a:off x="142844" y="764704"/>
          <a:ext cx="8429715" cy="59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57"/>
                <a:gridCol w="6500858"/>
              </a:tblGrid>
              <a:tr h="57279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ГРУППА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ПОМЕЩЕНИЙ</a:t>
                      </a:r>
                      <a:endParaRPr lang="ru-RU" sz="2000" b="1" kern="12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00FF99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ХАРАКТЕРИСТИКА ПОМЕЩЕНИЙ </a:t>
                      </a:r>
                      <a:endParaRPr lang="ru-RU" sz="2000" b="1" kern="1200" dirty="0">
                        <a:ln w="12700">
                          <a:solidFill>
                            <a:prstClr val="black"/>
                          </a:solidFill>
                          <a:prstDash val="solid"/>
                        </a:ln>
                        <a:solidFill>
                          <a:srgbClr val="00FF99"/>
                        </a:solidFill>
                        <a:latin typeface="Arial Narrow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016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ru-RU" sz="2000" b="1" dirty="0" smtClean="0">
                          <a:latin typeface="Arial Narrow" pitchFamily="34" charset="0"/>
                          <a:cs typeface="Arial" pitchFamily="34" charset="0"/>
                        </a:rPr>
                        <a:t>1.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C0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C0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с повышенной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C0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опасностью</a:t>
                      </a:r>
                      <a:endParaRPr lang="ru-RU" sz="20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C0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B05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Помещения, характеризующиеся наличием одного из следующих условий, создающих повышенную опасность: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сырость ( относительная влажность более 75% );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токопроводящие полы (металлические, земляные, железобетонные, кирпичные и т. д.);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dirty="0" smtClean="0">
                          <a:latin typeface="Arial Narrow" pitchFamily="34" charset="0"/>
                          <a:cs typeface="Times New Roman" pitchFamily="18" charset="0"/>
                        </a:rPr>
                        <a:t>3)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высокая температура воздуха (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более +35</a:t>
                      </a:r>
                      <a:r>
                        <a:rPr lang="ru-RU" sz="2000" b="1" kern="1200" baseline="440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baseline="0" dirty="0" smtClean="0">
                          <a:latin typeface="Arial Narrow" pitchFamily="34" charset="0"/>
                          <a:cs typeface="Times New Roman" pitchFamily="18" charset="0"/>
                        </a:rPr>
                        <a:t>4)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токопроводящая пыль;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ru-RU" sz="2000" b="1" baseline="0" dirty="0" smtClean="0">
                          <a:latin typeface="Arial Narrow" pitchFamily="34" charset="0"/>
                          <a:cs typeface="Times New Roman" pitchFamily="18" charset="0"/>
                        </a:rPr>
                        <a:t>5)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возможность одновременного прикосновения человека к металлическим корпусам ЭУ (открытым проводящим частям) и к заземленным металлоконструкциям зданий.</a:t>
                      </a:r>
                      <a:endParaRPr lang="ru-RU" sz="2000" b="1" kern="1200" dirty="0">
                        <a:ln w="900" cmpd="sng">
                          <a:solidFill>
                            <a:prstClr val="black">
                              <a:alpha val="55000"/>
                            </a:prstClr>
                          </a:solidFill>
                          <a:prstDash val="solid"/>
                        </a:ln>
                        <a:solidFill>
                          <a:srgbClr val="7013ED"/>
                        </a:solidFill>
                        <a:latin typeface="Arial Narrow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194586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endParaRPr lang="ru-RU" sz="2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2.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особо</a:t>
                      </a: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опасные</a:t>
                      </a:r>
                      <a:endParaRPr lang="ru-RU" sz="20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особая сырость (</a:t>
                      </a:r>
                      <a:r>
                        <a:rPr lang="ru-RU" sz="2000" b="1" kern="1200" dirty="0" err="1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отн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. влажность воздуха близка к 100% );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химически активная или органическая среда (разрушающие изоляцию и токоведущие части ЭУ);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)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prstClr val="black">
                                <a:alpha val="55000"/>
                              </a:prstClr>
                            </a:solidFill>
                            <a:prstDash val="solid"/>
                          </a:ln>
                          <a:solidFill>
                            <a:srgbClr val="7013ED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одновременно два и более условий повышенной опасности.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Территория открытых ЭУ в отношении опасности поражения людей электрическим током приравнивается к особо опасным</a:t>
                      </a:r>
                      <a:r>
                        <a:rPr lang="en-US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="1" kern="1200" dirty="0" smtClean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помещениям.</a:t>
                      </a:r>
                      <a:endParaRPr lang="ru-RU" sz="2000" b="1" kern="12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81065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3. </a:t>
                      </a: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Помещения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без повышен –ной опасности</a:t>
                      </a: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ru-RU" sz="2000" b="1" kern="1200" dirty="0" smtClean="0">
                          <a:ln w="12700">
                            <a:solidFill>
                              <a:prstClr val="black"/>
                            </a:solidFill>
                            <a:prstDash val="solid"/>
                          </a:ln>
                          <a:solidFill>
                            <a:srgbClr val="00FF99"/>
                          </a:solidFill>
                          <a:latin typeface="Arial Narrow" pitchFamily="34" charset="0"/>
                          <a:ea typeface="Cambria Math" pitchFamily="18" charset="0"/>
                          <a:cs typeface="Arial" pitchFamily="34" charset="0"/>
                        </a:rPr>
                        <a:t>   Помещения, в которых отсутствуют условия, создающие повышенную или особую опасность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ru-RU" sz="2000" b="1" kern="1200" baseline="0" dirty="0">
                        <a:solidFill>
                          <a:schemeClr val="dk1"/>
                        </a:solidFill>
                        <a:latin typeface="Arial Narrow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7" name="Скругленный прямоугольник 16"/>
          <p:cNvSpPr/>
          <p:nvPr/>
        </p:nvSpPr>
        <p:spPr bwMode="auto">
          <a:xfrm>
            <a:off x="2699792" y="44624"/>
            <a:ext cx="3744415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КЛАССИФИКАЦИЯ ПОМЕЩЕНИЙ ПО ЭЛЕКТРОБЕЗОПАСНОСТИ</a:t>
            </a:r>
            <a:endParaRPr lang="ru-RU" sz="2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4579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691680" y="44624"/>
            <a:ext cx="5760640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КЛАССИФИКАЦИЯ </a:t>
            </a:r>
            <a:r>
              <a:rPr lang="ru-RU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ОБОРУДОВАНИЯ ПО СПОСОБУ ЗАЩИТЫ ОТ ПОРАЖЕНИЯ ЭЛЕКТРИЧЕСКИМ ТОКОМ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107504" y="1340768"/>
            <a:ext cx="8496944" cy="115212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0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защита обеспечивается основной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изоляцией (отсутствует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электрическое соединение открытых проводящих частей, если таковые имеются, с защитным проводником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2708176" y="692696"/>
            <a:ext cx="3736032" cy="423664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ts val="2800"/>
              </a:lnSpc>
            </a:pP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Согласно  </a:t>
            </a:r>
            <a:r>
              <a:rPr lang="ru-RU" sz="20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ГОСТ Р МЭК </a:t>
            </a:r>
            <a:r>
              <a:rPr lang="ru-RU" sz="20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536-94</a:t>
            </a:r>
            <a:r>
              <a:rPr lang="ru-RU" sz="20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2780928"/>
            <a:ext cx="8496944" cy="115212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 защита обеспечивается основной изоляцией и соединением открытых проводящих частей, доступных прикосновению, с защитным проводником стационарной проводки.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4149080"/>
            <a:ext cx="8496944" cy="936104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 защита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обеспечивается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применением двойной или усиленной изоляции  ( отсутствуют средства защитного заземления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5373216"/>
            <a:ext cx="8496944" cy="107173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latin typeface="Arial Narrow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защита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основана на питании от источника безопасного сверхнизкого напряжения ( не возникают напряжения выше безопасного сверхнизкого напряжения ). 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Группа 90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92" name="Прямоугольник 91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95" name="Скругленный прямоугольник 94"/>
          <p:cNvSpPr/>
          <p:nvPr/>
        </p:nvSpPr>
        <p:spPr bwMode="auto">
          <a:xfrm>
            <a:off x="2267744" y="44624"/>
            <a:ext cx="4592794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КОНТРОЛЬ СОПРОТИВЛЕНИЯ ИЗОЛЯЦИИ МЕТОДОМ «ТРЁХ ВОЛЬТМЕТРОВ»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87251" y="5877272"/>
            <a:ext cx="3859281" cy="52743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2000"/>
              </a:lnSpc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замыкании фазы </a:t>
            </a:r>
            <a:r>
              <a:rPr lang="en-US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землю!:</a:t>
            </a:r>
            <a:endParaRPr lang="ru-RU" sz="20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Скругленный прямоугольник 98"/>
          <p:cNvSpPr/>
          <p:nvPr/>
        </p:nvSpPr>
        <p:spPr bwMode="auto">
          <a:xfrm>
            <a:off x="5271532" y="5875829"/>
            <a:ext cx="3188900" cy="533479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en-US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en-US" sz="2600" b="1" baseline="-25000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en-US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= 0;       </a:t>
            </a:r>
            <a:r>
              <a:rPr lang="en-US" sz="26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en-US" sz="2600" b="1" baseline="-25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en-US" sz="26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= </a:t>
            </a:r>
            <a:r>
              <a:rPr lang="en-US" sz="26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en-US" sz="2600" b="1" baseline="-25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C = </a:t>
            </a:r>
            <a:r>
              <a:rPr lang="en-US" sz="26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ru-RU" sz="2600" b="1" baseline="-25000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Л.</a:t>
            </a:r>
            <a:r>
              <a:rPr lang="en-US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ru-RU" sz="2600" b="1" baseline="-25000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6357426" y="6041686"/>
            <a:ext cx="302806" cy="144166"/>
          </a:xfrm>
          <a:prstGeom prst="rightArrow">
            <a:avLst>
              <a:gd name="adj1" fmla="val 50000"/>
              <a:gd name="adj2" fmla="val 77271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05" name="Скругленный прямоугольник 104"/>
          <p:cNvSpPr/>
          <p:nvPr/>
        </p:nvSpPr>
        <p:spPr bwMode="auto">
          <a:xfrm>
            <a:off x="5272421" y="4774549"/>
            <a:ext cx="3188011" cy="533479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en-US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en-US" sz="2600" b="1" baseline="-25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&lt;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ru-RU" sz="2600" b="1" baseline="-25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</a:t>
            </a:r>
            <a:r>
              <a:rPr lang="en-US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;     U</a:t>
            </a:r>
            <a:r>
              <a:rPr lang="en-US" sz="2600" b="1" baseline="-25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en-US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en-US" sz="2600" b="1" baseline="-25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en-US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&gt;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ru-RU" sz="2600" b="1" baseline="-25000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ru-RU" sz="26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3366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Стрелка вправо 105"/>
          <p:cNvSpPr/>
          <p:nvPr/>
        </p:nvSpPr>
        <p:spPr bwMode="auto">
          <a:xfrm>
            <a:off x="6449742" y="4948657"/>
            <a:ext cx="303136" cy="144166"/>
          </a:xfrm>
          <a:prstGeom prst="rightArrow">
            <a:avLst>
              <a:gd name="adj1" fmla="val 50000"/>
              <a:gd name="adj2" fmla="val 77271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 cmpd="dbl">
            <a:solidFill>
              <a:schemeClr val="tx1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ru-RU"/>
          </a:p>
        </p:txBody>
      </p:sp>
      <p:sp>
        <p:nvSpPr>
          <p:cNvPr id="113" name="Скругленный прямоугольник 112"/>
          <p:cNvSpPr/>
          <p:nvPr/>
        </p:nvSpPr>
        <p:spPr bwMode="auto">
          <a:xfrm>
            <a:off x="284529" y="4797152"/>
            <a:ext cx="3567391" cy="52743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1800"/>
              </a:lnSpc>
            </a:pP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уменьшении сопротивления изоляции </a:t>
            </a:r>
            <a:r>
              <a: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фазы А</a:t>
            </a:r>
            <a:r>
              <a:rPr lang="ru-RU" sz="2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3366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7504" y="811560"/>
            <a:ext cx="8496944" cy="914400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400"/>
              </a:lnSpc>
            </a:pPr>
            <a:r>
              <a:rPr lang="ru-RU" dirty="0" smtClean="0"/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Контроль осуществляется включением в «звезду» трёх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вольтметров («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земляных» вольтметров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39552" y="1878092"/>
            <a:ext cx="7286066" cy="2631028"/>
            <a:chOff x="631844" y="1789145"/>
            <a:chExt cx="7286066" cy="2631028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631844" y="1789145"/>
              <a:ext cx="7286066" cy="2631028"/>
              <a:chOff x="631844" y="1789906"/>
              <a:chExt cx="7286066" cy="2631028"/>
            </a:xfrm>
          </p:grpSpPr>
          <p:grpSp>
            <p:nvGrpSpPr>
              <p:cNvPr id="7" name="Группа 6"/>
              <p:cNvGrpSpPr/>
              <p:nvPr/>
            </p:nvGrpSpPr>
            <p:grpSpPr>
              <a:xfrm>
                <a:off x="631844" y="1789906"/>
                <a:ext cx="7286066" cy="2575198"/>
                <a:chOff x="631844" y="1789906"/>
                <a:chExt cx="7286066" cy="2575198"/>
              </a:xfrm>
            </p:grpSpPr>
            <p:grpSp>
              <p:nvGrpSpPr>
                <p:cNvPr id="6" name="Группа 5"/>
                <p:cNvGrpSpPr/>
                <p:nvPr/>
              </p:nvGrpSpPr>
              <p:grpSpPr>
                <a:xfrm>
                  <a:off x="631844" y="1789906"/>
                  <a:ext cx="7286066" cy="2575198"/>
                  <a:chOff x="631844" y="1789906"/>
                  <a:chExt cx="7286066" cy="2575198"/>
                </a:xfrm>
              </p:grpSpPr>
              <p:cxnSp>
                <p:nvCxnSpPr>
                  <p:cNvPr id="87" name="Прямая соединительная линия 86"/>
                  <p:cNvCxnSpPr/>
                  <p:nvPr/>
                </p:nvCxnSpPr>
                <p:spPr>
                  <a:xfrm>
                    <a:off x="2987824" y="2406909"/>
                    <a:ext cx="0" cy="1905290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Прямая соединительная линия 85"/>
                  <p:cNvCxnSpPr/>
                  <p:nvPr/>
                </p:nvCxnSpPr>
                <p:spPr>
                  <a:xfrm>
                    <a:off x="3872204" y="2242008"/>
                    <a:ext cx="0" cy="2083932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Прямая соединительная линия 12"/>
                  <p:cNvCxnSpPr/>
                  <p:nvPr/>
                </p:nvCxnSpPr>
                <p:spPr>
                  <a:xfrm>
                    <a:off x="4788024" y="2070989"/>
                    <a:ext cx="0" cy="2248832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Группа 7"/>
                  <p:cNvGrpSpPr/>
                  <p:nvPr/>
                </p:nvGrpSpPr>
                <p:grpSpPr>
                  <a:xfrm>
                    <a:off x="631844" y="1789906"/>
                    <a:ext cx="7286066" cy="2575198"/>
                    <a:chOff x="653904" y="1429866"/>
                    <a:chExt cx="7286066" cy="2575198"/>
                  </a:xfrm>
                </p:grpSpPr>
                <p:grpSp>
                  <p:nvGrpSpPr>
                    <p:cNvPr id="60" name="Group 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3904" y="1429866"/>
                      <a:ext cx="7286066" cy="2575198"/>
                      <a:chOff x="868" y="7774"/>
                      <a:chExt cx="10706" cy="3748"/>
                    </a:xfrm>
                  </p:grpSpPr>
                  <p:grpSp>
                    <p:nvGrpSpPr>
                      <p:cNvPr id="62" name="Group 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8" y="8183"/>
                        <a:ext cx="288" cy="480"/>
                        <a:chOff x="1024" y="11232"/>
                        <a:chExt cx="288" cy="480"/>
                      </a:xfrm>
                    </p:grpSpPr>
                    <p:sp>
                      <p:nvSpPr>
                        <p:cNvPr id="147" name="Line 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24" y="1123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48" name="Line 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24" y="1147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49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24" y="1171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63" name="Group 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40" y="8019"/>
                        <a:ext cx="1138" cy="659"/>
                        <a:chOff x="1296" y="11068"/>
                        <a:chExt cx="1138" cy="659"/>
                      </a:xfrm>
                    </p:grpSpPr>
                    <p:grpSp>
                      <p:nvGrpSpPr>
                        <p:cNvPr id="130" name="Group 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96" y="11068"/>
                          <a:ext cx="864" cy="160"/>
                          <a:chOff x="1296" y="11068"/>
                          <a:chExt cx="864" cy="160"/>
                        </a:xfrm>
                      </p:grpSpPr>
                      <p:sp>
                        <p:nvSpPr>
                          <p:cNvPr id="144" name="Arc 8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360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45" name="Arc 9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648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46" name="Arc 10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936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131" name="Group 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96" y="11306"/>
                          <a:ext cx="864" cy="160"/>
                          <a:chOff x="1296" y="11068"/>
                          <a:chExt cx="864" cy="160"/>
                        </a:xfrm>
                      </p:grpSpPr>
                      <p:sp>
                        <p:nvSpPr>
                          <p:cNvPr id="141" name="Arc 12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360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42" name="Arc 13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648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43" name="Arc 14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936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132" name="Group 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96" y="11548"/>
                          <a:ext cx="864" cy="160"/>
                          <a:chOff x="1296" y="11068"/>
                          <a:chExt cx="864" cy="160"/>
                        </a:xfrm>
                      </p:grpSpPr>
                      <p:sp>
                        <p:nvSpPr>
                          <p:cNvPr id="138" name="Arc 16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360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39" name="Arc 17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648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40" name="Arc 18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1936" y="11004"/>
                            <a:ext cx="160" cy="288"/>
                          </a:xfrm>
                          <a:custGeom>
                            <a:avLst/>
                            <a:gdLst>
                              <a:gd name="G0" fmla="+- 486 0 0"/>
                              <a:gd name="G1" fmla="+- 21600 0 0"/>
                              <a:gd name="G2" fmla="+- 21600 0 0"/>
                              <a:gd name="T0" fmla="*/ 486 w 22086"/>
                              <a:gd name="T1" fmla="*/ 0 h 43200"/>
                              <a:gd name="T2" fmla="*/ 0 w 22086"/>
                              <a:gd name="T3" fmla="*/ 43195 h 43200"/>
                              <a:gd name="T4" fmla="*/ 486 w 22086"/>
                              <a:gd name="T5" fmla="*/ 21600 h 432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2086" h="43200" fill="none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</a:path>
                              <a:path w="22086" h="43200" stroke="0" extrusionOk="0">
                                <a:moveTo>
                                  <a:pt x="485" y="0"/>
                                </a:moveTo>
                                <a:cubicBezTo>
                                  <a:pt x="12415" y="0"/>
                                  <a:pt x="22086" y="9670"/>
                                  <a:pt x="22086" y="21600"/>
                                </a:cubicBezTo>
                                <a:cubicBezTo>
                                  <a:pt x="22086" y="33529"/>
                                  <a:pt x="12415" y="43200"/>
                                  <a:pt x="486" y="43200"/>
                                </a:cubicBezTo>
                                <a:cubicBezTo>
                                  <a:pt x="323" y="43200"/>
                                  <a:pt x="161" y="43198"/>
                                  <a:pt x="0" y="43194"/>
                                </a:cubicBezTo>
                                <a:lnTo>
                                  <a:pt x="486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133" name="Group 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44" y="11232"/>
                          <a:ext cx="288" cy="480"/>
                          <a:chOff x="992" y="11232"/>
                          <a:chExt cx="288" cy="480"/>
                        </a:xfrm>
                      </p:grpSpPr>
                      <p:sp>
                        <p:nvSpPr>
                          <p:cNvPr id="135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92" y="11232"/>
                            <a:ext cx="288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36" name="Line 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92" y="11472"/>
                            <a:ext cx="288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37" name="Line 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92" y="11712"/>
                            <a:ext cx="288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134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431" y="11216"/>
                          <a:ext cx="3" cy="511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64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94" y="8195"/>
                        <a:ext cx="0" cy="464"/>
                      </a:xfrm>
                      <a:prstGeom prst="line">
                        <a:avLst/>
                      </a:prstGeom>
                      <a:noFill/>
                      <a:ln w="508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65" name="Group 25"/>
                      <p:cNvGrpSpPr>
                        <a:grpSpLocks/>
                      </p:cNvGrpSpPr>
                      <p:nvPr/>
                    </p:nvGrpSpPr>
                    <p:grpSpPr bwMode="auto">
                      <a:xfrm flipH="1">
                        <a:off x="2786" y="8019"/>
                        <a:ext cx="864" cy="160"/>
                        <a:chOff x="1296" y="11068"/>
                        <a:chExt cx="864" cy="160"/>
                      </a:xfrm>
                    </p:grpSpPr>
                    <p:sp>
                      <p:nvSpPr>
                        <p:cNvPr id="127" name="Arc 26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1360" y="11004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28" name="Arc 27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1648" y="11004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29" name="Arc 28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1936" y="11004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66" name="Group 29"/>
                      <p:cNvGrpSpPr>
                        <a:grpSpLocks/>
                      </p:cNvGrpSpPr>
                      <p:nvPr/>
                    </p:nvGrpSpPr>
                    <p:grpSpPr bwMode="auto">
                      <a:xfrm flipH="1">
                        <a:off x="2786" y="8257"/>
                        <a:ext cx="864" cy="160"/>
                        <a:chOff x="1296" y="11068"/>
                        <a:chExt cx="864" cy="160"/>
                      </a:xfrm>
                    </p:grpSpPr>
                    <p:sp>
                      <p:nvSpPr>
                        <p:cNvPr id="124" name="Arc 30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1360" y="11004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25" name="Arc 31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1648" y="11004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26" name="Arc 32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1936" y="11004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67" name="Group 33"/>
                      <p:cNvGrpSpPr>
                        <a:grpSpLocks/>
                      </p:cNvGrpSpPr>
                      <p:nvPr/>
                    </p:nvGrpSpPr>
                    <p:grpSpPr bwMode="auto">
                      <a:xfrm flipH="1">
                        <a:off x="2786" y="8499"/>
                        <a:ext cx="864" cy="160"/>
                        <a:chOff x="1296" y="11068"/>
                        <a:chExt cx="864" cy="160"/>
                      </a:xfrm>
                    </p:grpSpPr>
                    <p:sp>
                      <p:nvSpPr>
                        <p:cNvPr id="121" name="Arc 34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1360" y="11004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22" name="Arc 35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1648" y="11004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23" name="Arc 36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1936" y="11004"/>
                          <a:ext cx="160" cy="288"/>
                        </a:xfrm>
                        <a:custGeom>
                          <a:avLst/>
                          <a:gdLst>
                            <a:gd name="G0" fmla="+- 486 0 0"/>
                            <a:gd name="G1" fmla="+- 21600 0 0"/>
                            <a:gd name="G2" fmla="+- 21600 0 0"/>
                            <a:gd name="T0" fmla="*/ 486 w 22086"/>
                            <a:gd name="T1" fmla="*/ 0 h 43200"/>
                            <a:gd name="T2" fmla="*/ 0 w 22086"/>
                            <a:gd name="T3" fmla="*/ 43195 h 43200"/>
                            <a:gd name="T4" fmla="*/ 486 w 22086"/>
                            <a:gd name="T5" fmla="*/ 21600 h 432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22086" h="43200" fill="none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</a:path>
                            <a:path w="22086" h="43200" stroke="0" extrusionOk="0">
                              <a:moveTo>
                                <a:pt x="485" y="0"/>
                              </a:moveTo>
                              <a:cubicBezTo>
                                <a:pt x="12415" y="0"/>
                                <a:pt x="22086" y="9670"/>
                                <a:pt x="22086" y="21600"/>
                              </a:cubicBezTo>
                              <a:cubicBezTo>
                                <a:pt x="22086" y="33529"/>
                                <a:pt x="12415" y="43200"/>
                                <a:pt x="486" y="43200"/>
                              </a:cubicBezTo>
                              <a:cubicBezTo>
                                <a:pt x="323" y="43200"/>
                                <a:pt x="161" y="43198"/>
                                <a:pt x="0" y="43194"/>
                              </a:cubicBezTo>
                              <a:lnTo>
                                <a:pt x="486" y="21600"/>
                              </a:lnTo>
                              <a:close/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grpSp>
                    <p:nvGrpSpPr>
                      <p:cNvPr id="68" name="Group 37"/>
                      <p:cNvGrpSpPr>
                        <a:grpSpLocks/>
                      </p:cNvGrpSpPr>
                      <p:nvPr/>
                    </p:nvGrpSpPr>
                    <p:grpSpPr bwMode="auto">
                      <a:xfrm flipH="1">
                        <a:off x="2514" y="8183"/>
                        <a:ext cx="296" cy="480"/>
                        <a:chOff x="984" y="11232"/>
                        <a:chExt cx="296" cy="480"/>
                      </a:xfrm>
                    </p:grpSpPr>
                    <p:sp>
                      <p:nvSpPr>
                        <p:cNvPr id="118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84" y="1123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19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92" y="1147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120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92" y="1171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ru-RU"/>
                        </a:p>
                      </p:txBody>
                    </p:sp>
                  </p:grpSp>
                  <p:sp>
                    <p:nvSpPr>
                      <p:cNvPr id="70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34" y="8183"/>
                        <a:ext cx="740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1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34" y="8423"/>
                        <a:ext cx="740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2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33" y="8663"/>
                        <a:ext cx="7404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3" name="Oval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0" y="8129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4" name="Oval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0" y="8375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5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0" y="8615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94" name="Freeform 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780" y="8190"/>
                        <a:ext cx="525" cy="322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14" y="0"/>
                          </a:cxn>
                          <a:cxn ang="0">
                            <a:pos x="0" y="342"/>
                          </a:cxn>
                          <a:cxn ang="0">
                            <a:pos x="171" y="171"/>
                          </a:cxn>
                          <a:cxn ang="0">
                            <a:pos x="0" y="684"/>
                          </a:cxn>
                        </a:cxnLst>
                        <a:rect l="0" t="0" r="r" b="b"/>
                        <a:pathLst>
                          <a:path w="171" h="684">
                            <a:moveTo>
                              <a:pt x="114" y="0"/>
                            </a:moveTo>
                            <a:lnTo>
                              <a:pt x="0" y="342"/>
                            </a:lnTo>
                            <a:lnTo>
                              <a:pt x="171" y="171"/>
                            </a:lnTo>
                            <a:lnTo>
                              <a:pt x="0" y="684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rgbClr val="FF0000"/>
                        </a:solidFill>
                        <a:round/>
                        <a:headEnd type="oval"/>
                        <a:tailEnd type="stealth" w="lg" len="lg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98" name="Text Box 7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12" y="7774"/>
                        <a:ext cx="630" cy="41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R="0" lvl="0" indent="0" algn="ctr" fontAlgn="base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1600" b="1" dirty="0" smtClean="0">
                            <a:latin typeface="Arial" pitchFamily="34" charset="0"/>
                            <a:cs typeface="Arial" pitchFamily="34" charset="0"/>
                          </a:rPr>
                          <a:t>TV</a:t>
                        </a:r>
                        <a:endParaRPr lang="ru-RU" sz="1600" b="1" dirty="0" smtClean="0"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0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996" y="10893"/>
                        <a:ext cx="209" cy="41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2" name="Text Box 7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118" y="7920"/>
                        <a:ext cx="456" cy="22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R="0" lvl="0" indent="0" algn="ctr" fontAlgn="base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ru-RU" sz="1600" b="1" dirty="0" smtClean="0">
                            <a:latin typeface="Arial" pitchFamily="34" charset="0"/>
                            <a:cs typeface="Arial" pitchFamily="34" charset="0"/>
                          </a:rPr>
                          <a:t>А</a:t>
                        </a:r>
                      </a:p>
                    </p:txBody>
                  </p:sp>
                  <p:sp>
                    <p:nvSpPr>
                      <p:cNvPr id="103" name="Text Box 7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118" y="8182"/>
                        <a:ext cx="456" cy="22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ts val="1000"/>
                          </a:spcAft>
                        </a:pPr>
                        <a:r>
                          <a:rPr lang="ru-RU" sz="1600" b="1" dirty="0" smtClean="0">
                            <a:latin typeface="Arial" pitchFamily="34" charset="0"/>
                            <a:cs typeface="Arial" pitchFamily="34" charset="0"/>
                          </a:rPr>
                          <a:t>В</a:t>
                        </a:r>
                      </a:p>
                    </p:txBody>
                  </p:sp>
                  <p:sp>
                    <p:nvSpPr>
                      <p:cNvPr id="104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118" y="8444"/>
                        <a:ext cx="456" cy="22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ts val="1000"/>
                          </a:spcAft>
                        </a:pPr>
                        <a:r>
                          <a:rPr lang="ru-RU" sz="1600" b="1" dirty="0" smtClean="0">
                            <a:latin typeface="Arial" pitchFamily="34" charset="0"/>
                            <a:cs typeface="Arial" pitchFamily="34" charset="0"/>
                          </a:rPr>
                          <a:t>С</a:t>
                        </a:r>
                      </a:p>
                    </p:txBody>
                  </p:sp>
                  <p:sp>
                    <p:nvSpPr>
                      <p:cNvPr id="107" name="Text Box 8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095" y="10164"/>
                        <a:ext cx="735" cy="624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 Narrow" pitchFamily="34" charset="0"/>
                            <a:cs typeface="Arial" pitchFamily="34" charset="0"/>
                          </a:rPr>
                          <a:t>R</a:t>
                        </a:r>
                        <a:r>
                          <a:rPr kumimoji="0" lang="ru-RU" b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 Narrow" pitchFamily="34" charset="0"/>
                            <a:cs typeface="Arial" pitchFamily="34" charset="0"/>
                          </a:rPr>
                          <a:t>из.</a:t>
                        </a:r>
                        <a:r>
                          <a:rPr kumimoji="0" lang="en-US" sz="2000" b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 Narrow" pitchFamily="34" charset="0"/>
                            <a:cs typeface="Arial" pitchFamily="34" charset="0"/>
                          </a:rPr>
                          <a:t>C</a:t>
                        </a:r>
                        <a:endParaRPr kumimoji="0" lang="ru-RU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08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09" y="8190"/>
                        <a:ext cx="0" cy="333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oval"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09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669" y="8428"/>
                        <a:ext cx="0" cy="304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oval"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10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792" y="8672"/>
                        <a:ext cx="0" cy="27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oval"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11" name="Text Box 9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74" y="10160"/>
                        <a:ext cx="766" cy="50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 Narrow" pitchFamily="34" charset="0"/>
                          </a:rPr>
                          <a:t>R</a:t>
                        </a:r>
                        <a:r>
                          <a:rPr kumimoji="0" lang="ru-RU" b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 Narrow" pitchFamily="34" charset="0"/>
                          </a:rPr>
                          <a:t>из.</a:t>
                        </a:r>
                        <a:r>
                          <a:rPr kumimoji="0" lang="en-US" sz="2000" b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 Narrow" pitchFamily="34" charset="0"/>
                          </a:rPr>
                          <a:t>A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endParaRPr>
                      </a:p>
                    </p:txBody>
                  </p:sp>
                  <p:sp>
                    <p:nvSpPr>
                      <p:cNvPr id="112" name="Text Box 9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935" y="10160"/>
                        <a:ext cx="735" cy="41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b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 Narrow" pitchFamily="34" charset="0"/>
                            <a:cs typeface="Arial" pitchFamily="34" charset="0"/>
                          </a:rPr>
                          <a:t>R</a:t>
                        </a:r>
                        <a:r>
                          <a:rPr kumimoji="0" lang="ru-RU" b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 Narrow" pitchFamily="34" charset="0"/>
                            <a:cs typeface="Arial" pitchFamily="34" charset="0"/>
                          </a:rPr>
                          <a:t>из.</a:t>
                        </a:r>
                        <a:r>
                          <a:rPr lang="en-US" sz="2000" b="1" baseline="-25000" dirty="0" smtClean="0">
                            <a:latin typeface="Arial Narrow" pitchFamily="34" charset="0"/>
                            <a:cs typeface="Arial" pitchFamily="34" charset="0"/>
                          </a:rPr>
                          <a:t>B</a:t>
                        </a:r>
                        <a:endParaRPr kumimoji="0" lang="ru-RU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152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5642" y="2533175"/>
                      <a:ext cx="642942" cy="642942"/>
                    </a:xfrm>
                    <a:prstGeom prst="ellipse">
                      <a:avLst/>
                    </a:prstGeom>
                    <a:solidFill>
                      <a:srgbClr val="CCECFF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sz="2600" b="1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2600" b="1" baseline="-25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ru-RU" sz="2600" b="1" baseline="-25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3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413" y="2538908"/>
                      <a:ext cx="642942" cy="642942"/>
                    </a:xfrm>
                    <a:prstGeom prst="ellipse">
                      <a:avLst/>
                    </a:prstGeom>
                    <a:solidFill>
                      <a:srgbClr val="CCECFF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sz="2600" b="1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2600" b="1" baseline="-25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ru-RU" sz="2600" b="1" baseline="-25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50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613" y="2538908"/>
                      <a:ext cx="642942" cy="642942"/>
                    </a:xfrm>
                    <a:prstGeom prst="ellipse">
                      <a:avLst/>
                    </a:prstGeom>
                    <a:solidFill>
                      <a:srgbClr val="CCECFF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r>
                        <a:rPr lang="en-US" sz="2600" b="1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2600" b="1" baseline="-25000" dirty="0">
                          <a:ln w="900" cmpd="sng">
                            <a:solidFill>
                              <a:schemeClr val="tx1"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latin typeface="Arial Narrow" pitchFamily="34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ru-RU" sz="2600" b="1" baseline="-25000" dirty="0">
                        <a:ln w="900" cmpd="sng">
                          <a:solidFill>
                            <a:schemeClr val="tx1"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Narrow" pitchFamily="34" charset="0"/>
                        <a:ea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</p:grpSp>
            <p:sp>
              <p:nvSpPr>
                <p:cNvPr id="54" name="Rectangle 120"/>
                <p:cNvSpPr>
                  <a:spLocks noChangeArrowheads="1"/>
                </p:cNvSpPr>
                <p:nvPr/>
              </p:nvSpPr>
              <p:spPr bwMode="auto">
                <a:xfrm>
                  <a:off x="5951566" y="3000372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3" name="Rectangle 120"/>
                <p:cNvSpPr>
                  <a:spLocks noChangeArrowheads="1"/>
                </p:cNvSpPr>
                <p:nvPr/>
              </p:nvSpPr>
              <p:spPr bwMode="auto">
                <a:xfrm>
                  <a:off x="6551684" y="3000372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2" name="Rectangle 120"/>
                <p:cNvSpPr>
                  <a:spLocks noChangeArrowheads="1"/>
                </p:cNvSpPr>
                <p:nvPr/>
              </p:nvSpPr>
              <p:spPr bwMode="auto">
                <a:xfrm>
                  <a:off x="7124422" y="3000372"/>
                  <a:ext cx="142876" cy="4286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0" name="Скругленный прямоугольник 9"/>
              <p:cNvSpPr/>
              <p:nvPr/>
            </p:nvSpPr>
            <p:spPr bwMode="auto">
              <a:xfrm>
                <a:off x="651680" y="4313644"/>
                <a:ext cx="6982536" cy="107290"/>
              </a:xfrm>
              <a:prstGeom prst="roundRect">
                <a:avLst/>
              </a:prstGeom>
              <a:pattFill prst="weave">
                <a:fgClr>
                  <a:schemeClr val="tx1"/>
                </a:fgClr>
                <a:bgClr>
                  <a:schemeClr val="bg1"/>
                </a:bgClr>
              </a:pattFill>
              <a:ln w="31750" cmpd="sng">
                <a:solidFill>
                  <a:schemeClr val="tx1"/>
                </a:solidFill>
                <a:prstDash val="solid"/>
                <a:round/>
                <a:headEnd type="stealth" w="sm" len="sm"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</p:grp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H="1">
              <a:off x="1761646" y="2060848"/>
              <a:ext cx="2042" cy="3511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07504" y="764704"/>
            <a:ext cx="8496944" cy="79208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Электроустановки должны эксплуатироваться в соответствии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с нормативными документами по Электробезопасности: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2267744" y="44624"/>
            <a:ext cx="4592794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ОРГАНИЗАЦИЯ БЕЗОПАСНОЙ ЭКСПЛУАТАЦИИ ЭЛЕКТРОУСТАНОВОК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06177" name="Picture 1" descr="http://www.smiot.ru/img/eb-book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" y="3163467"/>
            <a:ext cx="1123950" cy="14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79" name="Picture 3" descr="http://www.smiot.ru/img/eb-book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11239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3" name="Picture 7" descr="http://www.smiot.ru/img/eb-book-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11239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Скругленный прямоугольник 23"/>
          <p:cNvSpPr/>
          <p:nvPr/>
        </p:nvSpPr>
        <p:spPr bwMode="auto">
          <a:xfrm>
            <a:off x="1314939" y="1916832"/>
            <a:ext cx="7289508" cy="847328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Правила устройства электроустановок (ПУЭ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) 2002 г.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1314938" y="3491052"/>
            <a:ext cx="7289509" cy="730036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Правила технической эксплуатации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(ПТЭЭП)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электроустановок 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потребителей – 2003 г.</a:t>
            </a:r>
            <a:endParaRPr lang="ru-RU" sz="2400" dirty="0">
              <a:solidFill>
                <a:srgbClr val="66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 bwMode="auto">
          <a:xfrm>
            <a:off x="1314937" y="4941168"/>
            <a:ext cx="7289510" cy="968859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2600"/>
              </a:lnSpc>
            </a:pPr>
            <a:r>
              <a:rPr lang="ru-RU" sz="2400" dirty="0" smtClean="0">
                <a:latin typeface="Arial Narrow" pitchFamily="34" charset="0"/>
              </a:rPr>
              <a:t>  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Межотраслевые п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равила по охране труда (правила безопасности) (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ПТБ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 при эксплуатации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электроустановок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– 2013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2935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403648" y="1484784"/>
            <a:ext cx="7200800" cy="730036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30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9A46"/>
                </a:solidFill>
                <a:latin typeface="Arial Narrow" pitchFamily="34" charset="0"/>
                <a:cs typeface="Times New Roman" pitchFamily="18" charset="0"/>
              </a:rPr>
              <a:t>Инструкция по применению и испытанию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9A4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средств защиты, используемых в электроустановках.</a:t>
            </a:r>
            <a:endParaRPr lang="ru-RU" sz="2400" dirty="0">
              <a:solidFill>
                <a:srgbClr val="009A4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827584" y="5157192"/>
            <a:ext cx="7776864" cy="122413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8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 обслуживанию электроустановок допускаются лица не моложе 18 лет, прошедшие медицинскую комиссию и имеющие квалификационную группу по технике безопасности. 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403648" y="3329692"/>
            <a:ext cx="7200800" cy="864096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2600"/>
              </a:lnSpc>
            </a:pPr>
            <a:r>
              <a:rPr lang="ru-RU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Межотраслевая инструкци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я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оказанию первой помощи при несчастных случаях на производстве.</a:t>
            </a: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2267744" y="44624"/>
            <a:ext cx="4592794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ОРГАНИЗАЦИЯ БЕЗОПАСНОЙ ЭКСПЛУАТАЦИИ ЭЛЕКТРОУСТАНОВОК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3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4" y="5661248"/>
            <a:ext cx="401208" cy="46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02" name="Picture 2" descr="http://www.smiot.ru/img/eb-book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" y="1196752"/>
            <a:ext cx="11239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04" name="Picture 4" descr="http://www.smiot.ru/img/eb-book-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" y="3127496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58170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3" name="Прямоугольник 12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07504" y="1257640"/>
            <a:ext cx="8479970" cy="612067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Мернорефлекторная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реакция организма на действие электрического </a:t>
            </a: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тока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948005"/>
            <a:ext cx="8479970" cy="636960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indent="457200">
              <a:lnSpc>
                <a:spcPts val="2200"/>
              </a:lnSpc>
            </a:pPr>
            <a:r>
              <a:rPr lang="en-US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судорожное, едва ощутимое, сокращение мышц 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действии тока менее </a:t>
            </a:r>
            <a:r>
              <a:rPr lang="en-US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2653861"/>
            <a:ext cx="8479970" cy="651905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4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II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судорожное сокращение мышц без потери сознания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      (</a:t>
            </a:r>
            <a:r>
              <a:rPr lang="en-US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токах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– 10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3364270"/>
            <a:ext cx="8479970" cy="600609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2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III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судорожное сокращение мышц </a:t>
            </a:r>
            <a:r>
              <a:rPr lang="en-US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потерей сознания, с сохранением дыхания и работы сердца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токах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10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– 25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4031745"/>
            <a:ext cx="8479970" cy="600609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2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IV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потеря сознания, нарушение сердечной деятельности или дыхания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токе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около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50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);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4700599"/>
            <a:ext cx="8479970" cy="600609"/>
          </a:xfrm>
          <a:prstGeom prst="rect">
            <a:avLst/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0" rtlCol="0" anchor="ctr" anchorCtr="0">
            <a:spAutoFit/>
          </a:bodyPr>
          <a:lstStyle/>
          <a:p>
            <a:pPr lvl="0" indent="468000" algn="just">
              <a:lnSpc>
                <a:spcPts val="2200"/>
              </a:lnSpc>
            </a:pPr>
            <a:r>
              <a:rPr lang="en-US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V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FF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стадия</a:t>
            </a:r>
            <a:r>
              <a:rPr lang="ru-RU" sz="2200" b="1" dirty="0" smtClean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CCFF33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:</a:t>
            </a:r>
            <a:r>
              <a:rPr lang="en-US" sz="2200" b="1" dirty="0">
                <a:solidFill>
                  <a:srgbClr val="0033CC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клиническая смерть. 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100% летальный исход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при токе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100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мА, а вообще более 50 мА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sz="2200" b="1" dirty="0">
              <a:latin typeface="Arial Narrow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3696" y="5373216"/>
            <a:ext cx="8479970" cy="1440160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Клиническая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смерть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— состояние между жизнью и биологической смертью (около 5 мин, при понижении температуры тела – 30 мин). Зрачки не реагируют на свет, в результате сокращения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желудка появляются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рвотные массы (результат воздействия электрического тока), синеющий цвет губ, появление трупных пятен (через 2 часа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).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548680"/>
            <a:ext cx="8479970" cy="6120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7030A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Электрические травмы общего действия (электрические удары).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20 -25% от всего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электротравматизма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31" name="Прямоугольник 3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3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3042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76" y="1214422"/>
            <a:ext cx="6500858" cy="461665"/>
          </a:xfrm>
          <a:prstGeom prst="rect">
            <a:avLst/>
          </a:prstGeom>
          <a:solidFill>
            <a:srgbClr val="008000"/>
          </a:solidFill>
          <a:ln>
            <a:solidFill>
              <a:srgbClr val="00C4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Arial Narrow" pitchFamily="34" charset="0"/>
              </a:rPr>
              <a:t>АДМИНСТРАТИВНО – ТЕХНИЧЕСКИЙ ПЕРСОНАЛ</a:t>
            </a:r>
            <a:endParaRPr lang="ru-RU" sz="2400" b="1" dirty="0"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1604" y="2285992"/>
            <a:ext cx="564449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 Narrow" pitchFamily="34" charset="0"/>
              </a:rPr>
              <a:t>ОТВЕТСТВЕННЫЙ ЗА ЭЛЕКТОХОЗЯЙСТВО</a:t>
            </a:r>
            <a:endParaRPr lang="ru-RU" sz="2400" b="1" dirty="0"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3429000"/>
            <a:ext cx="2484975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Arial Narrow" pitchFamily="34" charset="0"/>
              </a:rPr>
              <a:t>ЭЛЕКТРОТЕХНИЧЕСКИЙ</a:t>
            </a:r>
          </a:p>
          <a:p>
            <a:pPr algn="ctr"/>
            <a:r>
              <a:rPr lang="ru-RU" b="1" dirty="0" smtClean="0">
                <a:latin typeface="Arial Narrow" pitchFamily="34" charset="0"/>
              </a:rPr>
              <a:t>ПЕРСОНАЛ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8926" y="3429000"/>
            <a:ext cx="2800767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Arial Narrow" pitchFamily="34" charset="0"/>
              </a:rPr>
              <a:t>ЭЛЕКТРОТЕХНОЛОЧЕСКИЙ</a:t>
            </a:r>
          </a:p>
          <a:p>
            <a:pPr algn="ctr"/>
            <a:r>
              <a:rPr lang="ru-RU" b="1" dirty="0" smtClean="0">
                <a:latin typeface="Arial Narrow" pitchFamily="34" charset="0"/>
              </a:rPr>
              <a:t>ПЕРСОНАЛ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9322" y="3429000"/>
            <a:ext cx="2747868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Arial Narrow" pitchFamily="34" charset="0"/>
              </a:rPr>
              <a:t>НЕЭЛЕКТРОТЕХНИЧЕСКИЙ</a:t>
            </a:r>
          </a:p>
          <a:p>
            <a:pPr algn="ctr"/>
            <a:r>
              <a:rPr lang="ru-RU" b="1" dirty="0" smtClean="0">
                <a:latin typeface="Arial Narrow" pitchFamily="34" charset="0"/>
              </a:rPr>
              <a:t>ПЕРСОНАЛ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348" y="5357826"/>
            <a:ext cx="1707519" cy="646331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Arial Narrow" pitchFamily="34" charset="0"/>
              </a:rPr>
              <a:t>ОПЕРАТИВНЫЙ</a:t>
            </a:r>
          </a:p>
          <a:p>
            <a:pPr algn="ctr"/>
            <a:r>
              <a:rPr lang="ru-RU" b="1" dirty="0" smtClean="0">
                <a:latin typeface="Arial Narrow" pitchFamily="34" charset="0"/>
              </a:rPr>
              <a:t>ПЕРСОНАЛ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3306" y="5357826"/>
            <a:ext cx="1592103" cy="923330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Arial Narrow" pitchFamily="34" charset="0"/>
              </a:rPr>
              <a:t>ОПЕРАТИВНО-</a:t>
            </a:r>
          </a:p>
          <a:p>
            <a:pPr algn="ctr"/>
            <a:r>
              <a:rPr lang="ru-RU" b="1" dirty="0" smtClean="0">
                <a:latin typeface="Arial Narrow" pitchFamily="34" charset="0"/>
              </a:rPr>
              <a:t>РЕМОНТНЫЙ</a:t>
            </a:r>
          </a:p>
          <a:p>
            <a:pPr algn="ctr"/>
            <a:r>
              <a:rPr lang="ru-RU" b="1" dirty="0" smtClean="0">
                <a:latin typeface="Arial Narrow" pitchFamily="34" charset="0"/>
              </a:rPr>
              <a:t>ПЕРСОНАЛ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2264" y="5357826"/>
            <a:ext cx="1489510" cy="646331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Arial Narrow" pitchFamily="34" charset="0"/>
              </a:rPr>
              <a:t>РЕМОНТНЫЙ</a:t>
            </a:r>
          </a:p>
          <a:p>
            <a:pPr algn="ctr"/>
            <a:r>
              <a:rPr lang="ru-RU" b="1" dirty="0" smtClean="0">
                <a:latin typeface="Arial Narrow" pitchFamily="34" charset="0"/>
              </a:rPr>
              <a:t>ПЕРСОНАЛ</a:t>
            </a:r>
            <a:endParaRPr lang="ru-RU" b="1" dirty="0">
              <a:latin typeface="Arial Narrow" pitchFamily="34" charset="0"/>
            </a:endParaRPr>
          </a:p>
        </p:txBody>
      </p:sp>
      <p:cxnSp>
        <p:nvCxnSpPr>
          <p:cNvPr id="26" name="Прямая соединительная линия 25"/>
          <p:cNvCxnSpPr>
            <a:endCxn id="23" idx="0"/>
          </p:cNvCxnSpPr>
          <p:nvPr/>
        </p:nvCxnSpPr>
        <p:spPr>
          <a:xfrm>
            <a:off x="2428860" y="4071942"/>
            <a:ext cx="4888159" cy="128588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22" idx="0"/>
          </p:cNvCxnSpPr>
          <p:nvPr/>
        </p:nvCxnSpPr>
        <p:spPr>
          <a:xfrm>
            <a:off x="1643042" y="4071942"/>
            <a:ext cx="2796316" cy="1285884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endCxn id="21" idx="0"/>
          </p:cNvCxnSpPr>
          <p:nvPr/>
        </p:nvCxnSpPr>
        <p:spPr>
          <a:xfrm rot="16200000" flipH="1">
            <a:off x="605443" y="4395161"/>
            <a:ext cx="1285884" cy="639446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4000496" y="3071810"/>
            <a:ext cx="714380" cy="1588"/>
          </a:xfrm>
          <a:prstGeom prst="line">
            <a:avLst/>
          </a:prstGeom>
          <a:ln w="38100">
            <a:solidFill>
              <a:srgbClr val="0033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16" idx="1"/>
          </p:cNvCxnSpPr>
          <p:nvPr/>
        </p:nvCxnSpPr>
        <p:spPr>
          <a:xfrm rot="10800000" flipV="1">
            <a:off x="1297172" y="2516824"/>
            <a:ext cx="274432" cy="3091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endCxn id="17" idx="0"/>
          </p:cNvCxnSpPr>
          <p:nvPr/>
        </p:nvCxnSpPr>
        <p:spPr>
          <a:xfrm rot="16200000" flipH="1">
            <a:off x="819191" y="2966967"/>
            <a:ext cx="934010" cy="688"/>
          </a:xfrm>
          <a:prstGeom prst="line">
            <a:avLst/>
          </a:prstGeom>
          <a:ln w="38100">
            <a:solidFill>
              <a:srgbClr val="0033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6" idx="3"/>
          </p:cNvCxnSpPr>
          <p:nvPr/>
        </p:nvCxnSpPr>
        <p:spPr>
          <a:xfrm>
            <a:off x="7216098" y="2516825"/>
            <a:ext cx="279855" cy="3091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rot="5400000">
            <a:off x="7036611" y="2964653"/>
            <a:ext cx="928694" cy="1588"/>
          </a:xfrm>
          <a:prstGeom prst="line">
            <a:avLst/>
          </a:prstGeom>
          <a:ln w="38100">
            <a:solidFill>
              <a:srgbClr val="0033CC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>
            <a:off x="4050156" y="1995913"/>
            <a:ext cx="599280" cy="2158"/>
          </a:xfrm>
          <a:prstGeom prst="line">
            <a:avLst/>
          </a:prstGeom>
          <a:ln w="63500" cmpd="tri">
            <a:solidFill>
              <a:srgbClr val="00C4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 bwMode="auto">
          <a:xfrm>
            <a:off x="2267744" y="44624"/>
            <a:ext cx="4592794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ОРГАНИЗАЦИЯ ЭЛЕКТРОХОЗЯЙСТВА ПО ЭКСПЛУАТАЦИИ ЭЛЕКТРОУСТАНОВОК</a:t>
            </a:r>
            <a:r>
              <a:rPr 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*</a:t>
            </a:r>
            <a:endParaRPr lang="ru-RU" sz="2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9" name="Прямоугольник 1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915817" y="44624"/>
            <a:ext cx="3312367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РАБОТЫ ПО ЭКСПЛУАТАЦИИ ЭЛЕКТРООБОРУДОВАНИЯ</a:t>
            </a:r>
            <a:r>
              <a:rPr lang="en-US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*</a:t>
            </a:r>
            <a:endParaRPr lang="ru-RU" sz="2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39552" y="1123975"/>
            <a:ext cx="7776864" cy="4183286"/>
            <a:chOff x="251520" y="1123975"/>
            <a:chExt cx="7776864" cy="4183286"/>
          </a:xfrm>
        </p:grpSpPr>
        <p:sp>
          <p:nvSpPr>
            <p:cNvPr id="2" name="Скругленный прямоугольник 1"/>
            <p:cNvSpPr/>
            <p:nvPr/>
          </p:nvSpPr>
          <p:spPr bwMode="auto">
            <a:xfrm>
              <a:off x="1115616" y="1123975"/>
              <a:ext cx="6912768" cy="504825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mpd="sng">
              <a:solidFill>
                <a:srgbClr val="FFC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ru-RU" dirty="0" smtClean="0">
                  <a:gradFill flip="none" rotWithShape="1">
                    <a:gsLst>
                      <a:gs pos="0">
                        <a:srgbClr val="FFFF00">
                          <a:shade val="30000"/>
                          <a:satMod val="115000"/>
                        </a:srgbClr>
                      </a:gs>
                      <a:gs pos="50000">
                        <a:srgbClr val="FFFF00">
                          <a:shade val="67500"/>
                          <a:satMod val="115000"/>
                        </a:srgbClr>
                      </a:gs>
                      <a:gs pos="100000">
                        <a:srgbClr val="FFFF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</a:rPr>
                <a:t> </a:t>
              </a:r>
              <a:r>
                <a:rPr lang="ru-RU" sz="2800" b="1" dirty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66FFFF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ЭКСПЛУАТАЦИЯ </a:t>
              </a:r>
              <a:r>
                <a:rPr lang="ru-RU" sz="2800" b="1" dirty="0" smtClean="0">
                  <a:ln w="12700">
                    <a:solidFill>
                      <a:prstClr val="black"/>
                    </a:solidFill>
                    <a:prstDash val="solid"/>
                  </a:ln>
                  <a:solidFill>
                    <a:srgbClr val="66FFFF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ЭЛЕКТРООБОРУДОВАНИЯ</a:t>
              </a:r>
              <a:endParaRPr lang="ru-RU" dirty="0"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" name="Стрелка вправо с вырезом 3"/>
            <p:cNvSpPr/>
            <p:nvPr/>
          </p:nvSpPr>
          <p:spPr bwMode="auto">
            <a:xfrm rot="5400000">
              <a:off x="1896264" y="2337440"/>
              <a:ext cx="978408" cy="484632"/>
            </a:xfrm>
            <a:prstGeom prst="notchedRightArrow">
              <a:avLst/>
            </a:prstGeom>
            <a:solidFill>
              <a:srgbClr val="FFC000"/>
            </a:solidFill>
            <a:ln w="50800" cmpd="dbl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 bwMode="auto">
            <a:xfrm>
              <a:off x="251520" y="3429000"/>
              <a:ext cx="4464496" cy="1878261"/>
            </a:xfrm>
            <a:prstGeom prst="roundRect">
              <a:avLst/>
            </a:prstGeom>
            <a:ln w="38100">
              <a:headEnd type="stealth" w="sm" len="sm"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ru-RU" dirty="0" smtClean="0"/>
                <a:t> </a:t>
              </a:r>
              <a:r>
                <a:rPr lang="ru-RU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ОПЕРАТИВНОЕ ОБСЛУЖИВАНИЕ:</a:t>
              </a:r>
              <a:br>
                <a:rPr lang="ru-RU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ru-RU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(ОСМОТРЫ, ОПЕРАТИВНЫЕ ПЕРЕКЛЮЧЕНИЯ).</a:t>
              </a:r>
              <a:endParaRPr lang="ru-RU" dirty="0"/>
            </a:p>
          </p:txBody>
        </p:sp>
        <p:sp>
          <p:nvSpPr>
            <p:cNvPr id="21" name="Стрелка вправо с вырезом 20"/>
            <p:cNvSpPr/>
            <p:nvPr/>
          </p:nvSpPr>
          <p:spPr bwMode="auto">
            <a:xfrm rot="5400000">
              <a:off x="6072728" y="2337440"/>
              <a:ext cx="978408" cy="484632"/>
            </a:xfrm>
            <a:prstGeom prst="notched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dbl">
              <a:solidFill>
                <a:schemeClr val="tx1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2" name="Скругленный прямоугольник 21"/>
            <p:cNvSpPr/>
            <p:nvPr/>
          </p:nvSpPr>
          <p:spPr bwMode="auto">
            <a:xfrm>
              <a:off x="5200648" y="3429000"/>
              <a:ext cx="2755728" cy="1878261"/>
            </a:xfrm>
            <a:prstGeom prst="roundRect">
              <a:avLst/>
            </a:prstGeom>
            <a:ln w="38100">
              <a:headEnd type="stealth" w="sm" len="sm"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ru-RU" sz="28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 </a:t>
              </a:r>
              <a:r>
                <a:rPr lang="ru-RU" sz="28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B05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РЕМОНТНО -НАЛАДОЧНЫЕ РАБОТЫ</a:t>
              </a: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1" name="Прямоугольник 20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ru-RU" sz="1200" b="1" i="1" kern="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Кафедра ЛТ и ЭП         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Александр Слободянюк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,</a:t>
              </a:r>
              <a:r>
                <a:rPr lang="ru-RU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sz="1200" b="1" i="1" kern="0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e-mail: </a:t>
              </a:r>
              <a:r>
                <a:rPr lang="en-US" sz="1200" i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al.al.slob@gmail.com</a:t>
              </a:r>
              <a:endParaRPr lang="ru-RU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331640" y="44624"/>
            <a:ext cx="6480720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РАБОТЫ ПО ЭКСПЛУАТАЦИИ ЭЛЕКТРООБОРУДОВАНИЯ.</a:t>
            </a:r>
          </a:p>
          <a:p>
            <a:pPr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ОПЕРАТИВНОЕ ОБСЛУЖИВАНИЕ</a:t>
            </a:r>
            <a:r>
              <a:rPr lang="en-US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*</a:t>
            </a:r>
            <a:endParaRPr lang="ru-RU" sz="20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642911" y="1988071"/>
            <a:ext cx="2974676" cy="504825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50000"/>
              </a:spcBef>
            </a:pPr>
            <a:r>
              <a:rPr lang="ru-RU" sz="3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ЗАПРЕЩАЕТСЯ:</a:t>
            </a:r>
          </a:p>
        </p:txBody>
      </p:sp>
      <p:pic>
        <p:nvPicPr>
          <p:cNvPr id="25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2" y="333184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397991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462798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5" y="268376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Скругленный прямоугольник 29"/>
          <p:cNvSpPr/>
          <p:nvPr/>
        </p:nvSpPr>
        <p:spPr bwMode="auto">
          <a:xfrm>
            <a:off x="611560" y="2636143"/>
            <a:ext cx="7665121" cy="504825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2400"/>
              </a:lnSpc>
            </a:pPr>
            <a:r>
              <a:rPr lang="ru-RU" sz="3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Снимать ограждения токоведущих и вращающихся частей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 bwMode="auto">
          <a:xfrm>
            <a:off x="611560" y="3284215"/>
            <a:ext cx="4047954" cy="504825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50000"/>
              </a:spcBef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Проникать за ограждения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 bwMode="auto">
          <a:xfrm>
            <a:off x="611560" y="3932287"/>
            <a:ext cx="4047954" cy="504825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50000"/>
              </a:spcBef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Касаться токоведущих частей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 bwMode="auto">
          <a:xfrm>
            <a:off x="611560" y="4580359"/>
            <a:ext cx="7978012" cy="504825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50000"/>
              </a:spcBef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Приближаться к токоведущим частям на опасное расстояние. 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5881" y="5229201"/>
            <a:ext cx="8523691" cy="1440159"/>
            <a:chOff x="65881" y="5229201"/>
            <a:chExt cx="8523691" cy="1440159"/>
          </a:xfrm>
        </p:grpSpPr>
        <p:pic>
          <p:nvPicPr>
            <p:cNvPr id="28" name="Рисунок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" y="5708104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Скругленный прямоугольник 33"/>
            <p:cNvSpPr/>
            <p:nvPr/>
          </p:nvSpPr>
          <p:spPr bwMode="auto">
            <a:xfrm>
              <a:off x="611560" y="5229201"/>
              <a:ext cx="7978012" cy="1440159"/>
            </a:xfrm>
            <a:prstGeom prst="roundRect">
              <a:avLst>
                <a:gd name="adj" fmla="val 8352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0" tIns="36000" rIns="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indent="457200" algn="just">
                <a:lnSpc>
                  <a:spcPts val="2400"/>
                </a:lnSpc>
                <a:spcBef>
                  <a:spcPct val="50000"/>
                </a:spcBef>
              </a:pPr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Смена сгоревших плавких вставок предохранителей </a:t>
              </a:r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должна производится при снятом напряжении</a:t>
              </a:r>
              <a:r>
                <a:rPr lang="ru-RU" sz="2400" b="1" dirty="0">
                  <a:solidFill>
                    <a:prstClr val="black"/>
                  </a:solidFill>
                  <a:latin typeface="Arial Narrow" pitchFamily="34" charset="0"/>
                  <a:cs typeface="Times New Roman" pitchFamily="18" charset="0"/>
                </a:rPr>
                <a:t>, а если это невозможно, то </a:t>
              </a:r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66FF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работа выполняется в диэлектрических перчатках и очках.</a:t>
              </a:r>
            </a:p>
          </p:txBody>
        </p:sp>
      </p:grpSp>
      <p:sp>
        <p:nvSpPr>
          <p:cNvPr id="35" name="Скругленный прямоугольник 34"/>
          <p:cNvSpPr/>
          <p:nvPr/>
        </p:nvSpPr>
        <p:spPr bwMode="auto">
          <a:xfrm>
            <a:off x="611560" y="764705"/>
            <a:ext cx="7978012" cy="1080119"/>
          </a:xfrm>
          <a:prstGeom prst="roundRect">
            <a:avLst/>
          </a:prstGeom>
          <a:gradFill flip="none" rotWithShape="1">
            <a:gsLst>
              <a:gs pos="0">
                <a:srgbClr val="66FF33">
                  <a:tint val="66000"/>
                  <a:satMod val="160000"/>
                </a:srgbClr>
              </a:gs>
              <a:gs pos="50000">
                <a:srgbClr val="66FF33">
                  <a:tint val="44500"/>
                  <a:satMod val="160000"/>
                </a:srgbClr>
              </a:gs>
              <a:gs pos="100000">
                <a:srgbClr val="66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оперативном обслуживании запрещается выполнять работы на этом оборудовании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,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Narrow" pitchFamily="34" charset="0"/>
              </a:rPr>
              <a:t>за исключением аварийных случаев.</a:t>
            </a:r>
          </a:p>
        </p:txBody>
      </p:sp>
    </p:spTree>
    <p:extLst>
      <p:ext uri="{BB962C8B-B14F-4D97-AF65-F5344CB8AC3E}">
        <p14:creationId xmlns:p14="http://schemas.microsoft.com/office/powerpoint/2010/main" val="250710601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20" name="Прямоугольник 19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0" y="5357826"/>
            <a:ext cx="119743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32000" algn="just">
              <a:lnSpc>
                <a:spcPts val="2800"/>
              </a:lnSpc>
            </a:pPr>
            <a:r>
              <a:rPr lang="ru-RU" sz="2400" b="1" dirty="0">
                <a:solidFill>
                  <a:srgbClr val="48A638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sz="2800" b="1" dirty="0">
              <a:solidFill>
                <a:srgbClr val="0066FF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331640" y="44624"/>
            <a:ext cx="6480720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РАБОТЫ ПО ЭКСПЛУАТАЦИИ ЭЛЕКТРООБОРУДОВАНИЯ.</a:t>
            </a:r>
          </a:p>
          <a:p>
            <a:pPr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РЕМОНТНО – НАЛАДОЧНЫЕ РАБОТЫ</a:t>
            </a:r>
            <a:r>
              <a:rPr lang="en-US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*</a:t>
            </a:r>
            <a:endParaRPr lang="ru-RU" sz="2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19743" y="692696"/>
            <a:ext cx="8469829" cy="449731"/>
          </a:xfrm>
          <a:prstGeom prst="roundRect">
            <a:avLst/>
          </a:prstGeom>
          <a:ln w="38100"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50000"/>
              </a:spcBef>
              <a:defRPr/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Ремонтно – наладочные разделяются на следующие категории: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19743" y="1213021"/>
            <a:ext cx="8469829" cy="703811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4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1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 Работы, выполняемые при полном или частичном снятии напряжения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107504" y="2013493"/>
            <a:ext cx="8469829" cy="335387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26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2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 Работы, выполняемые без снятия напряжения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 bwMode="auto">
          <a:xfrm>
            <a:off x="611560" y="5877272"/>
            <a:ext cx="7965773" cy="86409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99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800"/>
              </a:lnSpc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Ответственными за безопасное ведение работ являются лица от выдающего наряд до исполнителя.</a:t>
            </a:r>
          </a:p>
        </p:txBody>
      </p:sp>
      <p:pic>
        <p:nvPicPr>
          <p:cNvPr id="2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Скругленный прямоугольник 26"/>
          <p:cNvSpPr/>
          <p:nvPr/>
        </p:nvSpPr>
        <p:spPr bwMode="auto">
          <a:xfrm>
            <a:off x="107504" y="4731274"/>
            <a:ext cx="8469829" cy="1073990"/>
          </a:xfrm>
          <a:prstGeom prst="roundRect">
            <a:avLst/>
          </a:prstGeom>
          <a:ln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  <a:defRPr/>
            </a:pP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Организационные мероприятия: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назначение ответственного лица, выдача наряда, подготовка рабочего места, надзор за работами.</a:t>
            </a:r>
          </a:p>
        </p:txBody>
      </p:sp>
      <p:sp>
        <p:nvSpPr>
          <p:cNvPr id="28" name="Скругленный прямоугольник 27"/>
          <p:cNvSpPr/>
          <p:nvPr/>
        </p:nvSpPr>
        <p:spPr bwMode="auto">
          <a:xfrm>
            <a:off x="107504" y="3367130"/>
            <a:ext cx="8469829" cy="1286006"/>
          </a:xfrm>
          <a:prstGeom prst="roundRect">
            <a:avLst/>
          </a:prstGeom>
          <a:gradFill flip="none" rotWithShape="1">
            <a:gsLst>
              <a:gs pos="0">
                <a:srgbClr val="CC6600">
                  <a:tint val="66000"/>
                  <a:satMod val="160000"/>
                </a:srgbClr>
              </a:gs>
              <a:gs pos="50000">
                <a:srgbClr val="CC6600">
                  <a:tint val="44500"/>
                  <a:satMod val="160000"/>
                </a:srgbClr>
              </a:gs>
              <a:gs pos="100000">
                <a:srgbClr val="CC66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stealth" w="sm" len="sm"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600"/>
              </a:lnSpc>
              <a:defRPr/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Технические мероприятия: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отключение оборудования, установка временных ограждений, вывешивание знаков безопасности, проверка отсутствия напряжения, установка переносного заземления.</a:t>
            </a:r>
          </a:p>
        </p:txBody>
      </p:sp>
      <p:sp>
        <p:nvSpPr>
          <p:cNvPr id="29" name="Скругленный прямоугольник 28"/>
          <p:cNvSpPr/>
          <p:nvPr/>
        </p:nvSpPr>
        <p:spPr bwMode="auto">
          <a:xfrm>
            <a:off x="107504" y="2581173"/>
            <a:ext cx="8469829" cy="70381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400"/>
              </a:lnSpc>
            </a:pPr>
            <a:r>
              <a:rPr lang="ru-RU" sz="2400" b="1" i="1" dirty="0">
                <a:ln>
                  <a:solidFill>
                    <a:schemeClr val="tx1"/>
                  </a:solidFill>
                </a:ln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До начала работ выполняют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технические</a:t>
            </a:r>
            <a:r>
              <a:rPr lang="ru-RU" sz="24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и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организационные</a:t>
            </a:r>
            <a:r>
              <a:rPr lang="ru-RU" sz="24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мероприятия: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38" name="Прямоугольник 3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9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 bwMode="auto">
          <a:xfrm>
            <a:off x="1331640" y="44624"/>
            <a:ext cx="6480720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РАБОТЫ ПО ЭКСПЛУАТАЦИИ ЭЛЕКТРООБОРУДОВАНИЯ.</a:t>
            </a:r>
          </a:p>
          <a:p>
            <a:pPr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ПЛАКАТЫ БЕЗОПАСНОСТИ</a:t>
            </a:r>
            <a:endParaRPr lang="ru-RU" sz="20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 bwMode="auto">
          <a:xfrm>
            <a:off x="611560" y="5877272"/>
            <a:ext cx="7978012" cy="93610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200"/>
              </a:lnSpc>
            </a:pP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Вывешивает и снимает плакаты только работающий на этом объекте персонал;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запрещается снимать и передвигать плакаты!</a:t>
            </a:r>
          </a:p>
        </p:txBody>
      </p:sp>
      <p:pic>
        <p:nvPicPr>
          <p:cNvPr id="41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6068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Скругленный прямоугольник 48"/>
          <p:cNvSpPr/>
          <p:nvPr/>
        </p:nvSpPr>
        <p:spPr bwMode="auto">
          <a:xfrm>
            <a:off x="108857" y="692696"/>
            <a:ext cx="8480715" cy="1368152"/>
          </a:xfrm>
          <a:prstGeom prst="roundRect">
            <a:avLst>
              <a:gd name="adj" fmla="val 9711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254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400"/>
              </a:lnSpc>
            </a:pP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На ключах управления, приводах разъединителей, выключателей и рубильников, на основании предохранителей вывешивают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запрещающие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плакаты безопасности, а на ограждениях и дверях распределительных устройств -</a:t>
            </a:r>
            <a:r>
              <a:rPr lang="ru-RU" sz="2400" dirty="0">
                <a:solidFill>
                  <a:srgbClr val="0066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предостерегающие</a:t>
            </a:r>
            <a:r>
              <a:rPr lang="ru-RU" sz="2400" dirty="0">
                <a:solidFill>
                  <a:srgbClr val="0066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плакаты. 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C66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 bwMode="auto">
          <a:xfrm>
            <a:off x="2670304" y="2204864"/>
            <a:ext cx="3773904" cy="43204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26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ЗАПРЕЩАЮЩИЕ ПЛАКАТЫ</a:t>
            </a:r>
            <a:endParaRPr lang="ru-RU" sz="2400" b="1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 bwMode="auto">
          <a:xfrm>
            <a:off x="2267744" y="4077072"/>
            <a:ext cx="4565070" cy="432048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2600"/>
              </a:lnSpc>
            </a:pP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ПРЕДОСТЕРЕГАЮЩИЕ ПЛАКАТЫ</a:t>
            </a:r>
          </a:p>
        </p:txBody>
      </p:sp>
      <p:sp>
        <p:nvSpPr>
          <p:cNvPr id="48" name="Скругленный прямоугольник 47"/>
          <p:cNvSpPr/>
          <p:nvPr/>
        </p:nvSpPr>
        <p:spPr bwMode="auto">
          <a:xfrm>
            <a:off x="1787330" y="2708920"/>
            <a:ext cx="2424630" cy="1147568"/>
          </a:xfrm>
          <a:prstGeom prst="roundRect">
            <a:avLst>
              <a:gd name="adj" fmla="val 10975"/>
            </a:avLst>
          </a:prstGeom>
          <a:solidFill>
            <a:srgbClr val="FFFF00"/>
          </a:solidFill>
          <a:ln w="38100">
            <a:solidFill>
              <a:srgbClr val="C0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800"/>
              </a:lnSpc>
            </a:pP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 </a:t>
            </a:r>
            <a:r>
              <a:rPr lang="ru-RU" sz="32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ВКЛЮЧАТЬ!</a:t>
            </a: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 РАБОТАЮТ ЛЮДИ</a:t>
            </a:r>
          </a:p>
          <a:p>
            <a:pPr algn="ctr"/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 bwMode="auto">
          <a:xfrm>
            <a:off x="4955682" y="2708920"/>
            <a:ext cx="2424630" cy="1147568"/>
          </a:xfrm>
          <a:prstGeom prst="roundRect">
            <a:avLst>
              <a:gd name="adj" fmla="val 10975"/>
            </a:avLst>
          </a:prstGeom>
          <a:solidFill>
            <a:srgbClr val="FF0000"/>
          </a:solidFill>
          <a:ln w="38100">
            <a:solidFill>
              <a:srgbClr val="00B05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800"/>
              </a:lnSpc>
            </a:pPr>
            <a:r>
              <a:rPr lang="ru-RU" sz="20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НЕ </a:t>
            </a:r>
            <a:r>
              <a:rPr lang="ru-RU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ВКЛЮЧАТЬ!</a:t>
            </a:r>
            <a:r>
              <a:rPr lang="ru-RU" sz="20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ru-RU" sz="20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РАБОТА НА ЛИНИИ</a:t>
            </a:r>
            <a:endParaRPr lang="ru-RU" sz="20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403648" y="4608855"/>
            <a:ext cx="2304256" cy="1147568"/>
            <a:chOff x="827584" y="4608855"/>
            <a:chExt cx="2304256" cy="1147568"/>
          </a:xfrm>
        </p:grpSpPr>
        <p:sp>
          <p:nvSpPr>
            <p:cNvPr id="36" name="Скругленный прямоугольник 35"/>
            <p:cNvSpPr/>
            <p:nvPr/>
          </p:nvSpPr>
          <p:spPr bwMode="auto">
            <a:xfrm>
              <a:off x="827584" y="4608855"/>
              <a:ext cx="2304256" cy="1147568"/>
            </a:xfrm>
            <a:prstGeom prst="roundRect">
              <a:avLst>
                <a:gd name="adj" fmla="val 541"/>
              </a:avLst>
            </a:prstGeom>
            <a:noFill/>
            <a:ln w="635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108000" tIns="144000" rIns="0" bIns="14400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ts val="2600"/>
                </a:lnSpc>
              </a:pPr>
              <a:r>
                <a:rPr lang="ru-RU" sz="20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СТОЙ! </a:t>
              </a:r>
            </a:p>
            <a:p>
              <a:pPr lvl="0" algn="ctr">
                <a:lnSpc>
                  <a:spcPts val="2600"/>
                </a:lnSpc>
              </a:pPr>
              <a:r>
                <a:rPr lang="ru-RU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Опасно</a:t>
              </a:r>
            </a:p>
            <a:p>
              <a:pPr lvl="0" algn="ctr">
                <a:lnSpc>
                  <a:spcPts val="2600"/>
                </a:lnSpc>
              </a:pPr>
              <a:r>
                <a:rPr lang="ru-RU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для жизни!</a:t>
              </a:r>
            </a:p>
            <a:p>
              <a:pPr algn="ctr"/>
              <a:endParaRPr lang="ru-RU" dirty="0"/>
            </a:p>
          </p:txBody>
        </p:sp>
        <p:grpSp>
          <p:nvGrpSpPr>
            <p:cNvPr id="42" name="Group 22"/>
            <p:cNvGrpSpPr>
              <a:grpSpLocks/>
            </p:cNvGrpSpPr>
            <p:nvPr/>
          </p:nvGrpSpPr>
          <p:grpSpPr bwMode="auto">
            <a:xfrm>
              <a:off x="957906" y="4736078"/>
              <a:ext cx="373734" cy="979498"/>
              <a:chOff x="669" y="2730"/>
              <a:chExt cx="247" cy="571"/>
            </a:xfrm>
            <a:solidFill>
              <a:schemeClr val="bg1"/>
            </a:solidFill>
          </p:grpSpPr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 flipH="1">
                <a:off x="669" y="2730"/>
                <a:ext cx="192" cy="336"/>
              </a:xfrm>
              <a:prstGeom prst="line">
                <a:avLst/>
              </a:prstGeom>
              <a:grp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 algn="r">
                  <a:lnSpc>
                    <a:spcPts val="3200"/>
                  </a:lnSpc>
                </a:pPr>
                <a:endParaRPr lang="ru-RU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 flipV="1">
                <a:off x="676" y="2961"/>
                <a:ext cx="240" cy="96"/>
              </a:xfrm>
              <a:prstGeom prst="line">
                <a:avLst/>
              </a:prstGeom>
              <a:grp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 algn="r">
                  <a:lnSpc>
                    <a:spcPts val="3200"/>
                  </a:lnSpc>
                </a:pPr>
                <a:endParaRPr lang="ru-RU"/>
              </a:p>
            </p:txBody>
          </p:sp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 flipH="1">
                <a:off x="715" y="2965"/>
                <a:ext cx="192" cy="336"/>
              </a:xfrm>
              <a:prstGeom prst="line">
                <a:avLst/>
              </a:prstGeom>
              <a:grp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36000" tIns="36000" rIns="36000" bIns="36000" anchor="ctr"/>
              <a:lstStyle/>
              <a:p>
                <a:pPr algn="r">
                  <a:lnSpc>
                    <a:spcPts val="3200"/>
                  </a:lnSpc>
                </a:pPr>
                <a:endParaRPr lang="ru-RU"/>
              </a:p>
            </p:txBody>
          </p:sp>
        </p:grpSp>
      </p:grpSp>
      <p:grpSp>
        <p:nvGrpSpPr>
          <p:cNvPr id="3" name="Группа 2"/>
          <p:cNvGrpSpPr/>
          <p:nvPr/>
        </p:nvGrpSpPr>
        <p:grpSpPr>
          <a:xfrm>
            <a:off x="5292080" y="4608855"/>
            <a:ext cx="2304256" cy="1147568"/>
            <a:chOff x="5292080" y="4608855"/>
            <a:chExt cx="2304256" cy="1147568"/>
          </a:xfrm>
        </p:grpSpPr>
        <p:sp>
          <p:nvSpPr>
            <p:cNvPr id="46" name="Скругленный прямоугольник 45"/>
            <p:cNvSpPr/>
            <p:nvPr/>
          </p:nvSpPr>
          <p:spPr bwMode="auto">
            <a:xfrm>
              <a:off x="5292080" y="4608855"/>
              <a:ext cx="2304256" cy="1147568"/>
            </a:xfrm>
            <a:prstGeom prst="roundRect">
              <a:avLst>
                <a:gd name="adj" fmla="val 541"/>
              </a:avLst>
            </a:prstGeom>
            <a:noFill/>
            <a:ln w="63500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108000" tIns="144000" rIns="0" bIns="14400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ts val="2600"/>
                </a:lnSpc>
              </a:pPr>
              <a:r>
                <a:rPr lang="ru-RU" sz="2000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СТОЙ! </a:t>
              </a:r>
            </a:p>
            <a:p>
              <a:pPr lvl="0" algn="ctr">
                <a:lnSpc>
                  <a:spcPts val="2600"/>
                </a:lnSpc>
              </a:pPr>
              <a:r>
                <a:rPr lang="ru-RU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Высокое</a:t>
              </a:r>
            </a:p>
            <a:p>
              <a:pPr lvl="0" algn="ctr">
                <a:lnSpc>
                  <a:spcPts val="2600"/>
                </a:lnSpc>
              </a:pPr>
              <a:r>
                <a:rPr lang="ru-RU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напряжение!</a:t>
              </a:r>
            </a:p>
            <a:p>
              <a:pPr algn="ctr"/>
              <a:endParaRPr lang="ru-RU" dirty="0"/>
            </a:p>
          </p:txBody>
        </p:sp>
        <p:grpSp>
          <p:nvGrpSpPr>
            <p:cNvPr id="47" name="Group 22"/>
            <p:cNvGrpSpPr>
              <a:grpSpLocks/>
            </p:cNvGrpSpPr>
            <p:nvPr/>
          </p:nvGrpSpPr>
          <p:grpSpPr bwMode="auto">
            <a:xfrm>
              <a:off x="5364088" y="4673182"/>
              <a:ext cx="373734" cy="979498"/>
              <a:chOff x="669" y="2730"/>
              <a:chExt cx="247" cy="571"/>
            </a:xfrm>
            <a:solidFill>
              <a:schemeClr val="bg1"/>
            </a:solidFill>
          </p:grpSpPr>
          <p:sp>
            <p:nvSpPr>
              <p:cNvPr id="52" name="Line 16"/>
              <p:cNvSpPr>
                <a:spLocks noChangeShapeType="1"/>
              </p:cNvSpPr>
              <p:nvPr/>
            </p:nvSpPr>
            <p:spPr bwMode="auto">
              <a:xfrm flipH="1">
                <a:off x="669" y="2730"/>
                <a:ext cx="192" cy="336"/>
              </a:xfrm>
              <a:prstGeom prst="line">
                <a:avLst/>
              </a:prstGeom>
              <a:grp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lnSpc>
                    <a:spcPts val="3200"/>
                  </a:lnSpc>
                </a:pPr>
                <a:endParaRPr lang="ru-RU"/>
              </a:p>
            </p:txBody>
          </p:sp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 flipV="1">
                <a:off x="676" y="2961"/>
                <a:ext cx="240" cy="96"/>
              </a:xfrm>
              <a:prstGeom prst="line">
                <a:avLst/>
              </a:prstGeom>
              <a:grp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lnSpc>
                    <a:spcPts val="3200"/>
                  </a:lnSpc>
                </a:pPr>
                <a:endParaRPr lang="ru-RU"/>
              </a:p>
            </p:txBody>
          </p:sp>
          <p:sp>
            <p:nvSpPr>
              <p:cNvPr id="54" name="Line 18"/>
              <p:cNvSpPr>
                <a:spLocks noChangeShapeType="1"/>
              </p:cNvSpPr>
              <p:nvPr/>
            </p:nvSpPr>
            <p:spPr bwMode="auto">
              <a:xfrm flipH="1">
                <a:off x="715" y="2965"/>
                <a:ext cx="192" cy="336"/>
              </a:xfrm>
              <a:prstGeom prst="line">
                <a:avLst/>
              </a:prstGeom>
              <a:grp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36000" tIns="36000" rIns="36000" bIns="36000" anchor="ctr"/>
              <a:lstStyle/>
              <a:p>
                <a:pPr>
                  <a:lnSpc>
                    <a:spcPts val="3200"/>
                  </a:lnSpc>
                </a:pPr>
                <a:endParaRPr lang="ru-RU"/>
              </a:p>
            </p:txBody>
          </p:sp>
        </p:grp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331640" y="44624"/>
            <a:ext cx="6480720" cy="79208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РАБОТЫ ПО ЭКСПЛУАТАЦИИ ЭЛЕКТРООБОРУДОВАНИЯ.</a:t>
            </a:r>
          </a:p>
          <a:p>
            <a:pPr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БЕЗОПАСНОСТЬ ПРИ РАБОТЕ ВБЛИЗИ ТОКОВЕДУЩИХ ЧАСТЕЙ И ПОД НАПРЯЖЕНИЕМ </a:t>
            </a:r>
            <a:r>
              <a:rPr lang="ru-RU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*</a:t>
            </a:r>
            <a:endParaRPr lang="ru-RU" sz="20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611560" y="980728"/>
            <a:ext cx="7978012" cy="1296144"/>
          </a:xfrm>
          <a:prstGeom prst="roundRect">
            <a:avLst>
              <a:gd name="adj" fmla="val 9948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>
              <a:lnSpc>
                <a:spcPts val="24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Работы вблизи токоведущих частей и под напряжением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99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должны производится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только по</a:t>
            </a:r>
            <a:r>
              <a:rPr lang="en-US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наряду!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Работающие должны иметь одежду с застёгнутыми рукавами и головной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убор.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" y="13876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Скругленный прямоугольник 20"/>
          <p:cNvSpPr/>
          <p:nvPr/>
        </p:nvSpPr>
        <p:spPr bwMode="auto">
          <a:xfrm>
            <a:off x="108857" y="2420888"/>
            <a:ext cx="8480715" cy="1008112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180000" algn="just">
              <a:lnSpc>
                <a:spcPts val="24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работе без снятия напряжения вблизи токоведущих частей, находящихся под напряжением, должны быть выполнены мероприятия: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611560" y="3645024"/>
            <a:ext cx="7978012" cy="93610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>
              <a:lnSpc>
                <a:spcPts val="24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 Безопасное расположение работающих лиц по отношению к   токоведущим частям (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высоковольтных линиях до 15 </a:t>
            </a:r>
            <a:r>
              <a:rPr lang="ru-RU" sz="2400" b="1" dirty="0" err="1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кВ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- не ближе 0,7 м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611560" y="4941168"/>
            <a:ext cx="7978012" cy="432048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2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Организация непрерывного надзора за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работающими!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611560" y="5733256"/>
            <a:ext cx="7978012" cy="936104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3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CC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Применение основных и дополнительных электрозащитных средств.  </a:t>
            </a:r>
          </a:p>
        </p:txBody>
      </p:sp>
      <p:pic>
        <p:nvPicPr>
          <p:cNvPr id="25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" y="390790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491601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599613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9" name="Прямоугольник 18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331640" y="44624"/>
            <a:ext cx="6480720" cy="79208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РАБОТЫ ПО ЭКСПЛУАТАЦИИ ЭЛЕКТРООБОРУДОВАНИЯ.</a:t>
            </a:r>
          </a:p>
          <a:p>
            <a:pPr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РАСПОЛОЖЕНИЕ РАБОТАЮЩИХ ПО ОТНОШЕНИЮ К ТОКОВЕДУЩИМ ЧАСТЯМ </a:t>
            </a:r>
            <a:r>
              <a:rPr lang="ru-RU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*</a:t>
            </a:r>
            <a:endParaRPr lang="ru-RU" sz="2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611560" y="4057134"/>
            <a:ext cx="7978012" cy="81202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>
              <a:lnSpc>
                <a:spcPts val="24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1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Производить работу, если токоведущие части расположены сзади или с двух боковых сторон.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611560" y="5229200"/>
            <a:ext cx="7978012" cy="1368152"/>
          </a:xfrm>
          <a:prstGeom prst="roundRect">
            <a:avLst>
              <a:gd name="adj" fmla="val 950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30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2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Производить работу в согнутом положении, если при выпрямлении создаётся опасность прикосновения к токоведущим частям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23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" y="42679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66124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611560" y="3284984"/>
            <a:ext cx="7920880" cy="504056"/>
            <a:chOff x="611560" y="2852936"/>
            <a:chExt cx="7920880" cy="504056"/>
          </a:xfrm>
        </p:grpSpPr>
        <p:sp>
          <p:nvSpPr>
            <p:cNvPr id="25" name="Скругленный прямоугольник 24"/>
            <p:cNvSpPr/>
            <p:nvPr/>
          </p:nvSpPr>
          <p:spPr bwMode="auto">
            <a:xfrm>
              <a:off x="611560" y="2857496"/>
              <a:ext cx="2592288" cy="49949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800"/>
                </a:lnSpc>
              </a:pPr>
              <a:r>
                <a:rPr lang="ru-RU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ЗАПРЕЩАЕТСЯ!</a:t>
              </a:r>
              <a:endParaRPr lang="ru-RU" sz="28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Скругленный прямоугольник 25"/>
            <p:cNvSpPr/>
            <p:nvPr/>
          </p:nvSpPr>
          <p:spPr bwMode="auto">
            <a:xfrm>
              <a:off x="3275856" y="2852936"/>
              <a:ext cx="2592288" cy="49949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800"/>
                </a:lnSpc>
              </a:pPr>
              <a:r>
                <a:rPr lang="ru-RU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ЗАПРЕЩАЕТСЯ!</a:t>
              </a:r>
              <a:endParaRPr lang="ru-RU" sz="28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Скругленный прямоугольник 26"/>
            <p:cNvSpPr/>
            <p:nvPr/>
          </p:nvSpPr>
          <p:spPr bwMode="auto">
            <a:xfrm>
              <a:off x="5940152" y="2852936"/>
              <a:ext cx="2592288" cy="49949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36000" tIns="3600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800"/>
                </a:lnSpc>
              </a:pPr>
              <a:r>
                <a:rPr lang="ru-RU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ЗАПРЕЩАЕТСЯ!</a:t>
              </a:r>
              <a:endParaRPr lang="ru-RU" sz="28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Скругленный прямоугольник 27"/>
          <p:cNvSpPr/>
          <p:nvPr/>
        </p:nvSpPr>
        <p:spPr bwMode="auto">
          <a:xfrm>
            <a:off x="119743" y="1067679"/>
            <a:ext cx="8441263" cy="1785257"/>
          </a:xfrm>
          <a:prstGeom prst="roundRect">
            <a:avLst>
              <a:gd name="adj" fmla="val 8130"/>
            </a:avLst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180000" algn="just">
              <a:lnSpc>
                <a:spcPts val="3000"/>
              </a:lnSpc>
            </a:pPr>
            <a:r>
              <a:rPr lang="ru-RU" sz="26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Лица, производящие работу вблизи токоведущих частей, находящихся под напряжением, должны располагаться  так, чтобы токоведущие части были перед ними и только с одной боковой стороны</a:t>
            </a: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9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331640" y="44624"/>
            <a:ext cx="6480720" cy="79208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РАБОТЫ ПО ЭКСПЛУАТАЦИИ ЭЛЕКТРООБОРУДОВАНИЯ.</a:t>
            </a:r>
          </a:p>
          <a:p>
            <a:pPr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РАБОТЫ НА ТОКОВЕДУЩИХ ЧАСТЯХ, НАХОДЯЩИХСЯ ПОД НАПРЯЖЕНИЕМ </a:t>
            </a:r>
            <a:r>
              <a:rPr lang="ru-RU" sz="2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*</a:t>
            </a:r>
            <a:endParaRPr lang="ru-RU" sz="20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97971" y="945492"/>
            <a:ext cx="8429678" cy="1547404"/>
          </a:xfrm>
          <a:prstGeom prst="roundRect">
            <a:avLst>
              <a:gd name="adj" fmla="val 950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30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Работы на токоведущих частях, находящихся под напряжением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должны производится с применением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ОСНОВНЫХ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ДОПОЛНИТЕЛЬНЫХ ЭЛЕКТРОЗАЩИТНЫХ СРЕДСТВ!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560388" y="5085184"/>
            <a:ext cx="7976794" cy="1584176"/>
          </a:xfrm>
          <a:prstGeom prst="roundRect">
            <a:avLst>
              <a:gd name="adj" fmla="val 950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3000"/>
              </a:lnSpc>
            </a:pPr>
            <a:r>
              <a:rPr lang="ru-RU" sz="28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 помещениях особо сырых, с токопроводящей пылью, едкими парами, а также в помещениях, опасных в отношении пожара, производство работ на не отключенных токоведущих частях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–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ЗАПРЕЩАЕТСЯ!</a:t>
            </a:r>
          </a:p>
        </p:txBody>
      </p:sp>
      <p:pic>
        <p:nvPicPr>
          <p:cNvPr id="22" name="Рисунок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66124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Скругленный прямоугольник 22"/>
          <p:cNvSpPr/>
          <p:nvPr/>
        </p:nvSpPr>
        <p:spPr bwMode="auto">
          <a:xfrm>
            <a:off x="97971" y="2752395"/>
            <a:ext cx="8441263" cy="1972749"/>
          </a:xfrm>
          <a:prstGeom prst="roundRect">
            <a:avLst>
              <a:gd name="adj" fmla="val 8130"/>
            </a:avLst>
          </a:prstGeom>
          <a:ln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180000" algn="just">
              <a:lnSpc>
                <a:spcPts val="3000"/>
              </a:lnSpc>
            </a:pPr>
            <a:r>
              <a:rPr lang="ru-RU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Допускается</a:t>
            </a:r>
            <a:r>
              <a:rPr lang="ru-RU" sz="2400" dirty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приближение рук работающих к токоведущим частям, находящимся под напряжением только на длину изолирующей части защитных средств (токоизмерительных и изолирующих клещей, указателей напряжения, изолирующих штанг и т.п.). 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915817" y="44624"/>
            <a:ext cx="3312367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СРЕДСТВ ЗАЩИТЫ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768186" y="4540019"/>
            <a:ext cx="6527508" cy="2201349"/>
            <a:chOff x="768186" y="4540019"/>
            <a:chExt cx="6527508" cy="2201349"/>
          </a:xfrm>
        </p:grpSpPr>
        <p:sp>
          <p:nvSpPr>
            <p:cNvPr id="23" name="Скругленный прямоугольник 22"/>
            <p:cNvSpPr/>
            <p:nvPr/>
          </p:nvSpPr>
          <p:spPr bwMode="auto">
            <a:xfrm>
              <a:off x="1907704" y="4540019"/>
              <a:ext cx="4627106" cy="545165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just">
                <a:spcBef>
                  <a:spcPct val="50000"/>
                </a:spcBef>
              </a:pPr>
              <a:r>
                <a:rPr lang="ru-RU" sz="24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CC66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ЭЛЕКТРОЗАЩИТНЫЕ  СРЕДСТВА </a:t>
              </a:r>
            </a:p>
          </p:txBody>
        </p:sp>
        <p:sp>
          <p:nvSpPr>
            <p:cNvPr id="25" name="Скругленный прямоугольник 24"/>
            <p:cNvSpPr/>
            <p:nvPr/>
          </p:nvSpPr>
          <p:spPr bwMode="auto">
            <a:xfrm>
              <a:off x="768186" y="6236839"/>
              <a:ext cx="3155742" cy="504529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ts val="2800"/>
                </a:lnSpc>
              </a:pPr>
              <a:r>
                <a:rPr lang="ru-RU" sz="28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8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ОСНОВНЫЕ</a:t>
              </a:r>
            </a:p>
          </p:txBody>
        </p:sp>
        <p:sp>
          <p:nvSpPr>
            <p:cNvPr id="26" name="Скругленный прямоугольник 25"/>
            <p:cNvSpPr/>
            <p:nvPr/>
          </p:nvSpPr>
          <p:spPr bwMode="auto">
            <a:xfrm>
              <a:off x="4139952" y="6236839"/>
              <a:ext cx="3155742" cy="501418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0" numCol="1" rtlCol="0" anchor="ctr" anchorCtr="1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800"/>
                </a:lnSpc>
              </a:pPr>
              <a:r>
                <a:rPr lang="ru-RU" sz="2800" b="1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00B050"/>
                  </a:solidFill>
                  <a:latin typeface="Arial Narrow" pitchFamily="34" charset="0"/>
                  <a:ea typeface="Cambria Math" pitchFamily="18" charset="0"/>
                  <a:cs typeface="Arial" pitchFamily="34" charset="0"/>
                </a:rPr>
                <a:t>ДОПОЛНИТЕЛЬНЫЕ</a:t>
              </a:r>
              <a:endParaRPr lang="ru-RU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endParaRPr>
            </a:p>
          </p:txBody>
        </p:sp>
        <p:sp>
          <p:nvSpPr>
            <p:cNvPr id="30" name="Стрелка вниз 29"/>
            <p:cNvSpPr/>
            <p:nvPr/>
          </p:nvSpPr>
          <p:spPr bwMode="auto">
            <a:xfrm rot="2556350">
              <a:off x="2604412" y="5319405"/>
              <a:ext cx="313150" cy="1018327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31" name="Стрелка вниз 30"/>
            <p:cNvSpPr/>
            <p:nvPr/>
          </p:nvSpPr>
          <p:spPr bwMode="auto">
            <a:xfrm rot="18898897">
              <a:off x="5142202" y="5295283"/>
              <a:ext cx="313150" cy="1049499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4" name="Скругленный прямоугольник 23"/>
            <p:cNvSpPr/>
            <p:nvPr/>
          </p:nvSpPr>
          <p:spPr bwMode="auto">
            <a:xfrm>
              <a:off x="1907704" y="5148741"/>
              <a:ext cx="4627106" cy="329141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4925"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ru-RU" sz="2400" b="1" dirty="0" smtClean="0">
                  <a:ln w="10541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000" b="1" dirty="0" smtClean="0">
                  <a:ln w="10541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ПО ФУНКЦИОНАЛЬНОМУ НАЗНАЧЕНИЮ: </a:t>
              </a:r>
              <a:endParaRPr lang="ru-RU" sz="20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118390" y="620688"/>
            <a:ext cx="8457594" cy="3456384"/>
            <a:chOff x="118390" y="620688"/>
            <a:chExt cx="8457594" cy="3456384"/>
          </a:xfrm>
        </p:grpSpPr>
        <p:sp>
          <p:nvSpPr>
            <p:cNvPr id="11" name="Скругленный прямоугольник 10"/>
            <p:cNvSpPr/>
            <p:nvPr/>
          </p:nvSpPr>
          <p:spPr bwMode="auto">
            <a:xfrm>
              <a:off x="1907704" y="620688"/>
              <a:ext cx="4627106" cy="545165"/>
            </a:xfrm>
            <a:prstGeom prst="roundRect">
              <a:avLst>
                <a:gd name="adj" fmla="val 24966"/>
              </a:avLst>
            </a:prstGeom>
            <a:gradFill flip="none" rotWithShape="1">
              <a:gsLst>
                <a:gs pos="0">
                  <a:srgbClr val="FF9900">
                    <a:tint val="66000"/>
                    <a:satMod val="160000"/>
                  </a:srgbClr>
                </a:gs>
                <a:gs pos="50000">
                  <a:srgbClr val="FF9900">
                    <a:tint val="44500"/>
                    <a:satMod val="160000"/>
                  </a:srgbClr>
                </a:gs>
                <a:gs pos="100000">
                  <a:srgbClr val="FF99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8100">
              <a:solidFill>
                <a:srgbClr val="FFC000"/>
              </a:solidFill>
              <a:headEnd type="stealth" w="sm" len="sm"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just">
                <a:spcBef>
                  <a:spcPct val="50000"/>
                </a:spcBef>
              </a:pPr>
              <a:r>
                <a:rPr lang="ru-RU" sz="24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4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CC66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ЭЛЕКТРОЗАЩИТНЫЕ  СРЕДСТВА </a:t>
              </a:r>
            </a:p>
          </p:txBody>
        </p:sp>
        <p:sp>
          <p:nvSpPr>
            <p:cNvPr id="20" name="Скругленный прямоугольник 19"/>
            <p:cNvSpPr/>
            <p:nvPr/>
          </p:nvSpPr>
          <p:spPr bwMode="auto">
            <a:xfrm>
              <a:off x="118390" y="2420887"/>
              <a:ext cx="2520280" cy="1656185"/>
            </a:xfrm>
            <a:prstGeom prst="roundRect">
              <a:avLst>
                <a:gd name="adj" fmla="val 8035"/>
              </a:avLst>
            </a:prstGeom>
            <a:ln w="38100">
              <a:headEnd type="stealth" w="sm" len="sm"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000"/>
                </a:lnSpc>
              </a:pPr>
              <a:r>
                <a:rPr lang="ru-RU" sz="2200" b="1" dirty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ИЗОЛИРУЮЩИЕ: </a:t>
              </a:r>
              <a:r>
                <a:rPr lang="ru-RU" sz="2000" dirty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(диэлектрические перчатки, указатели напряжения, токоизмерительные клещи  и т.д</a:t>
              </a:r>
              <a:r>
                <a:rPr lang="ru-RU" sz="2000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.);</a:t>
              </a:r>
              <a:endParaRPr lang="ru-RU" sz="20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 bwMode="auto">
            <a:xfrm>
              <a:off x="2843808" y="2420888"/>
              <a:ext cx="2736304" cy="1656184"/>
            </a:xfrm>
            <a:prstGeom prst="roundRect">
              <a:avLst>
                <a:gd name="adj" fmla="val 8035"/>
              </a:avLst>
            </a:prstGeom>
            <a:ln w="38100">
              <a:headEnd type="stealth" w="sm" len="sm"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000"/>
                </a:lnSpc>
              </a:pP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C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ОГРАЖДАЮЩИЕ:</a:t>
              </a:r>
              <a:r>
                <a:rPr lang="ru-RU" sz="2000" dirty="0" smtClean="0">
                  <a:solidFill>
                    <a:srgbClr val="FFC000"/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ru-RU" sz="2000" dirty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(щиты, ширмы, изолирующие колпаки, переносные заземления, знаки и плакаты безопасности</a:t>
              </a:r>
              <a:r>
                <a:rPr lang="ru-RU" sz="2000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);</a:t>
              </a:r>
              <a:endPara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 bwMode="auto">
            <a:xfrm>
              <a:off x="5767672" y="2420888"/>
              <a:ext cx="2808312" cy="1656184"/>
            </a:xfrm>
            <a:prstGeom prst="roundRect">
              <a:avLst>
                <a:gd name="adj" fmla="val 8323"/>
              </a:avLst>
            </a:prstGeom>
            <a:ln w="38100">
              <a:headEnd type="stealth" w="sm" len="sm"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000"/>
                </a:lnSpc>
              </a:pP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66FF33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ВСПОМОГАТЕЛЬНЫЕ: </a:t>
              </a:r>
              <a:r>
                <a:rPr lang="ru-RU" sz="2000" dirty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(защитные очки, противогазы,            предохранительные пояса, страхующие канаты</a:t>
              </a:r>
              <a:r>
                <a:rPr lang="ru-RU" sz="2000" dirty="0" smtClean="0">
                  <a:solidFill>
                    <a:prstClr val="black"/>
                  </a:solidFill>
                  <a:latin typeface="Arial Narrow" pitchFamily="34" charset="0"/>
                  <a:cs typeface="Arial" pitchFamily="34" charset="0"/>
                </a:rPr>
                <a:t>).</a:t>
              </a:r>
              <a:endPara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Стрелка вниз 1"/>
            <p:cNvSpPr/>
            <p:nvPr/>
          </p:nvSpPr>
          <p:spPr bwMode="auto">
            <a:xfrm>
              <a:off x="4042826" y="1546319"/>
              <a:ext cx="313150" cy="802561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66FF33">
                    <a:tint val="66000"/>
                    <a:satMod val="160000"/>
                  </a:srgbClr>
                </a:gs>
                <a:gs pos="50000">
                  <a:srgbClr val="66FF33">
                    <a:tint val="44500"/>
                    <a:satMod val="160000"/>
                  </a:srgbClr>
                </a:gs>
                <a:gs pos="100000">
                  <a:srgbClr val="66FF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8" name="Стрелка вниз 27"/>
            <p:cNvSpPr/>
            <p:nvPr/>
          </p:nvSpPr>
          <p:spPr bwMode="auto">
            <a:xfrm rot="19072773">
              <a:off x="6487755" y="1328304"/>
              <a:ext cx="313150" cy="1204193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66FF33">
                    <a:tint val="66000"/>
                    <a:satMod val="160000"/>
                  </a:srgbClr>
                </a:gs>
                <a:gs pos="50000">
                  <a:srgbClr val="66FF33">
                    <a:tint val="44500"/>
                    <a:satMod val="160000"/>
                  </a:srgbClr>
                </a:gs>
                <a:gs pos="100000">
                  <a:srgbClr val="66FF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9" name="Стрелка вниз 28"/>
            <p:cNvSpPr/>
            <p:nvPr/>
          </p:nvSpPr>
          <p:spPr bwMode="auto">
            <a:xfrm rot="2556350">
              <a:off x="1593179" y="1324770"/>
              <a:ext cx="313150" cy="1221850"/>
            </a:xfrm>
            <a:prstGeom prst="downArrow">
              <a:avLst>
                <a:gd name="adj1" fmla="val 50000"/>
                <a:gd name="adj2" fmla="val 67381"/>
              </a:avLst>
            </a:prstGeom>
            <a:gradFill flip="none" rotWithShape="1">
              <a:gsLst>
                <a:gs pos="0">
                  <a:srgbClr val="66FF33">
                    <a:tint val="66000"/>
                    <a:satMod val="160000"/>
                  </a:srgbClr>
                </a:gs>
                <a:gs pos="50000">
                  <a:srgbClr val="66FF33">
                    <a:tint val="44500"/>
                    <a:satMod val="160000"/>
                  </a:srgbClr>
                </a:gs>
                <a:gs pos="100000">
                  <a:srgbClr val="66FF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969696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19" name="Скругленный прямоугольник 18"/>
            <p:cNvSpPr/>
            <p:nvPr/>
          </p:nvSpPr>
          <p:spPr bwMode="auto">
            <a:xfrm>
              <a:off x="1907704" y="1227651"/>
              <a:ext cx="4627106" cy="329141"/>
            </a:xfrm>
            <a:prstGeom prst="roundRect">
              <a:avLst>
                <a:gd name="adj" fmla="val 24966"/>
              </a:avLst>
            </a:prstGeom>
            <a:ln w="34925">
              <a:headEnd type="stealth" w="sm" len="sm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ru-RU" sz="24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ru-RU" sz="2200" b="1" dirty="0" smtClean="0">
                  <a:ln w="900" cmpd="sng">
                    <a:solidFill>
                      <a:schemeClr val="tx1">
                        <a:alpha val="55000"/>
                      </a:schemeClr>
                    </a:solidFill>
                    <a:prstDash val="solid"/>
                  </a:ln>
                  <a:solidFill>
                    <a:srgbClr val="0000FF"/>
                  </a:solidFill>
                  <a:latin typeface="Arial Narrow" pitchFamily="34" charset="0"/>
                  <a:ea typeface="Times New Roman" pitchFamily="18" charset="0"/>
                  <a:cs typeface="Times New Roman" pitchFamily="18" charset="0"/>
                </a:rPr>
                <a:t>ПО ПРИНЦИПУ ДЕЙСТВИЯ ДЕЛЯТ: </a:t>
              </a:r>
              <a:endPara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87087" y="692696"/>
            <a:ext cx="8479970" cy="1086714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ОСНОВНЫЕ</a:t>
            </a: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СРЕДСТВА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длительно выдерживают рабочее напряжение и позволяют работать на токоведущих частях, а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ДОПОЛНИТЕЛЬНЫЕ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усиливают действие основных. 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2276872"/>
            <a:ext cx="8479970" cy="582658"/>
          </a:xfrm>
          <a:prstGeom prst="roundRect">
            <a:avLst>
              <a:gd name="adj" fmla="val 21078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50000"/>
              </a:spcBef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ЭЛЕКТРОУСТАНОВОК НАПРЯЖЕНИЕМ ВЫШЕ </a:t>
            </a:r>
            <a:r>
              <a:rPr lang="ru-RU" sz="28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1000 </a:t>
            </a:r>
            <a:r>
              <a:rPr lang="ru-RU" sz="28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В: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3134374"/>
            <a:ext cx="8479970" cy="1734786"/>
          </a:xfrm>
          <a:prstGeom prst="roundRect">
            <a:avLst>
              <a:gd name="adj" fmla="val 7345"/>
            </a:avLst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00">
                <a:alpha val="50000"/>
              </a:srgbClr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ОСНОВНЫЕ СРЕДСТВА: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оперативные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и измерительные штанги, токоизмерительные  клещи, указатели напряжения, изолирующие устройства и приспособления для работ на воздушных линиях с непосредственным прикосновением к токоведущим частям.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7504" y="5078590"/>
            <a:ext cx="8479970" cy="1230730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F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28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ДОПОЛНИТЕЛЬНЫЕ СРЕДСТВА: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диэлектрические перчатки, боты, галоши, коврики, индивидуальные экранирующие комплекты, изолирующие подставки и накладки.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1"/>
          <p:cNvSpPr/>
          <p:nvPr/>
        </p:nvSpPr>
        <p:spPr bwMode="auto">
          <a:xfrm>
            <a:off x="571472" y="3793030"/>
            <a:ext cx="3847108" cy="500066"/>
          </a:xfrm>
          <a:prstGeom prst="round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 cmpd="sng">
            <a:solidFill>
              <a:srgbClr val="00B0F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 err="1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Неотпускающий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 ток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(10 – 15 мА).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 bwMode="auto">
          <a:xfrm>
            <a:off x="571472" y="3216966"/>
            <a:ext cx="3429024" cy="500066"/>
          </a:xfrm>
          <a:prstGeom prst="roundRect">
            <a:avLst/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00B050"/>
            </a:solidFill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Narrow" pitchFamily="34" charset="0"/>
                <a:cs typeface="Arial" pitchFamily="34" charset="0"/>
              </a:rPr>
              <a:t>Ощутимый ток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</a:t>
            </a:r>
            <a:r>
              <a:rPr lang="en-US" sz="2200" b="1" dirty="0" smtClean="0">
                <a:latin typeface="Arial Narrow" pitchFamily="34" charset="0"/>
                <a:cs typeface="Times New Roman" pitchFamily="18" charset="0"/>
              </a:rPr>
              <a:t>0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,5 – 1,5 мА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).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 bwMode="auto">
          <a:xfrm>
            <a:off x="571472" y="4369094"/>
            <a:ext cx="7024864" cy="50006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Arial Narrow" pitchFamily="34" charset="0"/>
                <a:cs typeface="Arial" pitchFamily="34" charset="0"/>
              </a:rPr>
              <a:t>Ток, вызывающий паралич дыхательных мышц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(50 -70 мА).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 bwMode="auto">
          <a:xfrm>
            <a:off x="571472" y="4945158"/>
            <a:ext cx="7024864" cy="50006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ru-RU" sz="22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Фибрилляционный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(смертельный)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ток</a:t>
            </a:r>
            <a:r>
              <a:rPr lang="ru-RU" sz="2200" b="1" dirty="0" smtClean="0">
                <a:latin typeface="Arial Narrow" pitchFamily="34" charset="0"/>
                <a:cs typeface="Times New Roman" pitchFamily="18" charset="0"/>
              </a:rPr>
              <a:t> (100 мА при </a:t>
            </a:r>
            <a:r>
              <a:rPr lang="en-US" sz="2200" b="1" dirty="0" smtClean="0">
                <a:latin typeface="Arial Narrow" pitchFamily="34" charset="0"/>
                <a:cs typeface="Times New Roman" pitchFamily="18" charset="0"/>
              </a:rPr>
              <a:t>t &gt; 0,5 c)</a:t>
            </a:r>
            <a:r>
              <a:rPr lang="ru-RU" sz="2000" b="1" dirty="0" smtClean="0">
                <a:latin typeface="Arial Narrow" pitchFamily="34" charset="0"/>
                <a:cs typeface="Times New Roman" pitchFamily="18" charset="0"/>
              </a:rPr>
              <a:t>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8" name="Прямоугольник 1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24478" y="5517232"/>
            <a:ext cx="8479970" cy="1296144"/>
          </a:xfrm>
          <a:prstGeom prst="roundRect">
            <a:avLst>
              <a:gd name="adj" fmla="val 667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400"/>
              </a:lnSpc>
            </a:pPr>
            <a:r>
              <a:rPr lang="en-US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Эти пороги установлены для токов промышленной частоты 50 Гц).</a:t>
            </a:r>
            <a:r>
              <a:rPr lang="en-US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Безопасная  для человека сила тока составляет  0,3 мА.</a:t>
            </a:r>
          </a:p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  <a:cs typeface="Arial" pitchFamily="34" charset="0"/>
              </a:rPr>
              <a:t>Предельная сила тока при времени воздействия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1 секунда </a:t>
            </a:r>
          </a:p>
          <a:p>
            <a:pPr lvl="0" indent="468000" algn="just">
              <a:lnSpc>
                <a:spcPts val="2400"/>
              </a:lnSpc>
            </a:pP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  <a:cs typeface="Arial" pitchFamily="34" charset="0"/>
              </a:rPr>
              <a:t>составляет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 50мА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latin typeface="Arial Narrow" pitchFamily="34" charset="0"/>
                <a:cs typeface="Arial" pitchFamily="34" charset="0"/>
              </a:rPr>
              <a:t>, а при времени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3 секунды – 6 мА.</a:t>
            </a: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571472" y="2640902"/>
            <a:ext cx="7286676" cy="50006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ПОРОГОВЫЕ ЗНАЧЕНИЯ СИЛЫ ТОКА.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ПРЕДЕЛЬНЫЙ ТОК.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7504" y="548680"/>
            <a:ext cx="8479970" cy="6120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FF0066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FF0066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Электрический шок (смешанные травмы). 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50% от </a:t>
            </a:r>
            <a:r>
              <a:rPr lang="ru-RU" sz="2200" b="1" dirty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всего </a:t>
            </a:r>
            <a:r>
              <a:rPr lang="ru-RU" sz="2200" b="1" dirty="0" err="1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электротравматизма</a:t>
            </a:r>
            <a:r>
              <a:rPr lang="ru-RU" sz="2200" b="1" dirty="0" smtClean="0">
                <a:ln w="900" cmpd="sng">
                  <a:solidFill>
                    <a:prstClr val="black">
                      <a:alpha val="55000"/>
                    </a:prstClr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66FF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 bwMode="auto">
          <a:xfrm>
            <a:off x="127557" y="1268760"/>
            <a:ext cx="4207306" cy="1178475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0">
            <a:solidFill>
              <a:schemeClr val="accent3">
                <a:lumMod val="75000"/>
              </a:schemeClr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Фаза возбуждения: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нет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реакции на боль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повышение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кровяного давления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учащение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пульса.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 bwMode="auto">
          <a:xfrm>
            <a:off x="4397142" y="1268760"/>
            <a:ext cx="4207306" cy="1178475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0">
            <a:solidFill>
              <a:srgbClr val="33CCFF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Фаза торможения: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ru-RU" sz="2200" dirty="0" smtClean="0">
              <a:solidFill>
                <a:prstClr val="black"/>
              </a:solidFill>
              <a:latin typeface="Arial Narrow" pitchFamily="34" charset="0"/>
              <a:ea typeface="Times New Roman" pitchFamily="18" charset="0"/>
              <a:cs typeface="Arial" pitchFamily="34" charset="0"/>
            </a:endParaRP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с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нижение кровяного давления; </a:t>
            </a: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п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адение или учащение пульса;</a:t>
            </a:r>
          </a:p>
          <a:p>
            <a:pPr indent="457200">
              <a:lnSpc>
                <a:spcPts val="2200"/>
              </a:lnSpc>
              <a:buFont typeface="Wingdings" pitchFamily="2" charset="2"/>
              <a:buChar char="q"/>
            </a:pP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ea typeface="Times New Roman" pitchFamily="18" charset="0"/>
                <a:cs typeface="Arial" pitchFamily="34" charset="0"/>
              </a:rPr>
              <a:t>депрессия.</a:t>
            </a:r>
            <a:endParaRPr lang="ru-RU" sz="2200" b="1" dirty="0"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07504" y="1052736"/>
            <a:ext cx="8479970" cy="582658"/>
          </a:xfrm>
          <a:prstGeom prst="roundRect">
            <a:avLst>
              <a:gd name="adj" fmla="val 21078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50000"/>
              </a:spcBef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ДЛЯ ЭЛЕКТРОУСТАНОВОК НАПРЯЖЕНИЕМ ДО </a:t>
            </a:r>
            <a:r>
              <a:rPr lang="ru-RU" sz="28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1000 </a:t>
            </a:r>
            <a:r>
              <a:rPr lang="ru-RU" sz="28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В: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2486302"/>
            <a:ext cx="8479970" cy="1374746"/>
          </a:xfrm>
          <a:prstGeom prst="roundRect">
            <a:avLst>
              <a:gd name="adj" fmla="val 7345"/>
            </a:avLst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0000">
                <a:alpha val="50000"/>
              </a:srgbClr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ОСНОВНЫЕ СРЕДСТВА: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диэлектрические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перчатки, слесарно-монтажный инструмент с диэлектрическими ручками, указатели напряжения, токоизмерительные клещи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C0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4509120"/>
            <a:ext cx="8479970" cy="1008112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66FFFF">
                  <a:tint val="66000"/>
                  <a:satMod val="160000"/>
                </a:srgbClr>
              </a:gs>
              <a:gs pos="50000">
                <a:srgbClr val="66FFFF">
                  <a:tint val="44500"/>
                  <a:satMod val="160000"/>
                </a:srgbClr>
              </a:gs>
              <a:gs pos="100000">
                <a:srgbClr val="66FFFF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F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32000" algn="just">
              <a:lnSpc>
                <a:spcPts val="3000"/>
              </a:lnSpc>
            </a:pPr>
            <a:r>
              <a:rPr lang="ru-RU" sz="22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ДОПОЛНИТЕЛЬНЫЕ СРЕДСТВА: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диэлектрические боты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, галоши, коврики,  изолирующие подставки и накладки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251520" y="2708920"/>
            <a:ext cx="4267880" cy="295470"/>
          </a:xfrm>
          <a:prstGeom prst="roundRect">
            <a:avLst>
              <a:gd name="adj" fmla="val 39726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б)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электроизмерительные клещи;</a:t>
            </a:r>
          </a:p>
        </p:txBody>
      </p:sp>
      <p:pic>
        <p:nvPicPr>
          <p:cNvPr id="308226" name="Picture 2" descr="C:\Users\ALEX\Desktop\Рисунки БЖД\5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" y="88167"/>
            <a:ext cx="666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27" name="Picture 3" descr="C:\Users\ALEX\Desktop\Рисунки БЖД\1297451856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755" y="1415743"/>
            <a:ext cx="1575325" cy="12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28" name="Picture 4" descr="C:\Users\ALEX\Desktop\Рисунки БЖД\af77d980b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24" y="1283207"/>
            <a:ext cx="1753188" cy="13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29" name="Picture 5" descr="C:\Users\ALEX\Desktop\Рисунки БЖД\1246613687_6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86" y="3068960"/>
            <a:ext cx="1741286" cy="12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1" name="Picture 7" descr="C:\Users\ALEX\Desktop\Рисунки БЖД\it-0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94" y="4746821"/>
            <a:ext cx="5165877" cy="12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2" name="Picture 8" descr="C:\Users\ALEX\Desktop\Рисунки БЖД\unnchf-04-previe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2808312" cy="6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5" name="Picture 11" descr="C:\Users\ALEX\Desktop\Рисунки БЖД\shou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3" y="548680"/>
            <a:ext cx="722248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Скругленный прямоугольник 19"/>
          <p:cNvSpPr/>
          <p:nvPr/>
        </p:nvSpPr>
        <p:spPr bwMode="auto">
          <a:xfrm>
            <a:off x="1974730" y="4418275"/>
            <a:ext cx="4901526" cy="3285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>
              <a:lnSpc>
                <a:spcPts val="2000"/>
              </a:lnSpc>
            </a:pP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  <a:p>
            <a:pPr lvl="0" indent="468000">
              <a:lnSpc>
                <a:spcPts val="2000"/>
              </a:lnSpc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г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- измерители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напряжения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до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1000 В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  <a:p>
            <a:pPr lvl="0" indent="468000">
              <a:lnSpc>
                <a:spcPts val="2000"/>
              </a:lnSpc>
            </a:pP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3189103" y="6165304"/>
            <a:ext cx="4911289" cy="3285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д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измерители напряжения выше 1000 В;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5485426" y="2742034"/>
            <a:ext cx="2965127" cy="298462"/>
          </a:xfrm>
          <a:prstGeom prst="roundRect">
            <a:avLst>
              <a:gd name="adj" fmla="val 4196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в)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изолирующие клещи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2195736" y="1052737"/>
            <a:ext cx="3611241" cy="304800"/>
          </a:xfrm>
          <a:prstGeom prst="roundRect">
            <a:avLst>
              <a:gd name="adj" fmla="val 36628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а)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изолирующая штанга;</a:t>
            </a:r>
          </a:p>
        </p:txBody>
      </p:sp>
      <p:pic>
        <p:nvPicPr>
          <p:cNvPr id="308236" name="Picture 12" descr="C:\Users\ALEX\Desktop\Рисунки БЖД\uvnbu-6-35-preview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" y="4797152"/>
            <a:ext cx="2830710" cy="205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7" name="Picture 13" descr="C:\Users\ALEX\Desktop\Рисунки БЖД\unno-1m-preview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27" y="3352395"/>
            <a:ext cx="2977747" cy="5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39" name="Picture 15" descr="http://im0-tub-ru.yandex.net/i?id=c7e5f5c3cffbc956c6727720eaea0bd1-79-144&amp;n=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99" y="1194251"/>
            <a:ext cx="1114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43" name="Picture 19" descr="http://im0-tub-ru.yandex.net/i?id=a05ff6ddbb3bef5e7847ae6aa214740f-96-144&amp;n=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" y="1661436"/>
            <a:ext cx="2046454" cy="9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47" name="Picture 23" descr="КИ-1000 Клещи изолирующие 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29" y="1198537"/>
            <a:ext cx="1438375" cy="14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3825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6" name="Прямоугольник 1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94594" y="44624"/>
            <a:ext cx="3849613" cy="383980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09250" name="Picture 2" descr="C:\Users\ALEX\Desktop\Рисунки БЖД\1267881195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5" y="4653136"/>
            <a:ext cx="1655507" cy="15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1" name="Picture 3" descr="C:\Users\ALEX\Desktop\Рисунки БЖД\zpl-1-pre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04066"/>
            <a:ext cx="2808312" cy="15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4" name="Picture 6" descr="C:\Users\ALEX\Desktop\Рисунки БЖД\dielektricheskie_boty_dielektricheskie_galoshi_диэлектрические_боты_диэлектрические_галоши-300x16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23" y="2720318"/>
            <a:ext cx="2664296" cy="14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5" name="Picture 7" descr="C:\Users\ALEX\Desktop\Рисунки БЖД\dielectric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825206"/>
            <a:ext cx="2269498" cy="13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:\Users\ALEX\Desktop\Рисунки БЖД\ku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44" y="5229200"/>
            <a:ext cx="2757988" cy="83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LEX\Desktop\Рисунки БЖД\58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" y="88167"/>
            <a:ext cx="666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6" name="Picture 8" descr="C:\Users\ALEX\Desktop\Рисунки БЖД\1263973634_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7" y="2636912"/>
            <a:ext cx="1236795" cy="15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Скругленный прямоугольник 19"/>
          <p:cNvSpPr/>
          <p:nvPr/>
        </p:nvSpPr>
        <p:spPr bwMode="auto">
          <a:xfrm>
            <a:off x="1691680" y="4296428"/>
            <a:ext cx="6264696" cy="3567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ctr">
              <a:lnSpc>
                <a:spcPts val="2000"/>
              </a:lnSpc>
            </a:pP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  <a:p>
            <a:pPr lvl="0" algn="ctr">
              <a:lnSpc>
                <a:spcPts val="2000"/>
              </a:lnSpc>
            </a:pPr>
            <a:r>
              <a:rPr lang="ru-RU" sz="22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ж</a:t>
            </a: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диэлектрические перчатки, боты, галоши, коврики;</a:t>
            </a:r>
          </a:p>
          <a:p>
            <a:pPr lvl="0" indent="468000" algn="ctr">
              <a:lnSpc>
                <a:spcPts val="2000"/>
              </a:lnSpc>
            </a:pPr>
            <a:endParaRPr lang="ru-RU" sz="22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2195735" y="6352902"/>
            <a:ext cx="4795424" cy="332420"/>
          </a:xfrm>
          <a:prstGeom prst="roundRect">
            <a:avLst>
              <a:gd name="adj" fmla="val 29881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з)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переносные заземления - </a:t>
            </a:r>
            <a:r>
              <a:rPr lang="ru-RU" sz="2200" dirty="0" err="1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закоротки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2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619807" y="2276872"/>
            <a:ext cx="6264696" cy="392156"/>
          </a:xfrm>
          <a:prstGeom prst="roundRect">
            <a:avLst>
              <a:gd name="adj" fmla="val 44194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ctr">
              <a:lnSpc>
                <a:spcPts val="2000"/>
              </a:lnSpc>
            </a:pPr>
            <a:endParaRPr lang="ru-RU" sz="2200" dirty="0" smtClean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  <a:p>
            <a:pPr lvl="0" algn="ctr">
              <a:lnSpc>
                <a:spcPts val="2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е) </a:t>
            </a:r>
            <a:r>
              <a:rPr lang="ru-RU" sz="2200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– инструмент с изолированными ручками;</a:t>
            </a:r>
          </a:p>
          <a:p>
            <a:pPr lvl="0" indent="468000" algn="ctr">
              <a:lnSpc>
                <a:spcPts val="2000"/>
              </a:lnSpc>
            </a:pPr>
            <a:endParaRPr lang="ru-RU" sz="2200" dirty="0">
              <a:solidFill>
                <a:prstClr val="black"/>
              </a:solidFill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309260" name="Picture 12" descr="http://ec-spb.ru/uploads/posts/2013-12/1386335761_9855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32" y="1700808"/>
            <a:ext cx="1714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62" name="Picture 14" descr="http://ec-spb.ru/uploads/posts/2013-11/1383911673_98000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74" y="476672"/>
            <a:ext cx="1714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64" name="Picture 16" descr="http://ec-spb.ru/uploads/posts/2013-11/1383659004_951620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4" y="1658346"/>
            <a:ext cx="17145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66" name="Picture 18" descr="http://ec-spb.ru/uploads/posts/2013-11/1383909979_98240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69" y="518794"/>
            <a:ext cx="17145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68" name="Picture 20" descr="http://ec-spb.ru/uploads/posts/2013-11/1383659125_953625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51" y="885106"/>
            <a:ext cx="1714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0" name="Picture 22" descr="http://ec-spb.ru/uploads/posts/2013-11/1383658782_8726250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55" y="1094656"/>
            <a:ext cx="1714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2" name="Picture 24" descr="http://ec-spb.ru/uploads/posts/2013-11/1383658442_7406160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66" y="1677246"/>
            <a:ext cx="1714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4" name="Picture 26" descr="http://ec-spb.ru/uploads/posts/2013-10/1383054732_2506160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900" y="1087702"/>
            <a:ext cx="1714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6" name="Picture 28" descr="http://ec-spb.ru/uploads/posts/2013-10/1382971478_110616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37" y="506988"/>
            <a:ext cx="1714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78" name="Picture 30" descr="http://ec-spb.ru/uploads/posts/2013-10/1383054565_2206160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6" y="1639145"/>
            <a:ext cx="1714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80" name="Picture 32" descr="http://ec-spb.ru/uploads/posts/2013-10/1382971212_0206180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8" y="1155737"/>
            <a:ext cx="1714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667781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57890" y="44624"/>
            <a:ext cx="3997676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СРЕДСТВА. ОПИСАНИЕ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18390" y="908722"/>
            <a:ext cx="8486058" cy="864094"/>
          </a:xfrm>
          <a:prstGeom prst="roundRect">
            <a:avLst>
              <a:gd name="adj" fmla="val 8035"/>
            </a:avLst>
          </a:prstGeom>
          <a:ln w="38100">
            <a:headEnd type="stealth" w="sm" len="sm"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2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ИЗОЛИРУЮЩИЕ</a:t>
            </a:r>
            <a:r>
              <a:rPr lang="ru-RU" sz="2400" b="1" dirty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ШТАНГИ</a:t>
            </a:r>
            <a:r>
              <a:rPr lang="ru-RU" sz="2400" dirty="0" smtClean="0">
                <a:solidFill>
                  <a:srgbClr val="0066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для выполнения оперативной работы и для наложения заземления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ru-RU" sz="24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18390" y="2132856"/>
            <a:ext cx="8486058" cy="805940"/>
          </a:xfrm>
          <a:prstGeom prst="roundRect">
            <a:avLst>
              <a:gd name="adj" fmla="val 8035"/>
            </a:avLst>
          </a:prstGeom>
          <a:ln w="38100"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ИЗОЛИРУЮЩИЕ КЛЕЩИ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операций с предохранителями, установки и снятия изолирующих накладок.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18390" y="3284984"/>
            <a:ext cx="8486058" cy="1224136"/>
          </a:xfrm>
          <a:prstGeom prst="roundRect">
            <a:avLst>
              <a:gd name="adj" fmla="val 8323"/>
            </a:avLst>
          </a:prstGeom>
          <a:ln w="38100"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ЭЛЕКТРОИЗМЕРИТЕЛЬНЫЕ КЛЕЩИ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для измерения тока, напряжения и мощности в электрических сетях без нарушения их целости.</a:t>
            </a: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4869160"/>
            <a:ext cx="8486058" cy="1512168"/>
          </a:xfrm>
          <a:prstGeom prst="roundRect">
            <a:avLst>
              <a:gd name="adj" fmla="val 8323"/>
            </a:avLst>
          </a:prstGeom>
          <a:ln w="38100"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УКАЗАТЕЛИ НАПРЯЖЕНИЯ </a:t>
            </a:r>
            <a:r>
              <a:rPr lang="ru-RU" sz="26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для определения наличия напряжения, принцип их работы основан на свечении газоразрядной индикаторной лампы при протекании через неё ёмкостного тока.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57890" y="44624"/>
            <a:ext cx="3997676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СРЕДСТВА. ОПИСАНИЕ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07504" y="930492"/>
            <a:ext cx="8486058" cy="158417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ДИЭЛЕКТРИЧЕСКИЕ РЕЗИНОВЫЕ КОВРИКИ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применяют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в закрытых электроустановках, кроме особо сырых помещений, где необходимо использовать изолирующие подставки. Изолирующие подставки состоят из настила, укреплённого на опорных изоляторах. 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2996952"/>
            <a:ext cx="8486058" cy="158417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B05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32000">
              <a:lnSpc>
                <a:spcPts val="30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ВРЕМЕННЫЕ ОГРАЖДЕНИЯ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это щиты и ширмы. Щиты высотой 1,7 м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изготавливают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 сухого дерева без металлических креплений и окрашивают масляной краской.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5085184"/>
            <a:ext cx="8486058" cy="1368152"/>
          </a:xfrm>
          <a:prstGeom prst="roundRect">
            <a:avLst>
              <a:gd name="adj" fmla="val 8323"/>
            </a:avLst>
          </a:prstGeom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800"/>
              </a:lnSpc>
            </a:pPr>
            <a:r>
              <a:rPr lang="en-US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ИЗОЛИРУЮЩИЕ НАКЛАДКИ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изготовляют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из резины или текстолита. Они служат для предохранения от случайного прикосновения к токоведущим частям. 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7" name="Прямоугольник 16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557890" y="44624"/>
            <a:ext cx="3997676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ЭЛЕКТРОЗАЩИТНЫЕ СРЕДСТВА. ОПИСАНИЕ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764704"/>
            <a:ext cx="8486058" cy="3312368"/>
          </a:xfrm>
          <a:prstGeom prst="roundRect">
            <a:avLst>
              <a:gd name="adj" fmla="val 3722"/>
            </a:avLst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800"/>
              </a:lnSpc>
            </a:pP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ПЕРЕНОСНЫЕ ЗАЗЕМЛЕНИЯ - ЗАКОРОТКИ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предназначены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для защиты людей, работающих на отключённых токоведущих частях, от ошибочно поданного напряжения. Переносное заземление замыкает токоведущие части накоротко с одновременным подсоединением к «земле». </a:t>
            </a: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наложении заземления – сначала заземление следует соединить с «землей», затем проверить отсутствие напряжения, после чего наложить на токоведущие части. </a:t>
            </a: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При ошибочном включении такой линии происходит автоматическое отключение </a:t>
            </a: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установки!</a:t>
            </a:r>
            <a:endParaRPr lang="ru-RU" sz="2600" b="1" dirty="0">
              <a:ln w="900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24478" y="4177544"/>
            <a:ext cx="8479970" cy="720080"/>
          </a:xfrm>
          <a:prstGeom prst="roundRect">
            <a:avLst>
              <a:gd name="adj" fmla="val 1173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0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800"/>
              </a:lnSpc>
            </a:pPr>
            <a:r>
              <a:rPr lang="ru-RU" sz="24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ЭЛЕКТРОЗАЩИТНЫЕ СРЕДСТВА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периодически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проходят испытания на специальных высоковольтных установках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Times New Roman" pitchFamily="18" charset="0"/>
              </a:rPr>
              <a:t>.</a:t>
            </a:r>
            <a:endParaRPr lang="ru-RU" sz="2800" b="1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latin typeface="Arial Narrow" pitchFamily="34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4983627"/>
            <a:ext cx="8479970" cy="1797091"/>
          </a:xfrm>
          <a:prstGeom prst="roundRect">
            <a:avLst>
              <a:gd name="adj" fmla="val 76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C00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0" numCol="1" rtlCol="0" anchor="ctr" anchorCtr="0" compatLnSpc="1">
            <a:prstTxWarp prst="textNoShape">
              <a:avLst/>
            </a:prstTxWarp>
          </a:bodyPr>
          <a:lstStyle/>
          <a:p>
            <a:pPr lvl="0" indent="468000" algn="just">
              <a:lnSpc>
                <a:spcPts val="2600"/>
              </a:lnSpc>
            </a:pPr>
            <a:r>
              <a:rPr lang="ru-RU" sz="2600" b="1" dirty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Диэлектрические перчатки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2 раза в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год. 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00B0F0">
                        <a:tint val="66000"/>
                        <a:satMod val="160000"/>
                      </a:srgbClr>
                    </a:gs>
                    <a:gs pos="50000">
                      <a:srgbClr val="00B0F0">
                        <a:tint val="44500"/>
                        <a:satMod val="160000"/>
                      </a:srgbClr>
                    </a:gs>
                    <a:gs pos="100000">
                      <a:srgbClr val="00B0F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Галоши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год. 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 smtClean="0">
                <a:ln w="900" cmpd="sng">
                  <a:solidFill>
                    <a:schemeClr val="tx1"/>
                  </a:solidFill>
                  <a:prstDash val="solid"/>
                </a:ln>
                <a:solidFill>
                  <a:srgbClr val="3366FF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Боты</a:t>
            </a:r>
            <a:r>
              <a:rPr lang="ru-RU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3 </a:t>
            </a:r>
            <a:r>
              <a:rPr lang="ru-RU" sz="2400" b="1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года. 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Указатели 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напряжения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год.</a:t>
            </a:r>
          </a:p>
          <a:p>
            <a:pPr lvl="0" indent="468000" algn="just">
              <a:lnSpc>
                <a:spcPts val="2600"/>
              </a:lnSpc>
            </a:pP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И</a:t>
            </a:r>
            <a:r>
              <a:rPr lang="ru-RU" sz="26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нструмент </a:t>
            </a:r>
            <a:r>
              <a:rPr lang="ru-RU" sz="2600" b="1" dirty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с диэлектрическими ручками </a:t>
            </a:r>
            <a:r>
              <a:rPr lang="ru-RU" sz="2400" b="1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– 1 раз в год.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720144" y="44624"/>
            <a:ext cx="568863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ОРГАНИЗАЦИОННЫЕ ЗАЩИТНЫЕ МЕРОПРИЯТИЯ ОТ ПОРАЖЕНИЯ ЭЛЕКТРИЧЕСКИМ ТОКОМ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07504" y="1002500"/>
            <a:ext cx="8486058" cy="986340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ОБУЧЕНИЕ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(анализ принципов безопасной работы, моральное воздействие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2226636"/>
            <a:ext cx="8486058" cy="986340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9900">
                  <a:tint val="66000"/>
                  <a:satMod val="160000"/>
                </a:srgbClr>
              </a:gs>
              <a:gs pos="50000">
                <a:srgbClr val="FF9900">
                  <a:tint val="44500"/>
                  <a:satMod val="160000"/>
                </a:srgbClr>
              </a:gs>
              <a:gs pos="100000">
                <a:srgbClr val="FF99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66FFFF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АТТЕСТАЦИЯ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проверка знаний, присвоение квалификационной группы по электробезопасности </a:t>
            </a:r>
            <a:r>
              <a:rPr lang="en-US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I-V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3450772"/>
            <a:ext cx="8486058" cy="986340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ИНСТРУКТАЖИ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(вводный, текущий) 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- привязка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общих знаний к предстоящей конкретной деятельности.</a:t>
            </a: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7504" y="4674908"/>
            <a:ext cx="8486058" cy="482284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FFC000"/>
            </a:solidFill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ПРОВЕРКИ</a:t>
            </a: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(плановые, контрольные</a:t>
            </a:r>
            <a:r>
              <a:rPr lang="ru-RU" sz="2400" dirty="0" smtClean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).</a:t>
            </a:r>
            <a:endParaRPr lang="ru-RU" sz="2400" dirty="0">
              <a:solidFill>
                <a:prstClr val="black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07504" y="5517232"/>
            <a:ext cx="8486058" cy="86409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-468000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ПОТ РМ – </a:t>
            </a:r>
            <a:r>
              <a:rPr lang="en-US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328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-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20</a:t>
            </a:r>
            <a:r>
              <a:rPr lang="en-US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13 </a:t>
            </a: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 </a:t>
            </a:r>
            <a:r>
              <a:rPr lang="ru-RU" sz="2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Правила 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по охране труда </a:t>
            </a:r>
            <a:r>
              <a:rPr lang="ru-RU" sz="2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при </a:t>
            </a:r>
            <a:r>
              <a:rPr lang="ru-RU" sz="2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эксплуатации электроустановок.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2857496"/>
            <a:ext cx="20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720144" y="44624"/>
            <a:ext cx="5688632" cy="620856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2000"/>
              </a:lnSpc>
              <a:spcBef>
                <a:spcPct val="0"/>
              </a:spcBef>
              <a:defRPr/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ТЕХНИЧЕСКИЕ ЗАЩИТНЫЕ МЕРОПРИЯТИЯ ОТ ПОРАЖЕНИЯ ЭЛЕКТРИЧЕСКИМ ТОКОМ</a:t>
            </a:r>
            <a:endParaRPr lang="ru-RU" sz="2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108857" y="665480"/>
            <a:ext cx="8421490" cy="161139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800"/>
              </a:lnSpc>
            </a:pPr>
            <a:r>
              <a:rPr lang="ru-RU" sz="2800" dirty="0">
                <a:latin typeface="Arial Narrow" pitchFamily="34" charset="0"/>
              </a:rPr>
              <a:t> </a:t>
            </a:r>
            <a:r>
              <a:rPr lang="ru-RU" sz="2800" b="1" dirty="0" smtClean="0">
                <a:latin typeface="Arial Narrow" pitchFamily="34" charset="0"/>
              </a:rPr>
              <a:t>1)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ИСКЛЮЧЕНИЕ (уменьшение вероятности) прикосновения 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к неизолированным токоведущим частям вообще или только находящимися под рабочим 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напряжением.</a:t>
            </a:r>
            <a:endParaRPr lang="ru-RU" sz="28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107504" y="2348880"/>
            <a:ext cx="8421490" cy="1062908"/>
          </a:xfrm>
          <a:prstGeom prst="roundRect">
            <a:avLst/>
          </a:prstGeom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 smtClean="0">
                <a:latin typeface="Arial Narrow" pitchFamily="34" charset="0"/>
              </a:rPr>
              <a:t>2)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ИСКЛЮЧЕНИЕ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(уменьшение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вероятности)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 выноса напряжения сети на нетоковедущие части.</a:t>
            </a: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3573016"/>
            <a:ext cx="8421490" cy="818886"/>
          </a:xfrm>
          <a:prstGeom prst="round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 smtClean="0">
                <a:latin typeface="Arial Narrow" pitchFamily="34" charset="0"/>
              </a:rPr>
              <a:t>3)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Уменьшения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величины напряжения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прикосновения</a:t>
            </a:r>
            <a:r>
              <a:rPr lang="ru-RU" sz="2200" dirty="0">
                <a:latin typeface="Arial Narrow" pitchFamily="34" charset="0"/>
              </a:rPr>
              <a:t>.</a:t>
            </a:r>
            <a:endParaRPr lang="ru-RU" sz="2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26909" y="4653136"/>
            <a:ext cx="8421490" cy="936104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ts val="2800"/>
              </a:lnSpc>
            </a:pPr>
            <a:r>
              <a:rPr lang="ru-RU" sz="2800" b="1" dirty="0">
                <a:latin typeface="Arial Narrow" pitchFamily="34" charset="0"/>
              </a:rPr>
              <a:t>4</a:t>
            </a:r>
            <a:r>
              <a:rPr lang="ru-RU" sz="2800" b="1" dirty="0" smtClean="0">
                <a:latin typeface="Arial Narrow" pitchFamily="34" charset="0"/>
              </a:rPr>
              <a:t>) </a:t>
            </a:r>
            <a:r>
              <a:rPr lang="ru-RU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Уменьшения </a:t>
            </a:r>
            <a:r>
              <a:rPr lang="ru-RU" sz="28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длительности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протекания тока </a:t>
            </a:r>
            <a:r>
              <a:rPr lang="ru-RU" sz="2800" dirty="0">
                <a:latin typeface="Arial Narrow" pitchFamily="34" charset="0"/>
                <a:cs typeface="Arial" pitchFamily="34" charset="0"/>
              </a:rPr>
              <a:t>через тело человека опасного д</a:t>
            </a:r>
            <a:r>
              <a:rPr lang="ru-RU" sz="2800" dirty="0" smtClean="0">
                <a:latin typeface="Arial Narrow" pitchFamily="34" charset="0"/>
                <a:cs typeface="Arial" pitchFamily="34" charset="0"/>
              </a:rPr>
              <a:t>ля жизни.</a:t>
            </a:r>
            <a:endParaRPr lang="ru-RU" sz="2800" dirty="0">
              <a:latin typeface="Arial Narrow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26909" y="5805264"/>
            <a:ext cx="8486058" cy="864096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-468000" eaLnBrk="0" hangingPunct="0">
              <a:lnSpc>
                <a:spcPts val="3000"/>
              </a:lnSpc>
            </a:pPr>
            <a:r>
              <a:rPr lang="ru-RU" sz="2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СПАСИБО ЗА ВНИМАНИЕ !!!</a:t>
            </a:r>
            <a:endParaRPr lang="ru-RU" sz="2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6" name="Прямоугольник 5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Скругленный прямоугольник 8"/>
          <p:cNvSpPr/>
          <p:nvPr/>
        </p:nvSpPr>
        <p:spPr bwMode="auto">
          <a:xfrm>
            <a:off x="683568" y="2492896"/>
            <a:ext cx="7776864" cy="1872208"/>
          </a:xfrm>
          <a:prstGeom prst="roundRect">
            <a:avLst>
              <a:gd name="adj" fmla="val 8323"/>
            </a:avLst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headEnd type="stealth" w="sm" len="sm"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-468000" algn="ctr" eaLnBrk="0" hangingPunct="0">
              <a:lnSpc>
                <a:spcPts val="4400"/>
              </a:lnSpc>
            </a:pPr>
            <a:r>
              <a:rPr lang="ru-RU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Материал по теме: «ЭЛЕКТРОБЕЗОПАСНОСТЬ» закончен!</a:t>
            </a:r>
          </a:p>
          <a:p>
            <a:pPr lvl="0" indent="-468000" algn="ctr" eaLnBrk="0" hangingPunct="0">
              <a:lnSpc>
                <a:spcPts val="4400"/>
              </a:lnSpc>
            </a:pPr>
            <a:r>
              <a:rPr lang="ru-RU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CC6600"/>
                </a:solidFill>
                <a:latin typeface="Arial Narrow" pitchFamily="34" charset="0"/>
                <a:ea typeface="Cambria Math" pitchFamily="18" charset="0"/>
                <a:cs typeface="Arial" pitchFamily="34" charset="0"/>
              </a:rPr>
              <a:t>СПАСИБО ЗА ВНИМАНИЕ !!!</a:t>
            </a:r>
            <a:endParaRPr lang="ru-RU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Arial Narrow" pitchFamily="34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66112" y="6453336"/>
            <a:ext cx="514400" cy="385018"/>
          </a:xfrm>
        </p:spPr>
        <p:txBody>
          <a:bodyPr/>
          <a:lstStyle/>
          <a:p>
            <a:fld id="{93F0883E-8364-4532-8944-CB8FE3889BD9}" type="slidenum">
              <a:rPr lang="ru-RU" sz="2000" smtClean="0">
                <a:solidFill>
                  <a:schemeClr val="tx1"/>
                </a:solidFill>
              </a:rPr>
              <a:pPr/>
              <a:t>78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58" name="Прямоугольник 57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099425" y="6429375"/>
            <a:ext cx="10001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55" name="Скругленный прямоугольник 54"/>
          <p:cNvSpPr/>
          <p:nvPr/>
        </p:nvSpPr>
        <p:spPr bwMode="auto">
          <a:xfrm>
            <a:off x="1907704" y="44624"/>
            <a:ext cx="5021752" cy="432048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8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ВИДЫ ПОРАЖЕНИЯ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42844" y="604858"/>
            <a:ext cx="8483376" cy="6064502"/>
            <a:chOff x="142844" y="664386"/>
            <a:chExt cx="8483376" cy="6064502"/>
          </a:xfrm>
        </p:grpSpPr>
        <p:sp>
          <p:nvSpPr>
            <p:cNvPr id="61" name="Стрелка вниз 60"/>
            <p:cNvSpPr/>
            <p:nvPr/>
          </p:nvSpPr>
          <p:spPr bwMode="auto">
            <a:xfrm>
              <a:off x="971600" y="1351808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2" name="Стрелка вниз 61"/>
            <p:cNvSpPr/>
            <p:nvPr/>
          </p:nvSpPr>
          <p:spPr bwMode="auto">
            <a:xfrm>
              <a:off x="3284323" y="1362540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4" name="Стрелка вниз 63"/>
            <p:cNvSpPr/>
            <p:nvPr/>
          </p:nvSpPr>
          <p:spPr bwMode="auto">
            <a:xfrm>
              <a:off x="5333423" y="1362045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6" name="Стрелка вниз 65"/>
            <p:cNvSpPr/>
            <p:nvPr/>
          </p:nvSpPr>
          <p:spPr bwMode="auto">
            <a:xfrm>
              <a:off x="7449901" y="1362045"/>
              <a:ext cx="279565" cy="329148"/>
            </a:xfrm>
            <a:prstGeom prst="downArrow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50800" cmpd="dbl">
              <a:solidFill>
                <a:srgbClr val="FF66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112" name="Группа 111"/>
            <p:cNvGrpSpPr/>
            <p:nvPr/>
          </p:nvGrpSpPr>
          <p:grpSpPr>
            <a:xfrm>
              <a:off x="142844" y="664386"/>
              <a:ext cx="8483376" cy="6064502"/>
              <a:chOff x="120668" y="76787"/>
              <a:chExt cx="8483376" cy="606450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14282" y="5754379"/>
                <a:ext cx="1857388" cy="369332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ru-RU" sz="12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РЕЖИМ РАБОТЫ</a:t>
                </a:r>
              </a:p>
              <a:p>
                <a:pPr algn="ctr"/>
                <a:r>
                  <a:rPr lang="ru-RU" sz="12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ЭЛЕКТРИЧЕСКОЙ СЕТИ</a:t>
                </a:r>
              </a:p>
            </p:txBody>
          </p:sp>
          <p:grpSp>
            <p:nvGrpSpPr>
              <p:cNvPr id="111" name="Группа 110"/>
              <p:cNvGrpSpPr/>
              <p:nvPr/>
            </p:nvGrpSpPr>
            <p:grpSpPr>
              <a:xfrm>
                <a:off x="120668" y="76787"/>
                <a:ext cx="8483376" cy="6064502"/>
                <a:chOff x="120668" y="76787"/>
                <a:chExt cx="8483376" cy="606450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214282" y="2000240"/>
                  <a:ext cx="1857388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ВЕЛИЧИНА НАПРЯЖЕНИЯ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СЕТИ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4282" y="2736392"/>
                  <a:ext cx="1857388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РОД И ЧАСТОТА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ЭЛЕКТРИЧЕСКОГО ТОКА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571736" y="2000240"/>
                  <a:ext cx="1571636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СОСТОЯНИЕ ЗДОРОВЬЯ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532342" y="1153110"/>
                  <a:ext cx="2071702" cy="553998"/>
                </a:xfrm>
                <a:prstGeom prst="rect">
                  <a:avLst/>
                </a:prstGeom>
                <a:ln w="38100"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УСЛОВИЯ ОКРУЖАЮЩЕЙ СРЕДЫ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571736" y="2736392"/>
                  <a:ext cx="1571636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6600">
                        <a:tint val="66000"/>
                        <a:satMod val="160000"/>
                      </a:srgbClr>
                    </a:gs>
                    <a:gs pos="50000">
                      <a:srgbClr val="FF6600">
                        <a:tint val="44500"/>
                        <a:satMod val="160000"/>
                      </a:srgbClr>
                    </a:gs>
                    <a:gs pos="100000">
                      <a:srgbClr val="FF66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ПСИХОФИЗИЧЕСКОЕ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СОСТОЯНИЕ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571736" y="3483430"/>
                  <a:ext cx="1571636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33CC33"/>
                  </a:solidFill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ФАКТОР ВНИМАНИЯ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493738" y="2660029"/>
                  <a:ext cx="1857388" cy="553998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ВЕЛИЧИНА ЭЛЕКТРИЧЕС-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КОГО ТОКА, ПРОХОДЯЩЕ-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ГО ЧЕРЕЗ ТЕЛО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500562" y="3489552"/>
                  <a:ext cx="1857388" cy="369332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ПРОДОЛЖИТЕЛЬНОСТЬ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ВОЗДЕЙСТВИЯ ТОКА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500562" y="2000240"/>
                  <a:ext cx="1857388" cy="369332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ВЕЛИЧИНА НАПРЯЖЕНИЯ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ПРИКОСНОВЕНИЯ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4282" y="4467912"/>
                  <a:ext cx="1857388" cy="3693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ЕМКОСТЬ ФАЗ СЕТИ 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ОТНОСИТЕЛЬНО ЗЕМЛИ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571736" y="4059698"/>
                  <a:ext cx="1571636" cy="27699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4925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КВАЛИФИКАЦИЯ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500562" y="5771957"/>
                  <a:ext cx="1857388" cy="369332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ПУТЬ ТОКА ЧЕРЕЗ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ТЕЛО ЧЕЛОВЕКА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572264" y="3329668"/>
                  <a:ext cx="2000264" cy="461665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И МАГНИТНОЕ ПОЛЯ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572264" y="2543850"/>
                  <a:ext cx="2000264" cy="523220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КОНЦЕНТРАЦИЯ В ВОЗДУХЕ</a:t>
                  </a:r>
                </a:p>
                <a:p>
                  <a:pPr algn="ctr"/>
                  <a:r>
                    <a:rPr lang="ru-RU" sz="16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 </a:t>
                  </a:r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И ДР. ВЕЩЕСТВ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572264" y="2000240"/>
                  <a:ext cx="2000264" cy="257369"/>
                </a:xfrm>
                <a:prstGeom prst="rect">
                  <a:avLst/>
                </a:prstGeom>
                <a:ln w="31750"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АТМОСФЕРНЫЕ УСЛОВИЯ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20668" y="1145670"/>
                  <a:ext cx="2071670" cy="55399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ПАРАМЕТРЫ ЭЛЕКТРИЧЕСКОЙ СЕТИ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317576" y="1142730"/>
                  <a:ext cx="2061036" cy="55399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ИНДИВИДУАЛЬНЫЕ СВОЙСТВА ЧЕЛОВЕКА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531986" y="1156748"/>
                  <a:ext cx="1857388" cy="55399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33CC33">
                        <a:tint val="66000"/>
                        <a:satMod val="160000"/>
                      </a:srgbClr>
                    </a:gs>
                    <a:gs pos="50000">
                      <a:srgbClr val="33CC33">
                        <a:tint val="44500"/>
                        <a:satMod val="160000"/>
                      </a:srgbClr>
                    </a:gs>
                    <a:gs pos="100000">
                      <a:srgbClr val="33CC33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ПАРАМЕТРЫ  ЦЕПИ</a:t>
                  </a:r>
                </a:p>
                <a:p>
                  <a:pPr algn="ctr"/>
                  <a:r>
                    <a:rPr lang="ru-RU" sz="1500" b="1" dirty="0" smtClean="0">
                      <a:latin typeface="Arial Narrow" pitchFamily="34" charset="0"/>
                    </a:rPr>
                    <a:t>ПОРАЖЕНИЯ</a:t>
                  </a:r>
                  <a:endParaRPr lang="ru-RU" sz="15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500562" y="4957092"/>
                  <a:ext cx="1857388" cy="553998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 СОПРО-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ТИВЛЕНИЕ ТЕЛА ЧЕЛОВЕКА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493738" y="4142080"/>
                  <a:ext cx="1857388" cy="553998"/>
                </a:xfrm>
                <a:prstGeom prst="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 СОПРО-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ТИВЛЕНИЕ СРЕДСТВ ЗАЩИТЫ, ОБУВИ, ПОЛА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14282" y="5099968"/>
                  <a:ext cx="1857388" cy="3693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РЕЖИМ НЕЙТРАЛИ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ЭЛЕКТРИЧЕСКОЙ СЕТИ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14282" y="3450772"/>
                  <a:ext cx="1857388" cy="73866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ЭЛЕКТРИЧЕСКОЕ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СОПРОТИВЛЕНИЕ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ИЗОЛЯЦИИ ФАЗ СЕТИ </a:t>
                  </a:r>
                </a:p>
                <a:p>
                  <a:pPr algn="ctr"/>
                  <a:r>
                    <a:rPr lang="ru-RU" sz="1200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ОТНОСИТЕЛЬНО ЗЕМЛИ</a:t>
                  </a:r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214282" y="76787"/>
                  <a:ext cx="8286808" cy="65659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5080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ts val="22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ru-RU" sz="2200" b="1" dirty="0">
                      <a:ln w="900" cmpd="sng">
                        <a:solidFill>
                          <a:schemeClr val="tx1">
                            <a:alpha val="55000"/>
                          </a:schemeClr>
                        </a:solidFill>
                        <a:prstDash val="solid"/>
                      </a:ln>
                      <a:solidFill>
                        <a:srgbClr val="FF0000"/>
                      </a:solidFill>
                      <a:latin typeface="Arial Narrow" pitchFamily="34" charset="0"/>
                      <a:ea typeface="Times New Roman" pitchFamily="18" charset="0"/>
                      <a:cs typeface="Times New Roman" pitchFamily="18" charset="0"/>
                    </a:rPr>
                    <a:t>ОСНОВНЫЕ ФАКТОРЫ, ВЛИЯЮЩИЕ НА ИСХОД ПОРАЖЕНИЯ ЧЕЛОВЕКА ЭЛЕКТРИЧЕСКИМ ТОКОМ.</a:t>
                  </a:r>
                </a:p>
              </p:txBody>
            </p:sp>
          </p:grpSp>
        </p:grpSp>
        <p:sp>
          <p:nvSpPr>
            <p:cNvPr id="10" name="Стрелка вниз 9"/>
            <p:cNvSpPr/>
            <p:nvPr/>
          </p:nvSpPr>
          <p:spPr bwMode="auto">
            <a:xfrm>
              <a:off x="7524328" y="367572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mpd="sng">
              <a:solidFill>
                <a:srgbClr val="4C6BA4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8" name="Стрелка вниз 67"/>
            <p:cNvSpPr/>
            <p:nvPr/>
          </p:nvSpPr>
          <p:spPr bwMode="auto">
            <a:xfrm>
              <a:off x="7524328" y="2881711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mpd="sng">
              <a:solidFill>
                <a:srgbClr val="4C6BA4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0" name="Стрелка вниз 69"/>
            <p:cNvSpPr/>
            <p:nvPr/>
          </p:nvSpPr>
          <p:spPr bwMode="auto">
            <a:xfrm>
              <a:off x="7524328" y="233525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gradFill flip="none" rotWithShape="1">
              <a:gsLst>
                <a:gs pos="0">
                  <a:srgbClr val="33CCFF">
                    <a:tint val="66000"/>
                    <a:satMod val="160000"/>
                  </a:srgbClr>
                </a:gs>
                <a:gs pos="50000">
                  <a:srgbClr val="33CCFF">
                    <a:tint val="44500"/>
                    <a:satMod val="160000"/>
                  </a:srgbClr>
                </a:gs>
                <a:gs pos="100000">
                  <a:srgbClr val="33CCF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25400" cmpd="sng">
              <a:solidFill>
                <a:srgbClr val="4C6BA4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2" name="Стрелка вниз 71"/>
            <p:cNvSpPr/>
            <p:nvPr/>
          </p:nvSpPr>
          <p:spPr bwMode="auto">
            <a:xfrm>
              <a:off x="3343010" y="233525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4" name="Стрелка вниз 73"/>
            <p:cNvSpPr/>
            <p:nvPr/>
          </p:nvSpPr>
          <p:spPr bwMode="auto">
            <a:xfrm>
              <a:off x="3329674" y="307701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6" name="Стрелка вниз 75"/>
            <p:cNvSpPr/>
            <p:nvPr/>
          </p:nvSpPr>
          <p:spPr bwMode="auto">
            <a:xfrm>
              <a:off x="3333923" y="3817894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8" name="Стрелка вниз 77"/>
            <p:cNvSpPr/>
            <p:nvPr/>
          </p:nvSpPr>
          <p:spPr bwMode="auto">
            <a:xfrm>
              <a:off x="3333923" y="438981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33CC33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0" name="Стрелка вниз 79"/>
            <p:cNvSpPr/>
            <p:nvPr/>
          </p:nvSpPr>
          <p:spPr bwMode="auto">
            <a:xfrm>
              <a:off x="1039374" y="2327415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2" name="Стрелка вниз 81"/>
            <p:cNvSpPr/>
            <p:nvPr/>
          </p:nvSpPr>
          <p:spPr bwMode="auto">
            <a:xfrm>
              <a:off x="1020433" y="3087905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4" name="Стрелка вниз 83"/>
            <p:cNvSpPr/>
            <p:nvPr/>
          </p:nvSpPr>
          <p:spPr bwMode="auto">
            <a:xfrm>
              <a:off x="1020433" y="3804610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6" name="Стрелка вниз 85"/>
            <p:cNvSpPr/>
            <p:nvPr/>
          </p:nvSpPr>
          <p:spPr bwMode="auto">
            <a:xfrm>
              <a:off x="1020433" y="480915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7" name="Стрелка вниз 86"/>
            <p:cNvSpPr/>
            <p:nvPr/>
          </p:nvSpPr>
          <p:spPr bwMode="auto">
            <a:xfrm>
              <a:off x="1020433" y="544533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8" name="Стрелка вниз 87"/>
            <p:cNvSpPr/>
            <p:nvPr/>
          </p:nvSpPr>
          <p:spPr bwMode="auto">
            <a:xfrm>
              <a:off x="1020433" y="6095168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rgbClr val="FFFF00"/>
            </a:solidFill>
            <a:ln w="25400" cmpd="sng">
              <a:solidFill>
                <a:srgbClr val="FF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9" name="Стрелка вниз 88"/>
            <p:cNvSpPr/>
            <p:nvPr/>
          </p:nvSpPr>
          <p:spPr bwMode="auto">
            <a:xfrm>
              <a:off x="5401198" y="2346493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1" name="Стрелка вниз 90"/>
            <p:cNvSpPr/>
            <p:nvPr/>
          </p:nvSpPr>
          <p:spPr bwMode="auto">
            <a:xfrm>
              <a:off x="5399900" y="2994232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2" name="Стрелка вниз 91"/>
            <p:cNvSpPr/>
            <p:nvPr/>
          </p:nvSpPr>
          <p:spPr bwMode="auto">
            <a:xfrm>
              <a:off x="5399900" y="3828780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3" name="Стрелка вниз 92"/>
            <p:cNvSpPr/>
            <p:nvPr/>
          </p:nvSpPr>
          <p:spPr bwMode="auto">
            <a:xfrm>
              <a:off x="5401198" y="4468301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4" name="Стрелка вниз 93"/>
            <p:cNvSpPr/>
            <p:nvPr/>
          </p:nvSpPr>
          <p:spPr bwMode="auto">
            <a:xfrm>
              <a:off x="5399900" y="5305449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96" name="Стрелка вниз 95"/>
            <p:cNvSpPr/>
            <p:nvPr/>
          </p:nvSpPr>
          <p:spPr bwMode="auto">
            <a:xfrm>
              <a:off x="5379424" y="6116215"/>
              <a:ext cx="144016" cy="220477"/>
            </a:xfrm>
            <a:prstGeom prst="downArrow">
              <a:avLst>
                <a:gd name="adj1" fmla="val 50000"/>
                <a:gd name="adj2" fmla="val 8898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rgbClr val="C00000"/>
              </a:solidFill>
              <a:prstDash val="solid"/>
              <a:round/>
              <a:headEnd type="stealth" w="sm" len="sm"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419872" y="4635884"/>
            <a:ext cx="8715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60000" algn="just">
              <a:lnSpc>
                <a:spcPts val="2400"/>
              </a:lnSpc>
              <a:buFont typeface="+mj-lt"/>
              <a:buAutoNum type="arabicPeriod"/>
            </a:pPr>
            <a:endParaRPr lang="ru-RU" sz="2400" b="1" dirty="0" smtClean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08857" y="5810988"/>
            <a:ext cx="8439542" cy="714356"/>
          </a:xfrm>
          <a:prstGeom prst="roundRect">
            <a:avLst/>
          </a:prstGeom>
          <a:gradFill flip="none" rotWithShape="1">
            <a:gsLst>
              <a:gs pos="0">
                <a:srgbClr val="66FF33">
                  <a:shade val="30000"/>
                  <a:satMod val="115000"/>
                </a:srgbClr>
              </a:gs>
              <a:gs pos="50000">
                <a:srgbClr val="66FF33">
                  <a:shade val="67500"/>
                  <a:satMod val="115000"/>
                </a:srgbClr>
              </a:gs>
              <a:gs pos="100000">
                <a:srgbClr val="66FF33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FF6600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>
              <a:lnSpc>
                <a:spcPts val="2200"/>
              </a:lnSpc>
            </a:pPr>
            <a:r>
              <a:rPr lang="ru-RU" sz="2200" dirty="0">
                <a:solidFill>
                  <a:schemeClr val="dk1"/>
                </a:solidFill>
                <a:latin typeface="Arial Narrow" pitchFamily="34" charset="0"/>
              </a:rPr>
              <a:t>9)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 оказании первой помощи пострадавшему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от электрического тока (при освобождении его от действия напряжения).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 bwMode="auto">
          <a:xfrm>
            <a:off x="100200" y="5141802"/>
            <a:ext cx="8439137" cy="591454"/>
          </a:xfrm>
          <a:prstGeom prst="roundRect">
            <a:avLst/>
          </a:prstGeom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dirty="0">
                <a:latin typeface="Arial Narrow" pitchFamily="34" charset="0"/>
              </a:rPr>
              <a:t>8)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 действии атмосферного электричества</a:t>
            </a:r>
            <a:r>
              <a:rPr lang="ru-RU" sz="2200" b="1" dirty="0" smtClean="0">
                <a:solidFill>
                  <a:srgbClr val="0033CC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  <a:cs typeface="Arial" pitchFamily="34" charset="0"/>
              </a:rPr>
              <a:t>во время разряда молний;</a:t>
            </a:r>
            <a:endParaRPr lang="ru-RU" sz="2200" dirty="0">
              <a:latin typeface="Arial Narrow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426631" y="-5612"/>
            <a:ext cx="734162" cy="6863612"/>
            <a:chOff x="8426631" y="-5612"/>
            <a:chExt cx="734162" cy="6863612"/>
          </a:xfrm>
        </p:grpSpPr>
        <p:sp>
          <p:nvSpPr>
            <p:cNvPr id="14" name="Прямоугольник 13"/>
            <p:cNvSpPr/>
            <p:nvPr/>
          </p:nvSpPr>
          <p:spPr bwMode="auto">
            <a:xfrm rot="5400000">
              <a:off x="5829462" y="3543459"/>
              <a:ext cx="6192520" cy="436562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6000">
                  <a:srgbClr val="FF6633"/>
                </a:gs>
                <a:gs pos="50000">
                  <a:srgbClr val="FFFF00"/>
                </a:gs>
                <a:gs pos="96000">
                  <a:srgbClr val="01A78F"/>
                </a:gs>
                <a:gs pos="100000">
                  <a:srgbClr val="3366FF"/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Кафедра ЛТ и ЭП         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Александр Слободянюк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,</a:t>
              </a:r>
              <a:r>
                <a:rPr kumimoji="0" lang="ru-RU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 </a:t>
              </a:r>
              <a:r>
                <a:rPr kumimoji="0" lang="en-US" sz="1200" b="1" i="1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e-mail: 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al.al.slob@gmail.com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Рисунок 2" descr="http://niu.ifmo.ru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631" y="-5612"/>
              <a:ext cx="734162" cy="670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4" name="Номер слайда 23"/>
          <p:cNvSpPr>
            <a:spLocks noGrp="1"/>
          </p:cNvSpPr>
          <p:nvPr>
            <p:ph type="sldNum" sz="quarter" idx="12"/>
          </p:nvPr>
        </p:nvSpPr>
        <p:spPr bwMode="auto">
          <a:xfrm>
            <a:off x="8707441" y="6429375"/>
            <a:ext cx="392109" cy="365125"/>
          </a:xfrm>
          <a:noFill/>
          <a:ln>
            <a:miter lim="800000"/>
            <a:headEnd/>
            <a:tailEnd/>
          </a:ln>
        </p:spPr>
        <p:txBody>
          <a:bodyPr wrap="square" lIns="36000" tIns="36000" rIns="36000" bIns="3600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584283-5E25-4883-BA36-6015B66959BC}" type="slidenum">
              <a:rPr lang="ru-RU" sz="2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2312392" y="44624"/>
            <a:ext cx="4419848" cy="576064"/>
          </a:xfrm>
          <a:prstGeom prst="roundRect">
            <a:avLst/>
          </a:prstGeom>
          <a:gradFill>
            <a:gsLst>
              <a:gs pos="0">
                <a:srgbClr val="FF3399"/>
              </a:gs>
              <a:gs pos="9000">
                <a:srgbClr val="FF6633"/>
              </a:gs>
              <a:gs pos="50000">
                <a:srgbClr val="FFFF00"/>
              </a:gs>
              <a:gs pos="89000">
                <a:srgbClr val="01A78F"/>
              </a:gs>
              <a:gs pos="99000">
                <a:srgbClr val="3366FF"/>
              </a:gs>
            </a:gsLst>
            <a:lin ang="5400000" scaled="0"/>
          </a:gradFill>
          <a:ln w="9525" cmpd="sng">
            <a:solidFill>
              <a:srgbClr val="969696"/>
            </a:solidFill>
            <a:prstDash val="solid"/>
            <a:round/>
            <a:headEnd type="stealth" w="sm" len="sm"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lnSpc>
                <a:spcPts val="2000"/>
              </a:lnSpc>
              <a:spcAft>
                <a:spcPct val="0"/>
              </a:spcAft>
            </a:pPr>
            <a:r>
              <a:rPr lang="ru-RU" sz="2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  <a:cs typeface="Arial" pitchFamily="34" charset="0"/>
              </a:rPr>
              <a:t>ВОЗМОЖНЫЕ УСЛОВИЯ ПОРАЖЕНИЯ ЧЕЛОВЕКА ЭЛЕКТРИЧЕСКИМ ТОКОМ</a:t>
            </a:r>
            <a:endParaRPr lang="ru-RU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19" y="620688"/>
            <a:ext cx="8455921" cy="442035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Arial Narrow" pitchFamily="34" charset="0"/>
                <a:cs typeface="Arial" pitchFamily="34" charset="0"/>
              </a:rPr>
              <a:t>Поражение человека может произойти в следующих случаях: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108857" y="1085394"/>
            <a:ext cx="8421490" cy="648072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indent="457200">
              <a:lnSpc>
                <a:spcPts val="2200"/>
              </a:lnSpc>
            </a:pPr>
            <a:r>
              <a:rPr lang="ru-RU" sz="2200" dirty="0">
                <a:latin typeface="Arial Narrow" pitchFamily="34" charset="0"/>
              </a:rPr>
              <a:t> </a:t>
            </a:r>
            <a:r>
              <a:rPr lang="ru-RU" sz="2200" dirty="0" smtClean="0">
                <a:latin typeface="Arial Narrow" pitchFamily="34" charset="0"/>
              </a:rPr>
              <a:t>1)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Прямое прикосновение </a:t>
            </a:r>
            <a:r>
              <a:rPr lang="ru-RU" sz="2200" dirty="0">
                <a:latin typeface="Arial Narrow" pitchFamily="34" charset="0"/>
              </a:rPr>
              <a:t>к неизолированным токоведущим частям, находящимся под напряжением</a:t>
            </a:r>
            <a:r>
              <a:rPr lang="ru-RU" sz="2200" dirty="0" smtClean="0">
                <a:latin typeface="Arial Narrow" pitchFamily="34" charset="0"/>
              </a:rPr>
              <a:t>;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107504" y="1794588"/>
            <a:ext cx="8421490" cy="648072"/>
          </a:xfrm>
          <a:prstGeom prst="roundRect">
            <a:avLst/>
          </a:prstGeom>
          <a:gradFill flip="none" rotWithShape="1">
            <a:gsLst>
              <a:gs pos="0">
                <a:srgbClr val="FFCC99">
                  <a:shade val="30000"/>
                  <a:satMod val="115000"/>
                </a:srgbClr>
              </a:gs>
              <a:gs pos="50000">
                <a:srgbClr val="FFCC99">
                  <a:shade val="67500"/>
                  <a:satMod val="115000"/>
                </a:srgbClr>
              </a:gs>
              <a:gs pos="100000">
                <a:srgbClr val="FFCC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 smtClean="0">
                <a:latin typeface="Arial Narrow" pitchFamily="34" charset="0"/>
              </a:rPr>
              <a:t>2)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Косвенное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dirty="0">
                <a:latin typeface="Arial Narrow" pitchFamily="34" charset="0"/>
              </a:rPr>
              <a:t>к нетоковедущим частям, оказавшимися под напряжением</a:t>
            </a:r>
            <a:r>
              <a:rPr lang="ru-RU" sz="2200" dirty="0" smtClean="0">
                <a:latin typeface="Arial Narrow" pitchFamily="34" charset="0"/>
              </a:rPr>
              <a:t>;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107504" y="2492896"/>
            <a:ext cx="8421490" cy="648072"/>
          </a:xfrm>
          <a:prstGeom prst="roundRect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 smtClean="0">
                <a:latin typeface="Arial Narrow" pitchFamily="34" charset="0"/>
              </a:rPr>
              <a:t>3)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к токоведущим частям, </a:t>
            </a:r>
            <a:r>
              <a:rPr lang="ru-RU" sz="2200" dirty="0">
                <a:latin typeface="Arial Narrow" pitchFamily="34" charset="0"/>
              </a:rPr>
              <a:t>напряжение с которых было снято, но попало на них случайно;</a:t>
            </a: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26909" y="3202090"/>
            <a:ext cx="8421490" cy="360040"/>
          </a:xfrm>
          <a:prstGeom prst="round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>
                <a:latin typeface="Arial Narrow" pitchFamily="34" charset="0"/>
              </a:rPr>
              <a:t>4)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Прикосновение к цепям с большим остаточным зарядом;</a:t>
            </a: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107504" y="3611202"/>
            <a:ext cx="8421490" cy="332740"/>
          </a:xfrm>
          <a:prstGeom prst="roundRect">
            <a:avLst/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 smtClean="0">
                <a:latin typeface="Arial Narrow" pitchFamily="34" charset="0"/>
              </a:rPr>
              <a:t>5) 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Попадание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в зону действия высоковольтной дуги</a:t>
            </a:r>
            <a:r>
              <a:rPr lang="ru-RU" sz="2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;</a:t>
            </a:r>
            <a:endParaRPr lang="ru-RU" sz="2200" dirty="0">
              <a:latin typeface="Arial Narrow" pitchFamily="34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17848" y="4010592"/>
            <a:ext cx="8421490" cy="40474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>
                <a:latin typeface="Arial Narrow" pitchFamily="34" charset="0"/>
              </a:rPr>
              <a:t>6)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Попадание в зону действия напряжения шага;</a:t>
            </a:r>
          </a:p>
        </p:txBody>
      </p:sp>
      <p:sp>
        <p:nvSpPr>
          <p:cNvPr id="23" name="Скругленный прямоугольник 22"/>
          <p:cNvSpPr/>
          <p:nvPr/>
        </p:nvSpPr>
        <p:spPr bwMode="auto">
          <a:xfrm>
            <a:off x="100201" y="4475099"/>
            <a:ext cx="8421490" cy="6100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FF6600"/>
            </a:solidFill>
            <a:headEnd type="stealth" w="sm" len="sm"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indent="457200" algn="just">
              <a:lnSpc>
                <a:spcPts val="2300"/>
              </a:lnSpc>
            </a:pPr>
            <a:r>
              <a:rPr lang="ru-RU" sz="2200" dirty="0">
                <a:latin typeface="Arial Narrow" pitchFamily="34" charset="0"/>
              </a:rPr>
              <a:t>7) </a:t>
            </a:r>
            <a:r>
              <a:rPr lang="ru-RU" sz="2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Narrow" pitchFamily="34" charset="0"/>
                <a:cs typeface="Arial" pitchFamily="34" charset="0"/>
              </a:rPr>
              <a:t>Приближение к электроустановке на расстояние меньше допустимого;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969696"/>
          </a:solidFill>
          <a:prstDash val="lgDashDot"/>
          <a:round/>
          <a:headEnd type="stealth" w="sm" len="sm"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13044</TotalTime>
  <Words>10036</Words>
  <Application>Microsoft Office PowerPoint</Application>
  <PresentationFormat>Экран (4:3)</PresentationFormat>
  <Paragraphs>1368</Paragraphs>
  <Slides>78</Slides>
  <Notes>77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Слободянюк А.А.</dc:creator>
  <cp:lastModifiedBy>Windows User</cp:lastModifiedBy>
  <cp:revision>1422</cp:revision>
  <cp:lastPrinted>2010-05-02T09:14:50Z</cp:lastPrinted>
  <dcterms:created xsi:type="dcterms:W3CDTF">2008-02-01T16:00:45Z</dcterms:created>
  <dcterms:modified xsi:type="dcterms:W3CDTF">2014-10-14T21:29:49Z</dcterms:modified>
</cp:coreProperties>
</file>